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7" r:id="rId4"/>
    <p:sldId id="276" r:id="rId5"/>
    <p:sldId id="278" r:id="rId6"/>
    <p:sldId id="279" r:id="rId7"/>
    <p:sldId id="280" r:id="rId8"/>
    <p:sldId id="284" r:id="rId9"/>
    <p:sldId id="282" r:id="rId10"/>
    <p:sldId id="285" r:id="rId11"/>
    <p:sldId id="291" r:id="rId12"/>
    <p:sldId id="294" r:id="rId13"/>
    <p:sldId id="265" r:id="rId14"/>
    <p:sldId id="309" r:id="rId15"/>
    <p:sldId id="318" r:id="rId16"/>
    <p:sldId id="310" r:id="rId17"/>
    <p:sldId id="314" r:id="rId18"/>
    <p:sldId id="315" r:id="rId19"/>
    <p:sldId id="316" r:id="rId20"/>
    <p:sldId id="301" r:id="rId21"/>
    <p:sldId id="317" r:id="rId22"/>
    <p:sldId id="308" r:id="rId23"/>
    <p:sldId id="305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14DC"/>
    <a:srgbClr val="008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104" d="100"/>
          <a:sy n="104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buhfin42\Desktop\&#1050;&#1085;&#1080;&#1075;&#1072;1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266185476815402E-2"/>
          <c:y val="7.4548702245552642E-2"/>
          <c:w val="0.74911023622047246"/>
          <c:h val="0.596116943715368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987608106363752E-2"/>
                  <c:y val="-2.6169189660422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1967213114754103E-3"/>
                  <c:y val="-1.3098647513074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3098647513074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272266771432749E-3"/>
                  <c:y val="-3.6253776435045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Отгружено товаров собственного производства промышленными предприятиями, всего 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Производство и распределение электроэнергии, газа и воды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2997.82</c:v>
                </c:pt>
                <c:pt idx="1">
                  <c:v>362.2</c:v>
                </c:pt>
                <c:pt idx="2">
                  <c:v>2179.8000000000002</c:v>
                </c:pt>
                <c:pt idx="3">
                  <c:v>455.81700000000001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987091777462214E-2"/>
                  <c:y val="-5.5901830278142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967213114754103E-3"/>
                  <c:y val="-1.9647971269612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93442622950821E-2"/>
                  <c:y val="-2.2922633147880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087617837145221E-2"/>
                  <c:y val="-2.014098690835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Отгружено товаров собственного производства промышленными предприятиями, всего </c:v>
                </c:pt>
                <c:pt idx="1">
                  <c:v>Добыча полезных ископаемых</c:v>
                </c:pt>
                <c:pt idx="2">
                  <c:v>Обрабатывающие производства</c:v>
                </c:pt>
                <c:pt idx="3">
                  <c:v>Производство и распределение электроэнергии, газа и воды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1840.96</c:v>
                </c:pt>
                <c:pt idx="1">
                  <c:v>322.2</c:v>
                </c:pt>
                <c:pt idx="2">
                  <c:v>1059.4000000000001</c:v>
                </c:pt>
                <c:pt idx="3">
                  <c:v>459.36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185792"/>
        <c:axId val="167187584"/>
        <c:axId val="0"/>
      </c:bar3DChart>
      <c:catAx>
        <c:axId val="167185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67187584"/>
        <c:crosses val="autoZero"/>
        <c:auto val="1"/>
        <c:lblAlgn val="ctr"/>
        <c:lblOffset val="100"/>
        <c:noMultiLvlLbl val="0"/>
      </c:catAx>
      <c:valAx>
        <c:axId val="16718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185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415694022768649"/>
          <c:y val="0.36673533633069283"/>
          <c:w val="5.4992778740108897E-2"/>
          <c:h val="0.1456830887075671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5137066200058E-2"/>
          <c:y val="3.6478424591628346E-2"/>
          <c:w val="0.51601086322543011"/>
          <c:h val="0.938267281460321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малых предприятий</c:v>
                </c:pt>
              </c:strCache>
            </c:strRef>
          </c:tx>
          <c:explosion val="25"/>
          <c:dLbls>
            <c:dLbl>
              <c:idx val="6"/>
              <c:layout>
                <c:manualLayout>
                  <c:x val="7.7059724845387548E-2"/>
                  <c:y val="0.20473438386725798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19,10%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Услуги торговли, бытового обслуживания</c:v>
                </c:pt>
                <c:pt idx="1">
                  <c:v>Обрабатывающие производства</c:v>
                </c:pt>
                <c:pt idx="2">
                  <c:v>Строительство</c:v>
                </c:pt>
                <c:pt idx="3">
                  <c:v>Транспорт и связь</c:v>
                </c:pt>
                <c:pt idx="4">
                  <c:v>Операции с недвижимым имуществом, арендой и предоставлением услуг</c:v>
                </c:pt>
                <c:pt idx="5">
                  <c:v>Услуги гостиниц и ресторанов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0.33</c:v>
                </c:pt>
                <c:pt idx="1">
                  <c:v>0.13</c:v>
                </c:pt>
                <c:pt idx="2">
                  <c:v>0.08</c:v>
                </c:pt>
                <c:pt idx="3" formatCode="0.00%">
                  <c:v>0.13500000000000001</c:v>
                </c:pt>
                <c:pt idx="4" formatCode="0.00%">
                  <c:v>6.2E-2</c:v>
                </c:pt>
                <c:pt idx="5" formatCode="0.00%">
                  <c:v>7.1999999999999995E-2</c:v>
                </c:pt>
                <c:pt idx="6" formatCode="0.00%">
                  <c:v>0.191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0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/>
            </a:pPr>
            <a:endParaRPr lang="ru-RU"/>
          </a:p>
        </c:txPr>
      </c:legendEntry>
      <c:layout>
        <c:manualLayout>
          <c:xMode val="edge"/>
          <c:yMode val="edge"/>
          <c:x val="0.51654270215186815"/>
          <c:y val="7.9636421778961478E-2"/>
          <c:w val="0.44639108726481369"/>
          <c:h val="0.89176315244252136"/>
        </c:manualLayout>
      </c:layout>
      <c:overlay val="1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>
                <a:solidFill>
                  <a:srgbClr val="008666"/>
                </a:solidFill>
              </a:rPr>
              <a:t>Динамика заработной платы педагогов дошкольных организаций и работников учреждений культуры в 2012-2013годах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818181149806884"/>
          <c:y val="0.16424527035133576"/>
          <c:w val="0.83878700049288546"/>
          <c:h val="0.73287381397230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Лист1!$B$51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Лист1!$C$50:$D$50</c:f>
              <c:strCache>
                <c:ptCount val="2"/>
                <c:pt idx="0">
                  <c:v>заработная плата педагога дошкольной организации</c:v>
                </c:pt>
                <c:pt idx="1">
                  <c:v>заработная плата работника культуры</c:v>
                </c:pt>
              </c:strCache>
            </c:strRef>
          </c:cat>
          <c:val>
            <c:numRef>
              <c:f>Лист1!$C$51:$D$51</c:f>
              <c:numCache>
                <c:formatCode>General</c:formatCode>
                <c:ptCount val="2"/>
                <c:pt idx="0">
                  <c:v>12332</c:v>
                </c:pt>
                <c:pt idx="1">
                  <c:v>10376</c:v>
                </c:pt>
              </c:numCache>
            </c:numRef>
          </c:val>
        </c:ser>
        <c:ser>
          <c:idx val="1"/>
          <c:order val="1"/>
          <c:tx>
            <c:strRef>
              <c:f>Лист1!$B$52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Лист1!$C$50:$D$50</c:f>
              <c:strCache>
                <c:ptCount val="2"/>
                <c:pt idx="0">
                  <c:v>заработная плата педагога дошкольной организации</c:v>
                </c:pt>
                <c:pt idx="1">
                  <c:v>заработная плата работника культуры</c:v>
                </c:pt>
              </c:strCache>
            </c:strRef>
          </c:cat>
          <c:val>
            <c:numRef>
              <c:f>Лист1!$C$52:$D$52</c:f>
              <c:numCache>
                <c:formatCode>General</c:formatCode>
                <c:ptCount val="2"/>
                <c:pt idx="0">
                  <c:v>20592</c:v>
                </c:pt>
                <c:pt idx="1">
                  <c:v>14451</c:v>
                </c:pt>
              </c:numCache>
            </c:numRef>
          </c:val>
        </c:ser>
        <c:ser>
          <c:idx val="2"/>
          <c:order val="2"/>
          <c:tx>
            <c:strRef>
              <c:f>Лист1!$B$53</c:f>
              <c:strCache>
                <c:ptCount val="1"/>
                <c:pt idx="0">
                  <c:v>янв.14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Лист1!$C$50:$D$50</c:f>
              <c:strCache>
                <c:ptCount val="2"/>
                <c:pt idx="0">
                  <c:v>заработная плата педагога дошкольной организации</c:v>
                </c:pt>
                <c:pt idx="1">
                  <c:v>заработная плата работника культуры</c:v>
                </c:pt>
              </c:strCache>
            </c:strRef>
          </c:cat>
          <c:val>
            <c:numRef>
              <c:f>Лист1!$C$53:$D$53</c:f>
              <c:numCache>
                <c:formatCode>General</c:formatCode>
                <c:ptCount val="2"/>
                <c:pt idx="0">
                  <c:v>20854</c:v>
                </c:pt>
                <c:pt idx="1">
                  <c:v>16975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0623232"/>
        <c:axId val="180624768"/>
      </c:barChart>
      <c:catAx>
        <c:axId val="18062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0624768"/>
        <c:crosses val="autoZero"/>
        <c:auto val="1"/>
        <c:lblAlgn val="ctr"/>
        <c:lblOffset val="100"/>
        <c:noMultiLvlLbl val="0"/>
      </c:catAx>
      <c:valAx>
        <c:axId val="18062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062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54313190841024"/>
          <c:y val="0.18336520346419097"/>
          <c:w val="0.36128546199241235"/>
          <c:h val="5.3344878106750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5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Динамика показателей кредиторской задолженности и долговых обязательств в 2013</a:t>
            </a:r>
            <a:r>
              <a:rPr lang="ru-RU" baseline="0"/>
              <a:t> году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303387013809204"/>
          <c:y val="0.18274751682802387"/>
          <c:w val="0.8834506572188644"/>
          <c:h val="0.75807113958103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Лист1!$I$3</c:f>
              <c:strCache>
                <c:ptCount val="1"/>
                <c:pt idx="0">
                  <c:v>01.01.2013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1.6229115928493919E-2"/>
                  <c:y val="-1.11898130944946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145579642470586E-3"/>
                  <c:y val="-1.36223811585153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Лист1!$J$2:$K$2</c:f>
              <c:strCache>
                <c:ptCount val="2"/>
                <c:pt idx="0">
                  <c:v>Просроченная кредиторская задолженность </c:v>
                </c:pt>
                <c:pt idx="1">
                  <c:v>Долговые обязательства</c:v>
                </c:pt>
              </c:strCache>
            </c:strRef>
          </c:cat>
          <c:val>
            <c:numRef>
              <c:f>Лист1!$J$3:$K$3</c:f>
              <c:numCache>
                <c:formatCode>General</c:formatCode>
                <c:ptCount val="2"/>
                <c:pt idx="0">
                  <c:v>12146</c:v>
                </c:pt>
                <c:pt idx="1">
                  <c:v>22804</c:v>
                </c:pt>
              </c:numCache>
            </c:numRef>
          </c:val>
        </c:ser>
        <c:ser>
          <c:idx val="1"/>
          <c:order val="1"/>
          <c:tx>
            <c:strRef>
              <c:f>Лист1!$I$4</c:f>
              <c:strCache>
                <c:ptCount val="1"/>
                <c:pt idx="0">
                  <c:v>01.01.2014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ysClr val="windowText" lastClr="000000"/>
              </a:solidFill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2.7048526547489367E-3"/>
                  <c:y val="-1.77577468673504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8.02747461126800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Лист1!$J$2:$K$2</c:f>
              <c:strCache>
                <c:ptCount val="2"/>
                <c:pt idx="0">
                  <c:v>Просроченная кредиторская задолженность </c:v>
                </c:pt>
                <c:pt idx="1">
                  <c:v>Долговые обязательства</c:v>
                </c:pt>
              </c:strCache>
            </c:strRef>
          </c:cat>
          <c:val>
            <c:numRef>
              <c:f>Лист1!$J$4:$K$4</c:f>
              <c:numCache>
                <c:formatCode>General</c:formatCode>
                <c:ptCount val="2"/>
                <c:pt idx="0" formatCode="#,##0">
                  <c:v>9347</c:v>
                </c:pt>
                <c:pt idx="1">
                  <c:v>54846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67869440"/>
        <c:axId val="167875328"/>
      </c:barChart>
      <c:catAx>
        <c:axId val="1678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7875328"/>
        <c:crosses val="autoZero"/>
        <c:auto val="1"/>
        <c:lblAlgn val="ctr"/>
        <c:lblOffset val="100"/>
        <c:noMultiLvlLbl val="0"/>
      </c:catAx>
      <c:valAx>
        <c:axId val="16787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786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234835595299331"/>
          <c:y val="0.11610910962429233"/>
          <c:w val="0.58967514739049576"/>
          <c:h val="8.30672594129542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BD9ED-1B4A-4505-A082-5810543D41EC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09154D8-EF05-45E4-8E82-2436BA04FD5F}">
      <dgm:prSet/>
      <dgm:spPr/>
      <dgm:t>
        <a:bodyPr/>
        <a:lstStyle/>
        <a:p>
          <a:pPr rtl="0"/>
          <a:r>
            <a:rPr lang="ru-RU" b="1" dirty="0" smtClean="0"/>
            <a:t>Естественный прирост 66 чел.</a:t>
          </a:r>
          <a:endParaRPr lang="ru-RU" dirty="0"/>
        </a:p>
      </dgm:t>
    </dgm:pt>
    <dgm:pt modelId="{E4144BD9-34F5-4702-AA32-8857D2B27776}" type="parTrans" cxnId="{13170CFF-058F-4BEB-942D-8963D81E325F}">
      <dgm:prSet/>
      <dgm:spPr/>
      <dgm:t>
        <a:bodyPr/>
        <a:lstStyle/>
        <a:p>
          <a:endParaRPr lang="ru-RU"/>
        </a:p>
      </dgm:t>
    </dgm:pt>
    <dgm:pt modelId="{8FD2B3A1-DB39-4115-B159-CF951B16CB87}" type="sibTrans" cxnId="{13170CFF-058F-4BEB-942D-8963D81E325F}">
      <dgm:prSet/>
      <dgm:spPr/>
      <dgm:t>
        <a:bodyPr/>
        <a:lstStyle/>
        <a:p>
          <a:endParaRPr lang="ru-RU"/>
        </a:p>
      </dgm:t>
    </dgm:pt>
    <dgm:pt modelId="{F1C2DAAA-5415-4A73-AEB4-B4C5A0464ECC}">
      <dgm:prSet/>
      <dgm:spPr/>
      <dgm:t>
        <a:bodyPr/>
        <a:lstStyle/>
        <a:p>
          <a:pPr rtl="0"/>
          <a:r>
            <a:rPr lang="ru-RU" b="1" dirty="0" smtClean="0"/>
            <a:t>Миграционный отток 368 чел.</a:t>
          </a:r>
          <a:endParaRPr lang="ru-RU" dirty="0"/>
        </a:p>
      </dgm:t>
    </dgm:pt>
    <dgm:pt modelId="{DF49DCE9-903A-4BD7-AFC3-CAE376A30EBE}" type="parTrans" cxnId="{EFC10CE2-B2A1-45C9-AD66-82D9FC27BE6D}">
      <dgm:prSet/>
      <dgm:spPr/>
      <dgm:t>
        <a:bodyPr/>
        <a:lstStyle/>
        <a:p>
          <a:endParaRPr lang="ru-RU"/>
        </a:p>
      </dgm:t>
    </dgm:pt>
    <dgm:pt modelId="{89097B72-78B5-43E6-88A0-D874645B4FF2}" type="sibTrans" cxnId="{EFC10CE2-B2A1-45C9-AD66-82D9FC27BE6D}">
      <dgm:prSet/>
      <dgm:spPr/>
      <dgm:t>
        <a:bodyPr/>
        <a:lstStyle/>
        <a:p>
          <a:endParaRPr lang="ru-RU"/>
        </a:p>
      </dgm:t>
    </dgm:pt>
    <dgm:pt modelId="{ADF3F1D0-1D81-4D7D-9CA5-9DB8E77DD602}" type="pres">
      <dgm:prSet presAssocID="{911BD9ED-1B4A-4505-A082-5810543D41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89DCCB-D10F-4787-9830-C29B3CF7BE26}" type="pres">
      <dgm:prSet presAssocID="{C09154D8-EF05-45E4-8E82-2436BA04FD5F}" presName="parentText" presStyleLbl="node1" presStyleIdx="0" presStyleCnt="2" custLinFactY="-209631" custLinFactNeighborX="-3333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27A58-5A0B-4A96-A8C1-879B374D1709}" type="pres">
      <dgm:prSet presAssocID="{8FD2B3A1-DB39-4115-B159-CF951B16CB87}" presName="spacer" presStyleCnt="0"/>
      <dgm:spPr/>
    </dgm:pt>
    <dgm:pt modelId="{7A03E048-8FAF-4CDD-975B-9A2D8BB3A15B}" type="pres">
      <dgm:prSet presAssocID="{F1C2DAAA-5415-4A73-AEB4-B4C5A0464EC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DA9537-0055-4B4D-9318-67CF60C3C949}" type="presOf" srcId="{C09154D8-EF05-45E4-8E82-2436BA04FD5F}" destId="{5389DCCB-D10F-4787-9830-C29B3CF7BE26}" srcOrd="0" destOrd="0" presId="urn:microsoft.com/office/officeart/2005/8/layout/vList2"/>
    <dgm:cxn modelId="{EFC10CE2-B2A1-45C9-AD66-82D9FC27BE6D}" srcId="{911BD9ED-1B4A-4505-A082-5810543D41EC}" destId="{F1C2DAAA-5415-4A73-AEB4-B4C5A0464ECC}" srcOrd="1" destOrd="0" parTransId="{DF49DCE9-903A-4BD7-AFC3-CAE376A30EBE}" sibTransId="{89097B72-78B5-43E6-88A0-D874645B4FF2}"/>
    <dgm:cxn modelId="{13170CFF-058F-4BEB-942D-8963D81E325F}" srcId="{911BD9ED-1B4A-4505-A082-5810543D41EC}" destId="{C09154D8-EF05-45E4-8E82-2436BA04FD5F}" srcOrd="0" destOrd="0" parTransId="{E4144BD9-34F5-4702-AA32-8857D2B27776}" sibTransId="{8FD2B3A1-DB39-4115-B159-CF951B16CB87}"/>
    <dgm:cxn modelId="{6313A083-2CF6-4C18-827F-7035C121828C}" type="presOf" srcId="{F1C2DAAA-5415-4A73-AEB4-B4C5A0464ECC}" destId="{7A03E048-8FAF-4CDD-975B-9A2D8BB3A15B}" srcOrd="0" destOrd="0" presId="urn:microsoft.com/office/officeart/2005/8/layout/vList2"/>
    <dgm:cxn modelId="{C90A1077-AE6A-45CB-B92D-FB1CFF2C95FA}" type="presOf" srcId="{911BD9ED-1B4A-4505-A082-5810543D41EC}" destId="{ADF3F1D0-1D81-4D7D-9CA5-9DB8E77DD602}" srcOrd="0" destOrd="0" presId="urn:microsoft.com/office/officeart/2005/8/layout/vList2"/>
    <dgm:cxn modelId="{6C579121-566B-4B92-B854-42358FE92697}" type="presParOf" srcId="{ADF3F1D0-1D81-4D7D-9CA5-9DB8E77DD602}" destId="{5389DCCB-D10F-4787-9830-C29B3CF7BE26}" srcOrd="0" destOrd="0" presId="urn:microsoft.com/office/officeart/2005/8/layout/vList2"/>
    <dgm:cxn modelId="{85B9A9D8-8997-4414-9CF9-34B7492CE7E3}" type="presParOf" srcId="{ADF3F1D0-1D81-4D7D-9CA5-9DB8E77DD602}" destId="{69427A58-5A0B-4A96-A8C1-879B374D1709}" srcOrd="1" destOrd="0" presId="urn:microsoft.com/office/officeart/2005/8/layout/vList2"/>
    <dgm:cxn modelId="{B18C671B-B54D-43A1-843D-4A479391DAD6}" type="presParOf" srcId="{ADF3F1D0-1D81-4D7D-9CA5-9DB8E77DD602}" destId="{7A03E048-8FAF-4CDD-975B-9A2D8BB3A15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9DCCB-D10F-4787-9830-C29B3CF7BE26}">
      <dsp:nvSpPr>
        <dsp:cNvPr id="0" name=""/>
        <dsp:cNvSpPr/>
      </dsp:nvSpPr>
      <dsp:spPr>
        <a:xfrm>
          <a:off x="0" y="0"/>
          <a:ext cx="3240360" cy="397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Естественный прирост 66 чел.</a:t>
          </a:r>
          <a:endParaRPr lang="ru-RU" sz="1700" kern="1200" dirty="0"/>
        </a:p>
      </dsp:txBody>
      <dsp:txXfrm>
        <a:off x="19419" y="19419"/>
        <a:ext cx="3201522" cy="358962"/>
      </dsp:txXfrm>
    </dsp:sp>
    <dsp:sp modelId="{7A03E048-8FAF-4CDD-975B-9A2D8BB3A15B}">
      <dsp:nvSpPr>
        <dsp:cNvPr id="0" name=""/>
        <dsp:cNvSpPr/>
      </dsp:nvSpPr>
      <dsp:spPr>
        <a:xfrm>
          <a:off x="0" y="486144"/>
          <a:ext cx="3240360" cy="397800"/>
        </a:xfrm>
        <a:prstGeom prst="roundRect">
          <a:avLst/>
        </a:prstGeom>
        <a:gradFill rotWithShape="0">
          <a:gsLst>
            <a:gs pos="0">
              <a:schemeClr val="accent3">
                <a:hueOff val="2452395"/>
                <a:satOff val="-81125"/>
                <a:lumOff val="-1176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2452395"/>
                <a:satOff val="-81125"/>
                <a:lumOff val="-1176"/>
                <a:alphaOff val="0"/>
                <a:shade val="100000"/>
              </a:schemeClr>
            </a:gs>
            <a:gs pos="100000">
              <a:schemeClr val="accent3">
                <a:hueOff val="2452395"/>
                <a:satOff val="-81125"/>
                <a:lumOff val="-1176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Миграционный отток 368 чел.</a:t>
          </a:r>
          <a:endParaRPr lang="ru-RU" sz="1700" kern="1200" dirty="0"/>
        </a:p>
      </dsp:txBody>
      <dsp:txXfrm>
        <a:off x="19419" y="505563"/>
        <a:ext cx="3201522" cy="358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4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0.2083</cdr:x>
      <cdr:y>0.28809</cdr:y>
    </cdr:from>
    <cdr:to>
      <cdr:x>0.20867</cdr:x>
      <cdr:y>0.46929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 flipV="1">
          <a:off x="1023524" y="1313935"/>
          <a:ext cx="1816" cy="82638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0.66021</cdr:x>
      <cdr:y>0.39803</cdr:y>
    </cdr:from>
    <cdr:to>
      <cdr:x>0.66021</cdr:x>
      <cdr:y>0.54054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3244105" y="1815352"/>
          <a:ext cx="0" cy="649943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0.07968</cdr:x>
      <cdr:y>0.20579</cdr:y>
    </cdr:from>
    <cdr:to>
      <cdr:x>0.35213</cdr:x>
      <cdr:y>0.2962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87800" y="863259"/>
          <a:ext cx="1326005" cy="3792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</a:t>
          </a:r>
          <a:r>
            <a:rPr lang="ru-RU" sz="1800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69% </a:t>
          </a:r>
          <a:endParaRPr lang="ru-RU" sz="1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0.53599</cdr:x>
      <cdr:y>0.29731</cdr:y>
    </cdr:from>
    <cdr:to>
      <cdr:x>0.80844</cdr:x>
      <cdr:y>0.36392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2633739" y="1355974"/>
          <a:ext cx="1338739" cy="303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</a:t>
          </a:r>
          <a:r>
            <a:rPr lang="ru-RU" sz="1800" baseline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64% </a:t>
          </a:r>
          <a:endParaRPr lang="ru-RU" sz="180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0.24584</cdr:x>
      <cdr:y>0.49101</cdr:y>
    </cdr:from>
    <cdr:to>
      <cdr:x>0.47826</cdr:x>
      <cdr:y>0.5869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42648" y="2863893"/>
          <a:ext cx="1174740" cy="55929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>
            <a:alpha val="0"/>
          </a:sys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снижена на 2799 </a:t>
          </a:r>
          <a:r>
            <a:rPr lang="ru-RU" sz="1200" b="1" dirty="0" err="1">
              <a:solidFill>
                <a:srgbClr val="FF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тыс.руб</a:t>
          </a:r>
          <a:r>
            <a:rPr lang="ru-RU" sz="1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 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5A1B2-B37E-4A44-8119-1E280F8BAEC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B47C1-7515-438A-A28D-AB3435359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98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1BC18-EBAC-461A-B0E2-8D3AB66BBDE4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9678D-3CB6-4B15-B751-E6DF0A2DC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4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fld id="{2459CA18-8B25-4ED6-A5C0-53E09F613C4A}" type="slidenum">
              <a:rPr lang="ru-RU" altLang="ru-RU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46B37F-C0D7-4113-B8F2-E6A757624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41526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75510-B93E-44F7-848D-FAA064720853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8124E1C-E5FE-4629-AE04-FF8EB9B485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7341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6BAA-3814-46C4-9D92-32F5D64E45F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BE9F6-FC8C-47DE-9320-A363A183E2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872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E498-9968-4A95-A3E2-EC6A295C26ED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24.04.2014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CE7AD37-58E0-4EE3-B04E-FBB7F47121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835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12427-2411-4984-AFD7-DA0A0CFD1B13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21281-D473-4C0B-8C38-ECE6981D3C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2012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4ABB0-7699-4CBF-9A06-331E4C99B23A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D5007-DF8E-4900-9A4A-D40799B9A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377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D2CE-E1AC-49CC-A664-BA8E335D0C9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D750-A5A4-4712-8735-003751AB80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027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63B9-103D-498F-8EFC-FB02FD610BBF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F1474-AD84-4F2A-A245-613A8E5402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746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C125-E40B-453B-A8FF-CF0BC0DEBC0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AC01-CDDF-477C-8636-0E09F0995F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74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2236F-952D-430A-B1A1-E71743A087A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BAEF1F-BEB4-4F5F-8535-FD03B3C505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2287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4D4E6-7A81-49E5-8744-35F7C77E0866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5C59C-05CB-42FB-8D25-2274152393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2723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C9CC-FEA5-4A5F-9B06-098DC5CB8E2C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9FA6-39D4-43E3-AC8C-F6E1808453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51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B55E01-4FD9-4914-82D1-0C46CB1D378F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24.04.2014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9FD8D-75D5-45C7-B1C9-9F4C794FEF5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67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yandex.ru/yandsearch?fp=0&amp;img_url=http://upload.wikimedia.org/wikipedia/commons/0/05/Slyudyansky_g.gif&amp;iorient=&amp;ih=&amp;nojs=1&amp;icolor=&amp;site=&amp;text=%D1%81%D0%BB%D1%8E%D0%B4%D1%8F%D0%BD%D1%81%D0%BA%D0%B8%D0%B9%20%D1%80%D0%B0%D0%B9%D0%BE%D0%BD%20%D1%84%D0%BE%D1%82%D0%BE&amp;iw=&amp;wp=&amp;pos=11&amp;recent=&amp;type=&amp;isize=&amp;rpt=simage&amp;itype=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fp=0&amp;img_url=http://sevelina.ru/images/uploads/2013/02/flag_rf.jpg&amp;iorient=&amp;ih=&amp;nojs=1&amp;icolor=&amp;site=&amp;text=%D1%84%D0%BB%D0%B0%D0%B3%20%D1%80%D0%BE%D1%81%D1%81%D0%B8%D0%B8%20%D1%84%D0%BE%D1%82%D0%BE&amp;iw=&amp;wp=&amp;pos=2&amp;recent=&amp;type=&amp;isize=&amp;rpt=simage&amp;itype=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fp=0&amp;img_url=http://upload.wikimedia.org/wikipedia/commons/thumb/3/31/Administration_of_Sludyanka.jpg/250px-Administration_of_Sludyanka.jpg&amp;iorient=&amp;ih=&amp;nojs=1&amp;icolor=&amp;site=&amp;text=%D0%B0%D0%B4%D0%BC%D0%B8%D0%BD%D0%B8%D1%81%D1%82%D1%80%D0%B0%D1%86%D0%B8%D1%8F%20%D1%81%D0%BB%D1%8E%D0%B4%D1%8F%D0%BD%D1%81%D0%BA%D0%B8%D0%B9%20%D1%80%D0%B0%D0%B9%D0%BE%D0%BD%20%D1%84%D0%BE%D1%82%D0%BE&amp;iw=&amp;wp=&amp;pos=22&amp;recent=&amp;type=&amp;isize=&amp;rpt=simage&amp;itype=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rzamasgid.ru/images/pages/max/20130816101229.8352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hyperlink" Target="http://askwoman.ru/home_and_family/BinaryImage.axd?ArticleImageBig=1654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://images.yandex.ru/yandsearch?fp=0&amp;img_url=http://www.tvoyformat.org/dev/subscribe/41/4.jpg&amp;iorient=&amp;ih=&amp;nojs=1&amp;icolor=&amp;site=&amp;text=%D0%B4%D0%B5%D1%82%D0%B8%20%D0%B8%D0%B4%D1%83%D1%82%20%D0%B2%20%D1%88%D0%BA%D0%BE%D0%BB%D1%83&amp;iw=&amp;wp=&amp;pos=29&amp;recent=&amp;type=&amp;isize=&amp;rpt=simage&amp;itype=" TargetMode="Externa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hyperlink" Target="http://ruvr.ru/files/Image/Editiors/Germany/IM/Migracia.jp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images.yandex.ru/yandsearch?fp=0&amp;img_url=http://www.krokha.ru/img/news/birthrate.jpg&amp;iorient=&amp;ih=&amp;nojs=1&amp;icolor=&amp;site=&amp;text=%D0%B5%D1%81%D1%82%D0%B5%D1%81%D1%82%D0%B2%D0%B5%D0%BD%D0%BD%D1%8B%D0%B9%20%D0%BF%D1%80%D0%B8%D1%80%D0%BE%D1%81%D1%82%20%D1%84%D0%BE%D1%82%D0%BE&amp;iw=&amp;wp=&amp;pos=22&amp;recent=&amp;type=&amp;isize=&amp;rpt=simage&amp;itype=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str.ru/images/karier3.gi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fp=0&amp;img_url=http://cs319823.vk.me/v319823972/629a/VODwQx8BMsY.jpg&amp;iorient=&amp;ih=&amp;nojs=1&amp;icolor=&amp;site=&amp;text=%D0%B1%D1%8E%D0%B4%D0%B6%D0%B5%D1%82%20%D1%84%D0%BE%D1%82%D0%BE&amp;iw=&amp;wp=&amp;pos=5&amp;recent=&amp;type=&amp;isize=&amp;rpt=simage&amp;itype=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7"/>
            <a:ext cx="8352928" cy="2736304"/>
          </a:xfrm>
        </p:spPr>
        <p:txBody>
          <a:bodyPr/>
          <a:lstStyle/>
          <a:p>
            <a:r>
              <a:rPr lang="ru-RU" sz="4400" b="1" dirty="0" smtClean="0"/>
              <a:t>Отчет мэра </a:t>
            </a:r>
            <a:br>
              <a:rPr lang="ru-RU" sz="4400" b="1" dirty="0" smtClean="0"/>
            </a:br>
            <a:r>
              <a:rPr lang="ru-RU" sz="4400" b="1" dirty="0" smtClean="0"/>
              <a:t>муниципального образования </a:t>
            </a:r>
            <a:br>
              <a:rPr lang="ru-RU" sz="4400" b="1" dirty="0" smtClean="0"/>
            </a:br>
            <a:r>
              <a:rPr lang="ru-RU" sz="4400" b="1" dirty="0" err="1" smtClean="0"/>
              <a:t>Слюдянский</a:t>
            </a:r>
            <a:r>
              <a:rPr lang="ru-RU" sz="4400" b="1" dirty="0" smtClean="0"/>
              <a:t> район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30921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за 2013 год</a:t>
            </a:r>
            <a:endParaRPr lang="ru-RU" sz="3600" b="1" dirty="0"/>
          </a:p>
        </p:txBody>
      </p:sp>
      <p:pic>
        <p:nvPicPr>
          <p:cNvPr id="10242" name="Picture 2" descr="http://im1-tub-ru.yandex.net/i?id=787791898-0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2" y="4868571"/>
            <a:ext cx="11430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5-tub-ru.yandex.net/i?id=53711917-4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8531"/>
            <a:ext cx="2695110" cy="1788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m4-tub-ru.yandex.net/i?id=104395651-0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88551"/>
            <a:ext cx="22574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99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66"/>
    </mc:Choice>
    <mc:Fallback>
      <p:transition spd="slow" advTm="90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76000">
              <a:schemeClr val="bg2">
                <a:lumMod val="40000"/>
                <a:lumOff val="60000"/>
              </a:schemeClr>
            </a:gs>
            <a:gs pos="100000">
              <a:srgbClr val="92D05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879" y="0"/>
            <a:ext cx="8784976" cy="576064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направления 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расходования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консолидированного бюджета </a:t>
            </a:r>
            <a:r>
              <a:rPr lang="ru-RU" sz="1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775" y="836712"/>
            <a:ext cx="8929688" cy="5860951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емонт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бюджетной сферы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 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12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г.Слюдянка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вентиляционной системы, прачечной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 2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г.Слюдянки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МБОУ СОШ № 10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12, 13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Байкальска  - ремонт кровель</a:t>
            </a:r>
          </a:p>
          <a:p>
            <a:pPr marL="1714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 4 г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Слюдянки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системы отопления </a:t>
            </a:r>
          </a:p>
          <a:p>
            <a:pPr marL="1714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ООШ № 1 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г.Слюдянка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ремонт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электроснабжения, </a:t>
            </a:r>
          </a:p>
          <a:p>
            <a:pPr marL="1714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оциальная политика - 61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509 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endParaRPr lang="ru-RU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endParaRPr lang="ru-RU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endParaRPr lang="ru-RU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endPara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endParaRPr lang="ru-RU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endParaRPr lang="ru-RU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endParaRPr lang="ru-RU" sz="9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8150" indent="-171450"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 Отдых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 тыс. рублей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ероприятия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молодежной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-  600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Мероприятия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охраны окружающей среды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295 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2560896"/>
            <a:ext cx="1296144" cy="1228144"/>
          </a:xfrm>
          <a:prstGeom prst="roundRect">
            <a:avLst>
              <a:gd name="adj" fmla="val 30973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prstClr val="white"/>
                </a:solidFill>
              </a:rPr>
              <a:t>Молодым семьям доступное  жилье  - 6 787 тыс. руб.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3378880"/>
            <a:ext cx="1371416" cy="1274256"/>
          </a:xfrm>
          <a:prstGeom prst="roundRect">
            <a:avLst>
              <a:gd name="adj" fmla="val 29269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white"/>
                </a:solidFill>
              </a:rPr>
              <a:t>Адресная материальная помощь - 878 тыс. руб.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8356" y="3356992"/>
            <a:ext cx="1335412" cy="1296144"/>
          </a:xfrm>
          <a:prstGeom prst="roundRect">
            <a:avLst>
              <a:gd name="adj" fmla="val 27328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>
                <a:solidFill>
                  <a:prstClr val="white"/>
                </a:solidFill>
              </a:rPr>
              <a:t>Поддержка многодетных и малоимущих семей - 5 596 тыс. руб.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40352" y="3396784"/>
            <a:ext cx="1296144" cy="1274256"/>
          </a:xfrm>
          <a:prstGeom prst="roundRect">
            <a:avLst>
              <a:gd name="adj" fmla="val 32459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white"/>
                </a:solidFill>
              </a:rPr>
              <a:t>Проезд учащихся в школу - 926 тыс. руб.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2460904"/>
            <a:ext cx="1368152" cy="1328136"/>
          </a:xfrm>
          <a:prstGeom prst="roundRect">
            <a:avLst>
              <a:gd name="adj" fmla="val 21696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white"/>
                </a:solidFill>
              </a:rPr>
              <a:t>Соц. поддержка населения г. Байкальск - 856 тыс. руб.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06680" y="2480832"/>
            <a:ext cx="1368152" cy="1288280"/>
          </a:xfrm>
          <a:prstGeom prst="roundRect">
            <a:avLst>
              <a:gd name="adj" fmla="val 31861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white"/>
                </a:solidFill>
              </a:rPr>
              <a:t>Льготы почетным гражданам - 157 тыс. 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104" y="3356992"/>
            <a:ext cx="1368152" cy="1296144"/>
          </a:xfrm>
          <a:prstGeom prst="roundRect">
            <a:avLst>
              <a:gd name="adj" fmla="val 27268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>
                <a:solidFill>
                  <a:prstClr val="white"/>
                </a:solidFill>
              </a:rPr>
              <a:t>Проведение мероприятий  - 140 тыс. 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27984" y="2460904"/>
            <a:ext cx="1296144" cy="1328136"/>
          </a:xfrm>
          <a:prstGeom prst="roundRect">
            <a:avLst>
              <a:gd name="adj" fmla="val 23349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>
                <a:solidFill>
                  <a:prstClr val="white"/>
                </a:solidFill>
              </a:rPr>
              <a:t> </a:t>
            </a:r>
            <a:r>
              <a:rPr lang="ru-RU" sz="1000" dirty="0">
                <a:solidFill>
                  <a:prstClr val="white"/>
                </a:solidFill>
              </a:rPr>
              <a:t>Субсидии ЖКУ – 39 290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32083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1267"/>
    </mc:Choice>
    <mc:Fallback>
      <p:transition spd="slow" advTm="3126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813"/>
            <a:ext cx="9144000" cy="58578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Clr>
                <a:srgbClr val="0BD0D9"/>
              </a:buClr>
              <a:buFont typeface="Wingdings 2"/>
              <a:buNone/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по сокращению долговых обязательств и кредиторской задолженности консолидированного бюджета Слюдянского района</a:t>
            </a:r>
            <a:endParaRPr lang="ru-RU" b="1" dirty="0">
              <a:solidFill>
                <a:prstClr val="black"/>
              </a:solidFill>
            </a:endParaRPr>
          </a:p>
        </p:txBody>
      </p:sp>
      <p:grpSp>
        <p:nvGrpSpPr>
          <p:cNvPr id="10244" name="Группа 13"/>
          <p:cNvGrpSpPr>
            <a:grpSpLocks/>
          </p:cNvGrpSpPr>
          <p:nvPr/>
        </p:nvGrpSpPr>
        <p:grpSpPr bwMode="auto">
          <a:xfrm>
            <a:off x="251520" y="908720"/>
            <a:ext cx="5054600" cy="5832648"/>
            <a:chOff x="254870" y="188822"/>
            <a:chExt cx="5272369" cy="5489761"/>
          </a:xfrm>
        </p:grpSpPr>
        <p:cxnSp>
          <p:nvCxnSpPr>
            <p:cNvPr id="15" name="Прямая со стрелкой 14"/>
            <p:cNvCxnSpPr/>
            <p:nvPr/>
          </p:nvCxnSpPr>
          <p:spPr>
            <a:xfrm>
              <a:off x="1965548" y="3393370"/>
              <a:ext cx="0" cy="594747"/>
            </a:xfrm>
            <a:prstGeom prst="straightConnector1">
              <a:avLst/>
            </a:prstGeom>
            <a:ln w="12700">
              <a:solidFill>
                <a:sysClr val="windowText" lastClr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3568454" y="2420018"/>
              <a:ext cx="11591" cy="7275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1496929" y="1556857"/>
              <a:ext cx="2599755" cy="1029860"/>
            </a:xfrm>
            <a:prstGeom prst="rect">
              <a:avLst/>
            </a:prstGeom>
            <a:solidFill>
              <a:sysClr val="window" lastClr="FFFFFF">
                <a:alpha val="0"/>
              </a:sys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частичного покрытия дефицита бюджетов  из областного бюджета привлечено кредитов на сумму 56 275 тыс.руб, возвращено 23 853 тыс. руб. </a:t>
              </a:r>
            </a:p>
          </p:txBody>
        </p:sp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2806888924"/>
                </p:ext>
              </p:extLst>
            </p:nvPr>
          </p:nvGraphicFramePr>
          <p:xfrm>
            <a:off x="254870" y="188822"/>
            <a:ext cx="5272369" cy="5489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2" name="Прямоугольник 21"/>
          <p:cNvSpPr/>
          <p:nvPr/>
        </p:nvSpPr>
        <p:spPr>
          <a:xfrm>
            <a:off x="3851275" y="1489075"/>
            <a:ext cx="115252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0" name="Текст 2"/>
          <p:cNvSpPr txBox="1">
            <a:spLocks/>
          </p:cNvSpPr>
          <p:nvPr/>
        </p:nvSpPr>
        <p:spPr bwMode="auto">
          <a:xfrm>
            <a:off x="5061777" y="2207418"/>
            <a:ext cx="39211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3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5669011" y="836712"/>
            <a:ext cx="2880319" cy="1104965"/>
          </a:xfrm>
          <a:prstGeom prst="snip1Rect">
            <a:avLst>
              <a:gd name="adj" fmla="val 31794"/>
            </a:avLst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долговые обязательства по кредитам, полученным в 2012 году, погашены полностью</a:t>
            </a: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5724128" y="2262471"/>
            <a:ext cx="3258774" cy="4101901"/>
          </a:xfrm>
          <a:prstGeom prst="snip1Rect">
            <a:avLst>
              <a:gd name="adj" fmla="val 18778"/>
            </a:avLst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еры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сокращению просроченной кредиторской задолженности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налоговыми органами и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 РФ - погашена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в сумме  2 571,2 тыс. рублей;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завершена процедура ликвидации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подразделений района со списанием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задолженности, числящейся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2005 года; 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погашена задолженность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исполнительным документам перед ОАО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«ВСРП» и ОАО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«Сибирская Угольная Энергетическая Компания» </a:t>
            </a:r>
          </a:p>
        </p:txBody>
      </p:sp>
    </p:spTree>
    <p:extLst>
      <p:ext uri="{BB962C8B-B14F-4D97-AF65-F5344CB8AC3E}">
        <p14:creationId xmlns:p14="http://schemas.microsoft.com/office/powerpoint/2010/main" val="334009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47"/>
    </mc:Choice>
    <mc:Fallback>
      <p:transition spd="slow" advTm="3074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100000">
              <a:schemeClr val="bg2">
                <a:lumMod val="40000"/>
                <a:lumOff val="60000"/>
              </a:schemeClr>
            </a:gs>
            <a:gs pos="100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038" y="332656"/>
            <a:ext cx="7754713" cy="908720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764704"/>
            <a:ext cx="4752528" cy="5760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>
                <a:solidFill>
                  <a:srgbClr val="00B050"/>
                </a:solidFill>
                <a:latin typeface="Calibri"/>
              </a:rPr>
              <a:t>Предоставлено в собственность бесплатно земельных участков:</a:t>
            </a:r>
            <a:endParaRPr lang="ru-RU" dirty="0">
              <a:solidFill>
                <a:srgbClr val="00B050"/>
              </a:solidFill>
              <a:latin typeface="Calibri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2952"/>
            <a:ext cx="8712968" cy="64807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all" normalizeH="0" baseline="0" noProof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Управление и распоряжение муниципальной собственностью</a:t>
            </a:r>
            <a:endParaRPr kumimoji="0" lang="ru-RU" sz="2200" b="1" i="0" u="none" strike="noStrike" kern="1200" cap="all" normalizeH="0" baseline="0" noProof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1268760"/>
            <a:ext cx="64464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600" dirty="0" smtClean="0"/>
              <a:t>под ИЖС – 31 гражданину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 smtClean="0"/>
              <a:t>под садоводство – 1 СНТ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/>
              <a:t>г</a:t>
            </a:r>
            <a:r>
              <a:rPr lang="ru-RU" sz="1600" dirty="0" smtClean="0"/>
              <a:t>ражданам (ранее выделенные СНТ) – 228 гражданам</a:t>
            </a:r>
          </a:p>
          <a:p>
            <a:pPr>
              <a:spcBef>
                <a:spcPts val="0"/>
              </a:spcBef>
              <a:defRPr/>
            </a:pPr>
            <a:r>
              <a:rPr lang="ru-RU" sz="1600" dirty="0" smtClean="0"/>
              <a:t>под ИЖС (закон № 8-ОЗ) – 47 гражданам	</a:t>
            </a:r>
            <a:endParaRPr lang="ru-RU" sz="16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6960" y="2564904"/>
            <a:ext cx="8229600" cy="8571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Передача муниципального имущества муниципального образования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</a:rPr>
              <a:t>Слюдянский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район 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в собственность городских и сельских поселений </a:t>
            </a:r>
            <a:endParaRPr lang="ru-RU" sz="1600" dirty="0"/>
          </a:p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в рамках разграничения муниципального имущества </a:t>
            </a:r>
            <a:endParaRPr lang="ru-RU" sz="1600" dirty="0"/>
          </a:p>
          <a:p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886470"/>
              </p:ext>
            </p:extLst>
          </p:nvPr>
        </p:nvGraphicFramePr>
        <p:xfrm>
          <a:off x="539552" y="3356992"/>
          <a:ext cx="8229600" cy="3055112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 муниципального образования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684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(единиц), направленных на согласование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684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(единиц), согласованных к передаче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684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(единиц), переданных в собственность поселений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16843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Култукское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МО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 объектов, в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т.ч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 4 жилых помещения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 объекта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 объекта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Портбайкальское МО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 объектов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 объектов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 объектов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Байкальское МО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 объект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 объект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 объект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Слюдянское МО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 единиц автотранспорта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 объектов сооружений (тепловые сети)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 единиц автотранспорта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 объектов сооружений (тепловые сети)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 пакет документов в Министерство имущественных отношений Иркутской области для подготовки Закона Иркутской области о разграничении муниципального имущества.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</a:tbl>
          </a:graphicData>
        </a:graphic>
      </p:graphicFrame>
      <p:pic>
        <p:nvPicPr>
          <p:cNvPr id="3074" name="Picture 2" descr="http://arzamasgid.ru/images/pages/max/20130816101229.835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60" y="764704"/>
            <a:ext cx="2664296" cy="163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skwoman.ru/home_and_family/BinaryImage.axd?ArticleImageBig=1654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256" y="668175"/>
            <a:ext cx="2736304" cy="182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6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10"/>
    </mc:Choice>
    <mc:Fallback>
      <p:transition spd="slow" advTm="3591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gradFill>
            <a:gsLst>
              <a:gs pos="0">
                <a:srgbClr val="00B050"/>
              </a:gs>
              <a:gs pos="50399">
                <a:schemeClr val="tx2">
                  <a:lumMod val="40000"/>
                  <a:lumOff val="60000"/>
                </a:schemeClr>
              </a:gs>
              <a:gs pos="24000">
                <a:srgbClr val="92D050"/>
              </a:gs>
              <a:gs pos="57095">
                <a:srgbClr val="92D050"/>
              </a:gs>
              <a:gs pos="37000">
                <a:srgbClr val="9272C0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7030A0"/>
                </a:gs>
                <a:gs pos="24000">
                  <a:srgbClr val="7942A9"/>
                </a:gs>
                <a:gs pos="41300">
                  <a:srgbClr val="9272C0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Комиссия по делам несовершеннолетних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620997"/>
              </p:ext>
            </p:extLst>
          </p:nvPr>
        </p:nvGraphicFramePr>
        <p:xfrm>
          <a:off x="5697159" y="3501008"/>
          <a:ext cx="3285817" cy="1368151"/>
        </p:xfrm>
        <a:graphic>
          <a:graphicData uri="http://schemas.openxmlformats.org/drawingml/2006/table">
            <a:tbl>
              <a:tblPr firstRow="1" firstCol="1" bandRow="1"/>
              <a:tblGrid>
                <a:gridCol w="2637745"/>
                <a:gridCol w="648072"/>
              </a:tblGrid>
              <a:tr h="273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47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неблагополучных семей, состоящих на учете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Поставлено на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учет семей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Снято семей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учета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60000"/>
                            <a:lumOff val="4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327717"/>
              </p:ext>
            </p:extLst>
          </p:nvPr>
        </p:nvGraphicFramePr>
        <p:xfrm>
          <a:off x="899592" y="908720"/>
          <a:ext cx="4160923" cy="1717548"/>
        </p:xfrm>
        <a:graphic>
          <a:graphicData uri="http://schemas.openxmlformats.org/drawingml/2006/table">
            <a:tbl>
              <a:tblPr firstRow="1" firstCol="1" bandRow="1"/>
              <a:tblGrid>
                <a:gridCol w="2432731"/>
                <a:gridCol w="576064"/>
                <a:gridCol w="576064"/>
                <a:gridCol w="57606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 / -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заседаний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КДН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выездных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+ 8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Рассмотрено дел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в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на родителей и иных взрослых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на несовершеннолетних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026" name="Picture 2" descr="\\Mo1\derekt_o\Отчет мэра 2013\Фотографии\для отчета мэра КДН\IMG_0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81642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Mo1\derekt_o\Отчет мэра 2013\Фотографии\для отчета мэра КДН\P1810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15" y="908720"/>
            <a:ext cx="3276872" cy="2295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8" name="Picture 4" descr="\\Mo1\derekt_o\Отчет мэра 2013\Фотографии\для отчета мэра КДН\IMG_11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86" y="2780928"/>
            <a:ext cx="3658362" cy="2055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Mo1\derekt_o\Отчет мэра 2013\Фотографии\для отчета мэра КДН\IMG_1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56" y="5105287"/>
            <a:ext cx="2840076" cy="1596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5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90"/>
    </mc:Choice>
    <mc:Fallback>
      <p:transition spd="slow" advTm="4219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\\Mo1\derekt_o\Отчет мэра 2013\Слайды\от Хасановой\сад слюдя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28" y="2502520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88" y="18324"/>
            <a:ext cx="9144000" cy="43204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СТРОИТЕЛЬСТВО СОЦИАЛЬНЫХ ОБЪЕКТОВ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sz="2400" dirty="0" smtClean="0"/>
              <a:t>	</a:t>
            </a:r>
            <a:endParaRPr lang="ru-RU" sz="2400" dirty="0"/>
          </a:p>
        </p:txBody>
      </p:sp>
      <p:pic>
        <p:nvPicPr>
          <p:cNvPr id="4098" name="Picture 2" descr="\\Mo1\derekt_o\Отчет мэра 2013\Слайды\от Хасановой\P19609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1"/>
          <a:stretch/>
        </p:blipFill>
        <p:spPr bwMode="auto">
          <a:xfrm>
            <a:off x="0" y="983006"/>
            <a:ext cx="2739704" cy="1806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Mo1\derekt_o\Отчет мэра 2013\Слайды\от Хасановой\P19707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t="13912" b="18815"/>
          <a:stretch/>
        </p:blipFill>
        <p:spPr bwMode="auto">
          <a:xfrm>
            <a:off x="5420009" y="404664"/>
            <a:ext cx="3400463" cy="2070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Mo1\derekt_o\Отчет мэра 2013\Слайды\от Хасановой\сад кулук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/>
          <a:stretch/>
        </p:blipFill>
        <p:spPr bwMode="auto">
          <a:xfrm>
            <a:off x="6063552" y="5013176"/>
            <a:ext cx="2756920" cy="1757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idx="1"/>
          </p:nvPr>
        </p:nvSpPr>
        <p:spPr>
          <a:xfrm>
            <a:off x="4906968" y="5013176"/>
            <a:ext cx="3939776" cy="576064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3A14DC"/>
                </a:solidFill>
              </a:rPr>
              <a:t>Детский сад в </a:t>
            </a:r>
            <a:r>
              <a:rPr lang="ru-RU" sz="1800" b="1" dirty="0" err="1" smtClean="0">
                <a:solidFill>
                  <a:srgbClr val="3A14DC"/>
                </a:solidFill>
              </a:rPr>
              <a:t>п.Култук</a:t>
            </a:r>
            <a:r>
              <a:rPr lang="ru-RU" sz="1800" b="1" dirty="0" smtClean="0">
                <a:solidFill>
                  <a:srgbClr val="3A14DC"/>
                </a:solidFill>
              </a:rPr>
              <a:t> на 110 мест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3A14DC"/>
                </a:solidFill>
              </a:rPr>
              <a:t>Освоено в 2013 году – 57,6 млн. руб.</a:t>
            </a:r>
            <a:r>
              <a:rPr lang="ru-RU" sz="2400" dirty="0" smtClean="0"/>
              <a:t>	</a:t>
            </a:r>
            <a:endParaRPr lang="ru-RU" sz="24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860032" y="2645471"/>
            <a:ext cx="3960440" cy="895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rgbClr val="3A14DC"/>
                </a:solidFill>
              </a:rPr>
              <a:t>Детский сад в </a:t>
            </a:r>
            <a:r>
              <a:rPr lang="ru-RU" sz="1400" b="1" dirty="0" err="1" smtClean="0">
                <a:solidFill>
                  <a:srgbClr val="3A14DC"/>
                </a:solidFill>
              </a:rPr>
              <a:t>г.Слюдянка</a:t>
            </a:r>
            <a:r>
              <a:rPr lang="ru-RU" sz="1400" b="1" dirty="0" smtClean="0">
                <a:solidFill>
                  <a:srgbClr val="3A14DC"/>
                </a:solidFill>
              </a:rPr>
              <a:t> на 110 мест	</a:t>
            </a:r>
          </a:p>
          <a:p>
            <a:pPr marL="0" indent="0">
              <a:buNone/>
              <a:defRPr/>
            </a:pPr>
            <a:r>
              <a:rPr lang="ru-RU" sz="1400" b="1" dirty="0" smtClean="0">
                <a:solidFill>
                  <a:srgbClr val="3A14DC"/>
                </a:solidFill>
              </a:rPr>
              <a:t>            Освоено в 2013 году – 14,7 млн. руб</a:t>
            </a:r>
            <a:r>
              <a:rPr lang="ru-RU" sz="1400" b="1" dirty="0">
                <a:solidFill>
                  <a:srgbClr val="3A14DC"/>
                </a:solidFill>
              </a:rPr>
              <a:t>.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535856" y="422940"/>
            <a:ext cx="5055392" cy="56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500" b="1" dirty="0" smtClean="0">
                <a:solidFill>
                  <a:srgbClr val="3A14DC"/>
                </a:solidFill>
              </a:rPr>
              <a:t>Спортивно-оздоровительный комплекс </a:t>
            </a:r>
            <a:r>
              <a:rPr lang="ru-RU" sz="3500" b="1" dirty="0" err="1" smtClean="0">
                <a:solidFill>
                  <a:srgbClr val="3A14DC"/>
                </a:solidFill>
              </a:rPr>
              <a:t>г.Слюдянка</a:t>
            </a:r>
            <a:endParaRPr lang="ru-RU" sz="3500" b="1" dirty="0" smtClean="0">
              <a:solidFill>
                <a:srgbClr val="3A14DC"/>
              </a:solidFill>
            </a:endParaRPr>
          </a:p>
          <a:p>
            <a:pPr marL="0" indent="0">
              <a:buNone/>
              <a:defRPr/>
            </a:pPr>
            <a:r>
              <a:rPr lang="ru-RU" sz="3500" b="1" dirty="0" smtClean="0">
                <a:solidFill>
                  <a:srgbClr val="3A14DC"/>
                </a:solidFill>
              </a:rPr>
              <a:t>                       Освоено в 2013 году – 53,8 млн. руб.</a:t>
            </a:r>
            <a:r>
              <a:rPr lang="ru-RU" b="1" dirty="0" smtClean="0">
                <a:solidFill>
                  <a:srgbClr val="FF0000"/>
                </a:solidFill>
              </a:rPr>
              <a:t>	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888" y="422940"/>
            <a:ext cx="5055392" cy="499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500" b="1" dirty="0" smtClean="0">
                <a:solidFill>
                  <a:srgbClr val="3A14DC"/>
                </a:solidFill>
              </a:rPr>
              <a:t>Школа № 7 п. Култук</a:t>
            </a:r>
          </a:p>
          <a:p>
            <a:pPr marL="0" indent="0">
              <a:buNone/>
              <a:defRPr/>
            </a:pPr>
            <a:r>
              <a:rPr lang="ru-RU" sz="3500" b="1" dirty="0" smtClean="0">
                <a:solidFill>
                  <a:srgbClr val="3A14DC"/>
                </a:solidFill>
              </a:rPr>
              <a:t>Стоимость строительства 640,8 млн. руб. 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103" name="Picture 7" descr="\\Mo1\derekt_o\Отчет мэра 2013\Слайды\от Хасановой\P19606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1375"/>
            <a:ext cx="3507668" cy="2630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Mo1\derekt_o\Отчет мэра 2013\Слайды\от Хасановой\P19606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71" y="2475355"/>
            <a:ext cx="2840391" cy="2130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6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401"/>
    </mc:Choice>
    <mc:Fallback>
      <p:transition spd="slow" advTm="3340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399">
              <a:schemeClr val="tx2">
                <a:lumMod val="40000"/>
                <a:lumOff val="60000"/>
              </a:schemeClr>
            </a:gs>
            <a:gs pos="24000">
              <a:srgbClr val="92D050"/>
            </a:gs>
            <a:gs pos="57095">
              <a:srgbClr val="92D050"/>
            </a:gs>
            <a:gs pos="37000">
              <a:srgbClr val="9272C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03" y="1916832"/>
            <a:ext cx="7846640" cy="648072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/>
              </a:rPr>
              <a:t>А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рхитектурные решения </a:t>
            </a:r>
            <a:r>
              <a:rPr lang="ru-RU" sz="2000" b="1" dirty="0" err="1" smtClean="0">
                <a:solidFill>
                  <a:schemeClr val="bg1"/>
                </a:solidFill>
                <a:effectLst/>
              </a:rPr>
              <a:t>эксплуатационно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/>
              </a:rPr>
              <a:t>– технических 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баз                         на действующих территориях ОЭЗ ТРТ  в </a:t>
            </a:r>
            <a:r>
              <a:rPr lang="ru-RU" sz="2000" b="1" dirty="0" err="1" smtClean="0">
                <a:solidFill>
                  <a:schemeClr val="bg1"/>
                </a:solidFill>
                <a:effectLst/>
              </a:rPr>
              <a:t>Слюдянском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 районе</a:t>
            </a:r>
            <a:endParaRPr lang="ru-RU" sz="2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5" y="4765848"/>
            <a:ext cx="3204076" cy="153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86" y="4364339"/>
            <a:ext cx="2170400" cy="129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068960"/>
            <a:ext cx="3108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Прибрежная часть ОЭЗ ТРТ г. Байкальск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3068959"/>
            <a:ext cx="2718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Горная часть ОЭЗ ТРТ г. Байкальск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5835" y="4535016"/>
            <a:ext cx="204622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ПЛАН</a:t>
            </a:r>
            <a:endPara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44" y="4701490"/>
            <a:ext cx="20478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5" y="3922024"/>
            <a:ext cx="4281527" cy="2493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22024"/>
            <a:ext cx="3672408" cy="2376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36813" y="764704"/>
            <a:ext cx="7662497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Градостроительная деятельность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48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95"/>
    </mc:Choice>
    <mc:Fallback>
      <p:transition spd="slow" advTm="4019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1"/>
            <a:ext cx="86106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/>
              <a:t>Муниципальная система образования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400" dirty="0" smtClean="0"/>
              <a:t>34 образовательных учреждения</a:t>
            </a:r>
            <a:endParaRPr lang="ru-RU" sz="2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altLang="ru-RU" sz="1800" dirty="0" smtClean="0"/>
              <a:t>Количество обучающихся - 4769 человек.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altLang="ru-RU" sz="1800" dirty="0" smtClean="0"/>
              <a:t>Средняя наполняемость классов – 20,8 чел.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altLang="ru-RU" sz="1800" dirty="0" smtClean="0"/>
              <a:t>Среднее число обучающихся на 1 учителя 11,6 ученика.</a:t>
            </a:r>
          </a:p>
        </p:txBody>
      </p:sp>
      <p:pic>
        <p:nvPicPr>
          <p:cNvPr id="5124" name="Picture 5" descr="http://im7-tub-ru.yandex.net/i?id=57382813-1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67" b="8667"/>
          <a:stretch>
            <a:fillRect/>
          </a:stretch>
        </p:blipFill>
        <p:spPr bwMode="auto">
          <a:xfrm>
            <a:off x="152400" y="2057400"/>
            <a:ext cx="2057400" cy="1587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1251401"/>
              </p:ext>
            </p:extLst>
          </p:nvPr>
        </p:nvGraphicFramePr>
        <p:xfrm>
          <a:off x="2514600" y="2895600"/>
          <a:ext cx="4311650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r:id="rId5" imgW="8614395" imgH="4986960" progId="Excel.Chart.8">
                  <p:embed/>
                </p:oleObj>
              </mc:Choice>
              <mc:Fallback>
                <p:oleObj r:id="rId5" imgW="8614395" imgH="498696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colorTemperature colorTemp="11500"/>
                                </a14:imgEffect>
                                <a14:imgEffect>
                                  <a14:saturation sat="13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95600"/>
                        <a:ext cx="4311650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7" descr="C:\Users\admin\AppData\Local\Temp\Rar$DIa0.976\новая группа школа-сад 58 Ангасолк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55022"/>
            <a:ext cx="2590800" cy="194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3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91"/>
    </mc:Choice>
    <mc:Fallback>
      <p:transition spd="slow" advTm="3589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216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/>
              <a:t>В 2012 – 2013 учебном году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295 </a:t>
            </a:r>
            <a:r>
              <a:rPr lang="ru-RU" sz="2400" dirty="0"/>
              <a:t>выпускников </a:t>
            </a:r>
            <a:r>
              <a:rPr lang="ru-RU" sz="2400" dirty="0" err="1"/>
              <a:t>Слюдянского</a:t>
            </a:r>
            <a:r>
              <a:rPr lang="ru-RU" sz="2400" dirty="0"/>
              <a:t> района сдавали единый государственный экзамен.</a:t>
            </a:r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altLang="ru-RU" sz="2100" dirty="0" smtClean="0"/>
              <a:t>Успешно сдали ЕГЭ 285 выпускников,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altLang="ru-RU" sz="2100" dirty="0" smtClean="0"/>
              <a:t>получили справки – 10 человек,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altLang="ru-RU" sz="2100" dirty="0" smtClean="0"/>
              <a:t>Лучшие результаты сдачи ЕГЭ (90 и более баллов): 6 чел.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altLang="ru-RU" sz="2100" dirty="0" smtClean="0"/>
              <a:t>медали: 2012 год – 16 (в том числе 7 золотых), 2013 год – 26 (в том числе 19 золотых).</a:t>
            </a:r>
          </a:p>
        </p:txBody>
      </p:sp>
      <p:pic>
        <p:nvPicPr>
          <p:cNvPr id="4" name="Picture 5" descr="C:\Users\admin\AppData\Local\Temp\Rar$DIa0.468\Лучший ученик года -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45815"/>
            <a:ext cx="3305944" cy="2202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AppData\Local\Temp\Rar$DIa0.961\Учитель года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2"/>
          <a:stretch/>
        </p:blipFill>
        <p:spPr bwMode="auto">
          <a:xfrm>
            <a:off x="4724399" y="3933056"/>
            <a:ext cx="4073884" cy="2227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0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56"/>
    </mc:Choice>
    <mc:Fallback>
      <p:transition spd="slow" advTm="3165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1676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/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Одно из приоритетных направлений в сфере образования –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переход на новые эффективные финансово-экономические модели развития и управления системой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образования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534400" cy="3315816"/>
          </a:xfrm>
        </p:spPr>
        <p:txBody>
          <a:bodyPr rtlCol="0">
            <a:normAutofit/>
          </a:bodyPr>
          <a:lstStyle/>
          <a:p>
            <a:pPr marL="457200" indent="-457200" algn="just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600" dirty="0"/>
              <a:t>Средняя заработная плата педагогических работников в ДОУ составляет </a:t>
            </a:r>
            <a:r>
              <a:rPr lang="ru-RU" sz="2600" dirty="0">
                <a:solidFill>
                  <a:srgbClr val="FF0000"/>
                </a:solidFill>
              </a:rPr>
              <a:t>19993 рублей </a:t>
            </a:r>
            <a:r>
              <a:rPr lang="ru-RU" sz="2600" dirty="0"/>
              <a:t>(рост за год 62,1%); </a:t>
            </a:r>
          </a:p>
          <a:p>
            <a:pPr marL="457200" indent="-45720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600" dirty="0"/>
              <a:t>средняя заработная плата педагогических работников общеобразовательных учреждений составляет </a:t>
            </a:r>
            <a:r>
              <a:rPr lang="ru-RU" sz="2600" dirty="0">
                <a:solidFill>
                  <a:srgbClr val="FF0000"/>
                </a:solidFill>
              </a:rPr>
              <a:t>27040 рублей</a:t>
            </a:r>
            <a:r>
              <a:rPr lang="ru-RU" sz="2600" dirty="0"/>
              <a:t> (рост за год 13,9%); </a:t>
            </a:r>
          </a:p>
          <a:p>
            <a:pPr marL="457200" indent="-457200" algn="just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600" dirty="0"/>
              <a:t>средняя заработная плата педагогических работников учреждений дополнительного образования составляет </a:t>
            </a:r>
            <a:r>
              <a:rPr lang="ru-RU" sz="2600" dirty="0">
                <a:solidFill>
                  <a:srgbClr val="FF0000"/>
                </a:solidFill>
              </a:rPr>
              <a:t>21403 рублей </a:t>
            </a:r>
            <a:r>
              <a:rPr lang="ru-RU" sz="2600" dirty="0"/>
              <a:t>(рост за год 78,2%).</a:t>
            </a:r>
          </a:p>
        </p:txBody>
      </p:sp>
    </p:spTree>
    <p:extLst>
      <p:ext uri="{BB962C8B-B14F-4D97-AF65-F5344CB8AC3E}">
        <p14:creationId xmlns:p14="http://schemas.microsoft.com/office/powerpoint/2010/main" val="400077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0859"/>
    </mc:Choice>
    <mc:Fallback>
      <p:transition spd="slow" advTm="3085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54" y="116632"/>
            <a:ext cx="4022097" cy="959007"/>
          </a:xfrm>
        </p:spPr>
        <p:txBody>
          <a:bodyPr/>
          <a:lstStyle/>
          <a:p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5391448" cy="1500187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tx1"/>
                </a:solidFill>
              </a:rPr>
              <a:t>Лауреатство</a:t>
            </a:r>
            <a:r>
              <a:rPr lang="ru-RU" b="1" i="1" dirty="0" smtClean="0">
                <a:solidFill>
                  <a:schemeClr val="tx1"/>
                </a:solidFill>
              </a:rPr>
              <a:t> 1, 2, 3 степени, Гран-при различных районных, областных, межрегиональных, российских и международных конкурсов и фестивалей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на мыло\Конкурс НА БАЛУ У ЗОЛУШ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4660705" cy="201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AppData\Local\Temp\Rar$DRa0.659\Конкурс Утренняя звездо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62056"/>
            <a:ext cx="2414421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AppData\Local\Temp\Rar$DRa0.613\года не бед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07" y="4692962"/>
            <a:ext cx="2660357" cy="1904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Содержимое 4" descr="DSC01598.JPG"/>
          <p:cNvPicPr>
            <a:picLocks noChangeAspect="1"/>
          </p:cNvPicPr>
          <p:nvPr/>
        </p:nvPicPr>
        <p:blipFill>
          <a:blip r:embed="rId5" cstate="print"/>
          <a:srcRect t="18138" r="1717"/>
          <a:stretch>
            <a:fillRect/>
          </a:stretch>
        </p:blipFill>
        <p:spPr>
          <a:xfrm>
            <a:off x="5714976" y="4600"/>
            <a:ext cx="3429024" cy="214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\\Mo1\derekt_o\Отчет мэра 2013\Слайды\Культура\Конкурс ВОЛНА БАЙКАЛ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03442"/>
            <a:ext cx="3096344" cy="2065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68"/>
    </mc:Choice>
    <mc:Fallback>
      <p:transition spd="slow" advTm="3076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</a14:imgLayer>
                </a14:imgProps>
              </a:ext>
            </a:extLst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8640"/>
            <a:ext cx="8049217" cy="151216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4100" b="1" dirty="0" smtClean="0">
                <a:solidFill>
                  <a:schemeClr val="tx2"/>
                </a:solidFill>
              </a:rPr>
              <a:t>Основные </a:t>
            </a:r>
            <a:r>
              <a:rPr lang="ru-RU" sz="4100" b="1" dirty="0">
                <a:solidFill>
                  <a:schemeClr val="tx2"/>
                </a:solidFill>
              </a:rPr>
              <a:t>тенденции социально-экономического</a:t>
            </a:r>
          </a:p>
          <a:p>
            <a:pPr marL="0" indent="0" algn="ctr">
              <a:buNone/>
            </a:pPr>
            <a:r>
              <a:rPr lang="ru-RU" sz="4100" b="1" dirty="0">
                <a:solidFill>
                  <a:schemeClr val="tx2"/>
                </a:solidFill>
              </a:rPr>
              <a:t>развития в 2013 году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495839" cy="4536504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</a:rPr>
              <a:t>- привлечение инвестиций из </a:t>
            </a:r>
            <a:r>
              <a:rPr lang="ru-RU" sz="1800" dirty="0" smtClean="0">
                <a:solidFill>
                  <a:schemeClr val="tx1"/>
                </a:solidFill>
              </a:rPr>
              <a:t>бюджетов всех уровней;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</a:t>
            </a:r>
            <a:r>
              <a:rPr lang="ru-RU" sz="1800" dirty="0">
                <a:solidFill>
                  <a:schemeClr val="tx1"/>
                </a:solidFill>
              </a:rPr>
              <a:t>создание условий для развития </a:t>
            </a:r>
            <a:r>
              <a:rPr lang="ru-RU" sz="1800" dirty="0" smtClean="0">
                <a:solidFill>
                  <a:schemeClr val="tx1"/>
                </a:solidFill>
              </a:rPr>
              <a:t>малого и среднего предпринимательства;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 </a:t>
            </a:r>
            <a:r>
              <a:rPr lang="ru-RU" sz="1800" dirty="0" smtClean="0">
                <a:solidFill>
                  <a:schemeClr val="tx1"/>
                </a:solidFill>
              </a:rPr>
              <a:t>улучшение </a:t>
            </a:r>
            <a:r>
              <a:rPr lang="ru-RU" sz="1800" dirty="0">
                <a:solidFill>
                  <a:schemeClr val="tx1"/>
                </a:solidFill>
              </a:rPr>
              <a:t>качества предоставляемых государственных и муниципальных услуг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 увеличение </a:t>
            </a:r>
            <a:r>
              <a:rPr lang="ru-RU" sz="1800" dirty="0">
                <a:solidFill>
                  <a:schemeClr val="tx1"/>
                </a:solidFill>
              </a:rPr>
              <a:t>доходной части </a:t>
            </a:r>
            <a:r>
              <a:rPr lang="ru-RU" sz="1800" dirty="0" smtClean="0">
                <a:solidFill>
                  <a:schemeClr val="tx1"/>
                </a:solidFill>
              </a:rPr>
              <a:t>бюджета, </a:t>
            </a:r>
            <a:r>
              <a:rPr lang="ru-RU" sz="1800" dirty="0">
                <a:solidFill>
                  <a:schemeClr val="tx1"/>
                </a:solidFill>
              </a:rPr>
              <a:t>оптимизация расходования финансовых, материальных и иных муниципальных ресурсов;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 организация бесперебойного функционирования систем жизнеобеспечения;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 обеспечение реализации мероприятий целевых программ;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 создание условий для социально-экономического  развития района;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- создание условий для функционирования и развития отраслей социальной </a:t>
            </a:r>
            <a:r>
              <a:rPr lang="ru-RU" sz="1800" dirty="0" smtClean="0">
                <a:solidFill>
                  <a:schemeClr val="tx1"/>
                </a:solidFill>
              </a:rPr>
              <a:t>сферы;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повышение </a:t>
            </a:r>
            <a:r>
              <a:rPr lang="ru-RU" sz="1800" dirty="0">
                <a:solidFill>
                  <a:schemeClr val="tx1"/>
                </a:solidFill>
              </a:rPr>
              <a:t>информационной открытости деятельности </a:t>
            </a:r>
            <a:r>
              <a:rPr lang="ru-RU" sz="1800" dirty="0" smtClean="0">
                <a:solidFill>
                  <a:schemeClr val="tx1"/>
                </a:solidFill>
              </a:rPr>
              <a:t>органов местного самоуправления, </a:t>
            </a:r>
            <a:r>
              <a:rPr lang="ru-RU" sz="1800" dirty="0">
                <a:solidFill>
                  <a:schemeClr val="tx1"/>
                </a:solidFill>
              </a:rPr>
              <a:t>противодействие коррупции;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2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33"/>
    </mc:Choice>
    <mc:Fallback>
      <p:transition spd="slow" advTm="3563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5850">
              <a:schemeClr val="accent3">
                <a:lumMod val="40000"/>
                <a:lumOff val="60000"/>
              </a:schemeClr>
            </a:gs>
            <a:gs pos="0">
              <a:srgbClr val="80D828"/>
            </a:gs>
            <a:gs pos="0">
              <a:srgbClr val="FFFF00"/>
            </a:gs>
            <a:gs pos="0">
              <a:srgbClr val="92D050"/>
            </a:gs>
            <a:gs pos="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7800"/>
            <a:ext cx="4093389" cy="648071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Год библиотек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3817" y="972620"/>
            <a:ext cx="2592288" cy="150018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100 лет Центральной библиотеке</a:t>
            </a:r>
          </a:p>
          <a:p>
            <a:endParaRPr lang="ru-RU" b="1" dirty="0"/>
          </a:p>
          <a:p>
            <a:r>
              <a:rPr lang="ru-RU" b="1" dirty="0" smtClean="0"/>
              <a:t>55 лет Детской библиотеке</a:t>
            </a:r>
            <a:endParaRPr lang="ru-RU" b="1" dirty="0"/>
          </a:p>
        </p:txBody>
      </p:sp>
      <p:pic>
        <p:nvPicPr>
          <p:cNvPr id="3074" name="Picture 2" descr="D:\на мыло\книги\Новый год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4509120"/>
            <a:ext cx="2664296" cy="1872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а мыло\книги\Огоне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1" y="65232"/>
            <a:ext cx="2779775" cy="2084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на мыло\книги\Рождественские посидел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36" y="4293263"/>
            <a:ext cx="2932364" cy="2199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AppData\Local\Temp\Rar$DRa0.322\ДО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42320"/>
            <a:ext cx="3388658" cy="25414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53" y="2150063"/>
            <a:ext cx="29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2769958"/>
            <a:ext cx="45031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Премия за «За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эффективное руководство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- руководитель МБУ «МЦБ» Матвеева Е.В.</a:t>
            </a: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Ангасольская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сельская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библиотека - «Лучшая муниципальная общедоступная библиотека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«Лучший работник муниципальной общедоступной библиотеки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заведующая библиотекой в д.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Быстрая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Носкова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Н.В.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293" y="2832104"/>
            <a:ext cx="2659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Всероссийская </a:t>
            </a:r>
          </a:p>
          <a:p>
            <a:pPr algn="ctr"/>
            <a:r>
              <a:rPr lang="ru-RU" b="1" i="1" dirty="0" smtClean="0"/>
              <a:t>акция </a:t>
            </a:r>
          </a:p>
          <a:p>
            <a:pPr algn="ctr"/>
            <a:r>
              <a:rPr lang="ru-RU" b="1" i="1" dirty="0" smtClean="0"/>
              <a:t>«</a:t>
            </a:r>
            <a:r>
              <a:rPr lang="ru-RU" b="1" i="1" dirty="0" err="1"/>
              <a:t>Библионочь</a:t>
            </a:r>
            <a:r>
              <a:rPr lang="ru-RU" b="1" i="1" dirty="0"/>
              <a:t> – 2013»</a:t>
            </a:r>
          </a:p>
        </p:txBody>
      </p:sp>
      <p:pic>
        <p:nvPicPr>
          <p:cNvPr id="11" name="Picture 2" descr="C:\DOCUME~1\ORLOVA~1\LOCALS~1\Temp\bat7A.tmp\книг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9" y="2351873"/>
            <a:ext cx="2511724" cy="188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83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29"/>
    </mc:Choice>
    <mc:Fallback>
      <p:transition spd="slow" advTm="3122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24598">
              <a:schemeClr val="bg2">
                <a:lumMod val="75000"/>
              </a:schemeClr>
            </a:gs>
            <a:gs pos="98000">
              <a:schemeClr val="bg1"/>
            </a:gs>
            <a:gs pos="80000">
              <a:schemeClr val="accent6">
                <a:lumMod val="60000"/>
                <a:lumOff val="4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464" name="Group 80"/>
          <p:cNvGraphicFramePr>
            <a:graphicFrameLocks noGrp="1"/>
          </p:cNvGraphicFramePr>
          <p:nvPr>
            <p:ph sz="half" idx="4294967295"/>
          </p:nvPr>
        </p:nvGraphicFramePr>
        <p:xfrm>
          <a:off x="179388" y="620713"/>
          <a:ext cx="5473700" cy="4999444"/>
        </p:xfrm>
        <a:graphic>
          <a:graphicData uri="http://schemas.openxmlformats.org/drawingml/2006/table">
            <a:tbl>
              <a:tblPr/>
              <a:tblGrid>
                <a:gridCol w="3385317"/>
                <a:gridCol w="648119"/>
                <a:gridCol w="648119"/>
                <a:gridCol w="792145"/>
              </a:tblGrid>
              <a:tr h="51812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Динамика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спортивных сооружений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107,1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Штатные физкультурные работники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121,3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занимающихся в спортивных секциях и группах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4628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5458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118,0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занимающихся ФК и спортом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118,4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Проведено мероприятий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88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93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105,7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видов спорта, культивируемых в районе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128,6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Участие в областных, межрегиональных, всероссийских и международных соревнованиях: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/ финансирование (тыс. руб.)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 / 91,52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23/ 104,0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127,8/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113,6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мероприятий по адаптивной ФК среди инвалидов: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/ финансирование (тыс. руб.)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/ 104,9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 / 124,0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137,5/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118,2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инвалидов, регулярно занимающихся ФК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123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137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tabLst>
                          <a:tab pos="-2286000" algn="ctr"/>
                          <a:tab pos="-17145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2286000" algn="ctr"/>
                          <a:tab pos="-171450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111,4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59" name="Picture 79" descr="Соревнования к дню молодежи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14036">
            <a:off x="5870575" y="268288"/>
            <a:ext cx="2919413" cy="2189162"/>
          </a:xfrm>
          <a:ln w="57150" cmpd="thinThick">
            <a:solidFill>
              <a:srgbClr val="3A14DC"/>
            </a:solidFill>
            <a:miter lim="800000"/>
            <a:headEnd/>
            <a:tailEnd/>
          </a:ln>
        </p:spPr>
      </p:pic>
      <p:sp>
        <p:nvSpPr>
          <p:cNvPr id="25660" name="Прямоугольник 1"/>
          <p:cNvSpPr>
            <a:spLocks noChangeArrowheads="1"/>
          </p:cNvSpPr>
          <p:nvPr/>
        </p:nvSpPr>
        <p:spPr bwMode="auto">
          <a:xfrm>
            <a:off x="1588" y="44450"/>
            <a:ext cx="9142412" cy="368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FFE2"/>
                </a:solidFill>
                <a:latin typeface="Bookman Old Style" pitchFamily="18" charset="0"/>
              </a:rPr>
              <a:t>РАЗВИТИЕ ФИЗИЧЕСКОЙ КУЛЬТУРЫ И СПОРТА</a:t>
            </a:r>
            <a:endParaRPr lang="ru-RU" altLang="ru-RU" sz="1800">
              <a:solidFill>
                <a:srgbClr val="FFFFE2"/>
              </a:solidFill>
              <a:latin typeface="Arial" pitchFamily="34" charset="0"/>
            </a:endParaRPr>
          </a:p>
        </p:txBody>
      </p:sp>
      <p:pic>
        <p:nvPicPr>
          <p:cNvPr id="25661" name="Picture 68" descr="\\Mo1\derekt_o\Отчет мэра 2013\Фотографии\Первенство области по баскетбол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8517">
            <a:off x="5975350" y="2570163"/>
            <a:ext cx="2979738" cy="2224087"/>
          </a:xfrm>
          <a:prstGeom prst="rect">
            <a:avLst/>
          </a:prstGeom>
          <a:noFill/>
          <a:ln w="57150">
            <a:solidFill>
              <a:srgbClr val="3822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62" name="Picture 78" descr="Олимпиада по физкультуре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9277">
            <a:off x="5580063" y="4581525"/>
            <a:ext cx="2913062" cy="1939925"/>
          </a:xfrm>
          <a:prstGeom prst="rect">
            <a:avLst/>
          </a:prstGeom>
          <a:ln w="57150" cmpd="thinThick">
            <a:solidFill>
              <a:srgbClr val="3A14D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397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99"/>
    </mc:Choice>
    <mc:Fallback>
      <p:transition spd="slow" advTm="3099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0" descr="МП Турслет ученики 20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28706">
            <a:off x="257562" y="4028733"/>
            <a:ext cx="3675841" cy="2448346"/>
          </a:xfrm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0" name="Picture 39" descr="МП Военно-спортивная игра 20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13294">
            <a:off x="585544" y="2621088"/>
            <a:ext cx="2808288" cy="1871663"/>
          </a:xfrm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" name="Picture 45" descr="P18608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771">
            <a:off x="6235672" y="2505806"/>
            <a:ext cx="2676352" cy="2007786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21" name="Picture 13" descr="МП Байкальский Ориентир 20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82810">
            <a:off x="6576984" y="1059329"/>
            <a:ext cx="2366282" cy="1576385"/>
          </a:xfrm>
          <a:ln w="57150" cmpd="thickThin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45420" name="Picture 12" descr="Фестиваль молодых избирателей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12829">
            <a:off x="198709" y="1090725"/>
            <a:ext cx="2340364" cy="1754973"/>
          </a:xfrm>
          <a:ln w="57150" cmpd="thickThin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145422" name="Picture 14" descr="МП Волонтерство I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0446" y="1484784"/>
            <a:ext cx="2448867" cy="1630329"/>
          </a:xfrm>
          <a:ln w="57150" cmpd="thickThin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145410" name="Rectangle 6"/>
          <p:cNvSpPr>
            <a:spLocks noChangeArrowheads="1"/>
          </p:cNvSpPr>
          <p:nvPr/>
        </p:nvSpPr>
        <p:spPr bwMode="auto">
          <a:xfrm>
            <a:off x="22880" y="7045"/>
            <a:ext cx="9144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FFFFE2"/>
                </a:solidFill>
                <a:latin typeface="Bookman Old Style" pitchFamily="18" charset="0"/>
              </a:rPr>
              <a:t>МОЛОДЕЖНАЯ ПОЛИТИКА</a:t>
            </a:r>
            <a:endParaRPr lang="ru-RU" altLang="ru-RU" sz="2400" dirty="0">
              <a:solidFill>
                <a:srgbClr val="FFFFE2"/>
              </a:solidFill>
              <a:latin typeface="Arial" pitchFamily="34" charset="0"/>
            </a:endParaRPr>
          </a:p>
        </p:txBody>
      </p:sp>
      <p:sp>
        <p:nvSpPr>
          <p:cNvPr id="145413" name="Прямоугольник 1"/>
          <p:cNvSpPr>
            <a:spLocks noChangeArrowheads="1"/>
          </p:cNvSpPr>
          <p:nvPr/>
        </p:nvSpPr>
        <p:spPr bwMode="auto">
          <a:xfrm>
            <a:off x="395288" y="549275"/>
            <a:ext cx="807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altLang="ru-RU" sz="1600" b="1" i="1" dirty="0">
                <a:latin typeface="Bookman Old Style" pitchFamily="18" charset="0"/>
              </a:rPr>
              <a:t>На территории муниципального района действует муниципальная программа «Молодежная политика в муниципальном образовании </a:t>
            </a:r>
            <a:r>
              <a:rPr lang="ru-RU" altLang="ru-RU" sz="1600" b="1" i="1" dirty="0" err="1">
                <a:latin typeface="Bookman Old Style" pitchFamily="18" charset="0"/>
              </a:rPr>
              <a:t>Слюдянский</a:t>
            </a:r>
            <a:r>
              <a:rPr lang="ru-RU" altLang="ru-RU" sz="1600" b="1" i="1" dirty="0">
                <a:latin typeface="Bookman Old Style" pitchFamily="18" charset="0"/>
              </a:rPr>
              <a:t> район»</a:t>
            </a:r>
            <a:endParaRPr lang="ru-RU" altLang="ru-RU" sz="1600" dirty="0">
              <a:latin typeface="Times New Roman" pitchFamily="18" charset="0"/>
            </a:endParaRPr>
          </a:p>
        </p:txBody>
      </p:sp>
      <p:graphicFrame>
        <p:nvGraphicFramePr>
          <p:cNvPr id="8" name="Group 4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795174654"/>
              </p:ext>
            </p:extLst>
          </p:nvPr>
        </p:nvGraphicFramePr>
        <p:xfrm>
          <a:off x="3995936" y="4365104"/>
          <a:ext cx="4595354" cy="2377784"/>
        </p:xfrm>
        <a:graphic>
          <a:graphicData uri="http://schemas.openxmlformats.org/drawingml/2006/table">
            <a:tbl>
              <a:tblPr/>
              <a:tblGrid>
                <a:gridCol w="2435114"/>
                <a:gridCol w="720080"/>
                <a:gridCol w="648072"/>
                <a:gridCol w="792088"/>
              </a:tblGrid>
              <a:tr h="330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 проводимых на территории района с молодежью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157,4 %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молодежи в возрасте от 14-30 лет, принявшие участие в мероприятиях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8900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142,2 %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268556"/>
      </p:ext>
    </p:extLst>
  </p:cSld>
  <p:clrMapOvr>
    <a:masterClrMapping/>
  </p:clrMapOvr>
  <p:transition advTm="3268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465199"/>
          </a:xfrm>
        </p:spPr>
        <p:txBody>
          <a:bodyPr/>
          <a:lstStyle/>
          <a:p>
            <a:r>
              <a:rPr lang="ru-RU" dirty="0" smtClean="0">
                <a:effectLst/>
              </a:rPr>
              <a:t>Спасибо за внимание!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691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20"/>
    </mc:Choice>
    <mc:Fallback>
      <p:transition spd="slow" advTm="315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737917"/>
              </p:ext>
            </p:extLst>
          </p:nvPr>
        </p:nvGraphicFramePr>
        <p:xfrm>
          <a:off x="539552" y="548685"/>
          <a:ext cx="4680519" cy="6082721"/>
        </p:xfrm>
        <a:graphic>
          <a:graphicData uri="http://schemas.openxmlformats.org/drawingml/2006/table">
            <a:tbl>
              <a:tblPr/>
              <a:tblGrid>
                <a:gridCol w="2080231"/>
                <a:gridCol w="635626"/>
                <a:gridCol w="693410"/>
                <a:gridCol w="635626"/>
                <a:gridCol w="635626"/>
              </a:tblGrid>
              <a:tr h="570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Наименование показателя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 изм.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 год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 год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Динамика </a:t>
                      </a:r>
                      <a:b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2013/2012</a:t>
                      </a:r>
                      <a:b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гг., %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постоянного  населения</a:t>
                      </a:r>
                      <a:b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Слюдянского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района        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40383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40190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99,5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0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Родилось                   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608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672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110,5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0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Умерло                     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655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606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92,5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0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Прибыло                    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556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1248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0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Убыло                      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614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1616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    работающих      на</a:t>
                      </a:r>
                      <a:b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предприятиях и организациях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чел.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14,3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0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безработицы        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Рост 1%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заработная плата  с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учетом предприятий малого бизнеса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руб.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19626,8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21679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110,5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0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размер  пенсии      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руб.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8804,42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9631,94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109,4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0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Среднедушевой  денежный доход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10606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11615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Доля  населения  с  доходами  ниже</a:t>
                      </a:r>
                      <a:b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прожиточного минимума      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104,8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Выручка от  реализации  продукции,</a:t>
                      </a:r>
                      <a:b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работ, услуг               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4809,9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4165,3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86,6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Прибыль    прибыльно    работающих</a:t>
                      </a:r>
                      <a:b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предприятий                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39,9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59,5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149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0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Убыток предприятий         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615,1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1140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185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0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Ввод в действие жилых домов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кв. м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9636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16348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169,7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0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Оборот розничной торговли  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2671,6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2963,2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110,91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   оборота     общественного</a:t>
                      </a:r>
                      <a:b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питания                    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125,3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130,6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104,2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90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реализации бытовых услуг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32,7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39,1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119,6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Число      действующих       малых</a:t>
                      </a:r>
                      <a:b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предприятий                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   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274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290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105,8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80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Объем   инвестиций   в    основной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капитал за счет всех источников   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1694,5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1704,5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100,6</a:t>
                      </a:r>
                    </a:p>
                  </a:txBody>
                  <a:tcPr marL="19884" marR="198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2">
                            <a:lumMod val="50000"/>
                          </a:schemeClr>
                        </a:gs>
                        <a:gs pos="16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56263" cy="288032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Основные </a:t>
            </a:r>
            <a:r>
              <a:rPr lang="ru-RU" sz="2400" b="1" dirty="0"/>
              <a:t>показатели развития </a:t>
            </a:r>
            <a:r>
              <a:rPr lang="ru-RU" sz="2400" b="1" dirty="0" smtClean="0"/>
              <a:t>экономики в 2013 году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 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5047404"/>
              </p:ext>
            </p:extLst>
          </p:nvPr>
        </p:nvGraphicFramePr>
        <p:xfrm>
          <a:off x="5580111" y="2713923"/>
          <a:ext cx="324036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 descr="http://ruvr.ru/files/Image/Editiors/Germany/IM/Migracia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077072"/>
            <a:ext cx="2736304" cy="2059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1-tub-ru.yandex.net/i?id=166669521-21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20687"/>
            <a:ext cx="2736304" cy="1761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7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413"/>
    </mc:Choice>
    <mc:Fallback>
      <p:transition spd="slow" advTm="3641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648072"/>
          </a:xfrm>
        </p:spPr>
        <p:txBody>
          <a:bodyPr/>
          <a:lstStyle/>
          <a:p>
            <a:r>
              <a:rPr lang="ru-RU" sz="4000" b="1" dirty="0"/>
              <a:t>Промышленное производство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58937"/>
              </p:ext>
            </p:extLst>
          </p:nvPr>
        </p:nvGraphicFramePr>
        <p:xfrm>
          <a:off x="3275856" y="4653136"/>
          <a:ext cx="5544616" cy="1682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344"/>
                <a:gridCol w="576064"/>
                <a:gridCol w="504056"/>
                <a:gridCol w="576064"/>
                <a:gridCol w="792088"/>
              </a:tblGrid>
              <a:tr h="325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изм.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Динамика,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25680">
                <a:tc>
                  <a:txBody>
                    <a:bodyPr/>
                    <a:lstStyle/>
                    <a:p>
                      <a:pPr marL="92075" indent="-920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Индекс </a:t>
                      </a:r>
                      <a:r>
                        <a:rPr lang="ru-RU" sz="1200" dirty="0">
                          <a:effectLst/>
                        </a:rPr>
                        <a:t>физического объема промышленного производства (С+</a:t>
                      </a:r>
                      <a:r>
                        <a:rPr lang="en-US" sz="1200" dirty="0">
                          <a:effectLst/>
                        </a:rPr>
                        <a:t>D</a:t>
                      </a:r>
                      <a:r>
                        <a:rPr lang="ru-RU" sz="1200" dirty="0">
                          <a:effectLst/>
                        </a:rPr>
                        <a:t>+</a:t>
                      </a:r>
                      <a:r>
                        <a:rPr lang="en-US" sz="1200" dirty="0">
                          <a:effectLst/>
                        </a:rPr>
                        <a:t>E</a:t>
                      </a:r>
                      <a:r>
                        <a:rPr lang="ru-RU" sz="1200" dirty="0">
                          <a:effectLst/>
                        </a:rPr>
                        <a:t>):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108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ИФО </a:t>
                      </a:r>
                      <a:r>
                        <a:rPr lang="ru-RU" sz="1200" dirty="0">
                          <a:effectLst/>
                        </a:rPr>
                        <a:t>добыча полезных ископаемых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108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ИФО </a:t>
                      </a:r>
                      <a:r>
                        <a:rPr lang="ru-RU" sz="1200" dirty="0">
                          <a:effectLst/>
                        </a:rPr>
                        <a:t>обрабатывающие производства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217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ИФО </a:t>
                      </a:r>
                      <a:r>
                        <a:rPr lang="ru-RU" sz="1200" dirty="0">
                          <a:effectLst/>
                        </a:rPr>
                        <a:t>производство и распределение электроэнергии, газа и воды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106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400" marR="354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030" name="Picture 6" descr="http://www.webmineral.ru/upload/b3f9cde403362d3da10edde3596c7f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664296" cy="2007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http://www.komstr.ru/images/karier3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58" y="2780928"/>
            <a:ext cx="2784688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57416"/>
              </p:ext>
            </p:extLst>
          </p:nvPr>
        </p:nvGraphicFramePr>
        <p:xfrm>
          <a:off x="-324544" y="676577"/>
          <a:ext cx="7747000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7368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40"/>
    </mc:Choice>
    <mc:Fallback>
      <p:transition spd="slow" advTm="356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111963"/>
              </p:ext>
            </p:extLst>
          </p:nvPr>
        </p:nvGraphicFramePr>
        <p:xfrm>
          <a:off x="342976" y="800717"/>
          <a:ext cx="5544616" cy="2808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  <a:gridCol w="792088"/>
                <a:gridCol w="648072"/>
                <a:gridCol w="648072"/>
                <a:gridCol w="576064"/>
              </a:tblGrid>
              <a:tr h="721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         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0500">
                          <a:schemeClr val="bg2">
                            <a:lumMod val="75000"/>
                          </a:schemeClr>
                        </a:gs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0500">
                          <a:schemeClr val="bg2">
                            <a:lumMod val="75000"/>
                          </a:schemeClr>
                        </a:gs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</a:tr>
              <a:tr h="2952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0500">
                          <a:schemeClr val="bg2">
                            <a:lumMod val="75000"/>
                          </a:schemeClr>
                        </a:gs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работающих на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      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0500">
                          <a:schemeClr val="bg2">
                            <a:lumMod val="75000"/>
                          </a:schemeClr>
                        </a:gs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   работающих  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СМП в общей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численности занятых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экономике               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0500">
                          <a:schemeClr val="bg2">
                            <a:lumMod val="75000"/>
                          </a:schemeClr>
                        </a:gs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Отгружено    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0500">
                          <a:schemeClr val="bg2">
                            <a:lumMod val="75000"/>
                          </a:schemeClr>
                        </a:gs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1506,3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      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80500">
                          <a:schemeClr val="bg2">
                            <a:lumMod val="75000"/>
                          </a:schemeClr>
                        </a:gs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0000">
                          <a:srgbClr val="BDD29F"/>
                        </a:gs>
                        <a:gs pos="49000">
                          <a:srgbClr val="DDEBCF"/>
                        </a:gs>
                        <a:gs pos="91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1080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56" y="188640"/>
            <a:ext cx="7756263" cy="432048"/>
          </a:xfrm>
        </p:spPr>
        <p:txBody>
          <a:bodyPr/>
          <a:lstStyle/>
          <a:p>
            <a:r>
              <a:rPr lang="ru-RU" b="1" dirty="0" smtClean="0"/>
              <a:t>Малый бизнес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193357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2375"/>
            <a:ext cx="17621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358710"/>
              </p:ext>
            </p:extLst>
          </p:nvPr>
        </p:nvGraphicFramePr>
        <p:xfrm>
          <a:off x="0" y="4169696"/>
          <a:ext cx="612068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2"/>
          <p:cNvSpPr txBox="1">
            <a:spLocks/>
          </p:cNvSpPr>
          <p:nvPr/>
        </p:nvSpPr>
        <p:spPr>
          <a:xfrm>
            <a:off x="5868144" y="1916832"/>
            <a:ext cx="3024335" cy="288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9294" y="2636912"/>
            <a:ext cx="2520280" cy="208823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45 коллективных средств размещения </a:t>
            </a:r>
            <a:r>
              <a:rPr lang="ru-RU" sz="1600" dirty="0">
                <a:solidFill>
                  <a:schemeClr val="tx1"/>
                </a:solidFill>
              </a:rPr>
              <a:t>вместимостью 2977 чел. 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Объем </a:t>
            </a:r>
            <a:r>
              <a:rPr lang="ru-RU" sz="1600" dirty="0">
                <a:solidFill>
                  <a:schemeClr val="tx1"/>
                </a:solidFill>
              </a:rPr>
              <a:t>оказанных </a:t>
            </a:r>
            <a:r>
              <a:rPr lang="ru-RU" sz="1600" dirty="0" err="1">
                <a:solidFill>
                  <a:schemeClr val="tx1"/>
                </a:solidFill>
              </a:rPr>
              <a:t>тур.услуг</a:t>
            </a:r>
            <a:r>
              <a:rPr lang="ru-RU" sz="1600" dirty="0">
                <a:solidFill>
                  <a:schemeClr val="tx1"/>
                </a:solidFill>
              </a:rPr>
              <a:t> 264,6 </a:t>
            </a:r>
            <a:r>
              <a:rPr lang="ru-RU" sz="1600" dirty="0" err="1">
                <a:solidFill>
                  <a:schemeClr val="tx1"/>
                </a:solidFill>
              </a:rPr>
              <a:t>млн.руб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672545"/>
            <a:ext cx="40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9972"/>
                </a:solidFill>
              </a:rPr>
              <a:t>Структура предприятий малого бизнеса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5834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456"/>
    </mc:Choice>
    <mc:Fallback>
      <p:transition spd="slow" advTm="3945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4-tub-ru.yandex.net/i?id=516712047-5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0288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6" y="1124743"/>
            <a:ext cx="7199313" cy="509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42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0"/>
    </mc:Choice>
    <mc:Fallback>
      <p:transition spd="slow" advTm="315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5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rgbClr val="92D050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0" y="29317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Меры </a:t>
            </a:r>
            <a:r>
              <a:rPr lang="ru-RU" alt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укреплению доходной базы  консолидированного бюджета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7" y="477838"/>
            <a:ext cx="45618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Эффективная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межведомственной комиссии по налоговой и социальной политике.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Сокращена недоимка по налогам на 11% (- 5,7 млн. руб.), в том числе: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НДФЛ на 54% (-1,7 млн. руб.), 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земельному налогу на 33% (-1,5млн. руб.) 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Размещение в СМИ материалов о необходимости и сроках уплаты налогов и сборов в бюджеты.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06" y="1700808"/>
            <a:ext cx="388767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4932363" y="3279775"/>
            <a:ext cx="4033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/>
            <a:endParaRPr lang="ru-RU" altLang="ru-RU"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581128"/>
            <a:ext cx="7824788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Мониторинг и взыскание задолженности по платежам за использование муниципального имущества, содействие гражданам и организациям в оформлении прав аренды на земельные участки.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результате:</a:t>
            </a:r>
          </a:p>
          <a:p>
            <a:pPr marL="3746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оплачена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прошлых лет - 1060,7 тыс. руб.,  (18% в доходах от использования имущества);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4650" indent="-28575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269 долгосрочных и 43 краткосрочных договора аренды земельных участков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8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получены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 сумме 813,3 тыс. руб. за земельные участки, находящиеся в границах ОЭЗ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ТРТ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«Ворота Байкала».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7" name="Picture 9" descr="http://славное-море.рф/sites/default/files/About_gaze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852936"/>
            <a:ext cx="2520279" cy="1610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595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1652"/>
    </mc:Choice>
    <mc:Fallback>
      <p:transition spd="slow" advTm="3165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56984" cy="1075726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ru-RU" altLang="ru-RU" sz="1600" b="1" dirty="0" smtClean="0">
                <a:solidFill>
                  <a:srgbClr val="00CC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 smtClean="0">
                <a:solidFill>
                  <a:srgbClr val="00CC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00CC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rgbClr val="00CC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CC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altLang="ru-RU" sz="2400" b="1" dirty="0">
                <a:solidFill>
                  <a:srgbClr val="00CC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эффективности бюджетных </a:t>
            </a:r>
            <a:r>
              <a:rPr lang="ru-RU" altLang="ru-RU" sz="2400" b="1" dirty="0" smtClean="0">
                <a:solidFill>
                  <a:srgbClr val="00CC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altLang="ru-RU" sz="1600" dirty="0">
                <a:solidFill>
                  <a:srgbClr val="00CC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solidFill>
                  <a:srgbClr val="00CC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rgbClr val="00CC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rgbClr val="00CC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программно-целевого финансирования  - охват 44% расходов или 262 689 тыс. руб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.;</a:t>
            </a:r>
            <a:b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энергетические </a:t>
            </a: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обследования  и составление энергетических паспортов учреждений бюджетной сферы – 1 543 тыс. руб.</a:t>
            </a:r>
            <a:br>
              <a:rPr lang="ru-RU" alt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208874"/>
              </p:ext>
            </p:extLst>
          </p:nvPr>
        </p:nvGraphicFramePr>
        <p:xfrm>
          <a:off x="698500" y="1988840"/>
          <a:ext cx="56737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13"/>
          <p:cNvSpPr>
            <a:spLocks noChangeArrowheads="1"/>
          </p:cNvSpPr>
          <p:nvPr/>
        </p:nvSpPr>
        <p:spPr bwMode="auto">
          <a:xfrm>
            <a:off x="6227763" y="3429000"/>
            <a:ext cx="255587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 Президента </a:t>
            </a:r>
            <a:endParaRPr lang="ru-RU" alt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endParaRPr lang="ru-RU" alt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07.05.2012 года № 597 </a:t>
            </a:r>
            <a:endParaRPr lang="ru-RU" alt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мероприятиях </a:t>
            </a:r>
            <a:endParaRPr lang="ru-RU" alt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реализации </a:t>
            </a:r>
            <a:endParaRPr lang="ru-RU" alt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социальной </a:t>
            </a:r>
            <a:endParaRPr lang="ru-RU" alt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политики</a:t>
            </a:r>
            <a:r>
              <a:rPr lang="ru-RU" alt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3"/>
    </mc:Choice>
    <mc:Fallback>
      <p:transition spd="slow" advTm="3150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76000">
              <a:schemeClr val="bg2">
                <a:lumMod val="40000"/>
                <a:lumOff val="60000"/>
              </a:schemeClr>
            </a:gs>
            <a:gs pos="100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576064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направления 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расходования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консолидированного бюджета </a:t>
            </a:r>
            <a:r>
              <a:rPr lang="ru-RU" sz="1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Слюдянского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1" y="820738"/>
            <a:ext cx="6120234" cy="563245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Бюджетные  инвестиции - 67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233 тыс. рублей</a:t>
            </a:r>
            <a:r>
              <a:rPr 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них:</a:t>
            </a:r>
          </a:p>
          <a:p>
            <a:pPr marL="171450" indent="-171450" algn="l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53 883 тыс. руб. завершение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1 очереди спортивно-оздоровительного комплекса г. Слюдянка; </a:t>
            </a: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2 405 тыс. руб. ремонт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кровли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школы-сад №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13;</a:t>
            </a:r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1 504 тыс. руб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ПСД для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 пешеходного моста на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Снежная.</a:t>
            </a:r>
          </a:p>
          <a:p>
            <a:pPr marL="171450" indent="-171450" algn="l" eaLnBrk="1" fontAlgn="auto" hangingPunct="1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Капитальный ремонт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многоквартирных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домов,  переселение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из аварийного жилого фонда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  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придворовых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территорий многоквартирных домов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581 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algn="l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Благоустройство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пунктов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- 29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982 тыс. рублей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на исполнение перечня народных инициатив 12 989 тыс.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algn="l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Подготовка к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зиме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24 819 тыс. рублей.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Развитие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предпринимательства  - 38 619 тыс. рублей. </a:t>
            </a:r>
          </a:p>
          <a:p>
            <a:pPr algn="l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Выкуп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в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завершения строительства подъездной автомобильной дороги IV категории в п. Култук - 14 000 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76288"/>
            <a:ext cx="2135187" cy="160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61" y="3859022"/>
            <a:ext cx="2135187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492375"/>
            <a:ext cx="2116137" cy="120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5229200"/>
            <a:ext cx="2136775" cy="122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59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79"/>
    </mc:Choice>
    <mc:Fallback>
      <p:transition spd="slow" advTm="3087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вердый переплет">
  <a:themeElements>
    <a:clrScheme name="Другая 16">
      <a:dk1>
        <a:sysClr val="windowText" lastClr="000000"/>
      </a:dk1>
      <a:lt1>
        <a:sysClr val="window" lastClr="FFFFFF"/>
      </a:lt1>
      <a:dk2>
        <a:srgbClr val="009972"/>
      </a:dk2>
      <a:lt2>
        <a:srgbClr val="CAF278"/>
      </a:lt2>
      <a:accent1>
        <a:srgbClr val="00CC99"/>
      </a:accent1>
      <a:accent2>
        <a:srgbClr val="009999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</TotalTime>
  <Words>1706</Words>
  <Application>Microsoft Office PowerPoint</Application>
  <PresentationFormat>Экран (4:3)</PresentationFormat>
  <Paragraphs>450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Твердый переплет</vt:lpstr>
      <vt:lpstr>Поток</vt:lpstr>
      <vt:lpstr>Диаграмма Microsoft Excel</vt:lpstr>
      <vt:lpstr>Отчет мэра  муниципального образования  Слюдянский район </vt:lpstr>
      <vt:lpstr>- привлечение инвестиций из бюджетов всех уровней; - создание условий для развития малого и среднего предпринимательства; - улучшение качества предоставляемых государственных и муниципальных услуг; -  увеличение доходной части бюджета, оптимизация расходования финансовых, материальных и иных муниципальных ресурсов; - организация бесперебойного функционирования систем жизнеобеспечения; - обеспечение реализации мероприятий целевых программ; - создание условий для социально-экономического  развития района; - создание условий для функционирования и развития отраслей социальной сферы; - повышение информационной открытости деятельности органов местного самоуправления, противодействие коррупции; </vt:lpstr>
      <vt:lpstr> Основные показатели развития экономики в 2013 году  </vt:lpstr>
      <vt:lpstr>Промышленное производство</vt:lpstr>
      <vt:lpstr>Малый бизнес</vt:lpstr>
      <vt:lpstr>Презентация PowerPoint</vt:lpstr>
      <vt:lpstr>Презентация PowerPoint</vt:lpstr>
      <vt:lpstr>  Повышение эффективности бюджетных расходов  принцип программно-целевого финансирования  - охват 44% расходов или 262 689 тыс. руб.;  энергетические обследования  и составление энергетических паспортов учреждений бюджетной сферы – 1 543 тыс. руб. </vt:lpstr>
      <vt:lpstr>Наиболее значимые направления расходования средств консолидированного бюджета Слюдянского района</vt:lpstr>
      <vt:lpstr>Наиболее значимые направления расходования средств консолидированного бюджета Слюдянского района</vt:lpstr>
      <vt:lpstr>Презентация PowerPoint</vt:lpstr>
      <vt:lpstr>    </vt:lpstr>
      <vt:lpstr>Комиссия по делам несовершеннолетних</vt:lpstr>
      <vt:lpstr>СТРОИТЕЛЬСТВО СОЦИАЛЬНЫХ ОБЪЕКТОВ  </vt:lpstr>
      <vt:lpstr>Архитектурные решения эксплуатационно – технических баз                         на действующих территориях ОЭЗ ТРТ  в Слюдянском районе</vt:lpstr>
      <vt:lpstr>Муниципальная система образования  34 образовательных учреждения</vt:lpstr>
      <vt:lpstr>В 2012 – 2013 учебном году  295 выпускников Слюдянского района сдавали единый государственный экзамен.</vt:lpstr>
      <vt:lpstr> Одно из приоритетных направлений в сфере образования –  переход на новые эффективные финансово-экономические модели развития и управления системой образования</vt:lpstr>
      <vt:lpstr>Культура</vt:lpstr>
      <vt:lpstr>Год библиотек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Трудовые ресурсы</dc:title>
  <dc:creator>Усолцева Анастасия Валерьевна</dc:creator>
  <cp:lastModifiedBy>Орлова Юлия Анатольевна</cp:lastModifiedBy>
  <cp:revision>121</cp:revision>
  <cp:lastPrinted>2014-04-23T01:39:09Z</cp:lastPrinted>
  <dcterms:created xsi:type="dcterms:W3CDTF">2013-11-23T00:26:55Z</dcterms:created>
  <dcterms:modified xsi:type="dcterms:W3CDTF">2014-04-23T23:35:22Z</dcterms:modified>
</cp:coreProperties>
</file>