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64" r:id="rId6"/>
    <p:sldId id="258" r:id="rId7"/>
    <p:sldId id="260" r:id="rId8"/>
    <p:sldId id="261" r:id="rId9"/>
    <p:sldId id="259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718" autoAdjust="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business-succe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780928"/>
            <a:ext cx="4355976" cy="371703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81088" y="1412776"/>
            <a:ext cx="8062912" cy="1470025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effectLst/>
                <a:cs typeface="BrowalliaUPC" pitchFamily="34" charset="-34"/>
              </a:rPr>
              <a:t>Субсидии</a:t>
            </a:r>
            <a:r>
              <a:rPr lang="ru-RU" sz="2800" b="1" dirty="0" smtClean="0">
                <a:effectLst/>
                <a:cs typeface="BrowalliaUPC" pitchFamily="34" charset="-34"/>
              </a:rPr>
              <a:t/>
            </a:r>
            <a:br>
              <a:rPr lang="ru-RU" sz="2800" b="1" dirty="0" smtClean="0">
                <a:effectLst/>
                <a:cs typeface="BrowalliaUPC" pitchFamily="34" charset="-34"/>
              </a:rPr>
            </a:b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rowalliaUPC" panose="020B0604020202020204" pitchFamily="34" charset="-34"/>
              </a:rPr>
              <a:t>как 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rowalliaUPC" panose="020B0604020202020204" pitchFamily="34" charset="-34"/>
              </a:rPr>
              <a:t>фактор финансовой поддержки предпринимателей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rot="5400000">
            <a:off x="1835600" y="-1251424"/>
            <a:ext cx="941870" cy="3821998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Cубсидии</a:t>
            </a:r>
            <a:r>
              <a:rPr lang="ru-RU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закуп мяса у граждан, ведущих личное подсобное хозяйство</a:t>
            </a:r>
            <a:endParaRPr lang="ru-RU" b="1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 rot="5400000">
            <a:off x="6353014" y="-930302"/>
            <a:ext cx="936101" cy="3318006"/>
          </a:xfrm>
          <a:solidFill>
            <a:schemeClr val="tx1"/>
          </a:solidFill>
        </p:spPr>
        <p:txBody>
          <a:bodyPr>
            <a:noAutofit/>
          </a:bodyPr>
          <a:lstStyle/>
          <a:p>
            <a:endParaRPr lang="ru-RU" b="1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Cубсидии</a:t>
            </a:r>
            <a:r>
              <a:rPr lang="ru-RU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закуп молока у граждан, ведущих личное подсобное хозяйство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51520" y="1268760"/>
            <a:ext cx="4040188" cy="309634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Получатели:</a:t>
            </a:r>
          </a:p>
          <a:p>
            <a:pPr>
              <a:buNone/>
            </a:pPr>
            <a:r>
              <a:rPr lang="ru-RU" dirty="0" smtClean="0"/>
              <a:t>с/</a:t>
            </a:r>
            <a:r>
              <a:rPr lang="ru-RU" dirty="0" err="1" smtClean="0"/>
              <a:t>х</a:t>
            </a:r>
            <a:r>
              <a:rPr lang="ru-RU" dirty="0" smtClean="0"/>
              <a:t> потребительские кооперативы, осуществляющих закуп мяса у граждан ЛПХ</a:t>
            </a:r>
          </a:p>
          <a:p>
            <a:r>
              <a:rPr lang="ru-RU" dirty="0" smtClean="0"/>
              <a:t>Ставка субсидии:</a:t>
            </a:r>
          </a:p>
          <a:p>
            <a:pPr>
              <a:buNone/>
            </a:pPr>
            <a:r>
              <a:rPr lang="ru-RU" dirty="0" smtClean="0"/>
              <a:t>15 руб. за 1 кг мяса в убойном весе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88024" y="1412776"/>
            <a:ext cx="4041775" cy="316835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dirty="0" smtClean="0"/>
              <a:t>Получатели:</a:t>
            </a:r>
          </a:p>
          <a:p>
            <a:pPr algn="r">
              <a:buNone/>
            </a:pPr>
            <a:r>
              <a:rPr lang="ru-RU" dirty="0" smtClean="0"/>
              <a:t>с/</a:t>
            </a:r>
            <a:r>
              <a:rPr lang="ru-RU" dirty="0" err="1" smtClean="0"/>
              <a:t>х</a:t>
            </a:r>
            <a:r>
              <a:rPr lang="ru-RU" dirty="0" smtClean="0"/>
              <a:t> потребительские кооперативы, осуществляющих закуп мяса у граждан ЛПХ</a:t>
            </a:r>
          </a:p>
          <a:p>
            <a:pPr algn="r"/>
            <a:r>
              <a:rPr lang="ru-RU" dirty="0" smtClean="0"/>
              <a:t>Ставка субсидии:</a:t>
            </a:r>
          </a:p>
          <a:p>
            <a:pPr algn="r">
              <a:buNone/>
            </a:pPr>
            <a:r>
              <a:rPr lang="ru-RU" dirty="0" smtClean="0"/>
              <a:t>3 руб. за 1 л молока высшего и первого сорта</a:t>
            </a:r>
          </a:p>
          <a:p>
            <a:pPr algn="r">
              <a:buNone/>
            </a:pPr>
            <a:r>
              <a:rPr lang="ru-RU" dirty="0" smtClean="0"/>
              <a:t>и 2 руб. за 1 л. Молока, сортность которого не определена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7" name="Рисунок 6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4653136"/>
            <a:ext cx="2619375" cy="17430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Рисунок 7" descr="00414.jpg"/>
          <p:cNvPicPr>
            <a:picLocks noChangeAspect="1"/>
          </p:cNvPicPr>
          <p:nvPr/>
        </p:nvPicPr>
        <p:blipFill>
          <a:blip r:embed="rId3" cstate="print"/>
          <a:srcRect l="12486" r="12486"/>
          <a:stretch>
            <a:fillRect/>
          </a:stretch>
        </p:blipFill>
        <p:spPr>
          <a:xfrm>
            <a:off x="971600" y="4581128"/>
            <a:ext cx="1820086" cy="182008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rot="5400000">
            <a:off x="2101061" y="-1084837"/>
            <a:ext cx="1152129" cy="384310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ru-RU" sz="2000" b="1" dirty="0" err="1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Cубсидии</a:t>
            </a:r>
            <a:r>
              <a:rPr lang="ru-RU" sz="20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оказание консультационной помощи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827584" y="1556792"/>
            <a:ext cx="4040188" cy="39512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по вопросам: </a:t>
            </a:r>
          </a:p>
          <a:p>
            <a:r>
              <a:rPr lang="ru-RU" dirty="0" smtClean="0"/>
              <a:t>экономики сельского хозяйства, </a:t>
            </a:r>
          </a:p>
          <a:p>
            <a:r>
              <a:rPr lang="ru-RU" dirty="0" smtClean="0"/>
              <a:t>ведения отраслей животноводства и растениеводства, </a:t>
            </a:r>
          </a:p>
          <a:p>
            <a:r>
              <a:rPr lang="ru-RU" dirty="0" smtClean="0"/>
              <a:t>механизации и электрификации сельского хозяйства,</a:t>
            </a:r>
          </a:p>
          <a:p>
            <a:r>
              <a:rPr lang="ru-RU" dirty="0" smtClean="0"/>
              <a:t> информатизации.</a:t>
            </a:r>
            <a:endParaRPr lang="ru-RU" dirty="0"/>
          </a:p>
        </p:txBody>
      </p:sp>
      <p:pic>
        <p:nvPicPr>
          <p:cNvPr id="5" name="Рисунок 4" descr="images (2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1844824"/>
            <a:ext cx="2735713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rot="5400000">
            <a:off x="1916535" y="-1335501"/>
            <a:ext cx="600014" cy="3456384"/>
          </a:xfrm>
          <a:solidFill>
            <a:schemeClr val="tx1"/>
          </a:solidFill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Субсидии  начинающим фермерам на создание и развитие КФХ</a:t>
            </a:r>
            <a:r>
              <a:rPr lang="ru-RU" b="1" i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(до 2х лет)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 rot="5400000">
            <a:off x="6516216" y="-1179512"/>
            <a:ext cx="1008112" cy="3744416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ru-RU" sz="14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Субсидии в целях финансового обеспечения (возмещения) затрат на развитие семейных молочных животноводческих ферм среди КФХ </a:t>
            </a:r>
            <a:r>
              <a:rPr lang="ru-RU" sz="1400" b="1" i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(созданные свыше 2 лет)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0" y="908720"/>
            <a:ext cx="5220072" cy="5112568"/>
          </a:xfrm>
        </p:spPr>
        <p:txBody>
          <a:bodyPr>
            <a:noAutofit/>
          </a:bodyPr>
          <a:lstStyle/>
          <a:p>
            <a:r>
              <a:rPr lang="ru-RU" sz="1300" dirty="0" smtClean="0"/>
              <a:t>1) на приобретение </a:t>
            </a:r>
            <a:r>
              <a:rPr lang="ru-RU" sz="1300" dirty="0" err="1" smtClean="0"/>
              <a:t>з</a:t>
            </a:r>
            <a:r>
              <a:rPr lang="ru-RU" sz="1300" dirty="0" smtClean="0"/>
              <a:t>/у из земель с/</a:t>
            </a:r>
            <a:r>
              <a:rPr lang="ru-RU" sz="1300" dirty="0" err="1" smtClean="0"/>
              <a:t>х</a:t>
            </a:r>
            <a:r>
              <a:rPr lang="ru-RU" sz="1300" dirty="0" smtClean="0"/>
              <a:t> назначения;</a:t>
            </a:r>
          </a:p>
          <a:p>
            <a:r>
              <a:rPr lang="ru-RU" sz="1300" dirty="0" smtClean="0"/>
              <a:t>2) на разработку проектной документации для строительства (реконструкции) производственных и складских зданий …</a:t>
            </a:r>
          </a:p>
          <a:p>
            <a:r>
              <a:rPr lang="ru-RU" sz="1300" dirty="0" smtClean="0"/>
              <a:t>3) на приобретение, строительство, ремонт и переустройство производственных и складских зданий, помещений, пристроек, инженерных сетей, заграждений и сооружений, необходимых для производства, хранения и переработки сельскохозяйственной продукции, а также их регистрацию;</a:t>
            </a:r>
          </a:p>
          <a:p>
            <a:r>
              <a:rPr lang="ru-RU" sz="1300" dirty="0" smtClean="0"/>
              <a:t>4) на строительство дорог и подъездов к производственным и складским</a:t>
            </a:r>
          </a:p>
          <a:p>
            <a:r>
              <a:rPr lang="ru-RU" sz="1300" dirty="0" smtClean="0"/>
              <a:t>Объектам</a:t>
            </a:r>
          </a:p>
          <a:p>
            <a:r>
              <a:rPr lang="ru-RU" sz="1300" dirty="0" smtClean="0"/>
              <a:t>5) на подключение к инженерным сетям - электрическим, </a:t>
            </a:r>
            <a:r>
              <a:rPr lang="ru-RU" sz="1300" dirty="0" err="1" smtClean="0"/>
              <a:t>водо</a:t>
            </a:r>
            <a:r>
              <a:rPr lang="ru-RU" sz="1300" dirty="0" smtClean="0"/>
              <a:t>- </a:t>
            </a:r>
            <a:r>
              <a:rPr lang="ru-RU" sz="1300" dirty="0" err="1" smtClean="0"/>
              <a:t>газо</a:t>
            </a:r>
            <a:r>
              <a:rPr lang="ru-RU" sz="1300" dirty="0" smtClean="0"/>
              <a:t>- и теплопроводным сетям, дорожной инфраструктуре;</a:t>
            </a:r>
          </a:p>
          <a:p>
            <a:r>
              <a:rPr lang="ru-RU" sz="1300" dirty="0" smtClean="0"/>
              <a:t>6) на приобретение сельскохозяйственных животных;</a:t>
            </a:r>
          </a:p>
          <a:p>
            <a:r>
              <a:rPr lang="ru-RU" sz="1300" dirty="0" smtClean="0"/>
              <a:t>7) на приобретение сельскохозяйственной техники и инвентаря, грузового а/т, оборудования для производства и переработки с/</a:t>
            </a:r>
            <a:r>
              <a:rPr lang="ru-RU" sz="1300" dirty="0" err="1" smtClean="0"/>
              <a:t>х</a:t>
            </a:r>
            <a:r>
              <a:rPr lang="ru-RU" sz="1300" dirty="0" smtClean="0"/>
              <a:t> продукции;</a:t>
            </a:r>
          </a:p>
          <a:p>
            <a:r>
              <a:rPr lang="ru-RU" sz="1300" dirty="0" smtClean="0"/>
              <a:t>8) на приобретение семян и посадочного материала для закладки многолетних насаждений;</a:t>
            </a:r>
          </a:p>
          <a:p>
            <a:r>
              <a:rPr lang="ru-RU" sz="1300" dirty="0" smtClean="0"/>
              <a:t>9) на приобретение удобрений и ядохимикатов</a:t>
            </a:r>
            <a:endParaRPr lang="ru-RU" sz="13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220072" y="1412776"/>
            <a:ext cx="3744416" cy="273630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1) создание молочных ферм в соответствии с проектной документацией.</a:t>
            </a:r>
          </a:p>
          <a:p>
            <a:r>
              <a:rPr lang="ru-RU" dirty="0" smtClean="0"/>
              <a:t>2) комплектацию молочных ферм оборудованием и</a:t>
            </a:r>
          </a:p>
          <a:p>
            <a:r>
              <a:rPr lang="ru-RU" dirty="0" smtClean="0"/>
              <a:t>сельскохозяйственной техникой, а также их монтаж;</a:t>
            </a:r>
          </a:p>
          <a:p>
            <a:r>
              <a:rPr lang="ru-RU" dirty="0" smtClean="0"/>
              <a:t>3) комплектацию молочной фермы племенными сельскохозяйственными животными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539552" y="6281936"/>
            <a:ext cx="3384376" cy="57606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До 1,5 млн.руб.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759624" y="4509120"/>
            <a:ext cx="3384376" cy="57606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До 75 % но не более 12 млн.руб.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92D050"/>
                </a:solidFill>
                <a:cs typeface="BrowalliaUPC" pitchFamily="34" charset="-34"/>
              </a:rPr>
              <a:t>Спасибо за внимание!</a:t>
            </a:r>
            <a:endParaRPr lang="ru-RU" sz="4400" b="1" dirty="0">
              <a:solidFill>
                <a:srgbClr val="92D050"/>
              </a:solidFill>
              <a:cs typeface="BrowalliaUPC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6488668"/>
            <a:ext cx="7884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НП «Центр содействия предпринимательству Слюдянского района»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Виды по трем линиям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 rot="1773390">
            <a:off x="2089418" y="1204382"/>
            <a:ext cx="242148" cy="8006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499992" y="1484784"/>
            <a:ext cx="216023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20296573">
            <a:off x="6585311" y="1278614"/>
            <a:ext cx="207169" cy="802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67544" y="3356992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Министерство экономического развития Иркутской области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084168" y="3429000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Министерство </a:t>
            </a:r>
          </a:p>
          <a:p>
            <a:pPr algn="ctr"/>
            <a:r>
              <a:rPr lang="ru-RU" b="1" dirty="0" smtClean="0"/>
              <a:t>сельского хозяйства Иркутской области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419872" y="3356992"/>
            <a:ext cx="25202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Администрация муниципального образования Слюдянский район,</a:t>
            </a:r>
          </a:p>
          <a:p>
            <a:pPr algn="ctr"/>
            <a:r>
              <a:rPr lang="ru-RU" b="1" dirty="0" smtClean="0"/>
              <a:t>Администрация Байкальского городского поселения</a:t>
            </a:r>
            <a:endParaRPr lang="ru-RU" b="1" dirty="0"/>
          </a:p>
        </p:txBody>
      </p:sp>
      <p:sp>
        <p:nvSpPr>
          <p:cNvPr id="10" name="Овал 9"/>
          <p:cNvSpPr/>
          <p:nvPr/>
        </p:nvSpPr>
        <p:spPr>
          <a:xfrm>
            <a:off x="1043608" y="2276872"/>
            <a:ext cx="93610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4139952" y="2492896"/>
            <a:ext cx="93610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6804248" y="2420888"/>
            <a:ext cx="93610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 smtClean="0"/>
              <a:t>КТО МОЖЕТ ПОЛУЧИТЬ СУБСИДИЮ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92896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Юридическое лицо (за исключением государственных и муниципальных учреждений), индивидуальные предприниматели – производители товаров, работ, услуг, зарегистрированные и осуществляющие свою деятельность на территории Иркутской области.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Субъект малого и среднего предпринимательства, являющийся таковым в соответствии с федеральным законом от 24.07.2007 № 209-ФЗ "О развитии малого и среднего предпринимательства в Российской Федерации".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 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31640" y="4149080"/>
          <a:ext cx="6552728" cy="1728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182"/>
                <a:gridCol w="1638182"/>
                <a:gridCol w="1638182"/>
                <a:gridCol w="1638182"/>
              </a:tblGrid>
              <a:tr h="570779"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882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800" dirty="0">
                          <a:solidFill>
                            <a:schemeClr val="tx1"/>
                          </a:solidFill>
                          <a:latin typeface="inherit"/>
                          <a:ea typeface="Times New Roman"/>
                        </a:rPr>
                        <a:t>микро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/>
                        <a:ea typeface="SimSu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882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800" dirty="0">
                          <a:solidFill>
                            <a:schemeClr val="tx1"/>
                          </a:solidFill>
                          <a:latin typeface="inherit"/>
                          <a:ea typeface="Times New Roman"/>
                        </a:rPr>
                        <a:t>малые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/>
                        <a:ea typeface="SimSu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882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800" dirty="0">
                          <a:solidFill>
                            <a:schemeClr val="tx1"/>
                          </a:solidFill>
                          <a:latin typeface="inherit"/>
                          <a:ea typeface="Times New Roman"/>
                        </a:rPr>
                        <a:t>средние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/>
                        <a:ea typeface="SimSu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578706">
                <a:tc>
                  <a:txBody>
                    <a:bodyPr/>
                    <a:lstStyle/>
                    <a:p>
                      <a:pPr indent="2882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8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inherit"/>
                          <a:ea typeface="Times New Roman"/>
                        </a:rPr>
                        <a:t>выручка (млн.руб.)</a:t>
                      </a:r>
                      <a:endParaRPr lang="ru-RU" sz="16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SimSu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882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8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inherit"/>
                          <a:ea typeface="Times New Roman"/>
                        </a:rPr>
                        <a:t>до 60</a:t>
                      </a:r>
                      <a:endParaRPr lang="ru-RU" sz="16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SimSu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882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8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inherit"/>
                          <a:ea typeface="Times New Roman"/>
                        </a:rPr>
                        <a:t>от 60 до 400</a:t>
                      </a:r>
                      <a:endParaRPr lang="ru-RU" sz="16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SimSu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882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800">
                          <a:solidFill>
                            <a:schemeClr val="tx2">
                              <a:lumMod val="10000"/>
                            </a:schemeClr>
                          </a:solidFill>
                          <a:latin typeface="inherit"/>
                          <a:ea typeface="Times New Roman"/>
                        </a:rPr>
                        <a:t>от 400 до 1 000</a:t>
                      </a:r>
                      <a:endParaRPr lang="ru-RU" sz="1600" b="1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SimSu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78706">
                <a:tc>
                  <a:txBody>
                    <a:bodyPr/>
                    <a:lstStyle/>
                    <a:p>
                      <a:pPr indent="2882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8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inherit"/>
                          <a:ea typeface="Times New Roman"/>
                        </a:rPr>
                        <a:t>численность (человек)</a:t>
                      </a:r>
                      <a:endParaRPr lang="ru-RU" sz="16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SimSu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882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8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inherit"/>
                          <a:ea typeface="Times New Roman"/>
                        </a:rPr>
                        <a:t>до 15</a:t>
                      </a:r>
                      <a:endParaRPr lang="ru-RU" sz="16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SimSu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882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8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inherit"/>
                          <a:ea typeface="Times New Roman"/>
                        </a:rPr>
                        <a:t>от 16 до 100</a:t>
                      </a:r>
                      <a:endParaRPr lang="ru-RU" sz="16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SimSu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882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8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inherit"/>
                          <a:ea typeface="Times New Roman"/>
                        </a:rPr>
                        <a:t>от 101 до 250</a:t>
                      </a:r>
                      <a:endParaRPr lang="ru-RU" sz="16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SimSu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i="1" u="sng" dirty="0" smtClean="0"/>
              <a:t>ОСНОВНЫЕ УСЛОВИЯ ПОЛУЧЕНИЯ СУБСИДИИ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1. Отсутствие задолженности в бюджетную систему РФ</a:t>
            </a:r>
            <a:br>
              <a:rPr lang="ru-RU" b="1" dirty="0" smtClean="0"/>
            </a:br>
            <a:r>
              <a:rPr lang="ru-RU" b="1" dirty="0" smtClean="0"/>
              <a:t>2. СМСП не находится в процедуре конкурсного производства</a:t>
            </a:r>
            <a:endParaRPr lang="ru-RU" dirty="0" smtClean="0"/>
          </a:p>
          <a:p>
            <a:r>
              <a:rPr lang="ru-RU" b="1" dirty="0" smtClean="0"/>
              <a:t>3. СМСП не является производителем и продавцом</a:t>
            </a:r>
            <a:br>
              <a:rPr lang="ru-RU" b="1" dirty="0" smtClean="0"/>
            </a:br>
            <a:r>
              <a:rPr lang="ru-RU" b="1" dirty="0" smtClean="0"/>
              <a:t>подакцизных товаров.</a:t>
            </a:r>
            <a:br>
              <a:rPr lang="ru-RU" b="1" dirty="0" smtClean="0"/>
            </a:br>
            <a:r>
              <a:rPr lang="ru-RU" b="1" dirty="0" smtClean="0"/>
              <a:t>4. СМСП не является кредитной организацией</a:t>
            </a:r>
            <a:br>
              <a:rPr lang="ru-RU" b="1" dirty="0" smtClean="0"/>
            </a:br>
            <a:r>
              <a:rPr lang="ru-RU" b="1" dirty="0" smtClean="0"/>
              <a:t>5. Данному СМСП не предоставлялась аналогичная субсидия в течение трех лет до момента подачи конкурсной заявки</a:t>
            </a: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качанные файл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973629">
            <a:off x="6396572" y="4061172"/>
            <a:ext cx="2399995" cy="239999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u="sng" dirty="0" smtClean="0"/>
              <a:t>ОСНОВНЫЕ ДОКУМЕНТЫ ДЛЯ УЧАСТИЯ В КОНКУРСЕ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1. Бизнес-план</a:t>
            </a:r>
            <a:br>
              <a:rPr lang="ru-RU" b="1" dirty="0" smtClean="0"/>
            </a:br>
            <a:r>
              <a:rPr lang="ru-RU" b="1" dirty="0" smtClean="0"/>
              <a:t>2. Финансовая отчетность предприятия, заверенная в ИФНС</a:t>
            </a:r>
            <a:br>
              <a:rPr lang="ru-RU" b="1" dirty="0" smtClean="0"/>
            </a:br>
            <a:r>
              <a:rPr lang="ru-RU" b="1" dirty="0" smtClean="0"/>
              <a:t>3. Юридические документы предприятия (свидетельства,</a:t>
            </a:r>
          </a:p>
          <a:p>
            <a:r>
              <a:rPr lang="ru-RU" b="1" dirty="0" smtClean="0"/>
              <a:t>выписка ЕГРЮЛ)</a:t>
            </a:r>
            <a:br>
              <a:rPr lang="ru-RU" b="1" dirty="0" smtClean="0"/>
            </a:br>
            <a:r>
              <a:rPr lang="ru-RU" b="1" dirty="0" smtClean="0"/>
              <a:t>4. Профильные документы </a:t>
            </a:r>
          </a:p>
          <a:p>
            <a:r>
              <a:rPr lang="ru-RU" b="1" dirty="0" smtClean="0"/>
              <a:t>по каждой субсидии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88840"/>
            <a:ext cx="5616624" cy="424847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Субсидирование части затрат на приобретение производственного оборудования (размер субсидии до 5 000 тыс. руб., но не более 50% от понесенных затрат)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Компенсация авансового платежа по договору лизинга (размер субсидии до 500 тыс.руб.)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Субсидии на создание центров времяпрепровождения детей (размер субсидии 85% от понесенных затрат, но не более 1000 тыс. руб.)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39552" y="260648"/>
            <a:ext cx="1440160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339752" y="476672"/>
            <a:ext cx="626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Министерство экономического развития Иркутской области</a:t>
            </a:r>
          </a:p>
          <a:p>
            <a:endParaRPr lang="ru-RU" sz="2400" dirty="0"/>
          </a:p>
        </p:txBody>
      </p:sp>
      <p:pic>
        <p:nvPicPr>
          <p:cNvPr id="7" name="Рисунок 6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1376" y="1628800"/>
            <a:ext cx="3194768" cy="15674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8" name="Рисунок 7" descr="скачанные файлы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3212976"/>
            <a:ext cx="2448272" cy="15453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9" name="Рисунок 8" descr="images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8144" y="4869160"/>
            <a:ext cx="2304256" cy="171932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4932040" y="836712"/>
            <a:ext cx="3888432" cy="187220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Размер субсидии:</a:t>
            </a:r>
          </a:p>
          <a:p>
            <a:pPr algn="ctr"/>
            <a:r>
              <a:rPr lang="ru-RU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-не более </a:t>
            </a:r>
            <a:r>
              <a:rPr lang="ru-RU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300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тыс.руб.</a:t>
            </a:r>
          </a:p>
          <a:p>
            <a:pPr algn="ctr"/>
            <a:r>
              <a:rPr lang="ru-RU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-для социального предпринимательства до </a:t>
            </a:r>
            <a:r>
              <a:rPr lang="ru-RU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600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тыс.руб.</a:t>
            </a:r>
            <a:endParaRPr lang="ru-RU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4824536" cy="244827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ru-RU" sz="2000" dirty="0" smtClean="0"/>
              <a:t>Предоставление субсидий (грантов) </a:t>
            </a:r>
            <a:r>
              <a:rPr lang="ru-RU" sz="2000" u="sng" dirty="0" smtClean="0"/>
              <a:t>начинающим  субъектам малого </a:t>
            </a:r>
            <a:r>
              <a:rPr lang="ru-RU" sz="2000" dirty="0" smtClean="0"/>
              <a:t>предпринимательства муниципального образования Слюдянский район (за исключением территории Байкальского муниципального образования) </a:t>
            </a:r>
          </a:p>
          <a:p>
            <a:pPr>
              <a:spcBef>
                <a:spcPts val="0"/>
              </a:spcBef>
              <a:buNone/>
            </a:pPr>
            <a:endParaRPr lang="ru-RU" sz="20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95536" y="0"/>
            <a:ext cx="1440160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051720" y="260648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Администрация МО Слюдянский район </a:t>
            </a: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263680" y="3068960"/>
            <a:ext cx="2880320" cy="2088232"/>
          </a:xfrm>
          <a:prstGeom prst="ellipse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Субсидия предоставляется  в размере не более </a:t>
            </a:r>
            <a:r>
              <a:rPr lang="ru-RU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85%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целях возмещения  расходов</a:t>
            </a:r>
            <a:endParaRPr lang="ru-RU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195736" y="3645024"/>
            <a:ext cx="3744416" cy="321297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расходы:</a:t>
            </a:r>
          </a:p>
          <a:p>
            <a:pPr algn="ctr"/>
            <a:r>
              <a:rPr lang="ru-RU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1) по государственной регистрации</a:t>
            </a:r>
          </a:p>
          <a:p>
            <a:pPr algn="ctr"/>
            <a:r>
              <a:rPr lang="ru-RU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2) связанные с началом деятельности;</a:t>
            </a:r>
          </a:p>
          <a:p>
            <a:pPr algn="ctr"/>
            <a:r>
              <a:rPr lang="ru-RU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3) связанные с выплатой по передаче прав на франшизу</a:t>
            </a:r>
            <a:endParaRPr lang="ru-RU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76872"/>
            <a:ext cx="4211960" cy="2476872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Предоставление субсидий бюджета Байкальского муниципального образования  в целях возмещения затрат в связи с реализацией мероприятий, направленных на поддержку и развитие малого и среднего предпринимательства</a:t>
            </a:r>
          </a:p>
          <a:p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195736" y="548680"/>
            <a:ext cx="4608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Администрация Байкальского городского поселения</a:t>
            </a:r>
          </a:p>
          <a:p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539552" y="476672"/>
            <a:ext cx="1440160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4067944" y="1052736"/>
            <a:ext cx="5076056" cy="568863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цели возмещения части затрат:</a:t>
            </a:r>
          </a:p>
          <a:p>
            <a:pPr algn="ctr"/>
            <a:r>
              <a:rPr lang="ru-RU" sz="16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связанных с уплатой лизинговых платежей </a:t>
            </a:r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(до 85% затрат, но не более 3 млн. руб</a:t>
            </a:r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.*</a:t>
            </a:r>
            <a:r>
              <a:rPr lang="ru-RU" sz="16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(численность до 30 чел.)   </a:t>
            </a:r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10 </a:t>
            </a:r>
            <a:r>
              <a:rPr lang="ru-RU" sz="1600" b="1" dirty="0" err="1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.*</a:t>
            </a:r>
            <a:r>
              <a:rPr lang="ru-RU" sz="16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err="1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числ.более</a:t>
            </a:r>
            <a:r>
              <a:rPr lang="ru-RU" sz="16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30 чел.) </a:t>
            </a:r>
            <a:r>
              <a:rPr lang="ru-RU" sz="16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r>
              <a:rPr lang="ru-RU" sz="16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связанных с приобретением оборудования </a:t>
            </a:r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(до 50% затрат, но не более 10 млн. руб</a:t>
            </a:r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численностью работников 30 и более чел.) </a:t>
            </a:r>
            <a:r>
              <a:rPr lang="ru-RU" sz="16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r>
              <a:rPr lang="ru-RU" sz="16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-СМСП, осуществляющих деятельность в области ремесел, народных худ. промыслов, сельского и экологического туризма </a:t>
            </a:r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(до 85% затрат, но не более 300 тыс. руб.) </a:t>
            </a:r>
            <a:r>
              <a:rPr lang="ru-RU" sz="16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r>
              <a:rPr lang="ru-RU" sz="16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Начинающим малым предпринимателям (гранты) </a:t>
            </a:r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(до 85% затрат, но не более 300 тыс. руб.) </a:t>
            </a:r>
            <a:endParaRPr lang="ru-RU" sz="1600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836712"/>
            <a:ext cx="2261094" cy="16920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69976"/>
            <a:ext cx="7355160" cy="5788024"/>
          </a:xfrm>
        </p:spPr>
        <p:txBody>
          <a:bodyPr>
            <a:noAutofit/>
          </a:bodyPr>
          <a:lstStyle/>
          <a:p>
            <a:r>
              <a:rPr lang="ru-RU" sz="1300" dirty="0" err="1" smtClean="0"/>
              <a:t>Cубсидии</a:t>
            </a:r>
            <a:r>
              <a:rPr lang="ru-RU" sz="1300" dirty="0" smtClean="0"/>
              <a:t> на приобретение в текущем году племенного</a:t>
            </a:r>
          </a:p>
          <a:p>
            <a:r>
              <a:rPr lang="ru-RU" sz="1300" dirty="0" smtClean="0"/>
              <a:t>молодняка крупного рогатого скота, свиней, овец</a:t>
            </a:r>
          </a:p>
          <a:p>
            <a:r>
              <a:rPr lang="ru-RU" sz="1300" dirty="0" smtClean="0"/>
              <a:t>Субсидии на 1 килограмм реализованного и (или) отгруженного </a:t>
            </a:r>
          </a:p>
          <a:p>
            <a:pPr>
              <a:buNone/>
            </a:pPr>
            <a:r>
              <a:rPr lang="ru-RU" sz="1300" dirty="0" smtClean="0"/>
              <a:t>         на собственную переработку молока</a:t>
            </a:r>
          </a:p>
          <a:p>
            <a:r>
              <a:rPr lang="ru-RU" sz="1300" dirty="0" err="1" smtClean="0"/>
              <a:t>Cубсидии</a:t>
            </a:r>
            <a:r>
              <a:rPr lang="ru-RU" sz="1300" dirty="0" smtClean="0"/>
              <a:t> на закуп мяса у граждан, ведущих личное подсобное хозяйство</a:t>
            </a:r>
          </a:p>
          <a:p>
            <a:r>
              <a:rPr lang="ru-RU" sz="1300" dirty="0" err="1" smtClean="0"/>
              <a:t>Cубсидии</a:t>
            </a:r>
            <a:r>
              <a:rPr lang="ru-RU" sz="1300" dirty="0" smtClean="0"/>
              <a:t> на закуп молока у граждан, ведущих личное подсобное хозяйство</a:t>
            </a:r>
          </a:p>
          <a:p>
            <a:r>
              <a:rPr lang="ru-RU" sz="1300" dirty="0" err="1" smtClean="0"/>
              <a:t>Cубсидии</a:t>
            </a:r>
            <a:r>
              <a:rPr lang="ru-RU" sz="1300" dirty="0" smtClean="0"/>
              <a:t> на приобретение сельскохозяйственной техники, </a:t>
            </a:r>
          </a:p>
          <a:p>
            <a:r>
              <a:rPr lang="ru-RU" sz="1300" dirty="0" err="1" smtClean="0"/>
              <a:t>Cубсидии</a:t>
            </a:r>
            <a:r>
              <a:rPr lang="ru-RU" sz="1300" dirty="0" smtClean="0"/>
              <a:t> на ремонт сельскохозяйственной техники в специализированных ремонтных заводах</a:t>
            </a:r>
          </a:p>
          <a:p>
            <a:r>
              <a:rPr lang="ru-RU" sz="1300" dirty="0" err="1" smtClean="0"/>
              <a:t>Cубсидии</a:t>
            </a:r>
            <a:r>
              <a:rPr lang="ru-RU" sz="1300" dirty="0" smtClean="0"/>
              <a:t> на единовременную выплату на обустройство молодым специалистам</a:t>
            </a:r>
          </a:p>
          <a:p>
            <a:r>
              <a:rPr lang="ru-RU" sz="1300" dirty="0" smtClean="0"/>
              <a:t>Субсидии на оказание консультационной помощи</a:t>
            </a:r>
          </a:p>
          <a:p>
            <a:r>
              <a:rPr lang="ru-RU" sz="1300" dirty="0" err="1" smtClean="0"/>
              <a:t>Cубсидии</a:t>
            </a:r>
            <a:r>
              <a:rPr lang="ru-RU" sz="1300" dirty="0" smtClean="0"/>
              <a:t> на возмещение части затрат на производство овощей защищенного грунта</a:t>
            </a:r>
          </a:p>
          <a:p>
            <a:r>
              <a:rPr lang="ru-RU" sz="1300" dirty="0" err="1" smtClean="0"/>
              <a:t>Cубсидии</a:t>
            </a:r>
            <a:r>
              <a:rPr lang="ru-RU" sz="1300" dirty="0" smtClean="0"/>
              <a:t> на содержание в текущем году коров молочного направления</a:t>
            </a:r>
          </a:p>
          <a:p>
            <a:r>
              <a:rPr lang="ru-RU" sz="1300" dirty="0" err="1" smtClean="0"/>
              <a:t>Cубсидии</a:t>
            </a:r>
            <a:r>
              <a:rPr lang="ru-RU" sz="1300" dirty="0" smtClean="0"/>
              <a:t> на производство и реализацию на убой в живой массе КРС</a:t>
            </a:r>
          </a:p>
          <a:p>
            <a:r>
              <a:rPr lang="ru-RU" sz="1300" dirty="0" err="1" smtClean="0"/>
              <a:t>Cубсидии</a:t>
            </a:r>
            <a:r>
              <a:rPr lang="ru-RU" sz="1300" dirty="0" smtClean="0"/>
              <a:t> на содержание коров мясного направления по ставке за 1 голову</a:t>
            </a:r>
          </a:p>
          <a:p>
            <a:r>
              <a:rPr lang="ru-RU" sz="1300" dirty="0" err="1" smtClean="0"/>
              <a:t>Cубсидии</a:t>
            </a:r>
            <a:r>
              <a:rPr lang="ru-RU" sz="1300" dirty="0" smtClean="0"/>
              <a:t> на приобретение в текущем году молодняка крупного рогатого скота</a:t>
            </a:r>
          </a:p>
          <a:p>
            <a:r>
              <a:rPr lang="ru-RU" sz="1300" dirty="0" err="1" smtClean="0"/>
              <a:t>Cубсидии</a:t>
            </a:r>
            <a:r>
              <a:rPr lang="ru-RU" sz="1300" dirty="0" smtClean="0"/>
              <a:t> на реализацию экономически значимых проектов</a:t>
            </a:r>
          </a:p>
          <a:p>
            <a:r>
              <a:rPr lang="ru-RU" sz="1300" dirty="0" err="1" smtClean="0"/>
              <a:t>Cубсидии</a:t>
            </a:r>
            <a:r>
              <a:rPr lang="ru-RU" sz="1300" dirty="0" smtClean="0"/>
              <a:t> на возмещение части затрат на уплату процентов по кредитам</a:t>
            </a:r>
          </a:p>
          <a:p>
            <a:r>
              <a:rPr lang="ru-RU" sz="1300" dirty="0" smtClean="0"/>
              <a:t>Субсидии в целях финансового обеспечения (возмещения) затрат на развитие семейных молочных животноводческих ферм среди КФХ</a:t>
            </a:r>
          </a:p>
          <a:p>
            <a:r>
              <a:rPr lang="ru-RU" sz="1300" dirty="0" smtClean="0"/>
              <a:t>Субсидии  начинающим фермерам на создание и развитие КФХ.</a:t>
            </a:r>
          </a:p>
          <a:p>
            <a:endParaRPr lang="ru-RU" sz="1300" dirty="0"/>
          </a:p>
        </p:txBody>
      </p:sp>
      <p:sp>
        <p:nvSpPr>
          <p:cNvPr id="5" name="Овал 4"/>
          <p:cNvSpPr/>
          <p:nvPr/>
        </p:nvSpPr>
        <p:spPr>
          <a:xfrm>
            <a:off x="179512" y="188640"/>
            <a:ext cx="129614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691680" y="188640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Министерство сельского хозяйства Иркутской области</a:t>
            </a:r>
          </a:p>
          <a:p>
            <a:pPr algn="r"/>
            <a:r>
              <a:rPr lang="ru-RU" b="1" dirty="0" smtClean="0"/>
              <a:t>(более 40 видов поддержки)</a:t>
            </a:r>
            <a:endParaRPr lang="ru-RU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305</TotalTime>
  <Words>866</Words>
  <Application>Microsoft Office PowerPoint</Application>
  <PresentationFormat>Экран (4:3)</PresentationFormat>
  <Paragraphs>124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Яркая</vt:lpstr>
      <vt:lpstr>Субсидии как фактор финансовой поддержки предпринимателей</vt:lpstr>
      <vt:lpstr>Виды по трем линиям</vt:lpstr>
      <vt:lpstr>КТО МОЖЕТ ПОЛУЧИТЬ СУБСИДИЮ </vt:lpstr>
      <vt:lpstr>ОСНОВНЫЕ УСЛОВИЯ ПОЛУЧЕНИЯ СУБСИДИИ </vt:lpstr>
      <vt:lpstr>ОСНОВНЫЕ ДОКУМЕНТЫ ДЛЯ УЧАСТИЯ В КОНКУРСЕ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Субсидии</dc:title>
  <dc:creator>1</dc:creator>
  <cp:lastModifiedBy>Усольцева Анастасия Валерьевна</cp:lastModifiedBy>
  <cp:revision>34</cp:revision>
  <dcterms:created xsi:type="dcterms:W3CDTF">2014-12-17T14:26:18Z</dcterms:created>
  <dcterms:modified xsi:type="dcterms:W3CDTF">2014-12-18T03:32:17Z</dcterms:modified>
</cp:coreProperties>
</file>