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3" r:id="rId3"/>
    <p:sldId id="259" r:id="rId4"/>
    <p:sldId id="274" r:id="rId5"/>
    <p:sldId id="275" r:id="rId6"/>
    <p:sldId id="276" r:id="rId7"/>
    <p:sldId id="277" r:id="rId8"/>
    <p:sldId id="281" r:id="rId9"/>
    <p:sldId id="279" r:id="rId10"/>
    <p:sldId id="280" r:id="rId11"/>
    <p:sldId id="278" r:id="rId12"/>
    <p:sldId id="272" r:id="rId13"/>
    <p:sldId id="282" r:id="rId14"/>
    <p:sldId id="28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773" autoAdjust="0"/>
  </p:normalViewPr>
  <p:slideViewPr>
    <p:cSldViewPr>
      <p:cViewPr varScale="1">
        <p:scale>
          <a:sx n="90" d="100"/>
          <a:sy n="90" d="100"/>
        </p:scale>
        <p:origin x="-50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96D5C-C591-49E6-9020-3665442F8E42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4B0AD-6656-4890-B7D3-66DFCCBF4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825F0-39BA-4BF3-8B09-73678345C353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A72E-DA8B-400C-8C39-FF50AAE99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825F0-39BA-4BF3-8B09-73678345C353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A72E-DA8B-400C-8C39-FF50AAE99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825F0-39BA-4BF3-8B09-73678345C353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A72E-DA8B-400C-8C39-FF50AAE99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825F0-39BA-4BF3-8B09-73678345C353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A72E-DA8B-400C-8C39-FF50AAE99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825F0-39BA-4BF3-8B09-73678345C353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A72E-DA8B-400C-8C39-FF50AAE99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825F0-39BA-4BF3-8B09-73678345C353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A72E-DA8B-400C-8C39-FF50AAE99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825F0-39BA-4BF3-8B09-73678345C353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A72E-DA8B-400C-8C39-FF50AAE99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825F0-39BA-4BF3-8B09-73678345C353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A72E-DA8B-400C-8C39-FF50AAE99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825F0-39BA-4BF3-8B09-73678345C353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A72E-DA8B-400C-8C39-FF50AAE99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825F0-39BA-4BF3-8B09-73678345C353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A72E-DA8B-400C-8C39-FF50AAE99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825F0-39BA-4BF3-8B09-73678345C353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A72E-DA8B-400C-8C39-FF50AAE99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825F0-39BA-4BF3-8B09-73678345C353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AA72E-DA8B-400C-8C39-FF50AAE998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071678"/>
            <a:ext cx="7772400" cy="1470025"/>
          </a:xfrm>
        </p:spPr>
        <p:txBody>
          <a:bodyPr/>
          <a:lstStyle/>
          <a:p>
            <a:r>
              <a:rPr lang="ru-RU" dirty="0" smtClean="0"/>
              <a:t>Охотничий туризм на Байкале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Вашукевич Юрий Евгеньевич</a:t>
            </a:r>
          </a:p>
          <a:p>
            <a:r>
              <a:rPr lang="ru-RU" dirty="0" smtClean="0"/>
              <a:t>Факультет охотоведения</a:t>
            </a:r>
          </a:p>
          <a:p>
            <a:r>
              <a:rPr lang="ru-RU" dirty="0" smtClean="0"/>
              <a:t>Иркутского государственного аграрного университета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Организация тура </a:t>
            </a:r>
            <a:br>
              <a:rPr lang="ru-RU" dirty="0" smtClean="0"/>
            </a:br>
            <a:r>
              <a:rPr lang="ru-RU" dirty="0" smtClean="0"/>
              <a:t>(поиск и работа с клиентом)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Каналы поиска:</a:t>
            </a:r>
          </a:p>
          <a:p>
            <a:pPr>
              <a:buNone/>
            </a:pPr>
            <a:r>
              <a:rPr lang="ru-RU" dirty="0" smtClean="0"/>
              <a:t>Крупные отечественные </a:t>
            </a:r>
            <a:r>
              <a:rPr lang="ru-RU" dirty="0" err="1" smtClean="0"/>
              <a:t>турагенты</a:t>
            </a:r>
            <a:r>
              <a:rPr lang="ru-RU" dirty="0" smtClean="0"/>
              <a:t> (Сафари и экспедиции, Профи-Хант и др</a:t>
            </a:r>
            <a:r>
              <a:rPr lang="ru-RU" dirty="0" smtClean="0"/>
              <a:t>.).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Выставки, отечественные и зарубежные (Москва, </a:t>
            </a:r>
            <a:r>
              <a:rPr lang="ru-RU" dirty="0" smtClean="0"/>
              <a:t>Крокус, ВВЦ </a:t>
            </a:r>
            <a:r>
              <a:rPr lang="ru-RU" dirty="0" smtClean="0"/>
              <a:t>«</a:t>
            </a:r>
            <a:r>
              <a:rPr lang="ru-RU" dirty="0" smtClean="0"/>
              <a:t>Охота-Рыбалка-Отдых» «Охота и рыболовство на </a:t>
            </a:r>
            <a:r>
              <a:rPr lang="ru-RU" dirty="0" smtClean="0"/>
              <a:t>Р</a:t>
            </a:r>
            <a:r>
              <a:rPr lang="ru-RU" dirty="0" smtClean="0"/>
              <a:t>уси», </a:t>
            </a:r>
            <a:r>
              <a:rPr lang="ru-RU" dirty="0" err="1" smtClean="0"/>
              <a:t>Гоновер</a:t>
            </a:r>
            <a:r>
              <a:rPr lang="ru-RU" dirty="0" smtClean="0"/>
              <a:t>, </a:t>
            </a:r>
            <a:r>
              <a:rPr lang="ru-RU" dirty="0" smtClean="0"/>
              <a:t>Л</a:t>
            </a:r>
            <a:r>
              <a:rPr lang="ru-RU" dirty="0" smtClean="0"/>
              <a:t>ас-Вегас, Прага и </a:t>
            </a:r>
            <a:r>
              <a:rPr lang="ru-RU" dirty="0" err="1" smtClean="0"/>
              <a:t>т.д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 smtClean="0"/>
              <a:t>Прямые контакты с крупными клубами известными </a:t>
            </a:r>
            <a:r>
              <a:rPr lang="ru-RU" dirty="0" err="1" smtClean="0"/>
              <a:t>аутфитерами</a:t>
            </a:r>
            <a:r>
              <a:rPr lang="ru-RU" dirty="0" smtClean="0"/>
              <a:t>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0"/>
          <a:ext cx="8572560" cy="6991328"/>
        </p:xfrm>
        <a:graphic>
          <a:graphicData uri="http://schemas.openxmlformats.org/drawingml/2006/table">
            <a:tbl>
              <a:tblPr/>
              <a:tblGrid>
                <a:gridCol w="4285846"/>
                <a:gridCol w="4286714"/>
              </a:tblGrid>
              <a:tr h="69913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Calibri"/>
                          <a:ea typeface="Calibri"/>
                          <a:cs typeface="AGHelveticaCyrRoman"/>
                        </a:rPr>
                        <a:t>Оружие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Calibri"/>
                          <a:ea typeface="Calibri"/>
                          <a:cs typeface="AGHelveticaCyrRoman"/>
                        </a:rPr>
                        <a:t>о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Карабин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Жесткий кейс для ружья для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транспортировки (авиаперевозки)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Мягкий чехол для ружья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Защитная пленка на ствол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Жесткий бокс для перевозки патронов,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патронташ на пояс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Набор для чистки оружия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Карманный нож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 err="1">
                          <a:latin typeface="Calibri"/>
                          <a:ea typeface="Calibri"/>
                          <a:cs typeface="AGHelveticaCyrRoman"/>
                        </a:rPr>
                        <a:t>Беруши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Calibri"/>
                          <a:ea typeface="Calibri"/>
                          <a:cs typeface="AGHelveticaCyrBold"/>
                        </a:rPr>
                        <a:t>Разное: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Бинокль (10 – 12 крат)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Дальномер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Рюкзак для ходовой охоты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Налобный фонарик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Фото-видеокамера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 err="1">
                          <a:latin typeface="Calibri"/>
                          <a:ea typeface="Calibri"/>
                          <a:cs typeface="AGHelveticaCyrRoman"/>
                        </a:rPr>
                        <a:t>Аудиоплеер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 или радио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Батарейки, аккумуляторы, зарядное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устройство (</a:t>
                      </a:r>
                      <a:r>
                        <a:rPr lang="ru-RU" sz="1000" dirty="0" err="1">
                          <a:latin typeface="Calibri"/>
                          <a:ea typeface="Calibri"/>
                          <a:cs typeface="AGHelveticaCyrRoman"/>
                        </a:rPr>
                        <a:t>220в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)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Спутниковый телефон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Пленки, кассеты, </a:t>
                      </a:r>
                      <a:r>
                        <a:rPr lang="ru-RU" sz="1000" dirty="0" err="1">
                          <a:latin typeface="Calibri"/>
                          <a:ea typeface="Calibri"/>
                          <a:cs typeface="AGHelveticaCyrRoman"/>
                        </a:rPr>
                        <a:t>флэшкарты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Зажигалка / спички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Пластиковые пакеты </a:t>
                      </a:r>
                      <a:r>
                        <a:rPr lang="ru-RU" sz="1000" dirty="0" err="1">
                          <a:latin typeface="Calibri"/>
                          <a:ea typeface="Calibri"/>
                          <a:cs typeface="AGHelveticaCyrRoman"/>
                        </a:rPr>
                        <a:t>Zip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 </a:t>
                      </a:r>
                      <a:r>
                        <a:rPr lang="ru-RU" sz="1000" dirty="0" err="1">
                          <a:latin typeface="Calibri"/>
                          <a:ea typeface="Calibri"/>
                          <a:cs typeface="AGHelveticaCyrRoman"/>
                        </a:rPr>
                        <a:t>Lock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Противомоскитные репелленты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Противомоскитная сетка – для охоты на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снежных баранов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Фляжка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Альпенштоки (туристические палки)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Спальный мешок (до минус </a:t>
                      </a:r>
                      <a:r>
                        <a:rPr lang="ru-RU" sz="1000" dirty="0" err="1">
                          <a:latin typeface="Calibri"/>
                          <a:ea typeface="Calibri"/>
                          <a:cs typeface="AGHelveticaCyrRoman"/>
                        </a:rPr>
                        <a:t>15°C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)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Коврик туристический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Ручка, блокнот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Литература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Солнцезащитные очки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Calibri"/>
                          <a:ea typeface="Calibri"/>
                          <a:cs typeface="AGHelveticaCyrBold"/>
                        </a:rPr>
                        <a:t>Документы: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Паспорт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Билеты и расписание поездки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Страховка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Наличные деньги, карточки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Разрешение на оружие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Разрешение на спутниковый телефон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Ваучер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Охотничий билет – для охот на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территории России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34636" marR="3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Calibri"/>
                          <a:ea typeface="Calibri"/>
                          <a:cs typeface="AGHelveticaCyrBold"/>
                        </a:rPr>
                        <a:t>Одежда: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Горные ботинки – НЕ НОВЫЕ! 1-2 пары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Смазка для обуви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Обувь для лагеря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Брюки для охоты – 2 шт.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Рубашки с длинными рукавами – 3 шт.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 err="1">
                          <a:latin typeface="Calibri"/>
                          <a:ea typeface="Calibri"/>
                          <a:cs typeface="AGHelveticaCyrRoman"/>
                        </a:rPr>
                        <a:t>Термобелье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 – 2 комплекта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Нижнее белье – 3-4 комплекта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Ветровка (</a:t>
                      </a:r>
                      <a:r>
                        <a:rPr lang="ru-RU" sz="1000" dirty="0" err="1">
                          <a:latin typeface="Calibri"/>
                          <a:ea typeface="Calibri"/>
                          <a:cs typeface="AGHelveticaCyrRoman"/>
                        </a:rPr>
                        <a:t>wind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 </a:t>
                      </a:r>
                      <a:r>
                        <a:rPr lang="ru-RU" sz="1000" dirty="0" err="1">
                          <a:latin typeface="Calibri"/>
                          <a:ea typeface="Calibri"/>
                          <a:cs typeface="AGHelveticaCyrRoman"/>
                        </a:rPr>
                        <a:t>stopper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)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Белый маскировочный костюм – для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охоты на аргали с 15 октября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Свитер – 2 шт.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Футболка – </a:t>
                      </a:r>
                      <a:r>
                        <a:rPr lang="ru-RU" sz="1000" dirty="0" err="1">
                          <a:latin typeface="Calibri"/>
                          <a:ea typeface="Calibri"/>
                          <a:cs typeface="AGHelveticaCyrRoman"/>
                        </a:rPr>
                        <a:t>2шт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.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Шерстяная шапочка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Бейсболка камуфлированная или темная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Носки теплые – 6 пар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Носки простые – 4 пары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Пуховая жилетка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Перчатки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Кожаный ремень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Шарф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Плащ / Дождевик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Calibri"/>
                          <a:ea typeface="Calibri"/>
                          <a:cs typeface="AGHelveticaCyrBold"/>
                        </a:rPr>
                        <a:t>Туалетные принадлежности: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Зубная щетка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Зубная паста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Расческа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Набор для бритья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Шампунь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Ножницы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Полотенце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Дезодорант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Calibri"/>
                          <a:ea typeface="Calibri"/>
                          <a:cs typeface="AGHelveticaCyrBold"/>
                        </a:rPr>
                        <a:t>Лекарства: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Гигиеническая помада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Солнцезащитный лосьон или крем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Витамин С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Препараты, помогающие перенести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горную болезнь (</a:t>
                      </a:r>
                      <a:r>
                        <a:rPr lang="ru-RU" sz="1000" dirty="0" err="1">
                          <a:latin typeface="Calibri"/>
                          <a:ea typeface="Calibri"/>
                          <a:cs typeface="AGHelveticaCyrRoman"/>
                        </a:rPr>
                        <a:t>DIAMOX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 или </a:t>
                      </a:r>
                      <a:r>
                        <a:rPr lang="ru-RU" sz="1000" dirty="0" err="1">
                          <a:latin typeface="Calibri"/>
                          <a:ea typeface="Calibri"/>
                          <a:cs typeface="AGHelveticaCyrRoman"/>
                        </a:rPr>
                        <a:t>Ginko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AGHelveticaCyrRoman"/>
                        </a:rPr>
                        <a:t>Biloba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)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Пластырь бактерицидный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Аспирин или аналогичный препарат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Антисептический крем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Средства для нормализации работы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кишечника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Wingdings-Regular"/>
                        </a:rPr>
                        <a:t>o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Wingdings-Regular"/>
                        </a:rPr>
                        <a:t> 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AGHelveticaCyrRoman"/>
                        </a:rPr>
                        <a:t>Другие медикаменты по усмотрению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34636" marR="3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Рекомендуемое оружие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800" b="1" dirty="0" smtClean="0"/>
              <a:t>      Трофей                                        Калибр оружия</a:t>
            </a:r>
          </a:p>
          <a:p>
            <a:pPr>
              <a:buNone/>
            </a:pPr>
            <a:endParaRPr lang="ru-RU" sz="3800" b="1" dirty="0"/>
          </a:p>
          <a:p>
            <a:r>
              <a:rPr lang="ru-RU" sz="3400" dirty="0" smtClean="0"/>
              <a:t>Медведь                                 </a:t>
            </a:r>
            <a:r>
              <a:rPr lang="ru-RU" sz="3400" dirty="0" err="1"/>
              <a:t>9.3х62</a:t>
            </a:r>
            <a:r>
              <a:rPr lang="ru-RU" sz="3400" dirty="0"/>
              <a:t>, 338, 375</a:t>
            </a:r>
          </a:p>
          <a:p>
            <a:r>
              <a:rPr lang="nl-NL" sz="3400" dirty="0"/>
              <a:t>Марко Поло </a:t>
            </a:r>
            <a:r>
              <a:rPr lang="ru-RU" sz="3400" dirty="0" smtClean="0"/>
              <a:t>                          </a:t>
            </a:r>
            <a:r>
              <a:rPr lang="nl-NL" sz="3400" dirty="0" smtClean="0"/>
              <a:t>7 </a:t>
            </a:r>
            <a:r>
              <a:rPr lang="nl-NL" sz="3400" dirty="0"/>
              <a:t>мм Rem. Mag., 300 Win. Mag., 300 Weath. Mag</a:t>
            </a:r>
          </a:p>
          <a:p>
            <a:r>
              <a:rPr lang="ru-RU" sz="3400" dirty="0"/>
              <a:t>Сибирская </a:t>
            </a:r>
            <a:r>
              <a:rPr lang="ru-RU" sz="3400" dirty="0" smtClean="0"/>
              <a:t>косуля                </a:t>
            </a:r>
            <a:r>
              <a:rPr lang="ru-RU" sz="3400" dirty="0" err="1"/>
              <a:t>7.62х51</a:t>
            </a:r>
            <a:r>
              <a:rPr lang="ru-RU" sz="3400" dirty="0"/>
              <a:t>, 308 </a:t>
            </a:r>
            <a:r>
              <a:rPr lang="ru-RU" sz="3400" dirty="0" err="1"/>
              <a:t>Win</a:t>
            </a:r>
            <a:r>
              <a:rPr lang="ru-RU" sz="3400" dirty="0"/>
              <a:t>., 270 </a:t>
            </a:r>
            <a:r>
              <a:rPr lang="ru-RU" sz="3400" dirty="0" err="1"/>
              <a:t>Win</a:t>
            </a:r>
            <a:r>
              <a:rPr lang="ru-RU" sz="3400" dirty="0"/>
              <a:t>., </a:t>
            </a:r>
            <a:r>
              <a:rPr lang="ru-RU" sz="3400" dirty="0" err="1"/>
              <a:t>7mm</a:t>
            </a:r>
            <a:r>
              <a:rPr lang="ru-RU" sz="3400" dirty="0"/>
              <a:t> </a:t>
            </a:r>
            <a:r>
              <a:rPr lang="ru-RU" sz="3400" dirty="0" err="1"/>
              <a:t>Rem</a:t>
            </a:r>
            <a:r>
              <a:rPr lang="ru-RU" sz="3400" dirty="0"/>
              <a:t>. </a:t>
            </a:r>
            <a:r>
              <a:rPr lang="ru-RU" sz="3400" dirty="0" err="1"/>
              <a:t>Mag</a:t>
            </a:r>
            <a:r>
              <a:rPr lang="ru-RU" sz="3400" dirty="0"/>
              <a:t>., </a:t>
            </a:r>
            <a:r>
              <a:rPr lang="ru-RU" sz="3400" dirty="0" err="1"/>
              <a:t>7x57</a:t>
            </a:r>
            <a:r>
              <a:rPr lang="ru-RU" sz="3400" dirty="0"/>
              <a:t>, 243 </a:t>
            </a:r>
            <a:r>
              <a:rPr lang="ru-RU" sz="3400" dirty="0" err="1"/>
              <a:t>wIN</a:t>
            </a:r>
            <a:endParaRPr lang="ru-RU" sz="3400" dirty="0"/>
          </a:p>
          <a:p>
            <a:r>
              <a:rPr lang="ru-RU" sz="3400" dirty="0" smtClean="0"/>
              <a:t>Тур                                            </a:t>
            </a:r>
            <a:r>
              <a:rPr lang="ru-RU" sz="3400" dirty="0"/>
              <a:t>7 </a:t>
            </a:r>
            <a:r>
              <a:rPr lang="en-US" sz="3400" dirty="0"/>
              <a:t>mm Remington Magnum, 300 Win. Mag., 300 </a:t>
            </a:r>
            <a:r>
              <a:rPr lang="en-US" sz="3400" dirty="0" err="1"/>
              <a:t>Weath</a:t>
            </a:r>
            <a:r>
              <a:rPr lang="en-US" sz="3400" dirty="0"/>
              <a:t>. </a:t>
            </a:r>
            <a:r>
              <a:rPr lang="en-US" sz="3400" dirty="0" err="1"/>
              <a:t>Mag</a:t>
            </a:r>
            <a:endParaRPr lang="en-US" sz="3400" dirty="0"/>
          </a:p>
          <a:p>
            <a:r>
              <a:rPr lang="ru-RU" sz="3400" dirty="0"/>
              <a:t>Глухарь, тетерев </a:t>
            </a:r>
            <a:r>
              <a:rPr lang="ru-RU" sz="3400" dirty="0" smtClean="0"/>
              <a:t>                 22 </a:t>
            </a:r>
            <a:r>
              <a:rPr lang="ru-RU" sz="3400" dirty="0" err="1"/>
              <a:t>LR</a:t>
            </a:r>
            <a:r>
              <a:rPr lang="ru-RU" sz="3400" dirty="0"/>
              <a:t>, Дробь 00, 000</a:t>
            </a:r>
          </a:p>
          <a:p>
            <a:r>
              <a:rPr lang="nl-NL" sz="3400" dirty="0"/>
              <a:t>Олень </a:t>
            </a:r>
            <a:r>
              <a:rPr lang="ru-RU" sz="3400" dirty="0" smtClean="0"/>
              <a:t>                                    </a:t>
            </a:r>
            <a:r>
              <a:rPr lang="nl-NL" sz="3400" dirty="0" smtClean="0"/>
              <a:t>7 </a:t>
            </a:r>
            <a:r>
              <a:rPr lang="nl-NL" sz="3400" dirty="0"/>
              <a:t>мм Remington Magnum, 308 Win. Mag, 300 mAG</a:t>
            </a:r>
          </a:p>
          <a:p>
            <a:r>
              <a:rPr lang="ru-RU" sz="3400" dirty="0" smtClean="0"/>
              <a:t>Лось                                        </a:t>
            </a:r>
            <a:r>
              <a:rPr lang="ru-RU" sz="3400" dirty="0" err="1"/>
              <a:t>9.3х62</a:t>
            </a:r>
            <a:r>
              <a:rPr lang="ru-RU" sz="3400" dirty="0"/>
              <a:t>, 338, </a:t>
            </a:r>
            <a:r>
              <a:rPr lang="ru-RU" sz="3400" dirty="0" err="1"/>
              <a:t>7.62х51</a:t>
            </a:r>
            <a:r>
              <a:rPr lang="ru-RU" sz="3400" dirty="0"/>
              <a:t> и 54, 300 </a:t>
            </a:r>
            <a:r>
              <a:rPr lang="ru-RU" sz="3400" dirty="0" err="1"/>
              <a:t>Win</a:t>
            </a:r>
            <a:r>
              <a:rPr lang="ru-RU" sz="3400" dirty="0"/>
              <a:t> </a:t>
            </a:r>
            <a:r>
              <a:rPr lang="ru-RU" sz="3400" dirty="0" err="1"/>
              <a:t>Mag</a:t>
            </a:r>
            <a:r>
              <a:rPr lang="ru-RU" sz="3400" dirty="0"/>
              <a:t>, 375 </a:t>
            </a:r>
            <a:r>
              <a:rPr lang="ru-RU" sz="3400" dirty="0" err="1"/>
              <a:t>HH</a:t>
            </a:r>
            <a:endParaRPr lang="ru-RU" sz="3400" dirty="0"/>
          </a:p>
          <a:p>
            <a:r>
              <a:rPr lang="ru-RU" sz="3400" dirty="0" smtClean="0"/>
              <a:t>Серна                                     </a:t>
            </a:r>
            <a:r>
              <a:rPr lang="ru-RU" sz="3400" dirty="0"/>
              <a:t>От 5.6 до 7 мм</a:t>
            </a:r>
          </a:p>
          <a:p>
            <a:r>
              <a:rPr lang="nl-NL" sz="3400" dirty="0" smtClean="0"/>
              <a:t>Козерог</a:t>
            </a:r>
            <a:r>
              <a:rPr lang="ru-RU" sz="3400" dirty="0" smtClean="0"/>
              <a:t>                                  </a:t>
            </a:r>
            <a:r>
              <a:rPr lang="nl-NL" sz="3400" dirty="0" smtClean="0"/>
              <a:t>7 </a:t>
            </a:r>
            <a:r>
              <a:rPr lang="nl-NL" sz="3400" dirty="0"/>
              <a:t>мм Rem. Mag, 300 Win. Mag., 300 Weath. Mag</a:t>
            </a:r>
          </a:p>
          <a:p>
            <a:r>
              <a:rPr lang="nl-NL" sz="3400" dirty="0"/>
              <a:t>Марал </a:t>
            </a:r>
            <a:r>
              <a:rPr lang="ru-RU" sz="3400" dirty="0" smtClean="0"/>
              <a:t>                                   </a:t>
            </a:r>
            <a:r>
              <a:rPr lang="nl-NL" sz="3400" dirty="0" smtClean="0"/>
              <a:t>7 </a:t>
            </a:r>
            <a:r>
              <a:rPr lang="nl-NL" sz="3400" dirty="0"/>
              <a:t>мм Rem. Mag, 300 Win. Mag., 300 Weath. Mag, 308 Win</a:t>
            </a:r>
          </a:p>
          <a:p>
            <a:r>
              <a:rPr lang="nl-NL" sz="3400" dirty="0" smtClean="0"/>
              <a:t>Баран</a:t>
            </a:r>
            <a:r>
              <a:rPr lang="ru-RU" sz="3400" dirty="0" smtClean="0"/>
              <a:t>                                    </a:t>
            </a:r>
            <a:r>
              <a:rPr lang="nl-NL" sz="3400" dirty="0" smtClean="0"/>
              <a:t> </a:t>
            </a:r>
            <a:r>
              <a:rPr lang="nl-NL" sz="3400" dirty="0"/>
              <a:t>7 мм Rem. Mag, 300 Win. Mag., 300 Weath. Mag,</a:t>
            </a:r>
          </a:p>
          <a:p>
            <a:r>
              <a:rPr lang="ru-RU" sz="3400" dirty="0" smtClean="0"/>
              <a:t>Волк                                       1. </a:t>
            </a:r>
            <a:r>
              <a:rPr lang="ru-RU" sz="3400" dirty="0"/>
              <a:t>На длинные расстояния - 7 мм </a:t>
            </a:r>
            <a:r>
              <a:rPr lang="ru-RU" sz="3400" dirty="0" err="1"/>
              <a:t>Rem</a:t>
            </a:r>
            <a:r>
              <a:rPr lang="ru-RU" sz="3400" dirty="0"/>
              <a:t>. </a:t>
            </a:r>
            <a:r>
              <a:rPr lang="ru-RU" sz="3400" dirty="0" err="1"/>
              <a:t>Mag</a:t>
            </a:r>
            <a:r>
              <a:rPr lang="ru-RU" sz="3400" dirty="0"/>
              <a:t>, 300 </a:t>
            </a:r>
            <a:r>
              <a:rPr lang="ru-RU" sz="3400" dirty="0" err="1"/>
              <a:t>Win</a:t>
            </a:r>
            <a:r>
              <a:rPr lang="ru-RU" sz="3400" dirty="0"/>
              <a:t>.</a:t>
            </a:r>
          </a:p>
          <a:p>
            <a:pPr>
              <a:buNone/>
            </a:pPr>
            <a:r>
              <a:rPr lang="ru-RU" sz="3400" dirty="0" smtClean="0"/>
              <a:t>                                                        </a:t>
            </a:r>
            <a:r>
              <a:rPr lang="nl-NL" sz="3400" dirty="0" smtClean="0"/>
              <a:t>Mag</a:t>
            </a:r>
            <a:r>
              <a:rPr lang="nl-NL" sz="3400" dirty="0"/>
              <a:t>., 300 Weath. Mag, 308</a:t>
            </a:r>
          </a:p>
          <a:p>
            <a:pPr>
              <a:buNone/>
            </a:pPr>
            <a:r>
              <a:rPr lang="ru-RU" sz="3400" dirty="0" smtClean="0"/>
              <a:t>                                                       2</a:t>
            </a:r>
            <a:r>
              <a:rPr lang="ru-RU" sz="3400" dirty="0"/>
              <a:t>. Загонная охота в лесу - картечь 8 мм, 6,2 </a:t>
            </a:r>
            <a:r>
              <a:rPr lang="ru-RU" sz="3400" dirty="0" err="1"/>
              <a:t>mm</a:t>
            </a:r>
            <a:endParaRPr lang="ru-RU" sz="3400" dirty="0"/>
          </a:p>
          <a:p>
            <a:r>
              <a:rPr lang="nl-NL" sz="3400" dirty="0"/>
              <a:t>Рысь </a:t>
            </a:r>
            <a:r>
              <a:rPr lang="ru-RU" sz="3400" dirty="0" smtClean="0"/>
              <a:t>                                     </a:t>
            </a:r>
            <a:r>
              <a:rPr lang="nl-NL" sz="3400" dirty="0" smtClean="0"/>
              <a:t>7 </a:t>
            </a:r>
            <a:r>
              <a:rPr lang="nl-NL" sz="3400" dirty="0"/>
              <a:t>мм Rem. Mag + 243 Win</a:t>
            </a:r>
          </a:p>
          <a:p>
            <a:r>
              <a:rPr lang="ru-RU" sz="3400" dirty="0" smtClean="0"/>
              <a:t>Кабан                                    От 308 </a:t>
            </a:r>
            <a:r>
              <a:rPr lang="ru-RU" sz="3400" dirty="0" err="1" smtClean="0"/>
              <a:t>Win</a:t>
            </a:r>
            <a:r>
              <a:rPr lang="ru-RU" sz="3400" dirty="0" smtClean="0"/>
              <a:t> до 9.3</a:t>
            </a:r>
          </a:p>
          <a:p>
            <a:endParaRPr lang="ru-RU" sz="3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Главное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Гарантия добычи трофея </a:t>
            </a:r>
          </a:p>
          <a:p>
            <a:r>
              <a:rPr lang="ru-RU" dirty="0" smtClean="0"/>
              <a:t>Кропотливая предварительная работа по обсуждению и организации условий охоты</a:t>
            </a:r>
          </a:p>
          <a:p>
            <a:r>
              <a:rPr lang="ru-RU" dirty="0" smtClean="0"/>
              <a:t>Высокая квалификация обслуживающего персонала, в первую очередь егерей-проводников</a:t>
            </a:r>
          </a:p>
          <a:p>
            <a:r>
              <a:rPr lang="ru-RU" dirty="0" smtClean="0"/>
              <a:t>Оформления всех требуемых документов на охоту, оборот оружия, вывоз трофеев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 </a:t>
            </a:r>
            <a:r>
              <a:rPr lang="ru-RU" b="1" i="1" u="sng" dirty="0" smtClean="0"/>
              <a:t>Охотничий туризм - это  организованное платное путешествие, обеспеченное комплексом специфических услуг, главной из которых является трофейная охота.</a:t>
            </a:r>
          </a:p>
          <a:p>
            <a:pPr algn="just"/>
            <a:r>
              <a:rPr lang="ru-RU" b="1" dirty="0" smtClean="0"/>
              <a:t>Трофейная охота - основная услуга процесса охотничьего туризма, удовлетворяющая главную цель туриста-охотника – гарантированную добычу желанного объекта охоты с оговоренными трофейными характеристиками.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Идеологическая установка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>Трофейная </a:t>
            </a:r>
            <a:r>
              <a:rPr lang="ru-RU" sz="1400" b="1" dirty="0"/>
              <a:t>охота как механизм </a:t>
            </a:r>
            <a:r>
              <a:rPr lang="ru-RU" sz="1400" b="1" dirty="0" smtClean="0"/>
              <a:t>стимулирования природоохранной </a:t>
            </a:r>
            <a:r>
              <a:rPr lang="ru-RU" sz="1400" b="1" dirty="0"/>
              <a:t>деятельности</a:t>
            </a:r>
            <a:br>
              <a:rPr lang="ru-RU" sz="1400" b="1" dirty="0"/>
            </a:br>
            <a:r>
              <a:rPr lang="ru-RU" sz="1400" b="1" dirty="0"/>
              <a:t>Руководящие принципы Комиссии по выживанию </a:t>
            </a:r>
            <a:r>
              <a:rPr lang="ru-RU" sz="1400" b="1" dirty="0" smtClean="0"/>
              <a:t>видов Международного </a:t>
            </a:r>
            <a:r>
              <a:rPr lang="ru-RU" sz="1400" b="1" dirty="0"/>
              <a:t>союза охраны природы и природных </a:t>
            </a:r>
            <a:r>
              <a:rPr lang="ru-RU" sz="1400" b="1" dirty="0" smtClean="0"/>
              <a:t>ресурсов (</a:t>
            </a:r>
            <a:r>
              <a:rPr lang="ru-RU" sz="1400" b="1" dirty="0" err="1" smtClean="0"/>
              <a:t>МСОП</a:t>
            </a:r>
            <a:r>
              <a:rPr lang="ru-RU" sz="1400" b="1" dirty="0" smtClean="0"/>
              <a:t>) 9 </a:t>
            </a:r>
            <a:r>
              <a:rPr lang="ru-RU" sz="1400" b="1" dirty="0"/>
              <a:t>августа 2012 г</a:t>
            </a:r>
            <a:r>
              <a:rPr lang="ru-RU" sz="1400" b="1" dirty="0" smtClean="0"/>
              <a:t>.</a:t>
            </a:r>
            <a:endParaRPr lang="ru-RU" sz="1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Трофейная охота </a:t>
            </a:r>
            <a:r>
              <a:rPr lang="ru-RU" dirty="0"/>
              <a:t>может служить интересам охраны природы </a:t>
            </a:r>
            <a:r>
              <a:rPr lang="ru-RU" dirty="0" smtClean="0"/>
              <a:t>и способствовать справедливому </a:t>
            </a:r>
            <a:r>
              <a:rPr lang="ru-RU" dirty="0"/>
              <a:t>и равноправному разделению выгод от использования природных </a:t>
            </a:r>
            <a:r>
              <a:rPr lang="ru-RU" dirty="0" smtClean="0"/>
              <a:t>ресурсов, если </a:t>
            </a:r>
            <a:r>
              <a:rPr lang="ru-RU" dirty="0"/>
              <a:t>соответствующие программы включают пять следующих элементов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«</a:t>
            </a:r>
            <a:r>
              <a:rPr lang="ru-RU" dirty="0" smtClean="0"/>
              <a:t>биологическую </a:t>
            </a:r>
            <a:r>
              <a:rPr lang="ru-RU" dirty="0" err="1" smtClean="0"/>
              <a:t>неистощительность</a:t>
            </a:r>
            <a:r>
              <a:rPr lang="ru-RU" dirty="0" smtClean="0"/>
              <a:t> </a:t>
            </a:r>
            <a:r>
              <a:rPr lang="ru-RU" dirty="0"/>
              <a:t>(устойчивость</a:t>
            </a:r>
            <a:r>
              <a:rPr lang="ru-RU" dirty="0" smtClean="0"/>
              <a:t>)»;</a:t>
            </a:r>
          </a:p>
          <a:p>
            <a:r>
              <a:rPr lang="ru-RU" dirty="0" smtClean="0"/>
              <a:t> </a:t>
            </a:r>
            <a:r>
              <a:rPr lang="ru-RU" dirty="0"/>
              <a:t>«чистую выгоду для охраны природы</a:t>
            </a:r>
            <a:r>
              <a:rPr lang="ru-RU" dirty="0" smtClean="0"/>
              <a:t>»;</a:t>
            </a:r>
          </a:p>
          <a:p>
            <a:r>
              <a:rPr lang="ru-RU" dirty="0" smtClean="0"/>
              <a:t> </a:t>
            </a:r>
            <a:r>
              <a:rPr lang="ru-RU" dirty="0"/>
              <a:t>«</a:t>
            </a:r>
            <a:r>
              <a:rPr lang="ru-RU" dirty="0" smtClean="0"/>
              <a:t>выгоды социально-экономического </a:t>
            </a:r>
            <a:r>
              <a:rPr lang="ru-RU" dirty="0"/>
              <a:t>и культурно-исторического характера»; </a:t>
            </a:r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/>
              <a:t>адаптивный подход </a:t>
            </a:r>
            <a:r>
              <a:rPr lang="ru-RU" dirty="0" smtClean="0"/>
              <a:t>к управлению </a:t>
            </a:r>
            <a:r>
              <a:rPr lang="ru-RU" dirty="0"/>
              <a:t>(адаптивный менеджмент): планирование, мониторинг и составление </a:t>
            </a:r>
            <a:r>
              <a:rPr lang="ru-RU" dirty="0" smtClean="0"/>
              <a:t>отчетов»</a:t>
            </a:r>
          </a:p>
          <a:p>
            <a:r>
              <a:rPr lang="ru-RU" dirty="0" smtClean="0"/>
              <a:t> </a:t>
            </a:r>
            <a:r>
              <a:rPr lang="ru-RU" dirty="0"/>
              <a:t>«эффективную систему управления на основе принципа делегирования </a:t>
            </a:r>
            <a:r>
              <a:rPr lang="ru-RU" dirty="0" smtClean="0"/>
              <a:t>полномочий, ответственности </a:t>
            </a:r>
            <a:r>
              <a:rPr lang="ru-RU" dirty="0"/>
              <a:t>и подотчетности»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Структура комплекса услуг, включаемых во въездной охотничий тур.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1142985"/>
          <a:ext cx="8001056" cy="5120640"/>
        </p:xfrm>
        <a:graphic>
          <a:graphicData uri="http://schemas.openxmlformats.org/drawingml/2006/table">
            <a:tbl>
              <a:tblPr/>
              <a:tblGrid>
                <a:gridCol w="4000110"/>
                <a:gridCol w="4000946"/>
              </a:tblGrid>
              <a:tr h="339925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Охотничий тур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55927" marR="55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98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Путешествие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55927" marR="55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Охотничье-туристский центр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(охотничье хозяйство, охотничьи угодья)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55927" marR="55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370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-  транспорт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- оформление вызова, въезда и выезда туриста; 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- оформление ввоза и вывоза охотничьего оружия,  вывоза трофеев; 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- встречи и проводы;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-  трансфер;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-  страховка; 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- услуги размещения вне туристского центра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55927" marR="55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- проживание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- питание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- транспорт в угодьях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1600" b="1" u="sng" dirty="0">
                          <a:latin typeface="Times New Roman"/>
                          <a:ea typeface="Times New Roman"/>
                        </a:rPr>
                        <a:t>трофейная охота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- обработка трофея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- оценка трофея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- оформление первичных документов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- дополнительные услуги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55927" marR="55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Законодательство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 туризме (132-Фз Об основах туристической деятельности)</a:t>
            </a:r>
          </a:p>
          <a:p>
            <a:r>
              <a:rPr lang="ru-RU" dirty="0" smtClean="0"/>
              <a:t>Об охоте (Правила охоты)</a:t>
            </a:r>
          </a:p>
          <a:p>
            <a:r>
              <a:rPr lang="ru-RU" dirty="0" smtClean="0"/>
              <a:t>Об оружии (Правила оборота оружия)</a:t>
            </a:r>
          </a:p>
          <a:p>
            <a:r>
              <a:rPr lang="ru-RU" dirty="0" smtClean="0"/>
              <a:t>Об обороте продукции получаемой от диких животных (Конвенция </a:t>
            </a:r>
            <a:r>
              <a:rPr lang="ru-RU" dirty="0" err="1" smtClean="0"/>
              <a:t>СИТЕС</a:t>
            </a:r>
            <a:r>
              <a:rPr lang="ru-RU" dirty="0" smtClean="0"/>
              <a:t>, ветеринарные правила, законность добычи)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500198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Объекты, сроки и стоимость охот, проводимых </a:t>
            </a:r>
            <a:r>
              <a:rPr lang="ru-RU" sz="3100" b="1" dirty="0" err="1" smtClean="0"/>
              <a:t>Госкоминтуристом</a:t>
            </a:r>
            <a:r>
              <a:rPr lang="ru-RU" sz="3100" b="1" dirty="0" smtClean="0"/>
              <a:t> СССР для иностранных туристов. (По данным рекламного буклета </a:t>
            </a:r>
            <a:r>
              <a:rPr lang="ru-RU" sz="3100" b="1" dirty="0" err="1" smtClean="0"/>
              <a:t>Госкоминтуриста</a:t>
            </a:r>
            <a:r>
              <a:rPr lang="ru-RU" sz="3100" b="1" dirty="0" smtClean="0"/>
              <a:t> СССР, 1987 г.).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85786" y="2071678"/>
          <a:ext cx="7643868" cy="3826477"/>
        </p:xfrm>
        <a:graphic>
          <a:graphicData uri="http://schemas.openxmlformats.org/drawingml/2006/table">
            <a:tbl>
              <a:tblPr/>
              <a:tblGrid>
                <a:gridCol w="1910967"/>
                <a:gridCol w="1910967"/>
                <a:gridCol w="1910967"/>
                <a:gridCol w="1910967"/>
              </a:tblGrid>
              <a:tr h="7858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Название хозяйства, область, край или республика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Объект охоты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Сроки проведения охот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Цена отстрела, в зависимости от трофейности, 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</a:rPr>
                        <a:t>долларов США*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46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ГЛОХ 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«Байкал», Иркутская 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Медведь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Изюбрь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Глухарь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Май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Сентябрь-октябрь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Сентябрь-октябрь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Май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2000-10000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650-12500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450-800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Объекты и способы охот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2700" dirty="0" smtClean="0"/>
              <a:t>(пример из буклета </a:t>
            </a:r>
            <a:r>
              <a:rPr lang="ru-RU" sz="2700" dirty="0" err="1" smtClean="0"/>
              <a:t>УООХ</a:t>
            </a:r>
            <a:r>
              <a:rPr lang="ru-RU" sz="2700" dirty="0" smtClean="0"/>
              <a:t> «Голоустное»)</a:t>
            </a:r>
            <a:endParaRPr lang="ru-RU" sz="27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00" y="1371600"/>
          <a:ext cx="7215237" cy="4732028"/>
        </p:xfrm>
        <a:graphic>
          <a:graphicData uri="http://schemas.openxmlformats.org/drawingml/2006/table">
            <a:tbl>
              <a:tblPr/>
              <a:tblGrid>
                <a:gridCol w="407114"/>
                <a:gridCol w="1404318"/>
                <a:gridCol w="1081067"/>
                <a:gridCol w="972807"/>
                <a:gridCol w="2161369"/>
                <a:gridCol w="1188562"/>
              </a:tblGrid>
              <a:tr h="6286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Сроки проведения туров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Длительность тура (дни охоты)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Объекты охоты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Способ охоты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Норма отстрела, гол.</a:t>
                      </a:r>
                      <a:b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</a:b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58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01.05. – 05.05.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06.05. – 10.05.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5/3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Глухарь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 утренней заре с подхода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 двух за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тур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58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20.08. – 25.08.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27.08. – 01.09.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6/4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Косуля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 утренней и вечерней заре, с использованием манка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Одна за тур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58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21.09. – 27.09.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28.09. –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04.10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7/5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Изюбрь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 утренней заре «на реву» с использованием манка (трубы)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Один за тур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58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4.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01.05. – 11.05.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11.05. – 20.05.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10/8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медведь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Подкарауливание у привады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Один за тур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543" marR="435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- Трофейные – зависят от качества трофея</a:t>
            </a:r>
          </a:p>
          <a:p>
            <a:pPr>
              <a:buNone/>
            </a:pPr>
            <a:r>
              <a:rPr lang="ru-RU" dirty="0" smtClean="0"/>
              <a:t>-Паушальные – не зависят</a:t>
            </a:r>
          </a:p>
          <a:p>
            <a:r>
              <a:rPr lang="ru-RU" dirty="0" smtClean="0"/>
              <a:t>Цена тура складывается:</a:t>
            </a:r>
          </a:p>
          <a:p>
            <a:pPr>
              <a:buFontTx/>
              <a:buChar char="-"/>
            </a:pPr>
            <a:r>
              <a:rPr lang="ru-RU" dirty="0" smtClean="0"/>
              <a:t>цена обслуживания (в Иркутской области от 120 до 250 евро в день)</a:t>
            </a:r>
          </a:p>
          <a:p>
            <a:pPr>
              <a:buFontTx/>
              <a:buChar char="-"/>
            </a:pPr>
            <a:r>
              <a:rPr lang="ru-RU" dirty="0" smtClean="0"/>
              <a:t>цена отстрела (медведь – 2000-2500, изюбрь, лось - 1500-2000, косуля 800-1400, глухарь 400-600)</a:t>
            </a:r>
          </a:p>
          <a:p>
            <a:pPr>
              <a:buFontTx/>
              <a:buChar char="-"/>
            </a:pPr>
            <a:r>
              <a:rPr lang="ru-RU" dirty="0" smtClean="0"/>
              <a:t>Дополнительно оплачивается отправка трофея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Организация охот (внутрихозяйственная)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422147"/>
          <a:ext cx="8215370" cy="5435852"/>
        </p:xfrm>
        <a:graphic>
          <a:graphicData uri="http://schemas.openxmlformats.org/drawingml/2006/table">
            <a:tbl>
              <a:tblPr/>
              <a:tblGrid>
                <a:gridCol w="646968"/>
                <a:gridCol w="2262409"/>
                <a:gridCol w="1454688"/>
                <a:gridCol w="1670872"/>
                <a:gridCol w="2180433"/>
              </a:tblGrid>
              <a:tr h="73516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</a:rPr>
                        <a:t>План 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</a:rPr>
                        <a:t>подготовительных мероприятий к охотничьему туру на медведя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</a:rPr>
                        <a:t>в период с 01 по 08 мая 2001 года в охотхозяйстве «Байкал».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10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п/п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mtClean="0">
                          <a:latin typeface="Times New Roman"/>
                          <a:ea typeface="Times New Roman"/>
                          <a:cs typeface="Times New Roman"/>
                        </a:rPr>
                        <a:t>Мероприятие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mtClean="0">
                          <a:latin typeface="Times New Roman"/>
                          <a:ea typeface="Times New Roman"/>
                          <a:cs typeface="Times New Roman"/>
                        </a:rPr>
                        <a:t>Дата исполнения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smtClean="0">
                          <a:latin typeface="Times New Roman"/>
                          <a:ea typeface="Times New Roman"/>
                          <a:cs typeface="Times New Roman"/>
                        </a:rPr>
                        <a:t>Ответственный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Примечание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2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Оформление документов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28-30 апреля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Директор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Охот. билет, лицензия, путевка 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10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2. 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Работа в угодьях, определение мест посещаемых зверем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25-29 апреля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Охотовед, егерь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10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Завоз материалов и снаряжения на место базирования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25 апреля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Охотовед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Автомобиль ГАЗ-66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5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Оборудование лагеря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25-29 апреля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Ст.егерь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Отчет о готовности лагеря к 30.04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02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Подписание трудовых соглашений с поваром и переводчиком. Подписание договора аренды с автопредприятием.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20 апреля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Директор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10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Проведение совещания об итогах подготовки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30 апреля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Директор, охотовед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Начало в 9.00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10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7.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Закупка продуктов. Завоз продуктов и персонала на базу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30 апреля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Охотовед, повар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Выезд на базу в 15.00.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10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8.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Встреча клиента в аэропорту, доставка его в лагерь.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01 мая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Охотовед, переводчик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Прибытие рейса в 10.30</a:t>
                      </a:r>
                    </a:p>
                  </a:txBody>
                  <a:tcPr marL="37630" marR="37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1331</Words>
  <Application>Microsoft Office PowerPoint</Application>
  <PresentationFormat>Экран (4:3)</PresentationFormat>
  <Paragraphs>272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Охотничий туризм на Байкале</vt:lpstr>
      <vt:lpstr>Понятия</vt:lpstr>
      <vt:lpstr>Идеологическая установка Трофейная охота как механизм стимулирования природоохранной деятельности Руководящие принципы Комиссии по выживанию видов Международного союза охраны природы и природных ресурсов (МСОП) 9 августа 2012 г.</vt:lpstr>
      <vt:lpstr>Структура комплекса услуг, включаемых во въездной охотничий тур. </vt:lpstr>
      <vt:lpstr>Законодательство</vt:lpstr>
      <vt:lpstr>Объекты, сроки и стоимость охот, проводимых Госкоминтуристом СССР для иностранных туристов. (По данным рекламного буклета Госкоминтуриста СССР, 1987 г.). </vt:lpstr>
      <vt:lpstr>Объекты и способы охот  (пример из буклета УООХ «Голоустное»)</vt:lpstr>
      <vt:lpstr>Цены</vt:lpstr>
      <vt:lpstr>Организация охот (внутрихозяйственная)</vt:lpstr>
      <vt:lpstr>Организация тура  (поиск и работа с клиентом)</vt:lpstr>
      <vt:lpstr>Слайд 11</vt:lpstr>
      <vt:lpstr>Рекомендуемое оружие</vt:lpstr>
      <vt:lpstr>Главное</vt:lpstr>
      <vt:lpstr>Слайд 14</vt:lpstr>
    </vt:vector>
  </TitlesOfParts>
  <Company>ОхотФак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Объекты и способы трофейных охот в России</dc:title>
  <dc:creator>admin</dc:creator>
  <cp:lastModifiedBy>admin</cp:lastModifiedBy>
  <cp:revision>23</cp:revision>
  <dcterms:created xsi:type="dcterms:W3CDTF">2014-12-05T02:41:35Z</dcterms:created>
  <dcterms:modified xsi:type="dcterms:W3CDTF">2014-12-15T02:42:25Z</dcterms:modified>
</cp:coreProperties>
</file>