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6" r:id="rId3"/>
    <p:sldId id="258" r:id="rId4"/>
    <p:sldId id="259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>
      <p:cViewPr>
        <p:scale>
          <a:sx n="100" d="100"/>
          <a:sy n="100" d="100"/>
        </p:scale>
        <p:origin x="-24" y="75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12/15/2014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12/15/2014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ru-RU" smtClean="0"/>
              <a:pPr/>
              <a:t>15.12.2014</a:t>
            </a:fld>
            <a:endParaRPr lang="ru-RU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ru-RU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55776" y="5445224"/>
            <a:ext cx="6131024" cy="574576"/>
          </a:xfrm>
        </p:spPr>
        <p:txBody>
          <a:bodyPr/>
          <a:lstStyle/>
          <a:p>
            <a:r>
              <a:rPr lang="ru-RU" dirty="0" smtClean="0"/>
              <a:t>Иркутск, 2014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туризма на Прибайкальских территориях на основе кластерного подхода</a:t>
            </a:r>
            <a:endParaRPr lang="ru-RU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ar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664"/>
            <a:ext cx="4512899" cy="561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209550"/>
            <a:ext cx="3601095" cy="1851298"/>
          </a:xfrm>
          <a:prstGeom prst="rect">
            <a:avLst/>
          </a:prstGeom>
        </p:spPr>
        <p:txBody>
          <a:bodyPr anchor="b" anchorCtr="0">
            <a:normAutofit fontScale="6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Прибайкальские территории Иркутской области обладают высоким природно-ресурсным потенциалом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" name="Picture 40" descr="IMG_29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348880"/>
            <a:ext cx="2160588" cy="1655762"/>
          </a:xfrm>
          <a:prstGeom prst="rect">
            <a:avLst/>
          </a:prstGeom>
          <a:noFill/>
        </p:spPr>
      </p:pic>
      <p:pic>
        <p:nvPicPr>
          <p:cNvPr id="8" name="Picture 41" descr="IMG_29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212976"/>
            <a:ext cx="2160588" cy="1690687"/>
          </a:xfrm>
          <a:prstGeom prst="rect">
            <a:avLst/>
          </a:prstGeom>
          <a:noFill/>
        </p:spPr>
      </p:pic>
      <p:pic>
        <p:nvPicPr>
          <p:cNvPr id="9" name="Picture 42" descr="IMG_29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4546600"/>
            <a:ext cx="2160588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1.11.2014 – решение о создании кластера «Байкальское созвездие»</a:t>
            </a:r>
            <a:endParaRPr lang="ru-RU" dirty="0"/>
          </a:p>
        </p:txBody>
      </p:sp>
      <p:pic>
        <p:nvPicPr>
          <p:cNvPr id="1027" name="Picture 3" descr="C:\Documents and Settings\dertyshnikovaoyu\Рабочий стол\соглашение\DSC_9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354" y="3429000"/>
            <a:ext cx="4487261" cy="2983479"/>
          </a:xfrm>
          <a:prstGeom prst="rect">
            <a:avLst/>
          </a:prstGeom>
          <a:noFill/>
        </p:spPr>
      </p:pic>
      <p:pic>
        <p:nvPicPr>
          <p:cNvPr id="1026" name="Picture 2" descr="C:\Documents and Settings\dertyshnikovaoyu\Рабочий стол\соглашение\DSC_9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620235" cy="307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charset="0"/>
              </a:rPr>
              <a:t>Оценка туристско-рекреационного потенциала Прибайкальских территорий Иркутской области</a:t>
            </a:r>
            <a:endParaRPr lang="ru-RU" dirty="0"/>
          </a:p>
        </p:txBody>
      </p:sp>
      <p:graphicFrame>
        <p:nvGraphicFramePr>
          <p:cNvPr id="16" name="Group 82"/>
          <p:cNvGraphicFramePr>
            <a:graphicFrameLocks/>
          </p:cNvGraphicFramePr>
          <p:nvPr/>
        </p:nvGraphicFramePr>
        <p:xfrm>
          <a:off x="179512" y="2204864"/>
          <a:ext cx="8642350" cy="1868615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60587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Критерий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Участок 1 – «Листвянка» (Иркутский район)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Участок 2 – «Слюдянка» (Слюдянский район)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Участок 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–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Ольхон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»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Ольхонский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район)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Природный потенциал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Высокий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Высокий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Высокий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Наличие базовой инфраструктуры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Обеспечено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5EAC-E259-4AB7-840B-D31A791D117D}" type="slidenum">
              <a:rPr lang="ru-RU"/>
              <a:pPr/>
              <a:t>5</a:t>
            </a:fld>
            <a:endParaRPr lang="ru-RU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79296" cy="1125319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chemeClr val="tx1"/>
                </a:solidFill>
              </a:rPr>
              <a:t>Создание </a:t>
            </a:r>
            <a:r>
              <a:rPr lang="ru-RU" sz="2300" dirty="0" smtClean="0">
                <a:solidFill>
                  <a:schemeClr val="tx1"/>
                </a:solidFill>
              </a:rPr>
              <a:t>туристического кластера на Прибайкальских территориях </a:t>
            </a:r>
            <a:r>
              <a:rPr lang="ru-RU" sz="2300" dirty="0">
                <a:solidFill>
                  <a:schemeClr val="tx1"/>
                </a:solidFill>
              </a:rPr>
              <a:t>Иркутской области позволит получить существенный социально-экономический  </a:t>
            </a:r>
            <a:r>
              <a:rPr lang="ru-RU" sz="2300" dirty="0" smtClean="0">
                <a:solidFill>
                  <a:schemeClr val="tx1"/>
                </a:solidFill>
              </a:rPr>
              <a:t>эффект территории</a:t>
            </a:r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3276600" y="2708275"/>
            <a:ext cx="2519363" cy="1223963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</p:spPr>
        <p:txBody>
          <a:bodyPr wrap="none" lIns="0" tIns="0" rIns="0" bIns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Совокупный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социально-экономический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эффект от создания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туристского кластера на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Прибайкальских </a:t>
            </a:r>
            <a:r>
              <a:rPr lang="ru-RU" sz="1200" b="1" dirty="0" smtClean="0">
                <a:solidFill>
                  <a:schemeClr val="bg1"/>
                </a:solidFill>
              </a:rPr>
              <a:t>территори</a:t>
            </a:r>
            <a:r>
              <a:rPr lang="ru-RU" sz="1200" b="1" dirty="0" smtClean="0">
                <a:solidFill>
                  <a:schemeClr val="bg1"/>
                </a:solidFill>
              </a:rPr>
              <a:t>ях</a:t>
            </a:r>
            <a:r>
              <a:rPr lang="en-US" sz="1200" b="1" dirty="0">
                <a:solidFill>
                  <a:schemeClr val="bg1"/>
                </a:solidFill>
              </a:rPr>
              <a:t/>
            </a:r>
            <a:br>
              <a:rPr lang="en-US" sz="1200" b="1" dirty="0">
                <a:solidFill>
                  <a:schemeClr val="bg1"/>
                </a:solidFill>
              </a:rPr>
            </a:b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3275856" y="1412776"/>
            <a:ext cx="2376488" cy="746125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19050" algn="ctr">
            <a:solidFill>
              <a:srgbClr val="3399FF"/>
            </a:solidFill>
            <a:round/>
            <a:headEnd/>
            <a:tailEnd/>
          </a:ln>
          <a:effectLst/>
        </p:spPr>
        <p:txBody>
          <a:bodyPr lIns="0" tIns="10800" rIns="0" bIns="10800" anchor="ctr"/>
          <a:lstStyle/>
          <a:p>
            <a:pPr algn="ctr"/>
            <a:r>
              <a:rPr lang="ru-RU" sz="1400" dirty="0"/>
              <a:t>Повышение бюджетной обеспеченности </a:t>
            </a:r>
            <a:r>
              <a:rPr lang="ru-RU" sz="1400" dirty="0" smtClean="0"/>
              <a:t>территории </a:t>
            </a:r>
            <a:endParaRPr lang="ru-RU" sz="1400" dirty="0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6443663" y="2781300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19050" algn="ctr">
            <a:solidFill>
              <a:srgbClr val="3399FF"/>
            </a:solidFill>
            <a:round/>
            <a:headEnd/>
            <a:tailEnd/>
          </a:ln>
          <a:effectLst/>
        </p:spPr>
        <p:txBody>
          <a:bodyPr lIns="0" tIns="10800" rIns="0" bIns="10800" anchor="ctr"/>
          <a:lstStyle/>
          <a:p>
            <a:pPr algn="ctr">
              <a:lnSpc>
                <a:spcPct val="90000"/>
              </a:lnSpc>
            </a:pPr>
            <a:r>
              <a:rPr lang="ru-RU" sz="1400" dirty="0"/>
              <a:t>Повышение инвестиционной привлекательности </a:t>
            </a:r>
            <a:r>
              <a:rPr lang="ru-RU" sz="1400" dirty="0" smtClean="0"/>
              <a:t>территорий</a:t>
            </a:r>
            <a:endParaRPr lang="ru-RU" sz="1400" dirty="0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4716463" y="4494213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19050" algn="ctr">
            <a:solidFill>
              <a:srgbClr val="3399FF"/>
            </a:solidFill>
            <a:round/>
            <a:headEnd/>
            <a:tailEnd/>
          </a:ln>
          <a:effectLst/>
        </p:spPr>
        <p:txBody>
          <a:bodyPr lIns="0" tIns="10800" rIns="0" bIns="10800" anchor="ctr"/>
          <a:lstStyle/>
          <a:p>
            <a:pPr algn="ctr"/>
            <a:r>
              <a:rPr lang="ru-RU" sz="1400" dirty="0"/>
              <a:t>Развитие смежных секторов экономики</a:t>
            </a: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2052638" y="4494213"/>
            <a:ext cx="2376487" cy="1008062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19050" algn="ctr">
            <a:solidFill>
              <a:srgbClr val="3399FF"/>
            </a:solidFill>
            <a:round/>
            <a:headEnd/>
            <a:tailEnd/>
          </a:ln>
          <a:effectLst/>
        </p:spPr>
        <p:txBody>
          <a:bodyPr lIns="0" tIns="10800" rIns="0" bIns="1080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/>
              <a:t>Поддержка и развитие </a:t>
            </a:r>
            <a:r>
              <a:rPr lang="ru-RU" sz="1400" dirty="0" err="1" smtClean="0"/>
              <a:t>СМиСП</a:t>
            </a:r>
            <a:endParaRPr lang="ru-RU" sz="1400" dirty="0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280988" y="2781300"/>
            <a:ext cx="2376487" cy="1008063"/>
          </a:xfrm>
          <a:prstGeom prst="roundRect">
            <a:avLst>
              <a:gd name="adj" fmla="val 16667"/>
            </a:avLst>
          </a:prstGeom>
          <a:solidFill>
            <a:srgbClr val="E7F6FF"/>
          </a:solidFill>
          <a:ln w="19050" algn="ctr">
            <a:solidFill>
              <a:srgbClr val="3399FF"/>
            </a:solidFill>
            <a:round/>
            <a:headEnd/>
            <a:tailEnd/>
          </a:ln>
          <a:effectLst/>
        </p:spPr>
        <p:txBody>
          <a:bodyPr lIns="0" tIns="10800" rIns="0" bIns="10800" anchor="ctr"/>
          <a:lstStyle/>
          <a:p>
            <a:pPr algn="ctr">
              <a:lnSpc>
                <a:spcPct val="90000"/>
              </a:lnSpc>
            </a:pPr>
            <a:r>
              <a:rPr lang="ru-RU" sz="1400" dirty="0" smtClean="0"/>
              <a:t>Создание высокоэффективного и конкурентоспособного туристского комплекса </a:t>
            </a:r>
            <a:endParaRPr lang="ru-RU" sz="1400" dirty="0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 rot="10800000">
            <a:off x="4211638" y="2205038"/>
            <a:ext cx="719137" cy="431800"/>
          </a:xfrm>
          <a:prstGeom prst="downArrow">
            <a:avLst>
              <a:gd name="adj1" fmla="val 54083"/>
              <a:gd name="adj2" fmla="val 58088"/>
            </a:avLst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 rot="16200000">
            <a:off x="5723731" y="3067844"/>
            <a:ext cx="719138" cy="431800"/>
          </a:xfrm>
          <a:prstGeom prst="downArrow">
            <a:avLst>
              <a:gd name="adj1" fmla="val 54083"/>
              <a:gd name="adj2" fmla="val 58088"/>
            </a:avLst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5400000">
            <a:off x="2642394" y="3067844"/>
            <a:ext cx="719138" cy="431800"/>
          </a:xfrm>
          <a:prstGeom prst="downArrow">
            <a:avLst>
              <a:gd name="adj1" fmla="val 54083"/>
              <a:gd name="adj2" fmla="val 58088"/>
            </a:avLst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 rot="19004456">
            <a:off x="5076825" y="3905250"/>
            <a:ext cx="719138" cy="431800"/>
          </a:xfrm>
          <a:prstGeom prst="downArrow">
            <a:avLst>
              <a:gd name="adj1" fmla="val 54083"/>
              <a:gd name="adj2" fmla="val 58088"/>
            </a:avLst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 rot="23724721">
            <a:off x="3449638" y="3933825"/>
            <a:ext cx="719137" cy="431800"/>
          </a:xfrm>
          <a:prstGeom prst="downArrow">
            <a:avLst>
              <a:gd name="adj1" fmla="val 54083"/>
              <a:gd name="adj2" fmla="val 58088"/>
            </a:avLst>
          </a:prstGeom>
          <a:solidFill>
            <a:srgbClr val="66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30063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TP102030063_template</Template>
  <TotalTime>0</TotalTime>
  <Words>119</Words>
  <Application>Microsoft Office PowerPoint</Application>
  <PresentationFormat>Экран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TP102030063_template</vt:lpstr>
      <vt:lpstr>Развитие туризма на Прибайкальских территориях на основе кластерного подхода</vt:lpstr>
      <vt:lpstr>Слайд 2</vt:lpstr>
      <vt:lpstr>1.11.2014 – решение о создании кластера «Байкальское созвездие»</vt:lpstr>
      <vt:lpstr>Оценка туристско-рекреационного потенциала Прибайкальских территорий Иркутской области</vt:lpstr>
      <vt:lpstr>Создание туристического кластера на Прибайкальских территориях Иркутской области позволит получить существенный социально-экономический  эффект территории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2014-12-15T00:53:15Z</dcterms:created>
  <dcterms:modified xsi:type="dcterms:W3CDTF">2014-12-15T01:25:43Z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