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3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РЕСУРСЫ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для развития </a:t>
            </a:r>
            <a:r>
              <a:rPr lang="ru-RU" b="1" dirty="0" err="1"/>
              <a:t>агротуризма</a:t>
            </a:r>
            <a:r>
              <a:rPr lang="ru-RU" b="1" dirty="0"/>
              <a:t> в ПРИБАЙКАЛЬЕ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Докладчик </a:t>
            </a:r>
            <a:r>
              <a:rPr lang="ru-RU" b="1" dirty="0" err="1"/>
              <a:t>Дицевич</a:t>
            </a:r>
            <a:r>
              <a:rPr lang="ru-RU" b="1" dirty="0"/>
              <a:t> Б.Н., </a:t>
            </a:r>
            <a:r>
              <a:rPr lang="ru-RU" b="1" dirty="0" err="1"/>
              <a:t>с.н.с</a:t>
            </a:r>
            <a:r>
              <a:rPr lang="ru-RU" b="1" dirty="0"/>
              <a:t>., факультета охотоведения </a:t>
            </a:r>
            <a:r>
              <a:rPr lang="ru-RU" b="1" dirty="0" err="1"/>
              <a:t>ИрГСХА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ирода Байкала Тункинские лошад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25658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5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2800" b="1" dirty="0"/>
              <a:t>АГРОТУРИСТИЧЕСКИЕ РЕСУРСЫ:</a:t>
            </a:r>
            <a:endParaRPr lang="ru-RU" sz="2800" dirty="0"/>
          </a:p>
          <a:p>
            <a:r>
              <a:rPr lang="ru-RU" sz="2800" b="1" dirty="0"/>
              <a:t>- материально-техническая база сельских поселений;</a:t>
            </a:r>
            <a:endParaRPr lang="ru-RU" sz="2800" dirty="0"/>
          </a:p>
          <a:p>
            <a:r>
              <a:rPr lang="ru-RU" sz="2800" b="1" dirty="0"/>
              <a:t>- рекреационные ресурсы (</a:t>
            </a:r>
            <a:r>
              <a:rPr lang="ru-RU" sz="2800" b="1" dirty="0" err="1"/>
              <a:t>георесурсы</a:t>
            </a:r>
            <a:r>
              <a:rPr lang="ru-RU" sz="2800" b="1" dirty="0"/>
              <a:t>, </a:t>
            </a:r>
            <a:r>
              <a:rPr lang="ru-RU" sz="2800" b="1" dirty="0" err="1"/>
              <a:t>этноресурсы</a:t>
            </a:r>
            <a:r>
              <a:rPr lang="ru-RU" sz="2800" b="1" dirty="0"/>
              <a:t>, </a:t>
            </a:r>
            <a:r>
              <a:rPr lang="ru-RU" sz="2800" b="1" dirty="0" err="1"/>
              <a:t>зооресурсы</a:t>
            </a:r>
            <a:r>
              <a:rPr lang="ru-RU" sz="2800" b="1" dirty="0"/>
              <a:t>, </a:t>
            </a:r>
            <a:r>
              <a:rPr lang="ru-RU" sz="2800" b="1" dirty="0" err="1"/>
              <a:t>флороресурсы</a:t>
            </a:r>
            <a:r>
              <a:rPr lang="ru-RU" sz="2800" b="1" dirty="0"/>
              <a:t>);</a:t>
            </a:r>
            <a:endParaRPr lang="ru-RU" sz="2800" dirty="0"/>
          </a:p>
          <a:p>
            <a:r>
              <a:rPr lang="ru-RU" sz="2800" b="1" dirty="0"/>
              <a:t>- историко-событийные и культовые ресурсы;</a:t>
            </a:r>
            <a:endParaRPr lang="ru-RU" sz="2800" dirty="0"/>
          </a:p>
          <a:p>
            <a:r>
              <a:rPr lang="ru-RU" sz="2800" b="1" dirty="0"/>
              <a:t>- сельскохозяйственные ресурсы.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 descr="ОЗЕРО БАЙКАЛ ЛИСТВЯН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422306"/>
            <a:ext cx="2232248" cy="208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 Сибири с Хогбеном. Добро пожаловать!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422305"/>
            <a:ext cx="1985536" cy="207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ирода Байкала Церковь в с. Байкальско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13" y="4369919"/>
            <a:ext cx="2334943" cy="214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нформация &quot; Страница 543 &quot; РИА МОТОР - новости транспортной отрасли, промышленности и спецтехник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9919"/>
            <a:ext cx="2148224" cy="2122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2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b="1" dirty="0"/>
              <a:t>АГРОТУРИЗМ – внутренних туризм, который имеет льготы:</a:t>
            </a:r>
            <a:endParaRPr lang="ru-RU" dirty="0"/>
          </a:p>
          <a:p>
            <a:r>
              <a:rPr lang="ru-RU" b="1" dirty="0"/>
              <a:t>- предоставление льготных кредитов;</a:t>
            </a:r>
            <a:endParaRPr lang="ru-RU" dirty="0"/>
          </a:p>
          <a:p>
            <a:r>
              <a:rPr lang="ru-RU" b="1" dirty="0"/>
              <a:t>- установление льготных налогов туроператорам и турагентствам.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Активные туры Отдых в гостиницах Горный Алтай Байкал Горная Шория Хакасия Фотоальб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1" y="3429000"/>
            <a:ext cx="3868954" cy="290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бег в чистоту Байкала - Wikiplanet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59" y="3429000"/>
            <a:ext cx="4311667" cy="2877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0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88640"/>
            <a:ext cx="5410944" cy="5937523"/>
          </a:xfrm>
        </p:spPr>
        <p:txBody>
          <a:bodyPr>
            <a:normAutofit/>
          </a:bodyPr>
          <a:lstStyle/>
          <a:p>
            <a:r>
              <a:rPr lang="ru-RU" sz="3000" b="1" dirty="0"/>
              <a:t>5 факторов туристических преимуществ Иркутской области:</a:t>
            </a:r>
            <a:endParaRPr lang="ru-RU" sz="3000" dirty="0"/>
          </a:p>
          <a:p>
            <a:r>
              <a:rPr lang="ru-RU" sz="3000" b="1" dirty="0"/>
              <a:t> </a:t>
            </a:r>
            <a:endParaRPr lang="ru-RU" sz="3000" dirty="0"/>
          </a:p>
          <a:p>
            <a:r>
              <a:rPr lang="ru-RU" sz="2000" b="1" dirty="0"/>
              <a:t>- выгодное географическое расположение (Байкальская зона);</a:t>
            </a:r>
            <a:endParaRPr lang="ru-RU" sz="2000" dirty="0"/>
          </a:p>
          <a:p>
            <a:r>
              <a:rPr lang="ru-RU" sz="2000" b="1" dirty="0"/>
              <a:t>- богатое историко-культурное наследие;</a:t>
            </a:r>
            <a:endParaRPr lang="ru-RU" sz="2000" dirty="0"/>
          </a:p>
          <a:p>
            <a:r>
              <a:rPr lang="ru-RU" sz="2000" b="1" dirty="0"/>
              <a:t>- сформированная туристическая инфраструктура;</a:t>
            </a:r>
            <a:endParaRPr lang="ru-RU" sz="2000" dirty="0"/>
          </a:p>
          <a:p>
            <a:r>
              <a:rPr lang="ru-RU" sz="2000" b="1" dirty="0"/>
              <a:t>- многолетний опыт и кадры;</a:t>
            </a:r>
            <a:endParaRPr lang="ru-RU" sz="2000" dirty="0"/>
          </a:p>
          <a:p>
            <a:r>
              <a:rPr lang="ru-RU" sz="2000" b="1" dirty="0"/>
              <a:t>- наличие 1500 объектов экскурсионно-познавательного значения</a:t>
            </a:r>
            <a:endParaRPr lang="ru-RU" sz="2000" dirty="0"/>
          </a:p>
        </p:txBody>
      </p:sp>
      <p:pic>
        <p:nvPicPr>
          <p:cNvPr id="4" name="Рисунок 3" descr="Продается участок 100 соток. Байкал, МРС Доска объявлений Иркутска на Irk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" y="764704"/>
            <a:ext cx="2760980" cy="439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8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Агротуризм</a:t>
            </a:r>
            <a:r>
              <a:rPr lang="ru-RU" b="1" dirty="0"/>
              <a:t> в Иркутском районе</a:t>
            </a:r>
            <a:endParaRPr lang="ru-RU" dirty="0"/>
          </a:p>
          <a:p>
            <a:r>
              <a:rPr lang="ru-RU" b="1" dirty="0"/>
              <a:t>село Б. </a:t>
            </a:r>
            <a:r>
              <a:rPr lang="ru-RU" b="1" dirty="0" err="1"/>
              <a:t>Голоустное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Агротурбаза</a:t>
            </a:r>
            <a:r>
              <a:rPr lang="ru-RU" dirty="0"/>
              <a:t> «Фактория»</a:t>
            </a:r>
          </a:p>
          <a:p>
            <a:r>
              <a:rPr lang="ru-RU" dirty="0"/>
              <a:t>2. </a:t>
            </a:r>
            <a:r>
              <a:rPr lang="ru-RU" dirty="0" err="1"/>
              <a:t>Агротурбаза</a:t>
            </a:r>
            <a:r>
              <a:rPr lang="ru-RU" dirty="0"/>
              <a:t> «</a:t>
            </a:r>
            <a:r>
              <a:rPr lang="ru-RU" dirty="0" err="1"/>
              <a:t>Шантуевский</a:t>
            </a:r>
            <a:r>
              <a:rPr lang="ru-RU" dirty="0"/>
              <a:t> мост»</a:t>
            </a:r>
          </a:p>
          <a:p>
            <a:r>
              <a:rPr lang="ru-RU" dirty="0"/>
              <a:t>3. Турбазы, которые оказывают </a:t>
            </a:r>
            <a:r>
              <a:rPr lang="ru-RU" dirty="0" err="1"/>
              <a:t>агроэкоуслуги</a:t>
            </a:r>
            <a:r>
              <a:rPr lang="ru-RU" dirty="0"/>
              <a:t>, </a:t>
            </a:r>
            <a:r>
              <a:rPr lang="ru-RU" dirty="0" err="1"/>
              <a:t>агроэтно</a:t>
            </a:r>
            <a:r>
              <a:rPr lang="ru-RU" dirty="0"/>
              <a:t> услуги: - «У </a:t>
            </a:r>
            <a:r>
              <a:rPr lang="ru-RU" dirty="0" err="1"/>
              <a:t>Михалыча</a:t>
            </a:r>
            <a:r>
              <a:rPr lang="ru-RU" dirty="0"/>
              <a:t>»</a:t>
            </a:r>
          </a:p>
          <a:p>
            <a:r>
              <a:rPr lang="ru-RU" dirty="0"/>
              <a:t>- «Байкал </a:t>
            </a:r>
            <a:r>
              <a:rPr lang="en-US" dirty="0"/>
              <a:t>Home</a:t>
            </a:r>
            <a:r>
              <a:rPr lang="ru-RU" dirty="0"/>
              <a:t>»</a:t>
            </a:r>
          </a:p>
          <a:p>
            <a:r>
              <a:rPr lang="ru-RU" dirty="0"/>
              <a:t>- «</a:t>
            </a:r>
            <a:r>
              <a:rPr lang="ru-RU" dirty="0" err="1"/>
              <a:t>Нерпенок</a:t>
            </a:r>
            <a:r>
              <a:rPr lang="ru-RU" dirty="0"/>
              <a:t>»</a:t>
            </a:r>
          </a:p>
          <a:p>
            <a:r>
              <a:rPr lang="ru-RU" dirty="0"/>
              <a:t>- «Русское подворье»</a:t>
            </a:r>
          </a:p>
          <a:p>
            <a:r>
              <a:rPr lang="ru-RU" dirty="0"/>
              <a:t>- «Теплый стан»</a:t>
            </a:r>
          </a:p>
          <a:p>
            <a:r>
              <a:rPr lang="ru-RU" dirty="0"/>
              <a:t>			- «Жемчужина Байкала»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404664"/>
            <a:ext cx="4978896" cy="5721499"/>
          </a:xfrm>
        </p:spPr>
        <p:txBody>
          <a:bodyPr/>
          <a:lstStyle/>
          <a:p>
            <a:r>
              <a:rPr lang="ru-RU" b="1" dirty="0" err="1"/>
              <a:t>Агроэкотуризм</a:t>
            </a:r>
            <a:r>
              <a:rPr lang="ru-RU" b="1" dirty="0"/>
              <a:t> в поселке </a:t>
            </a:r>
            <a:r>
              <a:rPr lang="ru-RU" b="1" dirty="0" smtClean="0"/>
              <a:t>Листвянка:</a:t>
            </a:r>
          </a:p>
          <a:p>
            <a:endParaRPr lang="ru-RU" b="1" dirty="0"/>
          </a:p>
          <a:p>
            <a:r>
              <a:rPr lang="ru-RU" dirty="0"/>
              <a:t>- Пикниковая база «Сибирская заимка»</a:t>
            </a:r>
          </a:p>
          <a:p>
            <a:r>
              <a:rPr lang="ru-RU" dirty="0"/>
              <a:t>- «Ангарский исток»</a:t>
            </a:r>
          </a:p>
          <a:p>
            <a:r>
              <a:rPr lang="ru-RU" dirty="0"/>
              <a:t>- «</a:t>
            </a:r>
            <a:r>
              <a:rPr lang="ru-RU" dirty="0" err="1"/>
              <a:t>Байкаликс</a:t>
            </a:r>
            <a:r>
              <a:rPr lang="ru-RU" dirty="0"/>
              <a:t>»</a:t>
            </a:r>
          </a:p>
          <a:p>
            <a:r>
              <a:rPr lang="ru-RU" dirty="0"/>
              <a:t>- «9-й ВАЛ»</a:t>
            </a:r>
          </a:p>
          <a:p>
            <a:r>
              <a:rPr lang="ru-RU" dirty="0"/>
              <a:t>- «Деревенька» и др.</a:t>
            </a:r>
            <a:endParaRPr lang="ru-RU" dirty="0"/>
          </a:p>
        </p:txBody>
      </p:sp>
      <p:pic>
        <p:nvPicPr>
          <p:cNvPr id="4" name="Рисунок 3" descr="База отдыха &quot;Ангарский исток&quot; по Байкальскому тракту: цены, фото и описание номеров. Онлайн бронирова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0" y="1052736"/>
            <a:ext cx="3168519" cy="23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ибирская заимка Россия, Бурдугуз. Описание, услуги и сервис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0" y="4080919"/>
            <a:ext cx="3168519" cy="2039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8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/>
              <a:t>           Итого</a:t>
            </a:r>
            <a:r>
              <a:rPr lang="ru-RU" b="1" dirty="0"/>
              <a:t>: </a:t>
            </a:r>
            <a:endParaRPr lang="ru-RU" dirty="0"/>
          </a:p>
          <a:p>
            <a:r>
              <a:rPr lang="ru-RU" b="1" dirty="0"/>
              <a:t>в Иркутском районе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Занимаются </a:t>
            </a:r>
            <a:r>
              <a:rPr lang="ru-RU" b="1" dirty="0" err="1"/>
              <a:t>агротуризмом</a:t>
            </a:r>
            <a:r>
              <a:rPr lang="ru-RU" b="1" dirty="0"/>
              <a:t> </a:t>
            </a:r>
            <a:r>
              <a:rPr lang="ru-RU" b="1" u="sng" dirty="0"/>
              <a:t>85 семей</a:t>
            </a:r>
            <a:r>
              <a:rPr lang="ru-RU" b="1" dirty="0"/>
              <a:t>, общее количество занятых </a:t>
            </a:r>
            <a:r>
              <a:rPr lang="ru-RU" b="1" u="sng" dirty="0"/>
              <a:t>180 человек</a:t>
            </a:r>
            <a:r>
              <a:rPr lang="ru-RU" b="1" dirty="0"/>
              <a:t>, общий доход от сельского туризма </a:t>
            </a:r>
            <a:r>
              <a:rPr lang="ru-RU" b="1" u="sng" dirty="0"/>
              <a:t>6,5 млн. рублей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6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Ольхонский</a:t>
            </a:r>
            <a:r>
              <a:rPr lang="ru-RU" b="1" dirty="0"/>
              <a:t> район.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Здесь расположено более 100 турбаз и семейных гостиниц. </a:t>
            </a:r>
            <a:r>
              <a:rPr lang="ru-RU" b="1" dirty="0" err="1"/>
              <a:t>Агротуризмом</a:t>
            </a:r>
            <a:r>
              <a:rPr lang="ru-RU" b="1" dirty="0"/>
              <a:t> занимаются более 100 индивидуальных и фермерских хозяйств.</a:t>
            </a:r>
            <a:endParaRPr lang="ru-RU" dirty="0"/>
          </a:p>
          <a:p>
            <a:r>
              <a:rPr lang="ru-RU" b="1" dirty="0"/>
              <a:t>- общее количество занятых в этой отрасли около 300 человек;</a:t>
            </a:r>
            <a:endParaRPr lang="ru-RU" dirty="0"/>
          </a:p>
          <a:p>
            <a:r>
              <a:rPr lang="ru-RU" b="1" dirty="0"/>
              <a:t>- общий доход более 10 млн. рублей.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Жемчужина Ольхо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90" y="1124744"/>
            <a:ext cx="401296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тветы@Mail.Ru: Увидела сегодня в передаче и не могу забыть . Кто был или кто знает, чем знаменито это место или просто назва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6" y="1124744"/>
            <a:ext cx="355327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2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Агротурбаза</a:t>
            </a:r>
            <a:r>
              <a:rPr lang="ru-RU" b="1" dirty="0"/>
              <a:t> «Имение Заречное»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с. </a:t>
            </a:r>
            <a:r>
              <a:rPr lang="ru-RU" b="1" dirty="0" err="1"/>
              <a:t>Бугульдейка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r>
              <a:rPr lang="ru-RU" b="1" dirty="0"/>
              <a:t>Стаж </a:t>
            </a:r>
            <a:r>
              <a:rPr lang="ru-RU" b="1" dirty="0" err="1"/>
              <a:t>агротуризма</a:t>
            </a:r>
            <a:r>
              <a:rPr lang="ru-RU" b="1" dirty="0"/>
              <a:t> – 10 лет.</a:t>
            </a:r>
            <a:endParaRPr lang="ru-RU" dirty="0"/>
          </a:p>
          <a:p>
            <a:r>
              <a:rPr lang="ru-RU" b="1" dirty="0"/>
              <a:t>Услуги: конные туры, экскурсии, отдых, рыбалка, пикники, сплавы по реке, проект «Табун ветров», </a:t>
            </a:r>
            <a:r>
              <a:rPr lang="ru-RU" b="1" dirty="0" err="1"/>
              <a:t>автопутешествия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Байкал. пос. Бугульдейка. имение Заречное (Иркутская область, Россия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36670" cy="22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мение Заречное - База отдых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693160" cy="227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7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Исследования </a:t>
            </a:r>
            <a:r>
              <a:rPr lang="ru-RU" b="1" dirty="0" err="1"/>
              <a:t>ИрГСХА</a:t>
            </a:r>
            <a:r>
              <a:rPr lang="ru-RU" b="1" dirty="0"/>
              <a:t> по </a:t>
            </a:r>
            <a:r>
              <a:rPr lang="ru-RU" b="1" dirty="0" err="1"/>
              <a:t>агротуризму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Исследовано </a:t>
            </a:r>
            <a:r>
              <a:rPr lang="ru-RU" b="1" u="sng" dirty="0"/>
              <a:t>277</a:t>
            </a:r>
            <a:r>
              <a:rPr lang="ru-RU" b="1" dirty="0"/>
              <a:t> сельских поселений </a:t>
            </a:r>
            <a:endParaRPr lang="ru-RU" dirty="0"/>
          </a:p>
          <a:p>
            <a:r>
              <a:rPr lang="ru-RU" dirty="0"/>
              <a:t>(Калинина, Власенко, 2008; </a:t>
            </a:r>
            <a:r>
              <a:rPr lang="ru-RU" dirty="0" err="1"/>
              <a:t>Дицевич</a:t>
            </a:r>
            <a:r>
              <a:rPr lang="ru-RU" dirty="0"/>
              <a:t>, 2012, 2014)</a:t>
            </a:r>
          </a:p>
          <a:p>
            <a:r>
              <a:rPr lang="ru-RU" b="1" u="sng" dirty="0"/>
              <a:t>Дополнительные факторы туристической привлекательности:</a:t>
            </a:r>
            <a:endParaRPr lang="ru-RU" dirty="0"/>
          </a:p>
          <a:p>
            <a:r>
              <a:rPr lang="ru-RU" b="1" dirty="0"/>
              <a:t>1. Культовые объекты (храмы и церкви) -7 сельских поселений;</a:t>
            </a:r>
            <a:endParaRPr lang="ru-RU" dirty="0"/>
          </a:p>
          <a:p>
            <a:r>
              <a:rPr lang="ru-RU" b="1" dirty="0"/>
              <a:t>2. Услуги по охоте и рыбалке - 68 сельских поселений;</a:t>
            </a:r>
            <a:endParaRPr lang="ru-RU" dirty="0"/>
          </a:p>
          <a:p>
            <a:r>
              <a:rPr lang="ru-RU" b="1" dirty="0"/>
              <a:t>3. Памятники Великой Отечественной войны – 32 поселения;</a:t>
            </a:r>
            <a:endParaRPr lang="ru-RU" dirty="0"/>
          </a:p>
          <a:p>
            <a:r>
              <a:rPr lang="ru-RU" b="1" dirty="0"/>
              <a:t>4. Проживание этнических групп – 15 сельских поселений</a:t>
            </a:r>
            <a:endParaRPr lang="ru-RU" dirty="0"/>
          </a:p>
        </p:txBody>
      </p:sp>
      <p:pic>
        <p:nvPicPr>
          <p:cNvPr id="4" name="Рисунок 3" descr="Величественный Байкал. Двухнедельный экскурсионный тур по окрестностям Байкал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240915" cy="188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aikal-tourist.ru/media/k2/galleries/305/k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43" y="4598908"/>
            <a:ext cx="2294890" cy="186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ирода Байкала около главного входа на территорию курорта А…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3" y="4625895"/>
            <a:ext cx="2258695" cy="181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льбом Эвенки Забайкалья. / Галерея / Лайка и всё о ней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98908"/>
            <a:ext cx="2240915" cy="180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4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Дополнительные факторы привлекательности для </a:t>
            </a:r>
            <a:r>
              <a:rPr lang="ru-RU" b="1" dirty="0" err="1"/>
              <a:t>агротуризма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08823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минеральные источники - 22 сельских поселений;</a:t>
            </a:r>
          </a:p>
          <a:p>
            <a:r>
              <a:rPr lang="ru-RU" dirty="0"/>
              <a:t>- священные и аномальные - 35 сельских поселений;</a:t>
            </a:r>
          </a:p>
          <a:p>
            <a:r>
              <a:rPr lang="ru-RU" dirty="0"/>
              <a:t>- ценные лесные участки (плантации ягод, грибов, дикоросов) – 70 сельских поселений.</a:t>
            </a:r>
          </a:p>
          <a:p>
            <a:endParaRPr lang="ru-RU" dirty="0"/>
          </a:p>
        </p:txBody>
      </p:sp>
      <p:pic>
        <p:nvPicPr>
          <p:cNvPr id="4" name="Рисунок 3" descr="Туроператор Байкали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3240360" cy="255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ирода Байкала Шишкин ле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79" y="4131505"/>
            <a:ext cx="3446105" cy="2573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6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АГРОТУРИЗМ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это </a:t>
            </a:r>
            <a:r>
              <a:rPr lang="ru-RU" b="1" u="sng" dirty="0"/>
              <a:t>новое</a:t>
            </a:r>
            <a:r>
              <a:rPr lang="ru-RU" b="1" dirty="0"/>
              <a:t> направление сельских подсобных производств, которое является относительно </a:t>
            </a:r>
            <a:r>
              <a:rPr lang="ru-RU" b="1" u="sng" dirty="0"/>
              <a:t>недорогой альтернативой</a:t>
            </a:r>
            <a:r>
              <a:rPr lang="ru-RU" b="1" dirty="0"/>
              <a:t> туристическому курортному отдыху.</a:t>
            </a:r>
            <a:endParaRPr lang="ru-RU" dirty="0"/>
          </a:p>
        </p:txBody>
      </p:sp>
      <p:pic>
        <p:nvPicPr>
          <p:cNvPr id="4" name="Рисунок 3" descr="http://nature.baikal.ru/phs/norm/63/634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147944" cy="260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2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26499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ПРОБЛЕМЫ при развитии АГРОТУРИЗМА:</a:t>
            </a:r>
            <a:endParaRPr lang="ru-RU" dirty="0"/>
          </a:p>
          <a:p>
            <a:r>
              <a:rPr lang="ru-RU" b="1" dirty="0"/>
              <a:t>1. Слабо развитая инфраструктура сельских поселений, отсутствие стандартов и нормативов;</a:t>
            </a:r>
            <a:endParaRPr lang="ru-RU" dirty="0"/>
          </a:p>
          <a:p>
            <a:r>
              <a:rPr lang="ru-RU" b="1" dirty="0"/>
              <a:t>2. Обеспечение безопасности и страхования туристов;</a:t>
            </a:r>
            <a:endParaRPr lang="ru-RU" dirty="0"/>
          </a:p>
          <a:p>
            <a:r>
              <a:rPr lang="ru-RU" b="1" dirty="0"/>
              <a:t>3. Слабая связь с турфирмами по вопросам рекламы и продвижения турпродукта АГРОТУРИЗМА.</a:t>
            </a:r>
            <a:endParaRPr lang="ru-RU" dirty="0"/>
          </a:p>
          <a:p>
            <a:r>
              <a:rPr lang="ru-RU" b="1" dirty="0"/>
              <a:t>4. Отсутствие утвержденной региональной программы по развитию АГРОТУИЗМА в Иркутской области;</a:t>
            </a:r>
            <a:endParaRPr lang="ru-RU" dirty="0"/>
          </a:p>
          <a:p>
            <a:r>
              <a:rPr lang="ru-RU" b="1" dirty="0"/>
              <a:t>5. Нехватка квалифицированных кадров, осуществляющих обслуживание </a:t>
            </a:r>
            <a:r>
              <a:rPr lang="ru-RU" b="1" dirty="0" err="1"/>
              <a:t>агротуристов</a:t>
            </a:r>
            <a:r>
              <a:rPr lang="ru-RU" b="1" dirty="0"/>
              <a:t>;</a:t>
            </a:r>
            <a:endParaRPr lang="ru-RU" dirty="0"/>
          </a:p>
          <a:p>
            <a:r>
              <a:rPr lang="ru-RU" b="1" dirty="0"/>
              <a:t>6. Решение правовых вопросов по включению «сельского туризма» в деятельность индивидуальных предпринимателей;</a:t>
            </a:r>
            <a:endParaRPr lang="ru-RU" dirty="0"/>
          </a:p>
          <a:p>
            <a:r>
              <a:rPr lang="ru-RU" b="1" dirty="0"/>
              <a:t>7. Отсутствие сводных материалов по учету, оценке и реестру </a:t>
            </a:r>
            <a:r>
              <a:rPr lang="ru-RU" b="1" dirty="0" err="1"/>
              <a:t>агрорекреационных</a:t>
            </a:r>
            <a:r>
              <a:rPr lang="ru-RU" b="1" dirty="0"/>
              <a:t> ресурсов в районах Иркутской области.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0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БЛАГОДАРЮ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Байка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7" y="1430020"/>
            <a:ext cx="6974205" cy="399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3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АГРОТУРИЗМА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/>
              <a:t>- дать импульс развитию сельских поселений;</a:t>
            </a:r>
            <a:endParaRPr lang="ru-RU" sz="2200" dirty="0"/>
          </a:p>
          <a:p>
            <a:r>
              <a:rPr lang="ru-RU" sz="2200" b="1" dirty="0"/>
              <a:t>- повышение уровня доходов жителей сельских поселений и доходов местного бюджета;</a:t>
            </a:r>
            <a:endParaRPr lang="ru-RU" sz="2200" dirty="0"/>
          </a:p>
          <a:p>
            <a:r>
              <a:rPr lang="ru-RU" sz="2200" b="1" dirty="0"/>
              <a:t>- пресечение миграционного потока из села в город;</a:t>
            </a:r>
            <a:endParaRPr lang="ru-RU" sz="2200" dirty="0"/>
          </a:p>
          <a:p>
            <a:r>
              <a:rPr lang="ru-RU" sz="2200" b="1" dirty="0"/>
              <a:t>- организация нового специфического сектора местной экономики;</a:t>
            </a:r>
            <a:endParaRPr lang="ru-RU" sz="2200" dirty="0"/>
          </a:p>
          <a:p>
            <a:r>
              <a:rPr lang="ru-RU" sz="2200" b="1" dirty="0"/>
              <a:t>- обеспечение сравнительно недорогого отдыха гостей и охрана природы, </a:t>
            </a:r>
            <a:r>
              <a:rPr lang="ru-RU" sz="2200" b="1" dirty="0" err="1"/>
              <a:t>историческо</a:t>
            </a:r>
            <a:r>
              <a:rPr lang="ru-RU" sz="2200" b="1" dirty="0"/>
              <a:t>-культурного наследия.</a:t>
            </a:r>
            <a:r>
              <a:rPr lang="ru-RU" sz="2200" dirty="0"/>
              <a:t> </a:t>
            </a:r>
          </a:p>
          <a:p>
            <a:endParaRPr lang="ru-RU" dirty="0"/>
          </a:p>
        </p:txBody>
      </p:sp>
      <p:pic>
        <p:nvPicPr>
          <p:cNvPr id="4" name="Рисунок 3" descr="Баргузинский зали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3516630" cy="172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ирода Байкала Крайний дом деревн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97152"/>
            <a:ext cx="4523105" cy="172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0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 80-х годов АГРОТУРИЗМ развит в ИТАЛИИ, ФРАНЦИИ для решения многочисленных проблем сельских поселений:</a:t>
            </a:r>
            <a:endParaRPr lang="ru-RU" dirty="0"/>
          </a:p>
          <a:p>
            <a:r>
              <a:rPr lang="ru-RU" b="1" dirty="0"/>
              <a:t>- создание рабочих мест;</a:t>
            </a:r>
            <a:endParaRPr lang="ru-RU" dirty="0"/>
          </a:p>
          <a:p>
            <a:r>
              <a:rPr lang="ru-RU" b="1" dirty="0"/>
              <a:t>- укрепление местных бюджетов и т.д.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4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ru-RU" b="1" dirty="0"/>
              <a:t>АКТУАЛЬНО в Сибири развивать ком-</a:t>
            </a:r>
            <a:endParaRPr lang="ru-RU" dirty="0"/>
          </a:p>
          <a:p>
            <a:r>
              <a:rPr lang="ru-RU" b="1" dirty="0" err="1"/>
              <a:t>плексные</a:t>
            </a:r>
            <a:r>
              <a:rPr lang="ru-RU" b="1" dirty="0"/>
              <a:t> </a:t>
            </a:r>
            <a:r>
              <a:rPr lang="ru-RU" b="1" dirty="0" err="1"/>
              <a:t>агротуристические</a:t>
            </a:r>
            <a:r>
              <a:rPr lang="ru-RU" b="1" dirty="0"/>
              <a:t> кооперативы (услуги в </a:t>
            </a:r>
            <a:r>
              <a:rPr lang="ru-RU" b="1" dirty="0" err="1"/>
              <a:t>агротуризме</a:t>
            </a:r>
            <a:r>
              <a:rPr lang="ru-RU" b="1" dirty="0"/>
              <a:t>, сбор и переработка дикоросов, услуги по спортивной охоте и рыбалке).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Рыбалка на Байкале, Отдых на Байкале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97" y="3396992"/>
            <a:ext cx="4740275" cy="325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0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r>
              <a:rPr lang="ru-RU" b="1" dirty="0"/>
              <a:t>АГРОТУРИЗМ – является малобюджетным проектом по развитию сельских поселений и отдаленных поселков Иркутской области.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Материалы за Октябрь 2011 года &quot; Страница 4 &quot; Иностранная пресса о России, обзор СМИ, зарубежные новости, зарубежные СМИ, заруб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95" y="2780928"/>
            <a:ext cx="4863053" cy="3520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r>
              <a:rPr lang="ru-RU" sz="2700" b="1" dirty="0"/>
              <a:t>Социальные и социокультурные цели </a:t>
            </a:r>
            <a:r>
              <a:rPr lang="ru-RU" sz="2700" b="1" dirty="0" err="1"/>
              <a:t>агротуризма</a:t>
            </a:r>
            <a:r>
              <a:rPr lang="ru-RU" sz="2700" b="1" dirty="0"/>
              <a:t>:</a:t>
            </a:r>
            <a:endParaRPr lang="ru-RU" sz="2700" dirty="0"/>
          </a:p>
          <a:p>
            <a:r>
              <a:rPr lang="ru-RU" sz="2700" dirty="0"/>
              <a:t>- остановить деградацию сельских районов и рост негативных социальных явлений (пьянство, наркомания, браконьерство и т.д.);</a:t>
            </a:r>
          </a:p>
          <a:p>
            <a:r>
              <a:rPr lang="ru-RU" sz="2700" dirty="0"/>
              <a:t>- сохранить и воссоздать культурное наследие;</a:t>
            </a:r>
          </a:p>
          <a:p>
            <a:r>
              <a:rPr lang="ru-RU" sz="2700" dirty="0"/>
              <a:t>- сохранить этнос и национальную самобытность районов;</a:t>
            </a:r>
          </a:p>
          <a:p>
            <a:r>
              <a:rPr lang="ru-RU" sz="2700" dirty="0"/>
              <a:t>- сохранить уникальные природные биоценозы, памятники природы, флору и фауну Прибайкалья.</a:t>
            </a:r>
          </a:p>
          <a:p>
            <a:endParaRPr lang="ru-RU" dirty="0"/>
          </a:p>
        </p:txBody>
      </p:sp>
      <p:pic>
        <p:nvPicPr>
          <p:cNvPr id="5" name="Рисунок 4" descr="Природа Байкала БАИР и ОЛЕН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4179"/>
            <a:ext cx="2592288" cy="173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alexey_bezrukov: Дети неб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76867"/>
            <a:ext cx="2880320" cy="1775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0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b="1" dirty="0"/>
              <a:t>Цель </a:t>
            </a:r>
            <a:r>
              <a:rPr lang="ru-RU" b="1" u="sng" dirty="0"/>
              <a:t>АГРОТУРИЗМА</a:t>
            </a:r>
            <a:r>
              <a:rPr lang="ru-RU" b="1" dirty="0"/>
              <a:t> в Прибайкалье – </a:t>
            </a:r>
            <a:r>
              <a:rPr lang="ru-RU" b="1" u="sng" dirty="0"/>
              <a:t>разгрузить</a:t>
            </a:r>
            <a:r>
              <a:rPr lang="ru-RU" b="1" dirty="0"/>
              <a:t> Байкал и его побережье от избытка туристов!!!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Приглашаем молодежь от 17 до 30 лет в лагерь &quot;Иркутск - середина Земли&quot; Доска объявлений Иркутска на Irk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06" y="2027807"/>
            <a:ext cx="5778590" cy="4330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2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МИРОВОЙ АГРОТУРИЗМ – </a:t>
            </a:r>
            <a:r>
              <a:rPr lang="ru-RU" b="1" dirty="0" err="1"/>
              <a:t>высокоприбыльная</a:t>
            </a:r>
            <a:r>
              <a:rPr lang="ru-RU" b="1" dirty="0"/>
              <a:t> область туристических услуг.</a:t>
            </a:r>
            <a:endParaRPr lang="ru-RU" dirty="0"/>
          </a:p>
          <a:p>
            <a:r>
              <a:rPr lang="ru-RU" b="1" dirty="0"/>
              <a:t>	В </a:t>
            </a:r>
            <a:r>
              <a:rPr lang="ru-RU" b="1" u="sng" dirty="0"/>
              <a:t>Италии</a:t>
            </a:r>
            <a:r>
              <a:rPr lang="ru-RU" b="1" dirty="0"/>
              <a:t> прибыль в 2000 г. составила 360 млн.$, при участии 10 тыс. хозяйств.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4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656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РЕСУРСЫ для развития агротуризма в ПРИБАЙКАЛЬЕ Докладчик Дицевич Б.Н., с.н.с., факультета охотоведения ИрГСХА </vt:lpstr>
      <vt:lpstr>АГРОТУРИЗМ</vt:lpstr>
      <vt:lpstr>ЗАДАЧИ АГРОТУРИЗМА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Ольхонский район. </vt:lpstr>
      <vt:lpstr>Агротурбаза «Имение Заречное» с. Бугульдейка</vt:lpstr>
      <vt:lpstr>Исследования ИрГСХА по агротуризму:</vt:lpstr>
      <vt:lpstr>Дополнительные факторы привлекательности для агротуризма: </vt:lpstr>
      <vt:lpstr>Презентация PowerPoint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для развития агротуризма в ПРИБАЙКАЛЬЕ Докладчик Дицевич Б.Н., с.н.с., факультета охотоведения ИрГСХА</dc:title>
  <dc:creator>007</dc:creator>
  <cp:lastModifiedBy>User</cp:lastModifiedBy>
  <cp:revision>3</cp:revision>
  <dcterms:created xsi:type="dcterms:W3CDTF">2014-12-14T16:10:40Z</dcterms:created>
  <dcterms:modified xsi:type="dcterms:W3CDTF">2014-12-14T16:27:57Z</dcterms:modified>
</cp:coreProperties>
</file>