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9" r:id="rId3"/>
    <p:sldId id="266" r:id="rId4"/>
    <p:sldId id="263" r:id="rId5"/>
    <p:sldId id="265" r:id="rId6"/>
    <p:sldId id="267" r:id="rId7"/>
    <p:sldId id="273" r:id="rId8"/>
    <p:sldId id="277" r:id="rId9"/>
    <p:sldId id="278" r:id="rId10"/>
    <p:sldId id="268" r:id="rId11"/>
    <p:sldId id="270" r:id="rId12"/>
    <p:sldId id="272" r:id="rId13"/>
    <p:sldId id="274" r:id="rId14"/>
    <p:sldId id="271" r:id="rId15"/>
    <p:sldId id="256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3E262-6BB2-4D4B-B2B2-174EC54254E0}" type="datetimeFigureOut">
              <a:rPr lang="ru-RU" smtClean="0"/>
              <a:t>15.12.2014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8D32-C37B-4A85-B901-1C303E4E0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529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3E262-6BB2-4D4B-B2B2-174EC54254E0}" type="datetimeFigureOut">
              <a:rPr lang="ru-RU" smtClean="0"/>
              <a:t>15.12.2014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8D32-C37B-4A85-B901-1C303E4E0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007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3E262-6BB2-4D4B-B2B2-174EC54254E0}" type="datetimeFigureOut">
              <a:rPr lang="ru-RU" smtClean="0"/>
              <a:t>15.12.2014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8D32-C37B-4A85-B901-1C303E4E0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3270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3E262-6BB2-4D4B-B2B2-174EC54254E0}" type="datetimeFigureOut">
              <a:rPr lang="ru-RU" smtClean="0"/>
              <a:t>15.12.2014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8D32-C37B-4A85-B901-1C303E4E0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511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3E262-6BB2-4D4B-B2B2-174EC54254E0}" type="datetimeFigureOut">
              <a:rPr lang="ru-RU" smtClean="0"/>
              <a:t>15.12.2014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8D32-C37B-4A85-B901-1C303E4E0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939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3E262-6BB2-4D4B-B2B2-174EC54254E0}" type="datetimeFigureOut">
              <a:rPr lang="ru-RU" smtClean="0"/>
              <a:t>15.12.2014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8D32-C37B-4A85-B901-1C303E4E0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984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3E262-6BB2-4D4B-B2B2-174EC54254E0}" type="datetimeFigureOut">
              <a:rPr lang="ru-RU" smtClean="0"/>
              <a:t>15.12.2014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8D32-C37B-4A85-B901-1C303E4E0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820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3E262-6BB2-4D4B-B2B2-174EC54254E0}" type="datetimeFigureOut">
              <a:rPr lang="ru-RU" smtClean="0"/>
              <a:t>15.12.2014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8D32-C37B-4A85-B901-1C303E4E0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697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3E262-6BB2-4D4B-B2B2-174EC54254E0}" type="datetimeFigureOut">
              <a:rPr lang="ru-RU" smtClean="0"/>
              <a:t>15.12.2014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8D32-C37B-4A85-B901-1C303E4E0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242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3E262-6BB2-4D4B-B2B2-174EC54254E0}" type="datetimeFigureOut">
              <a:rPr lang="ru-RU" smtClean="0"/>
              <a:t>15.12.2014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8D32-C37B-4A85-B901-1C303E4E0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075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33E262-6BB2-4D4B-B2B2-174EC54254E0}" type="datetimeFigureOut">
              <a:rPr lang="ru-RU" smtClean="0"/>
              <a:t>15.12.2014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08D32-C37B-4A85-B901-1C303E4E0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366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3E262-6BB2-4D4B-B2B2-174EC54254E0}" type="datetimeFigureOut">
              <a:rPr lang="ru-RU" smtClean="0"/>
              <a:t>15.12.2014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08D32-C37B-4A85-B901-1C303E4E0E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1451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8468" y="625757"/>
            <a:ext cx="10047943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+mn-cs"/>
              </a:rPr>
              <a:t>ВОЗМОЖНОСТИ  СПЕЦИАЛИЗИРОВАННОГО  ТУРИЗМА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</a:rPr>
              <a:t>(ВИДЕО/ФОТОТУРЫ)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+mn-cs"/>
              </a:rPr>
              <a:t>  В  ПРИБАЙКАЛЬСКОМ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+mn-cs"/>
              </a:rPr>
              <a:t>НАЦИОНАЛЬНОМ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</a:rPr>
              <a:t>ПАРКЕ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Fan Heiti Std B" pitchFamily="34" charset="-128"/>
              <a:ea typeface="Adobe Fan Heiti Std B" pitchFamily="34" charset="-128"/>
              <a:cs typeface="+mn-cs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182240" y="4728780"/>
            <a:ext cx="759534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dirty="0">
                <a:latin typeface="Times New Roman" panose="02020603050405020304" pitchFamily="18" charset="0"/>
              </a:rPr>
              <a:t>© Таничев А.И</a:t>
            </a:r>
            <a:r>
              <a:rPr lang="ru-RU" dirty="0" smtClean="0">
                <a:latin typeface="Times New Roman" panose="02020603050405020304" pitchFamily="18" charset="0"/>
              </a:rPr>
              <a:t>., доцент  каф. туризма (факультет сервиса и рекламы ИГУ)  </a:t>
            </a:r>
            <a:endParaRPr lang="ru-RU" dirty="0">
              <a:latin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465" y="2016691"/>
            <a:ext cx="486974" cy="64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1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25" y="871254"/>
            <a:ext cx="10650406" cy="5289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03331" y="256870"/>
            <a:ext cx="6017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Ст. Ангасолка – Шаражалгай (участок КБЖД)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55128" y="2735719"/>
            <a:ext cx="257992" cy="2462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1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0040" y="4038599"/>
            <a:ext cx="252791" cy="2462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1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22671" y="3058884"/>
            <a:ext cx="260169" cy="2462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1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62521" y="3433534"/>
            <a:ext cx="241119" cy="2462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1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38279" y="6228221"/>
            <a:ext cx="251279" cy="2462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1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63918" y="6182054"/>
            <a:ext cx="2087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верхние точки съемки (ВТС)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21108" y="6216273"/>
            <a:ext cx="263072" cy="2462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2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67628" y="6182054"/>
            <a:ext cx="44993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зрелищные исторические объекты (мосты, тоннели, старая ТЭЦ)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8558" y="4617067"/>
            <a:ext cx="259842" cy="2462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2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90736" y="4361764"/>
            <a:ext cx="252744" cy="2462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2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12831" y="4455484"/>
            <a:ext cx="246929" cy="2462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2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920746" y="3714966"/>
            <a:ext cx="248654" cy="2462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2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018199" y="3827719"/>
            <a:ext cx="246961" cy="2462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2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83040" y="6215106"/>
            <a:ext cx="252791" cy="246221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3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253113" y="6175175"/>
            <a:ext cx="1911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- объекты живой природы</a:t>
            </a:r>
            <a:endParaRPr lang="ru-RU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1530773" y="3950829"/>
            <a:ext cx="252791" cy="246221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3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88888" y="3490662"/>
            <a:ext cx="252791" cy="246221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3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115974" y="3269884"/>
            <a:ext cx="252791" cy="246221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3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459226" y="3556644"/>
            <a:ext cx="252791" cy="246221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3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830733" y="3704608"/>
            <a:ext cx="252791" cy="246221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3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1292503" y="4389598"/>
            <a:ext cx="198407" cy="201168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Равнобедренный треугольник 26"/>
          <p:cNvSpPr/>
          <p:nvPr/>
        </p:nvSpPr>
        <p:spPr>
          <a:xfrm>
            <a:off x="1226606" y="4218148"/>
            <a:ext cx="330200" cy="171450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1317715" y="4417239"/>
            <a:ext cx="55880" cy="10162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1404346" y="4417239"/>
            <a:ext cx="55880" cy="10162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96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7" grpId="0" animBg="1"/>
      <p:bldP spid="8" grpId="0" animBg="1"/>
      <p:bldP spid="9" grpId="0" animBg="1"/>
      <p:bldP spid="10" grpId="0" animBg="1"/>
      <p:bldP spid="11" grpId="0"/>
      <p:bldP spid="12" grpId="0" animBg="1"/>
      <p:bldP spid="13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59" y="878065"/>
            <a:ext cx="10052069" cy="49925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6094" y="6076290"/>
            <a:ext cx="251279" cy="2462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1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1733" y="6030123"/>
            <a:ext cx="2087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верхние точки съемки (ВТС)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92651" y="344495"/>
            <a:ext cx="4317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Окрестности мыса Кадильный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811836" y="3525998"/>
            <a:ext cx="198407" cy="201168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7745939" y="3354548"/>
            <a:ext cx="330200" cy="171450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837048" y="3553639"/>
            <a:ext cx="55880" cy="10162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7923679" y="3553639"/>
            <a:ext cx="55880" cy="10162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993267" y="4425290"/>
            <a:ext cx="251279" cy="2462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1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17161" y="1715957"/>
            <a:ext cx="251279" cy="2462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1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55160" y="2630356"/>
            <a:ext cx="251279" cy="2462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1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01226" y="6060356"/>
            <a:ext cx="263072" cy="2462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2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47746" y="6026137"/>
            <a:ext cx="656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скалы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51177" y="6066067"/>
            <a:ext cx="252791" cy="246221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3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21250" y="6026136"/>
            <a:ext cx="1911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- объекты живой природы</a:t>
            </a:r>
            <a:endParaRPr lang="ru-RU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3169690" y="4475408"/>
            <a:ext cx="263072" cy="2462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2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235765" y="1793729"/>
            <a:ext cx="263072" cy="2462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2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017161" y="2506211"/>
            <a:ext cx="263072" cy="2462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2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82867" y="3234439"/>
            <a:ext cx="263072" cy="2462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2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280233" y="2085751"/>
            <a:ext cx="252791" cy="246221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3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002369" y="3239251"/>
            <a:ext cx="252791" cy="246221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3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70899" y="2753466"/>
            <a:ext cx="252791" cy="246221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3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03968" y="4050627"/>
            <a:ext cx="252791" cy="246221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3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23692" y="1592846"/>
            <a:ext cx="263072" cy="2462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2</a:t>
            </a:r>
            <a:endParaRPr lang="ru-RU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516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  <p:bldP spid="15" grpId="0" animBg="1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07428" y="6022475"/>
            <a:ext cx="251279" cy="2462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1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3067" y="5976308"/>
            <a:ext cx="2087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верхние точки съемки (ВТС)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92651" y="344495"/>
            <a:ext cx="4026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Окрестности бухты Песчаная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95" y="944009"/>
            <a:ext cx="9434063" cy="499252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67123" y="3543890"/>
            <a:ext cx="198407" cy="201168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/>
          <p:cNvSpPr/>
          <p:nvPr/>
        </p:nvSpPr>
        <p:spPr>
          <a:xfrm>
            <a:off x="3301226" y="3372440"/>
            <a:ext cx="330200" cy="171450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92335" y="3571531"/>
            <a:ext cx="55880" cy="10162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478966" y="3571531"/>
            <a:ext cx="55880" cy="10162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502560" y="6006541"/>
            <a:ext cx="263072" cy="2462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2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49080" y="5972322"/>
            <a:ext cx="656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скалы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52511" y="6012252"/>
            <a:ext cx="252791" cy="246221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3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22584" y="5972321"/>
            <a:ext cx="1946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- объекты живой природы</a:t>
            </a:r>
            <a:endParaRPr lang="ru-RU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3759361" y="2889808"/>
            <a:ext cx="251279" cy="2462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1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94899" y="3012918"/>
            <a:ext cx="263072" cy="2462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2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61061" y="3644474"/>
            <a:ext cx="263072" cy="2462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2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19160" y="3448420"/>
            <a:ext cx="263072" cy="2462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2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79906" y="4953114"/>
            <a:ext cx="263072" cy="2462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2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63350" y="5162163"/>
            <a:ext cx="252791" cy="246221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3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53135" y="2476572"/>
            <a:ext cx="252791" cy="246221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3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79099" y="2771882"/>
            <a:ext cx="263072" cy="2462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2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56149" y="2901003"/>
            <a:ext cx="251279" cy="2462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1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649080" y="2387326"/>
            <a:ext cx="263072" cy="2462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2</a:t>
            </a:r>
            <a:endParaRPr lang="ru-RU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39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 animBg="1"/>
      <p:bldP spid="6" grpId="0" animBg="1"/>
      <p:bldP spid="7" grpId="0" animBg="1"/>
      <p:bldP spid="8" grpId="0" animBg="1"/>
      <p:bldP spid="10" grpId="0" animBg="1"/>
      <p:bldP spid="11" grpId="0"/>
      <p:bldP spid="12" grpId="0" animBg="1"/>
      <p:bldP spid="13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45292" y="185036"/>
            <a:ext cx="29954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Пролив Малое Море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899" y="666667"/>
            <a:ext cx="8767313" cy="547957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99849" y="3581990"/>
            <a:ext cx="198407" cy="201168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Равнобедренный треугольник 3"/>
          <p:cNvSpPr/>
          <p:nvPr/>
        </p:nvSpPr>
        <p:spPr>
          <a:xfrm>
            <a:off x="3533952" y="3410540"/>
            <a:ext cx="330200" cy="171450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625061" y="3609631"/>
            <a:ext cx="55880" cy="10162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711692" y="3609631"/>
            <a:ext cx="55880" cy="10162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1931038" y="6219712"/>
            <a:ext cx="251279" cy="2462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1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6677" y="6173545"/>
            <a:ext cx="2087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верхние точки съемки (ВТС)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13924" y="6195847"/>
            <a:ext cx="263072" cy="2462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2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60444" y="6161628"/>
            <a:ext cx="656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скалы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63875" y="6193052"/>
            <a:ext cx="252791" cy="246221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3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33948" y="6153121"/>
            <a:ext cx="1946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- объекты живой природы</a:t>
            </a:r>
            <a:endParaRPr lang="ru-RU" sz="12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716313" y="4456606"/>
            <a:ext cx="198407" cy="201168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Равнобедренный треугольник 14"/>
          <p:cNvSpPr/>
          <p:nvPr/>
        </p:nvSpPr>
        <p:spPr>
          <a:xfrm>
            <a:off x="3650416" y="4285156"/>
            <a:ext cx="330200" cy="171450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741525" y="4484247"/>
            <a:ext cx="55880" cy="10162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828156" y="4484247"/>
            <a:ext cx="55880" cy="10162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4305509" y="2902540"/>
            <a:ext cx="198407" cy="201168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Равнобедренный треугольник 22"/>
          <p:cNvSpPr/>
          <p:nvPr/>
        </p:nvSpPr>
        <p:spPr>
          <a:xfrm>
            <a:off x="4239612" y="2731090"/>
            <a:ext cx="330200" cy="171450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4330721" y="2930181"/>
            <a:ext cx="55880" cy="10162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417352" y="2930181"/>
            <a:ext cx="55880" cy="10162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7249587" y="2527149"/>
            <a:ext cx="198407" cy="201168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Равнобедренный треугольник 26"/>
          <p:cNvSpPr/>
          <p:nvPr/>
        </p:nvSpPr>
        <p:spPr>
          <a:xfrm>
            <a:off x="7183690" y="2355699"/>
            <a:ext cx="330200" cy="171450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7274799" y="2554790"/>
            <a:ext cx="55880" cy="10162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361430" y="2554790"/>
            <a:ext cx="55880" cy="10162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/>
          <p:cNvSpPr txBox="1"/>
          <p:nvPr/>
        </p:nvSpPr>
        <p:spPr>
          <a:xfrm>
            <a:off x="7380828" y="6201559"/>
            <a:ext cx="252791" cy="24622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4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50901" y="6161628"/>
            <a:ext cx="1266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- зимний Байкал</a:t>
            </a:r>
            <a:endParaRPr lang="ru-RU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9102304" y="885712"/>
            <a:ext cx="251279" cy="2462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1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296911" y="1008822"/>
            <a:ext cx="263072" cy="2462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2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704371" y="1339031"/>
            <a:ext cx="251279" cy="2462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1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898978" y="1462141"/>
            <a:ext cx="263072" cy="2462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2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221891" y="1284550"/>
            <a:ext cx="251279" cy="2462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1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269939" y="1506476"/>
            <a:ext cx="263072" cy="2462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2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864816" y="2485301"/>
            <a:ext cx="263072" cy="2462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2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745073" y="2656319"/>
            <a:ext cx="251279" cy="2462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1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657363" y="3160231"/>
            <a:ext cx="263072" cy="2462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2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077105" y="3909847"/>
            <a:ext cx="263072" cy="2462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2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476560" y="4099503"/>
            <a:ext cx="263072" cy="2462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2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846648" y="4839487"/>
            <a:ext cx="263072" cy="2462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2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252637" y="4593266"/>
            <a:ext cx="251279" cy="2462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1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864564" y="3103708"/>
            <a:ext cx="252791" cy="246221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3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447994" y="2063364"/>
            <a:ext cx="263072" cy="2462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2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176288" y="3909846"/>
            <a:ext cx="263072" cy="2462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2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8058287" y="1834360"/>
            <a:ext cx="251279" cy="2462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1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297580" y="3458879"/>
            <a:ext cx="251279" cy="2462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1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451580" y="1750920"/>
            <a:ext cx="252791" cy="246221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3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049892" y="4752513"/>
            <a:ext cx="252791" cy="246221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3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848838" y="3783158"/>
            <a:ext cx="252791" cy="246221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3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786871" y="4023545"/>
            <a:ext cx="252791" cy="24622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4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777723" y="879739"/>
            <a:ext cx="252791" cy="24622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4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642159" y="2756903"/>
            <a:ext cx="252791" cy="24622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4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667262" y="1700821"/>
            <a:ext cx="252791" cy="24622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4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863632" y="2985617"/>
            <a:ext cx="251279" cy="246221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1</a:t>
            </a:r>
            <a:endParaRPr lang="ru-RU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34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8" grpId="0" animBg="1"/>
      <p:bldP spid="9" grpId="0"/>
      <p:bldP spid="10" grpId="0" animBg="1"/>
      <p:bldP spid="11" grpId="0"/>
      <p:bldP spid="12" grpId="0" animBg="1"/>
      <p:bldP spid="13" grpId="0"/>
      <p:bldP spid="30" grpId="0" animBg="1"/>
      <p:bldP spid="31" grpId="0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46701"/>
            <a:ext cx="8667750" cy="54173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3849" y="185036"/>
            <a:ext cx="4500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Окрестности п. Бол.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Голоустное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45313" y="6182355"/>
            <a:ext cx="251279" cy="24622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1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70952" y="6136188"/>
            <a:ext cx="15566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Пещера Охотничья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65056" y="4577986"/>
            <a:ext cx="263072" cy="246221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2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91993" y="6136188"/>
            <a:ext cx="16246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Долина р.Голоустная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00475" y="6176119"/>
            <a:ext cx="252791" cy="246221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3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70548" y="6136188"/>
            <a:ext cx="19468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- объекты живой природы</a:t>
            </a:r>
            <a:endParaRPr lang="ru-RU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8117428" y="6184626"/>
            <a:ext cx="252791" cy="24622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4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87501" y="6144695"/>
            <a:ext cx="12660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- зимний Байкал</a:t>
            </a:r>
            <a:endParaRPr lang="ru-RU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4351913" y="2937394"/>
            <a:ext cx="251279" cy="24622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1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21007" y="4824207"/>
            <a:ext cx="263072" cy="246221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2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84079" y="4886031"/>
            <a:ext cx="252791" cy="246221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3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57453" y="5473426"/>
            <a:ext cx="252791" cy="24622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4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22794" y="4542347"/>
            <a:ext cx="252791" cy="246221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4</a:t>
            </a:r>
            <a:endParaRPr lang="ru-RU" sz="10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22852" y="6175473"/>
            <a:ext cx="263072" cy="246221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</a:rPr>
              <a:t>2</a:t>
            </a:r>
            <a:endParaRPr lang="ru-RU" sz="1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94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  <p:bldP spid="11" grpId="0"/>
      <p:bldP spid="21" grpId="0" animBg="1"/>
      <p:bldP spid="22" grpId="0" animBg="1"/>
      <p:bldP spid="23" grpId="0" animBg="1"/>
      <p:bldP spid="24" grpId="0" animBg="1"/>
      <p:bldP spid="2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073713"/>
              </p:ext>
            </p:extLst>
          </p:nvPr>
        </p:nvGraphicFramePr>
        <p:xfrm>
          <a:off x="655604" y="1133734"/>
          <a:ext cx="10929670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2186"/>
                <a:gridCol w="1908165"/>
                <a:gridCol w="3234905"/>
                <a:gridCol w="1868480"/>
                <a:gridCol w="2185934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Маршрут</a:t>
                      </a:r>
                      <a:endParaRPr lang="ru-RU" sz="16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Оптимальное время проведения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тура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Объекты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Проживание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Оптимальный способ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</a:rPr>
                        <a:t> передвижения в маршруте</a:t>
                      </a:r>
                      <a:r>
                        <a:rPr lang="ru-RU" sz="16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ru-RU" sz="16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Окрестности м.Кадильный</a:t>
                      </a:r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 smtClean="0"/>
                    </a:p>
                    <a:p>
                      <a:r>
                        <a:rPr lang="ru-RU" sz="1600" dirty="0" smtClean="0"/>
                        <a:t>июнь-сентябрь</a:t>
                      </a:r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Байкал, ВТС</a:t>
                      </a:r>
                      <a:r>
                        <a:rPr lang="ru-RU" sz="1600" baseline="30000" dirty="0" smtClean="0"/>
                        <a:t>1</a:t>
                      </a:r>
                      <a:r>
                        <a:rPr lang="ru-RU" sz="1600" dirty="0" smtClean="0"/>
                        <a:t>,</a:t>
                      </a:r>
                      <a:r>
                        <a:rPr lang="ru-RU" sz="1600" baseline="0" dirty="0" smtClean="0"/>
                        <a:t> прибрежные скалы, объекты живой природы</a:t>
                      </a:r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т/б </a:t>
                      </a:r>
                      <a:r>
                        <a:rPr lang="ru-RU" sz="1600" dirty="0" err="1" smtClean="0"/>
                        <a:t>Прибайка-льского</a:t>
                      </a:r>
                      <a:r>
                        <a:rPr lang="ru-RU" sz="1600" dirty="0" smtClean="0"/>
                        <a:t> нац. парка (м.Кадильный)</a:t>
                      </a:r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 smtClean="0"/>
                    </a:p>
                    <a:p>
                      <a:r>
                        <a:rPr lang="ru-RU" sz="1600" dirty="0" smtClean="0"/>
                        <a:t>пешеходн. </a:t>
                      </a:r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Ст.Ангасолка – Шаражалгай (участок КБЖД)</a:t>
                      </a:r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 smtClean="0"/>
                    </a:p>
                    <a:p>
                      <a:r>
                        <a:rPr lang="ru-RU" sz="1600" dirty="0" smtClean="0"/>
                        <a:t>июнь-ноябрь</a:t>
                      </a:r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Байкал, ВТС</a:t>
                      </a:r>
                      <a:r>
                        <a:rPr lang="ru-RU" sz="1600" baseline="30000" dirty="0" smtClean="0"/>
                        <a:t>1</a:t>
                      </a:r>
                      <a:r>
                        <a:rPr lang="ru-RU" sz="1600" dirty="0" smtClean="0"/>
                        <a:t>,</a:t>
                      </a:r>
                      <a:r>
                        <a:rPr lang="ru-RU" sz="1600" baseline="0" dirty="0" smtClean="0"/>
                        <a:t> зрелищные исторические объекты, объекты живой природы</a:t>
                      </a:r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 smtClean="0"/>
                    </a:p>
                    <a:p>
                      <a:r>
                        <a:rPr lang="ru-RU" sz="1600" dirty="0" smtClean="0"/>
                        <a:t>      т/б </a:t>
                      </a:r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 smtClean="0"/>
                    </a:p>
                    <a:p>
                      <a:r>
                        <a:rPr lang="ru-RU" sz="1600" dirty="0" smtClean="0"/>
                        <a:t>пешеходн.</a:t>
                      </a:r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Окрестности</a:t>
                      </a:r>
                      <a:r>
                        <a:rPr lang="ru-RU" sz="1600" baseline="0" dirty="0" smtClean="0"/>
                        <a:t> б.Песчаная</a:t>
                      </a:r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июнь-сентябрь</a:t>
                      </a:r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Байкал, ВТС</a:t>
                      </a:r>
                      <a:r>
                        <a:rPr lang="ru-RU" sz="1600" baseline="30000" dirty="0" smtClean="0"/>
                        <a:t>1</a:t>
                      </a:r>
                      <a:r>
                        <a:rPr lang="ru-RU" sz="1600" dirty="0" smtClean="0"/>
                        <a:t>,</a:t>
                      </a:r>
                      <a:r>
                        <a:rPr lang="ru-RU" sz="1600" baseline="0" dirty="0" smtClean="0"/>
                        <a:t> прибрежные скалы, объекты живой природы</a:t>
                      </a:r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       т/б</a:t>
                      </a:r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пешеходн.</a:t>
                      </a:r>
                    </a:p>
                    <a:p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Окрестности п.Голоустное</a:t>
                      </a:r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февраль-март</a:t>
                      </a:r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Зимний Байкал, долина р.Голоустная, пещера</a:t>
                      </a:r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  хостлы,</a:t>
                      </a:r>
                      <a:r>
                        <a:rPr lang="ru-RU" sz="1600" baseline="0" dirty="0" smtClean="0"/>
                        <a:t> т/б</a:t>
                      </a:r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автомобиль + пешеходн.</a:t>
                      </a:r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Тажеранские степи – </a:t>
                      </a:r>
                      <a:r>
                        <a:rPr lang="ru-RU" sz="1600" dirty="0" err="1" smtClean="0"/>
                        <a:t>прол.М.Море</a:t>
                      </a:r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июль-октябрь;</a:t>
                      </a:r>
                    </a:p>
                    <a:p>
                      <a:r>
                        <a:rPr lang="ru-RU" sz="1600" dirty="0" smtClean="0"/>
                        <a:t>февраль-март</a:t>
                      </a:r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Байкал, скалы, объекты живой природы</a:t>
                      </a:r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  хостлы,</a:t>
                      </a:r>
                      <a:r>
                        <a:rPr lang="ru-RU" sz="1600" baseline="0" dirty="0" smtClean="0"/>
                        <a:t> т/б</a:t>
                      </a:r>
                      <a:endParaRPr lang="ru-RU" sz="1600" dirty="0" smtClean="0"/>
                    </a:p>
                    <a:p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автомобиль, водный транспорт</a:t>
                      </a:r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371599" y="6167887"/>
            <a:ext cx="2431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1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ВТС – верхние точки съемки</a:t>
            </a:r>
            <a:endParaRPr lang="ru-RU" sz="1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2763" y="198407"/>
            <a:ext cx="55985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Перспективные маршруты для проведения фото/видео туров на территории </a:t>
            </a:r>
          </a:p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Прибайкальского национального парка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983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9861" y="460110"/>
            <a:ext cx="89417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Fan Heiti Std B" pitchFamily="34" charset="-128"/>
                <a:ea typeface="Adobe Fan Heiti Std B" pitchFamily="34" charset="-128"/>
                <a:cs typeface="+mn-cs"/>
              </a:rPr>
              <a:t>ФОТО/ВИДЕОТУР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26570" y="1125415"/>
            <a:ext cx="87659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Перед организаторами фото/</a:t>
            </a:r>
            <a:r>
              <a:rPr lang="ru-RU" dirty="0" err="1" smtClean="0"/>
              <a:t>видеотура</a:t>
            </a:r>
            <a:r>
              <a:rPr lang="ru-RU" dirty="0" smtClean="0"/>
              <a:t> стоит задача обеспечить клиентам условия для фотографической (или видео) съемки максимально возможного числа интересных объектов при разных условиях освещения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487" y="2358769"/>
            <a:ext cx="3686009" cy="23852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9707" y="4530497"/>
            <a:ext cx="2602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</a:rPr>
              <a:t>© Фото: Майк Рейфман</a:t>
            </a:r>
            <a:endParaRPr lang="ru-RU" i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408" y="2358769"/>
            <a:ext cx="4631032" cy="22923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465" y="2016691"/>
            <a:ext cx="486974" cy="64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03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-0.35091 -0.1092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52" y="-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30" y="1312997"/>
            <a:ext cx="10058400" cy="3382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51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252" y="655605"/>
            <a:ext cx="9396239" cy="5875732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</p:pic>
      <p:sp>
        <p:nvSpPr>
          <p:cNvPr id="2" name="Стрелка вправо 1"/>
          <p:cNvSpPr/>
          <p:nvPr/>
        </p:nvSpPr>
        <p:spPr>
          <a:xfrm rot="8344191">
            <a:off x="2757175" y="798806"/>
            <a:ext cx="396815" cy="18978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право 3"/>
          <p:cNvSpPr/>
          <p:nvPr/>
        </p:nvSpPr>
        <p:spPr>
          <a:xfrm rot="7884800">
            <a:off x="2228173" y="1212047"/>
            <a:ext cx="396815" cy="18978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 rot="963528">
            <a:off x="2242679" y="1717307"/>
            <a:ext cx="396815" cy="18978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1924385">
            <a:off x="2750729" y="2078966"/>
            <a:ext cx="396815" cy="18978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4547887">
            <a:off x="3003369" y="2813736"/>
            <a:ext cx="396815" cy="189781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1301713">
            <a:off x="3726439" y="3437850"/>
            <a:ext cx="396815" cy="189781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>
            <a:off x="4454819" y="3581375"/>
            <a:ext cx="396815" cy="189781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5009072" y="3599364"/>
            <a:ext cx="396815" cy="189781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014512">
            <a:off x="5539266" y="3694254"/>
            <a:ext cx="396815" cy="189781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1431948">
            <a:off x="6017963" y="3900903"/>
            <a:ext cx="396815" cy="189781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19397830">
            <a:off x="6603830" y="3923366"/>
            <a:ext cx="228687" cy="14485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19202396">
            <a:off x="6870911" y="3717926"/>
            <a:ext cx="239510" cy="142434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18338460">
            <a:off x="7163808" y="3468664"/>
            <a:ext cx="219952" cy="14244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031156" y="2383766"/>
            <a:ext cx="1251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п.Черского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16145" y="5230368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пер. Чертовы Ворота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90516" y="3532740"/>
            <a:ext cx="198407" cy="20116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Равнобедренный треугольник 19"/>
          <p:cNvSpPr/>
          <p:nvPr/>
        </p:nvSpPr>
        <p:spPr>
          <a:xfrm>
            <a:off x="4124619" y="3361290"/>
            <a:ext cx="330200" cy="171450"/>
          </a:xfrm>
          <a:prstGeom prst="triangl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215728" y="3560381"/>
            <a:ext cx="55880" cy="10162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4302359" y="3560381"/>
            <a:ext cx="55880" cy="10162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12920749">
            <a:off x="7134331" y="3146349"/>
            <a:ext cx="195800" cy="14558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14746736">
            <a:off x="6935870" y="2868363"/>
            <a:ext cx="203542" cy="149711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 rot="2358928">
            <a:off x="6607618" y="4324838"/>
            <a:ext cx="396815" cy="189781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право 25"/>
          <p:cNvSpPr/>
          <p:nvPr/>
        </p:nvSpPr>
        <p:spPr>
          <a:xfrm rot="2335386">
            <a:off x="7110694" y="4734142"/>
            <a:ext cx="396815" cy="189781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675978">
            <a:off x="7701496" y="4932621"/>
            <a:ext cx="396815" cy="189781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право 27"/>
          <p:cNvSpPr/>
          <p:nvPr/>
        </p:nvSpPr>
        <p:spPr>
          <a:xfrm rot="826864">
            <a:off x="8356528" y="5072041"/>
            <a:ext cx="396815" cy="189781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право 28"/>
          <p:cNvSpPr/>
          <p:nvPr/>
        </p:nvSpPr>
        <p:spPr>
          <a:xfrm rot="3374758">
            <a:off x="8717737" y="5577006"/>
            <a:ext cx="396815" cy="189781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трелка вправо 29"/>
          <p:cNvSpPr/>
          <p:nvPr/>
        </p:nvSpPr>
        <p:spPr>
          <a:xfrm rot="3768721">
            <a:off x="9067268" y="6013036"/>
            <a:ext cx="396815" cy="189781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трелка вправо 30"/>
          <p:cNvSpPr/>
          <p:nvPr/>
        </p:nvSpPr>
        <p:spPr>
          <a:xfrm rot="7409844">
            <a:off x="9174814" y="6466616"/>
            <a:ext cx="396815" cy="189781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 вправо 31"/>
          <p:cNvSpPr/>
          <p:nvPr/>
        </p:nvSpPr>
        <p:spPr>
          <a:xfrm rot="12132644">
            <a:off x="8591309" y="6483793"/>
            <a:ext cx="396815" cy="189781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право 32"/>
          <p:cNvSpPr/>
          <p:nvPr/>
        </p:nvSpPr>
        <p:spPr>
          <a:xfrm rot="12350618">
            <a:off x="7914618" y="6248790"/>
            <a:ext cx="396815" cy="189781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право 33"/>
          <p:cNvSpPr/>
          <p:nvPr/>
        </p:nvSpPr>
        <p:spPr>
          <a:xfrm rot="12901422">
            <a:off x="7289070" y="5892410"/>
            <a:ext cx="396815" cy="189781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Равнобедренный треугольник 34"/>
          <p:cNvSpPr/>
          <p:nvPr/>
        </p:nvSpPr>
        <p:spPr>
          <a:xfrm>
            <a:off x="6367256" y="3869385"/>
            <a:ext cx="284906" cy="325120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Равнобедренный треугольник 35"/>
          <p:cNvSpPr/>
          <p:nvPr/>
        </p:nvSpPr>
        <p:spPr>
          <a:xfrm>
            <a:off x="6452180" y="4042105"/>
            <a:ext cx="132506" cy="152400"/>
          </a:xfrm>
          <a:prstGeom prst="triangle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Равнобедренный треугольник 36"/>
          <p:cNvSpPr/>
          <p:nvPr/>
        </p:nvSpPr>
        <p:spPr>
          <a:xfrm>
            <a:off x="3342446" y="3161440"/>
            <a:ext cx="284906" cy="325120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Равнобедренный треугольник 37"/>
          <p:cNvSpPr/>
          <p:nvPr/>
        </p:nvSpPr>
        <p:spPr>
          <a:xfrm>
            <a:off x="3418646" y="3324000"/>
            <a:ext cx="132506" cy="152400"/>
          </a:xfrm>
          <a:prstGeom prst="triangle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 rot="11934000">
            <a:off x="6463022" y="5504809"/>
            <a:ext cx="396815" cy="189781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право 39"/>
          <p:cNvSpPr/>
          <p:nvPr/>
        </p:nvSpPr>
        <p:spPr>
          <a:xfrm rot="11911975">
            <a:off x="5880386" y="5206286"/>
            <a:ext cx="396815" cy="189781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 вправо 40"/>
          <p:cNvSpPr/>
          <p:nvPr/>
        </p:nvSpPr>
        <p:spPr>
          <a:xfrm rot="12611651">
            <a:off x="5341207" y="4932619"/>
            <a:ext cx="396815" cy="189781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 вправо 41"/>
          <p:cNvSpPr/>
          <p:nvPr/>
        </p:nvSpPr>
        <p:spPr>
          <a:xfrm rot="12554592">
            <a:off x="4851919" y="4634074"/>
            <a:ext cx="396815" cy="189781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Стрелка вправо 42"/>
          <p:cNvSpPr/>
          <p:nvPr/>
        </p:nvSpPr>
        <p:spPr>
          <a:xfrm rot="13721310">
            <a:off x="4373165" y="4279628"/>
            <a:ext cx="396815" cy="189781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трелка вправо 43"/>
          <p:cNvSpPr/>
          <p:nvPr/>
        </p:nvSpPr>
        <p:spPr>
          <a:xfrm rot="15068083">
            <a:off x="4095256" y="3881183"/>
            <a:ext cx="396815" cy="189781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Стрелка вправо 44"/>
          <p:cNvSpPr/>
          <p:nvPr/>
        </p:nvSpPr>
        <p:spPr>
          <a:xfrm rot="12279249">
            <a:off x="3637243" y="3493747"/>
            <a:ext cx="396815" cy="189781"/>
          </a:xfrm>
          <a:prstGeom prst="rightArrow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Равнобедренный треугольник 45"/>
          <p:cNvSpPr/>
          <p:nvPr/>
        </p:nvSpPr>
        <p:spPr>
          <a:xfrm>
            <a:off x="6952830" y="5564701"/>
            <a:ext cx="284906" cy="325120"/>
          </a:xfrm>
          <a:prstGeom prst="triangl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Равнобедренный треугольник 46"/>
          <p:cNvSpPr/>
          <p:nvPr/>
        </p:nvSpPr>
        <p:spPr>
          <a:xfrm>
            <a:off x="7037754" y="5737421"/>
            <a:ext cx="132506" cy="152400"/>
          </a:xfrm>
          <a:prstGeom prst="triangle">
            <a:avLst/>
          </a:prstGeom>
          <a:solidFill>
            <a:schemeClr val="bg1">
              <a:lumMod val="75000"/>
              <a:lumOff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/>
          <p:cNvSpPr txBox="1"/>
          <p:nvPr/>
        </p:nvSpPr>
        <p:spPr>
          <a:xfrm rot="17636614">
            <a:off x="3901846" y="2375244"/>
            <a:ext cx="164660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Метеостанция,</a:t>
            </a:r>
          </a:p>
          <a:p>
            <a:r>
              <a:rPr lang="ru-RU" i="1" dirty="0" smtClean="0"/>
              <a:t>Турбаза</a:t>
            </a:r>
            <a:endParaRPr lang="ru-RU" i="1" dirty="0"/>
          </a:p>
        </p:txBody>
      </p:sp>
      <p:sp>
        <p:nvSpPr>
          <p:cNvPr id="50" name="Стрелка вправо 49"/>
          <p:cNvSpPr/>
          <p:nvPr/>
        </p:nvSpPr>
        <p:spPr>
          <a:xfrm>
            <a:off x="1679204" y="5574083"/>
            <a:ext cx="396815" cy="189781"/>
          </a:xfrm>
          <a:prstGeom prst="rightArrow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право 50"/>
          <p:cNvSpPr/>
          <p:nvPr/>
        </p:nvSpPr>
        <p:spPr>
          <a:xfrm>
            <a:off x="1827357" y="5883256"/>
            <a:ext cx="248662" cy="20808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TextBox 51"/>
          <p:cNvSpPr txBox="1"/>
          <p:nvPr/>
        </p:nvSpPr>
        <p:spPr>
          <a:xfrm>
            <a:off x="2096372" y="5475313"/>
            <a:ext cx="2260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основной маршрут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096372" y="5795724"/>
            <a:ext cx="2550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радиальный маршрут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146" y="1363980"/>
            <a:ext cx="758870" cy="100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571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6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7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8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9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4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6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7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98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9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44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5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66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7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88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99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1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21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32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43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54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65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76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87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98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9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44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55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66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77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88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99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1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252" y="655605"/>
            <a:ext cx="9396239" cy="5875732"/>
          </a:xfrm>
          <a:prstGeom prst="rect">
            <a:avLst/>
          </a:prstGeom>
          <a:ln>
            <a:solidFill>
              <a:schemeClr val="tx1"/>
            </a:solidFill>
            <a:prstDash val="dash"/>
          </a:ln>
        </p:spPr>
      </p:pic>
      <p:sp>
        <p:nvSpPr>
          <p:cNvPr id="2" name="Стрелка вправо 1"/>
          <p:cNvSpPr/>
          <p:nvPr/>
        </p:nvSpPr>
        <p:spPr>
          <a:xfrm rot="8344191">
            <a:off x="2757175" y="820494"/>
            <a:ext cx="396815" cy="18978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вправо 3"/>
          <p:cNvSpPr/>
          <p:nvPr/>
        </p:nvSpPr>
        <p:spPr>
          <a:xfrm rot="7884800">
            <a:off x="2228173" y="1233735"/>
            <a:ext cx="396815" cy="18978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право 4"/>
          <p:cNvSpPr/>
          <p:nvPr/>
        </p:nvSpPr>
        <p:spPr>
          <a:xfrm rot="963528">
            <a:off x="2242679" y="1738995"/>
            <a:ext cx="396815" cy="18978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2969939">
            <a:off x="2798202" y="2186856"/>
            <a:ext cx="396815" cy="18978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право 6"/>
          <p:cNvSpPr/>
          <p:nvPr/>
        </p:nvSpPr>
        <p:spPr>
          <a:xfrm rot="4547887">
            <a:off x="3028253" y="2937101"/>
            <a:ext cx="396815" cy="189781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право 8"/>
          <p:cNvSpPr/>
          <p:nvPr/>
        </p:nvSpPr>
        <p:spPr>
          <a:xfrm rot="1301713">
            <a:off x="3612444" y="3401777"/>
            <a:ext cx="396815" cy="189781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4532663" y="3593867"/>
            <a:ext cx="228687" cy="144852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rot="21274732">
            <a:off x="4913764" y="3577820"/>
            <a:ext cx="239510" cy="142434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20877421">
            <a:off x="5340960" y="3505903"/>
            <a:ext cx="219952" cy="142446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7031156" y="2383766"/>
            <a:ext cx="1251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п.Черского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916145" y="5230368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пер. Чертовы Ворота</a:t>
            </a:r>
            <a:endParaRPr lang="ru-RU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90516" y="3532740"/>
            <a:ext cx="198407" cy="201168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Равнобедренный треугольник 19"/>
          <p:cNvSpPr/>
          <p:nvPr/>
        </p:nvSpPr>
        <p:spPr>
          <a:xfrm>
            <a:off x="4124619" y="3361290"/>
            <a:ext cx="330200" cy="171450"/>
          </a:xfrm>
          <a:prstGeom prst="triangle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215728" y="3560381"/>
            <a:ext cx="55880" cy="10162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4302359" y="3560381"/>
            <a:ext cx="55880" cy="10162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18926648">
            <a:off x="5675987" y="3339390"/>
            <a:ext cx="195800" cy="145585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 rot="20523690">
            <a:off x="6031025" y="3166150"/>
            <a:ext cx="203542" cy="149711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/>
          <p:cNvSpPr txBox="1"/>
          <p:nvPr/>
        </p:nvSpPr>
        <p:spPr>
          <a:xfrm rot="17636614">
            <a:off x="3901846" y="2375244"/>
            <a:ext cx="164660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Метеостанция,</a:t>
            </a:r>
          </a:p>
          <a:p>
            <a:r>
              <a:rPr lang="ru-RU" i="1" dirty="0" smtClean="0"/>
              <a:t>Турбаза</a:t>
            </a:r>
            <a:endParaRPr lang="ru-RU" i="1" dirty="0"/>
          </a:p>
        </p:txBody>
      </p:sp>
      <p:sp>
        <p:nvSpPr>
          <p:cNvPr id="50" name="Стрелка вправо 49"/>
          <p:cNvSpPr/>
          <p:nvPr/>
        </p:nvSpPr>
        <p:spPr>
          <a:xfrm>
            <a:off x="1679204" y="5574083"/>
            <a:ext cx="396815" cy="189781"/>
          </a:xfrm>
          <a:prstGeom prst="rightArrow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право 50"/>
          <p:cNvSpPr/>
          <p:nvPr/>
        </p:nvSpPr>
        <p:spPr>
          <a:xfrm>
            <a:off x="1827357" y="5883256"/>
            <a:ext cx="248662" cy="20808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TextBox 51"/>
          <p:cNvSpPr txBox="1"/>
          <p:nvPr/>
        </p:nvSpPr>
        <p:spPr>
          <a:xfrm>
            <a:off x="2096372" y="5475313"/>
            <a:ext cx="2260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основной маршрут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096372" y="5795724"/>
            <a:ext cx="2550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радиальный маршрут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Стрелка вправо 53"/>
          <p:cNvSpPr/>
          <p:nvPr/>
        </p:nvSpPr>
        <p:spPr>
          <a:xfrm rot="20678375">
            <a:off x="6454978" y="3073621"/>
            <a:ext cx="203542" cy="149711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Стрелка вправо 54"/>
          <p:cNvSpPr/>
          <p:nvPr/>
        </p:nvSpPr>
        <p:spPr>
          <a:xfrm rot="237337">
            <a:off x="6803866" y="2974480"/>
            <a:ext cx="203542" cy="149711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Стрелка вправо 55"/>
          <p:cNvSpPr/>
          <p:nvPr/>
        </p:nvSpPr>
        <p:spPr>
          <a:xfrm rot="1713752">
            <a:off x="7127013" y="3113665"/>
            <a:ext cx="203542" cy="149711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трелка вправо 56"/>
          <p:cNvSpPr/>
          <p:nvPr/>
        </p:nvSpPr>
        <p:spPr>
          <a:xfrm rot="940111">
            <a:off x="7454627" y="3237767"/>
            <a:ext cx="203542" cy="149711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Стрелка вправо 57"/>
          <p:cNvSpPr/>
          <p:nvPr/>
        </p:nvSpPr>
        <p:spPr>
          <a:xfrm rot="1856481">
            <a:off x="7722472" y="3374597"/>
            <a:ext cx="203542" cy="149711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Стрелка вправо 58"/>
          <p:cNvSpPr/>
          <p:nvPr/>
        </p:nvSpPr>
        <p:spPr>
          <a:xfrm>
            <a:off x="8064327" y="3475888"/>
            <a:ext cx="203542" cy="149711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трелка вправо 59"/>
          <p:cNvSpPr/>
          <p:nvPr/>
        </p:nvSpPr>
        <p:spPr>
          <a:xfrm rot="21140725">
            <a:off x="8392647" y="3488776"/>
            <a:ext cx="203542" cy="149711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трелка вправо 60"/>
          <p:cNvSpPr/>
          <p:nvPr/>
        </p:nvSpPr>
        <p:spPr>
          <a:xfrm rot="3311844">
            <a:off x="4353047" y="3795447"/>
            <a:ext cx="203542" cy="149711"/>
          </a:xfrm>
          <a:prstGeom prst="rightArrow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трелка вправо 61"/>
          <p:cNvSpPr/>
          <p:nvPr/>
        </p:nvSpPr>
        <p:spPr>
          <a:xfrm rot="3311844">
            <a:off x="4472598" y="4058132"/>
            <a:ext cx="203542" cy="149711"/>
          </a:xfrm>
          <a:prstGeom prst="rightArrow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трелка вправо 62"/>
          <p:cNvSpPr/>
          <p:nvPr/>
        </p:nvSpPr>
        <p:spPr>
          <a:xfrm rot="5101329">
            <a:off x="4592150" y="4305795"/>
            <a:ext cx="203542" cy="149711"/>
          </a:xfrm>
          <a:prstGeom prst="rightArrow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Стрелка вправо 63"/>
          <p:cNvSpPr/>
          <p:nvPr/>
        </p:nvSpPr>
        <p:spPr>
          <a:xfrm rot="818813">
            <a:off x="4766848" y="4558974"/>
            <a:ext cx="203542" cy="149711"/>
          </a:xfrm>
          <a:prstGeom prst="rightArrow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трелка вправо 64"/>
          <p:cNvSpPr/>
          <p:nvPr/>
        </p:nvSpPr>
        <p:spPr>
          <a:xfrm rot="1135549">
            <a:off x="5052296" y="4720182"/>
            <a:ext cx="203542" cy="149711"/>
          </a:xfrm>
          <a:prstGeom prst="rightArrow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Стрелка вправо 65"/>
          <p:cNvSpPr/>
          <p:nvPr/>
        </p:nvSpPr>
        <p:spPr>
          <a:xfrm rot="21110621">
            <a:off x="5439923" y="4772262"/>
            <a:ext cx="203542" cy="149711"/>
          </a:xfrm>
          <a:prstGeom prst="rightArrow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Стрелка вправо 66"/>
          <p:cNvSpPr/>
          <p:nvPr/>
        </p:nvSpPr>
        <p:spPr>
          <a:xfrm rot="19163758">
            <a:off x="5756520" y="4597114"/>
            <a:ext cx="203542" cy="149711"/>
          </a:xfrm>
          <a:prstGeom prst="rightArrow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Стрелка вправо 67"/>
          <p:cNvSpPr/>
          <p:nvPr/>
        </p:nvSpPr>
        <p:spPr>
          <a:xfrm rot="20494228">
            <a:off x="6039392" y="4429470"/>
            <a:ext cx="203542" cy="149711"/>
          </a:xfrm>
          <a:prstGeom prst="rightArrow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Стрелка вправо 68"/>
          <p:cNvSpPr/>
          <p:nvPr/>
        </p:nvSpPr>
        <p:spPr>
          <a:xfrm rot="15209284">
            <a:off x="6159608" y="4068151"/>
            <a:ext cx="203542" cy="149711"/>
          </a:xfrm>
          <a:prstGeom prst="rightArrow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Стрелка вправо 69"/>
          <p:cNvSpPr/>
          <p:nvPr/>
        </p:nvSpPr>
        <p:spPr>
          <a:xfrm rot="12447352">
            <a:off x="5576344" y="3699874"/>
            <a:ext cx="203542" cy="149711"/>
          </a:xfrm>
          <a:prstGeom prst="rightArrow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Стрелка вправо 70"/>
          <p:cNvSpPr/>
          <p:nvPr/>
        </p:nvSpPr>
        <p:spPr>
          <a:xfrm rot="12775731">
            <a:off x="5882633" y="3832553"/>
            <a:ext cx="203542" cy="149711"/>
          </a:xfrm>
          <a:prstGeom prst="rightArrow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Стрелка вправо 71"/>
          <p:cNvSpPr/>
          <p:nvPr/>
        </p:nvSpPr>
        <p:spPr>
          <a:xfrm rot="10417865">
            <a:off x="3953724" y="3644151"/>
            <a:ext cx="203542" cy="149711"/>
          </a:xfrm>
          <a:prstGeom prst="rightArrow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Стрелка вправо 72"/>
          <p:cNvSpPr/>
          <p:nvPr/>
        </p:nvSpPr>
        <p:spPr>
          <a:xfrm rot="11192187">
            <a:off x="3660416" y="3650695"/>
            <a:ext cx="203542" cy="149711"/>
          </a:xfrm>
          <a:prstGeom prst="rightArrow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Стрелка вправо 73"/>
          <p:cNvSpPr/>
          <p:nvPr/>
        </p:nvSpPr>
        <p:spPr>
          <a:xfrm rot="10417865">
            <a:off x="3366925" y="3622020"/>
            <a:ext cx="203542" cy="149711"/>
          </a:xfrm>
          <a:prstGeom prst="rightArrow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Стрелка вправо 74"/>
          <p:cNvSpPr/>
          <p:nvPr/>
        </p:nvSpPr>
        <p:spPr>
          <a:xfrm rot="7565621">
            <a:off x="3148031" y="3805160"/>
            <a:ext cx="203542" cy="149711"/>
          </a:xfrm>
          <a:prstGeom prst="rightArrow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Стрелка вправо 75"/>
          <p:cNvSpPr/>
          <p:nvPr/>
        </p:nvSpPr>
        <p:spPr>
          <a:xfrm rot="1082970">
            <a:off x="3027427" y="4058132"/>
            <a:ext cx="203542" cy="149711"/>
          </a:xfrm>
          <a:prstGeom prst="rightArrow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38" y="1189767"/>
            <a:ext cx="772674" cy="1018292"/>
          </a:xfrm>
          <a:prstGeom prst="rect">
            <a:avLst/>
          </a:prstGeom>
        </p:spPr>
      </p:pic>
      <p:sp>
        <p:nvSpPr>
          <p:cNvPr id="49" name="Стрелка вправо 48"/>
          <p:cNvSpPr/>
          <p:nvPr/>
        </p:nvSpPr>
        <p:spPr>
          <a:xfrm rot="10203601">
            <a:off x="5260134" y="3569295"/>
            <a:ext cx="203542" cy="149711"/>
          </a:xfrm>
          <a:prstGeom prst="rightArrow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5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1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2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3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4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1" presetClass="emph" presetSubtype="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6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7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8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9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1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2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13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24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35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46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7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68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79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900"/>
                            </p:stCondLst>
                            <p:childTnLst>
                              <p:par>
                                <p:cTn id="8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10"/>
                            </p:stCondLst>
                            <p:childTnLst>
                              <p:par>
                                <p:cTn id="8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12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230"/>
                            </p:stCondLst>
                            <p:childTnLst>
                              <p:par>
                                <p:cTn id="94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34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450"/>
                            </p:stCondLst>
                            <p:childTnLst>
                              <p:par>
                                <p:cTn id="10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56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67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78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890"/>
                            </p:stCondLst>
                            <p:childTnLst>
                              <p:par>
                                <p:cTn id="112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11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22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9" grpId="0" animBg="1"/>
      <p:bldP spid="14" grpId="0" animBg="1"/>
      <p:bldP spid="15" grpId="0" animBg="1"/>
      <p:bldP spid="16" grpId="0" animBg="1"/>
      <p:bldP spid="20" grpId="0" animBg="1"/>
      <p:bldP spid="23" grpId="0" animBg="1"/>
      <p:bldP spid="24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4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599" y="348094"/>
            <a:ext cx="7489371" cy="622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4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0065" y="129870"/>
            <a:ext cx="8514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Объекты фотосъемки (Прибайкальский национальный парк)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036" y="915845"/>
            <a:ext cx="4480580" cy="26121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933" y="1219199"/>
            <a:ext cx="3650782" cy="49334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882" y="3920067"/>
            <a:ext cx="3787023" cy="25484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01" y="1737537"/>
            <a:ext cx="5792473" cy="38165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867" y="998999"/>
            <a:ext cx="3358543" cy="50580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355744" y="634194"/>
            <a:ext cx="1065035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Скалы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7692" y="1010161"/>
            <a:ext cx="5368842" cy="46166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Озеро Байкал с верхних точек съемки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10995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1" grpId="1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0065" y="129870"/>
            <a:ext cx="8514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Объекты фотосъемки (Прибайкальский национальный парк)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57329" y="928596"/>
            <a:ext cx="1347164" cy="461665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Пещеры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372" y="1595825"/>
            <a:ext cx="4329547" cy="28142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672" y="3685381"/>
            <a:ext cx="4523908" cy="26037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147" y="4487604"/>
            <a:ext cx="3731028" cy="20002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373" y="753533"/>
            <a:ext cx="4139560" cy="289177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0" y="3803362"/>
            <a:ext cx="3953934" cy="26321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11925" y="814112"/>
            <a:ext cx="3579250" cy="461665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Объекты живой природы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153" y="1258421"/>
            <a:ext cx="3259763" cy="21812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416" y="1550295"/>
            <a:ext cx="4126649" cy="38460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03282" y="3248006"/>
            <a:ext cx="3127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</a:rPr>
              <a:t>© Фото: Владимир Тюменцев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30045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1" grpId="1" animBg="1"/>
      <p:bldP spid="12" grpId="0"/>
      <p:bldP spid="1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0065" y="129870"/>
            <a:ext cx="85147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Объекты фотосъемки (Прибайкальский национальный парк)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054" y="2225252"/>
            <a:ext cx="5189747" cy="33510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01" y="877459"/>
            <a:ext cx="4042210" cy="45744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39912" y="1097163"/>
            <a:ext cx="4831194" cy="461665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Зрелищные исторические объекты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01" y="1778532"/>
            <a:ext cx="5227855" cy="33981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66" y="1170078"/>
            <a:ext cx="5686946" cy="38102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76266" y="1409591"/>
            <a:ext cx="2264081" cy="461665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Зимний Байкал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540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1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458</Words>
  <Application>Microsoft Office PowerPoint</Application>
  <PresentationFormat>Широкоэкранный</PresentationFormat>
  <Paragraphs>179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Adobe Fan Heiti Std B</vt:lpstr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Tanichev</dc:creator>
  <cp:lastModifiedBy>Tanichev</cp:lastModifiedBy>
  <cp:revision>105</cp:revision>
  <dcterms:created xsi:type="dcterms:W3CDTF">2014-12-09T14:23:45Z</dcterms:created>
  <dcterms:modified xsi:type="dcterms:W3CDTF">2014-12-15T01:50:13Z</dcterms:modified>
</cp:coreProperties>
</file>