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68" r:id="rId1"/>
  </p:sldMasterIdLst>
  <p:sldIdLst>
    <p:sldId id="256" r:id="rId2"/>
    <p:sldId id="270" r:id="rId3"/>
    <p:sldId id="258" r:id="rId4"/>
    <p:sldId id="271" r:id="rId5"/>
    <p:sldId id="272" r:id="rId6"/>
    <p:sldId id="275" r:id="rId7"/>
    <p:sldId id="273" r:id="rId8"/>
    <p:sldId id="274" r:id="rId9"/>
    <p:sldId id="260" r:id="rId10"/>
    <p:sldId id="265" r:id="rId11"/>
    <p:sldId id="261" r:id="rId12"/>
    <p:sldId id="262" r:id="rId13"/>
    <p:sldId id="263" r:id="rId14"/>
    <p:sldId id="264" r:id="rId15"/>
    <p:sldId id="266" r:id="rId16"/>
    <p:sldId id="267" r:id="rId17"/>
    <p:sldId id="268" r:id="rId18"/>
    <p:sldId id="26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6E27"/>
    <a:srgbClr val="EF8043"/>
    <a:srgbClr val="F192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09" autoAdjust="0"/>
  </p:normalViewPr>
  <p:slideViewPr>
    <p:cSldViewPr>
      <p:cViewPr varScale="1">
        <p:scale>
          <a:sx n="108" d="100"/>
          <a:sy n="108" d="100"/>
        </p:scale>
        <p:origin x="124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20.10.2014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20.10.2014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20.10.2014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20.10.2014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20.10.2014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upport@e-t-k.ru&#1074;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mailto:support@e-t-k.ru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mailto:support@e-t-k.r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conomy.irkobl.ru/sites/economy/Zakon%20210-FZ/smev.php" TargetMode="External"/><Relationship Id="rId2" Type="http://schemas.openxmlformats.org/officeDocument/2006/relationships/hyperlink" Target="http://www.roskazna.ru/gis-gmp/index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mev.gosuslugi.ru/portal/services-tools.jsp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188.254.16.92:7777/gateway/services/SID0003218?wsdl" TargetMode="External"/><Relationship Id="rId2" Type="http://schemas.openxmlformats.org/officeDocument/2006/relationships/hyperlink" Target="mailto:support@e-t-k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80920" cy="3024336"/>
          </a:xfrm>
        </p:spPr>
        <p:txBody>
          <a:bodyPr>
            <a:normAutofit/>
          </a:bodyPr>
          <a:lstStyle/>
          <a:p>
            <a:pPr algn="ctr" eaLnBrk="0" hangingPunct="0">
              <a:defRPr/>
            </a:pPr>
            <a:r>
              <a:rPr lang="ru-RU" sz="3200" dirty="0" smtClean="0">
                <a:solidFill>
                  <a:srgbClr val="FF0000"/>
                </a:solidFill>
                <a:cs typeface="Arial"/>
              </a:rPr>
              <a:t>Государственная информационная система о государственных и муниципальных платежах </a:t>
            </a:r>
            <a:br>
              <a:rPr lang="ru-RU" sz="3200" dirty="0" smtClean="0">
                <a:solidFill>
                  <a:srgbClr val="FF0000"/>
                </a:solidFill>
                <a:cs typeface="Arial"/>
              </a:rPr>
            </a:br>
            <a:r>
              <a:rPr lang="ru-RU" sz="3200" dirty="0" smtClean="0">
                <a:solidFill>
                  <a:srgbClr val="FF0000"/>
                </a:solidFill>
                <a:cs typeface="Arial"/>
              </a:rPr>
              <a:t>(ГИС ГМП)</a:t>
            </a:r>
            <a:endParaRPr lang="ru-RU" sz="3200" dirty="0">
              <a:solidFill>
                <a:srgbClr val="FF0000"/>
              </a:solidFill>
              <a:cs typeface="Arial"/>
            </a:endParaRPr>
          </a:p>
        </p:txBody>
      </p:sp>
      <p:sp>
        <p:nvSpPr>
          <p:cNvPr id="6" name="Прямоугольник 3"/>
          <p:cNvSpPr>
            <a:spLocks noChangeArrowheads="1"/>
          </p:cNvSpPr>
          <p:nvPr/>
        </p:nvSpPr>
        <p:spPr bwMode="auto">
          <a:xfrm>
            <a:off x="251520" y="3861048"/>
            <a:ext cx="867886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defTabSz="812262">
              <a:lnSpc>
                <a:spcPct val="90000"/>
              </a:lnSpc>
              <a:buSzPct val="120000"/>
            </a:pPr>
            <a:r>
              <a:rPr lang="ru-RU" sz="1600" b="1" i="1" dirty="0" smtClean="0">
                <a:solidFill>
                  <a:srgbClr val="0070C0"/>
                </a:solidFill>
                <a:latin typeface="Times New Roman" pitchFamily="18" charset="0"/>
                <a:cs typeface="+mn-cs"/>
              </a:rPr>
              <a:t>Начальник управления технического и общесистемного </a:t>
            </a:r>
            <a:endParaRPr lang="en-US" sz="1600" b="1" i="1" dirty="0" smtClean="0">
              <a:solidFill>
                <a:srgbClr val="0070C0"/>
              </a:solidFill>
              <a:latin typeface="Times New Roman" pitchFamily="18" charset="0"/>
              <a:cs typeface="+mn-cs"/>
            </a:endParaRPr>
          </a:p>
          <a:p>
            <a:pPr algn="r" defTabSz="812262">
              <a:lnSpc>
                <a:spcPct val="90000"/>
              </a:lnSpc>
              <a:buSzPct val="120000"/>
            </a:pPr>
            <a:r>
              <a:rPr lang="ru-RU" sz="1600" b="1" i="1" dirty="0" smtClean="0">
                <a:solidFill>
                  <a:srgbClr val="0070C0"/>
                </a:solidFill>
                <a:latin typeface="Times New Roman" pitchFamily="18" charset="0"/>
                <a:cs typeface="+mn-cs"/>
              </a:rPr>
              <a:t>сопровождения Комитета финансов </a:t>
            </a:r>
            <a:r>
              <a:rPr lang="ru-RU" sz="1600" b="1" i="1" dirty="0" smtClean="0">
                <a:solidFill>
                  <a:srgbClr val="0070C0"/>
                </a:solidFill>
                <a:latin typeface="Times New Roman" pitchFamily="18" charset="0"/>
                <a:cs typeface="+mn-cs"/>
              </a:rPr>
              <a:t>муниципального </a:t>
            </a:r>
            <a:endParaRPr lang="en-US" sz="1600" b="1" i="1" dirty="0" smtClean="0">
              <a:solidFill>
                <a:srgbClr val="0070C0"/>
              </a:solidFill>
              <a:latin typeface="Times New Roman" pitchFamily="18" charset="0"/>
              <a:cs typeface="+mn-cs"/>
            </a:endParaRPr>
          </a:p>
          <a:p>
            <a:pPr algn="r" defTabSz="812262">
              <a:lnSpc>
                <a:spcPct val="90000"/>
              </a:lnSpc>
              <a:buSzPct val="120000"/>
            </a:pPr>
            <a:r>
              <a:rPr lang="ru-RU" sz="1600" b="1" i="1" dirty="0" smtClean="0">
                <a:solidFill>
                  <a:srgbClr val="0070C0"/>
                </a:solidFill>
                <a:latin typeface="Times New Roman" pitchFamily="18" charset="0"/>
                <a:cs typeface="+mn-cs"/>
              </a:rPr>
              <a:t>образования Слюдянский район </a:t>
            </a:r>
            <a:endParaRPr lang="ru-RU" sz="1600" b="1" i="1" dirty="0">
              <a:solidFill>
                <a:srgbClr val="0070C0"/>
              </a:solidFill>
              <a:latin typeface="Times New Roman" pitchFamily="18" charset="0"/>
              <a:cs typeface="+mn-cs"/>
            </a:endParaRPr>
          </a:p>
          <a:p>
            <a:pPr algn="r" defTabSz="812262">
              <a:lnSpc>
                <a:spcPct val="90000"/>
              </a:lnSpc>
              <a:buSzPct val="120000"/>
            </a:pPr>
            <a:r>
              <a:rPr lang="ru-RU" sz="1600" b="1" i="1" dirty="0" smtClean="0">
                <a:solidFill>
                  <a:srgbClr val="0070C0"/>
                </a:solidFill>
                <a:latin typeface="Times New Roman" pitchFamily="18" charset="0"/>
                <a:cs typeface="+mn-cs"/>
              </a:rPr>
              <a:t>Казанцев Максим Петрович</a:t>
            </a:r>
          </a:p>
          <a:p>
            <a:pPr algn="r" defTabSz="812262">
              <a:lnSpc>
                <a:spcPct val="90000"/>
              </a:lnSpc>
              <a:buSzPct val="120000"/>
            </a:pPr>
            <a:r>
              <a:rPr lang="ru-RU" sz="1600" b="1" i="1" dirty="0" smtClean="0">
                <a:solidFill>
                  <a:srgbClr val="0070C0"/>
                </a:solidFill>
                <a:latin typeface="Times New Roman" pitchFamily="18" charset="0"/>
                <a:cs typeface="+mn-cs"/>
              </a:rPr>
              <a:t>тел. (39544)51-6-10, </a:t>
            </a:r>
            <a:r>
              <a:rPr lang="en-US" sz="1600" b="1" i="1" dirty="0" smtClean="0">
                <a:solidFill>
                  <a:srgbClr val="0070C0"/>
                </a:solidFill>
                <a:latin typeface="Times New Roman" pitchFamily="18" charset="0"/>
                <a:cs typeface="+mn-cs"/>
              </a:rPr>
              <a:t>Fin30@gfu.ru</a:t>
            </a:r>
            <a:endParaRPr lang="ru-RU" sz="1600" b="1" i="1" dirty="0">
              <a:solidFill>
                <a:srgbClr val="0070C0"/>
              </a:solidFill>
              <a:latin typeface="Times New Roman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Тестирование АС «СМЕТА» на предмет </a:t>
            </a:r>
            <a:r>
              <a:rPr lang="ru-RU" sz="1600" dirty="0" smtClean="0">
                <a:solidFill>
                  <a:srgbClr val="FF0000"/>
                </a:solidFill>
              </a:rPr>
              <a:t>взаимодействия </a:t>
            </a:r>
            <a:r>
              <a:rPr lang="ru-RU" sz="1600" dirty="0" smtClean="0">
                <a:solidFill>
                  <a:srgbClr val="FF0000"/>
                </a:solidFill>
              </a:rPr>
              <a:t>с тестовой средой ГИС ГМП 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79512" y="656982"/>
            <a:ext cx="8784976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ea typeface="Times New Roman" pitchFamily="18" charset="0"/>
                <a:cs typeface="Arial" pitchFamily="34" charset="0"/>
              </a:rPr>
              <a:t>П</a:t>
            </a:r>
            <a:r>
              <a:rPr kumimoji="0" lang="ru-RU" sz="1400" b="1" i="0" u="none" strike="noStrike" cap="none" normalizeH="0" baseline="0" dirty="0" smtClean="0" bmk="">
                <a:ln>
                  <a:noFill/>
                </a:ln>
                <a:solidFill>
                  <a:schemeClr val="accent4"/>
                </a:solidFill>
                <a:effectLst/>
                <a:ea typeface="Times New Roman" pitchFamily="18" charset="0"/>
                <a:cs typeface="Arial" pitchFamily="34" charset="0"/>
              </a:rPr>
              <a:t>лан тестирования ГИС ГМП для АН </a:t>
            </a:r>
            <a:endParaRPr kumimoji="0" lang="ru-RU" sz="600" b="0" i="0" u="none" strike="noStrike" cap="none" normalizeH="0" baseline="0" dirty="0" smtClean="0" bmk="">
              <a:ln>
                <a:noFill/>
              </a:ln>
              <a:solidFill>
                <a:schemeClr val="accent4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 bmk="">
                <a:ln>
                  <a:noFill/>
                </a:ln>
                <a:solidFill>
                  <a:schemeClr val="accent4"/>
                </a:solidFill>
                <a:effectLst/>
                <a:ea typeface="Times New Roman" pitchFamily="18" charset="0"/>
                <a:cs typeface="Arial" pitchFamily="34" charset="0"/>
              </a:rPr>
              <a:t>Импорт начисления</a:t>
            </a:r>
            <a:endParaRPr kumimoji="0" lang="ru-RU" sz="600" b="0" i="0" u="none" strike="noStrike" cap="none" normalizeH="0" baseline="0" dirty="0" smtClean="0" bmk="">
              <a:ln>
                <a:noFill/>
              </a:ln>
              <a:solidFill>
                <a:schemeClr val="accent4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chemeClr val="accent4"/>
                </a:solidFill>
                <a:effectLst/>
                <a:ea typeface="Times New Roman" pitchFamily="18" charset="0"/>
                <a:cs typeface="Arial" pitchFamily="34" charset="0"/>
              </a:rPr>
              <a:t>АН в своей информационной системе создает извещение о начислении в электронном виде, в соответствии с требованиями документа «Форматы взаимодействия ГИС ГМП с внешними информационными системами(версия 1.15.0)».</a:t>
            </a:r>
            <a:endParaRPr kumimoji="0" lang="ru-RU" sz="600" b="0" i="0" u="none" strike="noStrike" cap="none" normalizeH="0" baseline="0" dirty="0" smtClean="0" bmk="">
              <a:ln>
                <a:noFill/>
              </a:ln>
              <a:solidFill>
                <a:schemeClr val="accent4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chemeClr val="accent4"/>
                </a:solidFill>
                <a:effectLst/>
                <a:ea typeface="Times New Roman" pitchFamily="18" charset="0"/>
                <a:cs typeface="Arial" pitchFamily="34" charset="0"/>
              </a:rPr>
              <a:t>АН осуществляет вызов веб-сервиса ГИС ГМП с запросом на сохранение  созданного извещения о начислении.</a:t>
            </a:r>
            <a:endParaRPr kumimoji="0" lang="ru-RU" sz="600" b="0" i="0" u="none" strike="noStrike" cap="none" normalizeH="0" baseline="0" dirty="0" smtClean="0" bmk="">
              <a:ln>
                <a:noFill/>
              </a:ln>
              <a:solidFill>
                <a:schemeClr val="accent4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chemeClr val="accent4"/>
                </a:solidFill>
                <a:effectLst/>
                <a:ea typeface="Times New Roman" pitchFamily="18" charset="0"/>
                <a:cs typeface="Arial" pitchFamily="34" charset="0"/>
              </a:rPr>
              <a:t>АН анализирует ответное сообщение веб-сервиса и направляет файлы запроса и ответа Администратору ГИС ГМП. Администратор делает вывод об успешности теста.</a:t>
            </a:r>
            <a:endParaRPr kumimoji="0" lang="ru-RU" sz="600" b="0" i="0" u="none" strike="noStrike" cap="none" normalizeH="0" baseline="0" dirty="0" smtClean="0" bmk="">
              <a:ln>
                <a:noFill/>
              </a:ln>
              <a:solidFill>
                <a:schemeClr val="accent4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 bmk="">
                <a:ln>
                  <a:noFill/>
                </a:ln>
                <a:solidFill>
                  <a:schemeClr val="accent4"/>
                </a:solidFill>
                <a:effectLst/>
                <a:ea typeface="Times New Roman" pitchFamily="18" charset="0"/>
                <a:cs typeface="Arial" pitchFamily="34" charset="0"/>
              </a:rPr>
              <a:t>Экспорт результатов квитирования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ea typeface="Times New Roman" pitchFamily="18" charset="0"/>
                <a:cs typeface="Arial" pitchFamily="34" charset="0"/>
              </a:rPr>
              <a:t>В случае успешного прохождения теста «Импорт начисления» Администратор ГИС ГМП находит в БД по уникальному идентификатору извещения о начислении данные сформированного начисления, необходимые для создания извещения о приеме к исполнению распоряжения. Администратор ГИС ГМП выполняет тест «Импорт извещения о приеме к исполнению распоряжения», используя тестовые значения данных начисления, полученных от АН. После выполнения теста сообщает АН о готовности продолжать тестирование.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ea typeface="Times New Roman" pitchFamily="18" charset="0"/>
                <a:cs typeface="Arial" pitchFamily="34" charset="0"/>
              </a:rPr>
              <a:t>АН осуществляет вызов веб-сервиса ГИС ГМП с запросом выгрузки результатов квитирования ранее импортированного извещения о начислении.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ea typeface="Times New Roman" pitchFamily="18" charset="0"/>
                <a:cs typeface="Arial" pitchFamily="34" charset="0"/>
              </a:rPr>
              <a:t>АН анализирует ответное сообщение веб-сервиса и направляет файлы запроса и ответа Администратору ГИС ГМП. Администратор делает вывод об успешности теста и сообщает результаты в ФК.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268760"/>
            <a:ext cx="7458075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365104"/>
            <a:ext cx="8568952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755576" y="404664"/>
            <a:ext cx="7488832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AutoNum type="arabicParenR"/>
            </a:pPr>
            <a:r>
              <a:rPr lang="ru-RU" sz="1100" b="1" dirty="0" smtClean="0">
                <a:solidFill>
                  <a:schemeClr val="accent4"/>
                </a:solidFill>
              </a:rPr>
              <a:t>Настройки адаптера к веб-сервису СМЭВ в нашем случае это АС «Смета». </a:t>
            </a:r>
          </a:p>
          <a:p>
            <a:pPr marL="228600" indent="-228600"/>
            <a:r>
              <a:rPr lang="ru-RU" sz="1100" dirty="0" smtClean="0">
                <a:solidFill>
                  <a:schemeClr val="accent4"/>
                </a:solidFill>
              </a:rPr>
              <a:t>      Форматы взаимодействия и Методические рекомендации, а так же инструкцию по подключению участника ГИС ГМП (в инструкции указана методика проведения тестирования) присылает служба технической поддержки ГИС ГМП </a:t>
            </a:r>
            <a:r>
              <a:rPr lang="ru-RU" sz="1100" u="sng" dirty="0" smtClean="0">
                <a:solidFill>
                  <a:schemeClr val="accent4"/>
                </a:solidFill>
                <a:hlinkClick r:id="rId4"/>
              </a:rPr>
              <a:t>support@e-t-k.ru </a:t>
            </a:r>
            <a:r>
              <a:rPr lang="ru-RU" sz="1100" u="sng" dirty="0" smtClean="0">
                <a:solidFill>
                  <a:schemeClr val="accent4"/>
                </a:solidFill>
              </a:rPr>
              <a:t> </a:t>
            </a:r>
            <a:r>
              <a:rPr lang="ru-RU" sz="1100" dirty="0" smtClean="0">
                <a:solidFill>
                  <a:schemeClr val="accent4"/>
                </a:solidFill>
              </a:rPr>
              <a:t> в ответ на запрос о готовности к тестированию ГИС ГМП</a:t>
            </a:r>
            <a:r>
              <a:rPr lang="ru-RU" sz="1100" dirty="0" smtClean="0"/>
              <a:t>   </a:t>
            </a:r>
            <a:endParaRPr lang="ru-RU" sz="11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96752"/>
            <a:ext cx="8352928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3068960"/>
            <a:ext cx="5800725" cy="3492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539552" y="188640"/>
            <a:ext cx="748883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/>
            <a:r>
              <a:rPr lang="ru-RU" sz="1100" b="1" dirty="0" smtClean="0">
                <a:solidFill>
                  <a:schemeClr val="accent4"/>
                </a:solidFill>
              </a:rPr>
              <a:t>2) Создание тестового документа . </a:t>
            </a:r>
          </a:p>
          <a:p>
            <a:pPr marL="228600" indent="-228600"/>
            <a:r>
              <a:rPr lang="ru-RU" sz="1100" dirty="0" smtClean="0">
                <a:solidFill>
                  <a:schemeClr val="accent4"/>
                </a:solidFill>
              </a:rPr>
              <a:t>      Вводятся произвольные данные по начислению , если что-то будет заполнено не так – программа скажет об этом, при отправке пакета.</a:t>
            </a:r>
            <a:endParaRPr lang="ru-RU" sz="11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412777"/>
            <a:ext cx="7019925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683568" y="260648"/>
            <a:ext cx="74888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/>
            <a:r>
              <a:rPr lang="ru-RU" sz="1100" b="1" dirty="0" smtClean="0">
                <a:solidFill>
                  <a:schemeClr val="accent4"/>
                </a:solidFill>
              </a:rPr>
              <a:t>3)  Этап 1.Отправка тестового документа . </a:t>
            </a:r>
          </a:p>
          <a:p>
            <a:pPr marL="228600" lvl="0" indent="-228600"/>
            <a:r>
              <a:rPr lang="ru-RU" sz="1100" dirty="0" smtClean="0">
                <a:solidFill>
                  <a:schemeClr val="accent4"/>
                </a:solidFill>
              </a:rPr>
              <a:t>      Нажатием на кнопку Статуса документа выбираем пункт «Отправлен» и в этот момент тестовый документ автоматически подписывается (при условии соответствующим образом установленного ключа ЭП) и происходит его отправка на тестовый сервер ГИС ГМП, в случае успешного завершения процедуры отправки производится смена статуса документа на «отправлен», либо сервером ГИС ГМП возвращается ошибка. Это считается первым этапом тестирования «</a:t>
            </a:r>
            <a:r>
              <a:rPr lang="ru-RU" sz="1100" b="1" dirty="0" smtClean="0" bmk="">
                <a:solidFill>
                  <a:schemeClr val="accent4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Импорт начисления»</a:t>
            </a:r>
            <a:endParaRPr lang="ru-RU" sz="400" dirty="0" smtClean="0" bmk="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/>
            <a:endParaRPr lang="ru-RU" sz="1100" dirty="0">
              <a:solidFill>
                <a:srgbClr val="0070C0"/>
              </a:solidFill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4797152"/>
            <a:ext cx="512445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83568" y="260648"/>
            <a:ext cx="7488832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/>
            <a:r>
              <a:rPr lang="ru-RU" sz="1100" b="1" dirty="0" smtClean="0">
                <a:solidFill>
                  <a:schemeClr val="accent4"/>
                </a:solidFill>
              </a:rPr>
              <a:t>     Этап 1.Отправка тестового документа. Продолжение. </a:t>
            </a:r>
          </a:p>
          <a:p>
            <a:pPr marL="228600" lvl="0" indent="-228600"/>
            <a:r>
              <a:rPr lang="ru-RU" sz="1100" dirty="0" smtClean="0">
                <a:solidFill>
                  <a:schemeClr val="accent4"/>
                </a:solidFill>
              </a:rPr>
              <a:t>      Параллельно с манипуляциями в АС «Смета» на электронный адрес </a:t>
            </a:r>
            <a:r>
              <a:rPr lang="ru-RU" sz="1100" u="sng" dirty="0" smtClean="0">
                <a:solidFill>
                  <a:schemeClr val="accent4"/>
                </a:solidFill>
                <a:hlinkClick r:id="rId2"/>
              </a:rPr>
              <a:t>support@e-t-k.ru</a:t>
            </a:r>
            <a:r>
              <a:rPr lang="ru-RU" sz="1100" u="sng" dirty="0" smtClean="0">
                <a:solidFill>
                  <a:schemeClr val="accent4"/>
                </a:solidFill>
              </a:rPr>
              <a:t> </a:t>
            </a:r>
            <a:r>
              <a:rPr lang="ru-RU" sz="1100" dirty="0" smtClean="0">
                <a:solidFill>
                  <a:schemeClr val="accent4"/>
                </a:solidFill>
              </a:rPr>
              <a:t>отправляется письмо с прикрепленными к нему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ru-RU" sz="1100" dirty="0" smtClean="0">
                <a:solidFill>
                  <a:schemeClr val="accent4"/>
                </a:solidFill>
              </a:rPr>
              <a:t>структурированными файлами в формате </a:t>
            </a:r>
            <a:r>
              <a:rPr lang="en-US" sz="1100" dirty="0" smtClean="0">
                <a:solidFill>
                  <a:schemeClr val="accent4"/>
                </a:solidFill>
              </a:rPr>
              <a:t>xml</a:t>
            </a:r>
            <a:r>
              <a:rPr lang="ru-RU" sz="1100" dirty="0" smtClean="0">
                <a:solidFill>
                  <a:schemeClr val="accent4"/>
                </a:solidFill>
              </a:rPr>
              <a:t>, сформированного начисления и лог ответа сервера ГИС ГМП о успешном либо не успешном приеме начисления.</a:t>
            </a:r>
          </a:p>
          <a:p>
            <a:pPr marL="228600" lvl="0" indent="-228600"/>
            <a:endParaRPr lang="ru-RU" sz="1100" dirty="0" smtClean="0">
              <a:solidFill>
                <a:schemeClr val="accent4"/>
              </a:solidFill>
            </a:endParaRPr>
          </a:p>
          <a:p>
            <a:pPr marL="228600" lvl="0" indent="-228600"/>
            <a:r>
              <a:rPr lang="ru-RU" sz="1100" dirty="0" smtClean="0">
                <a:solidFill>
                  <a:schemeClr val="accent4"/>
                </a:solidFill>
              </a:rPr>
              <a:t>     На основании этого письма тех. поддержка ГИС ГМП либо предлагает перейти ко второму этапу теста (в случае успешной приемки начисления системой), либо дают рекомендации по исправлению возникших ошибок.</a:t>
            </a:r>
            <a:endParaRPr lang="ru-RU" sz="400" dirty="0" smtClean="0" bmk="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/>
            <a:endParaRPr lang="ru-RU" sz="1100" dirty="0">
              <a:solidFill>
                <a:srgbClr val="0070C0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1628800"/>
            <a:ext cx="5629275" cy="459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260648"/>
            <a:ext cx="7488832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/>
            <a:r>
              <a:rPr lang="ru-RU" sz="1100" b="1" dirty="0" smtClean="0">
                <a:solidFill>
                  <a:schemeClr val="accent4"/>
                </a:solidFill>
              </a:rPr>
              <a:t>     Этап 1.Отправка тестового документа Продолжение. </a:t>
            </a:r>
          </a:p>
          <a:p>
            <a:pPr marL="228600" lvl="0" indent="-228600"/>
            <a:r>
              <a:rPr lang="ru-RU" sz="1100" dirty="0" smtClean="0">
                <a:solidFill>
                  <a:schemeClr val="accent4"/>
                </a:solidFill>
              </a:rPr>
              <a:t>      На первом этапе Нами совместно с ООО «Криста –Иркутск» были отработаны большинство возможных недочетов по несоответствию требований форматов файлов с реальными требованиями сервера ГИС ГМП . По результатам проделанной работы тестовый документ (начисление) был успешно принят системой и тех. поддержка ГИС ГМП предложила перейти ко второму этапу тестирования.</a:t>
            </a:r>
            <a:endParaRPr lang="ru-RU" sz="1100" dirty="0" smtClean="0" bmk="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/>
            <a:endParaRPr lang="ru-RU" sz="1100" dirty="0">
              <a:solidFill>
                <a:srgbClr val="0070C0"/>
              </a:solidFill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700808"/>
            <a:ext cx="6705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260649"/>
            <a:ext cx="74888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/>
            <a:r>
              <a:rPr lang="ru-RU" sz="1100" b="1" dirty="0" smtClean="0">
                <a:solidFill>
                  <a:schemeClr val="accent4"/>
                </a:solidFill>
              </a:rPr>
              <a:t>     Этап 2. Экспорт результатов квитирования. </a:t>
            </a:r>
          </a:p>
          <a:p>
            <a:pPr marL="228600" indent="-228600"/>
            <a:r>
              <a:rPr lang="ru-RU" sz="1100" b="1" dirty="0" smtClean="0">
                <a:solidFill>
                  <a:schemeClr val="accent4"/>
                </a:solidFill>
              </a:rPr>
              <a:t>     </a:t>
            </a:r>
            <a:r>
              <a:rPr lang="ru-RU" sz="1100" dirty="0" smtClean="0">
                <a:solidFill>
                  <a:schemeClr val="accent4"/>
                </a:solidFill>
              </a:rPr>
              <a:t>Запрос статуса квитирования тестового начисления производится путем нажатия кнопки «Проверка платежей». Пакет запроса в структурированном виде согласно форматам ФК, так же подписывается ЭП, и отправляется параллельно отправленному через АС «Смета», письмом на адрес</a:t>
            </a:r>
          </a:p>
          <a:p>
            <a:pPr marL="228600" indent="-228600"/>
            <a:r>
              <a:rPr lang="ru-RU" sz="1100" dirty="0" smtClean="0">
                <a:solidFill>
                  <a:schemeClr val="accent4"/>
                </a:solidFill>
              </a:rPr>
              <a:t>      </a:t>
            </a:r>
            <a:r>
              <a:rPr lang="ru-RU" sz="1100" u="sng" dirty="0" smtClean="0">
                <a:solidFill>
                  <a:schemeClr val="accent4"/>
                </a:solidFill>
                <a:hlinkClick r:id="rId2"/>
              </a:rPr>
              <a:t>support@e-t-k.ru</a:t>
            </a:r>
            <a:r>
              <a:rPr lang="ru-RU" sz="1100" u="sng" dirty="0" smtClean="0">
                <a:solidFill>
                  <a:schemeClr val="accent4"/>
                </a:solidFill>
              </a:rPr>
              <a:t> </a:t>
            </a:r>
            <a:endParaRPr lang="ru-RU" sz="1100" dirty="0" smtClean="0">
              <a:solidFill>
                <a:schemeClr val="accent4"/>
              </a:solidFill>
            </a:endParaRPr>
          </a:p>
          <a:p>
            <a:pPr marL="228600" indent="-228600"/>
            <a:r>
              <a:rPr lang="ru-RU" sz="1100" dirty="0" smtClean="0">
                <a:solidFill>
                  <a:srgbClr val="0070C0"/>
                </a:solidFill>
              </a:rPr>
              <a:t>    </a:t>
            </a:r>
            <a:endParaRPr lang="ru-RU" sz="1100" dirty="0">
              <a:solidFill>
                <a:srgbClr val="0070C0"/>
              </a:solidFill>
            </a:endParaRP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484784"/>
            <a:ext cx="7515739" cy="274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Группа 7"/>
          <p:cNvGrpSpPr/>
          <p:nvPr/>
        </p:nvGrpSpPr>
        <p:grpSpPr>
          <a:xfrm>
            <a:off x="2411760" y="4293096"/>
            <a:ext cx="4429125" cy="2371700"/>
            <a:chOff x="2555776" y="1268760"/>
            <a:chExt cx="4429125" cy="2371700"/>
          </a:xfrm>
        </p:grpSpPr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55776" y="1268760"/>
              <a:ext cx="4429125" cy="1800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555776" y="3068960"/>
              <a:ext cx="4400550" cy="571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683568" y="260648"/>
            <a:ext cx="748883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/>
            <a:r>
              <a:rPr lang="ru-RU" sz="1100" b="1" dirty="0" smtClean="0">
                <a:solidFill>
                  <a:schemeClr val="accent4"/>
                </a:solidFill>
              </a:rPr>
              <a:t>     Этап 2. Экспорт результатов квитирования. Продолжение.</a:t>
            </a:r>
          </a:p>
          <a:p>
            <a:pPr marL="228600" indent="-228600"/>
            <a:r>
              <a:rPr lang="ru-RU" sz="1100" dirty="0" smtClean="0">
                <a:solidFill>
                  <a:schemeClr val="accent4"/>
                </a:solidFill>
              </a:rPr>
              <a:t>      На этом этапе , тестовому начислению , администратором ГИС ГМП должен быть присвоен статус «Сквитировано» , и при соответствующем запросе из «АС «Смета» данный статус должен быть присвоен в АС «Смета» у документа «Начисление». Данного результата мы не увидели так как тех.поддержка ГИС ГМП на основании отправленных в письме файлов сочла  АС «Смета»  дееспособной, прислала письмо о том, что наша учетная запись активирована и мы можем переходить к промышленной эксплуатации системы, и далее общение с нами закончила.</a:t>
            </a:r>
          </a:p>
          <a:p>
            <a:pPr marL="228600" indent="-228600"/>
            <a:r>
              <a:rPr lang="ru-RU" sz="1100" dirty="0" smtClean="0">
                <a:solidFill>
                  <a:srgbClr val="0070C0"/>
                </a:solidFill>
              </a:rPr>
              <a:t>    </a:t>
            </a:r>
            <a:endParaRPr lang="ru-RU" sz="1100" dirty="0">
              <a:solidFill>
                <a:srgbClr val="0070C0"/>
              </a:solidFill>
            </a:endParaRPr>
          </a:p>
        </p:txBody>
      </p:sp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628800"/>
            <a:ext cx="8749480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1916832"/>
            <a:ext cx="8280920" cy="187220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Спасибо за внимание!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59632" y="404664"/>
            <a:ext cx="6696075" cy="124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1500" b="1" u="sng" dirty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Основная цель создания ГИС ГМП</a:t>
            </a:r>
          </a:p>
          <a:p>
            <a:pPr algn="just" eaLnBrk="0" hangingPunct="0">
              <a:defRPr/>
            </a:pPr>
            <a:r>
              <a:rPr lang="ru-RU" sz="1500" b="1" dirty="0">
                <a:solidFill>
                  <a:srgbClr val="0070C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Наличие единого источника сведений о фактах оплаты заявителями платежей при получении платных государственных и муниципальных услуг, </a:t>
            </a:r>
            <a:r>
              <a:rPr lang="ru-RU" sz="1500" b="1" u="sng" dirty="0">
                <a:solidFill>
                  <a:srgbClr val="0070C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без истребования с заявителя документов, подтверждающих оплату.</a:t>
            </a:r>
            <a:endParaRPr lang="ru-RU" sz="1500" dirty="0">
              <a:solidFill>
                <a:srgbClr val="0070C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5" name="Прямоугольник 12"/>
          <p:cNvSpPr>
            <a:spLocks noChangeArrowheads="1"/>
          </p:cNvSpPr>
          <p:nvPr/>
        </p:nvSpPr>
        <p:spPr bwMode="auto">
          <a:xfrm>
            <a:off x="1259632" y="1916832"/>
            <a:ext cx="6408738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1500" b="1" u="sng" dirty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Основной функционал ГИС ГМП</a:t>
            </a:r>
            <a:endParaRPr lang="ru-RU" sz="1500" u="sng" dirty="0">
              <a:solidFill>
                <a:srgbClr val="FF000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 eaLnBrk="0" hangingPunct="0">
              <a:buFont typeface="Wingdings" pitchFamily="2" charset="2"/>
              <a:buChar char="ü"/>
              <a:defRPr/>
            </a:pPr>
            <a:r>
              <a:rPr lang="ru-RU" sz="1500" b="1" dirty="0">
                <a:solidFill>
                  <a:srgbClr val="0070C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Получение от организации, оказывающей государственные и муниципальные услуги, и передача по запросу участника информации о начислениях оплаты за оказание услуг</a:t>
            </a:r>
            <a:r>
              <a:rPr lang="ru-RU" sz="1500" dirty="0">
                <a:solidFill>
                  <a:srgbClr val="0070C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</a:p>
          <a:p>
            <a:pPr algn="just" eaLnBrk="0" hangingPunct="0">
              <a:buFont typeface="Wingdings" pitchFamily="2" charset="2"/>
              <a:buChar char="ü"/>
              <a:defRPr/>
            </a:pPr>
            <a:r>
              <a:rPr lang="ru-RU" sz="1500" b="1" dirty="0">
                <a:solidFill>
                  <a:srgbClr val="0070C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Получение от организаций, осуществляющих приём платежей и передача по запросу участника информации о приеме к исполнению распоряжений заявителей об оплате.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3861048"/>
            <a:ext cx="6408737" cy="1708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buFont typeface="Wingdings" pitchFamily="2" charset="2"/>
              <a:buNone/>
              <a:defRPr/>
            </a:pPr>
            <a:r>
              <a:rPr lang="ru-RU" sz="15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Дополнительный функционал ГИС ГМП</a:t>
            </a:r>
          </a:p>
          <a:p>
            <a:pPr eaLnBrk="0" hangingPunct="0">
              <a:buFont typeface="Wingdings" pitchFamily="2" charset="2"/>
              <a:buChar char="ü"/>
              <a:defRPr/>
            </a:pPr>
            <a:r>
              <a:rPr lang="ru-RU" sz="15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единый информационный ресурс</a:t>
            </a:r>
            <a:r>
              <a:rPr lang="ru-RU" sz="15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(«одно окно») для физических и юридических лиц </a:t>
            </a:r>
            <a:r>
              <a:rPr lang="ru-RU" sz="15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 наличии</a:t>
            </a:r>
            <a:r>
              <a:rPr lang="ru-RU" sz="15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текущих </a:t>
            </a:r>
            <a:r>
              <a:rPr lang="ru-RU" sz="15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начислений</a:t>
            </a:r>
            <a:r>
              <a:rPr lang="ru-RU" sz="15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в их адрес</a:t>
            </a:r>
            <a:r>
              <a:rPr lang="en-US" sz="15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;</a:t>
            </a:r>
            <a:r>
              <a:rPr lang="ru-RU" sz="1500" dirty="0">
                <a:solidFill>
                  <a:srgbClr val="0070C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lang="ru-RU" sz="15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buFont typeface="Wingdings" pitchFamily="2" charset="2"/>
              <a:buChar char="ü"/>
              <a:defRPr/>
            </a:pPr>
            <a:r>
              <a:rPr lang="ru-RU" sz="15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предварительное квитирование</a:t>
            </a:r>
            <a:r>
              <a:rPr lang="ru-RU" sz="15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начислений и фактов оплаты;</a:t>
            </a:r>
          </a:p>
          <a:p>
            <a:pPr eaLnBrk="0" hangingPunct="0">
              <a:buFont typeface="Wingdings" pitchFamily="2" charset="2"/>
              <a:buChar char="ü"/>
              <a:defRPr/>
            </a:pPr>
            <a:r>
              <a:rPr lang="ru-RU" sz="15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функции информационного и (или) технологического </a:t>
            </a:r>
            <a:r>
              <a:rPr lang="ru-RU" sz="15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шлюза</a:t>
            </a:r>
            <a:r>
              <a:rPr lang="ru-RU" sz="15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для иных государственных автоматизированных систем</a:t>
            </a:r>
            <a:r>
              <a:rPr lang="en-US" sz="15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5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buFont typeface="Wingdings" pitchFamily="2" charset="2"/>
              <a:buChar char="ü"/>
              <a:defRPr/>
            </a:pPr>
            <a:r>
              <a:rPr lang="ru-RU" sz="15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создание иных функциональных или аналитических возможностей.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8064896" cy="792088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Определение и назначение системы ГИС ГМП 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44" y="980728"/>
            <a:ext cx="8219256" cy="360040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ru-RU" sz="1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 соответствии с пунктом 2 части 1 статьи 7 Федерального закона от 27.07.2010 года № 210-ФЗ «Об организации предоставления государственных и муниципальных услуг» с 1 января 2013 года органы, предоставляющие государственные услуги, не вправе требовать от заявителей документы, подтверждающие факт внесения платы за услугу, в том числе об оплате государственной пошлины, взимаемой за предоставление государственных и муниципальных услуг. Для подтверждения этого факта они должны использовать сведения, содержащиеся в Государственной информационной системе о государственных и муниципальных платежах (далее - ГИС ГМП).</a:t>
            </a:r>
          </a:p>
          <a:p>
            <a:endParaRPr lang="ru-RU" sz="1500" dirty="0">
              <a:solidFill>
                <a:srgbClr val="0070C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4581128"/>
            <a:ext cx="16351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556792"/>
            <a:ext cx="4097337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1450" indent="-171450"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ru-RU" sz="13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Учет начислений</a:t>
            </a:r>
          </a:p>
          <a:p>
            <a:pPr marL="628650" lvl="1" indent="-171450">
              <a:buFont typeface="Wingdings" pitchFamily="2" charset="2"/>
              <a:buChar char="§"/>
              <a:defRPr/>
            </a:pPr>
            <a:r>
              <a:rPr lang="ru-RU" sz="13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Штрафы</a:t>
            </a:r>
          </a:p>
          <a:p>
            <a:pPr marL="628650" lvl="1" indent="-171450">
              <a:buFont typeface="Wingdings" pitchFamily="2" charset="2"/>
              <a:buChar char="§"/>
              <a:defRPr/>
            </a:pPr>
            <a:r>
              <a:rPr lang="ru-RU" sz="13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Пошлины</a:t>
            </a:r>
          </a:p>
          <a:p>
            <a:pPr marL="628650" lvl="1" indent="-171450">
              <a:buFont typeface="Wingdings" pitchFamily="2" charset="2"/>
              <a:buChar char="§"/>
              <a:defRPr/>
            </a:pPr>
            <a:r>
              <a:rPr lang="ru-RU" sz="13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Налоги</a:t>
            </a:r>
          </a:p>
          <a:p>
            <a:pPr marL="628650" lvl="1" indent="-171450">
              <a:buFont typeface="Wingdings" pitchFamily="2" charset="2"/>
              <a:buChar char="§"/>
              <a:defRPr/>
            </a:pPr>
            <a:r>
              <a:rPr lang="ru-RU" sz="13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Государственные услуги</a:t>
            </a:r>
          </a:p>
          <a:p>
            <a:pPr marL="628650" lvl="1" indent="-171450">
              <a:buFont typeface="Wingdings" pitchFamily="2" charset="2"/>
              <a:buChar char="§"/>
              <a:defRPr/>
            </a:pPr>
            <a:r>
              <a:rPr lang="ru-RU" sz="13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Муниципальные услуги</a:t>
            </a:r>
          </a:p>
          <a:p>
            <a:pPr marL="171450" indent="-171450"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ru-RU" sz="13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Учет фактов оплаты</a:t>
            </a:r>
          </a:p>
          <a:p>
            <a:pPr marL="628650" lvl="1" indent="-171450">
              <a:buFont typeface="Wingdings" pitchFamily="2" charset="2"/>
              <a:buChar char="§"/>
              <a:defRPr/>
            </a:pPr>
            <a:endParaRPr lang="ru-RU" sz="1200" dirty="0">
              <a:solidFill>
                <a:srgbClr val="0070C0"/>
              </a:solidFill>
            </a:endParaRPr>
          </a:p>
          <a:p>
            <a:pPr marL="1085850" lvl="2" indent="-171450">
              <a:buFont typeface="Arial" pitchFamily="34" charset="0"/>
              <a:buChar char="•"/>
              <a:defRPr/>
            </a:pPr>
            <a:endParaRPr lang="ru-RU" sz="12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7984" y="1412776"/>
            <a:ext cx="4392612" cy="2647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13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Для граждан:</a:t>
            </a:r>
          </a:p>
          <a:p>
            <a:pPr marL="171450" indent="-171450">
              <a:buFont typeface="Wingdings" pitchFamily="2" charset="2"/>
              <a:buChar char="q"/>
              <a:defRPr/>
            </a:pPr>
            <a:r>
              <a:rPr lang="ru-RU" sz="13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Информирование граждан по принципу «одного окна»</a:t>
            </a:r>
          </a:p>
          <a:p>
            <a:pPr marL="171450" indent="-171450">
              <a:buFont typeface="Wingdings" pitchFamily="2" charset="2"/>
              <a:buChar char="q"/>
              <a:defRPr/>
            </a:pPr>
            <a:r>
              <a:rPr lang="ru-RU" sz="13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Своевременное информирование.</a:t>
            </a:r>
          </a:p>
          <a:p>
            <a:pPr marL="171450" indent="-171450">
              <a:buFont typeface="Wingdings" pitchFamily="2" charset="2"/>
              <a:buChar char="q"/>
              <a:defRPr/>
            </a:pPr>
            <a:endParaRPr lang="ru-RU" sz="13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  <a:defRPr/>
            </a:pPr>
            <a:r>
              <a:rPr lang="ru-RU" sz="13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Для поставщиков начислений:</a:t>
            </a:r>
          </a:p>
          <a:p>
            <a:pPr marL="171450" indent="-171450">
              <a:buFont typeface="Wingdings" pitchFamily="2" charset="2"/>
              <a:buChar char="q"/>
              <a:defRPr/>
            </a:pPr>
            <a:r>
              <a:rPr lang="ru-RU" sz="13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Автоматизированный разбор фактов оплаты по начислениям;</a:t>
            </a:r>
          </a:p>
          <a:p>
            <a:pPr marL="171450" indent="-171450">
              <a:buFont typeface="Wingdings" pitchFamily="2" charset="2"/>
              <a:buChar char="q"/>
              <a:defRPr/>
            </a:pPr>
            <a:r>
              <a:rPr lang="ru-RU" sz="13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Сокращение (до исключения) ошибочных (невыясненных) платежей;</a:t>
            </a:r>
          </a:p>
          <a:p>
            <a:pPr marL="171450" indent="-171450">
              <a:buFont typeface="Wingdings" pitchFamily="2" charset="2"/>
              <a:buChar char="q"/>
              <a:defRPr/>
            </a:pPr>
            <a:r>
              <a:rPr lang="ru-RU" sz="13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Сервис предварительного квитирования.</a:t>
            </a:r>
          </a:p>
          <a:p>
            <a:pPr>
              <a:defRPr/>
            </a:pPr>
            <a:endParaRPr lang="ru-RU" sz="13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3717032"/>
            <a:ext cx="4144962" cy="1724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1450" indent="-171450"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ru-RU" sz="13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Поставщики начислений (ФОИВ, РОИВ, ОМСУ);</a:t>
            </a:r>
          </a:p>
          <a:p>
            <a:pPr marL="171450" indent="-171450"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ru-RU" sz="13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Кредитные организации, банковские платежные агенты, платежные агенты.</a:t>
            </a:r>
          </a:p>
          <a:p>
            <a:pPr marL="171450" indent="-171450"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ru-RU" sz="13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Территориальные органы Федеральное казначейство, финансовые органы;</a:t>
            </a:r>
          </a:p>
          <a:p>
            <a:pPr marL="171450" indent="-171450"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ru-RU" sz="13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МФЦ, Региональные порталы, УЭК, Почта России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7544" y="1124744"/>
            <a:ext cx="1981200" cy="398462"/>
          </a:xfrm>
          <a:prstGeom prst="roundRect">
            <a:avLst>
              <a:gd name="adj" fmla="val 0"/>
            </a:avLst>
          </a:prstGeom>
          <a:noFill/>
          <a:ln w="0"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b="1" dirty="0">
                <a:solidFill>
                  <a:srgbClr val="FF0000"/>
                </a:solidFill>
              </a:rPr>
              <a:t>Назначение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96136" y="1052736"/>
            <a:ext cx="1981200" cy="398462"/>
          </a:xfrm>
          <a:prstGeom prst="roundRect">
            <a:avLst>
              <a:gd name="adj" fmla="val 0"/>
            </a:avLst>
          </a:prstGeom>
          <a:noFill/>
          <a:ln w="0"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FF0000"/>
                </a:solidFill>
              </a:rPr>
              <a:t>Эффект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7504" y="3284984"/>
            <a:ext cx="4353952" cy="394573"/>
          </a:xfrm>
          <a:prstGeom prst="roundRect">
            <a:avLst>
              <a:gd name="adj" fmla="val 0"/>
            </a:avLst>
          </a:prstGeom>
          <a:noFill/>
          <a:ln w="0"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b="1" dirty="0">
                <a:solidFill>
                  <a:srgbClr val="FF0000"/>
                </a:solidFill>
              </a:rPr>
              <a:t>Участники взаимодействия</a:t>
            </a:r>
          </a:p>
        </p:txBody>
      </p:sp>
      <p:pic>
        <p:nvPicPr>
          <p:cNvPr id="12" name="Picture 2" descr="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509120"/>
            <a:ext cx="1655763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Заголовок 3"/>
          <p:cNvSpPr txBox="1">
            <a:spLocks/>
          </p:cNvSpPr>
          <p:nvPr/>
        </p:nvSpPr>
        <p:spPr>
          <a:xfrm>
            <a:off x="755576" y="188913"/>
            <a:ext cx="7920879" cy="69215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ru-RU" sz="2000" b="1" dirty="0">
                <a:solidFill>
                  <a:srgbClr val="00449E"/>
                </a:solidFill>
                <a:latin typeface="+mj-lt"/>
                <a:ea typeface="+mj-ea"/>
                <a:cs typeface="Arial"/>
              </a:rPr>
              <a:t>Государственная информационная система о </a:t>
            </a:r>
          </a:p>
          <a:p>
            <a:pPr algn="ctr" eaLnBrk="0" hangingPunct="0">
              <a:defRPr/>
            </a:pPr>
            <a:r>
              <a:rPr lang="ru-RU" sz="2000" b="1" dirty="0">
                <a:solidFill>
                  <a:srgbClr val="00449E"/>
                </a:solidFill>
                <a:latin typeface="+mj-lt"/>
                <a:ea typeface="+mj-ea"/>
                <a:cs typeface="Arial"/>
              </a:rPr>
              <a:t>государственных и муниципальных платежах (ГИС ГМП)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/>
          </p:cNvSpPr>
          <p:nvPr/>
        </p:nvSpPr>
        <p:spPr bwMode="auto">
          <a:xfrm>
            <a:off x="1403350" y="214313"/>
            <a:ext cx="67818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pPr algn="ctr">
              <a:defRPr/>
            </a:pPr>
            <a:r>
              <a:rPr lang="ru-RU" sz="2000" b="1" dirty="0">
                <a:solidFill>
                  <a:srgbClr val="FF0000"/>
                </a:solidFill>
                <a:latin typeface="+mj-lt"/>
                <a:ea typeface="ＭＳ Ｐゴシック" pitchFamily="34" charset="-128"/>
                <a:cs typeface="Arial" pitchFamily="34" charset="0"/>
                <a:sym typeface="Arial" pitchFamily="34" charset="0"/>
              </a:rPr>
              <a:t>Схема информационного взаимодействия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FF0000"/>
                </a:solidFill>
                <a:latin typeface="+mj-lt"/>
                <a:ea typeface="ＭＳ Ｐゴシック" pitchFamily="34" charset="-128"/>
                <a:cs typeface="Arial" pitchFamily="34" charset="0"/>
                <a:sym typeface="Arial" pitchFamily="34" charset="0"/>
              </a:rPr>
              <a:t>участников </a:t>
            </a:r>
            <a:r>
              <a:rPr lang="en-US" sz="2000" b="1" dirty="0">
                <a:solidFill>
                  <a:srgbClr val="FF0000"/>
                </a:solidFill>
                <a:latin typeface="+mj-lt"/>
                <a:ea typeface="ＭＳ Ｐゴシック" pitchFamily="34" charset="-128"/>
                <a:cs typeface="Arial" pitchFamily="34" charset="0"/>
                <a:sym typeface="Arial" pitchFamily="34" charset="0"/>
              </a:rPr>
              <a:t>ГИС ГМП</a:t>
            </a:r>
          </a:p>
        </p:txBody>
      </p:sp>
      <p:sp>
        <p:nvSpPr>
          <p:cNvPr id="5" name="Rectangle 3"/>
          <p:cNvSpPr>
            <a:spLocks/>
          </p:cNvSpPr>
          <p:nvPr/>
        </p:nvSpPr>
        <p:spPr bwMode="auto">
          <a:xfrm>
            <a:off x="1106488" y="5949950"/>
            <a:ext cx="14859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/>
          <a:p>
            <a:pPr algn="r"/>
            <a:r>
              <a:rPr lang="en-US" sz="1000" dirty="0">
                <a:solidFill>
                  <a:srgbClr val="1F497D"/>
                </a:solidFill>
                <a:latin typeface="Arial Bold"/>
                <a:ea typeface="ＭＳ Ｐゴシック" pitchFamily="34" charset="-128"/>
                <a:sym typeface="Arial Bold"/>
              </a:rPr>
              <a:t> 1. </a:t>
            </a:r>
            <a:r>
              <a:rPr lang="en-US" sz="1000" dirty="0" err="1">
                <a:solidFill>
                  <a:srgbClr val="1F497D"/>
                </a:solidFill>
                <a:latin typeface="Arial Bold"/>
                <a:ea typeface="ＭＳ Ｐゴシック" pitchFamily="34" charset="-128"/>
                <a:sym typeface="Arial Bold"/>
              </a:rPr>
              <a:t>Начислен</a:t>
            </a:r>
            <a:r>
              <a:rPr lang="ru-RU" sz="1000" dirty="0" err="1">
                <a:solidFill>
                  <a:srgbClr val="1F497D"/>
                </a:solidFill>
                <a:latin typeface="Arial Bold"/>
                <a:ea typeface="ＭＳ Ｐゴシック" pitchFamily="34" charset="-128"/>
                <a:sym typeface="Arial Bold"/>
              </a:rPr>
              <a:t>ие</a:t>
            </a:r>
            <a:endParaRPr lang="en-US" sz="1000" dirty="0">
              <a:solidFill>
                <a:srgbClr val="1F497D"/>
              </a:solidFill>
              <a:latin typeface="Arial Bold"/>
              <a:ea typeface="ＭＳ Ｐゴシック" pitchFamily="34" charset="-128"/>
              <a:sym typeface="Arial Bold"/>
            </a:endParaRP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966788" y="1125538"/>
            <a:ext cx="1498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/>
          <a:p>
            <a:pPr algn="r"/>
            <a:r>
              <a:rPr lang="en-US" sz="1000" dirty="0">
                <a:solidFill>
                  <a:srgbClr val="1F497D"/>
                </a:solidFill>
                <a:latin typeface="Arial Bold"/>
                <a:ea typeface="ＭＳ Ｐゴシック" pitchFamily="34" charset="-128"/>
                <a:sym typeface="Arial Bold"/>
              </a:rPr>
              <a:t> 2. Информация о начислениях</a:t>
            </a: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H="1">
            <a:off x="2700338" y="3213100"/>
            <a:ext cx="1008062" cy="0"/>
          </a:xfrm>
          <a:prstGeom prst="line">
            <a:avLst/>
          </a:prstGeom>
          <a:noFill/>
          <a:ln w="38100">
            <a:solidFill>
              <a:srgbClr val="558ED5"/>
            </a:solidFill>
            <a:round/>
            <a:headEnd/>
            <a:tailEnd type="triangle" w="med" len="med"/>
          </a:ln>
        </p:spPr>
        <p:txBody>
          <a:bodyPr lIns="0" tIns="0" rIns="0" bIns="0"/>
          <a:lstStyle/>
          <a:p>
            <a:endParaRPr lang="ru-RU" dirty="0"/>
          </a:p>
        </p:txBody>
      </p:sp>
      <p:sp>
        <p:nvSpPr>
          <p:cNvPr id="8" name="Rectangle 12"/>
          <p:cNvSpPr>
            <a:spLocks/>
          </p:cNvSpPr>
          <p:nvPr/>
        </p:nvSpPr>
        <p:spPr bwMode="auto">
          <a:xfrm>
            <a:off x="1255713" y="1844675"/>
            <a:ext cx="18034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/>
          <a:p>
            <a:r>
              <a:rPr lang="ru-RU" sz="1000" dirty="0">
                <a:solidFill>
                  <a:srgbClr val="1F497D"/>
                </a:solidFill>
                <a:latin typeface="Arial Bold"/>
                <a:ea typeface="ＭＳ Ｐゴシック" pitchFamily="34" charset="-128"/>
                <a:sym typeface="Arial Bold"/>
              </a:rPr>
              <a:t>4</a:t>
            </a:r>
            <a:r>
              <a:rPr lang="en-US" sz="1000" dirty="0">
                <a:solidFill>
                  <a:srgbClr val="1F497D"/>
                </a:solidFill>
                <a:latin typeface="Arial Bold"/>
                <a:ea typeface="ＭＳ Ｐゴシック" pitchFamily="34" charset="-128"/>
                <a:sym typeface="Arial Bold"/>
              </a:rPr>
              <a:t>. Квитированные платежи и начисления</a:t>
            </a:r>
          </a:p>
        </p:txBody>
      </p:sp>
      <p:sp>
        <p:nvSpPr>
          <p:cNvPr id="9" name="Rectangle 13"/>
          <p:cNvSpPr>
            <a:spLocks/>
          </p:cNvSpPr>
          <p:nvPr/>
        </p:nvSpPr>
        <p:spPr bwMode="auto">
          <a:xfrm>
            <a:off x="2047875" y="4725988"/>
            <a:ext cx="17018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/>
          <a:p>
            <a:r>
              <a:rPr lang="ru-RU" sz="1000" dirty="0">
                <a:solidFill>
                  <a:srgbClr val="1F497D"/>
                </a:solidFill>
                <a:latin typeface="Arial Bold"/>
                <a:ea typeface="ＭＳ Ｐゴシック" pitchFamily="34" charset="-128"/>
                <a:sym typeface="Arial Bold"/>
              </a:rPr>
              <a:t>4</a:t>
            </a:r>
            <a:r>
              <a:rPr lang="en-US" sz="1000" dirty="0">
                <a:solidFill>
                  <a:srgbClr val="1F497D"/>
                </a:solidFill>
                <a:latin typeface="Arial Bold"/>
                <a:ea typeface="ＭＳ Ｐゴシック" pitchFamily="34" charset="-128"/>
                <a:sym typeface="Arial Bold"/>
              </a:rPr>
              <a:t>. Квитированные платежи и начисления</a:t>
            </a:r>
          </a:p>
        </p:txBody>
      </p:sp>
      <p:sp>
        <p:nvSpPr>
          <p:cNvPr id="10" name="AutoShape 14"/>
          <p:cNvSpPr>
            <a:spLocks/>
          </p:cNvSpPr>
          <p:nvPr/>
        </p:nvSpPr>
        <p:spPr bwMode="auto">
          <a:xfrm rot="-5400000">
            <a:off x="2055019" y="861219"/>
            <a:ext cx="741362" cy="2705100"/>
          </a:xfrm>
          <a:custGeom>
            <a:avLst/>
            <a:gdLst>
              <a:gd name="T0" fmla="*/ 0 w 21600"/>
              <a:gd name="T1" fmla="*/ 0 h 21600"/>
              <a:gd name="T2" fmla="*/ 873340224 w 21600"/>
              <a:gd name="T3" fmla="*/ 0 h 21600"/>
              <a:gd name="T4" fmla="*/ 873340224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</a:path>
            </a:pathLst>
          </a:custGeom>
          <a:noFill/>
          <a:ln w="38100">
            <a:solidFill>
              <a:srgbClr val="558ED5"/>
            </a:solidFill>
            <a:miter lim="800000"/>
            <a:headEnd/>
            <a:tailEnd type="triangle" w="med" len="med"/>
          </a:ln>
        </p:spPr>
        <p:txBody>
          <a:bodyPr lIns="0" tIns="0" rIns="0" bIns="0"/>
          <a:lstStyle/>
          <a:p>
            <a:endParaRPr lang="ru-RU" dirty="0"/>
          </a:p>
        </p:txBody>
      </p:sp>
      <p:sp>
        <p:nvSpPr>
          <p:cNvPr id="11" name="AutoShape 15"/>
          <p:cNvSpPr>
            <a:spLocks/>
          </p:cNvSpPr>
          <p:nvPr/>
        </p:nvSpPr>
        <p:spPr bwMode="auto">
          <a:xfrm rot="-5400000">
            <a:off x="1681163" y="487363"/>
            <a:ext cx="1028700" cy="316865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</a:path>
            </a:pathLst>
          </a:custGeom>
          <a:noFill/>
          <a:ln w="38100">
            <a:solidFill>
              <a:srgbClr val="558ED5"/>
            </a:solidFill>
            <a:miter lim="800000"/>
            <a:headEnd/>
            <a:tailEnd type="triangle" w="med" len="med"/>
          </a:ln>
        </p:spPr>
        <p:txBody>
          <a:bodyPr lIns="0" tIns="0" rIns="0" bIns="0"/>
          <a:lstStyle/>
          <a:p>
            <a:endParaRPr lang="ru-RU" dirty="0"/>
          </a:p>
        </p:txBody>
      </p:sp>
      <p:sp>
        <p:nvSpPr>
          <p:cNvPr id="12" name="AutoShape 16"/>
          <p:cNvSpPr>
            <a:spLocks/>
          </p:cNvSpPr>
          <p:nvPr/>
        </p:nvSpPr>
        <p:spPr bwMode="auto">
          <a:xfrm>
            <a:off x="6100763" y="1893888"/>
            <a:ext cx="1965325" cy="63658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55292443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</a:path>
            </a:pathLst>
          </a:custGeom>
          <a:noFill/>
          <a:ln w="38100">
            <a:solidFill>
              <a:srgbClr val="558ED5"/>
            </a:solidFill>
            <a:miter lim="800000"/>
            <a:headEnd/>
            <a:tailEnd type="triangle" w="med" len="med"/>
          </a:ln>
        </p:spPr>
        <p:txBody>
          <a:bodyPr lIns="0" tIns="0" rIns="0" bIns="0"/>
          <a:lstStyle/>
          <a:p>
            <a:endParaRPr lang="ru-RU" dirty="0"/>
          </a:p>
        </p:txBody>
      </p:sp>
      <p:sp>
        <p:nvSpPr>
          <p:cNvPr id="13" name="AutoShape 17"/>
          <p:cNvSpPr>
            <a:spLocks/>
          </p:cNvSpPr>
          <p:nvPr/>
        </p:nvSpPr>
        <p:spPr bwMode="auto">
          <a:xfrm>
            <a:off x="6100763" y="1533525"/>
            <a:ext cx="2416175" cy="99695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2123795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</a:path>
            </a:pathLst>
          </a:custGeom>
          <a:noFill/>
          <a:ln w="38100">
            <a:solidFill>
              <a:srgbClr val="558ED5"/>
            </a:solidFill>
            <a:miter lim="800000"/>
            <a:headEnd/>
            <a:tailEnd type="triangle" w="med" len="med"/>
          </a:ln>
        </p:spPr>
        <p:txBody>
          <a:bodyPr lIns="0" tIns="0" rIns="0" bIns="0"/>
          <a:lstStyle/>
          <a:p>
            <a:endParaRPr lang="ru-RU" dirty="0"/>
          </a:p>
        </p:txBody>
      </p:sp>
      <p:sp>
        <p:nvSpPr>
          <p:cNvPr id="14" name="Rectangle 18"/>
          <p:cNvSpPr>
            <a:spLocks/>
          </p:cNvSpPr>
          <p:nvPr/>
        </p:nvSpPr>
        <p:spPr bwMode="auto">
          <a:xfrm>
            <a:off x="6732588" y="1125538"/>
            <a:ext cx="18161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/>
          <a:p>
            <a:pPr algn="ctr"/>
            <a:r>
              <a:rPr lang="ru-RU" sz="1000" dirty="0">
                <a:solidFill>
                  <a:srgbClr val="1F497D"/>
                </a:solidFill>
                <a:latin typeface="Arial Bold"/>
                <a:ea typeface="ＭＳ Ｐゴシック" pitchFamily="34" charset="-128"/>
                <a:sym typeface="Arial Bold"/>
              </a:rPr>
              <a:t>2</a:t>
            </a:r>
            <a:r>
              <a:rPr lang="en-US" sz="1000" dirty="0">
                <a:solidFill>
                  <a:srgbClr val="1F497D"/>
                </a:solidFill>
                <a:latin typeface="Arial Bold"/>
                <a:ea typeface="ＭＳ Ｐゴシック" pitchFamily="34" charset="-128"/>
                <a:sym typeface="Arial Bold"/>
              </a:rPr>
              <a:t>. Информация о начислениях</a:t>
            </a:r>
          </a:p>
        </p:txBody>
      </p:sp>
      <p:sp>
        <p:nvSpPr>
          <p:cNvPr id="15" name="Rectangle 19"/>
          <p:cNvSpPr>
            <a:spLocks/>
          </p:cNvSpPr>
          <p:nvPr/>
        </p:nvSpPr>
        <p:spPr bwMode="auto">
          <a:xfrm>
            <a:off x="6581775" y="1917700"/>
            <a:ext cx="13843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/>
          <a:p>
            <a:pPr algn="ctr"/>
            <a:r>
              <a:rPr lang="ru-RU" sz="1000" dirty="0">
                <a:solidFill>
                  <a:srgbClr val="1F497D"/>
                </a:solidFill>
                <a:latin typeface="Arial Bold"/>
                <a:ea typeface="ＭＳ Ｐゴシック" pitchFamily="34" charset="-128"/>
                <a:sym typeface="Arial Bold"/>
              </a:rPr>
              <a:t>4</a:t>
            </a:r>
            <a:r>
              <a:rPr lang="en-US" sz="1000" dirty="0">
                <a:solidFill>
                  <a:srgbClr val="1F497D"/>
                </a:solidFill>
                <a:latin typeface="Arial Bold"/>
                <a:ea typeface="ＭＳ Ｐゴシック" pitchFamily="34" charset="-128"/>
                <a:sym typeface="Arial Bold"/>
              </a:rPr>
              <a:t>. Квитированные платежи и </a:t>
            </a:r>
            <a:br>
              <a:rPr lang="en-US" sz="1000" dirty="0">
                <a:solidFill>
                  <a:srgbClr val="1F497D"/>
                </a:solidFill>
                <a:latin typeface="Arial Bold"/>
                <a:ea typeface="ＭＳ Ｐゴシック" pitchFamily="34" charset="-128"/>
                <a:sym typeface="Arial Bold"/>
              </a:rPr>
            </a:br>
            <a:r>
              <a:rPr lang="en-US" sz="1000" dirty="0">
                <a:solidFill>
                  <a:srgbClr val="1F497D"/>
                </a:solidFill>
                <a:latin typeface="Arial Bold"/>
                <a:ea typeface="ＭＳ Ｐゴシック" pitchFamily="34" charset="-128"/>
                <a:sym typeface="Arial Bold"/>
              </a:rPr>
              <a:t>начисления</a:t>
            </a:r>
          </a:p>
        </p:txBody>
      </p:sp>
      <p:sp>
        <p:nvSpPr>
          <p:cNvPr id="16" name="Rectangle 20"/>
          <p:cNvSpPr>
            <a:spLocks/>
          </p:cNvSpPr>
          <p:nvPr/>
        </p:nvSpPr>
        <p:spPr bwMode="auto">
          <a:xfrm>
            <a:off x="2532063" y="2395538"/>
            <a:ext cx="13208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/>
          <a:p>
            <a:pPr algn="ctr"/>
            <a:r>
              <a:rPr lang="ru-RU" sz="1000" dirty="0">
                <a:solidFill>
                  <a:srgbClr val="1F497D"/>
                </a:solidFill>
                <a:latin typeface="Arial Bold"/>
                <a:ea typeface="ＭＳ Ｐゴシック" pitchFamily="34" charset="-128"/>
                <a:sym typeface="Arial Bold"/>
              </a:rPr>
              <a:t>2</a:t>
            </a:r>
            <a:r>
              <a:rPr lang="en-US" sz="1000" dirty="0">
                <a:solidFill>
                  <a:srgbClr val="1F497D"/>
                </a:solidFill>
                <a:latin typeface="Arial Bold"/>
                <a:ea typeface="ＭＳ Ｐゴシック" pitchFamily="34" charset="-128"/>
                <a:sym typeface="Arial Bold"/>
              </a:rPr>
              <a:t>. Информация о начислениях</a:t>
            </a:r>
          </a:p>
        </p:txBody>
      </p:sp>
      <p:sp>
        <p:nvSpPr>
          <p:cNvPr id="17" name="AutoShape 21"/>
          <p:cNvSpPr>
            <a:spLocks/>
          </p:cNvSpPr>
          <p:nvPr/>
        </p:nvSpPr>
        <p:spPr bwMode="auto">
          <a:xfrm rot="10800000">
            <a:off x="2767013" y="2852738"/>
            <a:ext cx="1014412" cy="9525"/>
          </a:xfrm>
          <a:custGeom>
            <a:avLst/>
            <a:gdLst>
              <a:gd name="T0" fmla="*/ 0 w 21600"/>
              <a:gd name="T1" fmla="*/ 0 h 21600"/>
              <a:gd name="T2" fmla="*/ 1116919319 w 21600"/>
              <a:gd name="T3" fmla="*/ 0 h 21600"/>
              <a:gd name="T4" fmla="*/ 1116919319 w 21600"/>
              <a:gd name="T5" fmla="*/ 1852 h 21600"/>
              <a:gd name="T6" fmla="*/ 2147483647 w 21600"/>
              <a:gd name="T7" fmla="*/ 185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10783" y="0"/>
                </a:lnTo>
                <a:lnTo>
                  <a:pt x="10783" y="21600"/>
                </a:lnTo>
                <a:lnTo>
                  <a:pt x="21600" y="21600"/>
                </a:lnTo>
              </a:path>
            </a:pathLst>
          </a:custGeom>
          <a:noFill/>
          <a:ln w="38100">
            <a:solidFill>
              <a:srgbClr val="558ED5"/>
            </a:solidFill>
            <a:prstDash val="dash"/>
            <a:miter lim="800000"/>
            <a:headEnd type="triangle" w="med" len="med"/>
            <a:tailEnd/>
          </a:ln>
        </p:spPr>
        <p:txBody>
          <a:bodyPr lIns="0" tIns="0" rIns="0" bIns="0"/>
          <a:lstStyle/>
          <a:p>
            <a:endParaRPr lang="ru-RU" dirty="0"/>
          </a:p>
        </p:txBody>
      </p:sp>
      <p:sp>
        <p:nvSpPr>
          <p:cNvPr id="18" name="Rectangle 22"/>
          <p:cNvSpPr>
            <a:spLocks/>
          </p:cNvSpPr>
          <p:nvPr/>
        </p:nvSpPr>
        <p:spPr bwMode="auto">
          <a:xfrm>
            <a:off x="2552700" y="3357563"/>
            <a:ext cx="13208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/>
          <a:p>
            <a:pPr algn="ctr"/>
            <a:r>
              <a:rPr lang="ru-RU" sz="1000" dirty="0">
                <a:solidFill>
                  <a:srgbClr val="1F497D"/>
                </a:solidFill>
                <a:latin typeface="Arial Bold"/>
                <a:ea typeface="ＭＳ Ｐゴシック" pitchFamily="34" charset="-128"/>
                <a:sym typeface="Arial Bold"/>
              </a:rPr>
              <a:t>3</a:t>
            </a:r>
            <a:r>
              <a:rPr lang="en-US" sz="1000" dirty="0">
                <a:solidFill>
                  <a:srgbClr val="1F497D"/>
                </a:solidFill>
                <a:latin typeface="Arial Bold"/>
                <a:ea typeface="ＭＳ Ｐゴシック" pitchFamily="34" charset="-128"/>
                <a:sym typeface="Arial Bold"/>
              </a:rPr>
              <a:t>. Информация об </a:t>
            </a:r>
            <a:r>
              <a:rPr lang="en-US" sz="1000" dirty="0" err="1">
                <a:solidFill>
                  <a:srgbClr val="1F497D"/>
                </a:solidFill>
                <a:latin typeface="Arial Bold"/>
                <a:ea typeface="ＭＳ Ｐゴシック" pitchFamily="34" charset="-128"/>
                <a:sym typeface="Arial Bold"/>
              </a:rPr>
              <a:t>опла</a:t>
            </a:r>
            <a:r>
              <a:rPr lang="ru-RU" sz="1000" dirty="0">
                <a:solidFill>
                  <a:srgbClr val="1F497D"/>
                </a:solidFill>
                <a:latin typeface="Arial Bold"/>
                <a:ea typeface="ＭＳ Ｐゴシック" pitchFamily="34" charset="-128"/>
                <a:sym typeface="Arial Bold"/>
              </a:rPr>
              <a:t>т</a:t>
            </a:r>
            <a:r>
              <a:rPr lang="en-US" sz="1000" dirty="0">
                <a:solidFill>
                  <a:srgbClr val="1F497D"/>
                </a:solidFill>
                <a:latin typeface="Arial Bold"/>
                <a:ea typeface="ＭＳ Ｐゴシック" pitchFamily="34" charset="-128"/>
                <a:sym typeface="Arial Bold"/>
              </a:rPr>
              <a:t>е</a:t>
            </a:r>
          </a:p>
        </p:txBody>
      </p:sp>
      <p:sp>
        <p:nvSpPr>
          <p:cNvPr id="19" name="AutoShape 23"/>
          <p:cNvSpPr>
            <a:spLocks/>
          </p:cNvSpPr>
          <p:nvPr/>
        </p:nvSpPr>
        <p:spPr bwMode="auto">
          <a:xfrm rot="10800000">
            <a:off x="1471613" y="3429000"/>
            <a:ext cx="1200150" cy="245745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</a:path>
            </a:pathLst>
          </a:custGeom>
          <a:noFill/>
          <a:ln w="38100">
            <a:solidFill>
              <a:srgbClr val="558ED5"/>
            </a:solidFill>
            <a:miter lim="800000"/>
            <a:headEnd/>
            <a:tailEnd type="triangle" w="med" len="med"/>
          </a:ln>
        </p:spPr>
        <p:txBody>
          <a:bodyPr lIns="0" tIns="0" rIns="0" bIns="0"/>
          <a:lstStyle/>
          <a:p>
            <a:endParaRPr lang="ru-RU" dirty="0"/>
          </a:p>
        </p:txBody>
      </p:sp>
      <p:sp>
        <p:nvSpPr>
          <p:cNvPr id="20" name="AutoShape 24"/>
          <p:cNvSpPr>
            <a:spLocks/>
          </p:cNvSpPr>
          <p:nvPr/>
        </p:nvSpPr>
        <p:spPr bwMode="auto">
          <a:xfrm rot="16200000" flipH="1">
            <a:off x="1256507" y="4220368"/>
            <a:ext cx="2019300" cy="576263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410161326 h 21600"/>
              <a:gd name="T6" fmla="*/ 2147483647 w 21600"/>
              <a:gd name="T7" fmla="*/ 41016132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21566" y="21600"/>
                </a:lnTo>
              </a:path>
            </a:pathLst>
          </a:custGeom>
          <a:noFill/>
          <a:ln w="38100">
            <a:solidFill>
              <a:srgbClr val="558ED5"/>
            </a:solidFill>
            <a:miter lim="800000"/>
            <a:headEnd/>
            <a:tailEnd type="triangle" w="med" len="med"/>
          </a:ln>
        </p:spPr>
        <p:txBody>
          <a:bodyPr lIns="0" tIns="0" rIns="0" bIns="0"/>
          <a:lstStyle/>
          <a:p>
            <a:endParaRPr lang="ru-RU" dirty="0"/>
          </a:p>
        </p:txBody>
      </p:sp>
      <p:sp>
        <p:nvSpPr>
          <p:cNvPr id="21" name="Rectangle 26"/>
          <p:cNvSpPr>
            <a:spLocks/>
          </p:cNvSpPr>
          <p:nvPr/>
        </p:nvSpPr>
        <p:spPr bwMode="auto">
          <a:xfrm>
            <a:off x="6732588" y="3860800"/>
            <a:ext cx="10922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/>
          <a:p>
            <a:r>
              <a:rPr lang="ru-RU" sz="1000" dirty="0">
                <a:solidFill>
                  <a:srgbClr val="1F497D"/>
                </a:solidFill>
                <a:latin typeface="Arial Bold"/>
                <a:ea typeface="ＭＳ Ｐゴシック" pitchFamily="34" charset="-128"/>
                <a:sym typeface="Arial Bold"/>
              </a:rPr>
              <a:t>3</a:t>
            </a:r>
            <a:r>
              <a:rPr lang="en-US" sz="1000" dirty="0">
                <a:solidFill>
                  <a:srgbClr val="1F497D"/>
                </a:solidFill>
                <a:latin typeface="Arial Bold"/>
                <a:ea typeface="ＭＳ Ｐゴシック" pitchFamily="34" charset="-128"/>
                <a:sym typeface="Arial Bold"/>
              </a:rPr>
              <a:t>. Оплата услуг</a:t>
            </a:r>
          </a:p>
        </p:txBody>
      </p:sp>
      <p:sp>
        <p:nvSpPr>
          <p:cNvPr id="22" name="Rectangle 28"/>
          <p:cNvSpPr>
            <a:spLocks/>
          </p:cNvSpPr>
          <p:nvPr/>
        </p:nvSpPr>
        <p:spPr bwMode="auto">
          <a:xfrm>
            <a:off x="7740650" y="3573463"/>
            <a:ext cx="10922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/>
          <a:p>
            <a:pPr algn="ctr"/>
            <a:r>
              <a:rPr lang="en-US" sz="1000" dirty="0">
                <a:solidFill>
                  <a:srgbClr val="1F497D"/>
                </a:solidFill>
                <a:latin typeface="Arial Bold"/>
                <a:ea typeface="ＭＳ Ｐゴシック" pitchFamily="34" charset="-128"/>
                <a:sym typeface="Arial Bold"/>
              </a:rPr>
              <a:t>Физические и Юридические лица</a:t>
            </a:r>
          </a:p>
        </p:txBody>
      </p:sp>
      <p:pic>
        <p:nvPicPr>
          <p:cNvPr id="23" name="Picture 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650" y="3141663"/>
            <a:ext cx="93662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ctangle 31"/>
          <p:cNvSpPr>
            <a:spLocks/>
          </p:cNvSpPr>
          <p:nvPr/>
        </p:nvSpPr>
        <p:spPr bwMode="auto">
          <a:xfrm>
            <a:off x="2627313" y="5157788"/>
            <a:ext cx="5257800" cy="769937"/>
          </a:xfrm>
          <a:prstGeom prst="rect">
            <a:avLst/>
          </a:prstGeom>
          <a:solidFill>
            <a:srgbClr val="EAEAEA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r>
              <a:rPr lang="en-US" sz="1400" b="1" dirty="0">
                <a:solidFill>
                  <a:srgbClr val="1F497D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  <a:sym typeface="Lucida Grande"/>
              </a:rPr>
              <a:t>Администраторы</a:t>
            </a:r>
            <a:r>
              <a:rPr lang="ru-RU" sz="1400" b="1" dirty="0">
                <a:solidFill>
                  <a:srgbClr val="1F497D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  <a:sym typeface="Lucida Grande"/>
              </a:rPr>
              <a:t> </a:t>
            </a:r>
            <a:r>
              <a:rPr lang="en-US" sz="1400" b="1" dirty="0">
                <a:solidFill>
                  <a:srgbClr val="1F497D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  <a:sym typeface="Lucida Grande"/>
              </a:rPr>
              <a:t>доходов</a:t>
            </a:r>
            <a:r>
              <a:rPr lang="ru-RU" sz="1400" b="1" dirty="0">
                <a:solidFill>
                  <a:srgbClr val="1F497D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  <a:sym typeface="Lucida Grande"/>
              </a:rPr>
              <a:t> бюджетов, </a:t>
            </a:r>
          </a:p>
          <a:p>
            <a:r>
              <a:rPr lang="ru-RU" sz="1400" b="1" dirty="0">
                <a:solidFill>
                  <a:srgbClr val="1F497D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  <a:sym typeface="Lucida Grande"/>
              </a:rPr>
              <a:t>Государственные и муниципальные учреждения, </a:t>
            </a:r>
          </a:p>
          <a:p>
            <a:r>
              <a:rPr lang="ru-RU" sz="1400" b="1" dirty="0">
                <a:solidFill>
                  <a:srgbClr val="1F497D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  <a:sym typeface="Lucida Grande"/>
              </a:rPr>
              <a:t>Судьи </a:t>
            </a:r>
            <a:endParaRPr lang="en-US" sz="1400" b="1" dirty="0">
              <a:solidFill>
                <a:srgbClr val="1F497D"/>
              </a:solidFill>
              <a:latin typeface="Arial" pitchFamily="34" charset="0"/>
              <a:ea typeface="ＭＳ Ｐゴシック" pitchFamily="34" charset="-128"/>
              <a:cs typeface="Arial" pitchFamily="34" charset="0"/>
              <a:sym typeface="Lucida Grande"/>
            </a:endParaRPr>
          </a:p>
        </p:txBody>
      </p:sp>
      <p:sp>
        <p:nvSpPr>
          <p:cNvPr id="25" name="Rectangle 32"/>
          <p:cNvSpPr>
            <a:spLocks/>
          </p:cNvSpPr>
          <p:nvPr/>
        </p:nvSpPr>
        <p:spPr bwMode="auto">
          <a:xfrm>
            <a:off x="179388" y="2565400"/>
            <a:ext cx="2533650" cy="841375"/>
          </a:xfrm>
          <a:prstGeom prst="rect">
            <a:avLst/>
          </a:prstGeom>
          <a:solidFill>
            <a:srgbClr val="EAEAEA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pPr algn="ctr"/>
            <a:r>
              <a:rPr lang="ru-RU" sz="1600" b="1" dirty="0">
                <a:solidFill>
                  <a:srgbClr val="1F497D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  <a:sym typeface="Lucida Grande"/>
              </a:rPr>
              <a:t>ГИС ГМП</a:t>
            </a:r>
            <a:endParaRPr lang="en-US" sz="1600" b="1" dirty="0">
              <a:solidFill>
                <a:srgbClr val="1F497D"/>
              </a:solidFill>
              <a:latin typeface="Arial" pitchFamily="34" charset="0"/>
              <a:ea typeface="ＭＳ Ｐゴシック" pitchFamily="34" charset="-128"/>
              <a:cs typeface="Arial" pitchFamily="34" charset="0"/>
              <a:sym typeface="Lucida Grande"/>
            </a:endParaRPr>
          </a:p>
        </p:txBody>
      </p:sp>
      <p:sp>
        <p:nvSpPr>
          <p:cNvPr id="26" name="Rectangle 33"/>
          <p:cNvSpPr>
            <a:spLocks/>
          </p:cNvSpPr>
          <p:nvPr/>
        </p:nvSpPr>
        <p:spPr bwMode="auto">
          <a:xfrm>
            <a:off x="3779838" y="2565400"/>
            <a:ext cx="2879725" cy="2159000"/>
          </a:xfrm>
          <a:prstGeom prst="rect">
            <a:avLst/>
          </a:prstGeom>
          <a:solidFill>
            <a:srgbClr val="EAEAEA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pPr algn="ctr"/>
            <a:r>
              <a:rPr lang="en-US" sz="1400" b="1" dirty="0">
                <a:solidFill>
                  <a:srgbClr val="1F497D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  <a:sym typeface="Lucida Grande"/>
              </a:rPr>
              <a:t>Платежные системы, Кредитные организации</a:t>
            </a:r>
            <a:endParaRPr lang="ru-RU" sz="1400" b="1" dirty="0">
              <a:solidFill>
                <a:srgbClr val="1F497D"/>
              </a:solidFill>
              <a:latin typeface="Arial" pitchFamily="34" charset="0"/>
              <a:ea typeface="ＭＳ Ｐゴシック" pitchFamily="34" charset="-128"/>
              <a:cs typeface="Arial" pitchFamily="34" charset="0"/>
              <a:sym typeface="Lucida Grande"/>
            </a:endParaRPr>
          </a:p>
          <a:p>
            <a:pPr algn="ctr"/>
            <a:r>
              <a:rPr lang="ru-RU" sz="1400" b="1" dirty="0">
                <a:solidFill>
                  <a:srgbClr val="1F497D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  <a:sym typeface="Lucida Grande"/>
              </a:rPr>
              <a:t>Платежные агенты,</a:t>
            </a:r>
          </a:p>
          <a:p>
            <a:pPr algn="ctr"/>
            <a:r>
              <a:rPr lang="ru-RU" sz="1400" b="1" dirty="0">
                <a:solidFill>
                  <a:srgbClr val="1F497D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  <a:sym typeface="Lucida Grande"/>
              </a:rPr>
              <a:t>Банковские платежные агенты (субагенты) , ФГУП «Почта России»,  территориальные органы Федерального казначейства, финансовые органы, Банк Росссии</a:t>
            </a:r>
            <a:endParaRPr lang="en-US" sz="1400" b="1" dirty="0">
              <a:solidFill>
                <a:srgbClr val="1F497D"/>
              </a:solidFill>
              <a:latin typeface="Arial" pitchFamily="34" charset="0"/>
              <a:ea typeface="ＭＳ Ｐゴシック" pitchFamily="34" charset="-128"/>
              <a:cs typeface="Arial" pitchFamily="34" charset="0"/>
              <a:sym typeface="Lucida Grande"/>
            </a:endParaRPr>
          </a:p>
        </p:txBody>
      </p:sp>
      <p:pic>
        <p:nvPicPr>
          <p:cNvPr id="27" name="Picture 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0338" y="5949950"/>
            <a:ext cx="115093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Rectangle 36"/>
          <p:cNvSpPr>
            <a:spLocks/>
          </p:cNvSpPr>
          <p:nvPr/>
        </p:nvSpPr>
        <p:spPr bwMode="auto">
          <a:xfrm>
            <a:off x="3779838" y="1196975"/>
            <a:ext cx="2879725" cy="1008063"/>
          </a:xfrm>
          <a:prstGeom prst="rect">
            <a:avLst/>
          </a:prstGeom>
          <a:solidFill>
            <a:srgbClr val="EAEAEA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pPr algn="ctr"/>
            <a:r>
              <a:rPr lang="en-US" sz="1600" b="1" dirty="0">
                <a:solidFill>
                  <a:srgbClr val="1F497D"/>
                </a:solidFill>
                <a:latin typeface="Lucida Grande"/>
                <a:ea typeface="ＭＳ Ｐゴシック" pitchFamily="34" charset="-128"/>
                <a:sym typeface="Lucida Grande"/>
              </a:rPr>
              <a:t>   </a:t>
            </a:r>
            <a:r>
              <a:rPr lang="en-US" sz="1400" b="1" dirty="0">
                <a:solidFill>
                  <a:srgbClr val="1F497D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  <a:sym typeface="Lucida Grande"/>
              </a:rPr>
              <a:t>Портал государственных </a:t>
            </a:r>
            <a:r>
              <a:rPr lang="ru-RU" sz="1400" b="1" dirty="0">
                <a:solidFill>
                  <a:srgbClr val="1F497D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  <a:sym typeface="Lucida Grande"/>
              </a:rPr>
              <a:t>и муниципальных услуг,</a:t>
            </a:r>
          </a:p>
          <a:p>
            <a:pPr algn="ctr"/>
            <a:endParaRPr lang="ru-RU" sz="1400" b="1" dirty="0">
              <a:solidFill>
                <a:srgbClr val="1F497D"/>
              </a:solidFill>
              <a:latin typeface="Arial" pitchFamily="34" charset="0"/>
              <a:ea typeface="ＭＳ Ｐゴシック" pitchFamily="34" charset="-128"/>
              <a:cs typeface="Arial" pitchFamily="34" charset="0"/>
              <a:sym typeface="Lucida Grande"/>
            </a:endParaRPr>
          </a:p>
          <a:p>
            <a:pPr algn="ctr"/>
            <a:r>
              <a:rPr lang="ru-RU" sz="1400" b="1" dirty="0">
                <a:solidFill>
                  <a:srgbClr val="1F497D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  <a:sym typeface="Lucida Grande"/>
              </a:rPr>
              <a:t>Многофункциональный центр</a:t>
            </a:r>
          </a:p>
        </p:txBody>
      </p:sp>
      <p:sp>
        <p:nvSpPr>
          <p:cNvPr id="29" name="Rectangle 27"/>
          <p:cNvSpPr>
            <a:spLocks/>
          </p:cNvSpPr>
          <p:nvPr/>
        </p:nvSpPr>
        <p:spPr bwMode="auto">
          <a:xfrm>
            <a:off x="4067175" y="6021388"/>
            <a:ext cx="660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/>
          <a:p>
            <a:r>
              <a:rPr lang="en-US" sz="1000" dirty="0">
                <a:solidFill>
                  <a:srgbClr val="1F497D"/>
                </a:solidFill>
                <a:latin typeface="Arial Bold"/>
                <a:ea typeface="ＭＳ Ｐゴシック" pitchFamily="34" charset="-128"/>
                <a:sym typeface="Arial Bold"/>
              </a:rPr>
              <a:t>ФОИВ, РОИВ, </a:t>
            </a:r>
            <a:endParaRPr lang="en-US" sz="1800" dirty="0">
              <a:latin typeface="Arial" pitchFamily="34" charset="0"/>
              <a:ea typeface="ＭＳ Ｐゴシック" pitchFamily="34" charset="-128"/>
              <a:sym typeface="Arial" pitchFamily="34" charset="0"/>
            </a:endParaRPr>
          </a:p>
          <a:p>
            <a:r>
              <a:rPr lang="en-US" sz="1000" dirty="0">
                <a:solidFill>
                  <a:srgbClr val="1F497D"/>
                </a:solidFill>
                <a:latin typeface="Arial Bold"/>
                <a:ea typeface="ＭＳ Ｐゴシック" pitchFamily="34" charset="-128"/>
                <a:sym typeface="Arial Bold"/>
              </a:rPr>
              <a:t>ОМСУ</a:t>
            </a:r>
          </a:p>
        </p:txBody>
      </p:sp>
      <p:sp>
        <p:nvSpPr>
          <p:cNvPr id="30" name="AutoShape 21"/>
          <p:cNvSpPr>
            <a:spLocks/>
          </p:cNvSpPr>
          <p:nvPr/>
        </p:nvSpPr>
        <p:spPr bwMode="auto">
          <a:xfrm rot="10800000" flipV="1">
            <a:off x="6659563" y="3357563"/>
            <a:ext cx="1224805" cy="215453"/>
          </a:xfrm>
          <a:custGeom>
            <a:avLst/>
            <a:gdLst>
              <a:gd name="T0" fmla="*/ 0 w 21600"/>
              <a:gd name="T1" fmla="*/ 0 h 21600"/>
              <a:gd name="T2" fmla="*/ 1969568696 w 21600"/>
              <a:gd name="T3" fmla="*/ 0 h 21600"/>
              <a:gd name="T4" fmla="*/ 1969568696 w 21600"/>
              <a:gd name="T5" fmla="*/ 781379 h 21600"/>
              <a:gd name="T6" fmla="*/ 2147483647 w 21600"/>
              <a:gd name="T7" fmla="*/ 78137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10783" y="0"/>
                </a:lnTo>
                <a:lnTo>
                  <a:pt x="10783" y="21600"/>
                </a:lnTo>
                <a:lnTo>
                  <a:pt x="21600" y="21600"/>
                </a:lnTo>
              </a:path>
            </a:pathLst>
          </a:custGeom>
          <a:noFill/>
          <a:ln w="38100">
            <a:solidFill>
              <a:srgbClr val="558ED5"/>
            </a:solidFill>
            <a:prstDash val="dash"/>
            <a:miter lim="800000"/>
            <a:headEnd type="triangle" w="med" len="med"/>
            <a:tailEnd/>
          </a:ln>
        </p:spPr>
        <p:txBody>
          <a:bodyPr lIns="0" tIns="0" rIns="0" bIns="0"/>
          <a:lstStyle/>
          <a:p>
            <a:endParaRPr lang="ru-RU" dirty="0"/>
          </a:p>
        </p:txBody>
      </p:sp>
      <p:sp>
        <p:nvSpPr>
          <p:cNvPr id="31" name="Прямоугольник 40"/>
          <p:cNvSpPr>
            <a:spLocks noChangeArrowheads="1"/>
          </p:cNvSpPr>
          <p:nvPr/>
        </p:nvSpPr>
        <p:spPr bwMode="auto">
          <a:xfrm flipH="1">
            <a:off x="6659563" y="2924175"/>
            <a:ext cx="1368425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 dirty="0">
                <a:solidFill>
                  <a:srgbClr val="1F497D"/>
                </a:solidFill>
                <a:latin typeface="Arial Bold"/>
                <a:ea typeface="ＭＳ Ｐゴシック" pitchFamily="34" charset="-128"/>
                <a:sym typeface="Arial Bold"/>
              </a:rPr>
              <a:t>2. И</a:t>
            </a:r>
            <a:r>
              <a:rPr lang="en-US" sz="1000" dirty="0">
                <a:solidFill>
                  <a:srgbClr val="1F497D"/>
                </a:solidFill>
                <a:latin typeface="Arial Bold"/>
                <a:ea typeface="ＭＳ Ｐゴシック" pitchFamily="34" charset="-128"/>
                <a:sym typeface="Arial Bold"/>
              </a:rPr>
              <a:t>нформация о начислениях</a:t>
            </a:r>
            <a:endParaRPr lang="ru-RU" sz="1000" dirty="0"/>
          </a:p>
        </p:txBody>
      </p:sp>
      <p:sp>
        <p:nvSpPr>
          <p:cNvPr id="32" name="Line 8"/>
          <p:cNvSpPr>
            <a:spLocks noChangeShapeType="1"/>
          </p:cNvSpPr>
          <p:nvPr/>
        </p:nvSpPr>
        <p:spPr bwMode="auto">
          <a:xfrm flipH="1">
            <a:off x="6659563" y="3789363"/>
            <a:ext cx="1152525" cy="0"/>
          </a:xfrm>
          <a:prstGeom prst="line">
            <a:avLst/>
          </a:prstGeom>
          <a:noFill/>
          <a:ln w="38100">
            <a:solidFill>
              <a:srgbClr val="558ED5"/>
            </a:solidFill>
            <a:round/>
            <a:headEnd/>
            <a:tailEnd type="triangle" w="med" len="med"/>
          </a:ln>
        </p:spPr>
        <p:txBody>
          <a:bodyPr lIns="0" tIns="0" rIns="0" bIns="0"/>
          <a:lstStyle/>
          <a:p>
            <a:endParaRPr lang="ru-RU" dirty="0"/>
          </a:p>
        </p:txBody>
      </p:sp>
      <p:sp>
        <p:nvSpPr>
          <p:cNvPr id="33" name="Rectangle 27"/>
          <p:cNvSpPr>
            <a:spLocks/>
          </p:cNvSpPr>
          <p:nvPr/>
        </p:nvSpPr>
        <p:spPr bwMode="auto">
          <a:xfrm flipH="1">
            <a:off x="8460432" y="3501008"/>
            <a:ext cx="5397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/>
          <a:p>
            <a:r>
              <a:rPr lang="ru-RU" sz="1000" dirty="0">
                <a:solidFill>
                  <a:srgbClr val="1F497D"/>
                </a:solidFill>
                <a:latin typeface="Arial Bold"/>
                <a:ea typeface="ＭＳ Ｐゴシック" pitchFamily="34" charset="-128"/>
                <a:sym typeface="Arial Bold"/>
              </a:rPr>
              <a:t>ФЛ, ЮЛ, ИП</a:t>
            </a:r>
            <a:endParaRPr lang="en-US" sz="1000" dirty="0">
              <a:solidFill>
                <a:srgbClr val="1F497D"/>
              </a:solidFill>
              <a:latin typeface="Arial Bold"/>
              <a:ea typeface="ＭＳ Ｐゴシック" pitchFamily="34" charset="-128"/>
              <a:sym typeface="Arial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950" y="1052513"/>
            <a:ext cx="6821488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ru-RU" sz="1400" dirty="0">
                <a:solidFill>
                  <a:srgbClr val="0070C0"/>
                </a:solidFill>
                <a:latin typeface="Arial" pitchFamily="34" charset="0"/>
              </a:rPr>
              <a:t> </a:t>
            </a:r>
            <a:r>
              <a:rPr lang="ru-RU" sz="1400" b="1" dirty="0">
                <a:solidFill>
                  <a:srgbClr val="0070C0"/>
                </a:solidFill>
                <a:latin typeface="Arial" pitchFamily="34" charset="0"/>
              </a:rPr>
              <a:t>поставщики информации о начислении </a:t>
            </a:r>
            <a:r>
              <a:rPr lang="ru-RU" sz="1400" dirty="0">
                <a:solidFill>
                  <a:srgbClr val="0070C0"/>
                </a:solidFill>
                <a:latin typeface="Arial" pitchFamily="34" charset="0"/>
              </a:rPr>
              <a:t>(о создании начисления, об аннулировании начисления, о корректировке начисления):</a:t>
            </a:r>
          </a:p>
          <a:p>
            <a:pPr algn="just">
              <a:defRPr/>
            </a:pPr>
            <a:r>
              <a:rPr lang="ru-RU" sz="1400" dirty="0">
                <a:solidFill>
                  <a:srgbClr val="0070C0"/>
                </a:solidFill>
                <a:latin typeface="Arial" pitchFamily="34" charset="0"/>
              </a:rPr>
              <a:t>    - поставляют    информацию    о    создании    начисления,    об    аннулировании </a:t>
            </a:r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</a:rPr>
              <a:t>      </a:t>
            </a:r>
            <a:r>
              <a:rPr lang="ru-RU" sz="1400" dirty="0">
                <a:solidFill>
                  <a:srgbClr val="0070C0"/>
                </a:solidFill>
                <a:latin typeface="Arial" pitchFamily="34" charset="0"/>
              </a:rPr>
              <a:t>начисления, о корректировке начисления;</a:t>
            </a:r>
          </a:p>
          <a:p>
            <a:pPr algn="just">
              <a:defRPr/>
            </a:pPr>
            <a:r>
              <a:rPr lang="ru-RU" sz="1400" dirty="0">
                <a:solidFill>
                  <a:srgbClr val="0070C0"/>
                </a:solidFill>
                <a:latin typeface="Arial" pitchFamily="34" charset="0"/>
              </a:rPr>
              <a:t>   -  запрашивают информацию о факте поступления платежа;</a:t>
            </a:r>
          </a:p>
          <a:p>
            <a:pPr algn="just">
              <a:defRPr/>
            </a:pPr>
            <a:r>
              <a:rPr lang="ru-RU" sz="1400" dirty="0">
                <a:solidFill>
                  <a:srgbClr val="0070C0"/>
                </a:solidFill>
                <a:latin typeface="Arial" pitchFamily="34" charset="0"/>
              </a:rPr>
              <a:t>   -  могут производить частичное/полное квитирование;</a:t>
            </a:r>
          </a:p>
          <a:p>
            <a:pPr algn="just">
              <a:defRPr/>
            </a:pPr>
            <a:r>
              <a:rPr lang="ru-RU" sz="1400" dirty="0">
                <a:solidFill>
                  <a:srgbClr val="0070C0"/>
                </a:solidFill>
                <a:latin typeface="Arial" pitchFamily="34" charset="0"/>
              </a:rPr>
              <a:t>   -  оказывают услугу без затребования с заявителя документов, подтверждающих оплату.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4869160"/>
            <a:ext cx="3673475" cy="11699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ru-RU" sz="1400" b="1" dirty="0">
                <a:solidFill>
                  <a:srgbClr val="0070C0"/>
                </a:solidFill>
                <a:latin typeface="Arial" pitchFamily="34" charset="0"/>
              </a:rPr>
              <a:t> многофункциональные центры</a:t>
            </a:r>
            <a:r>
              <a:rPr lang="ru-RU" sz="1400" dirty="0">
                <a:solidFill>
                  <a:srgbClr val="0070C0"/>
                </a:solidFill>
                <a:latin typeface="Arial" pitchFamily="34" charset="0"/>
              </a:rPr>
              <a:t>:</a:t>
            </a:r>
          </a:p>
          <a:p>
            <a:pPr algn="just">
              <a:buClr>
                <a:schemeClr val="accent6">
                  <a:lumMod val="75000"/>
                </a:schemeClr>
              </a:buClr>
              <a:defRPr/>
            </a:pPr>
            <a:r>
              <a:rPr lang="ru-RU" sz="1400" dirty="0">
                <a:solidFill>
                  <a:srgbClr val="0070C0"/>
                </a:solidFill>
                <a:latin typeface="Arial" pitchFamily="34" charset="0"/>
              </a:rPr>
              <a:t>- могут запросить информацию о наличии начислений у заявителя;</a:t>
            </a:r>
          </a:p>
          <a:p>
            <a:pPr algn="just">
              <a:defRPr/>
            </a:pPr>
            <a:r>
              <a:rPr lang="ru-RU" sz="1400" dirty="0">
                <a:solidFill>
                  <a:srgbClr val="0070C0"/>
                </a:solidFill>
                <a:latin typeface="Arial" pitchFamily="34" charset="0"/>
              </a:rPr>
              <a:t>  - могут запросить информацию об осуществлении платежа. 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339975" y="3124200"/>
            <a:ext cx="66960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1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поставщики информации о платеже </a:t>
            </a:r>
            <a:r>
              <a:rPr lang="ru-RU" sz="1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(об осуществлении платежа, о корректировке платежа, об аннулировании платежа):</a:t>
            </a:r>
          </a:p>
          <a:p>
            <a:pPr algn="just"/>
            <a:r>
              <a:rPr lang="ru-RU" sz="1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-   поставляют информацию об осуществлении платежа, об аннулировании </a:t>
            </a:r>
          </a:p>
          <a:p>
            <a:pPr algn="just"/>
            <a:r>
              <a:rPr lang="ru-RU" sz="1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платежа, о корректировке платежа;</a:t>
            </a:r>
          </a:p>
          <a:p>
            <a:pPr algn="just"/>
            <a:r>
              <a:rPr lang="ru-RU" sz="1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-   могут запросить информацию о наличии начислений у заявителя;</a:t>
            </a:r>
          </a:p>
          <a:p>
            <a:pPr algn="just"/>
            <a:r>
              <a:rPr lang="ru-RU" sz="1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- могут предоставлять клиентам сервис информирования о начислениях и осуществления их оплаты. </a:t>
            </a:r>
          </a:p>
        </p:txBody>
      </p:sp>
      <p:pic>
        <p:nvPicPr>
          <p:cNvPr id="7" name="Picture 16" descr="C:\Users\erusalimskaya.a\Documents\Картинки, шаблоны для презентаций\Человечки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3152775"/>
            <a:ext cx="2143125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860032" y="4797152"/>
            <a:ext cx="3816350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ru-RU" sz="1400" b="1" dirty="0">
                <a:solidFill>
                  <a:srgbClr val="0070C0"/>
                </a:solidFill>
                <a:latin typeface="Arial" pitchFamily="34" charset="0"/>
              </a:rPr>
              <a:t> порталы государственных и муниципальных услуг</a:t>
            </a:r>
            <a:r>
              <a:rPr lang="ru-RU" sz="1400" dirty="0">
                <a:solidFill>
                  <a:srgbClr val="0070C0"/>
                </a:solidFill>
                <a:latin typeface="Arial" pitchFamily="34" charset="0"/>
              </a:rPr>
              <a:t>:</a:t>
            </a:r>
          </a:p>
          <a:p>
            <a:pPr algn="just">
              <a:buClr>
                <a:schemeClr val="accent6">
                  <a:lumMod val="75000"/>
                </a:schemeClr>
              </a:buClr>
              <a:defRPr/>
            </a:pPr>
            <a:r>
              <a:rPr lang="ru-RU" sz="1400" dirty="0">
                <a:solidFill>
                  <a:srgbClr val="0070C0"/>
                </a:solidFill>
                <a:latin typeface="Arial" pitchFamily="34" charset="0"/>
              </a:rPr>
              <a:t> - могут запросить информацию о наличии начислений у заявителя;</a:t>
            </a:r>
          </a:p>
          <a:p>
            <a:pPr algn="just">
              <a:buClr>
                <a:schemeClr val="accent6">
                  <a:lumMod val="75000"/>
                </a:schemeClr>
              </a:buClr>
              <a:defRPr/>
            </a:pPr>
            <a:r>
              <a:rPr lang="ru-RU" sz="1400" dirty="0">
                <a:solidFill>
                  <a:srgbClr val="0070C0"/>
                </a:solidFill>
                <a:latin typeface="Arial" pitchFamily="34" charset="0"/>
              </a:rPr>
              <a:t> -  могут запросить информацию об осуществлении платежа. 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0" y="333375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FF0000"/>
                </a:solidFill>
                <a:latin typeface="+mj-lt"/>
                <a:ea typeface="Calibri" pitchFamily="34" charset="0"/>
                <a:cs typeface="Times New Roman" pitchFamily="18" charset="0"/>
              </a:rPr>
              <a:t>Участники ГИС ГМП</a:t>
            </a:r>
            <a:endParaRPr lang="ru-RU" sz="2000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8756785" cy="602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2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43204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Этапы подключения 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9592" y="1196752"/>
            <a:ext cx="7488832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AutoNum type="arabicParenR"/>
            </a:pPr>
            <a:r>
              <a:rPr lang="ru-RU" sz="1100" b="1" dirty="0" smtClean="0"/>
              <a:t>Официальный интернет сайт Федерального казначейства РФ</a:t>
            </a:r>
          </a:p>
          <a:p>
            <a:pPr marL="228600" indent="-228600"/>
            <a:r>
              <a:rPr lang="ru-RU" sz="1100" dirty="0" smtClean="0"/>
              <a:t>     Адрес - </a:t>
            </a:r>
            <a:r>
              <a:rPr lang="ru-RU" sz="1100" dirty="0" smtClean="0">
                <a:solidFill>
                  <a:srgbClr val="0070C0"/>
                </a:solidFill>
              </a:rPr>
              <a:t> </a:t>
            </a:r>
            <a:r>
              <a:rPr lang="en-US" sz="1100" dirty="0" smtClean="0">
                <a:solidFill>
                  <a:schemeClr val="accent2"/>
                </a:solidFill>
                <a:hlinkClick r:id="rId2"/>
              </a:rPr>
              <a:t>http://www.roskazna.ru/gis-gmp/index.php</a:t>
            </a:r>
            <a:endParaRPr lang="ru-RU" sz="1100" dirty="0" smtClean="0">
              <a:solidFill>
                <a:schemeClr val="accent2"/>
              </a:solidFill>
            </a:endParaRPr>
          </a:p>
          <a:p>
            <a:pPr marL="228600" indent="-228600"/>
            <a:r>
              <a:rPr lang="ru-RU" sz="1100" dirty="0" smtClean="0">
                <a:solidFill>
                  <a:schemeClr val="accent4"/>
                </a:solidFill>
              </a:rPr>
              <a:t>      </a:t>
            </a:r>
            <a:r>
              <a:rPr lang="ru-RU" sz="1100" dirty="0" smtClean="0">
                <a:solidFill>
                  <a:srgbClr val="0070C0"/>
                </a:solidFill>
              </a:rPr>
              <a:t>На данном ресурсе размещена информация и необходимые документы, определяющие порядок действий для подключения к системе государственных и муниципальных платежей(ГИС ГМП). </a:t>
            </a:r>
          </a:p>
          <a:p>
            <a:pPr marL="228600" indent="-228600"/>
            <a:endParaRPr lang="ru-RU" sz="1100" dirty="0">
              <a:solidFill>
                <a:schemeClr val="accent4"/>
              </a:solidFill>
            </a:endParaRPr>
          </a:p>
        </p:txBody>
      </p:sp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Полезная информация, основные ресурсы, регламентирующие процесс подключения к системе ГИС ГМП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99592" y="2204864"/>
            <a:ext cx="7488832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/>
              <a:t>2) Официальный интернет сайт Министерства экономического развития Иркутской области –  </a:t>
            </a:r>
          </a:p>
          <a:p>
            <a:r>
              <a:rPr lang="ru-RU" sz="1100" b="1" dirty="0" smtClean="0"/>
              <a:t>    регионального оператора СМЭВ на территории Иркутской области</a:t>
            </a:r>
          </a:p>
          <a:p>
            <a:pPr marL="228600" indent="-228600"/>
            <a:r>
              <a:rPr lang="ru-RU" sz="1100" dirty="0" smtClean="0"/>
              <a:t>    Адрес - </a:t>
            </a:r>
            <a:r>
              <a:rPr lang="ru-RU" sz="1100" dirty="0" smtClean="0">
                <a:solidFill>
                  <a:srgbClr val="0070C0"/>
                </a:solidFill>
              </a:rPr>
              <a:t> </a:t>
            </a:r>
            <a:r>
              <a:rPr lang="en-US" sz="1100" dirty="0" smtClean="0">
                <a:solidFill>
                  <a:schemeClr val="accent2"/>
                </a:solidFill>
                <a:hlinkClick r:id="rId3"/>
              </a:rPr>
              <a:t>http://economy.irkobl.ru/sites/economy/Zakon%20210-FZ/smev.php#tab-mv-link</a:t>
            </a:r>
            <a:endParaRPr lang="ru-RU" sz="1100" dirty="0" smtClean="0">
              <a:solidFill>
                <a:schemeClr val="accent2"/>
              </a:solidFill>
            </a:endParaRPr>
          </a:p>
          <a:p>
            <a:pPr marL="228600" indent="-228600"/>
            <a:endParaRPr lang="ru-RU" sz="1100" dirty="0" smtClean="0">
              <a:solidFill>
                <a:schemeClr val="accent4"/>
              </a:solidFill>
            </a:endParaRPr>
          </a:p>
          <a:p>
            <a:pPr marL="228600" indent="-228600"/>
            <a:r>
              <a:rPr lang="ru-RU" sz="1100" dirty="0" smtClean="0">
                <a:solidFill>
                  <a:srgbClr val="0070C0"/>
                </a:solidFill>
              </a:rPr>
              <a:t>      На данном ресурсе размещена информация и необходимые документы, определяющие порядок действий для подключения к системе межведомственного электронного взаимодействия (СМЭВ).</a:t>
            </a:r>
          </a:p>
          <a:p>
            <a:pPr marL="228600" indent="-228600"/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99592" y="3573016"/>
            <a:ext cx="74888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/>
              <a:t>3) Технологический портал «Электронное правительство , Госуслуги»</a:t>
            </a:r>
          </a:p>
          <a:p>
            <a:pPr marL="228600" indent="-228600"/>
            <a:r>
              <a:rPr lang="ru-RU" sz="1100" dirty="0" smtClean="0"/>
              <a:t>    Адрес - </a:t>
            </a:r>
            <a:r>
              <a:rPr lang="en-US" sz="1100" dirty="0" smtClean="0">
                <a:solidFill>
                  <a:schemeClr val="accent2"/>
                </a:solidFill>
                <a:hlinkClick r:id="rId4"/>
              </a:rPr>
              <a:t>http://smev.gosuslugi.ru/portal/services-tools.jsp</a:t>
            </a:r>
            <a:endParaRPr lang="ru-RU" sz="1100" dirty="0" smtClean="0">
              <a:solidFill>
                <a:schemeClr val="accent2"/>
              </a:solidFill>
            </a:endParaRPr>
          </a:p>
          <a:p>
            <a:pPr marL="228600" indent="-228600"/>
            <a:r>
              <a:rPr lang="ru-RU" sz="1100" dirty="0" smtClean="0">
                <a:solidFill>
                  <a:schemeClr val="accent4"/>
                </a:solidFill>
              </a:rPr>
              <a:t>   </a:t>
            </a:r>
          </a:p>
          <a:p>
            <a:pPr marL="228600" indent="-228600"/>
            <a:r>
              <a:rPr lang="ru-RU" sz="1100" dirty="0" smtClean="0">
                <a:solidFill>
                  <a:srgbClr val="0070C0"/>
                </a:solidFill>
              </a:rPr>
              <a:t>     Сервис проверки подписи, форматно – логический контроль электронных документов.</a:t>
            </a:r>
            <a:endParaRPr lang="en-US" sz="1100" dirty="0" smtClean="0">
              <a:solidFill>
                <a:srgbClr val="0070C0"/>
              </a:solidFill>
            </a:endParaRPr>
          </a:p>
          <a:p>
            <a:pPr marL="228600" indent="-228600"/>
            <a:endParaRPr lang="ru-RU" sz="1100" dirty="0" smtClean="0">
              <a:solidFill>
                <a:schemeClr val="accent4"/>
              </a:solidFill>
            </a:endParaRPr>
          </a:p>
          <a:p>
            <a:pPr marL="228600" indent="-228600"/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71600" y="4725144"/>
            <a:ext cx="5904656" cy="1057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/>
              <a:t>4) Официальный интернет сайт администрации МО Слюдянский район</a:t>
            </a:r>
          </a:p>
          <a:p>
            <a:pPr marL="228600" indent="-228600"/>
            <a:r>
              <a:rPr lang="ru-RU" sz="1100" dirty="0" smtClean="0"/>
              <a:t>    Адрес </a:t>
            </a:r>
            <a:r>
              <a:rPr lang="ru-RU" sz="1100" dirty="0" smtClean="0">
                <a:solidFill>
                  <a:srgbClr val="0070C0"/>
                </a:solidFill>
              </a:rPr>
              <a:t>- </a:t>
            </a:r>
            <a:r>
              <a:rPr lang="en-US" sz="1100" u="sng" dirty="0" smtClean="0">
                <a:solidFill>
                  <a:srgbClr val="ED6E27"/>
                </a:solidFill>
              </a:rPr>
              <a:t>http://www.sludyanka.ru/qa/5151.html</a:t>
            </a:r>
            <a:endParaRPr lang="ru-RU" sz="1100" u="sng" dirty="0" smtClean="0">
              <a:solidFill>
                <a:srgbClr val="ED6E27"/>
              </a:solidFill>
            </a:endParaRPr>
          </a:p>
          <a:p>
            <a:pPr marL="228600" indent="-228600"/>
            <a:r>
              <a:rPr lang="ru-RU" sz="1100" dirty="0" smtClean="0">
                <a:solidFill>
                  <a:srgbClr val="0070C0"/>
                </a:solidFill>
              </a:rPr>
              <a:t>   </a:t>
            </a:r>
          </a:p>
          <a:p>
            <a:pPr defTabSz="812262">
              <a:lnSpc>
                <a:spcPct val="90000"/>
              </a:lnSpc>
              <a:buSzPct val="120000"/>
            </a:pPr>
            <a:r>
              <a:rPr lang="ru-RU" sz="1100" dirty="0" smtClean="0">
                <a:solidFill>
                  <a:srgbClr val="0070C0"/>
                </a:solidFill>
              </a:rPr>
              <a:t>В данном разделе собрана вся необходимая информация для подключения к ГИС ГМП ( все этапы).</a:t>
            </a:r>
          </a:p>
          <a:p>
            <a:pPr defTabSz="812262">
              <a:lnSpc>
                <a:spcPct val="90000"/>
              </a:lnSpc>
              <a:buSzPct val="120000"/>
            </a:pPr>
            <a:r>
              <a:rPr lang="ru-RU" sz="1100" dirty="0" smtClean="0">
                <a:solidFill>
                  <a:srgbClr val="000099"/>
                </a:solidFill>
              </a:rPr>
              <a:t>   </a:t>
            </a:r>
            <a:endParaRPr lang="ru-RU" sz="11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548681"/>
            <a:ext cx="79928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0070C0"/>
                </a:solidFill>
              </a:rPr>
              <a:t>Для начала тестирования взаимодействия с ГИС ГМП должны быть выполнены следующие условия:</a:t>
            </a:r>
          </a:p>
          <a:p>
            <a:endParaRPr lang="ru-RU" sz="1200" dirty="0" smtClean="0">
              <a:solidFill>
                <a:srgbClr val="0070C0"/>
              </a:solidFill>
            </a:endParaRPr>
          </a:p>
          <a:p>
            <a:r>
              <a:rPr lang="ru-RU" sz="1200" dirty="0" smtClean="0">
                <a:solidFill>
                  <a:srgbClr val="0070C0"/>
                </a:solidFill>
              </a:rPr>
              <a:t>1. Направлена заявка в ФК и присвоен Уникальный идентификатор Участника.</a:t>
            </a:r>
          </a:p>
          <a:p>
            <a:endParaRPr lang="ru-RU" sz="1200" dirty="0" smtClean="0">
              <a:solidFill>
                <a:srgbClr val="0070C0"/>
              </a:solidFill>
            </a:endParaRPr>
          </a:p>
          <a:p>
            <a:r>
              <a:rPr lang="ru-RU" sz="1200" dirty="0" smtClean="0">
                <a:solidFill>
                  <a:srgbClr val="0070C0"/>
                </a:solidFill>
              </a:rPr>
              <a:t>2. Участник подключен к СМЭВ (Подразумевается наличие ЭП-ОВ для регистрации информационной системы участника в СМЭВ,</a:t>
            </a:r>
            <a:r>
              <a:rPr lang="ru-RU" altLang="ru-RU" sz="1200" dirty="0" smtClean="0">
                <a:solidFill>
                  <a:srgbClr val="0070C0"/>
                </a:solidFill>
              </a:rPr>
              <a:t> получены мнемоники (коды) информационной системы, точки подключения после регистрации ЭП-ОВ на информационную систему в СМЭВ</a:t>
            </a:r>
            <a:r>
              <a:rPr lang="ru-RU" sz="1200" dirty="0" smtClean="0">
                <a:solidFill>
                  <a:srgbClr val="0070C0"/>
                </a:solidFill>
              </a:rPr>
              <a:t> ЭП для подписи пакетов посылаемых в ГИС ГМП, для клиентов ФК подходят ЭП выданные ФК, наличие заключенного соглашения с региональным оператором СМЭВ, наличие необходимых настроенных программных (</a:t>
            </a:r>
            <a:r>
              <a:rPr lang="en-US" sz="1200" dirty="0" smtClean="0">
                <a:solidFill>
                  <a:srgbClr val="0070C0"/>
                </a:solidFill>
              </a:rPr>
              <a:t>VIPNET) </a:t>
            </a:r>
            <a:r>
              <a:rPr lang="ru-RU" sz="1200" dirty="0" smtClean="0">
                <a:solidFill>
                  <a:srgbClr val="0070C0"/>
                </a:solidFill>
              </a:rPr>
              <a:t>либо аппаратных (КООРДИНАТОР) инструментов для организации связи через СМЭВ) .</a:t>
            </a:r>
          </a:p>
          <a:p>
            <a:endParaRPr lang="ru-RU" sz="1200" dirty="0" smtClean="0">
              <a:solidFill>
                <a:srgbClr val="0070C0"/>
              </a:solidFill>
            </a:endParaRPr>
          </a:p>
          <a:p>
            <a:r>
              <a:rPr lang="ru-RU" sz="1200" dirty="0" smtClean="0">
                <a:solidFill>
                  <a:srgbClr val="0070C0"/>
                </a:solidFill>
              </a:rPr>
              <a:t>3. Участником разработан адаптер к веб-сервису СМЭВ в соответствии с Методическими рекомендациями по разработке электронных сервисов и применению технологии электронной подписи при межведомственном электронном взаимодействии версии 2.4.4.).</a:t>
            </a:r>
          </a:p>
          <a:p>
            <a:endParaRPr lang="ru-RU" sz="1200" dirty="0" smtClean="0">
              <a:solidFill>
                <a:srgbClr val="0070C0"/>
              </a:solidFill>
            </a:endParaRPr>
          </a:p>
          <a:p>
            <a:r>
              <a:rPr lang="ru-RU" sz="1200" dirty="0" smtClean="0">
                <a:solidFill>
                  <a:srgbClr val="0070C0"/>
                </a:solidFill>
              </a:rPr>
              <a:t>4. Направлено письмо-уведомление о готовности к тестированию, с заголовком «Регистрация нового Участника», на электронный адрес </a:t>
            </a:r>
            <a:r>
              <a:rPr lang="ru-RU" sz="1200" u="sng" dirty="0" smtClean="0">
                <a:solidFill>
                  <a:srgbClr val="0070C0"/>
                </a:solidFill>
                <a:hlinkClick r:id="rId2"/>
              </a:rPr>
              <a:t>support@e-t-k.ru</a:t>
            </a:r>
            <a:r>
              <a:rPr lang="ru-RU" sz="1200" dirty="0" smtClean="0">
                <a:solidFill>
                  <a:srgbClr val="0070C0"/>
                </a:solidFill>
              </a:rPr>
              <a:t> с указанием следующих сведений: Полное наименование организации, ИНН/КПП, роль, указанная в заявке на регистрацию участника (после слов «прошу зарегистрировать в качестве...», идентификатор, полученный при регистрации в ФК. В ответ на это письмо Участник получит уведомление о регистрации в тестовой среде ГИС ГМП. Для взаимодействия с тестовой средой используется тот же идентификатор участника, что и для взаимодействия с промышленной средой.</a:t>
            </a:r>
          </a:p>
          <a:p>
            <a:endParaRPr lang="ru-RU" sz="1200" dirty="0" smtClean="0">
              <a:solidFill>
                <a:srgbClr val="0070C0"/>
              </a:solidFill>
            </a:endParaRPr>
          </a:p>
          <a:p>
            <a:r>
              <a:rPr lang="ru-RU" sz="1200" b="1" dirty="0" smtClean="0">
                <a:solidFill>
                  <a:srgbClr val="0070C0"/>
                </a:solidFill>
              </a:rPr>
              <a:t>Адрес сервера тестовой среды ГИС ГМП </a:t>
            </a:r>
            <a:r>
              <a:rPr lang="ru-RU" sz="1200" dirty="0" smtClean="0">
                <a:solidFill>
                  <a:srgbClr val="0070C0"/>
                </a:solidFill>
              </a:rPr>
              <a:t>: </a:t>
            </a:r>
          </a:p>
          <a:p>
            <a:endParaRPr lang="ru-RU" sz="1200" dirty="0" smtClean="0">
              <a:solidFill>
                <a:srgbClr val="0070C0"/>
              </a:solidFill>
            </a:endParaRPr>
          </a:p>
          <a:p>
            <a:r>
              <a:rPr lang="en-US" sz="1200" dirty="0" smtClean="0">
                <a:solidFill>
                  <a:srgbClr val="0070C0"/>
                </a:solidFill>
                <a:hlinkClick r:id="rId3"/>
              </a:rPr>
              <a:t>http://188.254.16.92:7777/gateway/services/SID0003218?wsdl</a:t>
            </a:r>
            <a:r>
              <a:rPr lang="ru-RU" sz="1200" dirty="0" smtClean="0">
                <a:solidFill>
                  <a:srgbClr val="0070C0"/>
                </a:solidFill>
              </a:rPr>
              <a:t> – для тестирования физическое подключение к СМЭВ не используется, пакеты с данными, подписанные ЭП ФК уходят на тестовый сервер с использованием обычного подключении к сети «Интернет», оно понадобится для работы с промышленной средой.</a:t>
            </a:r>
          </a:p>
          <a:p>
            <a:endParaRPr lang="ru-RU" sz="1200" dirty="0" smtClean="0">
              <a:solidFill>
                <a:srgbClr val="0070C0"/>
              </a:solidFill>
            </a:endParaRPr>
          </a:p>
          <a:p>
            <a:endParaRPr lang="ru-RU" sz="1200" dirty="0" smtClean="0">
              <a:solidFill>
                <a:srgbClr val="0070C0"/>
              </a:solidFill>
            </a:endParaRPr>
          </a:p>
          <a:p>
            <a:endParaRPr lang="ru-RU" sz="1200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116632"/>
            <a:ext cx="8136904" cy="504056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Тестирование ГИС ГМП</a:t>
            </a:r>
            <a:endParaRPr lang="ru-RU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610</TotalTime>
  <Words>1732</Words>
  <Application>Microsoft Office PowerPoint</Application>
  <PresentationFormat>Экран (4:3)</PresentationFormat>
  <Paragraphs>150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30" baseType="lpstr">
      <vt:lpstr>ＭＳ Ｐゴシック</vt:lpstr>
      <vt:lpstr>Arial</vt:lpstr>
      <vt:lpstr>Arial Bold</vt:lpstr>
      <vt:lpstr>Calibri</vt:lpstr>
      <vt:lpstr>Lucida Grande</vt:lpstr>
      <vt:lpstr>Lucida Sans Unicode</vt:lpstr>
      <vt:lpstr>Times New Roman</vt:lpstr>
      <vt:lpstr>Verdana</vt:lpstr>
      <vt:lpstr>Wingdings</vt:lpstr>
      <vt:lpstr>Wingdings 2</vt:lpstr>
      <vt:lpstr>Wingdings 3</vt:lpstr>
      <vt:lpstr>Открытая</vt:lpstr>
      <vt:lpstr>Государственная информационная система о государственных и муниципальных платежах  (ГИС ГМП)</vt:lpstr>
      <vt:lpstr>Презентация PowerPoint</vt:lpstr>
      <vt:lpstr>Определение и назначение системы ГИС ГМП </vt:lpstr>
      <vt:lpstr>Презентация PowerPoint</vt:lpstr>
      <vt:lpstr>Презентация PowerPoint</vt:lpstr>
      <vt:lpstr>Презентация PowerPoint</vt:lpstr>
      <vt:lpstr>Этапы подключения </vt:lpstr>
      <vt:lpstr>Полезная информация, основные ресурсы, регламентирующие процесс подключения к системе ГИС ГМП</vt:lpstr>
      <vt:lpstr>Тестирование ГИС ГМП</vt:lpstr>
      <vt:lpstr>Тестирование АС «СМЕТА» на предмет взаимодействия с тестовой средой ГИС ГМП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Опыт подключения</dc:title>
  <dc:creator>Администратор</dc:creator>
  <cp:lastModifiedBy>Buhfin42</cp:lastModifiedBy>
  <cp:revision>51</cp:revision>
  <dcterms:created xsi:type="dcterms:W3CDTF">2013-12-06T02:17:21Z</dcterms:created>
  <dcterms:modified xsi:type="dcterms:W3CDTF">2014-10-20T00:23:51Z</dcterms:modified>
</cp:coreProperties>
</file>