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60" r:id="rId5"/>
    <p:sldId id="27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DDC1F-7F07-4191-86D9-33A9F9BBA10D}" type="doc">
      <dgm:prSet loTypeId="urn:microsoft.com/office/officeart/2005/8/layout/process4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C7346A5-8C3A-4C9C-B7A3-DCAA0CD4F515}">
      <dgm:prSet phldrT="[Текст]" custT="1"/>
      <dgm:spPr>
        <a:xfrm rot="10800000">
          <a:off x="0" y="639287"/>
          <a:ext cx="8229600" cy="717135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b="1" smtClean="0">
              <a:latin typeface="Calibri"/>
              <a:ea typeface="+mn-ea"/>
              <a:cs typeface="+mn-cs"/>
            </a:rPr>
            <a:t>Найти партнеров </a:t>
          </a:r>
        </a:p>
        <a:p>
          <a:r>
            <a:rPr lang="ru-RU" sz="1200" smtClean="0">
              <a:latin typeface="Calibri"/>
              <a:ea typeface="+mn-ea"/>
              <a:cs typeface="+mn-cs"/>
            </a:rPr>
            <a:t>(</a:t>
          </a:r>
          <a:r>
            <a:rPr lang="ru-RU" sz="1400" smtClean="0">
              <a:latin typeface="Calibri"/>
              <a:ea typeface="+mn-ea"/>
              <a:cs typeface="+mn-cs"/>
            </a:rPr>
            <a:t>Предпринимателей  для трудового или имущественного взноса</a:t>
          </a:r>
          <a:r>
            <a:rPr lang="ru-RU" sz="1200" smtClean="0">
              <a:latin typeface="Calibri"/>
              <a:ea typeface="+mn-ea"/>
              <a:cs typeface="+mn-cs"/>
            </a:rPr>
            <a:t>)</a:t>
          </a:r>
          <a:endParaRPr lang="ru-RU" sz="1200" dirty="0">
            <a:latin typeface="Calibri"/>
            <a:ea typeface="+mn-ea"/>
            <a:cs typeface="+mn-cs"/>
          </a:endParaRPr>
        </a:p>
      </dgm:t>
    </dgm:pt>
    <dgm:pt modelId="{D16B6AE3-3322-4072-B251-CD7DA116C0DD}" type="parTrans" cxnId="{11AC9FD4-E001-4EF9-A72E-F346A44B9B94}">
      <dgm:prSet/>
      <dgm:spPr/>
      <dgm:t>
        <a:bodyPr/>
        <a:lstStyle/>
        <a:p>
          <a:endParaRPr lang="ru-RU"/>
        </a:p>
      </dgm:t>
    </dgm:pt>
    <dgm:pt modelId="{0053421A-006B-41FB-AB31-8ACBDC6B5368}" type="sibTrans" cxnId="{11AC9FD4-E001-4EF9-A72E-F346A44B9B94}">
      <dgm:prSet/>
      <dgm:spPr/>
      <dgm:t>
        <a:bodyPr/>
        <a:lstStyle/>
        <a:p>
          <a:endParaRPr lang="ru-RU"/>
        </a:p>
      </dgm:t>
    </dgm:pt>
    <dgm:pt modelId="{FFFA2A81-6F01-4604-B5F2-7D8115AE4965}">
      <dgm:prSet phldrT="[Текст]" custT="1"/>
      <dgm:spPr>
        <a:xfrm rot="10800000">
          <a:off x="0" y="1350149"/>
          <a:ext cx="8229600" cy="850633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b="1" smtClean="0">
              <a:latin typeface="Calibri"/>
              <a:ea typeface="+mn-ea"/>
              <a:cs typeface="+mn-cs"/>
            </a:rPr>
            <a:t>Провести переговоры собст. имущества</a:t>
          </a:r>
          <a:r>
            <a:rPr lang="ru-RU" sz="1600" smtClean="0">
              <a:latin typeface="Calibri"/>
              <a:ea typeface="+mn-ea"/>
              <a:cs typeface="+mn-cs"/>
            </a:rPr>
            <a:t> </a:t>
          </a:r>
        </a:p>
        <a:p>
          <a:r>
            <a:rPr lang="ru-RU" sz="1200" smtClean="0">
              <a:latin typeface="Calibri"/>
              <a:ea typeface="+mn-ea"/>
              <a:cs typeface="+mn-cs"/>
            </a:rPr>
            <a:t>(</a:t>
          </a:r>
          <a:r>
            <a:rPr lang="ru-RU" sz="1400" smtClean="0">
              <a:latin typeface="Calibri"/>
              <a:ea typeface="+mn-ea"/>
              <a:cs typeface="+mn-cs"/>
            </a:rPr>
            <a:t>на</a:t>
          </a:r>
          <a:r>
            <a:rPr lang="ru-RU" sz="1200" smtClean="0">
              <a:latin typeface="Calibri"/>
              <a:ea typeface="+mn-ea"/>
              <a:cs typeface="+mn-cs"/>
            </a:rPr>
            <a:t> </a:t>
          </a:r>
          <a:r>
            <a:rPr lang="ru-RU" sz="1400" smtClean="0">
              <a:latin typeface="Calibri"/>
              <a:ea typeface="+mn-ea"/>
              <a:cs typeface="+mn-cs"/>
            </a:rPr>
            <a:t>здания / земельный участок на котором будет реализован проект</a:t>
          </a:r>
          <a:r>
            <a:rPr lang="ru-RU" sz="1200" smtClean="0">
              <a:latin typeface="Calibri"/>
              <a:ea typeface="+mn-ea"/>
              <a:cs typeface="+mn-cs"/>
            </a:rPr>
            <a:t>)</a:t>
          </a:r>
          <a:endParaRPr lang="ru-RU" sz="1200" dirty="0">
            <a:latin typeface="Calibri"/>
            <a:ea typeface="+mn-ea"/>
            <a:cs typeface="+mn-cs"/>
          </a:endParaRPr>
        </a:p>
      </dgm:t>
    </dgm:pt>
    <dgm:pt modelId="{87DA7492-EA6A-44B3-B85D-F847A01FF9A4}" type="parTrans" cxnId="{F72F9FEB-FB01-4D40-8E72-BAC469CADAE9}">
      <dgm:prSet/>
      <dgm:spPr/>
      <dgm:t>
        <a:bodyPr/>
        <a:lstStyle/>
        <a:p>
          <a:endParaRPr lang="ru-RU"/>
        </a:p>
      </dgm:t>
    </dgm:pt>
    <dgm:pt modelId="{C597AF70-3723-4628-9026-3982BEDC6C7C}" type="sibTrans" cxnId="{F72F9FEB-FB01-4D40-8E72-BAC469CADAE9}">
      <dgm:prSet/>
      <dgm:spPr/>
      <dgm:t>
        <a:bodyPr/>
        <a:lstStyle/>
        <a:p>
          <a:endParaRPr lang="ru-RU"/>
        </a:p>
      </dgm:t>
    </dgm:pt>
    <dgm:pt modelId="{D2127AB9-B8E5-46F2-AE3C-B8DA61947F04}">
      <dgm:prSet phldrT="[Текст]" custT="1"/>
      <dgm:spPr>
        <a:xfrm rot="10800000">
          <a:off x="0" y="2203200"/>
          <a:ext cx="8229600" cy="643240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b="1" smtClean="0">
              <a:latin typeface="Calibri"/>
              <a:ea typeface="+mn-ea"/>
              <a:cs typeface="+mn-cs"/>
            </a:rPr>
            <a:t>Собрать подписи или сход граждан  </a:t>
          </a:r>
          <a:endParaRPr lang="ru-RU" sz="1600" dirty="0">
            <a:latin typeface="Calibri"/>
            <a:ea typeface="+mn-ea"/>
            <a:cs typeface="+mn-cs"/>
          </a:endParaRPr>
        </a:p>
      </dgm:t>
    </dgm:pt>
    <dgm:pt modelId="{AA3783F0-3DBB-46DE-AD9F-E94AD577743C}" type="parTrans" cxnId="{852B906C-92B6-4910-9EB1-2C48EAC8B8B9}">
      <dgm:prSet/>
      <dgm:spPr/>
      <dgm:t>
        <a:bodyPr/>
        <a:lstStyle/>
        <a:p>
          <a:endParaRPr lang="ru-RU"/>
        </a:p>
      </dgm:t>
    </dgm:pt>
    <dgm:pt modelId="{09988552-261B-4F50-98E2-DA0884E9B74C}" type="sibTrans" cxnId="{852B906C-92B6-4910-9EB1-2C48EAC8B8B9}">
      <dgm:prSet/>
      <dgm:spPr/>
      <dgm:t>
        <a:bodyPr/>
        <a:lstStyle/>
        <a:p>
          <a:endParaRPr lang="ru-RU"/>
        </a:p>
      </dgm:t>
    </dgm:pt>
    <dgm:pt modelId="{0965AADD-BAB8-4C6E-BD6C-CA92EEE0115E}">
      <dgm:prSet custT="1"/>
      <dgm:spPr>
        <a:xfrm rot="10800000">
          <a:off x="0" y="2831477"/>
          <a:ext cx="8229600" cy="643240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b="1" dirty="0" smtClean="0">
              <a:latin typeface="Calibri"/>
              <a:ea typeface="+mn-ea"/>
              <a:cs typeface="+mn-cs"/>
            </a:rPr>
            <a:t>Начать сбор инициативных платежей на счет инициатора до </a:t>
          </a:r>
          <a:r>
            <a:rPr lang="ru-RU" sz="1600" b="1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05 октября</a:t>
          </a:r>
          <a:endParaRPr lang="ru-RU" sz="1600" b="1" dirty="0"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4A3E78EA-DB49-4EC8-9163-7A701C3291FD}" type="parTrans" cxnId="{931153AE-D7F3-4211-8477-81F83B4F37F9}">
      <dgm:prSet/>
      <dgm:spPr/>
      <dgm:t>
        <a:bodyPr/>
        <a:lstStyle/>
        <a:p>
          <a:endParaRPr lang="ru-RU"/>
        </a:p>
      </dgm:t>
    </dgm:pt>
    <dgm:pt modelId="{63FF3025-0F90-404E-899A-F527424063DE}" type="sibTrans" cxnId="{931153AE-D7F3-4211-8477-81F83B4F37F9}">
      <dgm:prSet/>
      <dgm:spPr/>
      <dgm:t>
        <a:bodyPr/>
        <a:lstStyle/>
        <a:p>
          <a:endParaRPr lang="ru-RU"/>
        </a:p>
      </dgm:t>
    </dgm:pt>
    <dgm:pt modelId="{673B4F9E-A6BF-4AEB-9644-11BF09C91399}">
      <dgm:prSet custT="1"/>
      <dgm:spPr>
        <a:xfrm>
          <a:off x="0" y="4105410"/>
          <a:ext cx="8229600" cy="418231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b="1" dirty="0" smtClean="0">
              <a:latin typeface="Calibri"/>
              <a:ea typeface="+mn-ea"/>
              <a:cs typeface="+mn-cs"/>
            </a:rPr>
            <a:t>Перечислить в бюджет Инициативные платежи инициатором </a:t>
          </a:r>
          <a:r>
            <a:rPr lang="ru-RU" sz="1600" b="1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с</a:t>
          </a:r>
          <a:r>
            <a:rPr lang="ru-RU" sz="1600" b="1" dirty="0" smtClean="0">
              <a:latin typeface="Calibri"/>
              <a:ea typeface="+mn-ea"/>
              <a:cs typeface="+mn-cs"/>
            </a:rPr>
            <a:t> </a:t>
          </a:r>
          <a:r>
            <a:rPr lang="ru-RU" sz="1600" b="1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03 по 06 октября</a:t>
          </a:r>
          <a:endParaRPr lang="ru-RU" sz="1600" b="1" dirty="0"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C68F9AE5-A8E7-4E5D-A714-C0CDCBD60379}" type="parTrans" cxnId="{F56CB55E-33F4-4035-95CF-7EAC22B49FAF}">
      <dgm:prSet/>
      <dgm:spPr/>
      <dgm:t>
        <a:bodyPr/>
        <a:lstStyle/>
        <a:p>
          <a:endParaRPr lang="ru-RU"/>
        </a:p>
      </dgm:t>
    </dgm:pt>
    <dgm:pt modelId="{2357B894-12BD-463E-9F5B-4435F1F00165}" type="sibTrans" cxnId="{F56CB55E-33F4-4035-95CF-7EAC22B49FAF}">
      <dgm:prSet/>
      <dgm:spPr/>
      <dgm:t>
        <a:bodyPr/>
        <a:lstStyle/>
        <a:p>
          <a:endParaRPr lang="ru-RU"/>
        </a:p>
      </dgm:t>
    </dgm:pt>
    <dgm:pt modelId="{853C65BF-2FF7-40DD-835B-EFAFBED2C635}">
      <dgm:prSet phldrT="[Текст]" custT="1"/>
      <dgm:spPr>
        <a:xfrm rot="10800000">
          <a:off x="0" y="3468443"/>
          <a:ext cx="8229600" cy="643240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b="1" dirty="0" smtClean="0">
              <a:latin typeface="Calibri"/>
              <a:ea typeface="+mn-ea"/>
              <a:cs typeface="+mn-cs"/>
            </a:rPr>
            <a:t>Подать </a:t>
          </a:r>
          <a:r>
            <a:rPr lang="ru-RU" sz="1600" b="1" dirty="0" smtClean="0">
              <a:latin typeface="Calibri"/>
              <a:ea typeface="+mn-ea"/>
              <a:cs typeface="+mn-cs"/>
            </a:rPr>
            <a:t>нам заявку с документами до 11 сентября по факту будет до </a:t>
          </a:r>
          <a:r>
            <a:rPr lang="ru-RU" sz="1600" b="1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08 сентября  </a:t>
          </a:r>
        </a:p>
        <a:p>
          <a:r>
            <a:rPr lang="ru-RU" sz="1200" dirty="0" smtClean="0">
              <a:latin typeface="Calibri"/>
              <a:ea typeface="+mn-ea"/>
              <a:cs typeface="+mn-cs"/>
            </a:rPr>
            <a:t>(лично и на эл. почта </a:t>
          </a:r>
          <a:r>
            <a:rPr lang="en-US" sz="1200" dirty="0" smtClean="0">
              <a:latin typeface="Calibri"/>
              <a:ea typeface="+mn-ea"/>
              <a:cs typeface="+mn-cs"/>
            </a:rPr>
            <a:t>saldusheva_av@sludyanka.ru</a:t>
          </a:r>
          <a:r>
            <a:rPr lang="ru-RU" sz="1200" dirty="0" smtClean="0">
              <a:latin typeface="Calibri"/>
              <a:ea typeface="+mn-ea"/>
              <a:cs typeface="+mn-cs"/>
            </a:rPr>
            <a:t> тел. 51-2-05, доб.115,136)</a:t>
          </a:r>
          <a:endParaRPr lang="ru-RU" sz="1200" b="1" dirty="0">
            <a:latin typeface="Calibri"/>
            <a:ea typeface="+mn-ea"/>
            <a:cs typeface="+mn-cs"/>
          </a:endParaRPr>
        </a:p>
      </dgm:t>
    </dgm:pt>
    <dgm:pt modelId="{6573EA92-4072-4F0E-99CC-2918843E144C}" type="parTrans" cxnId="{1C9138ED-3384-442F-A171-354D87474055}">
      <dgm:prSet/>
      <dgm:spPr/>
      <dgm:t>
        <a:bodyPr/>
        <a:lstStyle/>
        <a:p>
          <a:endParaRPr lang="ru-RU"/>
        </a:p>
      </dgm:t>
    </dgm:pt>
    <dgm:pt modelId="{62E386CD-4920-45AA-8A5A-13551D4BD231}" type="sibTrans" cxnId="{1C9138ED-3384-442F-A171-354D87474055}">
      <dgm:prSet/>
      <dgm:spPr/>
      <dgm:t>
        <a:bodyPr/>
        <a:lstStyle/>
        <a:p>
          <a:endParaRPr lang="ru-RU"/>
        </a:p>
      </dgm:t>
    </dgm:pt>
    <dgm:pt modelId="{EE3C69E0-2587-4215-A5CD-6431DC79B881}">
      <dgm:prSet phldrT="[Текст]" custT="1"/>
      <dgm:spPr>
        <a:xfrm rot="10800000">
          <a:off x="0" y="2320"/>
          <a:ext cx="8229600" cy="643240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b="1" smtClean="0">
              <a:latin typeface="Calibri"/>
              <a:ea typeface="+mn-ea"/>
              <a:cs typeface="+mn-cs"/>
            </a:rPr>
            <a:t>Придумать проект</a:t>
          </a:r>
        </a:p>
        <a:p>
          <a:r>
            <a:rPr lang="ru-RU" sz="1200" b="0" smtClean="0">
              <a:latin typeface="Calibri"/>
              <a:ea typeface="+mn-ea"/>
              <a:cs typeface="+mn-cs"/>
            </a:rPr>
            <a:t>(</a:t>
          </a:r>
          <a:r>
            <a:rPr lang="ru-RU" sz="1400" b="0" smtClean="0">
              <a:latin typeface="Calibri"/>
              <a:ea typeface="+mn-ea"/>
              <a:cs typeface="+mn-cs"/>
            </a:rPr>
            <a:t>от НКО, МАУ или группой граждан от 3-х лиц старше 16 лет с пропиской СР)</a:t>
          </a:r>
          <a:endParaRPr lang="ru-RU" sz="1200" b="0" dirty="0">
            <a:latin typeface="Calibri"/>
            <a:ea typeface="+mn-ea"/>
            <a:cs typeface="+mn-cs"/>
          </a:endParaRPr>
        </a:p>
      </dgm:t>
    </dgm:pt>
    <dgm:pt modelId="{A365105A-DAF4-40D9-BEF4-37DB1ABE46D8}" type="sibTrans" cxnId="{C0741FA1-9169-43C5-8091-34E83526E3FD}">
      <dgm:prSet/>
      <dgm:spPr/>
      <dgm:t>
        <a:bodyPr/>
        <a:lstStyle/>
        <a:p>
          <a:endParaRPr lang="ru-RU"/>
        </a:p>
      </dgm:t>
    </dgm:pt>
    <dgm:pt modelId="{BE90F4AA-8259-4A50-A018-67ABFA205A77}" type="parTrans" cxnId="{C0741FA1-9169-43C5-8091-34E83526E3FD}">
      <dgm:prSet/>
      <dgm:spPr/>
      <dgm:t>
        <a:bodyPr/>
        <a:lstStyle/>
        <a:p>
          <a:endParaRPr lang="ru-RU"/>
        </a:p>
      </dgm:t>
    </dgm:pt>
    <dgm:pt modelId="{9BD47EBE-4F28-4DB1-8076-FF63A802AF04}" type="pres">
      <dgm:prSet presAssocID="{1BBDDC1F-7F07-4191-86D9-33A9F9BBA1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A80355-D68D-4140-B0DD-A1AC83AB83F6}" type="pres">
      <dgm:prSet presAssocID="{673B4F9E-A6BF-4AEB-9644-11BF09C91399}" presName="boxAndChildren" presStyleCnt="0"/>
      <dgm:spPr/>
      <dgm:t>
        <a:bodyPr/>
        <a:lstStyle/>
        <a:p>
          <a:endParaRPr lang="ru-RU"/>
        </a:p>
      </dgm:t>
    </dgm:pt>
    <dgm:pt modelId="{84263229-96C3-40F6-B21F-697C9F1A496B}" type="pres">
      <dgm:prSet presAssocID="{673B4F9E-A6BF-4AEB-9644-11BF09C91399}" presName="parentTextBox" presStyleLbl="node1" presStyleIdx="0" presStyleCnt="7" custScaleY="121859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2811019-0A47-428C-B1E4-14E3AB80AE49}" type="pres">
      <dgm:prSet presAssocID="{62E386CD-4920-45AA-8A5A-13551D4BD231}" presName="sp" presStyleCnt="0"/>
      <dgm:spPr/>
      <dgm:t>
        <a:bodyPr/>
        <a:lstStyle/>
        <a:p>
          <a:endParaRPr lang="ru-RU"/>
        </a:p>
      </dgm:t>
    </dgm:pt>
    <dgm:pt modelId="{1CA7C261-2A9D-485B-9472-77BCC23F2F29}" type="pres">
      <dgm:prSet presAssocID="{853C65BF-2FF7-40DD-835B-EFAFBED2C635}" presName="arrowAndChildren" presStyleCnt="0"/>
      <dgm:spPr/>
      <dgm:t>
        <a:bodyPr/>
        <a:lstStyle/>
        <a:p>
          <a:endParaRPr lang="ru-RU"/>
        </a:p>
      </dgm:t>
    </dgm:pt>
    <dgm:pt modelId="{C3D5C947-0993-4CC2-89C7-868822A07710}" type="pres">
      <dgm:prSet presAssocID="{853C65BF-2FF7-40DD-835B-EFAFBED2C635}" presName="parentTextArrow" presStyleLbl="node1" presStyleIdx="1" presStyleCnt="7" custScaleX="99749" custScaleY="125168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C9D09EB6-CEB4-4B12-B55E-793A7317CEE7}" type="pres">
      <dgm:prSet presAssocID="{63FF3025-0F90-404E-899A-F527424063DE}" presName="sp" presStyleCnt="0"/>
      <dgm:spPr/>
      <dgm:t>
        <a:bodyPr/>
        <a:lstStyle/>
        <a:p>
          <a:endParaRPr lang="ru-RU"/>
        </a:p>
      </dgm:t>
    </dgm:pt>
    <dgm:pt modelId="{995EC13D-3AA7-4A4C-80FC-0DB6773BB3D1}" type="pres">
      <dgm:prSet presAssocID="{0965AADD-BAB8-4C6E-BD6C-CA92EEE0115E}" presName="arrowAndChildren" presStyleCnt="0"/>
      <dgm:spPr/>
      <dgm:t>
        <a:bodyPr/>
        <a:lstStyle/>
        <a:p>
          <a:endParaRPr lang="ru-RU"/>
        </a:p>
      </dgm:t>
    </dgm:pt>
    <dgm:pt modelId="{94E4A307-8D6E-4048-ACD9-46E9513FF5C0}" type="pres">
      <dgm:prSet presAssocID="{0965AADD-BAB8-4C6E-BD6C-CA92EEE0115E}" presName="parentTextArrow" presStyleLbl="node1" presStyleIdx="2" presStyleCnt="7" custScaleY="118453" custLinFactNeighborX="1201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21BAA9F8-7D4B-4343-AFA2-ED9B23A2271D}" type="pres">
      <dgm:prSet presAssocID="{09988552-261B-4F50-98E2-DA0884E9B74C}" presName="sp" presStyleCnt="0"/>
      <dgm:spPr/>
      <dgm:t>
        <a:bodyPr/>
        <a:lstStyle/>
        <a:p>
          <a:endParaRPr lang="ru-RU"/>
        </a:p>
      </dgm:t>
    </dgm:pt>
    <dgm:pt modelId="{F9FD6E3C-C329-4E57-9FBE-ECFEF5159D7B}" type="pres">
      <dgm:prSet presAssocID="{D2127AB9-B8E5-46F2-AE3C-B8DA61947F04}" presName="arrowAndChildren" presStyleCnt="0"/>
      <dgm:spPr/>
      <dgm:t>
        <a:bodyPr/>
        <a:lstStyle/>
        <a:p>
          <a:endParaRPr lang="ru-RU"/>
        </a:p>
      </dgm:t>
    </dgm:pt>
    <dgm:pt modelId="{821EC254-6461-45B0-9698-AC85A2BDD389}" type="pres">
      <dgm:prSet presAssocID="{D2127AB9-B8E5-46F2-AE3C-B8DA61947F04}" presName="parentTextArrow" presStyleLbl="node1" presStyleIdx="3" presStyleCnt="7" custScaleY="117268" custLinFactNeighborY="1351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65946A61-023E-49B6-AF8F-66E127C88408}" type="pres">
      <dgm:prSet presAssocID="{C597AF70-3723-4628-9026-3982BEDC6C7C}" presName="sp" presStyleCnt="0"/>
      <dgm:spPr/>
      <dgm:t>
        <a:bodyPr/>
        <a:lstStyle/>
        <a:p>
          <a:endParaRPr lang="ru-RU"/>
        </a:p>
      </dgm:t>
    </dgm:pt>
    <dgm:pt modelId="{36B998A2-756A-4272-877F-B184BF13E68C}" type="pres">
      <dgm:prSet presAssocID="{FFFA2A81-6F01-4604-B5F2-7D8115AE4965}" presName="arrowAndChildren" presStyleCnt="0"/>
      <dgm:spPr/>
      <dgm:t>
        <a:bodyPr/>
        <a:lstStyle/>
        <a:p>
          <a:endParaRPr lang="ru-RU"/>
        </a:p>
      </dgm:t>
    </dgm:pt>
    <dgm:pt modelId="{5C7C7970-6864-4AB6-85A0-399F6DE6F8AA}" type="pres">
      <dgm:prSet presAssocID="{FFFA2A81-6F01-4604-B5F2-7D8115AE4965}" presName="parentTextArrow" presStyleLbl="node1" presStyleIdx="4" presStyleCnt="7" custScaleY="132242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84FF54AB-AC2A-4954-A589-16758560AF8D}" type="pres">
      <dgm:prSet presAssocID="{0053421A-006B-41FB-AB31-8ACBDC6B5368}" presName="sp" presStyleCnt="0"/>
      <dgm:spPr/>
      <dgm:t>
        <a:bodyPr/>
        <a:lstStyle/>
        <a:p>
          <a:endParaRPr lang="ru-RU"/>
        </a:p>
      </dgm:t>
    </dgm:pt>
    <dgm:pt modelId="{DDD14E0E-4F0D-4A15-B407-0FEB1FB1BDDA}" type="pres">
      <dgm:prSet presAssocID="{7C7346A5-8C3A-4C9C-B7A3-DCAA0CD4F515}" presName="arrowAndChildren" presStyleCnt="0"/>
      <dgm:spPr/>
      <dgm:t>
        <a:bodyPr/>
        <a:lstStyle/>
        <a:p>
          <a:endParaRPr lang="ru-RU"/>
        </a:p>
      </dgm:t>
    </dgm:pt>
    <dgm:pt modelId="{26FE2AA7-5D22-49C0-A6CC-9B3E0F3BA968}" type="pres">
      <dgm:prSet presAssocID="{7C7346A5-8C3A-4C9C-B7A3-DCAA0CD4F515}" presName="parentTextArrow" presStyleLbl="node1" presStyleIdx="5" presStyleCnt="7" custScaleX="99749" custScaleY="137692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E37B1B9A-F798-4C2E-A029-DF233E7770D4}" type="pres">
      <dgm:prSet presAssocID="{A365105A-DAF4-40D9-BEF4-37DB1ABE46D8}" presName="sp" presStyleCnt="0"/>
      <dgm:spPr/>
      <dgm:t>
        <a:bodyPr/>
        <a:lstStyle/>
        <a:p>
          <a:endParaRPr lang="ru-RU"/>
        </a:p>
      </dgm:t>
    </dgm:pt>
    <dgm:pt modelId="{FF6A5B74-C391-4D0B-B520-B95C390AA6BE}" type="pres">
      <dgm:prSet presAssocID="{EE3C69E0-2587-4215-A5CD-6431DC79B881}" presName="arrowAndChildren" presStyleCnt="0"/>
      <dgm:spPr/>
      <dgm:t>
        <a:bodyPr/>
        <a:lstStyle/>
        <a:p>
          <a:endParaRPr lang="ru-RU"/>
        </a:p>
      </dgm:t>
    </dgm:pt>
    <dgm:pt modelId="{4E9DF733-0B3B-4A6E-A910-D606B3956D65}" type="pres">
      <dgm:prSet presAssocID="{EE3C69E0-2587-4215-A5CD-6431DC79B881}" presName="parentTextArrow" presStyleLbl="node1" presStyleIdx="6" presStyleCnt="7" custScaleX="100000" custScaleY="138313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</dgm:ptLst>
  <dgm:cxnLst>
    <dgm:cxn modelId="{852B906C-92B6-4910-9EB1-2C48EAC8B8B9}" srcId="{1BBDDC1F-7F07-4191-86D9-33A9F9BBA10D}" destId="{D2127AB9-B8E5-46F2-AE3C-B8DA61947F04}" srcOrd="3" destOrd="0" parTransId="{AA3783F0-3DBB-46DE-AD9F-E94AD577743C}" sibTransId="{09988552-261B-4F50-98E2-DA0884E9B74C}"/>
    <dgm:cxn modelId="{1C9138ED-3384-442F-A171-354D87474055}" srcId="{1BBDDC1F-7F07-4191-86D9-33A9F9BBA10D}" destId="{853C65BF-2FF7-40DD-835B-EFAFBED2C635}" srcOrd="5" destOrd="0" parTransId="{6573EA92-4072-4F0E-99CC-2918843E144C}" sibTransId="{62E386CD-4920-45AA-8A5A-13551D4BD231}"/>
    <dgm:cxn modelId="{E89D5B00-20D5-4B31-9869-E631D34CDC67}" type="presOf" srcId="{D2127AB9-B8E5-46F2-AE3C-B8DA61947F04}" destId="{821EC254-6461-45B0-9698-AC85A2BDD389}" srcOrd="0" destOrd="0" presId="urn:microsoft.com/office/officeart/2005/8/layout/process4"/>
    <dgm:cxn modelId="{F56CB55E-33F4-4035-95CF-7EAC22B49FAF}" srcId="{1BBDDC1F-7F07-4191-86D9-33A9F9BBA10D}" destId="{673B4F9E-A6BF-4AEB-9644-11BF09C91399}" srcOrd="6" destOrd="0" parTransId="{C68F9AE5-A8E7-4E5D-A714-C0CDCBD60379}" sibTransId="{2357B894-12BD-463E-9F5B-4435F1F00165}"/>
    <dgm:cxn modelId="{C0741FA1-9169-43C5-8091-34E83526E3FD}" srcId="{1BBDDC1F-7F07-4191-86D9-33A9F9BBA10D}" destId="{EE3C69E0-2587-4215-A5CD-6431DC79B881}" srcOrd="0" destOrd="0" parTransId="{BE90F4AA-8259-4A50-A018-67ABFA205A77}" sibTransId="{A365105A-DAF4-40D9-BEF4-37DB1ABE46D8}"/>
    <dgm:cxn modelId="{11AC9FD4-E001-4EF9-A72E-F346A44B9B94}" srcId="{1BBDDC1F-7F07-4191-86D9-33A9F9BBA10D}" destId="{7C7346A5-8C3A-4C9C-B7A3-DCAA0CD4F515}" srcOrd="1" destOrd="0" parTransId="{D16B6AE3-3322-4072-B251-CD7DA116C0DD}" sibTransId="{0053421A-006B-41FB-AB31-8ACBDC6B5368}"/>
    <dgm:cxn modelId="{931153AE-D7F3-4211-8477-81F83B4F37F9}" srcId="{1BBDDC1F-7F07-4191-86D9-33A9F9BBA10D}" destId="{0965AADD-BAB8-4C6E-BD6C-CA92EEE0115E}" srcOrd="4" destOrd="0" parTransId="{4A3E78EA-DB49-4EC8-9163-7A701C3291FD}" sibTransId="{63FF3025-0F90-404E-899A-F527424063DE}"/>
    <dgm:cxn modelId="{36C133A8-0ECA-4639-B2FE-02245084F6E1}" type="presOf" srcId="{FFFA2A81-6F01-4604-B5F2-7D8115AE4965}" destId="{5C7C7970-6864-4AB6-85A0-399F6DE6F8AA}" srcOrd="0" destOrd="0" presId="urn:microsoft.com/office/officeart/2005/8/layout/process4"/>
    <dgm:cxn modelId="{A5AD88E8-E076-47E8-B0CD-74B41A4B3734}" type="presOf" srcId="{7C7346A5-8C3A-4C9C-B7A3-DCAA0CD4F515}" destId="{26FE2AA7-5D22-49C0-A6CC-9B3E0F3BA968}" srcOrd="0" destOrd="0" presId="urn:microsoft.com/office/officeart/2005/8/layout/process4"/>
    <dgm:cxn modelId="{F72F9FEB-FB01-4D40-8E72-BAC469CADAE9}" srcId="{1BBDDC1F-7F07-4191-86D9-33A9F9BBA10D}" destId="{FFFA2A81-6F01-4604-B5F2-7D8115AE4965}" srcOrd="2" destOrd="0" parTransId="{87DA7492-EA6A-44B3-B85D-F847A01FF9A4}" sibTransId="{C597AF70-3723-4628-9026-3982BEDC6C7C}"/>
    <dgm:cxn modelId="{442A98E6-F166-4317-83FA-87C1E0089A31}" type="presOf" srcId="{0965AADD-BAB8-4C6E-BD6C-CA92EEE0115E}" destId="{94E4A307-8D6E-4048-ACD9-46E9513FF5C0}" srcOrd="0" destOrd="0" presId="urn:microsoft.com/office/officeart/2005/8/layout/process4"/>
    <dgm:cxn modelId="{EBFAA097-24E0-4D07-819D-EBA9B39C530D}" type="presOf" srcId="{1BBDDC1F-7F07-4191-86D9-33A9F9BBA10D}" destId="{9BD47EBE-4F28-4DB1-8076-FF63A802AF04}" srcOrd="0" destOrd="0" presId="urn:microsoft.com/office/officeart/2005/8/layout/process4"/>
    <dgm:cxn modelId="{254FA19C-A9D4-4B9B-AEC3-FCFFAAED94C3}" type="presOf" srcId="{673B4F9E-A6BF-4AEB-9644-11BF09C91399}" destId="{84263229-96C3-40F6-B21F-697C9F1A496B}" srcOrd="0" destOrd="0" presId="urn:microsoft.com/office/officeart/2005/8/layout/process4"/>
    <dgm:cxn modelId="{A7FDC2B7-22CF-406F-8D7B-7B86F2F9D808}" type="presOf" srcId="{853C65BF-2FF7-40DD-835B-EFAFBED2C635}" destId="{C3D5C947-0993-4CC2-89C7-868822A07710}" srcOrd="0" destOrd="0" presId="urn:microsoft.com/office/officeart/2005/8/layout/process4"/>
    <dgm:cxn modelId="{86E5C7FB-BD07-4D06-B888-5F802569A204}" type="presOf" srcId="{EE3C69E0-2587-4215-A5CD-6431DC79B881}" destId="{4E9DF733-0B3B-4A6E-A910-D606B3956D65}" srcOrd="0" destOrd="0" presId="urn:microsoft.com/office/officeart/2005/8/layout/process4"/>
    <dgm:cxn modelId="{3EE5A851-D2D3-4AF5-8673-BB0AAE52FEE1}" type="presParOf" srcId="{9BD47EBE-4F28-4DB1-8076-FF63A802AF04}" destId="{AEA80355-D68D-4140-B0DD-A1AC83AB83F6}" srcOrd="0" destOrd="0" presId="urn:microsoft.com/office/officeart/2005/8/layout/process4"/>
    <dgm:cxn modelId="{B4F5B00C-6946-43E1-9C23-2E2DDB8DD6F0}" type="presParOf" srcId="{AEA80355-D68D-4140-B0DD-A1AC83AB83F6}" destId="{84263229-96C3-40F6-B21F-697C9F1A496B}" srcOrd="0" destOrd="0" presId="urn:microsoft.com/office/officeart/2005/8/layout/process4"/>
    <dgm:cxn modelId="{62AB837A-2E31-4B6B-B6FD-3A009702B9B6}" type="presParOf" srcId="{9BD47EBE-4F28-4DB1-8076-FF63A802AF04}" destId="{C2811019-0A47-428C-B1E4-14E3AB80AE49}" srcOrd="1" destOrd="0" presId="urn:microsoft.com/office/officeart/2005/8/layout/process4"/>
    <dgm:cxn modelId="{86555CFD-3FA4-46B3-8ED2-C2191204F08A}" type="presParOf" srcId="{9BD47EBE-4F28-4DB1-8076-FF63A802AF04}" destId="{1CA7C261-2A9D-485B-9472-77BCC23F2F29}" srcOrd="2" destOrd="0" presId="urn:microsoft.com/office/officeart/2005/8/layout/process4"/>
    <dgm:cxn modelId="{1D6D40D0-D62B-43D4-86B8-5EB517A11688}" type="presParOf" srcId="{1CA7C261-2A9D-485B-9472-77BCC23F2F29}" destId="{C3D5C947-0993-4CC2-89C7-868822A07710}" srcOrd="0" destOrd="0" presId="urn:microsoft.com/office/officeart/2005/8/layout/process4"/>
    <dgm:cxn modelId="{CCC28D02-31CD-4F30-838D-7E4D759A9C58}" type="presParOf" srcId="{9BD47EBE-4F28-4DB1-8076-FF63A802AF04}" destId="{C9D09EB6-CEB4-4B12-B55E-793A7317CEE7}" srcOrd="3" destOrd="0" presId="urn:microsoft.com/office/officeart/2005/8/layout/process4"/>
    <dgm:cxn modelId="{D4E22D87-41AD-4C9F-9A07-E1093562ABA4}" type="presParOf" srcId="{9BD47EBE-4F28-4DB1-8076-FF63A802AF04}" destId="{995EC13D-3AA7-4A4C-80FC-0DB6773BB3D1}" srcOrd="4" destOrd="0" presId="urn:microsoft.com/office/officeart/2005/8/layout/process4"/>
    <dgm:cxn modelId="{346B33F6-3A68-450E-AC61-310AABE2B673}" type="presParOf" srcId="{995EC13D-3AA7-4A4C-80FC-0DB6773BB3D1}" destId="{94E4A307-8D6E-4048-ACD9-46E9513FF5C0}" srcOrd="0" destOrd="0" presId="urn:microsoft.com/office/officeart/2005/8/layout/process4"/>
    <dgm:cxn modelId="{B5F2553B-2DB7-40F8-81B6-FC4623B90D1D}" type="presParOf" srcId="{9BD47EBE-4F28-4DB1-8076-FF63A802AF04}" destId="{21BAA9F8-7D4B-4343-AFA2-ED9B23A2271D}" srcOrd="5" destOrd="0" presId="urn:microsoft.com/office/officeart/2005/8/layout/process4"/>
    <dgm:cxn modelId="{05F8EC6A-53BD-4B9E-9E18-346B3202EA87}" type="presParOf" srcId="{9BD47EBE-4F28-4DB1-8076-FF63A802AF04}" destId="{F9FD6E3C-C329-4E57-9FBE-ECFEF5159D7B}" srcOrd="6" destOrd="0" presId="urn:microsoft.com/office/officeart/2005/8/layout/process4"/>
    <dgm:cxn modelId="{0054D5D9-7E8C-44A3-960C-C4437108C564}" type="presParOf" srcId="{F9FD6E3C-C329-4E57-9FBE-ECFEF5159D7B}" destId="{821EC254-6461-45B0-9698-AC85A2BDD389}" srcOrd="0" destOrd="0" presId="urn:microsoft.com/office/officeart/2005/8/layout/process4"/>
    <dgm:cxn modelId="{A942140E-5271-4749-A68D-04A8C3BBD9EF}" type="presParOf" srcId="{9BD47EBE-4F28-4DB1-8076-FF63A802AF04}" destId="{65946A61-023E-49B6-AF8F-66E127C88408}" srcOrd="7" destOrd="0" presId="urn:microsoft.com/office/officeart/2005/8/layout/process4"/>
    <dgm:cxn modelId="{DAFDF189-B13A-447F-B2B4-CD9C9B0E5D0A}" type="presParOf" srcId="{9BD47EBE-4F28-4DB1-8076-FF63A802AF04}" destId="{36B998A2-756A-4272-877F-B184BF13E68C}" srcOrd="8" destOrd="0" presId="urn:microsoft.com/office/officeart/2005/8/layout/process4"/>
    <dgm:cxn modelId="{54C57FEA-5C77-4E15-A194-545D387AE934}" type="presParOf" srcId="{36B998A2-756A-4272-877F-B184BF13E68C}" destId="{5C7C7970-6864-4AB6-85A0-399F6DE6F8AA}" srcOrd="0" destOrd="0" presId="urn:microsoft.com/office/officeart/2005/8/layout/process4"/>
    <dgm:cxn modelId="{54C8A3BB-51C4-4A7D-97B9-DFF247D6EB2D}" type="presParOf" srcId="{9BD47EBE-4F28-4DB1-8076-FF63A802AF04}" destId="{84FF54AB-AC2A-4954-A589-16758560AF8D}" srcOrd="9" destOrd="0" presId="urn:microsoft.com/office/officeart/2005/8/layout/process4"/>
    <dgm:cxn modelId="{8DC3EEDE-57B4-47F2-83C0-461A5E46BAB1}" type="presParOf" srcId="{9BD47EBE-4F28-4DB1-8076-FF63A802AF04}" destId="{DDD14E0E-4F0D-4A15-B407-0FEB1FB1BDDA}" srcOrd="10" destOrd="0" presId="urn:microsoft.com/office/officeart/2005/8/layout/process4"/>
    <dgm:cxn modelId="{94D21A89-2A3C-436A-9812-88EEF26A6AC3}" type="presParOf" srcId="{DDD14E0E-4F0D-4A15-B407-0FEB1FB1BDDA}" destId="{26FE2AA7-5D22-49C0-A6CC-9B3E0F3BA968}" srcOrd="0" destOrd="0" presId="urn:microsoft.com/office/officeart/2005/8/layout/process4"/>
    <dgm:cxn modelId="{D1B5BA5F-7430-4B89-8B7B-6614E7EA3296}" type="presParOf" srcId="{9BD47EBE-4F28-4DB1-8076-FF63A802AF04}" destId="{E37B1B9A-F798-4C2E-A029-DF233E7770D4}" srcOrd="11" destOrd="0" presId="urn:microsoft.com/office/officeart/2005/8/layout/process4"/>
    <dgm:cxn modelId="{21AF6271-775B-49C0-94A0-87691B4BA4F3}" type="presParOf" srcId="{9BD47EBE-4F28-4DB1-8076-FF63A802AF04}" destId="{FF6A5B74-C391-4D0B-B520-B95C390AA6BE}" srcOrd="12" destOrd="0" presId="urn:microsoft.com/office/officeart/2005/8/layout/process4"/>
    <dgm:cxn modelId="{147BDD6B-D0A6-4133-9C66-C86770F4229E}" type="presParOf" srcId="{FF6A5B74-C391-4D0B-B520-B95C390AA6BE}" destId="{4E9DF733-0B3B-4A6E-A910-D606B3956D6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63229-96C3-40F6-B21F-697C9F1A496B}">
      <dsp:nvSpPr>
        <dsp:cNvPr id="0" name=""/>
        <dsp:cNvSpPr/>
      </dsp:nvSpPr>
      <dsp:spPr>
        <a:xfrm>
          <a:off x="0" y="4631110"/>
          <a:ext cx="8291264" cy="4806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/>
              <a:ea typeface="+mn-ea"/>
              <a:cs typeface="+mn-cs"/>
            </a:rPr>
            <a:t>Перечислить в бюджет Инициативные платежи инициатором </a:t>
          </a:r>
          <a:r>
            <a:rPr lang="ru-RU" sz="1600" b="1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с</a:t>
          </a:r>
          <a:r>
            <a:rPr lang="ru-RU" sz="1600" b="1" kern="1200" dirty="0" smtClean="0">
              <a:latin typeface="Calibri"/>
              <a:ea typeface="+mn-ea"/>
              <a:cs typeface="+mn-cs"/>
            </a:rPr>
            <a:t> </a:t>
          </a:r>
          <a:r>
            <a:rPr lang="ru-RU" sz="1600" b="1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03 по 06 октября</a:t>
          </a:r>
          <a:endParaRPr lang="ru-RU" sz="16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</dsp:txBody>
      <dsp:txXfrm>
        <a:off x="0" y="4631110"/>
        <a:ext cx="8291264" cy="480644"/>
      </dsp:txXfrm>
    </dsp:sp>
    <dsp:sp modelId="{C3D5C947-0993-4CC2-89C7-868822A07710}">
      <dsp:nvSpPr>
        <dsp:cNvPr id="0" name=""/>
        <dsp:cNvSpPr/>
      </dsp:nvSpPr>
      <dsp:spPr>
        <a:xfrm rot="10800000">
          <a:off x="10405" y="3877722"/>
          <a:ext cx="8270452" cy="759304"/>
        </a:xfrm>
        <a:prstGeom prst="upArrowCallout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tint val="50000"/>
                <a:satMod val="300000"/>
              </a:schemeClr>
            </a:gs>
            <a:gs pos="35000">
              <a:schemeClr val="accent3">
                <a:hueOff val="1875044"/>
                <a:satOff val="-2813"/>
                <a:lumOff val="-458"/>
                <a:alphaOff val="0"/>
                <a:tint val="37000"/>
                <a:satMod val="30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/>
              <a:ea typeface="+mn-ea"/>
              <a:cs typeface="+mn-cs"/>
            </a:rPr>
            <a:t>Подать </a:t>
          </a:r>
          <a:r>
            <a:rPr lang="ru-RU" sz="1600" b="1" kern="1200" dirty="0" smtClean="0">
              <a:latin typeface="Calibri"/>
              <a:ea typeface="+mn-ea"/>
              <a:cs typeface="+mn-cs"/>
            </a:rPr>
            <a:t>нам заявку с документами до 11 сентября по факту будет до </a:t>
          </a:r>
          <a:r>
            <a:rPr lang="ru-RU" sz="1600" b="1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08 сентября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libri"/>
              <a:ea typeface="+mn-ea"/>
              <a:cs typeface="+mn-cs"/>
            </a:rPr>
            <a:t>(лично и на эл. почта </a:t>
          </a:r>
          <a:r>
            <a:rPr lang="en-US" sz="1200" kern="1200" dirty="0" smtClean="0">
              <a:latin typeface="Calibri"/>
              <a:ea typeface="+mn-ea"/>
              <a:cs typeface="+mn-cs"/>
            </a:rPr>
            <a:t>saldusheva_av@sludyanka.ru</a:t>
          </a:r>
          <a:r>
            <a:rPr lang="ru-RU" sz="1200" kern="1200" dirty="0" smtClean="0">
              <a:latin typeface="Calibri"/>
              <a:ea typeface="+mn-ea"/>
              <a:cs typeface="+mn-cs"/>
            </a:rPr>
            <a:t> тел. 51-2-05, доб.115,136)</a:t>
          </a:r>
          <a:endParaRPr lang="ru-RU" sz="1200" b="1" kern="1200" dirty="0">
            <a:latin typeface="Calibri"/>
            <a:ea typeface="+mn-ea"/>
            <a:cs typeface="+mn-cs"/>
          </a:endParaRPr>
        </a:p>
      </dsp:txBody>
      <dsp:txXfrm rot="10800000">
        <a:off x="10405" y="3877722"/>
        <a:ext cx="8270452" cy="493373"/>
      </dsp:txXfrm>
    </dsp:sp>
    <dsp:sp modelId="{94E4A307-8D6E-4048-ACD9-46E9513FF5C0}">
      <dsp:nvSpPr>
        <dsp:cNvPr id="0" name=""/>
        <dsp:cNvSpPr/>
      </dsp:nvSpPr>
      <dsp:spPr>
        <a:xfrm rot="10800000">
          <a:off x="0" y="3165069"/>
          <a:ext cx="8291264" cy="718569"/>
        </a:xfrm>
        <a:prstGeom prst="upArrowCallou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/>
              <a:ea typeface="+mn-ea"/>
              <a:cs typeface="+mn-cs"/>
            </a:rPr>
            <a:t>Начать сбор инициативных платежей на счет инициатора до </a:t>
          </a:r>
          <a:r>
            <a:rPr lang="ru-RU" sz="1600" b="1" kern="120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05 октября</a:t>
          </a:r>
          <a:endParaRPr lang="ru-RU" sz="16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</dsp:txBody>
      <dsp:txXfrm rot="10800000">
        <a:off x="0" y="3165069"/>
        <a:ext cx="8291264" cy="466905"/>
      </dsp:txXfrm>
    </dsp:sp>
    <dsp:sp modelId="{821EC254-6461-45B0-9698-AC85A2BDD389}">
      <dsp:nvSpPr>
        <dsp:cNvPr id="0" name=""/>
        <dsp:cNvSpPr/>
      </dsp:nvSpPr>
      <dsp:spPr>
        <a:xfrm rot="10800000">
          <a:off x="0" y="2467800"/>
          <a:ext cx="8291264" cy="711380"/>
        </a:xfrm>
        <a:prstGeom prst="upArrowCallou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Calibri"/>
              <a:ea typeface="+mn-ea"/>
              <a:cs typeface="+mn-cs"/>
            </a:rPr>
            <a:t>Собрать подписи или сход граждан  </a:t>
          </a:r>
          <a:endParaRPr lang="ru-RU" sz="1600" kern="1200" dirty="0">
            <a:latin typeface="Calibri"/>
            <a:ea typeface="+mn-ea"/>
            <a:cs typeface="+mn-cs"/>
          </a:endParaRPr>
        </a:p>
      </dsp:txBody>
      <dsp:txXfrm rot="10800000">
        <a:off x="0" y="2467800"/>
        <a:ext cx="8291264" cy="462233"/>
      </dsp:txXfrm>
    </dsp:sp>
    <dsp:sp modelId="{5C7C7970-6864-4AB6-85A0-399F6DE6F8AA}">
      <dsp:nvSpPr>
        <dsp:cNvPr id="0" name=""/>
        <dsp:cNvSpPr/>
      </dsp:nvSpPr>
      <dsp:spPr>
        <a:xfrm rot="10800000">
          <a:off x="0" y="1663304"/>
          <a:ext cx="8291264" cy="802217"/>
        </a:xfrm>
        <a:prstGeom prst="upArrowCallou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Calibri"/>
              <a:ea typeface="+mn-ea"/>
              <a:cs typeface="+mn-cs"/>
            </a:rPr>
            <a:t>Провести переговоры собст. имущества</a:t>
          </a:r>
          <a:r>
            <a:rPr lang="ru-RU" sz="1600" kern="1200" smtClean="0">
              <a:latin typeface="Calibri"/>
              <a:ea typeface="+mn-ea"/>
              <a:cs typeface="+mn-cs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Calibri"/>
              <a:ea typeface="+mn-ea"/>
              <a:cs typeface="+mn-cs"/>
            </a:rPr>
            <a:t>(</a:t>
          </a:r>
          <a:r>
            <a:rPr lang="ru-RU" sz="1400" kern="1200" smtClean="0">
              <a:latin typeface="Calibri"/>
              <a:ea typeface="+mn-ea"/>
              <a:cs typeface="+mn-cs"/>
            </a:rPr>
            <a:t>на</a:t>
          </a:r>
          <a:r>
            <a:rPr lang="ru-RU" sz="1200" kern="1200" smtClean="0">
              <a:latin typeface="Calibri"/>
              <a:ea typeface="+mn-ea"/>
              <a:cs typeface="+mn-cs"/>
            </a:rPr>
            <a:t> </a:t>
          </a:r>
          <a:r>
            <a:rPr lang="ru-RU" sz="1400" kern="1200" smtClean="0">
              <a:latin typeface="Calibri"/>
              <a:ea typeface="+mn-ea"/>
              <a:cs typeface="+mn-cs"/>
            </a:rPr>
            <a:t>здания / земельный участок на котором будет реализован проект</a:t>
          </a:r>
          <a:r>
            <a:rPr lang="ru-RU" sz="1200" kern="1200" smtClean="0">
              <a:latin typeface="Calibri"/>
              <a:ea typeface="+mn-ea"/>
              <a:cs typeface="+mn-cs"/>
            </a:rPr>
            <a:t>)</a:t>
          </a:r>
          <a:endParaRPr lang="ru-RU" sz="1200" kern="1200" dirty="0">
            <a:latin typeface="Calibri"/>
            <a:ea typeface="+mn-ea"/>
            <a:cs typeface="+mn-cs"/>
          </a:endParaRPr>
        </a:p>
      </dsp:txBody>
      <dsp:txXfrm rot="10800000">
        <a:off x="0" y="1663304"/>
        <a:ext cx="8291264" cy="521257"/>
      </dsp:txXfrm>
    </dsp:sp>
    <dsp:sp modelId="{26FE2AA7-5D22-49C0-A6CC-9B3E0F3BA968}">
      <dsp:nvSpPr>
        <dsp:cNvPr id="0" name=""/>
        <dsp:cNvSpPr/>
      </dsp:nvSpPr>
      <dsp:spPr>
        <a:xfrm rot="10800000">
          <a:off x="10405" y="833942"/>
          <a:ext cx="8270452" cy="835278"/>
        </a:xfrm>
        <a:prstGeom prst="upArrowCallout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tint val="50000"/>
                <a:satMod val="300000"/>
              </a:schemeClr>
            </a:gs>
            <a:gs pos="35000">
              <a:schemeClr val="accent3">
                <a:hueOff val="9375220"/>
                <a:satOff val="-14067"/>
                <a:lumOff val="-2288"/>
                <a:alphaOff val="0"/>
                <a:tint val="37000"/>
                <a:satMod val="30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Calibri"/>
              <a:ea typeface="+mn-ea"/>
              <a:cs typeface="+mn-cs"/>
            </a:rPr>
            <a:t>Найти партнеров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Calibri"/>
              <a:ea typeface="+mn-ea"/>
              <a:cs typeface="+mn-cs"/>
            </a:rPr>
            <a:t>(</a:t>
          </a:r>
          <a:r>
            <a:rPr lang="ru-RU" sz="1400" kern="1200" smtClean="0">
              <a:latin typeface="Calibri"/>
              <a:ea typeface="+mn-ea"/>
              <a:cs typeface="+mn-cs"/>
            </a:rPr>
            <a:t>Предпринимателей  для трудового или имущественного взноса</a:t>
          </a:r>
          <a:r>
            <a:rPr lang="ru-RU" sz="1200" kern="1200" smtClean="0">
              <a:latin typeface="Calibri"/>
              <a:ea typeface="+mn-ea"/>
              <a:cs typeface="+mn-cs"/>
            </a:rPr>
            <a:t>)</a:t>
          </a:r>
          <a:endParaRPr lang="ru-RU" sz="1200" kern="1200" dirty="0">
            <a:latin typeface="Calibri"/>
            <a:ea typeface="+mn-ea"/>
            <a:cs typeface="+mn-cs"/>
          </a:endParaRPr>
        </a:p>
      </dsp:txBody>
      <dsp:txXfrm rot="10800000">
        <a:off x="10405" y="833942"/>
        <a:ext cx="8270452" cy="542739"/>
      </dsp:txXfrm>
    </dsp:sp>
    <dsp:sp modelId="{4E9DF733-0B3B-4A6E-A910-D606B3956D65}">
      <dsp:nvSpPr>
        <dsp:cNvPr id="0" name=""/>
        <dsp:cNvSpPr/>
      </dsp:nvSpPr>
      <dsp:spPr>
        <a:xfrm rot="10800000">
          <a:off x="0" y="813"/>
          <a:ext cx="8291264" cy="839045"/>
        </a:xfrm>
        <a:prstGeom prst="upArrowCallou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Calibri"/>
              <a:ea typeface="+mn-ea"/>
              <a:cs typeface="+mn-cs"/>
            </a:rPr>
            <a:t>Придумать проект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>
              <a:latin typeface="Calibri"/>
              <a:ea typeface="+mn-ea"/>
              <a:cs typeface="+mn-cs"/>
            </a:rPr>
            <a:t>(</a:t>
          </a:r>
          <a:r>
            <a:rPr lang="ru-RU" sz="1400" b="0" kern="1200" smtClean="0">
              <a:latin typeface="Calibri"/>
              <a:ea typeface="+mn-ea"/>
              <a:cs typeface="+mn-cs"/>
            </a:rPr>
            <a:t>от НКО, МАУ или группой граждан от 3-х лиц старше 16 лет с пропиской СР)</a:t>
          </a:r>
          <a:endParaRPr lang="ru-RU" sz="1200" b="0" kern="1200" dirty="0">
            <a:latin typeface="Calibri"/>
            <a:ea typeface="+mn-ea"/>
            <a:cs typeface="+mn-cs"/>
          </a:endParaRPr>
        </a:p>
      </dsp:txBody>
      <dsp:txXfrm rot="10800000">
        <a:off x="0" y="813"/>
        <a:ext cx="8291264" cy="545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93C4A-97E2-47AB-8EAC-5E0925E40912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04355-9351-4226-B23B-60E58EDD8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5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490DB-6FB9-49A8-A663-A57F4582F83C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21F9C-BFAC-436C-8301-8039781F1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17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6825A33-9AB2-441E-9199-AE8F586ED137}" type="slidenum">
              <a:rPr lang="ru-RU" altLang="ru-RU" sz="1200" b="0" smtClean="0"/>
              <a:pPr/>
              <a:t>1</a:t>
            </a:fld>
            <a:endParaRPr lang="ru-RU" altLang="ru-RU" sz="1200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49629" y="8667888"/>
            <a:ext cx="2945997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0" tIns="45560" rIns="91120" bIns="45560" anchor="b"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BC52E0D4-B90E-4A90-8E83-96A6FF797EEF}" type="slidenum">
              <a:rPr lang="ru-RU" altLang="ru-RU" sz="1200" b="0">
                <a:solidFill>
                  <a:srgbClr val="000000"/>
                </a:solidFill>
              </a:rPr>
              <a:pPr algn="r"/>
              <a:t>2</a:t>
            </a:fld>
            <a:endParaRPr lang="ru-RU" altLang="ru-RU" sz="1200" b="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7913" y="338138"/>
            <a:ext cx="4564062" cy="3422650"/>
          </a:xfrm>
          <a:ln/>
        </p:spPr>
      </p:sp>
      <p:sp>
        <p:nvSpPr>
          <p:cNvPr id="26628" name="Заметки 4"/>
          <p:cNvSpPr>
            <a:spLocks noGrp="1"/>
          </p:cNvSpPr>
          <p:nvPr/>
        </p:nvSpPr>
        <p:spPr bwMode="auto">
          <a:xfrm>
            <a:off x="679723" y="4334674"/>
            <a:ext cx="5437780" cy="410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0" tIns="45560" rIns="91120" bIns="45560"/>
          <a:lstStyle/>
          <a:p>
            <a:pPr>
              <a:spcBef>
                <a:spcPct val="30000"/>
              </a:spcBef>
            </a:pPr>
            <a:endParaRPr lang="ru-RU" altLang="ru-RU" sz="1200" b="0">
              <a:solidFill>
                <a:srgbClr val="000000"/>
              </a:solidFill>
            </a:endParaRPr>
          </a:p>
        </p:txBody>
      </p:sp>
      <p:sp>
        <p:nvSpPr>
          <p:cNvPr id="26629" name="Заметки 4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49629" y="8667888"/>
            <a:ext cx="2945997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0" tIns="45560" rIns="91120" bIns="45560" anchor="b"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87109ED9-1D64-4E7C-8244-ACB3D9FB8897}" type="slidenum">
              <a:rPr lang="ru-RU" altLang="ru-RU" sz="1200" b="0">
                <a:solidFill>
                  <a:srgbClr val="000000"/>
                </a:solidFill>
              </a:rPr>
              <a:pPr algn="r"/>
              <a:t>3</a:t>
            </a:fld>
            <a:endParaRPr lang="ru-RU" altLang="ru-RU" sz="1200" b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7913" y="338138"/>
            <a:ext cx="4564062" cy="3422650"/>
          </a:xfrm>
          <a:ln/>
        </p:spPr>
      </p:sp>
      <p:sp>
        <p:nvSpPr>
          <p:cNvPr id="27652" name="Заметки 4"/>
          <p:cNvSpPr>
            <a:spLocks noGrp="1"/>
          </p:cNvSpPr>
          <p:nvPr/>
        </p:nvSpPr>
        <p:spPr bwMode="auto">
          <a:xfrm>
            <a:off x="679723" y="4334674"/>
            <a:ext cx="5437780" cy="410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0" tIns="45560" rIns="91120" bIns="45560"/>
          <a:lstStyle/>
          <a:p>
            <a:pPr>
              <a:spcBef>
                <a:spcPct val="30000"/>
              </a:spcBef>
            </a:pPr>
            <a:endParaRPr lang="ru-RU" altLang="ru-RU" sz="1200" b="0">
              <a:solidFill>
                <a:srgbClr val="000000"/>
              </a:solidFill>
            </a:endParaRPr>
          </a:p>
        </p:txBody>
      </p:sp>
      <p:sp>
        <p:nvSpPr>
          <p:cNvPr id="27653" name="Заметки 4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63525" algn="just">
              <a:lnSpc>
                <a:spcPct val="114000"/>
              </a:lnSpc>
              <a:spcBef>
                <a:spcPts val="600"/>
              </a:spcBef>
            </a:pPr>
            <a:r>
              <a:rPr lang="ru-RU" altLang="ru-RU" smtClean="0">
                <a:latin typeface="Arial" pitchFamily="34" charset="0"/>
              </a:rPr>
              <a:t>В 2015 году в перечень проектов включены 1188 мероприятий, в том числе: </a:t>
            </a:r>
          </a:p>
          <a:p>
            <a:pPr indent="263525" algn="just">
              <a:lnSpc>
                <a:spcPct val="114000"/>
              </a:lnSpc>
            </a:pPr>
            <a:r>
              <a:rPr lang="ru-RU" altLang="ru-RU" smtClean="0">
                <a:latin typeface="Arial" pitchFamily="34" charset="0"/>
              </a:rPr>
              <a:t>- в 77 МО ремонт автомобильных дорог; </a:t>
            </a:r>
          </a:p>
          <a:p>
            <a:pPr indent="263525" algn="just">
              <a:lnSpc>
                <a:spcPct val="114000"/>
              </a:lnSpc>
            </a:pPr>
            <a:r>
              <a:rPr lang="ru-RU" altLang="ru-RU" smtClean="0">
                <a:latin typeface="Arial" pitchFamily="34" charset="0"/>
              </a:rPr>
              <a:t>- приобретение 29 ед. спецтехники (мусоровозы, водовозные машины, машины для уборки улиц, навесное оборудование);</a:t>
            </a:r>
          </a:p>
          <a:p>
            <a:pPr indent="263525" algn="just">
              <a:lnSpc>
                <a:spcPct val="114000"/>
              </a:lnSpc>
            </a:pPr>
            <a:r>
              <a:rPr lang="ru-RU" altLang="ru-RU" smtClean="0">
                <a:latin typeface="Arial" pitchFamily="34" charset="0"/>
              </a:rPr>
              <a:t>- в 128 нас. п. благоустройство территорий, ремонт и устройство уличного освещения;</a:t>
            </a:r>
          </a:p>
          <a:p>
            <a:pPr indent="263525" algn="just">
              <a:lnSpc>
                <a:spcPct val="114000"/>
              </a:lnSpc>
            </a:pPr>
            <a:r>
              <a:rPr lang="ru-RU" altLang="ru-RU" smtClean="0">
                <a:latin typeface="Arial" pitchFamily="34" charset="0"/>
              </a:rPr>
              <a:t>- в 155 МО ремонт и благоустройство Домов культуры, досуговых центров и библиотек, приобретение светозвукового оборудования, сценической одежды и мебели для клубов;</a:t>
            </a:r>
          </a:p>
          <a:p>
            <a:pPr indent="263525" algn="just">
              <a:lnSpc>
                <a:spcPct val="114000"/>
              </a:lnSpc>
            </a:pPr>
            <a:r>
              <a:rPr lang="ru-RU" altLang="ru-RU" smtClean="0">
                <a:latin typeface="Arial" pitchFamily="34" charset="0"/>
              </a:rPr>
              <a:t>- в 131 нас. п. ремонт водонапорных башен, колодцев, летних водопроводов, бурение скважин, приобретение оборудования в котельные;</a:t>
            </a:r>
          </a:p>
          <a:p>
            <a:pPr indent="263525" algn="just">
              <a:lnSpc>
                <a:spcPct val="114000"/>
              </a:lnSpc>
            </a:pPr>
            <a:r>
              <a:rPr lang="ru-RU" altLang="ru-RU" smtClean="0">
                <a:latin typeface="Arial" pitchFamily="34" charset="0"/>
              </a:rPr>
              <a:t>- в 83 МО оборудование детских игровых и спортивных площадок;</a:t>
            </a:r>
          </a:p>
          <a:p>
            <a:pPr indent="263525" algn="just">
              <a:lnSpc>
                <a:spcPct val="114000"/>
              </a:lnSpc>
            </a:pPr>
            <a:r>
              <a:rPr lang="ru-RU" altLang="ru-RU" smtClean="0">
                <a:latin typeface="Arial" pitchFamily="34" charset="0"/>
              </a:rPr>
              <a:t>- в 100 МО обеспечение первичной пожарной безопасности и предупреждение ЧС;</a:t>
            </a:r>
          </a:p>
          <a:p>
            <a:pPr indent="263525" algn="just">
              <a:lnSpc>
                <a:spcPct val="114000"/>
              </a:lnSpc>
            </a:pPr>
            <a:r>
              <a:rPr lang="ru-RU" altLang="ru-RU" smtClean="0">
                <a:latin typeface="Arial" pitchFamily="34" charset="0"/>
              </a:rPr>
              <a:t>- 10 мероприятий по ремонту, оснащению школ и детских садов (только в городских округах).</a:t>
            </a: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3FD4A4A-BCE9-43E2-8B06-A9904E8C64B5}" type="slidenum">
              <a:rPr lang="ru-RU" altLang="ru-RU" sz="1200" b="0" smtClean="0"/>
              <a:pPr/>
              <a:t>4</a:t>
            </a:fld>
            <a:endParaRPr lang="ru-RU" altLang="ru-RU" sz="1200" b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49629" y="8667888"/>
            <a:ext cx="2945997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0" tIns="45560" rIns="91120" bIns="45560" anchor="b"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0021D3A0-1C11-4D7A-94CD-83A1171D1747}" type="slidenum">
              <a:rPr lang="ru-RU" altLang="ru-RU" sz="1200" b="0">
                <a:solidFill>
                  <a:srgbClr val="000000"/>
                </a:solidFill>
              </a:rPr>
              <a:pPr algn="r"/>
              <a:t>6</a:t>
            </a:fld>
            <a:endParaRPr lang="ru-RU" altLang="ru-RU" sz="1200" b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7913" y="338138"/>
            <a:ext cx="4564062" cy="3422650"/>
          </a:xfrm>
          <a:ln/>
        </p:spPr>
      </p:sp>
      <p:sp>
        <p:nvSpPr>
          <p:cNvPr id="29700" name="Заметки 4"/>
          <p:cNvSpPr>
            <a:spLocks noGrp="1"/>
          </p:cNvSpPr>
          <p:nvPr/>
        </p:nvSpPr>
        <p:spPr bwMode="auto">
          <a:xfrm>
            <a:off x="679723" y="4334674"/>
            <a:ext cx="5437780" cy="410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0" tIns="45560" rIns="91120" bIns="45560"/>
          <a:lstStyle/>
          <a:p>
            <a:pPr>
              <a:spcBef>
                <a:spcPct val="30000"/>
              </a:spcBef>
            </a:pPr>
            <a:endParaRPr lang="ru-RU" altLang="ru-RU" sz="1200" b="0">
              <a:solidFill>
                <a:srgbClr val="000000"/>
              </a:solidFill>
            </a:endParaRPr>
          </a:p>
        </p:txBody>
      </p:sp>
      <p:sp>
        <p:nvSpPr>
          <p:cNvPr id="29701" name="Заметки 4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49629" y="8667888"/>
            <a:ext cx="2945997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0" tIns="45560" rIns="91120" bIns="45560" anchor="b"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84FE7F4A-2C3A-4A80-8ACE-0CAF49E3064F}" type="slidenum">
              <a:rPr lang="ru-RU" altLang="ru-RU" sz="1200" b="0">
                <a:solidFill>
                  <a:srgbClr val="000000"/>
                </a:solidFill>
              </a:rPr>
              <a:pPr algn="r"/>
              <a:t>7</a:t>
            </a:fld>
            <a:endParaRPr lang="ru-RU" altLang="ru-RU" sz="1200" b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7913" y="338138"/>
            <a:ext cx="4564062" cy="3422650"/>
          </a:xfrm>
          <a:ln/>
        </p:spPr>
      </p:sp>
      <p:sp>
        <p:nvSpPr>
          <p:cNvPr id="30724" name="Заметки 4"/>
          <p:cNvSpPr>
            <a:spLocks noGrp="1"/>
          </p:cNvSpPr>
          <p:nvPr/>
        </p:nvSpPr>
        <p:spPr bwMode="auto">
          <a:xfrm>
            <a:off x="679723" y="4334674"/>
            <a:ext cx="5437780" cy="410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0" tIns="45560" rIns="91120" bIns="45560"/>
          <a:lstStyle/>
          <a:p>
            <a:pPr>
              <a:spcBef>
                <a:spcPct val="30000"/>
              </a:spcBef>
            </a:pPr>
            <a:endParaRPr lang="ru-RU" altLang="ru-RU" sz="1200" b="0">
              <a:solidFill>
                <a:srgbClr val="000000"/>
              </a:solidFill>
            </a:endParaRPr>
          </a:p>
        </p:txBody>
      </p:sp>
      <p:sp>
        <p:nvSpPr>
          <p:cNvPr id="30725" name="Заметки 4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815" y="8683952"/>
            <a:ext cx="2971587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37" tIns="45819" rIns="91637" bIns="45819" anchor="b"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723FF6C-8569-411B-8D5E-44E85830B515}" type="slidenum">
              <a:rPr lang="ru-RU" altLang="ru-RU" sz="1200" b="0"/>
              <a:pPr algn="r" eaLnBrk="1" hangingPunct="1"/>
              <a:t>22</a:t>
            </a:fld>
            <a:endParaRPr lang="ru-RU" altLang="ru-RU" sz="1200" b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itchFamily="34" charset="0"/>
              </a:rPr>
              <a:t> </a:t>
            </a:r>
          </a:p>
        </p:txBody>
      </p:sp>
      <p:sp>
        <p:nvSpPr>
          <p:cNvPr id="31749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3769578-3D2F-44F5-8C6C-A48315140BC5}" type="slidenum">
              <a:rPr lang="ru-RU" altLang="ru-RU" sz="1200" b="0" smtClean="0"/>
              <a:pPr/>
              <a:t>22</a:t>
            </a:fld>
            <a:endParaRPr lang="ru-RU" altLang="ru-RU" sz="1200" b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udyanka.ru/qa/6027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udyanka.ru/qa/7121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995363"/>
            <a:ext cx="7416800" cy="1871662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5175E9"/>
                </a:solidFill>
              </a:rPr>
              <a:t>Инициативные проекты</a:t>
            </a: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619250" y="260350"/>
            <a:ext cx="56165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ru-RU" altLang="ru-RU" sz="1800" b="0" i="1"/>
          </a:p>
        </p:txBody>
      </p:sp>
      <p:pic>
        <p:nvPicPr>
          <p:cNvPr id="2052" name="Picture 12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91" y="277553"/>
            <a:ext cx="1274747" cy="958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053" name="Text Box 11"/>
          <p:cNvSpPr txBox="1">
            <a:spLocks noChangeArrowheads="1"/>
          </p:cNvSpPr>
          <p:nvPr/>
        </p:nvSpPr>
        <p:spPr bwMode="auto">
          <a:xfrm>
            <a:off x="3833813" y="3573463"/>
            <a:ext cx="4968875" cy="19383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2400">
                <a:solidFill>
                  <a:srgbClr val="24246E"/>
                </a:solidFill>
              </a:rPr>
              <a:t>Областной конкурс на предоставление субсидий местным бюджетам на реализацию инициативных проектов</a:t>
            </a:r>
            <a:endParaRPr lang="ru-RU" altLang="ru-RU" sz="2400" i="1">
              <a:solidFill>
                <a:srgbClr val="24246E"/>
              </a:solidFill>
            </a:endParaRPr>
          </a:p>
        </p:txBody>
      </p:sp>
      <p:sp>
        <p:nvSpPr>
          <p:cNvPr id="2054" name="Номер слайда 1"/>
          <p:cNvSpPr txBox="1">
            <a:spLocks noGrp="1"/>
          </p:cNvSpPr>
          <p:nvPr/>
        </p:nvSpPr>
        <p:spPr bwMode="auto">
          <a:xfrm>
            <a:off x="6759575" y="65246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3" tIns="46292" rIns="92583" bIns="46292"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ru-RU" altLang="ru-RU" sz="1400" b="0">
                <a:solidFill>
                  <a:srgbClr val="000000"/>
                </a:solidFill>
              </a:rPr>
              <a:t>1</a:t>
            </a:r>
          </a:p>
          <a:p>
            <a:pPr algn="r"/>
            <a:endParaRPr lang="ru-RU" altLang="ru-RU" sz="1400" b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0248"/>
            <a:ext cx="844938" cy="995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6" descr="D:\Users\igumnova_vm\Pictures\5NtpWuodveHWfHpSQYt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789040"/>
            <a:ext cx="12033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1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492125"/>
            <a:ext cx="4697412" cy="6146800"/>
          </a:xfrm>
        </p:spPr>
      </p:pic>
      <p:pic>
        <p:nvPicPr>
          <p:cNvPr id="10243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644525"/>
            <a:ext cx="4697412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395288" y="1479550"/>
            <a:ext cx="2025650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i="1">
                <a:solidFill>
                  <a:srgbClr val="0070C0"/>
                </a:solidFill>
              </a:rPr>
              <a:t>Прим.: Допускается подготовить групповое гарантийное письмо от физических лиц, с указанием ФИО всех участников и наличии их подписей</a:t>
            </a:r>
            <a:endParaRPr lang="ru-RU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</a:rPr>
              <a:t>Форма </a:t>
            </a:r>
            <a:r>
              <a:rPr lang="ru-RU" sz="3200" b="1" dirty="0" smtClean="0">
                <a:solidFill>
                  <a:srgbClr val="FF0000"/>
                </a:solidFill>
              </a:rPr>
              <a:t>гарантийных писем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7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</a:rPr>
              <a:t>Форма </a:t>
            </a:r>
            <a:r>
              <a:rPr lang="ru-RU" sz="3200" b="1" dirty="0" smtClean="0">
                <a:solidFill>
                  <a:srgbClr val="FF0000"/>
                </a:solidFill>
              </a:rPr>
              <a:t>гарантийных писем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126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6"/>
          <a:stretch>
            <a:fillRect/>
          </a:stretch>
        </p:blipFill>
        <p:spPr bwMode="auto">
          <a:xfrm>
            <a:off x="2416175" y="747713"/>
            <a:ext cx="4697413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6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3600" b="1" smtClean="0">
                <a:solidFill>
                  <a:schemeClr val="tx1"/>
                </a:solidFill>
              </a:rPr>
              <a:t>Алгоритм инициативного проекта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4101818"/>
              </p:ext>
            </p:extLst>
          </p:nvPr>
        </p:nvGraphicFramePr>
        <p:xfrm>
          <a:off x="457200" y="1196752"/>
          <a:ext cx="82912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34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589963" cy="476250"/>
          </a:xfrm>
        </p:spPr>
        <p:txBody>
          <a:bodyPr/>
          <a:lstStyle/>
          <a:p>
            <a:r>
              <a:rPr lang="ru-RU" sz="2000" b="1" smtClean="0">
                <a:solidFill>
                  <a:schemeClr val="tx1"/>
                </a:solidFill>
              </a:rPr>
              <a:t>Успешные практики в России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62812312"/>
              </p:ext>
            </p:extLst>
          </p:nvPr>
        </p:nvGraphicFramePr>
        <p:xfrm>
          <a:off x="107504" y="692696"/>
          <a:ext cx="8928101" cy="544335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240037"/>
                <a:gridCol w="2146338"/>
                <a:gridCol w="1813707"/>
                <a:gridCol w="1728019"/>
              </a:tblGrid>
              <a:tr h="5181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Благоустройство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Культура, история, религия, спорт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Экология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Про ОВЗ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0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</a:rPr>
                        <a:t>Строительство площадок для выгула и дрессировки собак;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</a:rPr>
                        <a:t>Установление поклонного креста;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</a:rPr>
                        <a:t>Брошюры о борьбе с борщевиком;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300" dirty="0" smtClean="0"/>
                        <a:t>Театр на подушках</a:t>
                      </a:r>
                    </a:p>
                    <a:p>
                      <a:r>
                        <a:rPr lang="ru-RU" sz="1300" dirty="0" smtClean="0"/>
                        <a:t>(Организация</a:t>
                      </a:r>
                      <a:r>
                        <a:rPr lang="ru-RU" sz="1300" baseline="0" dirty="0" smtClean="0"/>
                        <a:t> пространства для показа спектаклей для детей с ограниченными возможностями здоровья).</a:t>
                      </a:r>
                      <a:endParaRPr lang="ru-RU" sz="1300" dirty="0"/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</a:rPr>
                        <a:t>Индивидуальные шкафчики в школах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</a:rPr>
                        <a:t>Летописи села;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</a:rPr>
                        <a:t>Очистка водоемов;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930475">
                <a:tc>
                  <a:txBody>
                    <a:bodyPr/>
                    <a:lstStyle/>
                    <a:p>
                      <a:pPr lvl="0"/>
                      <a:r>
                        <a:rPr lang="ru-RU" sz="1300" kern="1200" dirty="0" smtClean="0">
                          <a:effectLst/>
                        </a:rPr>
                        <a:t>Благоустройство парков, мест захоронения, устройство мемориальных комплексов погибшим воинам Великой Отечественной войны;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300" kern="1200" dirty="0" smtClean="0">
                          <a:effectLst/>
                        </a:rPr>
                        <a:t>Организация музыкальных и телевизионных школьных студий;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Проект</a:t>
                      </a:r>
                      <a:r>
                        <a:rPr lang="ru-RU" sz="1300" baseline="0" dirty="0" smtClean="0"/>
                        <a:t> «Лоси среди нас»</a:t>
                      </a:r>
                      <a:endParaRPr lang="ru-RU" sz="1300" dirty="0"/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550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</a:rPr>
                        <a:t>Обустройство родника с установкой купели;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</a:rPr>
                        <a:t>Организация школьного кинозала;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</a:rPr>
                        <a:t>Ремонт скважины;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</a:rPr>
                        <a:t>Спортивные площадки;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0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</a:rPr>
                        <a:t>Ремонт филиала Дома детского творчества;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</a:rPr>
                        <a:t>Организация цикла мастер–классов;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1508">
                <a:tc>
                  <a:txBody>
                    <a:bodyPr/>
                    <a:lstStyle/>
                    <a:p>
                      <a:pPr lvl="0"/>
                      <a:r>
                        <a:rPr lang="ru-RU" sz="1300" kern="1200" dirty="0" smtClean="0">
                          <a:effectLst/>
                        </a:rPr>
                        <a:t>Площадки для массового отдыха;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Проведение событийных мероприятий</a:t>
                      </a:r>
                      <a:endParaRPr lang="ru-RU" sz="1300" dirty="0"/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</a:rPr>
                        <a:t>Установка скамеек и урн под мусор;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1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</a:rPr>
                        <a:t>Создание зоны отдыха для учащихся;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91431" marR="9143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476250"/>
          </a:xfrm>
        </p:spPr>
        <p:txBody>
          <a:bodyPr/>
          <a:lstStyle/>
          <a:p>
            <a:r>
              <a:rPr lang="ru-RU" sz="2400" b="1" smtClean="0">
                <a:solidFill>
                  <a:schemeClr val="tx1"/>
                </a:solidFill>
              </a:rPr>
              <a:t>Критерии оценок</a:t>
            </a:r>
            <a:endParaRPr lang="ru-RU" sz="2400" smtClean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67462807"/>
              </p:ext>
            </p:extLst>
          </p:nvPr>
        </p:nvGraphicFramePr>
        <p:xfrm>
          <a:off x="0" y="404813"/>
          <a:ext cx="8964612" cy="643096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46731"/>
                <a:gridCol w="508856"/>
                <a:gridCol w="1211234"/>
                <a:gridCol w="1022745"/>
                <a:gridCol w="975413"/>
                <a:gridCol w="1189494"/>
                <a:gridCol w="1602278"/>
                <a:gridCol w="1220931"/>
                <a:gridCol w="626885"/>
                <a:gridCol w="360045"/>
              </a:tblGrid>
              <a:tr h="230119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РЕЙТИНГ ИНИЦИАТИВНЫХ ПРОЕКТОВ НА ТЕРРИТОРИИ ИРКУТСКОЙ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97" marR="3497" marT="349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6488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97" marR="3497" marT="3497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Наименование муниципального образования / инициативного проекта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97" marR="3497" marT="349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Критерий № 1 "Актуальность и социальная значимость инициативного проекта"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97" marR="3497" marT="3497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Критерий № 2 "Степень участия граждан, индивидуальных предпринимателей, юридических лиц в реализации инициативного проекта, в том числе степень имущественного и (или) трудового участия"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97" marR="3497" marT="349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Критерий № 3 "Степень участия населения в определении проблемы, на решение которой направлен инициативный проект"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97" marR="3497" marT="349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Критерий № 4 "Социальная эффективность от реализации инициативного проекта, в том числе удельный вес населения – благополучателей (в процентах от общего числа жителей муниципального образования)"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97" marR="3497" marT="3497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Итого по критериям оценки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97" marR="3497" marT="3497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Место в рейтинге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97" marR="3497" marT="3497" marB="0"/>
                </a:tc>
              </a:tr>
              <a:tr h="3024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информация о необходимости решения проблемы, обозначенной инициатором проекта, предусмотрена в документах стратегического или территориального планирования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97" marR="3497" marT="3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доля граждан, изъявивших желание принять трудовое участие в реализации инициативного проекта</a:t>
                      </a:r>
                      <a:r>
                        <a:rPr lang="ru-RU" sz="1000" b="1" u="none" strike="noStrike" dirty="0">
                          <a:effectLst/>
                        </a:rPr>
                        <a:t>, в общей численности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жителей населенного пункта</a:t>
                      </a:r>
                      <a:r>
                        <a:rPr lang="ru-RU" sz="1000" u="none" strike="noStrike" dirty="0" smtClean="0">
                          <a:effectLst/>
                        </a:rPr>
                        <a:t> по </a:t>
                      </a:r>
                      <a:r>
                        <a:rPr lang="ru-RU" sz="1000" u="none" strike="noStrike" dirty="0">
                          <a:effectLst/>
                        </a:rPr>
                        <a:t>состоянию на 1 января года проведения конкурсного отбора,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97" marR="3497" marT="3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количество имущественных форм участия в реализации инициативного проекта (</a:t>
                      </a:r>
                      <a:r>
                        <a:rPr lang="ru-RU" sz="1000" b="1" u="none" strike="noStrike" dirty="0" smtClean="0">
                          <a:effectLst/>
                        </a:rPr>
                        <a:t>предоставление: 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-техники, 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-транспортных средств 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-оборудования ), </a:t>
                      </a:r>
                      <a:r>
                        <a:rPr lang="ru-RU" sz="1000" b="1" u="none" strike="noStrike" dirty="0">
                          <a:effectLst/>
                        </a:rPr>
                        <a:t>ед</a:t>
                      </a:r>
                      <a:r>
                        <a:rPr lang="ru-RU" sz="1000" b="1" u="none" strike="noStrike" dirty="0" smtClean="0">
                          <a:effectLst/>
                        </a:rPr>
                        <a:t>. </a:t>
                      </a:r>
                    </a:p>
                  </a:txBody>
                  <a:tcPr marL="3497" marR="3497" marT="3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доля инициативных платежей в стоимости инициативного проекта,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97" marR="3497" marT="3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доля граждан, участвующих в определении проблемы и подготовке инициативного проекта, согласно протоколу схода, собрания или конференции граждан и (или) подписным листам, подтверждающим поддержку инициативного проекта жителями </a:t>
                      </a:r>
                      <a:r>
                        <a:rPr lang="ru-RU" sz="1000" u="none" strike="noStrike" dirty="0" smtClean="0">
                          <a:effectLst/>
                        </a:rPr>
                        <a:t>МО </a:t>
                      </a:r>
                      <a:r>
                        <a:rPr lang="ru-RU" sz="1000" b="1" u="none" strike="noStrike" dirty="0" smtClean="0">
                          <a:effectLst/>
                        </a:rPr>
                        <a:t>, </a:t>
                      </a:r>
                      <a:r>
                        <a:rPr lang="ru-RU" sz="1000" b="1" u="none" strike="noStrike" dirty="0">
                          <a:effectLst/>
                        </a:rPr>
                        <a:t>в общей численности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жителей населенного пункта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</a:rPr>
                        <a:t>по состоянию на 1 января года проведения конкурсного отбора, </a:t>
                      </a:r>
                      <a:r>
                        <a:rPr lang="ru-RU" sz="1000" u="none" strike="noStrike" dirty="0" smtClean="0">
                          <a:effectLst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97" marR="3497" marT="3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доля населения - благополучателей </a:t>
                      </a:r>
                      <a:r>
                        <a:rPr lang="ru-RU" sz="1000" b="1" u="none" strike="noStrike" dirty="0">
                          <a:effectLst/>
                        </a:rPr>
                        <a:t>в  общей численности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жителей населенного пункта</a:t>
                      </a:r>
                      <a:r>
                        <a:rPr lang="ru-RU" sz="1000" u="none" strike="noStrike" dirty="0" smtClean="0">
                          <a:effectLst/>
                        </a:rPr>
                        <a:t> по </a:t>
                      </a:r>
                      <a:r>
                        <a:rPr lang="ru-RU" sz="1000" u="none" strike="noStrike" dirty="0">
                          <a:effectLst/>
                        </a:rPr>
                        <a:t>состоянию на 1 января года проведения конкурсного отбора,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97" marR="3497" marT="349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0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(да - 10 баллов</a:t>
                      </a:r>
                      <a:r>
                        <a:rPr lang="ru-RU" sz="800" u="none" strike="noStrike" dirty="0" smtClean="0">
                          <a:effectLst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нет - 0 баллов)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97" marR="3497" marT="3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(до 10 % - 10 баллов</a:t>
                      </a:r>
                      <a:r>
                        <a:rPr lang="ru-RU" sz="800" u="none" strike="noStrike" dirty="0" smtClean="0">
                          <a:effectLst/>
                        </a:rPr>
                        <a:t>;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свыше 10 % - 30 баллов</a:t>
                      </a:r>
                      <a:r>
                        <a:rPr lang="ru-RU" sz="800" u="none" strike="noStrike" dirty="0" smtClean="0">
                          <a:effectLst/>
                        </a:rPr>
                        <a:t>;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при отсутствии трудового участия граждан - 0 баллов)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97" marR="3497" marT="349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</a:rPr>
                        <a:t>1 балл за каждую 1 форму имущественного </a:t>
                      </a:r>
                      <a:r>
                        <a:rPr lang="ru-RU" sz="800" u="none" strike="noStrike" dirty="0" smtClean="0">
                          <a:effectLst/>
                        </a:rPr>
                        <a:t>участия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dirty="0" smtClean="0">
                        <a:effectLst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</a:rPr>
                        <a:t>max=</a:t>
                      </a:r>
                      <a:r>
                        <a:rPr lang="ru-RU" sz="800" u="none" strike="noStrike" dirty="0" smtClean="0">
                          <a:effectLst/>
                        </a:rPr>
                        <a:t>3 балла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97" marR="3497" marT="349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(</a:t>
                      </a:r>
                      <a:r>
                        <a:rPr lang="ru-RU" sz="800" u="none" strike="noStrike" dirty="0">
                          <a:effectLst/>
                        </a:rPr>
                        <a:t>от 10  до 15 % - 10 баллов; </a:t>
                      </a:r>
                      <a:endParaRPr lang="ru-RU" sz="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от </a:t>
                      </a:r>
                      <a:r>
                        <a:rPr lang="ru-RU" sz="800" u="none" strike="noStrike" dirty="0">
                          <a:effectLst/>
                        </a:rPr>
                        <a:t>15  до 30 % - 20 баллов</a:t>
                      </a:r>
                      <a:r>
                        <a:rPr lang="ru-RU" sz="800" u="none" strike="noStrike" dirty="0" smtClean="0">
                          <a:effectLst/>
                        </a:rPr>
                        <a:t>;</a:t>
                      </a:r>
                    </a:p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</a:rPr>
                        <a:t>от 30 до 45 % - 30 баллов; </a:t>
                      </a:r>
                      <a:endParaRPr lang="ru-RU" sz="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от </a:t>
                      </a:r>
                      <a:r>
                        <a:rPr lang="ru-RU" sz="800" u="none" strike="noStrike" dirty="0">
                          <a:effectLst/>
                        </a:rPr>
                        <a:t>45  до 60 % - 40 баллов; </a:t>
                      </a:r>
                      <a:endParaRPr lang="ru-RU" sz="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от </a:t>
                      </a:r>
                      <a:r>
                        <a:rPr lang="ru-RU" sz="800" u="none" strike="noStrike" dirty="0">
                          <a:effectLst/>
                        </a:rPr>
                        <a:t>60  до 75 % - 50 баллов; </a:t>
                      </a:r>
                      <a:endParaRPr lang="ru-RU" sz="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свыше </a:t>
                      </a:r>
                      <a:r>
                        <a:rPr lang="ru-RU" sz="800" u="none" strike="noStrike" dirty="0">
                          <a:effectLst/>
                        </a:rPr>
                        <a:t>75 % - 60 баллов</a:t>
                      </a:r>
                      <a:r>
                        <a:rPr lang="ru-RU" sz="800" u="none" strike="noStrike" dirty="0" smtClean="0">
                          <a:effectLst/>
                        </a:rPr>
                        <a:t>)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97" marR="3497" marT="3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(до 10 %  - 1 балл</a:t>
                      </a:r>
                      <a:r>
                        <a:rPr lang="ru-RU" sz="800" u="none" strike="noStrike" dirty="0" smtClean="0">
                          <a:effectLst/>
                        </a:rPr>
                        <a:t>;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от 10 до 30 % - 10 баллов</a:t>
                      </a:r>
                      <a:r>
                        <a:rPr lang="ru-RU" sz="800" u="none" strike="noStrike" dirty="0" smtClean="0">
                          <a:effectLst/>
                        </a:rPr>
                        <a:t>;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от 30 до 50 % - 20 баллов</a:t>
                      </a:r>
                      <a:r>
                        <a:rPr lang="ru-RU" sz="800" u="none" strike="noStrike" dirty="0" smtClean="0">
                          <a:effectLst/>
                        </a:rPr>
                        <a:t>;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 свыше 50 % - 40 баллов)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97" marR="3497" marT="3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(свыше 70 % - 50 баллов</a:t>
                      </a:r>
                      <a:r>
                        <a:rPr lang="ru-RU" sz="800" u="none" strike="noStrike" dirty="0" smtClean="0">
                          <a:effectLst/>
                        </a:rPr>
                        <a:t>;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от 50 до 70 % - 30 баллов</a:t>
                      </a:r>
                      <a:r>
                        <a:rPr lang="ru-RU" sz="800" u="none" strike="noStrike" dirty="0" smtClean="0">
                          <a:effectLst/>
                        </a:rPr>
                        <a:t>;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от 20 до 50 % - 20 баллов;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до 20 % - 10 </a:t>
                      </a:r>
                      <a:r>
                        <a:rPr lang="ru-RU" sz="800" u="none" strike="noStrike" dirty="0" smtClean="0">
                          <a:effectLst/>
                        </a:rPr>
                        <a:t>баллов,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нет - 0 баллов)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97" marR="3497" marT="349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6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"/>
          </p:nvPr>
        </p:nvSpPr>
        <p:spPr>
          <a:xfrm>
            <a:off x="179388" y="1052513"/>
            <a:ext cx="8856662" cy="561657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ru-RU" sz="1600" b="1" dirty="0">
                <a:latin typeface="Calibri" pitchFamily="34" charset="0"/>
                <a:cs typeface="Calibri" pitchFamily="34" charset="0"/>
              </a:rPr>
              <a:t>Название проекта</a:t>
            </a:r>
            <a:r>
              <a:rPr lang="ru-RU" sz="1600" b="1" u="sng" dirty="0">
                <a:latin typeface="Calibri" pitchFamily="34" charset="0"/>
                <a:cs typeface="Calibri" pitchFamily="34" charset="0"/>
              </a:rPr>
              <a:t>: Создание в парке </a:t>
            </a:r>
            <a:r>
              <a:rPr lang="en-US" sz="1600" b="1" u="sng" dirty="0" smtClean="0">
                <a:latin typeface="Calibri" pitchFamily="34" charset="0"/>
                <a:cs typeface="Calibri" pitchFamily="34" charset="0"/>
              </a:rPr>
              <a:t>N </a:t>
            </a:r>
            <a:r>
              <a:rPr lang="ru-RU" sz="1600" b="1" u="sng" dirty="0" smtClean="0">
                <a:latin typeface="Calibri" pitchFamily="34" charset="0"/>
                <a:cs typeface="Calibri" pitchFamily="34" charset="0"/>
              </a:rPr>
              <a:t>тропы здоровья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ru-RU" sz="1600" b="1" dirty="0">
                <a:latin typeface="Calibri" pitchFamily="34" charset="0"/>
                <a:cs typeface="Calibri" pitchFamily="34" charset="0"/>
              </a:rPr>
              <a:t>Инициаторы: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Иванов А.П. (16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лет,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г.Слюдянка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),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Петров П.В. (35 лет,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г.Слюдянка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), 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Сидоров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А.И.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(50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лет,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г.Слюдянка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marL="0" indent="0">
              <a:buFontTx/>
              <a:buNone/>
              <a:defRPr/>
            </a:pPr>
            <a:endParaRPr lang="ru-RU" sz="5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ru-RU" sz="1600" b="1" dirty="0">
                <a:latin typeface="Calibri" pitchFamily="34" charset="0"/>
                <a:cs typeface="Calibri" pitchFamily="34" charset="0"/>
              </a:rPr>
              <a:t>Краткое описание: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Создание тропы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парке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N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лоне природного ландшафта с видом на о. Байкал для всех категорий граждан любого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возраста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для терренкуров и занятия спортом. </a:t>
            </a:r>
          </a:p>
          <a:p>
            <a:pPr marL="0" indent="0">
              <a:buFontTx/>
              <a:buNone/>
              <a:defRPr/>
            </a:pPr>
            <a:endParaRPr lang="ru-RU" sz="7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ru-RU" sz="1600" b="1" dirty="0">
                <a:latin typeface="Calibri" pitchFamily="34" charset="0"/>
                <a:cs typeface="Calibri" pitchFamily="34" charset="0"/>
              </a:rPr>
              <a:t>Решение проблемы: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Создание тропы здоровья решает проблему по обеспечению возможности граждан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г.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N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систематизировано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заниматься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физкультурой и спортом, а также это новый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тур.объект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ru-RU" sz="1600" i="1" dirty="0" smtClean="0">
                <a:latin typeface="Calibri" pitchFamily="34" charset="0"/>
                <a:cs typeface="Calibri" pitchFamily="34" charset="0"/>
              </a:rPr>
              <a:t>из задач Стратегии </a:t>
            </a:r>
            <a:r>
              <a:rPr lang="ru-RU" sz="1600" i="1" dirty="0" err="1" smtClean="0">
                <a:latin typeface="Calibri" pitchFamily="34" charset="0"/>
                <a:cs typeface="Calibri" pitchFamily="34" charset="0"/>
              </a:rPr>
              <a:t>соц-эк.развития</a:t>
            </a:r>
            <a:r>
              <a:rPr lang="ru-RU" sz="1600" i="1" dirty="0" smtClean="0">
                <a:latin typeface="Calibri" pitchFamily="34" charset="0"/>
                <a:cs typeface="Calibri" pitchFamily="34" charset="0"/>
              </a:rPr>
              <a:t> Слюдянского </a:t>
            </a:r>
            <a:r>
              <a:rPr lang="ru-RU" sz="1600" i="1" dirty="0" err="1" smtClean="0">
                <a:latin typeface="Calibri" pitchFamily="34" charset="0"/>
                <a:cs typeface="Calibri" pitchFamily="34" charset="0"/>
              </a:rPr>
              <a:t>мун</a:t>
            </a:r>
            <a:r>
              <a:rPr lang="ru-RU" sz="1600" i="1" dirty="0" smtClean="0">
                <a:latin typeface="Calibri" pitchFamily="34" charset="0"/>
                <a:cs typeface="Calibri" pitchFamily="34" charset="0"/>
              </a:rPr>
              <a:t>. р-на на период до 2030 года, утвержденной РД №… от …. .</a:t>
            </a:r>
          </a:p>
          <a:p>
            <a:pPr marL="0" indent="0">
              <a:buFontTx/>
              <a:buNone/>
              <a:defRPr/>
            </a:pPr>
            <a:endParaRPr lang="ru-RU" sz="500" i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Расходы по проекту: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500 т. р. (из них 125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тыс.руб.из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областного бюджета)</a:t>
            </a:r>
          </a:p>
          <a:p>
            <a:pPr marL="0" indent="0">
              <a:buFontTx/>
              <a:buNone/>
              <a:defRPr/>
            </a:pPr>
            <a:endParaRPr lang="ru-RU" sz="7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ru-RU" sz="1600" b="1" dirty="0">
                <a:latin typeface="Calibri" pitchFamily="34" charset="0"/>
                <a:cs typeface="Calibri" pitchFamily="34" charset="0"/>
              </a:rPr>
              <a:t>Инициативный </a:t>
            </a: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платеж: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375т.р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. (или 75%), собранные с населения при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помощи: 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Мастер-классов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по скандинавской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ходьбе;</a:t>
            </a:r>
          </a:p>
          <a:p>
            <a:pPr>
              <a:defRPr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Благотворительных концертов ; </a:t>
            </a:r>
          </a:p>
          <a:p>
            <a:pPr>
              <a:defRPr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Благотворительных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ярмаркок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Сбора средств на Яндекс-кошелек/ на счет/ карту инициатора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проекта</a:t>
            </a:r>
          </a:p>
          <a:p>
            <a:pPr marL="0" indent="0">
              <a:buFontTx/>
              <a:buNone/>
              <a:defRPr/>
            </a:pP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ru-RU" sz="1600" b="1" dirty="0" err="1" smtClean="0">
                <a:latin typeface="Calibri" pitchFamily="34" charset="0"/>
                <a:cs typeface="Calibri" pitchFamily="34" charset="0"/>
              </a:rPr>
              <a:t>Благополучатели</a:t>
            </a: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жители города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в возрасте с 3 до 90 лет в количестве 17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тыс.чел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. 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79388" y="180975"/>
            <a:ext cx="8532812" cy="727075"/>
          </a:xfrm>
          <a:prstGeom prst="rect">
            <a:avLst/>
          </a:prstGeom>
          <a:solidFill>
            <a:srgbClr val="003399">
              <a:alpha val="4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400" dirty="0">
                <a:solidFill>
                  <a:srgbClr val="FDFDFD"/>
                </a:solidFill>
              </a:rPr>
              <a:t>Пример проекта для высокого рейтинга</a:t>
            </a:r>
            <a:endParaRPr lang="ru-RU" sz="2400" b="0" dirty="0">
              <a:solidFill>
                <a:srgbClr val="FDFD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</a:rPr>
              <a:t>Создание в парке </a:t>
            </a:r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тропы </a:t>
            </a:r>
            <a:r>
              <a:rPr lang="ru-RU" sz="2800" b="1" dirty="0" smtClean="0">
                <a:solidFill>
                  <a:srgbClr val="FF0000"/>
                </a:solidFill>
              </a:rPr>
              <a:t>здоровья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179388" y="692150"/>
          <a:ext cx="8785223" cy="605472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72775"/>
                <a:gridCol w="1503378"/>
                <a:gridCol w="1185015"/>
                <a:gridCol w="1397256"/>
                <a:gridCol w="1220388"/>
                <a:gridCol w="1167329"/>
                <a:gridCol w="1339082"/>
              </a:tblGrid>
              <a:tr h="2354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Критерий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Решение проблемы, обозначенной </a:t>
                      </a:r>
                      <a:r>
                        <a:rPr lang="ru-RU" sz="1100" u="none" strike="noStrike" dirty="0">
                          <a:effectLst/>
                        </a:rPr>
                        <a:t>в решении Думы от 31.01.2019 года </a:t>
                      </a:r>
                      <a:r>
                        <a:rPr lang="ru-RU" sz="1100" u="none" strike="noStrike" dirty="0" smtClean="0">
                          <a:effectLst/>
                        </a:rPr>
                        <a:t>«Об утверждении Стратегии </a:t>
                      </a:r>
                      <a:r>
                        <a:rPr lang="ru-RU" sz="1100" u="none" strike="noStrike" dirty="0">
                          <a:effectLst/>
                        </a:rPr>
                        <a:t>социально-экономического развития </a:t>
                      </a:r>
                      <a:r>
                        <a:rPr lang="ru-RU" sz="1100" u="none" strike="noStrike" dirty="0" smtClean="0">
                          <a:effectLst/>
                        </a:rPr>
                        <a:t>Слюдянского муниципального района на </a:t>
                      </a:r>
                      <a:r>
                        <a:rPr lang="ru-RU" sz="1100" u="none" strike="noStrike" dirty="0">
                          <a:effectLst/>
                        </a:rPr>
                        <a:t>период до 2030 года</a:t>
                      </a:r>
                      <a:r>
                        <a:rPr lang="ru-RU" sz="1100" u="none" strike="noStrike" dirty="0" smtClean="0">
                          <a:effectLst/>
                        </a:rPr>
                        <a:t>»</a:t>
                      </a:r>
                    </a:p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  <a:hlinkClick r:id="rId2"/>
                        </a:rPr>
                        <a:t>https://www.sludyanka.ru/qa/6027.html</a:t>
                      </a:r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Доля граждан принявших трудовое участие в общей численности </a:t>
                      </a:r>
                      <a:r>
                        <a:rPr lang="ru-RU" sz="1100" u="none" strike="noStrike" dirty="0" smtClean="0">
                          <a:effectLst/>
                        </a:rPr>
                        <a:t>жителей населенного пункта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Количество имущественных форм участия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Доля инициативных платежей в </a:t>
                      </a:r>
                      <a:r>
                        <a:rPr lang="ru-RU" sz="1100" u="none" strike="noStrike" dirty="0" smtClean="0">
                          <a:effectLst/>
                        </a:rPr>
                        <a:t>стоимости проекта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</a:rPr>
                        <a:t>Доля граждан согласно протоколу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сходав</a:t>
                      </a:r>
                      <a:r>
                        <a:rPr lang="ru-RU" sz="1100" u="none" strike="noStrike" dirty="0" smtClean="0">
                          <a:effectLst/>
                        </a:rPr>
                        <a:t> общей численности жителей населенного пункта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Доля благополучателей в общей численности </a:t>
                      </a:r>
                      <a:r>
                        <a:rPr lang="ru-RU" sz="1100" u="none" strike="noStrike" dirty="0" smtClean="0">
                          <a:effectLst/>
                        </a:rPr>
                        <a:t>жителей населенного пункта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4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Примечание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1. О</a:t>
                      </a:r>
                      <a:r>
                        <a:rPr lang="ru-RU" sz="1100" dirty="0" smtClean="0"/>
                        <a:t>беспечение возможности граждан систематизировано заниматься физкультурой                   2. </a:t>
                      </a:r>
                      <a:r>
                        <a:rPr lang="ru-RU" sz="1100" u="none" strike="noStrike" dirty="0" smtClean="0">
                          <a:effectLst/>
                        </a:rPr>
                        <a:t>Развитие туристической инфраструктуры     посредством </a:t>
                      </a:r>
                      <a:r>
                        <a:rPr lang="ru-RU" sz="1100" u="none" strike="noStrike" dirty="0">
                          <a:effectLst/>
                        </a:rPr>
                        <a:t>создания объекта показа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1986 человек г. </a:t>
                      </a:r>
                      <a:r>
                        <a:rPr lang="ru-RU" sz="1100" u="none" strike="noStrike" dirty="0" err="1">
                          <a:effectLst/>
                        </a:rPr>
                        <a:t>Слюдянки</a:t>
                      </a:r>
                      <a:r>
                        <a:rPr lang="ru-RU" sz="1100" u="none" strike="noStrike" dirty="0">
                          <a:effectLst/>
                        </a:rPr>
                        <a:t> выступят волонтерами при создании тропы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 балл </a:t>
                      </a:r>
                      <a:r>
                        <a:rPr lang="ru-RU" sz="1100" u="none" strike="noStrike" dirty="0" smtClean="0">
                          <a:effectLst/>
                        </a:rPr>
                        <a:t>– лопаты, </a:t>
                      </a:r>
                      <a:r>
                        <a:rPr lang="ru-RU" sz="1100" u="none" strike="noStrike" dirty="0">
                          <a:effectLst/>
                        </a:rPr>
                        <a:t>предоставленные жителями города;  </a:t>
                      </a:r>
                      <a:endParaRPr lang="ru-RU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 </a:t>
                      </a:r>
                      <a:r>
                        <a:rPr lang="ru-RU" sz="1100" u="none" strike="noStrike" dirty="0">
                          <a:effectLst/>
                        </a:rPr>
                        <a:t>балл </a:t>
                      </a:r>
                      <a:r>
                        <a:rPr lang="ru-RU" sz="1100" u="none" strike="noStrike" dirty="0" smtClean="0">
                          <a:effectLst/>
                        </a:rPr>
                        <a:t>– бизнес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дал</a:t>
                      </a:r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бобкат</a:t>
                      </a:r>
                      <a:r>
                        <a:rPr lang="ru-RU" sz="1100" u="none" strike="noStrike" dirty="0">
                          <a:effectLst/>
                        </a:rPr>
                        <a:t>; </a:t>
                      </a:r>
                      <a:endParaRPr lang="ru-RU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 </a:t>
                      </a:r>
                      <a:r>
                        <a:rPr lang="ru-RU" sz="1100" u="none" strike="noStrike" dirty="0">
                          <a:effectLst/>
                        </a:rPr>
                        <a:t>балл </a:t>
                      </a:r>
                      <a:r>
                        <a:rPr lang="ru-RU" sz="1100" u="none" strike="noStrike" dirty="0" smtClean="0">
                          <a:effectLst/>
                        </a:rPr>
                        <a:t>– администрация предоставила автобус для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доставки волонтеров к тропе</a:t>
                      </a:r>
                      <a:r>
                        <a:rPr lang="ru-RU" sz="1100" u="none" strike="noStrike" dirty="0" smtClean="0">
                          <a:effectLst/>
                        </a:rPr>
                        <a:t> (итого 3 формы)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Расходы по </a:t>
                      </a:r>
                      <a:r>
                        <a:rPr lang="ru-RU" sz="1100" u="none" strike="noStrike" dirty="0" smtClean="0">
                          <a:effectLst/>
                        </a:rPr>
                        <a:t>проекту </a:t>
                      </a:r>
                      <a:r>
                        <a:rPr lang="ru-RU" sz="1100" u="none" strike="noStrike" dirty="0">
                          <a:effectLst/>
                        </a:rPr>
                        <a:t>- 500 </a:t>
                      </a:r>
                      <a:r>
                        <a:rPr lang="ru-RU" sz="1100" u="none" strike="noStrike" dirty="0" err="1">
                          <a:effectLst/>
                        </a:rPr>
                        <a:t>т.р</a:t>
                      </a:r>
                      <a:r>
                        <a:rPr lang="ru-RU" sz="1100" u="none" strike="noStrike" dirty="0">
                          <a:effectLst/>
                        </a:rPr>
                        <a:t>.  Инициативные платежи 375 </a:t>
                      </a:r>
                      <a:r>
                        <a:rPr lang="ru-RU" sz="1100" u="none" strike="noStrike" dirty="0" err="1">
                          <a:effectLst/>
                        </a:rPr>
                        <a:t>т.р</a:t>
                      </a:r>
                      <a:r>
                        <a:rPr lang="ru-RU" sz="1100" u="none" strike="noStrike" dirty="0">
                          <a:effectLst/>
                        </a:rPr>
                        <a:t>.    Запрашиваемая сумма из </a:t>
                      </a:r>
                      <a:r>
                        <a:rPr lang="ru-RU" sz="1100" u="none" strike="noStrike" dirty="0" smtClean="0">
                          <a:effectLst/>
                        </a:rPr>
                        <a:t>областного </a:t>
                      </a:r>
                      <a:r>
                        <a:rPr lang="ru-RU" sz="1100" u="none" strike="noStrike" dirty="0">
                          <a:effectLst/>
                        </a:rPr>
                        <a:t>бюджета 125т.р</a:t>
                      </a:r>
                      <a:r>
                        <a:rPr lang="ru-RU" sz="1100" u="none" strike="noStrike" dirty="0" smtClean="0">
                          <a:effectLst/>
                        </a:rPr>
                        <a:t>.   Средства местного бюджета не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требуются т.к. </a:t>
                      </a:r>
                      <a:r>
                        <a:rPr lang="ru-RU" sz="1100" u="none" strike="noStrike" baseline="0" dirty="0" err="1" smtClean="0">
                          <a:effectLst/>
                        </a:rPr>
                        <a:t>ин.платеж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более 15 %</a:t>
                      </a:r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9 030 </a:t>
                      </a:r>
                      <a:r>
                        <a:rPr lang="ru-RU" sz="1100" u="none" strike="noStrike" dirty="0">
                          <a:effectLst/>
                        </a:rPr>
                        <a:t>чел. приняли участие в </a:t>
                      </a:r>
                      <a:r>
                        <a:rPr lang="ru-RU" sz="1100" u="none" strike="noStrike" dirty="0" smtClean="0">
                          <a:effectLst/>
                        </a:rPr>
                        <a:t>собрании граждан / на подписных листах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17 тыс. чел. -благополучателей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Баллы =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193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60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Расчет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да - </a:t>
                      </a:r>
                      <a:r>
                        <a:rPr lang="ru-RU" sz="1100" u="none" strike="noStrike" dirty="0" smtClean="0">
                          <a:effectLst/>
                        </a:rPr>
                        <a:t>10 баллов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Население г. </a:t>
                      </a:r>
                      <a:r>
                        <a:rPr lang="ru-RU" sz="1100" u="none" strike="noStrike" dirty="0" err="1">
                          <a:effectLst/>
                        </a:rPr>
                        <a:t>Слюдянки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</a:rPr>
                        <a:t>18058*11%критерия=1986 чел.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3 формы* 1 балл = 3 балла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 500т *75</a:t>
                      </a:r>
                      <a:r>
                        <a:rPr lang="ru-RU" sz="1100" u="none" strike="noStrike" dirty="0" smtClean="0">
                          <a:effectLst/>
                        </a:rPr>
                        <a:t>% критерия </a:t>
                      </a:r>
                      <a:r>
                        <a:rPr lang="ru-RU" sz="1100" u="none" strike="noStrike" dirty="0">
                          <a:effectLst/>
                        </a:rPr>
                        <a:t>=375 </a:t>
                      </a:r>
                      <a:r>
                        <a:rPr lang="ru-RU" sz="1100" u="none" strike="noStrike" dirty="0" err="1">
                          <a:effectLst/>
                        </a:rPr>
                        <a:t>т.р</a:t>
                      </a:r>
                      <a:r>
                        <a:rPr lang="ru-RU" sz="1100" u="none" strike="noStrike" dirty="0">
                          <a:effectLst/>
                        </a:rPr>
                        <a:t>    </a:t>
                      </a:r>
                      <a:r>
                        <a:rPr lang="ru-RU" sz="1100" u="none" strike="noStrike" dirty="0" smtClean="0">
                          <a:effectLst/>
                        </a:rPr>
                        <a:t>500т*25% остатка=125т.р</a:t>
                      </a:r>
                      <a:r>
                        <a:rPr lang="ru-RU" sz="1100" u="none" strike="noStrike" dirty="0"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18058*50%критерия= </a:t>
                      </a:r>
                      <a:r>
                        <a:rPr lang="ru-RU" sz="1100" u="none" strike="noStrike" dirty="0">
                          <a:effectLst/>
                        </a:rPr>
                        <a:t>9030 чел.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</a:rPr>
                        <a:t>18058-1058  (дети от 0 до 2 лет)=17 тыс.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чел.</a:t>
                      </a:r>
                    </a:p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1" marR="8111" marT="8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51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258888" y="273050"/>
            <a:ext cx="70580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/>
              <a:t>ДРУГИЕ ПРИМЕРЫ ФИНАНСОВОЙ ЧАСТИ ПРОЕКТА</a:t>
            </a:r>
          </a:p>
          <a:p>
            <a:pPr algn="ctr"/>
            <a:r>
              <a:rPr lang="ru-RU">
                <a:solidFill>
                  <a:srgbClr val="C00000"/>
                </a:solidFill>
              </a:rPr>
              <a:t>НО </a:t>
            </a:r>
            <a:r>
              <a:rPr lang="ru-RU" sz="2800">
                <a:solidFill>
                  <a:srgbClr val="C00000"/>
                </a:solidFill>
              </a:rPr>
              <a:t>НЕ</a:t>
            </a:r>
            <a:r>
              <a:rPr lang="ru-RU">
                <a:solidFill>
                  <a:srgbClr val="C00000"/>
                </a:solidFill>
              </a:rPr>
              <a:t> ДЛЯ СЛЮДЯНСКОГО РАЙОНА И ПОСЕЛЕНИЙ </a:t>
            </a:r>
          </a:p>
          <a:p>
            <a:pPr algn="ctr"/>
            <a:r>
              <a:rPr lang="ru-RU">
                <a:solidFill>
                  <a:srgbClr val="C00000"/>
                </a:solidFill>
              </a:rPr>
              <a:t>в 2023-2024 году!!!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468313" y="1557338"/>
            <a:ext cx="74945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800" b="0" dirty="0"/>
              <a:t>Проект на 100 000 руб.</a:t>
            </a:r>
          </a:p>
          <a:p>
            <a:r>
              <a:rPr lang="ru-RU" sz="1800" b="0" dirty="0"/>
              <a:t>из них:</a:t>
            </a:r>
          </a:p>
          <a:p>
            <a:r>
              <a:rPr lang="ru-RU" sz="1800" b="0" dirty="0"/>
              <a:t>10% - 10 000 </a:t>
            </a:r>
            <a:r>
              <a:rPr lang="ru-RU" sz="1800" b="0" dirty="0" err="1"/>
              <a:t>руб</a:t>
            </a:r>
            <a:r>
              <a:rPr lang="ru-RU" sz="1800" b="0" dirty="0"/>
              <a:t> – платежи граждан или платеж НКО</a:t>
            </a:r>
          </a:p>
          <a:p>
            <a:r>
              <a:rPr lang="ru-RU" sz="1800" b="0" dirty="0"/>
              <a:t>5% - 5 000 </a:t>
            </a:r>
            <a:r>
              <a:rPr lang="ru-RU" sz="1800" b="0" dirty="0" err="1"/>
              <a:t>руб</a:t>
            </a:r>
            <a:r>
              <a:rPr lang="ru-RU" sz="1800" b="0" dirty="0"/>
              <a:t> – средства местного бюджета района или поселения</a:t>
            </a:r>
          </a:p>
          <a:p>
            <a:r>
              <a:rPr lang="ru-RU" sz="1800" b="0" dirty="0"/>
              <a:t>85% - 85 000 </a:t>
            </a:r>
            <a:r>
              <a:rPr lang="ru-RU" sz="1800" b="0" dirty="0" err="1"/>
              <a:t>руб</a:t>
            </a:r>
            <a:r>
              <a:rPr lang="ru-RU" sz="1800" b="0" dirty="0"/>
              <a:t> – средства областного бюджета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547688" y="3619500"/>
            <a:ext cx="74961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800" b="0"/>
              <a:t>Проект на 100 000 руб.</a:t>
            </a:r>
          </a:p>
          <a:p>
            <a:r>
              <a:rPr lang="ru-RU" sz="1800" b="0"/>
              <a:t>из них:</a:t>
            </a:r>
          </a:p>
          <a:p>
            <a:r>
              <a:rPr lang="ru-RU" sz="1800" b="0"/>
              <a:t>12% - 12 000 руб – платежи граждан или платеж НКО</a:t>
            </a:r>
          </a:p>
          <a:p>
            <a:r>
              <a:rPr lang="ru-RU" sz="1800" b="0"/>
              <a:t>3% - 3 000 руб – средства местного бюджета района или поселения</a:t>
            </a:r>
          </a:p>
          <a:p>
            <a:r>
              <a:rPr lang="ru-RU" sz="1800" b="0"/>
              <a:t>85% - 85 000 руб – средства областного бюджета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6862763" y="1466850"/>
            <a:ext cx="15652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800">
                <a:solidFill>
                  <a:srgbClr val="C00000"/>
                </a:solidFill>
              </a:rPr>
              <a:t>10 </a:t>
            </a:r>
          </a:p>
          <a:p>
            <a:pPr algn="ctr"/>
            <a:r>
              <a:rPr lang="ru-RU" sz="2800">
                <a:solidFill>
                  <a:srgbClr val="C00000"/>
                </a:solidFill>
              </a:rPr>
              <a:t>БАЛЛОВ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6842125" y="3455988"/>
            <a:ext cx="15652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800">
                <a:solidFill>
                  <a:srgbClr val="C00000"/>
                </a:solidFill>
              </a:rPr>
              <a:t>10 </a:t>
            </a:r>
          </a:p>
          <a:p>
            <a:pPr algn="ctr"/>
            <a:r>
              <a:rPr lang="ru-RU" sz="2800">
                <a:solidFill>
                  <a:srgbClr val="C00000"/>
                </a:solidFill>
              </a:rPr>
              <a:t>БАЛЛОВ</a:t>
            </a:r>
          </a:p>
        </p:txBody>
      </p:sp>
      <p:sp>
        <p:nvSpPr>
          <p:cNvPr id="17415" name="Прямоугольник 6"/>
          <p:cNvSpPr>
            <a:spLocks noChangeArrowheads="1"/>
          </p:cNvSpPr>
          <p:nvPr/>
        </p:nvSpPr>
        <p:spPr bwMode="auto">
          <a:xfrm>
            <a:off x="352425" y="5445125"/>
            <a:ext cx="8083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 b="0">
                <a:solidFill>
                  <a:srgbClr val="C00000"/>
                </a:solidFill>
              </a:rPr>
              <a:t>См. Распоряжение Правительства Иркутской области №347-рп от 30.06.2022 с изм. О предельном уровне софинансирования МО:</a:t>
            </a:r>
          </a:p>
          <a:p>
            <a:r>
              <a:rPr lang="ru-RU" sz="1800" b="0"/>
              <a:t>Если уровень софинансирования  </a:t>
            </a:r>
            <a:r>
              <a:rPr lang="en-US" sz="1800" b="0"/>
              <a:t>&gt;</a:t>
            </a:r>
            <a:r>
              <a:rPr lang="ru-RU" sz="1800" b="0"/>
              <a:t> 90%, то ИП только за счет населения (или НКО / бизнеса)!</a:t>
            </a:r>
          </a:p>
        </p:txBody>
      </p:sp>
    </p:spTree>
    <p:extLst>
      <p:ext uri="{BB962C8B-B14F-4D97-AF65-F5344CB8AC3E}">
        <p14:creationId xmlns:p14="http://schemas.microsoft.com/office/powerpoint/2010/main" val="1863345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3425825" y="369888"/>
            <a:ext cx="3122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>
                <a:solidFill>
                  <a:srgbClr val="C00000"/>
                </a:solidFill>
              </a:rPr>
              <a:t>ВАЖНО! </a:t>
            </a:r>
          </a:p>
          <a:p>
            <a:pPr algn="ctr"/>
            <a:r>
              <a:rPr lang="ru-RU">
                <a:solidFill>
                  <a:srgbClr val="C00000"/>
                </a:solidFill>
              </a:rPr>
              <a:t>Про инициативный платеж 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468313" y="1557338"/>
            <a:ext cx="8483669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800" b="0" dirty="0"/>
              <a:t>В платежных поручениях </a:t>
            </a:r>
            <a:r>
              <a:rPr lang="ru-RU" sz="1800" dirty="0"/>
              <a:t>в поле «назначение платежа» </a:t>
            </a:r>
          </a:p>
          <a:p>
            <a:r>
              <a:rPr lang="ru-RU" sz="1800" b="0" dirty="0"/>
              <a:t>указывается </a:t>
            </a:r>
            <a:r>
              <a:rPr lang="ru-RU" sz="1800" b="0" dirty="0">
                <a:solidFill>
                  <a:srgbClr val="0070C0"/>
                </a:solidFill>
              </a:rPr>
              <a:t>наименование инициативного проекта </a:t>
            </a:r>
            <a:r>
              <a:rPr lang="ru-RU" sz="1800" b="0" dirty="0"/>
              <a:t>и</a:t>
            </a:r>
          </a:p>
          <a:p>
            <a:r>
              <a:rPr lang="ru-RU" sz="1800" b="0" dirty="0"/>
              <a:t> </a:t>
            </a:r>
            <a:r>
              <a:rPr lang="ru-RU" sz="1800" b="0" dirty="0">
                <a:solidFill>
                  <a:srgbClr val="0070C0"/>
                </a:solidFill>
              </a:rPr>
              <a:t>порядковый номер места </a:t>
            </a:r>
            <a:r>
              <a:rPr lang="ru-RU" sz="1800" b="0" dirty="0"/>
              <a:t>инициативного проекта в рейтинге.</a:t>
            </a:r>
          </a:p>
          <a:p>
            <a:endParaRPr lang="ru-RU" sz="1800" b="0" dirty="0"/>
          </a:p>
          <a:p>
            <a:r>
              <a:rPr lang="ru-RU" sz="1800" b="0" dirty="0"/>
              <a:t>В случае если инициативный платеж на реализацию инициативного проекта,</a:t>
            </a:r>
          </a:p>
          <a:p>
            <a:r>
              <a:rPr lang="ru-RU" sz="1800" b="0" dirty="0"/>
              <a:t> прошедшего муниципальный отбор, </a:t>
            </a:r>
            <a:r>
              <a:rPr lang="ru-RU" sz="1800" dirty="0"/>
              <a:t>НЕ</a:t>
            </a:r>
            <a:r>
              <a:rPr lang="ru-RU" sz="1800" b="0" dirty="0"/>
              <a:t> перечислен в местный </a:t>
            </a:r>
            <a:r>
              <a:rPr lang="ru-RU" sz="1800" b="0" dirty="0" smtClean="0"/>
              <a:t>бюджет</a:t>
            </a:r>
          </a:p>
          <a:p>
            <a:r>
              <a:rPr lang="ru-RU" sz="1800" b="0" dirty="0" smtClean="0"/>
              <a:t>в </a:t>
            </a:r>
            <a:r>
              <a:rPr lang="ru-RU" sz="1800" b="0" dirty="0"/>
              <a:t>течение </a:t>
            </a:r>
            <a:r>
              <a:rPr lang="ru-RU" sz="3200" dirty="0"/>
              <a:t>5 </a:t>
            </a:r>
            <a:r>
              <a:rPr lang="ru-RU" sz="1800" b="0" dirty="0"/>
              <a:t>рабочих дней со дня составления муниципальной</a:t>
            </a:r>
          </a:p>
          <a:p>
            <a:r>
              <a:rPr lang="ru-RU" sz="1800" b="0" dirty="0"/>
              <a:t> конкурсной комиссией рейтинга (т.е. с 03 по 06 октября), поддержанным</a:t>
            </a:r>
          </a:p>
          <a:p>
            <a:r>
              <a:rPr lang="ru-RU" sz="1800" b="0" dirty="0"/>
              <a:t> считается следующий в рейтинге инициативный проект, </a:t>
            </a:r>
          </a:p>
          <a:p>
            <a:r>
              <a:rPr lang="ru-RU" sz="1800" b="0" dirty="0"/>
              <a:t>имеющий больший порядковый номер места.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3399">
              <a:alpha val="4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2400" b="0" dirty="0">
              <a:solidFill>
                <a:srgbClr val="FDFD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11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773488" y="369888"/>
            <a:ext cx="2428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>
                <a:solidFill>
                  <a:srgbClr val="C00000"/>
                </a:solidFill>
              </a:rPr>
              <a:t>ВАЖНО! </a:t>
            </a:r>
          </a:p>
          <a:p>
            <a:pPr algn="ctr"/>
            <a:r>
              <a:rPr lang="ru-RU">
                <a:solidFill>
                  <a:srgbClr val="C00000"/>
                </a:solidFill>
              </a:rPr>
              <a:t>Про реализацию ИП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88" y="1025525"/>
            <a:ext cx="8366125" cy="49552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/>
              <a:t>п.30) МО по согласованию с инициаторами ИП вправе:</a:t>
            </a:r>
          </a:p>
          <a:p>
            <a:pPr>
              <a:defRPr/>
            </a:pPr>
            <a:endParaRPr lang="ru-RU" sz="500" b="0" dirty="0"/>
          </a:p>
          <a:p>
            <a:pPr marL="342900" indent="-342900">
              <a:buFontTx/>
              <a:buAutoNum type="arabicParenR"/>
              <a:defRPr/>
            </a:pPr>
            <a:r>
              <a:rPr lang="ru-RU" sz="1800" b="0" dirty="0">
                <a:solidFill>
                  <a:srgbClr val="C00000"/>
                </a:solidFill>
              </a:rPr>
              <a:t>изменить место </a:t>
            </a:r>
            <a:r>
              <a:rPr lang="ru-RU" sz="1800" b="0" dirty="0"/>
              <a:t>(адрес) реализации ИП с учетом решений, принятых на</a:t>
            </a:r>
          </a:p>
          <a:p>
            <a:pPr>
              <a:defRPr/>
            </a:pPr>
            <a:r>
              <a:rPr lang="ru-RU" sz="1800" b="0" dirty="0"/>
              <a:t>сходах, собраниях, конференциях граждан, при наличии права собственности у МО на соответствующее имущество, включая земельные участки, или решения собственников МКД о согласии на изменение места </a:t>
            </a:r>
            <a:r>
              <a:rPr lang="ru-RU" sz="1800" b="0" dirty="0" smtClean="0"/>
              <a:t>(</a:t>
            </a:r>
            <a:r>
              <a:rPr lang="ru-RU" sz="1800" b="0" dirty="0"/>
              <a:t>адреса) реализации инициативного проекта в случае </a:t>
            </a:r>
            <a:r>
              <a:rPr lang="ru-RU" sz="1800" b="0" dirty="0" smtClean="0"/>
              <a:t>вхождения соответствующего </a:t>
            </a:r>
            <a:r>
              <a:rPr lang="ru-RU" sz="1800" b="0" dirty="0"/>
              <a:t>имущества, включая земельные участки, в </a:t>
            </a:r>
            <a:r>
              <a:rPr lang="ru-RU" sz="1800" b="0" dirty="0" smtClean="0"/>
              <a:t>состав общего </a:t>
            </a:r>
            <a:r>
              <a:rPr lang="ru-RU" sz="1800" b="0" dirty="0"/>
              <a:t>имущества МКД;</a:t>
            </a:r>
          </a:p>
          <a:p>
            <a:pPr>
              <a:defRPr/>
            </a:pPr>
            <a:endParaRPr lang="ru-RU" sz="500" b="0" dirty="0"/>
          </a:p>
          <a:p>
            <a:pPr>
              <a:defRPr/>
            </a:pPr>
            <a:r>
              <a:rPr lang="ru-RU" sz="1800" b="0" dirty="0"/>
              <a:t>2) </a:t>
            </a:r>
            <a:r>
              <a:rPr lang="ru-RU" sz="1800" b="0" dirty="0">
                <a:solidFill>
                  <a:srgbClr val="C00000"/>
                </a:solidFill>
              </a:rPr>
              <a:t>скорректировать перечень расходов </a:t>
            </a:r>
            <a:r>
              <a:rPr lang="ru-RU" sz="1800" b="0" dirty="0"/>
              <a:t>в рамках реализации одного ИП</a:t>
            </a:r>
          </a:p>
          <a:p>
            <a:pPr>
              <a:defRPr/>
            </a:pPr>
            <a:r>
              <a:rPr lang="ru-RU" sz="1800" b="0" dirty="0"/>
              <a:t> с учетом достижения результатов (ожидаемых результатов).</a:t>
            </a:r>
          </a:p>
          <a:p>
            <a:pPr>
              <a:defRPr/>
            </a:pPr>
            <a:r>
              <a:rPr lang="ru-RU" sz="1800" b="0" dirty="0"/>
              <a:t> </a:t>
            </a:r>
          </a:p>
          <a:p>
            <a:pPr>
              <a:defRPr/>
            </a:pPr>
            <a:r>
              <a:rPr lang="ru-RU" sz="1800" b="0" dirty="0"/>
              <a:t>п.31) При наличии изменений, предусмотренных пунктом 30, ОМС МО не позднее 25 рабочих дней со дня таких изменений </a:t>
            </a:r>
            <a:r>
              <a:rPr lang="ru-RU" sz="1800" b="0" dirty="0" smtClean="0"/>
              <a:t>представляют в министерство информацию </a:t>
            </a:r>
            <a:r>
              <a:rPr lang="ru-RU" sz="1800" b="0" dirty="0"/>
              <a:t>о соответствующих изменениях и </a:t>
            </a:r>
            <a:r>
              <a:rPr lang="ru-RU" sz="1800" b="0" dirty="0" smtClean="0"/>
              <a:t>письменное согласие </a:t>
            </a:r>
            <a:r>
              <a:rPr lang="ru-RU" sz="1800" b="0" dirty="0"/>
              <a:t>инициаторов ИП, составленное в произвольной форме.»;</a:t>
            </a:r>
          </a:p>
          <a:p>
            <a:pPr>
              <a:defRPr/>
            </a:pPr>
            <a:endParaRPr lang="ru-RU" sz="1800" b="0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50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325438" y="1874838"/>
            <a:ext cx="8532812" cy="4649787"/>
          </a:xfrm>
          <a:prstGeom prst="rect">
            <a:avLst/>
          </a:prstGeom>
          <a:noFill/>
          <a:ln w="9525" algn="ctr">
            <a:solidFill>
              <a:srgbClr val="025AA2"/>
            </a:solidFill>
            <a:miter lim="800000"/>
            <a:headEnd/>
            <a:tailEnd/>
          </a:ln>
        </p:spPr>
        <p:txBody>
          <a:bodyPr lIns="92583" tIns="46292" rIns="92583" bIns="46292" anchor="ctr"/>
          <a:lstStyle/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0" dirty="0"/>
              <a:t>Закон </a:t>
            </a:r>
            <a:r>
              <a:rPr lang="ru-RU" altLang="ru-RU" sz="1600" b="0" dirty="0">
                <a:solidFill>
                  <a:srgbClr val="000000"/>
                </a:solidFill>
              </a:rPr>
              <a:t>Иркутской области</a:t>
            </a:r>
            <a:r>
              <a:rPr lang="ru-RU" sz="1600" b="0" dirty="0"/>
              <a:t> от 06.05.2022 г. № 33-оз «Об отдельных вопросах реализации на территории Иркутской области инициативных проектов»</a:t>
            </a:r>
          </a:p>
          <a:p>
            <a:pPr marL="176213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800" b="0" dirty="0">
              <a:solidFill>
                <a:srgbClr val="990000"/>
              </a:solidFill>
            </a:endParaRPr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0" dirty="0"/>
              <a:t>Распоряжение Правительства </a:t>
            </a:r>
            <a:r>
              <a:rPr lang="ru-RU" altLang="ru-RU" sz="1600" b="0" dirty="0"/>
              <a:t>Иркутской области</a:t>
            </a:r>
            <a:r>
              <a:rPr lang="ru-RU" sz="1600" b="0" dirty="0"/>
              <a:t> от 09.08.2022 г. № 444-рп </a:t>
            </a:r>
            <a:br>
              <a:rPr lang="ru-RU" sz="1600" b="0" dirty="0"/>
            </a:br>
            <a:r>
              <a:rPr lang="ru-RU" sz="1600" b="0" dirty="0"/>
              <a:t>«О комиссиях по проведению конкурсного отбора инициативных проектов на территории Иркутской области»</a:t>
            </a:r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800" b="0" dirty="0"/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0" dirty="0"/>
              <a:t>Постановление Правительства Иркутской области от 31.08.2022 г. № 679-пп </a:t>
            </a:r>
            <a:br>
              <a:rPr lang="ru-RU" sz="1600" b="0" dirty="0"/>
            </a:br>
            <a:r>
              <a:rPr lang="ru-RU" sz="1600" b="0" dirty="0"/>
              <a:t>«О реализации отдельных положений Закона Иркутской области от 06.05.2022 г.</a:t>
            </a:r>
            <a:br>
              <a:rPr lang="ru-RU" sz="1600" b="0" dirty="0"/>
            </a:br>
            <a:r>
              <a:rPr lang="ru-RU" sz="1600" b="0" dirty="0"/>
              <a:t>№ 33-ОЗ "Об отдельных вопросах реализации на территории Иркутской области инициативных проектов»</a:t>
            </a:r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800" b="0" dirty="0"/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0" dirty="0"/>
              <a:t>Постановление Правительства Иркутской области Постановление Правительства Иркутской области от 05.10.2022 г.  № 766-пп «Об установлении Порядка предоставления и распределения субсидий из областного бюджета местным бюджетам на финансовую поддержку реализации инициативных проектов»</a:t>
            </a:r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800" b="0" dirty="0"/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0" dirty="0"/>
              <a:t>Распоряжение Правительства </a:t>
            </a:r>
            <a:r>
              <a:rPr lang="ru-RU" altLang="ru-RU" sz="1600" b="0" dirty="0">
                <a:solidFill>
                  <a:srgbClr val="000000"/>
                </a:solidFill>
              </a:rPr>
              <a:t>Иркутской области</a:t>
            </a:r>
            <a:r>
              <a:rPr lang="ru-RU" sz="1600" b="0" dirty="0"/>
              <a:t> </a:t>
            </a:r>
            <a:r>
              <a:rPr lang="ru-RU" sz="1600" dirty="0"/>
              <a:t>от 30.06.2022г. № 347-рп </a:t>
            </a:r>
            <a:br>
              <a:rPr lang="ru-RU" sz="1600" dirty="0"/>
            </a:br>
            <a:r>
              <a:rPr lang="ru-RU" sz="1600" b="0" dirty="0"/>
              <a:t>«Об утверждении предельного уровня </a:t>
            </a:r>
            <a:r>
              <a:rPr lang="ru-RU" sz="1600" b="0" dirty="0" err="1"/>
              <a:t>софинансирования</a:t>
            </a:r>
            <a:r>
              <a:rPr lang="ru-RU" sz="1600" b="0" dirty="0"/>
              <a:t> Иркутской области </a:t>
            </a:r>
            <a:br>
              <a:rPr lang="ru-RU" sz="1600" b="0" dirty="0"/>
            </a:br>
            <a:r>
              <a:rPr lang="ru-RU" sz="1600" b="0" dirty="0"/>
              <a:t>(в процентах) объема расходного обязательства муниципального образования Иркутской области на 2023 год и на плановый период 2024 и 2025 годов</a:t>
            </a:r>
          </a:p>
        </p:txBody>
      </p:sp>
      <p:sp>
        <p:nvSpPr>
          <p:cNvPr id="3075" name="Номер слайда 1"/>
          <p:cNvSpPr txBox="1">
            <a:spLocks noGrp="1"/>
          </p:cNvSpPr>
          <p:nvPr/>
        </p:nvSpPr>
        <p:spPr bwMode="auto">
          <a:xfrm>
            <a:off x="6759575" y="65246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3" tIns="46292" rIns="92583" bIns="46292"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355C2E2B-0E1B-48FF-974D-80F633CB2D7C}" type="slidenum">
              <a:rPr lang="ru-RU" altLang="ru-RU" sz="1400" b="0">
                <a:solidFill>
                  <a:srgbClr val="000000"/>
                </a:solidFill>
              </a:rPr>
              <a:pPr algn="r"/>
              <a:t>2</a:t>
            </a:fld>
            <a:endParaRPr lang="ru-RU" altLang="ru-RU" sz="1400" b="0">
              <a:solidFill>
                <a:srgbClr val="0000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42900" y="1500188"/>
            <a:ext cx="8569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3" tIns="46292" rIns="92583" bIns="46292" anchor="ctr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dirty="0">
                <a:solidFill>
                  <a:srgbClr val="00B050"/>
                </a:solidFill>
              </a:rPr>
              <a:t>НОРМАТИВНО - ПРАВОВАЯ </a:t>
            </a:r>
            <a:r>
              <a:rPr lang="ru-RU" altLang="ru-RU" sz="1600" dirty="0" smtClean="0">
                <a:solidFill>
                  <a:srgbClr val="00B050"/>
                </a:solidFill>
              </a:rPr>
              <a:t>БАЗА (субъекта)</a:t>
            </a:r>
            <a:endParaRPr lang="ru-RU" altLang="ru-RU" sz="1600" dirty="0">
              <a:solidFill>
                <a:srgbClr val="00B050"/>
              </a:solidFill>
            </a:endParaRPr>
          </a:p>
        </p:txBody>
      </p:sp>
      <p:sp>
        <p:nvSpPr>
          <p:cNvPr id="5126" name="Text Box 60"/>
          <p:cNvSpPr txBox="1">
            <a:spLocks noChangeArrowheads="1"/>
          </p:cNvSpPr>
          <p:nvPr/>
        </p:nvSpPr>
        <p:spPr bwMode="auto">
          <a:xfrm>
            <a:off x="360363" y="561975"/>
            <a:ext cx="8532812" cy="936625"/>
          </a:xfrm>
          <a:prstGeom prst="rect">
            <a:avLst/>
          </a:prstGeom>
          <a:solidFill>
            <a:srgbClr val="003399">
              <a:alpha val="4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>
                <a:solidFill>
                  <a:schemeClr val="bg1"/>
                </a:solidFill>
              </a:rPr>
              <a:t>Инициативный проект </a:t>
            </a:r>
            <a:r>
              <a:rPr lang="ru-RU" sz="1600" b="0" dirty="0">
                <a:solidFill>
                  <a:schemeClr val="bg1"/>
                </a:solidFill>
              </a:rPr>
              <a:t>- это предложение, подготовленное на основе проектных идей в целях реализации мероприятий, направленных на решение приоритетной для жителей муниципального </a:t>
            </a:r>
            <a:r>
              <a:rPr lang="ru-RU" sz="1600" b="0" dirty="0" smtClean="0">
                <a:solidFill>
                  <a:schemeClr val="bg1"/>
                </a:solidFill>
              </a:rPr>
              <a:t> образования </a:t>
            </a:r>
            <a:r>
              <a:rPr lang="ru-RU" sz="1600" dirty="0">
                <a:solidFill>
                  <a:schemeClr val="bg1"/>
                </a:solidFill>
              </a:rPr>
              <a:t>проблемы</a:t>
            </a:r>
            <a:endParaRPr lang="ru-RU" sz="1600" b="0" dirty="0">
              <a:solidFill>
                <a:schemeClr val="bg1"/>
              </a:solidFill>
            </a:endParaRPr>
          </a:p>
        </p:txBody>
      </p:sp>
      <p:sp>
        <p:nvSpPr>
          <p:cNvPr id="9" name="Параллелограмм 8"/>
          <p:cNvSpPr/>
          <p:nvPr/>
        </p:nvSpPr>
        <p:spPr>
          <a:xfrm>
            <a:off x="5219700" y="138113"/>
            <a:ext cx="3924300" cy="288925"/>
          </a:xfrm>
          <a:prstGeom prst="parallelogram">
            <a:avLst/>
          </a:prstGeom>
          <a:solidFill>
            <a:srgbClr val="003399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араллелограмм 9"/>
          <p:cNvSpPr/>
          <p:nvPr/>
        </p:nvSpPr>
        <p:spPr>
          <a:xfrm>
            <a:off x="1368425" y="138113"/>
            <a:ext cx="3924300" cy="288925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80" name="TextBox 25"/>
          <p:cNvSpPr txBox="1">
            <a:spLocks noChangeArrowheads="1"/>
          </p:cNvSpPr>
          <p:nvPr/>
        </p:nvSpPr>
        <p:spPr bwMode="auto">
          <a:xfrm>
            <a:off x="406400" y="115888"/>
            <a:ext cx="6357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600">
                <a:cs typeface="Arial" pitchFamily="34" charset="0"/>
              </a:rPr>
              <a:t>ИНИЦИАТИВНЫЕ ПРОЕКТЫ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0825" y="476250"/>
            <a:ext cx="8785225" cy="0"/>
          </a:xfrm>
          <a:prstGeom prst="line">
            <a:avLst/>
          </a:prstGeom>
          <a:ln w="15875">
            <a:solidFill>
              <a:srgbClr val="3366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Рисунок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976438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Рисунок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566988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400425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Рисунок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4498975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Рисунок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5589588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8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303588" y="369888"/>
            <a:ext cx="3368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>
                <a:solidFill>
                  <a:srgbClr val="C00000"/>
                </a:solidFill>
              </a:rPr>
              <a:t>ВАЖНО! </a:t>
            </a:r>
          </a:p>
          <a:p>
            <a:pPr algn="ctr"/>
            <a:r>
              <a:rPr lang="ru-RU">
                <a:solidFill>
                  <a:srgbClr val="C00000"/>
                </a:solidFill>
              </a:rPr>
              <a:t>Про отчеты по реализации ИП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88" y="1025525"/>
            <a:ext cx="8366125" cy="57092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ru-RU" sz="1800" b="0" dirty="0"/>
              <a:t>Обязательны Публикации о ходе реализации проекта!</a:t>
            </a:r>
          </a:p>
          <a:p>
            <a:pPr>
              <a:defRPr/>
            </a:pPr>
            <a:endParaRPr lang="ru-RU" sz="500" b="0" dirty="0"/>
          </a:p>
          <a:p>
            <a:pPr marL="285750" indent="-285750">
              <a:buFontTx/>
              <a:buChar char="-"/>
              <a:defRPr/>
            </a:pPr>
            <a:r>
              <a:rPr lang="ru-RU" sz="1800" b="0" dirty="0"/>
              <a:t>на официальном сайте Слюдянского муниципального района через </a:t>
            </a:r>
            <a:r>
              <a:rPr lang="ru-RU" sz="1800" b="0" dirty="0" err="1"/>
              <a:t>ответ.спец</a:t>
            </a:r>
            <a:r>
              <a:rPr lang="ru-RU" sz="1800" b="0" dirty="0"/>
              <a:t>. Игумнову В.М. </a:t>
            </a:r>
            <a:r>
              <a:rPr lang="ru-RU" sz="1800" b="0" dirty="0">
                <a:solidFill>
                  <a:srgbClr val="0070C0"/>
                </a:solidFill>
              </a:rPr>
              <a:t>(ВСЕХ проектов!)</a:t>
            </a:r>
          </a:p>
          <a:p>
            <a:pPr marL="285750" indent="-285750">
              <a:buFontTx/>
              <a:buChar char="-"/>
              <a:defRPr/>
            </a:pPr>
            <a:r>
              <a:rPr lang="ru-RU" sz="1800" b="0" dirty="0"/>
              <a:t>на сайтах поселений, с кем подписано соглашение</a:t>
            </a:r>
          </a:p>
          <a:p>
            <a:pPr marL="285750" indent="-285750">
              <a:buFontTx/>
              <a:buChar char="-"/>
              <a:defRPr/>
            </a:pPr>
            <a:endParaRPr lang="ru-RU" sz="1800" b="0" dirty="0"/>
          </a:p>
          <a:p>
            <a:pPr>
              <a:defRPr/>
            </a:pPr>
            <a:r>
              <a:rPr lang="ru-RU" sz="1800" b="0" dirty="0"/>
              <a:t>Публикации ведутся не реже 1 раза в месяц с начала реализации проекта. </a:t>
            </a:r>
          </a:p>
          <a:p>
            <a:pPr>
              <a:defRPr/>
            </a:pPr>
            <a:r>
              <a:rPr lang="ru-RU" sz="1800" b="0" dirty="0"/>
              <a:t>Публикация по итогам завершения инициативного проекта осуществляется в течение 30 календарных дней, но не позднее 15 января </a:t>
            </a:r>
            <a:r>
              <a:rPr lang="ru-RU" sz="1800" b="0" dirty="0" smtClean="0"/>
              <a:t>года, </a:t>
            </a:r>
            <a:r>
              <a:rPr lang="ru-RU" sz="1800" b="0" dirty="0"/>
              <a:t>следующего за отчетным.</a:t>
            </a:r>
          </a:p>
          <a:p>
            <a:pPr>
              <a:defRPr/>
            </a:pPr>
            <a:endParaRPr lang="ru-RU" sz="1800" b="0" dirty="0"/>
          </a:p>
          <a:p>
            <a:pPr>
              <a:defRPr/>
            </a:pPr>
            <a:r>
              <a:rPr lang="ru-RU" sz="1800" b="0" dirty="0"/>
              <a:t>В публикациях указываем, что это проект </a:t>
            </a:r>
          </a:p>
          <a:p>
            <a:pPr>
              <a:defRPr/>
            </a:pPr>
            <a:r>
              <a:rPr lang="ru-RU" sz="1800" b="0" dirty="0">
                <a:solidFill>
                  <a:srgbClr val="0070C0"/>
                </a:solidFill>
              </a:rPr>
              <a:t>Единой России </a:t>
            </a:r>
            <a:r>
              <a:rPr lang="ru-RU" sz="1800" b="0" dirty="0"/>
              <a:t>«</a:t>
            </a:r>
            <a:r>
              <a:rPr lang="ru-RU" sz="1800" b="0" dirty="0">
                <a:solidFill>
                  <a:srgbClr val="0070C0"/>
                </a:solidFill>
              </a:rPr>
              <a:t>Есть решение</a:t>
            </a:r>
            <a:r>
              <a:rPr lang="ru-RU" sz="1800" b="0" dirty="0"/>
              <a:t>» </a:t>
            </a:r>
          </a:p>
          <a:p>
            <a:pPr marL="342900" indent="-342900">
              <a:buFontTx/>
              <a:buAutoNum type="arabicParenR"/>
              <a:defRPr/>
            </a:pPr>
            <a:endParaRPr lang="ru-RU" sz="1800" b="0" dirty="0"/>
          </a:p>
          <a:p>
            <a:pPr>
              <a:defRPr/>
            </a:pPr>
            <a:r>
              <a:rPr lang="ru-RU" sz="1800" b="0" dirty="0"/>
              <a:t>2) Организатором форм общественного контроля является Общественная палата Слюдянского муниципального района – </a:t>
            </a:r>
            <a:r>
              <a:rPr lang="ru-RU" sz="1800" b="0" dirty="0">
                <a:solidFill>
                  <a:srgbClr val="0070C0"/>
                </a:solidFill>
              </a:rPr>
              <a:t>администрация МО </a:t>
            </a:r>
            <a:r>
              <a:rPr lang="ru-RU" sz="1800" b="0" dirty="0" smtClean="0">
                <a:solidFill>
                  <a:srgbClr val="0070C0"/>
                </a:solidFill>
              </a:rPr>
              <a:t>(с </a:t>
            </a:r>
            <a:r>
              <a:rPr lang="ru-RU" sz="1800" b="0" dirty="0">
                <a:solidFill>
                  <a:srgbClr val="0070C0"/>
                </a:solidFill>
              </a:rPr>
              <a:t>кем подписано соглашение на реализацию </a:t>
            </a:r>
            <a:r>
              <a:rPr lang="ru-RU" sz="1800" b="0" dirty="0" smtClean="0">
                <a:solidFill>
                  <a:srgbClr val="0070C0"/>
                </a:solidFill>
              </a:rPr>
              <a:t>ИП) </a:t>
            </a:r>
            <a:r>
              <a:rPr lang="ru-RU" sz="1800" b="0" dirty="0">
                <a:solidFill>
                  <a:srgbClr val="0070C0"/>
                </a:solidFill>
              </a:rPr>
              <a:t>направляет приглашение в </a:t>
            </a:r>
            <a:r>
              <a:rPr lang="ru-RU" sz="1800" b="0" dirty="0" smtClean="0">
                <a:solidFill>
                  <a:srgbClr val="0070C0"/>
                </a:solidFill>
              </a:rPr>
              <a:t>Общественную </a:t>
            </a:r>
            <a:r>
              <a:rPr lang="ru-RU" sz="1800" b="0" dirty="0">
                <a:solidFill>
                  <a:srgbClr val="0070C0"/>
                </a:solidFill>
              </a:rPr>
              <a:t>палату</a:t>
            </a:r>
            <a:r>
              <a:rPr lang="ru-RU" sz="1800" b="0" dirty="0"/>
              <a:t> </a:t>
            </a:r>
            <a:r>
              <a:rPr lang="ru-RU" sz="1800" b="0" dirty="0">
                <a:solidFill>
                  <a:srgbClr val="0070C0"/>
                </a:solidFill>
              </a:rPr>
              <a:t>СМР</a:t>
            </a:r>
            <a:r>
              <a:rPr lang="ru-RU" sz="1800" b="0" dirty="0"/>
              <a:t> на открытие / завершение проекта!</a:t>
            </a:r>
          </a:p>
          <a:p>
            <a:pPr marL="342900" indent="-342900">
              <a:buFontTx/>
              <a:buAutoNum type="arabicParenR"/>
              <a:defRPr/>
            </a:pPr>
            <a:endParaRPr lang="ru-RU" sz="1800" b="0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20484" name="Picture 6" descr="D:\Users\igumnova_vm\Pictures\5NtpWuodveHWfHpSQY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1008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 descr="D:\Users\igumnova_vm\Pictures\2023-07-25_16-30-3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430588"/>
            <a:ext cx="208756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0"/>
          <p:cNvSpPr txBox="1">
            <a:spLocks noChangeArrowheads="1"/>
          </p:cNvSpPr>
          <p:nvPr/>
        </p:nvSpPr>
        <p:spPr bwMode="auto">
          <a:xfrm>
            <a:off x="6350" y="6602413"/>
            <a:ext cx="9144000" cy="260350"/>
          </a:xfrm>
          <a:prstGeom prst="rect">
            <a:avLst/>
          </a:prstGeom>
          <a:solidFill>
            <a:srgbClr val="003399">
              <a:alpha val="4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2400" b="0" dirty="0">
              <a:solidFill>
                <a:srgbClr val="FDFD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4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850" y="476250"/>
            <a:ext cx="8424863" cy="56165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3366FF"/>
                </a:solidFill>
                <a:latin typeface="+mj-lt"/>
              </a:rPr>
              <a:t>Уполномоченный орган: </a:t>
            </a:r>
          </a:p>
          <a:p>
            <a:pPr marL="0" indent="0">
              <a:buFontTx/>
              <a:buNone/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отдел по анализу и прогнозированию социально-экономического развития  территории управления социально-экономического развития администрации Слюдянского муниципального района, каб.14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defRPr/>
            </a:pPr>
            <a:endParaRPr lang="ru-RU" sz="1100" dirty="0" smtClean="0">
              <a:solidFill>
                <a:schemeClr val="accent1"/>
              </a:solidFill>
              <a:latin typeface="+mj-lt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3366FF"/>
                </a:solidFill>
                <a:latin typeface="+mj-lt"/>
              </a:rPr>
              <a:t>Адрес, контакты:</a:t>
            </a:r>
            <a:r>
              <a:rPr lang="ru-RU" sz="2800" dirty="0" smtClean="0">
                <a:solidFill>
                  <a:srgbClr val="3366FF"/>
                </a:solidFill>
                <a:latin typeface="+mj-lt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г.Слюдянка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ул.Ржанова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д.2,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эл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почта </a:t>
            </a:r>
            <a:r>
              <a:rPr lang="en-US" sz="2000" b="1" dirty="0"/>
              <a:t>saldusheva_av@sludyanka.ru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>
              <a:buFontTx/>
              <a:buNone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тел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51-2-05,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доб.115 (Вероника), 136 (Анастасия)</a:t>
            </a:r>
          </a:p>
          <a:p>
            <a:pPr marL="0" indent="0">
              <a:buFontTx/>
              <a:buNone/>
              <a:defRPr/>
            </a:pP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>
              <a:buFontTx/>
              <a:buNone/>
              <a:defRPr/>
            </a:pPr>
            <a:r>
              <a:rPr lang="en-US" sz="2800" dirty="0">
                <a:solidFill>
                  <a:schemeClr val="accent1"/>
                </a:solidFill>
                <a:latin typeface="+mj-lt"/>
                <a:hlinkClick r:id="rId2"/>
              </a:rPr>
              <a:t>https://</a:t>
            </a:r>
            <a:r>
              <a:rPr lang="en-US" sz="2800" dirty="0" smtClean="0">
                <a:solidFill>
                  <a:schemeClr val="accent1"/>
                </a:solidFill>
                <a:latin typeface="+mj-lt"/>
                <a:hlinkClick r:id="rId2"/>
              </a:rPr>
              <a:t>www.sludyanka.ru/qa/7121.html</a:t>
            </a: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ru-RU" sz="2800" dirty="0" smtClean="0">
                <a:solidFill>
                  <a:srgbClr val="3366FF"/>
                </a:solidFill>
                <a:latin typeface="+mj-lt"/>
              </a:rPr>
              <a:t>Главная- Экономика района-Инициативные проекты</a:t>
            </a:r>
          </a:p>
          <a:p>
            <a:pPr marL="0" indent="0">
              <a:buFontTx/>
              <a:buNone/>
              <a:defRPr/>
            </a:pPr>
            <a:endParaRPr lang="ru-RU" sz="1300" dirty="0" smtClean="0">
              <a:solidFill>
                <a:srgbClr val="3366FF"/>
              </a:solidFill>
              <a:latin typeface="+mj-lt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3366FF"/>
                </a:solidFill>
                <a:latin typeface="+mj-lt"/>
              </a:rPr>
              <a:t>Ответственный специалист:</a:t>
            </a:r>
          </a:p>
          <a:p>
            <a:pPr marL="0" indent="0">
              <a:buFontTx/>
              <a:buNone/>
              <a:defRPr/>
            </a:pPr>
            <a:r>
              <a:rPr lang="ru-RU" sz="28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Игумнова Вероника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Матеюсовна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0" y="6721475"/>
            <a:ext cx="9144000" cy="187325"/>
          </a:xfrm>
          <a:prstGeom prst="rect">
            <a:avLst/>
          </a:prstGeom>
          <a:solidFill>
            <a:srgbClr val="003399">
              <a:alpha val="4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2400" b="0" dirty="0">
              <a:solidFill>
                <a:srgbClr val="FDFD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9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088" y="1123950"/>
            <a:ext cx="7558087" cy="338455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chemeClr val="tx1"/>
                </a:solidFill>
                <a:latin typeface="Arial Narrow" pitchFamily="34" charset="0"/>
              </a:rPr>
              <a:t>БЛАГОДАРЮ ЗА ВНИМАНИЕ!</a:t>
            </a:r>
          </a:p>
        </p:txBody>
      </p:sp>
      <p:sp>
        <p:nvSpPr>
          <p:cNvPr id="2355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ED67310-5E3D-4FCE-90E7-CBB91AE412E9}" type="slidenum">
              <a:rPr lang="ru-RU" altLang="ru-RU" sz="1400" b="0" smtClean="0"/>
              <a:pPr/>
              <a:t>22</a:t>
            </a:fld>
            <a:endParaRPr lang="ru-RU" altLang="ru-RU" sz="1400" b="0" smtClean="0"/>
          </a:p>
        </p:txBody>
      </p:sp>
      <p:pic>
        <p:nvPicPr>
          <p:cNvPr id="23556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91440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5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325438" y="1125538"/>
            <a:ext cx="8532812" cy="5399087"/>
          </a:xfrm>
          <a:prstGeom prst="rect">
            <a:avLst/>
          </a:prstGeom>
          <a:noFill/>
          <a:ln w="9525" algn="ctr">
            <a:solidFill>
              <a:srgbClr val="025AA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583" tIns="46292" rIns="92583" bIns="46292" anchor="ctr"/>
          <a:lstStyle>
            <a:lvl1pPr marL="355600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1600" dirty="0"/>
              <a:t>Решение РД от 29.09.2022г. № 52–VII </a:t>
            </a:r>
            <a:r>
              <a:rPr lang="ru-RU" sz="1600" dirty="0" err="1"/>
              <a:t>рд</a:t>
            </a:r>
            <a:r>
              <a:rPr lang="ru-RU" sz="1600" dirty="0"/>
              <a:t> </a:t>
            </a:r>
            <a:r>
              <a:rPr lang="ru-RU" sz="1200" dirty="0" smtClean="0"/>
              <a:t>(с изм. от авг.2023) </a:t>
            </a:r>
            <a:r>
              <a:rPr lang="ru-RU" sz="1600" b="0" dirty="0" smtClean="0"/>
              <a:t>«Порядок </a:t>
            </a:r>
            <a:r>
              <a:rPr lang="ru-RU" sz="1600" b="0" dirty="0"/>
              <a:t>выдвижения, внесения и обсуждения инициативных проектов на территории Слюдянского муниципального района, выдвигаемых для получения финансовой поддержки за счет межбюджетных трансфертов из бюджета Иркутской области»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sz="800" b="0" dirty="0"/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1600" dirty="0"/>
              <a:t>Решение РД от 29.09 .2022г. № 53– VII </a:t>
            </a:r>
            <a:r>
              <a:rPr lang="ru-RU" sz="1600" dirty="0" err="1" smtClean="0"/>
              <a:t>рд</a:t>
            </a:r>
            <a:r>
              <a:rPr lang="ru-RU" sz="1600" dirty="0"/>
              <a:t> </a:t>
            </a:r>
            <a:r>
              <a:rPr lang="ru-RU" sz="1200" dirty="0"/>
              <a:t>(с </a:t>
            </a:r>
            <a:r>
              <a:rPr lang="ru-RU" sz="1200" dirty="0" smtClean="0"/>
              <a:t>изм. </a:t>
            </a:r>
            <a:r>
              <a:rPr lang="ru-RU" sz="1200" dirty="0"/>
              <a:t>от авг.2023) </a:t>
            </a:r>
            <a:r>
              <a:rPr lang="ru-RU" sz="1600" b="0" dirty="0"/>
              <a:t>«Порядок формирования и деятельности муниципальной комиссии по проведению конкурсного отбора инициативных проектов на территории Слюдянского муниципального района, выдвигаемых для получения финансовой поддержки за счет межбюджетных трансфертов из бюджета Иркутской области»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sz="800" b="0" dirty="0"/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1600" dirty="0"/>
              <a:t>Решение РД от 25.11.2021г. </a:t>
            </a:r>
            <a:r>
              <a:rPr lang="ru-RU" sz="1600" dirty="0" smtClean="0"/>
              <a:t>№ 65-VII </a:t>
            </a:r>
            <a:r>
              <a:rPr lang="ru-RU" sz="1600" dirty="0" err="1"/>
              <a:t>рд</a:t>
            </a:r>
            <a:r>
              <a:rPr lang="ru-RU" sz="1600" dirty="0"/>
              <a:t> </a:t>
            </a:r>
            <a:r>
              <a:rPr lang="ru-RU" sz="1600" b="0" dirty="0"/>
              <a:t>«Порядок расчета и возврата сумм инициативных платежей, подлежащих возврату лицам (в том числе организациям), осуществившим их перечисление в бюджет Слюдянского муниципального района»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sz="800" b="0" dirty="0"/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1600" dirty="0"/>
              <a:t>Решение РД от 27.10.2022г. </a:t>
            </a:r>
            <a:r>
              <a:rPr lang="ru-RU" sz="1600" dirty="0" smtClean="0"/>
              <a:t>№ 57-VII </a:t>
            </a:r>
            <a:r>
              <a:rPr lang="ru-RU" sz="1600" dirty="0" err="1"/>
              <a:t>рд</a:t>
            </a:r>
            <a:r>
              <a:rPr lang="ru-RU" sz="1600" dirty="0"/>
              <a:t> </a:t>
            </a:r>
            <a:r>
              <a:rPr lang="ru-RU" sz="1600" b="0" dirty="0"/>
              <a:t>«Порядок сбора подписей граждан в целях выявления их мнения по вопросу о поддержке инициативных проектов в Слюдянском муниципальном районе, выдвигаемых для получения финансовой поддержки за счет межбюджетных трансфертов из бюджета Иркутской области»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sz="800" b="0" dirty="0"/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1600" dirty="0"/>
              <a:t>Решение РД от 28.10.2021г. № 56 -VII </a:t>
            </a:r>
            <a:r>
              <a:rPr lang="ru-RU" sz="1600" dirty="0" err="1"/>
              <a:t>рд</a:t>
            </a:r>
            <a:r>
              <a:rPr lang="ru-RU" sz="1600" dirty="0"/>
              <a:t> </a:t>
            </a:r>
            <a:r>
              <a:rPr lang="ru-RU" sz="1600" b="0" dirty="0"/>
              <a:t>«Порядок собраний Порядок назначения и проведения собрания граждан в Слюдянском муниципальном районе, проводимого в целях обсуждения вопросов внесения инициативных проектов и их рассмотрения»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sz="1600" b="0" dirty="0"/>
          </a:p>
        </p:txBody>
      </p:sp>
      <p:sp>
        <p:nvSpPr>
          <p:cNvPr id="4099" name="Номер слайда 1"/>
          <p:cNvSpPr txBox="1">
            <a:spLocks noGrp="1"/>
          </p:cNvSpPr>
          <p:nvPr/>
        </p:nvSpPr>
        <p:spPr bwMode="auto">
          <a:xfrm>
            <a:off x="6759575" y="65246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3" tIns="46292" rIns="92583" bIns="46292"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DD9892AA-4D44-4CF1-A55B-CBEBB9AEC636}" type="slidenum">
              <a:rPr lang="ru-RU" altLang="ru-RU" sz="1400" b="0">
                <a:solidFill>
                  <a:srgbClr val="000000"/>
                </a:solidFill>
              </a:rPr>
              <a:pPr algn="r"/>
              <a:t>3</a:t>
            </a:fld>
            <a:endParaRPr lang="ru-RU" altLang="ru-RU" sz="1400" b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19075" y="692150"/>
            <a:ext cx="8569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3" tIns="46292" rIns="92583" bIns="46292" anchor="ctr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dirty="0">
                <a:solidFill>
                  <a:srgbClr val="00B050"/>
                </a:solidFill>
              </a:rPr>
              <a:t>НОРМАТИВНО - ПРАВОВАЯ БАЗА </a:t>
            </a:r>
            <a:r>
              <a:rPr lang="ru-RU" altLang="ru-RU" sz="1600" dirty="0" smtClean="0">
                <a:solidFill>
                  <a:srgbClr val="00B050"/>
                </a:solidFill>
              </a:rPr>
              <a:t>(Слюдянского </a:t>
            </a:r>
            <a:r>
              <a:rPr lang="ru-RU" altLang="ru-RU" sz="1600" dirty="0">
                <a:solidFill>
                  <a:srgbClr val="00B050"/>
                </a:solidFill>
              </a:rPr>
              <a:t>муниципального </a:t>
            </a:r>
            <a:r>
              <a:rPr lang="ru-RU" altLang="ru-RU" sz="1600" dirty="0" smtClean="0">
                <a:solidFill>
                  <a:srgbClr val="00B050"/>
                </a:solidFill>
              </a:rPr>
              <a:t>района)</a:t>
            </a:r>
            <a:endParaRPr lang="ru-RU" altLang="ru-RU" sz="1600" dirty="0">
              <a:solidFill>
                <a:srgbClr val="00B050"/>
              </a:solidFill>
            </a:endParaRPr>
          </a:p>
        </p:txBody>
      </p:sp>
      <p:sp>
        <p:nvSpPr>
          <p:cNvPr id="9" name="Параллелограмм 8"/>
          <p:cNvSpPr/>
          <p:nvPr/>
        </p:nvSpPr>
        <p:spPr>
          <a:xfrm>
            <a:off x="5219700" y="138113"/>
            <a:ext cx="3924300" cy="288925"/>
          </a:xfrm>
          <a:prstGeom prst="parallelogram">
            <a:avLst/>
          </a:prstGeom>
          <a:solidFill>
            <a:srgbClr val="003399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араллелограмм 9"/>
          <p:cNvSpPr/>
          <p:nvPr/>
        </p:nvSpPr>
        <p:spPr>
          <a:xfrm>
            <a:off x="1368425" y="138113"/>
            <a:ext cx="3924300" cy="288925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03" name="TextBox 25"/>
          <p:cNvSpPr txBox="1">
            <a:spLocks noChangeArrowheads="1"/>
          </p:cNvSpPr>
          <p:nvPr/>
        </p:nvSpPr>
        <p:spPr bwMode="auto">
          <a:xfrm>
            <a:off x="406400" y="115888"/>
            <a:ext cx="6357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600">
                <a:cs typeface="Arial" pitchFamily="34" charset="0"/>
              </a:rPr>
              <a:t>ИНИЦИАТИВНЫЕ ПРОЕКТЫ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0825" y="476250"/>
            <a:ext cx="8785225" cy="0"/>
          </a:xfrm>
          <a:prstGeom prst="line">
            <a:avLst/>
          </a:prstGeom>
          <a:ln w="15875">
            <a:solidFill>
              <a:srgbClr val="3366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Рисунок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268413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363788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529013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Рисунок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4371975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Рисунок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5461000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59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04025" y="622300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97B561B-462D-4FBE-B99C-3CBF1CED033F}" type="slidenum">
              <a:rPr lang="ru-RU" altLang="ru-RU" sz="1400" b="0" smtClean="0"/>
              <a:pPr/>
              <a:t>4</a:t>
            </a:fld>
            <a:endParaRPr lang="ru-RU" altLang="ru-RU" sz="1400" b="0" smtClean="0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50825" y="44450"/>
            <a:ext cx="889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3" tIns="46292" rIns="92583" bIns="46292" anchor="ctr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0000"/>
                </a:solidFill>
              </a:rPr>
              <a:t>ИНИЦИАТИВНЫЕ ПРОЕКТЫ</a:t>
            </a:r>
          </a:p>
        </p:txBody>
      </p:sp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4716463" y="620713"/>
            <a:ext cx="4103687" cy="1512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29292"/>
            </a:prstShdw>
          </a:effectLst>
        </p:spPr>
        <p:txBody>
          <a:bodyPr wrap="none" lIns="92583" tIns="46292" rIns="92583" bIns="46292" anchor="ctr"/>
          <a:lstStyle/>
          <a:p>
            <a:pPr>
              <a:defRPr/>
            </a:pPr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5003800" y="765175"/>
            <a:ext cx="36004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2583" tIns="46292" rIns="92583" bIns="46292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0000"/>
                </a:solidFill>
                <a:latin typeface="Arial" charset="0"/>
              </a:rPr>
              <a:t>На реализацию полномочий</a:t>
            </a:r>
          </a:p>
          <a:p>
            <a:pPr>
              <a:defRPr/>
            </a:pPr>
            <a:r>
              <a:rPr lang="ru-RU" sz="1400" b="0" i="1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ru-RU" sz="1400" i="1" dirty="0">
                <a:solidFill>
                  <a:srgbClr val="003300"/>
                </a:solidFill>
                <a:latin typeface="Arial" charset="0"/>
              </a:rPr>
              <a:t>ст. 14, </a:t>
            </a:r>
            <a:r>
              <a:rPr lang="ru-RU" sz="1400" i="1" dirty="0" smtClean="0">
                <a:solidFill>
                  <a:srgbClr val="003300"/>
                </a:solidFill>
                <a:latin typeface="Arial" charset="0"/>
              </a:rPr>
              <a:t>15</a:t>
            </a:r>
            <a:r>
              <a:rPr lang="ru-RU" sz="1400" b="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400" b="0" i="1" dirty="0">
                <a:solidFill>
                  <a:srgbClr val="000000"/>
                </a:solidFill>
                <a:latin typeface="Arial" charset="0"/>
              </a:rPr>
              <a:t>Федерального закона </a:t>
            </a:r>
          </a:p>
          <a:p>
            <a:pPr>
              <a:defRPr/>
            </a:pPr>
            <a:r>
              <a:rPr lang="ru-RU" sz="1400" b="0" i="1" dirty="0">
                <a:solidFill>
                  <a:srgbClr val="000000"/>
                </a:solidFill>
                <a:latin typeface="Arial" charset="0"/>
              </a:rPr>
              <a:t>№131-ФЗ от 06.10.2003 г. «Об общих принципах организации местного самоуправления в РФ»)</a:t>
            </a:r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617538" y="814429"/>
            <a:ext cx="1635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sz="1200" dirty="0"/>
              <a:t>группа граждан</a:t>
            </a:r>
          </a:p>
          <a:p>
            <a:pPr algn="ctr" eaLnBrk="1" hangingPunct="1"/>
            <a:r>
              <a:rPr lang="ru-RU" sz="1200" dirty="0"/>
              <a:t> (не менее 3 чел.</a:t>
            </a:r>
          </a:p>
          <a:p>
            <a:pPr algn="ctr" eaLnBrk="1" hangingPunct="1"/>
            <a:r>
              <a:rPr lang="ru-RU" sz="1200" dirty="0"/>
              <a:t>старше 16 </a:t>
            </a:r>
            <a:r>
              <a:rPr lang="ru-RU" sz="1200" dirty="0" smtClean="0"/>
              <a:t>лет с пропиской в СМР)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5127" name="AutoShape 255"/>
          <p:cNvSpPr>
            <a:spLocks noChangeArrowheads="1"/>
          </p:cNvSpPr>
          <p:nvPr/>
        </p:nvSpPr>
        <p:spPr bwMode="auto">
          <a:xfrm>
            <a:off x="4137025" y="892175"/>
            <a:ext cx="457200" cy="912813"/>
          </a:xfrm>
          <a:prstGeom prst="rightArrow">
            <a:avLst>
              <a:gd name="adj1" fmla="val 83176"/>
              <a:gd name="adj2" fmla="val 59954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25256E"/>
              </a:gs>
            </a:gsLst>
            <a:lin ang="0" scaled="1"/>
          </a:gradFill>
          <a:ln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z="1800" b="0">
              <a:solidFill>
                <a:srgbClr val="000000"/>
              </a:solidFill>
            </a:endParaRPr>
          </a:p>
        </p:txBody>
      </p:sp>
      <p:sp>
        <p:nvSpPr>
          <p:cNvPr id="5128" name="Line 5"/>
          <p:cNvSpPr>
            <a:spLocks noChangeShapeType="1"/>
          </p:cNvSpPr>
          <p:nvPr/>
        </p:nvSpPr>
        <p:spPr bwMode="auto">
          <a:xfrm>
            <a:off x="395288" y="476250"/>
            <a:ext cx="8280400" cy="0"/>
          </a:xfrm>
          <a:prstGeom prst="line">
            <a:avLst/>
          </a:prstGeom>
          <a:noFill/>
          <a:ln w="57150" cmpd="thickThin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583" tIns="46292" rIns="92583" bIns="46292"/>
          <a:lstStyle/>
          <a:p>
            <a:endParaRPr lang="ru-RU"/>
          </a:p>
        </p:txBody>
      </p:sp>
      <p:pic>
        <p:nvPicPr>
          <p:cNvPr id="5129" name="Picture 10" descr="D:\катя\рисунки\Рисуночки\9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0" t="64925" r="36099" b="19086"/>
          <a:stretch>
            <a:fillRect/>
          </a:stretch>
        </p:blipFill>
        <p:spPr bwMode="auto">
          <a:xfrm>
            <a:off x="5267325" y="2449513"/>
            <a:ext cx="6746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D:\катя\рисунки\Рисуночки\newspic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0" b="14709"/>
          <a:stretch>
            <a:fillRect/>
          </a:stretch>
        </p:blipFill>
        <p:spPr bwMode="auto">
          <a:xfrm>
            <a:off x="5237163" y="3919538"/>
            <a:ext cx="9715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3" descr="D:\катя\рисунки\Рисуночки\playground (2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65388"/>
            <a:ext cx="15097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9" descr="D:\катя\рисунки\Рисуночки\3159a08477a61cad116ae7ebc1fdde8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17888"/>
            <a:ext cx="1431925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20" descr="D:\катя\рисунки\Рисуночки\ozelenenie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110288"/>
            <a:ext cx="8683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Прямоугольник 49"/>
          <p:cNvSpPr>
            <a:spLocks noChangeArrowheads="1"/>
          </p:cNvSpPr>
          <p:nvPr/>
        </p:nvSpPr>
        <p:spPr bwMode="auto">
          <a:xfrm>
            <a:off x="6227763" y="2349500"/>
            <a:ext cx="25923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200" b="0"/>
              <a:t>ремонт автомобильных дорог, </a:t>
            </a:r>
            <a:r>
              <a:rPr lang="ru-RU" sz="1200" b="0"/>
              <a:t>устройство тротуаров, пешеходных переходов (дорожек), остановочных пунктов</a:t>
            </a:r>
            <a:endParaRPr lang="ru-RU" altLang="ru-RU" sz="1200" b="0"/>
          </a:p>
        </p:txBody>
      </p:sp>
      <p:sp>
        <p:nvSpPr>
          <p:cNvPr id="5135" name="Прямоугольник 51"/>
          <p:cNvSpPr>
            <a:spLocks noChangeArrowheads="1"/>
          </p:cNvSpPr>
          <p:nvPr/>
        </p:nvSpPr>
        <p:spPr bwMode="auto">
          <a:xfrm>
            <a:off x="6227763" y="4103688"/>
            <a:ext cx="31924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1200" b="0" dirty="0"/>
              <a:t>создание инфраструктуры для </a:t>
            </a:r>
            <a:endParaRPr lang="ru-RU" sz="1200" b="0" dirty="0" smtClean="0"/>
          </a:p>
          <a:p>
            <a:pPr eaLnBrk="1" hangingPunct="1"/>
            <a:r>
              <a:rPr lang="ru-RU" sz="1200" b="0" dirty="0" smtClean="0"/>
              <a:t>организации </a:t>
            </a:r>
            <a:r>
              <a:rPr lang="ru-RU" sz="1200" b="0" dirty="0"/>
              <a:t>и проведения </a:t>
            </a:r>
            <a:br>
              <a:rPr lang="ru-RU" sz="1200" b="0" dirty="0"/>
            </a:br>
            <a:r>
              <a:rPr lang="ru-RU" sz="1200" b="0" dirty="0"/>
              <a:t>культурно-массовых и спортивных мероприятий, в том числе ярмарок, выставок, концертов, </a:t>
            </a:r>
            <a:r>
              <a:rPr lang="ru-RU" sz="1200" b="0" u="sng" dirty="0">
                <a:solidFill>
                  <a:srgbClr val="FF0000"/>
                </a:solidFill>
              </a:rPr>
              <a:t>мероприятий в сфере молодежной политике</a:t>
            </a:r>
            <a:endParaRPr lang="ru-RU" altLang="ru-RU" sz="1200" b="0" u="sng" dirty="0">
              <a:solidFill>
                <a:srgbClr val="FF0000"/>
              </a:solidFill>
            </a:endParaRPr>
          </a:p>
        </p:txBody>
      </p:sp>
      <p:sp>
        <p:nvSpPr>
          <p:cNvPr id="5136" name="Прямоугольник 52"/>
          <p:cNvSpPr>
            <a:spLocks noChangeArrowheads="1"/>
          </p:cNvSpPr>
          <p:nvPr/>
        </p:nvSpPr>
        <p:spPr bwMode="auto">
          <a:xfrm>
            <a:off x="2124075" y="6108700"/>
            <a:ext cx="2797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b="0"/>
              <a:t>благоустройство территорий, устройство уличного освещения </a:t>
            </a:r>
          </a:p>
        </p:txBody>
      </p:sp>
      <p:sp>
        <p:nvSpPr>
          <p:cNvPr id="5137" name="Прямоугольник 53"/>
          <p:cNvSpPr>
            <a:spLocks noChangeArrowheads="1"/>
          </p:cNvSpPr>
          <p:nvPr/>
        </p:nvSpPr>
        <p:spPr bwMode="auto">
          <a:xfrm>
            <a:off x="2132013" y="5360988"/>
            <a:ext cx="2871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1200" b="0"/>
              <a:t>проведение текущего ремонта объектов муниципальной собственности</a:t>
            </a:r>
            <a:endParaRPr lang="ru-RU" altLang="ru-RU" sz="1200" b="0"/>
          </a:p>
        </p:txBody>
      </p:sp>
      <p:sp>
        <p:nvSpPr>
          <p:cNvPr id="5138" name="Прямоугольник 54"/>
          <p:cNvSpPr>
            <a:spLocks noChangeArrowheads="1"/>
          </p:cNvSpPr>
          <p:nvPr/>
        </p:nvSpPr>
        <p:spPr bwMode="auto">
          <a:xfrm>
            <a:off x="6184900" y="3141663"/>
            <a:ext cx="29257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b="0"/>
              <a:t>организация и оснащение проведения культурных, спортивных и образовательных мероприятий, </a:t>
            </a:r>
            <a:r>
              <a:rPr lang="ru-RU" sz="1200" b="0" u="sng">
                <a:solidFill>
                  <a:srgbClr val="FF0000"/>
                </a:solidFill>
              </a:rPr>
              <a:t>мероприятий в сфере молдежной политики</a:t>
            </a:r>
            <a:endParaRPr lang="ru-RU" sz="800" b="0" u="sng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39" name="Прямоугольник 55"/>
          <p:cNvSpPr>
            <a:spLocks noChangeArrowheads="1"/>
          </p:cNvSpPr>
          <p:nvPr/>
        </p:nvSpPr>
        <p:spPr bwMode="auto">
          <a:xfrm>
            <a:off x="2124075" y="3328988"/>
            <a:ext cx="3259138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4000"/>
              </a:lnSpc>
            </a:pPr>
            <a:r>
              <a:rPr lang="ru-RU" sz="1200" b="0"/>
              <a:t>организация материально-технического обеспечения муниципальных учреждений социальной сферы (образование, культура, физическая культура и спорт, </a:t>
            </a:r>
            <a:r>
              <a:rPr lang="ru-RU" sz="1200" b="0" u="sng">
                <a:solidFill>
                  <a:srgbClr val="FF0000"/>
                </a:solidFill>
              </a:rPr>
              <a:t>молодежной политики</a:t>
            </a:r>
            <a:r>
              <a:rPr lang="ru-RU" sz="1200" b="0"/>
              <a:t>), в том числе приобретение нового оборудования, инвентаря, сценических и национальных костюмов, мебели, оргтехники</a:t>
            </a:r>
            <a:endParaRPr lang="ru-RU" altLang="ru-RU" sz="1200" b="0"/>
          </a:p>
        </p:txBody>
      </p:sp>
      <p:sp>
        <p:nvSpPr>
          <p:cNvPr id="5140" name="Прямоугольник 56"/>
          <p:cNvSpPr>
            <a:spLocks noChangeArrowheads="1"/>
          </p:cNvSpPr>
          <p:nvPr/>
        </p:nvSpPr>
        <p:spPr bwMode="auto">
          <a:xfrm>
            <a:off x="2122488" y="2533650"/>
            <a:ext cx="271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1200" b="0"/>
              <a:t>организация детских и спортивных площадок, </a:t>
            </a:r>
            <a:r>
              <a:rPr lang="ru-RU" sz="1200" b="0" u="sng">
                <a:solidFill>
                  <a:srgbClr val="FF0000"/>
                </a:solidFill>
              </a:rPr>
              <a:t>в том числе научных детских площадок</a:t>
            </a:r>
            <a:endParaRPr lang="ru-RU" altLang="ru-RU" sz="1200" b="0" u="sng">
              <a:solidFill>
                <a:srgbClr val="FF0000"/>
              </a:solidFill>
            </a:endParaRPr>
          </a:p>
        </p:txBody>
      </p:sp>
      <p:sp>
        <p:nvSpPr>
          <p:cNvPr id="5141" name="Прямоугольник 57"/>
          <p:cNvSpPr>
            <a:spLocks noChangeArrowheads="1"/>
          </p:cNvSpPr>
          <p:nvPr/>
        </p:nvSpPr>
        <p:spPr bwMode="auto">
          <a:xfrm>
            <a:off x="6308725" y="5268913"/>
            <a:ext cx="2754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1200" b="0"/>
              <a:t>создание и обустройство экологических троп, инфраструктуры туристических маршрутов</a:t>
            </a:r>
            <a:endParaRPr lang="ru-RU" altLang="ru-RU" sz="1200" b="0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2185988" y="2465388"/>
            <a:ext cx="9525" cy="410527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6173788" y="2520950"/>
            <a:ext cx="33337" cy="3992563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233363" y="3179763"/>
            <a:ext cx="864076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460375" y="5303838"/>
            <a:ext cx="87376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 flipV="1">
            <a:off x="323850" y="6083300"/>
            <a:ext cx="8701088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222875" y="2465388"/>
            <a:ext cx="42863" cy="40894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250825" y="2465388"/>
            <a:ext cx="73025" cy="410686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57175" y="563563"/>
            <a:ext cx="3522663" cy="311150"/>
          </a:xfrm>
          <a:prstGeom prst="rect">
            <a:avLst/>
          </a:prstGeom>
          <a:solidFill>
            <a:srgbClr val="003399">
              <a:alpha val="4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defRPr/>
            </a:pPr>
            <a:r>
              <a:rPr lang="ru-RU" altLang="ru-RU" sz="1600" dirty="0" smtClean="0">
                <a:solidFill>
                  <a:schemeClr val="bg1"/>
                </a:solidFill>
              </a:rPr>
              <a:t>Инициаторы проектов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0" y="887323"/>
            <a:ext cx="720000" cy="553242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151" name="Rectangle 3"/>
          <p:cNvSpPr>
            <a:spLocks noChangeArrowheads="1"/>
          </p:cNvSpPr>
          <p:nvPr/>
        </p:nvSpPr>
        <p:spPr bwMode="auto">
          <a:xfrm>
            <a:off x="552450" y="1717675"/>
            <a:ext cx="163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sz="1200"/>
              <a:t>органы ТОС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636870" y="869532"/>
            <a:ext cx="1177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defRPr/>
            </a:pPr>
            <a:r>
              <a:rPr lang="ru-RU" sz="1000" b="0" dirty="0" smtClean="0"/>
              <a:t>староста сельского населенного пункта</a:t>
            </a:r>
            <a:endParaRPr lang="ru-RU" sz="1000" b="0" dirty="0">
              <a:solidFill>
                <a:srgbClr val="000000"/>
              </a:solidFill>
              <a:latin typeface="Spectral Medium"/>
              <a:ea typeface="Calibri" panose="020F0502020204030204" pitchFamily="34" charset="0"/>
              <a:cs typeface="Spectral Medium"/>
            </a:endParaRPr>
          </a:p>
        </p:txBody>
      </p:sp>
      <p:sp>
        <p:nvSpPr>
          <p:cNvPr id="5153" name="Rectangle 3"/>
          <p:cNvSpPr>
            <a:spLocks noChangeArrowheads="1"/>
          </p:cNvSpPr>
          <p:nvPr/>
        </p:nvSpPr>
        <p:spPr bwMode="auto">
          <a:xfrm>
            <a:off x="2500313" y="1723666"/>
            <a:ext cx="1636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sz="1200" dirty="0" smtClean="0"/>
              <a:t>НКО и МАУ 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0" y="1506028"/>
            <a:ext cx="720000" cy="579609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53" y="918131"/>
            <a:ext cx="720000" cy="623595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72" y="1459787"/>
            <a:ext cx="720000" cy="672089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157" name="Прямоугольник 57"/>
          <p:cNvSpPr>
            <a:spLocks noChangeArrowheads="1"/>
          </p:cNvSpPr>
          <p:nvPr/>
        </p:nvSpPr>
        <p:spPr bwMode="auto">
          <a:xfrm>
            <a:off x="6308725" y="6083300"/>
            <a:ext cx="22336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b="0"/>
              <a:t>создание инклюзивной инфраструктуры</a:t>
            </a:r>
          </a:p>
        </p:txBody>
      </p:sp>
      <p:pic>
        <p:nvPicPr>
          <p:cNvPr id="5158" name="Picture 2" descr="https://imperial55.ru/wp-content/uploads/2022/07/construct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386388"/>
            <a:ext cx="131921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33363" y="2124075"/>
            <a:ext cx="3522662" cy="311150"/>
          </a:xfrm>
          <a:prstGeom prst="rect">
            <a:avLst/>
          </a:prstGeom>
          <a:solidFill>
            <a:srgbClr val="003399">
              <a:alpha val="4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defRPr/>
            </a:pPr>
            <a:r>
              <a:rPr lang="ru-RU" altLang="ru-RU" sz="1600" dirty="0" smtClean="0">
                <a:solidFill>
                  <a:schemeClr val="bg1"/>
                </a:solidFill>
              </a:rPr>
              <a:t>Приоритетные направления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pic>
        <p:nvPicPr>
          <p:cNvPr id="5160" name="Picture 14" descr="https://avatars.mds.yandex.net/i?id=64698adbc3306dadaa8fdbbdd301800b_l-3730166-images-thumbs&amp;n=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6108700"/>
            <a:ext cx="7905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" name="Picture 6" descr="https://photocentra.ru/images/main63/632048_main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5446713"/>
            <a:ext cx="7683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8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7512"/>
          </a:xfrm>
        </p:spPr>
        <p:txBody>
          <a:bodyPr>
            <a:normAutofit fontScale="90000"/>
          </a:bodyPr>
          <a:lstStyle/>
          <a:p>
            <a:r>
              <a:rPr lang="ru-RU" sz="3200" b="1" smtClean="0">
                <a:solidFill>
                  <a:schemeClr val="accent2"/>
                </a:solidFill>
              </a:rPr>
              <a:t>Проекты научных детских площадок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2" name="Picture 2" descr="D:\Users\igumnova_vm\Pictures\Безымя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87852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84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95263" y="1068687"/>
            <a:ext cx="8856538" cy="5096617"/>
          </a:xfrm>
          <a:prstGeom prst="rect">
            <a:avLst/>
          </a:prstGeom>
          <a:noFill/>
          <a:ln w="9525" algn="ctr">
            <a:solidFill>
              <a:srgbClr val="025AA2"/>
            </a:solidFill>
            <a:miter lim="800000"/>
            <a:headEnd/>
            <a:tailEnd/>
          </a:ln>
        </p:spPr>
        <p:txBody>
          <a:bodyPr lIns="92583" tIns="46292" rIns="92583" bIns="46292" anchor="ctr"/>
          <a:lstStyle/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b="0" dirty="0"/>
              <a:t>Быстрореализуемый проект в течение 1 года, в котором предоставляется субсидия </a:t>
            </a:r>
            <a:r>
              <a:rPr lang="ru-RU" sz="1800" b="0" dirty="0" smtClean="0"/>
              <a:t>(Проект должен быть реализован с 01 января до </a:t>
            </a:r>
            <a:r>
              <a:rPr lang="ru-RU" sz="1800" b="0" dirty="0"/>
              <a:t>30 </a:t>
            </a:r>
            <a:r>
              <a:rPr lang="ru-RU" sz="1800" b="0" dirty="0" smtClean="0"/>
              <a:t>декабря 2024 г.)</a:t>
            </a:r>
            <a:endParaRPr lang="ru-RU" sz="1800" b="0" dirty="0"/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500" b="0" dirty="0"/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b="0" dirty="0"/>
              <a:t>Реализация проекта на объектах, земельных участках, находящихся:</a:t>
            </a:r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500" b="0" dirty="0"/>
          </a:p>
          <a:p>
            <a:pPr marL="6413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800" b="0" dirty="0"/>
              <a:t>В собственности </a:t>
            </a:r>
            <a:r>
              <a:rPr lang="ru-RU" sz="1800" b="0" strike="sngStrike" dirty="0">
                <a:solidFill>
                  <a:srgbClr val="FF0000"/>
                </a:solidFill>
              </a:rPr>
              <a:t>(пользовании) </a:t>
            </a:r>
            <a:r>
              <a:rPr lang="ru-RU" sz="1800" b="0" dirty="0"/>
              <a:t>муниципального образования</a:t>
            </a:r>
          </a:p>
          <a:p>
            <a:pPr marL="6413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800" b="0" dirty="0">
                <a:solidFill>
                  <a:srgbClr val="FF0000"/>
                </a:solidFill>
              </a:rPr>
              <a:t>Либо при вхождении земельного участка, на котором планируется создание нового имущества, в состав общего имущества многоквартирного дома</a:t>
            </a:r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500" b="0" dirty="0">
              <a:solidFill>
                <a:srgbClr val="FF0000"/>
              </a:solidFill>
            </a:endParaRPr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b="0" dirty="0"/>
              <a:t>Соответствие проекта приоритетным направлениям и полномочиям МО</a:t>
            </a:r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500" b="0" dirty="0"/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b="0" dirty="0"/>
              <a:t>Отсутствие мероприятий по строительству, реконструкции и капитальному ремонту</a:t>
            </a:r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500" b="0" dirty="0"/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b="0" dirty="0"/>
              <a:t>Финансирование проекта не предусмотрено в </a:t>
            </a:r>
            <a:r>
              <a:rPr lang="ru-RU" sz="1800" b="0" dirty="0" smtClean="0"/>
              <a:t>других государственных программах ИО</a:t>
            </a:r>
            <a:endParaRPr lang="ru-RU" sz="1800" b="0" dirty="0"/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500" b="0" dirty="0"/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b="0" dirty="0"/>
              <a:t>Оформление проекта по установленной форме</a:t>
            </a:r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500" b="0" dirty="0"/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b="0" dirty="0"/>
              <a:t>Минимальный денежный вклад </a:t>
            </a:r>
            <a:r>
              <a:rPr lang="ru-RU" sz="1800" b="0" dirty="0" smtClean="0"/>
              <a:t>граждан, НКО </a:t>
            </a:r>
            <a:r>
              <a:rPr lang="ru-RU" sz="1800" b="0" dirty="0"/>
              <a:t>и (или) бизнеса – 10% от общей стоимости проекта</a:t>
            </a:r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500" b="0" dirty="0"/>
          </a:p>
          <a:p>
            <a:pPr marL="355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b="0" dirty="0"/>
              <a:t>Поддержка проекта жителями муниципального образования, подтвержденная протоколами собраний или подписными листами</a:t>
            </a:r>
          </a:p>
        </p:txBody>
      </p:sp>
      <p:sp>
        <p:nvSpPr>
          <p:cNvPr id="6147" name="Номер слайда 1"/>
          <p:cNvSpPr txBox="1">
            <a:spLocks noGrp="1"/>
          </p:cNvSpPr>
          <p:nvPr/>
        </p:nvSpPr>
        <p:spPr bwMode="auto">
          <a:xfrm>
            <a:off x="6759575" y="65246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3" tIns="46292" rIns="92583" bIns="46292"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30661EA4-550B-4646-BFCB-063C8B121409}" type="slidenum">
              <a:rPr lang="ru-RU" altLang="ru-RU" sz="1400" b="0">
                <a:solidFill>
                  <a:srgbClr val="000000"/>
                </a:solidFill>
              </a:rPr>
              <a:pPr algn="r"/>
              <a:t>6</a:t>
            </a:fld>
            <a:endParaRPr lang="ru-RU" altLang="ru-RU" sz="1400" b="0">
              <a:solidFill>
                <a:srgbClr val="000000"/>
              </a:solidFill>
            </a:endParaRPr>
          </a:p>
        </p:txBody>
      </p:sp>
      <p:sp>
        <p:nvSpPr>
          <p:cNvPr id="5126" name="Text Box 60"/>
          <p:cNvSpPr txBox="1">
            <a:spLocks noChangeArrowheads="1"/>
          </p:cNvSpPr>
          <p:nvPr/>
        </p:nvSpPr>
        <p:spPr bwMode="auto">
          <a:xfrm>
            <a:off x="360363" y="561975"/>
            <a:ext cx="3995737" cy="419100"/>
          </a:xfrm>
          <a:prstGeom prst="rect">
            <a:avLst/>
          </a:prstGeom>
          <a:solidFill>
            <a:srgbClr val="003399">
              <a:alpha val="4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>
                <a:solidFill>
                  <a:schemeClr val="bg1"/>
                </a:solidFill>
              </a:rPr>
              <a:t>Основные требования в проекту</a:t>
            </a:r>
            <a:endParaRPr lang="ru-RU" sz="1600" b="0" dirty="0">
              <a:solidFill>
                <a:schemeClr val="bg1"/>
              </a:solidFill>
            </a:endParaRPr>
          </a:p>
        </p:txBody>
      </p:sp>
      <p:sp>
        <p:nvSpPr>
          <p:cNvPr id="9" name="Параллелограмм 8"/>
          <p:cNvSpPr/>
          <p:nvPr/>
        </p:nvSpPr>
        <p:spPr>
          <a:xfrm>
            <a:off x="5219700" y="138113"/>
            <a:ext cx="3924300" cy="288925"/>
          </a:xfrm>
          <a:prstGeom prst="parallelogram">
            <a:avLst/>
          </a:prstGeom>
          <a:solidFill>
            <a:srgbClr val="003399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араллелограмм 9"/>
          <p:cNvSpPr/>
          <p:nvPr/>
        </p:nvSpPr>
        <p:spPr>
          <a:xfrm>
            <a:off x="1368425" y="138113"/>
            <a:ext cx="3924300" cy="288925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51" name="TextBox 25"/>
          <p:cNvSpPr txBox="1">
            <a:spLocks noChangeArrowheads="1"/>
          </p:cNvSpPr>
          <p:nvPr/>
        </p:nvSpPr>
        <p:spPr bwMode="auto">
          <a:xfrm>
            <a:off x="406400" y="115888"/>
            <a:ext cx="6357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600">
                <a:cs typeface="Arial" pitchFamily="34" charset="0"/>
              </a:rPr>
              <a:t>ИНИЦИАТИВНЫЕ ПРОЕКТЫ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0825" y="476250"/>
            <a:ext cx="8785225" cy="0"/>
          </a:xfrm>
          <a:prstGeom prst="line">
            <a:avLst/>
          </a:prstGeom>
          <a:ln w="15875">
            <a:solidFill>
              <a:srgbClr val="3366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Рисунок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6675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Рисунок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44675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33725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Рисунок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38597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Рисунок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907575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Рисунок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293096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Рисунок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0" y="4797152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Рисунок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38" y="5445224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5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араллелограмм 8"/>
          <p:cNvSpPr/>
          <p:nvPr/>
        </p:nvSpPr>
        <p:spPr>
          <a:xfrm>
            <a:off x="5219700" y="138112"/>
            <a:ext cx="3924300" cy="288925"/>
          </a:xfrm>
          <a:prstGeom prst="parallelogram">
            <a:avLst/>
          </a:prstGeom>
          <a:solidFill>
            <a:srgbClr val="003399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араллелограмм 9"/>
          <p:cNvSpPr/>
          <p:nvPr/>
        </p:nvSpPr>
        <p:spPr>
          <a:xfrm>
            <a:off x="1368425" y="138113"/>
            <a:ext cx="3924300" cy="288925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346075" y="796925"/>
            <a:ext cx="8523288" cy="5440363"/>
          </a:xfrm>
          <a:prstGeom prst="rect">
            <a:avLst/>
          </a:prstGeom>
          <a:noFill/>
          <a:ln w="9525" algn="ctr">
            <a:solidFill>
              <a:srgbClr val="025AA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583" tIns="46292" rIns="92583" bIns="46292" anchor="ctr"/>
          <a:lstStyle>
            <a:lvl1pPr marL="449263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400" b="0" dirty="0"/>
              <a:t>заявка на участие в конкурсном отборе (в произвольной форме), подписанная всеми инициаторами проекта*</a:t>
            </a:r>
          </a:p>
          <a:p>
            <a:endParaRPr lang="ru-RU" sz="500" b="0" dirty="0"/>
          </a:p>
          <a:p>
            <a:r>
              <a:rPr lang="ru-RU" sz="1400" b="0" dirty="0"/>
              <a:t>инициативный проект, подписанный всеми инициаторами проекта </a:t>
            </a:r>
            <a:r>
              <a:rPr lang="ru-RU" sz="1400" b="0" dirty="0">
                <a:solidFill>
                  <a:srgbClr val="FF0000"/>
                </a:solidFill>
              </a:rPr>
              <a:t>(новая форма)</a:t>
            </a:r>
          </a:p>
          <a:p>
            <a:endParaRPr lang="ru-RU" sz="500" b="0" dirty="0"/>
          </a:p>
          <a:p>
            <a:r>
              <a:rPr lang="ru-RU" sz="1400" b="0" dirty="0"/>
              <a:t>Протоколы собраний и (или) подписные листы, подтверждающие поддержку инициативного проекта жителями </a:t>
            </a:r>
            <a:r>
              <a:rPr lang="ru-RU" sz="1400" b="0" dirty="0" smtClean="0"/>
              <a:t>района или населенного пункта</a:t>
            </a:r>
            <a:endParaRPr lang="ru-RU" sz="1400" b="0" dirty="0"/>
          </a:p>
          <a:p>
            <a:endParaRPr lang="ru-RU" sz="500" b="0" dirty="0"/>
          </a:p>
          <a:p>
            <a:r>
              <a:rPr lang="ru-RU" sz="1400" b="0" dirty="0"/>
              <a:t>гарантийные письма </a:t>
            </a:r>
            <a:r>
              <a:rPr lang="ru-RU" sz="1400" b="0" dirty="0">
                <a:solidFill>
                  <a:srgbClr val="FF0000"/>
                </a:solidFill>
              </a:rPr>
              <a:t>(по установленной форме) </a:t>
            </a:r>
            <a:r>
              <a:rPr lang="ru-RU" sz="1400" b="0" dirty="0"/>
              <a:t>содержащие обязательства по обеспечению реализации проекта в форме добровольного имущественного участия и (или) трудового участия заинтересованных лиц, </a:t>
            </a:r>
            <a:r>
              <a:rPr lang="ru-RU" sz="1400" dirty="0"/>
              <a:t>подписанное всеми инициаторами проекта</a:t>
            </a:r>
            <a:r>
              <a:rPr lang="ru-RU" sz="1400" b="0" dirty="0"/>
              <a:t> </a:t>
            </a:r>
            <a:r>
              <a:rPr lang="ru-RU" sz="1400" b="0" i="1" dirty="0"/>
              <a:t>(в случае использования этих форм) </a:t>
            </a:r>
            <a:endParaRPr lang="ru-RU" sz="1400" b="0" dirty="0"/>
          </a:p>
          <a:p>
            <a:endParaRPr lang="ru-RU" sz="500" b="0" i="1" dirty="0"/>
          </a:p>
          <a:p>
            <a:r>
              <a:rPr lang="ru-RU" sz="1400" b="0" dirty="0"/>
              <a:t>гарантийное письмо</a:t>
            </a:r>
            <a:r>
              <a:rPr lang="ru-RU" sz="1400" b="0" dirty="0">
                <a:solidFill>
                  <a:srgbClr val="FF0000"/>
                </a:solidFill>
              </a:rPr>
              <a:t> (по установленной форме)</a:t>
            </a:r>
            <a:r>
              <a:rPr lang="ru-RU" sz="1400" b="0" dirty="0"/>
              <a:t>, содержащее обязательство по перечислению инициативных платежей в местный бюджет </a:t>
            </a:r>
            <a:r>
              <a:rPr lang="ru-RU" sz="1400" b="0" dirty="0" smtClean="0"/>
              <a:t>МО  </a:t>
            </a:r>
            <a:r>
              <a:rPr lang="ru-RU" sz="1400" u="sng" dirty="0"/>
              <a:t>(не менее 10%)</a:t>
            </a:r>
            <a:r>
              <a:rPr lang="ru-RU" sz="1400" b="0" dirty="0"/>
              <a:t>, </a:t>
            </a:r>
            <a:r>
              <a:rPr lang="ru-RU" sz="1400" dirty="0"/>
              <a:t>подписанное всеми инициаторами инициативного проекта </a:t>
            </a:r>
          </a:p>
          <a:p>
            <a:endParaRPr lang="ru-RU" sz="500" b="0" dirty="0"/>
          </a:p>
          <a:p>
            <a:r>
              <a:rPr lang="ru-RU" sz="1400" b="0" dirty="0">
                <a:solidFill>
                  <a:srgbClr val="FF0000"/>
                </a:solidFill>
              </a:rPr>
              <a:t>протоколы общего собрания собственников помещений в многоквартирном </a:t>
            </a:r>
            <a:r>
              <a:rPr lang="ru-RU" sz="1400" b="0" dirty="0" smtClean="0">
                <a:solidFill>
                  <a:srgbClr val="FF0000"/>
                </a:solidFill>
              </a:rPr>
              <a:t>доме (МКД) </a:t>
            </a:r>
            <a:r>
              <a:rPr lang="ru-RU" sz="1400" b="0" dirty="0">
                <a:solidFill>
                  <a:srgbClr val="FF0000"/>
                </a:solidFill>
              </a:rPr>
              <a:t>о согласии выполнения работ (оказания услуг) по проведению благоустройства, ремонта общего имущества в многоквартирном доме </a:t>
            </a:r>
            <a:r>
              <a:rPr lang="ru-RU" sz="1400" b="0" i="1" dirty="0">
                <a:solidFill>
                  <a:srgbClr val="FF0000"/>
                </a:solidFill>
              </a:rPr>
              <a:t>(если планируется реализация такого проекта)</a:t>
            </a:r>
          </a:p>
          <a:p>
            <a:endParaRPr lang="ru-RU" sz="500" b="0" dirty="0">
              <a:solidFill>
                <a:srgbClr val="FF0000"/>
              </a:solidFill>
            </a:endParaRPr>
          </a:p>
          <a:p>
            <a:r>
              <a:rPr lang="ru-RU" sz="1400" b="0" dirty="0">
                <a:solidFill>
                  <a:srgbClr val="FF0000"/>
                </a:solidFill>
              </a:rPr>
              <a:t>протоколы общего собрания собственников помещений в </a:t>
            </a:r>
            <a:r>
              <a:rPr lang="ru-RU" sz="1400" b="0" dirty="0" smtClean="0">
                <a:solidFill>
                  <a:srgbClr val="FF0000"/>
                </a:solidFill>
              </a:rPr>
              <a:t>МКД о </a:t>
            </a:r>
            <a:r>
              <a:rPr lang="ru-RU" sz="1400" b="0" dirty="0">
                <a:solidFill>
                  <a:srgbClr val="FF0000"/>
                </a:solidFill>
              </a:rPr>
              <a:t>принятии создаваемого в  результате проекта имущества в состав общего имущества  многоквартирного дома </a:t>
            </a:r>
            <a:r>
              <a:rPr lang="ru-RU" sz="1400" b="0" i="1" dirty="0">
                <a:solidFill>
                  <a:srgbClr val="FF0000"/>
                </a:solidFill>
              </a:rPr>
              <a:t>(если планируется реализация </a:t>
            </a:r>
            <a:r>
              <a:rPr lang="ru-RU" sz="1400" b="0" dirty="0">
                <a:solidFill>
                  <a:srgbClr val="FF0000"/>
                </a:solidFill>
              </a:rPr>
              <a:t> </a:t>
            </a:r>
            <a:r>
              <a:rPr lang="ru-RU" sz="1400" b="0" i="1" dirty="0">
                <a:solidFill>
                  <a:srgbClr val="FF0000"/>
                </a:solidFill>
              </a:rPr>
              <a:t>такого проекта)</a:t>
            </a:r>
          </a:p>
          <a:p>
            <a:endParaRPr lang="ru-RU" sz="500" b="0" dirty="0">
              <a:solidFill>
                <a:srgbClr val="FF0000"/>
              </a:solidFill>
            </a:endParaRPr>
          </a:p>
          <a:p>
            <a:r>
              <a:rPr lang="ru-RU" sz="1400" b="0" dirty="0">
                <a:solidFill>
                  <a:srgbClr val="FF0000"/>
                </a:solidFill>
              </a:rPr>
              <a:t> выписку из ЕГРН, подтверждающую, что земельный участок под </a:t>
            </a:r>
            <a:r>
              <a:rPr lang="ru-RU" sz="1400" b="0" dirty="0" smtClean="0">
                <a:solidFill>
                  <a:srgbClr val="FF0000"/>
                </a:solidFill>
              </a:rPr>
              <a:t>МКД, </a:t>
            </a:r>
            <a:r>
              <a:rPr lang="ru-RU" sz="1400" b="0" dirty="0">
                <a:solidFill>
                  <a:srgbClr val="FF0000"/>
                </a:solidFill>
              </a:rPr>
              <a:t>составляющий дворовую территорию, находится полностью и (или) частично в частной собственности, поставлен на кадастровый учет </a:t>
            </a:r>
            <a:r>
              <a:rPr lang="ru-RU" sz="1400" b="0" i="1" dirty="0">
                <a:solidFill>
                  <a:srgbClr val="FF0000"/>
                </a:solidFill>
              </a:rPr>
              <a:t>(при реализации проекта на участке</a:t>
            </a:r>
            <a:r>
              <a:rPr lang="ru-RU" sz="1400" b="0" i="1" dirty="0"/>
              <a:t>)</a:t>
            </a:r>
            <a:endParaRPr lang="ru-RU" sz="1400" b="0" dirty="0"/>
          </a:p>
        </p:txBody>
      </p:sp>
      <p:sp>
        <p:nvSpPr>
          <p:cNvPr id="7171" name="Номер слайда 1"/>
          <p:cNvSpPr txBox="1">
            <a:spLocks noGrp="1"/>
          </p:cNvSpPr>
          <p:nvPr/>
        </p:nvSpPr>
        <p:spPr bwMode="auto">
          <a:xfrm>
            <a:off x="6759575" y="65246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3" tIns="46292" rIns="92583" bIns="46292"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DBFE573-F967-4445-883A-0E2D11F511C5}" type="slidenum">
              <a:rPr lang="ru-RU" altLang="ru-RU" sz="1400" b="0">
                <a:solidFill>
                  <a:srgbClr val="000000"/>
                </a:solidFill>
              </a:rPr>
              <a:pPr algn="r"/>
              <a:t>7</a:t>
            </a:fld>
            <a:endParaRPr lang="ru-RU" altLang="ru-RU" sz="1400" b="0">
              <a:solidFill>
                <a:srgbClr val="000000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368425" y="87313"/>
            <a:ext cx="8388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3" tIns="46292" rIns="92583" bIns="46292" anchor="ctr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dirty="0">
                <a:solidFill>
                  <a:srgbClr val="000000"/>
                </a:solidFill>
              </a:rPr>
              <a:t>КОНКУРСНЫЙ ОТБОР ПРОЕКТОВ НА </a:t>
            </a:r>
            <a:r>
              <a:rPr lang="ru-RU" altLang="ru-RU" sz="1600" dirty="0">
                <a:solidFill>
                  <a:schemeClr val="bg1"/>
                </a:solidFill>
              </a:rPr>
              <a:t>МУНИЦИПАЛЬНОМ ЭТАПЕ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0825" y="476250"/>
            <a:ext cx="8785225" cy="0"/>
          </a:xfrm>
          <a:prstGeom prst="line">
            <a:avLst/>
          </a:prstGeom>
          <a:ln w="15875">
            <a:solidFill>
              <a:srgbClr val="3366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Рисунок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052513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84313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808163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Рисунок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2349500"/>
            <a:ext cx="3286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47638" y="461963"/>
            <a:ext cx="5114925" cy="320675"/>
          </a:xfrm>
          <a:prstGeom prst="rect">
            <a:avLst/>
          </a:prstGeom>
          <a:solidFill>
            <a:srgbClr val="003399">
              <a:alpha val="4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defRPr/>
            </a:pPr>
            <a:r>
              <a:rPr lang="ru-RU" altLang="ru-RU" sz="1800" dirty="0" smtClean="0">
                <a:solidFill>
                  <a:schemeClr val="bg1"/>
                </a:solidFill>
              </a:rPr>
              <a:t>Пакет документов инициаторов проектов</a:t>
            </a:r>
            <a:endParaRPr lang="ru-RU" altLang="ru-RU" sz="1800" dirty="0">
              <a:solidFill>
                <a:schemeClr val="bg1"/>
              </a:solidFill>
            </a:endParaRPr>
          </a:p>
        </p:txBody>
      </p:sp>
      <p:pic>
        <p:nvPicPr>
          <p:cNvPr id="7181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70263"/>
            <a:ext cx="330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Рисунок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4005263"/>
            <a:ext cx="3286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Rectangle 3"/>
          <p:cNvSpPr>
            <a:spLocks noChangeArrowheads="1"/>
          </p:cNvSpPr>
          <p:nvPr/>
        </p:nvSpPr>
        <p:spPr bwMode="auto">
          <a:xfrm>
            <a:off x="903288" y="6210300"/>
            <a:ext cx="7410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1" hangingPunct="1"/>
            <a:r>
              <a:rPr lang="ru-RU" sz="1400" dirty="0"/>
              <a:t>* заявки </a:t>
            </a:r>
            <a:r>
              <a:rPr lang="ru-RU" sz="1400" dirty="0" smtClean="0"/>
              <a:t>регистрируются администрацией Слюдянского  муниципального района </a:t>
            </a:r>
            <a:r>
              <a:rPr lang="ru-RU" sz="1400" u="sng" dirty="0"/>
              <a:t>в день их поступления с указанием даты и времени</a:t>
            </a:r>
            <a:endParaRPr lang="ru-RU" sz="1400" dirty="0"/>
          </a:p>
        </p:txBody>
      </p:sp>
      <p:sp>
        <p:nvSpPr>
          <p:cNvPr id="7184" name="WordArt 15"/>
          <p:cNvSpPr>
            <a:spLocks noChangeArrowheads="1" noChangeShapeType="1" noTextEdit="1"/>
          </p:cNvSpPr>
          <p:nvPr/>
        </p:nvSpPr>
        <p:spPr bwMode="auto">
          <a:xfrm>
            <a:off x="617538" y="6138863"/>
            <a:ext cx="144462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effectLst>
                  <a:prstShdw prst="shdw17" dist="17961" dir="13500000">
                    <a:srgbClr val="990000"/>
                  </a:prstShdw>
                </a:effectLst>
                <a:latin typeface="Arial"/>
                <a:cs typeface="Arial"/>
              </a:rPr>
              <a:t>!</a:t>
            </a:r>
          </a:p>
        </p:txBody>
      </p:sp>
      <p:pic>
        <p:nvPicPr>
          <p:cNvPr id="7185" name="Рисунок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5373688"/>
            <a:ext cx="3286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Рисунок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797425"/>
            <a:ext cx="3286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3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964613" cy="1511573"/>
          </a:xfrm>
        </p:spPr>
        <p:txBody>
          <a:bodyPr/>
          <a:lstStyle/>
          <a:p>
            <a:pPr marL="0" indent="457200">
              <a:lnSpc>
                <a:spcPct val="150000"/>
              </a:lnSpc>
              <a:buFontTx/>
              <a:buNone/>
              <a:defRPr/>
            </a:pPr>
            <a:r>
              <a:rPr lang="ru-RU" sz="2400" b="1" dirty="0" smtClean="0"/>
              <a:t>СРОК</a:t>
            </a:r>
            <a:r>
              <a:rPr lang="ru-RU" sz="2400" dirty="0" smtClean="0"/>
              <a:t>: </a:t>
            </a:r>
            <a:r>
              <a:rPr lang="ru-RU" sz="1800" dirty="0" smtClean="0"/>
              <a:t>подача </a:t>
            </a:r>
            <a:r>
              <a:rPr lang="ru-RU" sz="1800" b="1" dirty="0" smtClean="0"/>
              <a:t>до 11 сентября </a:t>
            </a:r>
            <a:r>
              <a:rPr lang="ru-RU" sz="1800" dirty="0" smtClean="0"/>
              <a:t>в Уполномоченный орган (</a:t>
            </a:r>
            <a:r>
              <a:rPr lang="ru-RU" sz="1800" dirty="0" err="1" smtClean="0"/>
              <a:t>АиПСЭРТ</a:t>
            </a:r>
            <a:r>
              <a:rPr lang="ru-RU" sz="1800" dirty="0" smtClean="0"/>
              <a:t> УСЭР) </a:t>
            </a:r>
            <a:r>
              <a:rPr lang="ru-RU" sz="2000" dirty="0" smtClean="0"/>
              <a:t> </a:t>
            </a:r>
          </a:p>
          <a:p>
            <a:pPr marL="0" indent="457200" algn="ctr">
              <a:lnSpc>
                <a:spcPct val="150000"/>
              </a:lnSpc>
              <a:buFontTx/>
              <a:buNone/>
              <a:defRPr/>
            </a:pPr>
            <a:r>
              <a:rPr lang="ru-RU" sz="2800" b="1" dirty="0" smtClean="0"/>
              <a:t>ПО ФАКТУ ДО </a:t>
            </a:r>
            <a:r>
              <a:rPr lang="ru-RU" sz="2800" b="1" u="sng" dirty="0" smtClean="0">
                <a:solidFill>
                  <a:srgbClr val="C00000"/>
                </a:solidFill>
              </a:rPr>
              <a:t>08 сентября 2023 г.</a:t>
            </a: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3433EB2-0947-4066-86F4-A743A478BD28}" type="slidenum">
              <a:rPr lang="ru-RU" altLang="ru-RU" sz="1400" b="0" smtClean="0"/>
              <a:pPr/>
              <a:t>8</a:t>
            </a:fld>
            <a:endParaRPr lang="ru-RU" altLang="ru-RU" sz="1400" b="0" smtClean="0"/>
          </a:p>
        </p:txBody>
      </p:sp>
      <p:pic>
        <p:nvPicPr>
          <p:cNvPr id="8196" name="Picture 3" descr="D:\Users\igumnova_vm\Pictures\2023-07-25_16-30-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852936"/>
            <a:ext cx="4224214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12"/>
          <p:cNvSpPr txBox="1">
            <a:spLocks noChangeArrowheads="1"/>
          </p:cNvSpPr>
          <p:nvPr/>
        </p:nvSpPr>
        <p:spPr bwMode="auto">
          <a:xfrm>
            <a:off x="467544" y="2564904"/>
            <a:ext cx="46085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/>
              <a:t>ФОРМА: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1800" b="0" dirty="0" smtClean="0"/>
              <a:t>бумажный </a:t>
            </a:r>
            <a:r>
              <a:rPr lang="ru-RU" sz="1800" b="0" dirty="0"/>
              <a:t>и электронный вид 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-89221" y="4005064"/>
            <a:ext cx="52705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>
              <a:lnSpc>
                <a:spcPct val="150000"/>
              </a:lnSpc>
              <a:defRPr/>
            </a:pPr>
            <a:r>
              <a:rPr lang="ru-RU" sz="2000" b="1" dirty="0"/>
              <a:t>АДРЕС:</a:t>
            </a:r>
            <a:r>
              <a:rPr lang="ru-RU" sz="2000" dirty="0"/>
              <a:t> </a:t>
            </a:r>
            <a:endParaRPr lang="ru-RU" sz="2000" dirty="0" smtClean="0"/>
          </a:p>
          <a:p>
            <a:pPr indent="457200">
              <a:lnSpc>
                <a:spcPct val="150000"/>
              </a:lnSpc>
              <a:defRPr/>
            </a:pPr>
            <a:r>
              <a:rPr lang="ru-RU" sz="2000" b="0" dirty="0" smtClean="0"/>
              <a:t>г</a:t>
            </a:r>
            <a:r>
              <a:rPr lang="ru-RU" sz="2000" b="0" dirty="0"/>
              <a:t>. </a:t>
            </a:r>
            <a:r>
              <a:rPr lang="ru-RU" sz="2000" b="0" dirty="0" err="1"/>
              <a:t>Слюдянка</a:t>
            </a:r>
            <a:r>
              <a:rPr lang="ru-RU" sz="2000" b="0" dirty="0"/>
              <a:t>, </a:t>
            </a:r>
            <a:r>
              <a:rPr lang="ru-RU" sz="2000" b="0" dirty="0" err="1"/>
              <a:t>ул.Ржанова</a:t>
            </a:r>
            <a:r>
              <a:rPr lang="ru-RU" sz="2000" b="0" dirty="0"/>
              <a:t>, д.2, </a:t>
            </a:r>
          </a:p>
          <a:p>
            <a:pPr indent="457200">
              <a:lnSpc>
                <a:spcPct val="150000"/>
              </a:lnSpc>
              <a:defRPr/>
            </a:pPr>
            <a:r>
              <a:rPr lang="ru-RU" sz="2000" b="0" dirty="0"/>
              <a:t>отдел </a:t>
            </a:r>
            <a:r>
              <a:rPr lang="ru-RU" sz="2000" b="0" dirty="0" err="1"/>
              <a:t>АиПСЭРТ</a:t>
            </a:r>
            <a:r>
              <a:rPr lang="ru-RU" sz="2000" b="0" dirty="0"/>
              <a:t> УСЭР, каб.14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003399">
              <a:alpha val="4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2400" b="0" dirty="0">
              <a:solidFill>
                <a:srgbClr val="FDFD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0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Форма инициативного проекта</a:t>
            </a:r>
            <a:endParaRPr lang="ru-RU" sz="3200" smtClean="0">
              <a:solidFill>
                <a:srgbClr val="FF0000"/>
              </a:solidFill>
            </a:endParaRPr>
          </a:p>
        </p:txBody>
      </p:sp>
      <p:pic>
        <p:nvPicPr>
          <p:cNvPr id="9219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875" y="744538"/>
            <a:ext cx="8480425" cy="5708650"/>
          </a:xfrm>
        </p:spPr>
      </p:pic>
    </p:spTree>
    <p:extLst>
      <p:ext uri="{BB962C8B-B14F-4D97-AF65-F5344CB8AC3E}">
        <p14:creationId xmlns:p14="http://schemas.microsoft.com/office/powerpoint/2010/main" val="35011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2665</Words>
  <Application>Microsoft Office PowerPoint</Application>
  <PresentationFormat>Экран (4:3)</PresentationFormat>
  <Paragraphs>326</Paragraphs>
  <Slides>22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Инициативные проекты</vt:lpstr>
      <vt:lpstr>Презентация PowerPoint</vt:lpstr>
      <vt:lpstr>Презентация PowerPoint</vt:lpstr>
      <vt:lpstr>Презентация PowerPoint</vt:lpstr>
      <vt:lpstr>Проекты научных детских площадок</vt:lpstr>
      <vt:lpstr>Презентация PowerPoint</vt:lpstr>
      <vt:lpstr>Презентация PowerPoint</vt:lpstr>
      <vt:lpstr>Презентация PowerPoint</vt:lpstr>
      <vt:lpstr>Форма инициативного проекта</vt:lpstr>
      <vt:lpstr>Форма гарантийных писем</vt:lpstr>
      <vt:lpstr>Форма гарантийных писем</vt:lpstr>
      <vt:lpstr>Алгоритм инициативного проекта</vt:lpstr>
      <vt:lpstr>Успешные практики в России</vt:lpstr>
      <vt:lpstr>Критерии оценок</vt:lpstr>
      <vt:lpstr>Презентация PowerPoint</vt:lpstr>
      <vt:lpstr>Создание в парке N тропы здоровья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Инициативное бюджетирование</dc:title>
  <dc:creator>Игумнова Вероника Матеюсовна</dc:creator>
  <cp:lastModifiedBy>Игумнова Вероника Матеюсовна</cp:lastModifiedBy>
  <cp:revision>13</cp:revision>
  <dcterms:created xsi:type="dcterms:W3CDTF">2023-08-01T07:14:55Z</dcterms:created>
  <dcterms:modified xsi:type="dcterms:W3CDTF">2023-08-03T01:55:18Z</dcterms:modified>
</cp:coreProperties>
</file>