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68" r:id="rId7"/>
    <p:sldId id="269" r:id="rId8"/>
    <p:sldId id="270" r:id="rId9"/>
    <p:sldId id="271" r:id="rId10"/>
    <p:sldId id="272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09E37E-7631-5861-876A-0B12C5419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59C221E-CC8B-0F99-178B-969EB32D0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2919EF-0ED6-228F-DF81-7DF74D93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A52B-9C92-4990-A24A-FDF813215E0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EA498C-6A77-9215-EA8B-A2735CE1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54AB26-B61F-3453-E4E3-670AB649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68DC-B3D0-4B97-A4FD-34ECD1FD3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5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924C53-DEA7-430A-5A02-A78A9233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0586F4-BE0A-2296-91EF-9E4A567EB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BE8FD5-9061-9737-410C-3C81A816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A52B-9C92-4990-A24A-FDF813215E0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00F225-ED99-D257-CF1B-56EB59C0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91B66B-9491-E7CA-9BB8-BDA254D4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68DC-B3D0-4B97-A4FD-34ECD1FD3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1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40AF678-5621-CEB2-61DF-581968E1C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63DCE45-3202-4688-E8D4-026C0DBF1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16F297-3694-958E-E707-5C894764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A52B-9C92-4990-A24A-FDF813215E0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83F750-C26E-678D-D560-0C27087C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41F1EB-1A60-35EF-6E9D-6CB1F556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68DC-B3D0-4B97-A4FD-34ECD1FD3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C72F7E-AA68-1BE8-D112-87AF8106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758629-2904-0CEB-A0ED-0C1AA068E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5C9946-DC54-21C3-FFD9-32612162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A52B-9C92-4990-A24A-FDF813215E0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9CCAE9-E177-57CE-74C1-3F6AD6E6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D61940-80B6-294B-F0A2-F69F26E5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68DC-B3D0-4B97-A4FD-34ECD1FD3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59C829-4C5F-5D1D-C3BB-28D72090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CC9260-1815-22CE-10CD-3BAA3419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DBBB08-3BF7-5ABD-61CA-7341E2F7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A52B-9C92-4990-A24A-FDF813215E0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9004E4-0724-3B84-3321-A2036458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E838C-33B4-693C-8915-072FBA47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68DC-B3D0-4B97-A4FD-34ECD1FD3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9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98EE6-CD3C-BF7F-C3ED-BA4D271D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D4A0AB-A8B6-6E05-774B-EF05871FD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439436A-B6AA-4564-73B7-41C77CD3E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DE7B4F9-7724-11B7-7065-394BC2A2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A52B-9C92-4990-A24A-FDF813215E0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2C5EFA-6A08-424B-E95E-5ADE9FB5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8EDB8F-4970-6B24-2029-8AE5FDCE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68DC-B3D0-4B97-A4FD-34ECD1FD3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2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923B9D-6D35-308C-B58F-D9E21F6A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328FBA-C27E-0D3C-FF10-EC1351B3A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D54C2E-ED1B-5660-FF16-7676A7EEC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7FE889F-9289-E01D-4394-ADAD9F99E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AFE3C6A-3016-4450-37A4-28959AC48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73CA69E-53DF-A5FA-6FC2-6C05B38C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A52B-9C92-4990-A24A-FDF813215E0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92AB63B-6A8A-E77C-75C5-C7AE23B2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80A756E-3903-414C-77A8-9C4A50BE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68DC-B3D0-4B97-A4FD-34ECD1FD3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3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E13719-60F7-27EC-B214-F41FD1AD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30256FD-2E91-1B60-AD57-C4607868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A52B-9C92-4990-A24A-FDF813215E0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C2D24FE-6DFB-8423-14E7-25CABD7B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C4F65C-0A3A-7A0E-3417-DEDC7E50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68DC-B3D0-4B97-A4FD-34ECD1FD3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2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D8A7EC0-DB3E-33A4-20FA-153707B3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A52B-9C92-4990-A24A-FDF813215E0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3A1EAE4-C872-AB24-0CC0-33ABFC0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84C3ED-3520-1C3C-B172-1364522D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68DC-B3D0-4B97-A4FD-34ECD1FD3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2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DC290E-3B70-8F85-D2AA-FAD3ED1A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45EC16-0C44-2750-3E9F-CAEA785D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1D205D-FE98-EEA3-052D-42A42EDB2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804413-2B39-1E50-CE07-2FE8E7BC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A52B-9C92-4990-A24A-FDF813215E0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91E47C-113C-3092-CA1D-A93A7CBC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CE85E1-A05C-9DD5-247C-7A38BB5E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68DC-B3D0-4B97-A4FD-34ECD1FD3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7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808FD0-C78B-8812-12F4-F091A8B9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8C54D9C-4696-4E94-684A-26B4DE18D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D3A856-2E7D-DF1F-2EBF-BD3E6E8CB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DE9594-406F-AE44-C682-A09D5291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A52B-9C92-4990-A24A-FDF813215E0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B8DF5D-C699-EC70-35A2-D1EE0CD0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F9274B-BACF-86D4-ACCB-9C1F11E0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68DC-B3D0-4B97-A4FD-34ECD1FD3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6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E30EC4-35A0-0B88-C57B-94DFBD1B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EA1C7F-01C7-C039-9E44-6262F1B0B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73E72F-E019-B173-E932-5301AD47E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2A52B-9C92-4990-A24A-FDF813215E0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43ECAF-E23A-0AF2-29BF-85472F512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B50B8F-3513-EF0F-F513-417C88E5D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D68DC-B3D0-4B97-A4FD-34ECD1FD3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2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0B947B8-E968-9165-7D1F-CA4F0A50150B}"/>
              </a:ext>
            </a:extLst>
          </p:cNvPr>
          <p:cNvSpPr/>
          <p:nvPr/>
        </p:nvSpPr>
        <p:spPr>
          <a:xfrm>
            <a:off x="326571" y="447869"/>
            <a:ext cx="11402009" cy="1828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ОРГАНИЗОВАТЬ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ПСИХИАТРИЧЕСКОЕ ОСВИДЕТЕЛЬСТВОВАНИЕ РАБОТНИКОВ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(Рекомендация подготовлена по новому порядку прохождения обязательного 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психосвидетельствования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№342н)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08F65A8-BC79-B3F3-365E-2993386205A2}"/>
              </a:ext>
            </a:extLst>
          </p:cNvPr>
          <p:cNvSpPr/>
          <p:nvPr/>
        </p:nvSpPr>
        <p:spPr>
          <a:xfrm>
            <a:off x="326571" y="2481943"/>
            <a:ext cx="11402009" cy="37788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организовать обязательное психиатрическое освидетельствование, нужно выбрать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организацию и оформить необходимый пакет документов.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прохождения обязательного психиатрического освидетельствования работниками,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осуществляющими отдельные виды деятельности (далее – Порядок № 342н) утвержден приказом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от 20.05.2022 № 342н. </a:t>
            </a:r>
          </a:p>
        </p:txBody>
      </p:sp>
    </p:spTree>
    <p:extLst>
      <p:ext uri="{BB962C8B-B14F-4D97-AF65-F5344CB8AC3E}">
        <p14:creationId xmlns:p14="http://schemas.microsoft.com/office/powerpoint/2010/main" val="288704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6021127-41A3-B1C9-8116-AAEA68000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448217"/>
              </p:ext>
            </p:extLst>
          </p:nvPr>
        </p:nvGraphicFramePr>
        <p:xfrm>
          <a:off x="289249" y="251927"/>
          <a:ext cx="1152330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086">
                  <a:extLst>
                    <a:ext uri="{9D8B030D-6E8A-4147-A177-3AD203B41FA5}">
                      <a16:colId xmlns:a16="http://schemas.microsoft.com/office/drawing/2014/main" xmlns="" val="988230282"/>
                    </a:ext>
                  </a:extLst>
                </a:gridCol>
                <a:gridCol w="8388220">
                  <a:extLst>
                    <a:ext uri="{9D8B030D-6E8A-4147-A177-3AD203B41FA5}">
                      <a16:colId xmlns:a16="http://schemas.microsoft.com/office/drawing/2014/main" xmlns="" val="1373759642"/>
                    </a:ext>
                  </a:extLst>
                </a:gridCol>
              </a:tblGrid>
              <a:tr h="60471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Получите медицинское заключение о прохождении </a:t>
                      </a:r>
                      <a:r>
                        <a:rPr lang="ru-RU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психосвидетельствования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организация направит заключение работодателю только по согласию работника. Это следует из пункта 13 Порядка № 342н. Заключение можно получить в электронной форме. При этом у членов врачебной комиссии должны быть усиленные квалифицированные электронные подписи. Передают заключение по защищенной сети. Это исключает возможность несанкционированного доступа к информации и обеспечивает соблюдение требований о защите персональных данных и врачебной тайны (</a:t>
                      </a:r>
                      <a:r>
                        <a:rPr lang="ru-RU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 п. 13 Порядка № 342н). </a:t>
                      </a:r>
                    </a:p>
                    <a:p>
                      <a:endParaRPr lang="ru-RU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1829358"/>
                  </a:ext>
                </a:extLst>
              </a:tr>
            </a:tbl>
          </a:graphicData>
        </a:graphic>
      </p:graphicFrame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487FFEBD-84E2-C977-A864-F575F4E37533}"/>
              </a:ext>
            </a:extLst>
          </p:cNvPr>
          <p:cNvSpPr/>
          <p:nvPr/>
        </p:nvSpPr>
        <p:spPr>
          <a:xfrm>
            <a:off x="522514" y="569167"/>
            <a:ext cx="2146041" cy="8957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Шаг 5.</a:t>
            </a:r>
          </a:p>
        </p:txBody>
      </p:sp>
    </p:spTree>
    <p:extLst>
      <p:ext uri="{BB962C8B-B14F-4D97-AF65-F5344CB8AC3E}">
        <p14:creationId xmlns:p14="http://schemas.microsoft.com/office/powerpoint/2010/main" val="17965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C9B3EA-1FBB-1733-2198-64A7176A26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0"/>
            <a:ext cx="3349690" cy="2081407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DD11662-B171-13B4-343C-1723E1C151C8}"/>
              </a:ext>
            </a:extLst>
          </p:cNvPr>
          <p:cNvSpPr/>
          <p:nvPr/>
        </p:nvSpPr>
        <p:spPr>
          <a:xfrm>
            <a:off x="3741576" y="111966"/>
            <a:ext cx="8145624" cy="19694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ответственность за допуск сотрудника к работе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психиатрического освидетельствования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7139590-EBC1-9430-270C-933FB8B868CF}"/>
              </a:ext>
            </a:extLst>
          </p:cNvPr>
          <p:cNvSpPr/>
          <p:nvPr/>
        </p:nvSpPr>
        <p:spPr>
          <a:xfrm>
            <a:off x="139959" y="2659224"/>
            <a:ext cx="11747241" cy="34616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сотрудника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прошел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для него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психиатрическое освидетельствование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грозит штрафом: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должностных лиц – в размере от 15 000 до 25 000 руб.;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лиц, осуществляющих предпринимательскую деятельность без образования юридического лица, – от 15 000 до 25 000 руб.;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юридических лиц – от 110 000 до 130 000 руб. Это указано в части 3 статьи 5.27.1 КоАП. </a:t>
            </a:r>
          </a:p>
        </p:txBody>
      </p:sp>
    </p:spTree>
    <p:extLst>
      <p:ext uri="{BB962C8B-B14F-4D97-AF65-F5344CB8AC3E}">
        <p14:creationId xmlns:p14="http://schemas.microsoft.com/office/powerpoint/2010/main" val="173560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xmlns="" id="{01741381-A433-1B34-72AF-C4C880F042FC}"/>
              </a:ext>
            </a:extLst>
          </p:cNvPr>
          <p:cNvSpPr/>
          <p:nvPr/>
        </p:nvSpPr>
        <p:spPr>
          <a:xfrm>
            <a:off x="6725233" y="186612"/>
            <a:ext cx="3284376" cy="265922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Кого направить?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49F02ED-12E3-A37C-9A20-6E6EF10DD7A5}"/>
              </a:ext>
            </a:extLst>
          </p:cNvPr>
          <p:cNvSpPr/>
          <p:nvPr/>
        </p:nvSpPr>
        <p:spPr>
          <a:xfrm>
            <a:off x="1738641" y="3788229"/>
            <a:ext cx="9980607" cy="21833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психиатрическое освидетельствование направляют сотрудников, которые осуществляют отдельные виды деятельности (ч. 8 ст. 220 ТК).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работы указали в Приложении № 2 к приказу Минздрава от 20.05.2022 № 342н.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3E4C76-1DB2-626A-46C8-2806EA458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91" y="186612"/>
            <a:ext cx="3742547" cy="32103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A8349E8-77EA-2456-0C5B-7A56CEF3F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0" y="4349621"/>
            <a:ext cx="1094830" cy="16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BBBF47A-DBDB-7B03-E5FA-8D12BE5AB9C8}"/>
              </a:ext>
            </a:extLst>
          </p:cNvPr>
          <p:cNvSpPr/>
          <p:nvPr/>
        </p:nvSpPr>
        <p:spPr>
          <a:xfrm>
            <a:off x="335901" y="205274"/>
            <a:ext cx="11560629" cy="5131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перечень включили 17 видов деятельности: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47E2161-6374-E3E8-6F18-E1E7C23510AC}"/>
              </a:ext>
            </a:extLst>
          </p:cNvPr>
          <p:cNvSpPr/>
          <p:nvPr/>
        </p:nvSpPr>
        <p:spPr>
          <a:xfrm>
            <a:off x="335901" y="886408"/>
            <a:ext cx="11560629" cy="57010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транспортными средствами и управление движением транспортных средств;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производство, транспортировка, хранение и применение взрывчатых материалов и веществ;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атомной энергии;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оборот оружия;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аварийно-спасательных работ, работа пожарной охраны при тушении пожаров;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забор, очистка и распределение воды питьевых нужд систем централизованного водоснабжения;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подъемными механизмами (кранами);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 с возбудителями инфекционных заболеваний; </a:t>
            </a:r>
          </a:p>
          <a:p>
            <a:pPr marL="342900" indent="-342900">
              <a:buFontTx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педагогическая деятельность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организациях, осуществляющих образовательную деятельность.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присмотр и уход за детьми;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сведений, составляющих государственную тайну;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организация, монтаж, наладка, техническое обслуживание, ремонт, управление режимом работы электроустановок;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организация, монтаж, наладка, техническое обслуживание, ремонт, управление режимом работы объектов теплоснабжения;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обслуживание оборудования, работающего под избыточным давлением более 0,07 Мпа;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автоматизированный контроль процессов в химической (нефтехимической) промышленности;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добыча угля подземным способом; 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эксплуатация, ремонт скважин и установок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1361A8A-A677-652A-4C0C-EE0C4C46C2FA}"/>
              </a:ext>
            </a:extLst>
          </p:cNvPr>
          <p:cNvSpPr/>
          <p:nvPr/>
        </p:nvSpPr>
        <p:spPr>
          <a:xfrm>
            <a:off x="149290" y="1595534"/>
            <a:ext cx="11868540" cy="49265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психиатрическое освидетельствование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 нового работника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которого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этого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Сделать это нужно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приема на работу!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выявления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работника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периодического медосмотра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психических и поведенческих расстройств, его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направить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внеочередно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психиатрическое освидетельствование.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перевели на работу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основания для психиатрического освидетельствования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работы, где таких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 не было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направляют на освидетельствование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порядке.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проходить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освидетельствование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соблюдаются два условия одновременно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будет выполнять вид работ, по которым ранее проходил освидетельствование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будет действительным два года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работник сменит место работы. по состоянию психического здоровья работник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пригоден к выполнению указанного вида деятельности по результатам прошлого освидетельствования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указано в пункте 5 Порядка № 342н.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267C7890-76DC-F066-9D46-BAFFAD1FD2B9}"/>
              </a:ext>
            </a:extLst>
          </p:cNvPr>
          <p:cNvSpPr/>
          <p:nvPr/>
        </p:nvSpPr>
        <p:spPr>
          <a:xfrm>
            <a:off x="1987420" y="195943"/>
            <a:ext cx="10030410" cy="9703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направить?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E9DAF3-81E6-B07C-7456-E2251421A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0" y="144626"/>
            <a:ext cx="1772816" cy="13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1C49DBC-2CFE-F6DB-7D80-74F2484FD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957" y="111987"/>
            <a:ext cx="3750906" cy="209936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F9A65FC-E7C2-AC80-6838-B9F9804705AA}"/>
              </a:ext>
            </a:extLst>
          </p:cNvPr>
          <p:cNvSpPr/>
          <p:nvPr/>
        </p:nvSpPr>
        <p:spPr>
          <a:xfrm>
            <a:off x="415213" y="317240"/>
            <a:ext cx="7553130" cy="27805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Психиатрическое освидетельствование проводят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 медосмотра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проходит психиатрическое освидетельствование и получает решение врачебной комиссии.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он предоставляет решение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медорганизацию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будет проводить предварительный медосмотр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 11 приказа Минздрава от 28.01.2021 № 29н).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D1437BC0-8A80-4A19-9B15-1C37C7A33AA1}"/>
              </a:ext>
            </a:extLst>
          </p:cNvPr>
          <p:cNvSpPr/>
          <p:nvPr/>
        </p:nvSpPr>
        <p:spPr>
          <a:xfrm>
            <a:off x="415213" y="3498980"/>
            <a:ext cx="7553130" cy="20154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Освидетельствование работника может проводится с учетом заключений, выданных по результатам обязательных предварительных и периодических медосмотров (п. 4 Порядка № 342н). </a:t>
            </a:r>
          </a:p>
        </p:txBody>
      </p:sp>
    </p:spTree>
    <p:extLst>
      <p:ext uri="{BB962C8B-B14F-4D97-AF65-F5344CB8AC3E}">
        <p14:creationId xmlns:p14="http://schemas.microsoft.com/office/powerpoint/2010/main" val="52071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0AF2B263-F48E-B976-FF93-14D4E897C9F4}"/>
              </a:ext>
            </a:extLst>
          </p:cNvPr>
          <p:cNvSpPr/>
          <p:nvPr/>
        </p:nvSpPr>
        <p:spPr>
          <a:xfrm>
            <a:off x="2780522" y="317241"/>
            <a:ext cx="8882742" cy="40028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чей счет проходят освидетельствование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психиатрическое освидетельствование для работников проводится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работодателя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(ч. 9 ст. 220 ТК). 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переложить расходы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психиатрическому освидетельствованию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работника.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Психиатрическое освидетельствование проводят за счет работодателя, даже если работник признан негодным и</a:t>
            </a:r>
          </a:p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ним не стали заключать трудовой договор.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B5103E-2ED1-7EDB-1E8A-0B5548969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241"/>
            <a:ext cx="2705100" cy="29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0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1AF1EA10-8D02-6425-47A2-9D28A254B027}"/>
              </a:ext>
            </a:extLst>
          </p:cNvPr>
          <p:cNvSpPr/>
          <p:nvPr/>
        </p:nvSpPr>
        <p:spPr>
          <a:xfrm>
            <a:off x="307910" y="242596"/>
            <a:ext cx="11513976" cy="6400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выбрать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медорганизацию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психиатрических освидетельствований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заключает договор с медицинским учреждением, где есть врачебная психиатрическая комиссия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обязательного психиатрического освидетельствования работников.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формируют в государственных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медорганизациях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подведомственных Федеральному медико-биологическому агентству. 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медорганизации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лицензией на медицинскую деятельность могут формировать врачебные комиссии, только если их на это уполномочил региональный орган исполнительной власти в сфере здравоохранения (ч. 1 ст. 6 Закона от 02.07.1992 № 3185-1, приказы ФМБА от 18.04.2018 № 79 и от 09.06.2018 № 121).</a:t>
            </a:r>
          </a:p>
        </p:txBody>
      </p:sp>
    </p:spTree>
    <p:extLst>
      <p:ext uri="{BB962C8B-B14F-4D97-AF65-F5344CB8AC3E}">
        <p14:creationId xmlns:p14="http://schemas.microsoft.com/office/powerpoint/2010/main" val="267830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0B35677-2332-9CD9-402B-FA4D8053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8" y="141515"/>
            <a:ext cx="2696547" cy="2172477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996A4A7-230F-2A26-25B7-A4F21B8EB7A7}"/>
              </a:ext>
            </a:extLst>
          </p:cNvPr>
          <p:cNvSpPr/>
          <p:nvPr/>
        </p:nvSpPr>
        <p:spPr>
          <a:xfrm>
            <a:off x="2892490" y="125964"/>
            <a:ext cx="9178212" cy="1292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направить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Воспользуйтесь пошаговым алгоритмом, чтобы направить работников на психиатрическое освидетельствование. 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C03CCD57-8D9C-8027-2DAA-E78AB4DDAF7D}"/>
              </a:ext>
            </a:extLst>
          </p:cNvPr>
          <p:cNvSpPr/>
          <p:nvPr/>
        </p:nvSpPr>
        <p:spPr>
          <a:xfrm>
            <a:off x="485192" y="2636830"/>
            <a:ext cx="1175657" cy="5131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41D731CE-8936-8798-12C7-0A806312E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08685"/>
              </p:ext>
            </p:extLst>
          </p:nvPr>
        </p:nvGraphicFramePr>
        <p:xfrm>
          <a:off x="121297" y="2509934"/>
          <a:ext cx="11828108" cy="4310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899">
                  <a:extLst>
                    <a:ext uri="{9D8B030D-6E8A-4147-A177-3AD203B41FA5}">
                      <a16:colId xmlns:a16="http://schemas.microsoft.com/office/drawing/2014/main" xmlns="" val="3160569297"/>
                    </a:ext>
                  </a:extLst>
                </a:gridCol>
                <a:gridCol w="9796209">
                  <a:extLst>
                    <a:ext uri="{9D8B030D-6E8A-4147-A177-3AD203B41FA5}">
                      <a16:colId xmlns:a16="http://schemas.microsoft.com/office/drawing/2014/main" xmlns="" val="3952820861"/>
                    </a:ext>
                  </a:extLst>
                </a:gridCol>
              </a:tblGrid>
              <a:tr h="1806407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Выберите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медорганизацию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психосвидетельствования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Проходить психиатрическое освидетельствование можно только в лицензированных медицинских организациях. В лицензии на осуществление медицинской деятельности должны быть указаны работы по психиатрическому освидетельствованию (п. 3 Порядка № 342н). Заключите договор с медицинским учреждением, где есть врачебная психиатрическая комиссия по проведению обязательного психиатрического освидетельствования работников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278841"/>
                  </a:ext>
                </a:extLst>
              </a:tr>
              <a:tr h="22990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Издайте приказ о направлении работника на прохождение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психосвидетельствования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Оформлять список контингентов и поименный список для психиатрических освидетельствований не надо. Издайте приказ для организации психиатрического освидетельствования. В приказе укажите работников, которых нужно направить на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психосвидетельствование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(Приложение 1. Приказ о направлении работников на прохождение психиатрического освидетельствования)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543858"/>
                  </a:ext>
                </a:extLst>
              </a:tr>
            </a:tbl>
          </a:graphicData>
        </a:graphic>
      </p:graphicFrame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60B0D4FE-3A48-1826-865C-AF1EB00E73ED}"/>
              </a:ext>
            </a:extLst>
          </p:cNvPr>
          <p:cNvSpPr/>
          <p:nvPr/>
        </p:nvSpPr>
        <p:spPr>
          <a:xfrm>
            <a:off x="242596" y="2636830"/>
            <a:ext cx="1632857" cy="7921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808B1A3A-858F-8BDE-97FB-43B2B17D348F}"/>
              </a:ext>
            </a:extLst>
          </p:cNvPr>
          <p:cNvSpPr/>
          <p:nvPr/>
        </p:nvSpPr>
        <p:spPr>
          <a:xfrm>
            <a:off x="242596" y="4381654"/>
            <a:ext cx="1632857" cy="8901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</a:t>
            </a:r>
          </a:p>
        </p:txBody>
      </p:sp>
    </p:spTree>
    <p:extLst>
      <p:ext uri="{BB962C8B-B14F-4D97-AF65-F5344CB8AC3E}">
        <p14:creationId xmlns:p14="http://schemas.microsoft.com/office/powerpoint/2010/main" val="255655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10C9CD6-0966-DC1A-828A-77C22C138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995088"/>
              </p:ext>
            </p:extLst>
          </p:nvPr>
        </p:nvGraphicFramePr>
        <p:xfrm>
          <a:off x="373224" y="251927"/>
          <a:ext cx="114300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143">
                  <a:extLst>
                    <a:ext uri="{9D8B030D-6E8A-4147-A177-3AD203B41FA5}">
                      <a16:colId xmlns:a16="http://schemas.microsoft.com/office/drawing/2014/main" xmlns="" val="2504138375"/>
                    </a:ext>
                  </a:extLst>
                </a:gridCol>
                <a:gridCol w="8490857">
                  <a:extLst>
                    <a:ext uri="{9D8B030D-6E8A-4147-A177-3AD203B41FA5}">
                      <a16:colId xmlns:a16="http://schemas.microsoft.com/office/drawing/2014/main" xmlns="" val="3800632021"/>
                    </a:ext>
                  </a:extLst>
                </a:gridCol>
              </a:tblGrid>
              <a:tr h="60471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Выдайте направление на </a:t>
                      </a:r>
                      <a:r>
                        <a:rPr lang="ru-RU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психосвидетельствование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Выдайте каждому работнику индивидуальное направление на психиатрическое освидетельствование. В направлении укажите сведения о работодателе и данные о работнике, в том числе перечень работ, которые выполняет работник. Формировать направление можно в электронном виде, с использованием электронных подписей. (Приложение 2. Направление на обязательное психиатрическое освидетельствование) Работодатель должен организовать учет выданных направлений, в том числе в форме электронного документа. Это следует из пункта 6 Порядка № 342н. Для этого занесите запись о выданном направлении в журнал учета направлений. </a:t>
                      </a:r>
                    </a:p>
                    <a:p>
                      <a:endParaRPr lang="ru-RU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8047347"/>
                  </a:ext>
                </a:extLst>
              </a:tr>
              <a:tr h="60471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Направьте работника на психиатрическое освидетельствование в медицинскую организацию, с которой заключили договор</a:t>
                      </a:r>
                    </a:p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документов, которые работник должен предоставить в медицинскую организацию для прохождения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психосвидетельствования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направление; документ, подтверждающий регистрацию в системе индивидуального учета (СНИЛС или АДИ-РЕГ); заключения, выданные по результатам предварительных и периодических медицинских осмотров; паспорт или иной документ, удостоверяющий личность. Это указано в пункте 7 Приказа № 342н. Разместите памятку о необходимых документах для прохождения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психосвидетельствования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информационном стенде или выдайте каждому работнику. 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665162"/>
                  </a:ext>
                </a:extLst>
              </a:tr>
            </a:tbl>
          </a:graphicData>
        </a:graphic>
      </p:graphicFrame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B1B1D36C-865D-AE86-0DCE-B683C39B00E7}"/>
              </a:ext>
            </a:extLst>
          </p:cNvPr>
          <p:cNvSpPr/>
          <p:nvPr/>
        </p:nvSpPr>
        <p:spPr>
          <a:xfrm>
            <a:off x="625151" y="653143"/>
            <a:ext cx="1772816" cy="7464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Шаг 3.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A0241866-09D4-1241-4FCC-3DADC63FACBD}"/>
              </a:ext>
            </a:extLst>
          </p:cNvPr>
          <p:cNvSpPr/>
          <p:nvPr/>
        </p:nvSpPr>
        <p:spPr>
          <a:xfrm>
            <a:off x="625151" y="3620278"/>
            <a:ext cx="1772816" cy="7464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Шаг 4. </a:t>
            </a:r>
          </a:p>
        </p:txBody>
      </p:sp>
    </p:spTree>
    <p:extLst>
      <p:ext uri="{BB962C8B-B14F-4D97-AF65-F5344CB8AC3E}">
        <p14:creationId xmlns:p14="http://schemas.microsoft.com/office/powerpoint/2010/main" val="2355799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1095</Words>
  <Application>Microsoft Office PowerPoint</Application>
  <PresentationFormat>Произвольный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Новосельцева</dc:creator>
  <cp:lastModifiedBy>Теблоева Елена Владимировна</cp:lastModifiedBy>
  <cp:revision>4</cp:revision>
  <dcterms:created xsi:type="dcterms:W3CDTF">2024-03-23T10:30:04Z</dcterms:created>
  <dcterms:modified xsi:type="dcterms:W3CDTF">2024-03-29T00:34:50Z</dcterms:modified>
</cp:coreProperties>
</file>