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8" r:id="rId3"/>
    <p:sldId id="362" r:id="rId4"/>
    <p:sldId id="363" r:id="rId5"/>
    <p:sldId id="372" r:id="rId6"/>
    <p:sldId id="341" r:id="rId7"/>
    <p:sldId id="373" r:id="rId8"/>
    <p:sldId id="375" r:id="rId9"/>
    <p:sldId id="376" r:id="rId10"/>
    <p:sldId id="366" r:id="rId11"/>
    <p:sldId id="311" r:id="rId12"/>
    <p:sldId id="321" r:id="rId13"/>
    <p:sldId id="259" r:id="rId14"/>
    <p:sldId id="358" r:id="rId15"/>
    <p:sldId id="359" r:id="rId16"/>
    <p:sldId id="360" r:id="rId17"/>
    <p:sldId id="367" r:id="rId18"/>
    <p:sldId id="361" r:id="rId19"/>
    <p:sldId id="354" r:id="rId20"/>
    <p:sldId id="365" r:id="rId21"/>
    <p:sldId id="368" r:id="rId22"/>
    <p:sldId id="340" r:id="rId23"/>
    <p:sldId id="369" r:id="rId24"/>
    <p:sldId id="370" r:id="rId25"/>
    <p:sldId id="371" r:id="rId26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66FFFF"/>
    <a:srgbClr val="FFFF99"/>
    <a:srgbClr val="99FF66"/>
    <a:srgbClr val="99FF99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6" autoAdjust="0"/>
  </p:normalViewPr>
  <p:slideViewPr>
    <p:cSldViewPr>
      <p:cViewPr>
        <p:scale>
          <a:sx n="118" d="100"/>
          <a:sy n="118" d="100"/>
        </p:scale>
        <p:origin x="-1434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Лист1!$B$5</c:f>
              <c:strCache>
                <c:ptCount val="1"/>
                <c:pt idx="0">
                  <c:v>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543025665432884E-3"/>
                  <c:y val="0.109400943690817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086051330865768E-3"/>
                  <c:y val="9.11674530756812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543025665432884E-3"/>
                  <c:y val="0.123076061652169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Лист1!$C$4:$E$4</c:f>
              <c:strCache>
                <c:ptCount val="3"/>
                <c:pt idx="0">
                  <c:v>всего по учреждению</c:v>
                </c:pt>
                <c:pt idx="1">
                  <c:v>врачи</c:v>
                </c:pt>
                <c:pt idx="2">
                  <c:v>средни медицинский персонал</c:v>
                </c:pt>
              </c:strCache>
            </c:strRef>
          </c:cat>
          <c:val>
            <c:numRef>
              <c:f>Лист1!$C$5:$E$5</c:f>
              <c:numCache>
                <c:formatCode>General</c:formatCode>
                <c:ptCount val="3"/>
                <c:pt idx="0">
                  <c:v>45</c:v>
                </c:pt>
                <c:pt idx="1">
                  <c:v>47</c:v>
                </c:pt>
                <c:pt idx="2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028-4476-849D-BF9986910BD8}"/>
            </c:ext>
          </c:extLst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543025665432884E-3"/>
                  <c:y val="8.6609080421897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9.57258257294652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3543025665432884E-3"/>
                  <c:y val="0.1002841983832493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Лист1!$C$4:$E$4</c:f>
              <c:strCache>
                <c:ptCount val="3"/>
                <c:pt idx="0">
                  <c:v>всего по учреждению</c:v>
                </c:pt>
                <c:pt idx="1">
                  <c:v>врачи</c:v>
                </c:pt>
                <c:pt idx="2">
                  <c:v>средни медицинский персонал</c:v>
                </c:pt>
              </c:strCache>
            </c:strRef>
          </c:cat>
          <c:val>
            <c:numRef>
              <c:f>Лист1!$C$6:$E$6</c:f>
              <c:numCache>
                <c:formatCode>General</c:formatCode>
                <c:ptCount val="3"/>
                <c:pt idx="0">
                  <c:v>46</c:v>
                </c:pt>
                <c:pt idx="1">
                  <c:v>48</c:v>
                </c:pt>
                <c:pt idx="2">
                  <c:v>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028-4476-849D-BF9986910B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773824"/>
        <c:axId val="117789056"/>
        <c:axId val="0"/>
      </c:bar3DChart>
      <c:catAx>
        <c:axId val="117773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aseline="0"/>
            </a:pPr>
            <a:endParaRPr lang="ru-RU"/>
          </a:p>
        </c:txPr>
        <c:crossAx val="117789056"/>
        <c:crosses val="autoZero"/>
        <c:auto val="1"/>
        <c:lblAlgn val="ctr"/>
        <c:lblOffset val="100"/>
        <c:noMultiLvlLbl val="0"/>
      </c:catAx>
      <c:valAx>
        <c:axId val="11778905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177738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Лист1!$B$24:$C$24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131615847047172E-3"/>
                  <c:y val="9.3332680086228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C85-4853-8011-73DD94756E33}"/>
                </c:ext>
              </c:extLst>
            </c:dLbl>
            <c:dLbl>
              <c:idx val="1"/>
              <c:layout>
                <c:manualLayout>
                  <c:x val="-5.5240657574796313E-17"/>
                  <c:y val="0.106665920098546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85-4853-8011-73DD94756E33}"/>
                </c:ext>
              </c:extLst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Лист1!$D$23:$E$23</c:f>
              <c:strCache>
                <c:ptCount val="2"/>
                <c:pt idx="0">
                  <c:v>врачи</c:v>
                </c:pt>
                <c:pt idx="1">
                  <c:v>средний медицинский персонал</c:v>
                </c:pt>
              </c:strCache>
            </c:strRef>
          </c:cat>
          <c:val>
            <c:numRef>
              <c:f>Лист1!$D$24:$E$24</c:f>
              <c:numCache>
                <c:formatCode>General</c:formatCode>
                <c:ptCount val="2"/>
                <c:pt idx="0">
                  <c:v>72</c:v>
                </c:pt>
                <c:pt idx="1">
                  <c:v>170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C85-4853-8011-73DD94756E33}"/>
            </c:ext>
          </c:extLst>
        </c:ser>
        <c:ser>
          <c:idx val="1"/>
          <c:order val="1"/>
          <c:tx>
            <c:strRef>
              <c:f>Лист1!$B$25:$C$25</c:f>
              <c:strCache>
                <c:ptCount val="1"/>
                <c:pt idx="0">
                  <c:v>1 квартал 2023 года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0394847541141517E-3"/>
                  <c:y val="7.9999440073910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263231694094345E-3"/>
                  <c:y val="0.115554746773425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Лист1!$D$23:$E$23</c:f>
              <c:strCache>
                <c:ptCount val="2"/>
                <c:pt idx="0">
                  <c:v>врачи</c:v>
                </c:pt>
                <c:pt idx="1">
                  <c:v>средний медицинский персонал</c:v>
                </c:pt>
              </c:strCache>
            </c:strRef>
          </c:cat>
          <c:val>
            <c:numRef>
              <c:f>Лист1!$D$25:$E$25</c:f>
              <c:numCache>
                <c:formatCode>General</c:formatCode>
                <c:ptCount val="2"/>
                <c:pt idx="0">
                  <c:v>77</c:v>
                </c:pt>
                <c:pt idx="1">
                  <c:v>172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C85-4853-8011-73DD94756E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7823744"/>
        <c:axId val="117830784"/>
        <c:axId val="0"/>
      </c:bar3DChart>
      <c:catAx>
        <c:axId val="117823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7830784"/>
        <c:crosses val="autoZero"/>
        <c:auto val="1"/>
        <c:lblAlgn val="ctr"/>
        <c:lblOffset val="100"/>
        <c:noMultiLvlLbl val="0"/>
      </c:catAx>
      <c:valAx>
        <c:axId val="11783078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1782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622226408486963"/>
          <c:y val="0.42407647190570857"/>
          <c:w val="0.30569876640690208"/>
          <c:h val="0.1607358828634620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412238325281803E-3"/>
          <c:y val="0.13824161671651342"/>
          <c:w val="0.69849036986318735"/>
          <c:h val="0.8325719583263814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12"/>
          <c:dLbls>
            <c:dLbl>
              <c:idx val="4"/>
              <c:layout>
                <c:manualLayout>
                  <c:x val="-5.4022468205967004E-2"/>
                  <c:y val="0.10375176554889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болезни органов кровообр-я</c:v>
                </c:pt>
                <c:pt idx="1">
                  <c:v>новообразования</c:v>
                </c:pt>
                <c:pt idx="2">
                  <c:v>внешние причины</c:v>
                </c:pt>
                <c:pt idx="3">
                  <c:v>новая коронавирусная инфекция</c:v>
                </c:pt>
                <c:pt idx="4">
                  <c:v>болезни органов пищеварения</c:v>
                </c:pt>
                <c:pt idx="5">
                  <c:v>другие болезни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48.4</c:v>
                </c:pt>
                <c:pt idx="1">
                  <c:v>11.7</c:v>
                </c:pt>
                <c:pt idx="2">
                  <c:v>8.8000000000000007</c:v>
                </c:pt>
                <c:pt idx="3">
                  <c:v>8.1999999999999993</c:v>
                </c:pt>
                <c:pt idx="4">
                  <c:v>6.3</c:v>
                </c:pt>
                <c:pt idx="5">
                  <c:v>16.600000000000001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73006453903407E-2"/>
          <c:y val="5.2499024438000454E-2"/>
          <c:w val="0.62341448260996357"/>
          <c:h val="0.536534049986463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Слюдянский район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Болезни органов кровообр-я</c:v>
                </c:pt>
                <c:pt idx="1">
                  <c:v>новообразования</c:v>
                </c:pt>
                <c:pt idx="2">
                  <c:v>Внешние причины</c:v>
                </c:pt>
                <c:pt idx="3">
                  <c:v>новая коронавирусная инфекция</c:v>
                </c:pt>
                <c:pt idx="4">
                  <c:v>болезни органов пищеварения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728.7</c:v>
                </c:pt>
                <c:pt idx="1">
                  <c:v>186.1</c:v>
                </c:pt>
                <c:pt idx="2">
                  <c:v>155</c:v>
                </c:pt>
                <c:pt idx="3">
                  <c:v>144.69999999999999</c:v>
                </c:pt>
                <c:pt idx="4">
                  <c:v>103.3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Иркутская область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Болезни органов кровообр-я</c:v>
                </c:pt>
                <c:pt idx="1">
                  <c:v>новообразования</c:v>
                </c:pt>
                <c:pt idx="2">
                  <c:v>Внешние причины</c:v>
                </c:pt>
                <c:pt idx="3">
                  <c:v>новая коронавирусная инфекция</c:v>
                </c:pt>
                <c:pt idx="4">
                  <c:v>болезни органов пищеварения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676.3</c:v>
                </c:pt>
                <c:pt idx="1">
                  <c:v>206.7</c:v>
                </c:pt>
                <c:pt idx="2">
                  <c:v>138.30000000000001</c:v>
                </c:pt>
                <c:pt idx="3">
                  <c:v>118</c:v>
                </c:pt>
                <c:pt idx="4">
                  <c:v>71.7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0983424"/>
        <c:axId val="130984960"/>
        <c:axId val="0"/>
      </c:bar3DChart>
      <c:catAx>
        <c:axId val="130983424"/>
        <c:scaling>
          <c:orientation val="minMax"/>
        </c:scaling>
        <c:delete val="0"/>
        <c:axPos val="b"/>
        <c:majorTickMark val="out"/>
        <c:minorTickMark val="none"/>
        <c:tickLblPos val="nextTo"/>
        <c:crossAx val="130984960"/>
        <c:crosses val="autoZero"/>
        <c:auto val="1"/>
        <c:lblAlgn val="ctr"/>
        <c:lblOffset val="100"/>
        <c:noMultiLvlLbl val="0"/>
      </c:catAx>
      <c:valAx>
        <c:axId val="130984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09834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xmlns="" id="{A2C8DEEA-FF15-40C4-8C2D-874D951F86D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t" anchorCtr="0" compatLnSpc="1">
            <a:prstTxWarp prst="textNoShape">
              <a:avLst/>
            </a:prstTxWarp>
          </a:bodyPr>
          <a:lstStyle>
            <a:lvl1pPr defTabSz="914389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xmlns="" id="{72CCE63D-B743-4610-B5B8-B205FBD5F02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50" y="1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t" anchorCtr="0" compatLnSpc="1">
            <a:prstTxWarp prst="textNoShape">
              <a:avLst/>
            </a:prstTxWarp>
          </a:bodyPr>
          <a:lstStyle>
            <a:lvl1pPr algn="r" defTabSz="914389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8" name="Rectangle 4">
            <a:extLst>
              <a:ext uri="{FF2B5EF4-FFF2-40B4-BE49-F238E27FC236}">
                <a16:creationId xmlns:a16="http://schemas.microsoft.com/office/drawing/2014/main" xmlns="" id="{2C3EB615-500D-4039-9966-14A6B5DC450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77868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b" anchorCtr="0" compatLnSpc="1">
            <a:prstTxWarp prst="textNoShape">
              <a:avLst/>
            </a:prstTxWarp>
          </a:bodyPr>
          <a:lstStyle>
            <a:lvl1pPr defTabSz="914389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829" name="Rectangle 5">
            <a:extLst>
              <a:ext uri="{FF2B5EF4-FFF2-40B4-BE49-F238E27FC236}">
                <a16:creationId xmlns:a16="http://schemas.microsoft.com/office/drawing/2014/main" xmlns="" id="{0956ED50-F007-43F2-AD0A-F19323DE8B8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50" y="9377868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b" anchorCtr="0" compatLnSpc="1">
            <a:prstTxWarp prst="textNoShape">
              <a:avLst/>
            </a:prstTxWarp>
          </a:bodyPr>
          <a:lstStyle>
            <a:lvl1pPr algn="r" defTabSz="914389" eaLnBrk="1" hangingPunct="1">
              <a:defRPr sz="1200"/>
            </a:lvl1pPr>
          </a:lstStyle>
          <a:p>
            <a:fld id="{DD16D707-3DC9-4791-81B5-F2CDE3C8C6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0071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>
            <a:extLst>
              <a:ext uri="{FF2B5EF4-FFF2-40B4-BE49-F238E27FC236}">
                <a16:creationId xmlns:a16="http://schemas.microsoft.com/office/drawing/2014/main" xmlns="" id="{130FAC21-E0FA-40B6-BA40-8763B94B4F1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t" anchorCtr="0" compatLnSpc="1">
            <a:prstTxWarp prst="textNoShape">
              <a:avLst/>
            </a:prstTxWarp>
          </a:bodyPr>
          <a:lstStyle>
            <a:lvl1pPr defTabSz="914389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1" name="Rectangle 3">
            <a:extLst>
              <a:ext uri="{FF2B5EF4-FFF2-40B4-BE49-F238E27FC236}">
                <a16:creationId xmlns:a16="http://schemas.microsoft.com/office/drawing/2014/main" xmlns="" id="{B8A32173-6964-4C29-B004-0BE193A82F3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50" y="1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t" anchorCtr="0" compatLnSpc="1">
            <a:prstTxWarp prst="textNoShape">
              <a:avLst/>
            </a:prstTxWarp>
          </a:bodyPr>
          <a:lstStyle>
            <a:lvl1pPr algn="r" defTabSz="914389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39775"/>
            <a:ext cx="4938712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3" name="Rectangle 5">
            <a:extLst>
              <a:ext uri="{FF2B5EF4-FFF2-40B4-BE49-F238E27FC236}">
                <a16:creationId xmlns:a16="http://schemas.microsoft.com/office/drawing/2014/main" xmlns="" id="{9DFD14D7-D28C-4DE2-AAA3-F0F4213D3FE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982" y="4690505"/>
            <a:ext cx="5439719" cy="4443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14694" name="Rectangle 6">
            <a:extLst>
              <a:ext uri="{FF2B5EF4-FFF2-40B4-BE49-F238E27FC236}">
                <a16:creationId xmlns:a16="http://schemas.microsoft.com/office/drawing/2014/main" xmlns="" id="{62546616-9490-4CB6-A60E-801753C5C40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77868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b" anchorCtr="0" compatLnSpc="1">
            <a:prstTxWarp prst="textNoShape">
              <a:avLst/>
            </a:prstTxWarp>
          </a:bodyPr>
          <a:lstStyle>
            <a:lvl1pPr defTabSz="914389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695" name="Rectangle 7">
            <a:extLst>
              <a:ext uri="{FF2B5EF4-FFF2-40B4-BE49-F238E27FC236}">
                <a16:creationId xmlns:a16="http://schemas.microsoft.com/office/drawing/2014/main" xmlns="" id="{B53EC2D9-B32E-41EE-8617-420FB00A771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50" y="9377868"/>
            <a:ext cx="2946449" cy="49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8" tIns="45723" rIns="91448" bIns="45723" numCol="1" anchor="b" anchorCtr="0" compatLnSpc="1">
            <a:prstTxWarp prst="textNoShape">
              <a:avLst/>
            </a:prstTxWarp>
          </a:bodyPr>
          <a:lstStyle>
            <a:lvl1pPr algn="r" defTabSz="914389" eaLnBrk="1" hangingPunct="1">
              <a:defRPr sz="1200"/>
            </a:lvl1pPr>
          </a:lstStyle>
          <a:p>
            <a:fld id="{832511CC-7646-42D5-859B-5F10CA9B03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80997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511CC-7646-42D5-859B-5F10CA9B03B1}" type="slidenum">
              <a:rPr lang="ru-RU" altLang="ru-RU" smtClean="0"/>
              <a:pPr/>
              <a:t>24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5438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E7C546-FA49-482F-9614-17ACD7A3D18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CC60C-3967-4E8D-9BB8-44A6448933E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2C268-ED95-474A-88C1-83B8C5E2DB6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840C1-3640-4EEC-B9D3-3DA0310A7DE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3234F-8B8E-45CD-A636-C2702B21208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A4F2-6D16-421F-B86C-8CDCA0889F1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F9D54-D857-4100-A6FE-601353D23FC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AC1EFA-A85F-4916-9D90-18E460ADF25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5C4072-52AE-4070-8DC3-387E6F11C6F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286E4-D214-4090-AD8D-0B2455A33D9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6E57F-B620-42D1-88EE-7F7CE5C594E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BBC5032-6A15-4B88-AF99-DCF2129073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72C87C-88A8-41C6-A76F-D64C1F067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A26989-840F-4374-9487-94E0B1B516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83ECED15-40E9-4E91-8832-C85847046D1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755650" y="260350"/>
            <a:ext cx="7772400" cy="620713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 </a:t>
            </a:r>
            <a:endParaRPr lang="ru-RU" altLang="ru-RU" sz="3200" i="1" smtClean="0"/>
          </a:p>
        </p:txBody>
      </p:sp>
      <p:sp>
        <p:nvSpPr>
          <p:cNvPr id="5123" name="Text Box 431">
            <a:extLst>
              <a:ext uri="{FF2B5EF4-FFF2-40B4-BE49-F238E27FC236}">
                <a16:creationId xmlns:a16="http://schemas.microsoft.com/office/drawing/2014/main" xmlns="" id="{727923E0-04BB-4F65-9F72-EE07712F6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1556792"/>
            <a:ext cx="813593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НФОРМАЦИЯ О ДЕЯТЕЛЬНОСТИ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ОГБУЗ «СЛЮДЯНСКАЯ РБ» В 2022 ГОДУ</a:t>
            </a:r>
            <a:endParaRPr lang="ru-RU" alt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00" name="Text Box 432"/>
          <p:cNvSpPr txBox="1">
            <a:spLocks noChangeArrowheads="1"/>
          </p:cNvSpPr>
          <p:nvPr/>
        </p:nvSpPr>
        <p:spPr bwMode="auto">
          <a:xfrm>
            <a:off x="790948" y="2924944"/>
            <a:ext cx="777716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1" hangingPunct="1"/>
            <a:r>
              <a:rPr lang="ru-RU" altLang="ru-RU" sz="2000" b="1" dirty="0" smtClean="0">
                <a:latin typeface="Times New Roman" pitchFamily="18" charset="0"/>
              </a:rPr>
              <a:t>Областное государственное учреждение здравоохранения «</a:t>
            </a:r>
            <a:r>
              <a:rPr lang="ru-RU" altLang="ru-RU" sz="2000" b="1" dirty="0" err="1" smtClean="0">
                <a:latin typeface="Times New Roman" pitchFamily="18" charset="0"/>
              </a:rPr>
              <a:t>Слюдянская</a:t>
            </a:r>
            <a:r>
              <a:rPr lang="ru-RU" altLang="ru-RU" sz="2000" b="1" dirty="0" smtClean="0">
                <a:latin typeface="Times New Roman" pitchFamily="18" charset="0"/>
              </a:rPr>
              <a:t> районная больница»</a:t>
            </a:r>
            <a:endParaRPr lang="ru-RU" altLang="ru-RU" sz="2000" b="1" dirty="0">
              <a:latin typeface="Times New Roman" pitchFamily="18" charset="0"/>
            </a:endParaRPr>
          </a:p>
          <a:p>
            <a:pPr marL="342900" indent="-342900" algn="ctr" eaLnBrk="1" hangingPunct="1"/>
            <a:endParaRPr lang="ru-RU" altLang="ru-RU" sz="2000" b="1" dirty="0">
              <a:latin typeface="Times New Roman" pitchFamily="18" charset="0"/>
            </a:endParaRPr>
          </a:p>
          <a:p>
            <a:pPr marL="342900" indent="-342900" algn="ctr" eaLnBrk="1" hangingPunct="1"/>
            <a:r>
              <a:rPr lang="ru-RU" altLang="ru-RU" sz="2000" b="1" dirty="0" smtClean="0">
                <a:latin typeface="Times New Roman" pitchFamily="18" charset="0"/>
              </a:rPr>
              <a:t>Главный врач Татаринцева Н.И.</a:t>
            </a:r>
            <a:endParaRPr lang="ru-RU" altLang="ru-RU" sz="2000" b="1" dirty="0">
              <a:latin typeface="Times New Roman" pitchFamily="18" charset="0"/>
            </a:endParaRPr>
          </a:p>
          <a:p>
            <a:pPr marL="342900" indent="-342900" algn="ctr" eaLnBrk="1" hangingPunct="1"/>
            <a:endParaRPr lang="ru-RU" altLang="ru-RU" sz="2000" b="1" dirty="0">
              <a:latin typeface="Times New Roman" pitchFamily="18" charset="0"/>
            </a:endParaRPr>
          </a:p>
          <a:p>
            <a:pPr marL="342900" indent="-342900" algn="ctr" eaLnBrk="1" hangingPunct="1"/>
            <a:r>
              <a:rPr lang="ru-RU" altLang="ru-RU" sz="2000" b="1" dirty="0" smtClean="0">
                <a:latin typeface="Times New Roman" pitchFamily="18" charset="0"/>
              </a:rPr>
              <a:t>Лицензия на медицинскую деятельность </a:t>
            </a:r>
          </a:p>
          <a:p>
            <a:pPr marL="342900" indent="-342900" algn="ctr" eaLnBrk="1" hangingPunct="1"/>
            <a:r>
              <a:rPr lang="ru-RU" altLang="ru-RU" sz="2000" b="1" dirty="0" smtClean="0">
                <a:latin typeface="Times New Roman" pitchFamily="18" charset="0"/>
              </a:rPr>
              <a:t>№ЛО-38-01-003821 от 30.03.2020 года.</a:t>
            </a:r>
            <a:endParaRPr lang="ru-RU" altLang="ru-RU" sz="2000" dirty="0">
              <a:latin typeface="Times New Roman" pitchFamily="18" charset="0"/>
            </a:endParaRPr>
          </a:p>
          <a:p>
            <a:pPr marL="342900" indent="-342900" algn="ctr" eaLnBrk="1" hangingPunct="1"/>
            <a:endParaRPr lang="ru-RU" altLang="ru-RU" sz="2000" b="1" dirty="0">
              <a:latin typeface="Times New Roman" pitchFamily="18" charset="0"/>
            </a:endParaRPr>
          </a:p>
          <a:p>
            <a:pPr marL="342900" indent="-342900" algn="ctr" eaLnBrk="1" hangingPunct="1"/>
            <a:r>
              <a:rPr lang="ru-RU" altLang="ru-RU" sz="2000" b="1" dirty="0">
                <a:latin typeface="Times New Roman" pitchFamily="18" charset="0"/>
              </a:rPr>
              <a:t>Категория учреждения </a:t>
            </a:r>
            <a:r>
              <a:rPr lang="ru-RU" altLang="ru-RU" sz="2000" b="1" dirty="0" smtClean="0">
                <a:latin typeface="Times New Roman" pitchFamily="18" charset="0"/>
              </a:rPr>
              <a:t>– вторая.</a:t>
            </a:r>
            <a:endParaRPr lang="ru-RU" altLang="ru-RU" sz="2000" b="1" dirty="0">
              <a:latin typeface="Times New Roman" pitchFamily="18" charset="0"/>
            </a:endParaRPr>
          </a:p>
        </p:txBody>
      </p:sp>
      <p:sp>
        <p:nvSpPr>
          <p:cNvPr id="5" name="Text Box 431">
            <a:extLst>
              <a:ext uri="{FF2B5EF4-FFF2-40B4-BE49-F238E27FC236}">
                <a16:creationId xmlns:a16="http://schemas.microsoft.com/office/drawing/2014/main" xmlns="" id="{727923E0-04BB-4F65-9F72-EE07712F6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169" y="452301"/>
            <a:ext cx="265091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решению районной Думы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ru-RU" altLang="ru-RU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30.05.2023 г. № 37 – VII </a:t>
            </a:r>
            <a:r>
              <a:rPr lang="ru-RU" altLang="ru-RU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рд</a:t>
            </a:r>
            <a:endParaRPr lang="ru-RU" alt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79388" y="138113"/>
            <a:ext cx="7886700" cy="54292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Выполнение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объемов ТПГГ, %</a:t>
            </a:r>
            <a:endParaRPr lang="ru-RU" sz="3200" b="1" dirty="0" smtClean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8420337"/>
              </p:ext>
            </p:extLst>
          </p:nvPr>
        </p:nvGraphicFramePr>
        <p:xfrm>
          <a:off x="539553" y="908723"/>
          <a:ext cx="7848871" cy="42260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6303">
                  <a:extLst>
                    <a:ext uri="{9D8B030D-6E8A-4147-A177-3AD203B41FA5}">
                      <a16:colId xmlns:a16="http://schemas.microsoft.com/office/drawing/2014/main" xmlns="" val="3489415282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21593161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1666554989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1511301961"/>
                    </a:ext>
                  </a:extLst>
                </a:gridCol>
              </a:tblGrid>
              <a:tr h="102987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План на 2022г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Факт за 2022 г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% исполнения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56973025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Стационар (круглосуточный)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3999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3951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98,80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875277663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Дневной стационар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1100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1092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99,27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600497740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Скорая медицинская помощь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16588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16190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97,60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876450862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>
                          <a:effectLst/>
                        </a:rPr>
                        <a:t>Неотложная помощь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21117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21117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100,00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964142551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Обращения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40000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38018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95,05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568054535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Проф.цель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82847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82139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99,15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842056080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КТ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867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739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85,24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057633797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УЗИ ССС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1001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1001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100,00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714645477"/>
                  </a:ext>
                </a:extLst>
              </a:tr>
              <a:tr h="3551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>
                          <a:effectLst/>
                        </a:rPr>
                        <a:t>Эндоскопия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1270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>
                          <a:effectLst/>
                        </a:rPr>
                        <a:t>1270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</a:rPr>
                        <a:t>100,00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56336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636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ED7547-1AB5-482D-B8F1-E41AD4093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Коечный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фонд</a:t>
            </a:r>
          </a:p>
        </p:txBody>
      </p:sp>
      <p:graphicFrame>
        <p:nvGraphicFramePr>
          <p:cNvPr id="8" name="Объект 3">
            <a:extLst>
              <a:ext uri="{FF2B5EF4-FFF2-40B4-BE49-F238E27FC236}">
                <a16:creationId xmlns:a16="http://schemas.microsoft.com/office/drawing/2014/main" xmlns="" id="{D0D660A6-DCA2-4E3B-87B2-BEB11A2E3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251295"/>
              </p:ext>
            </p:extLst>
          </p:nvPr>
        </p:nvGraphicFramePr>
        <p:xfrm>
          <a:off x="251519" y="1556792"/>
          <a:ext cx="8568953" cy="2736304"/>
        </p:xfrm>
        <a:graphic>
          <a:graphicData uri="http://schemas.openxmlformats.org/drawingml/2006/table">
            <a:tbl>
              <a:tblPr/>
              <a:tblGrid>
                <a:gridCol w="1296145">
                  <a:extLst>
                    <a:ext uri="{9D8B030D-6E8A-4147-A177-3AD203B41FA5}">
                      <a16:colId xmlns:a16="http://schemas.microsoft.com/office/drawing/2014/main" xmlns="" val="87757743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328567754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1122670925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xmlns="" val="1777774307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93323375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xmlns="" val="1814661823"/>
                    </a:ext>
                  </a:extLst>
                </a:gridCol>
              </a:tblGrid>
              <a:tr h="2063211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Всего коек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Круглосуточные койки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Койки дневного пребывания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Работа койки (дни)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Средняя длительность пребывания (дни)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19644465"/>
                  </a:ext>
                </a:extLst>
              </a:tr>
              <a:tr h="673093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2022г</a:t>
                      </a:r>
                      <a:r>
                        <a:rPr kumimoji="0" lang="ru-RU" alt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269,5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kumimoji="0" lang="ru-RU" alt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488862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>
            <a:extLst>
              <a:ext uri="{FF2B5EF4-FFF2-40B4-BE49-F238E27FC236}">
                <a16:creationId xmlns:a16="http://schemas.microsoft.com/office/drawing/2014/main" xmlns="" id="{70605E4A-3FCE-4082-85F4-CE80F6AB96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803084"/>
              </p:ext>
            </p:extLst>
          </p:nvPr>
        </p:nvGraphicFramePr>
        <p:xfrm>
          <a:off x="251520" y="908720"/>
          <a:ext cx="8643938" cy="4820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3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430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43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144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38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Наименование                                                         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Итого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% отклонения от плана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2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План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Факт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3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Количество пролеченных больных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4299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4361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+4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0209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из них:</a:t>
                      </a:r>
                    </a:p>
                  </a:txBody>
                  <a:tcPr marL="9525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23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1. экстренных больных</a:t>
                      </a:r>
                    </a:p>
                  </a:txBody>
                  <a:tcPr marL="1142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2639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2749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+4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23805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2. по месту жительства:</a:t>
                      </a:r>
                    </a:p>
                  </a:txBody>
                  <a:tcPr marL="1142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3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Жители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Иркутской области</a:t>
                      </a:r>
                    </a:p>
                  </a:txBody>
                  <a:tcPr marL="2285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4249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4249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23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ahoma"/>
                        </a:rPr>
                        <a:t>Жители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других субъектов РФ </a:t>
                      </a:r>
                    </a:p>
                  </a:txBody>
                  <a:tcPr marL="2285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108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23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Иностранные граждане</a:t>
                      </a:r>
                    </a:p>
                  </a:txBody>
                  <a:tcPr marL="2285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380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latin typeface="Tahoma"/>
                        </a:rPr>
                        <a:t>Лица-БОМЖ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ahoma"/>
                      </a:endParaRPr>
                    </a:p>
                  </a:txBody>
                  <a:tcPr marL="2285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862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ahoma"/>
                        </a:rPr>
                        <a:t>3. др. категории (брошенные дети и оставшиеся без попечения родителей, беспризорные и другие лица, утратившие социальный статус , пр.)  </a:t>
                      </a:r>
                    </a:p>
                  </a:txBody>
                  <a:tcPr marL="114299" marR="9525" marT="95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39" marR="91439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713788" cy="503237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C00000"/>
                </a:solidFill>
              </a:rPr>
              <a:t>Работа санитарной авиации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28D1316C-BF96-4FCE-9D81-E7B4F80F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DE44-AF3F-4AFF-934C-925BBCBEE873}" type="slidenum">
              <a:rPr lang="ru-RU"/>
              <a:pPr/>
              <a:t>13</a:t>
            </a:fld>
            <a:endParaRPr lang="ru-RU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785620A2-5618-4A88-B496-4107EDFCCF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9969921"/>
              </p:ext>
            </p:extLst>
          </p:nvPr>
        </p:nvGraphicFramePr>
        <p:xfrm>
          <a:off x="179388" y="765175"/>
          <a:ext cx="8335962" cy="157023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53992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366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10648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91437" marR="91437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2022г</a:t>
                      </a:r>
                      <a:r>
                        <a:rPr lang="ru-RU" sz="1300" dirty="0"/>
                        <a:t>.</a:t>
                      </a:r>
                    </a:p>
                  </a:txBody>
                  <a:tcPr marL="91437" marR="91437" marT="45718" marB="45718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9590">
                <a:tc>
                  <a:txBody>
                    <a:bodyPr/>
                    <a:lstStyle/>
                    <a:p>
                      <a:r>
                        <a:rPr lang="ru-RU" sz="2000" dirty="0"/>
                        <a:t>Число эвакуированных пациентов</a:t>
                      </a:r>
                    </a:p>
                  </a:txBody>
                  <a:tcPr marL="91437" marR="91437"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50</a:t>
                      </a:r>
                      <a:endParaRPr lang="ru-RU" sz="1400" b="1" dirty="0"/>
                    </a:p>
                  </a:txBody>
                  <a:tcPr marL="91437" marR="91437" marT="45718" marB="45718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29F92E61-7596-4F01-BE26-A35635E05E99}"/>
              </a:ext>
            </a:extLst>
          </p:cNvPr>
          <p:cNvSpPr txBox="1">
            <a:spLocks/>
          </p:cNvSpPr>
          <p:nvPr/>
        </p:nvSpPr>
        <p:spPr>
          <a:xfrm>
            <a:off x="215900" y="3338513"/>
            <a:ext cx="8712200" cy="504825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defRPr/>
            </a:pPr>
            <a:r>
              <a:rPr lang="ru-RU" sz="3200" b="1" dirty="0">
                <a:solidFill>
                  <a:srgbClr val="C00000"/>
                </a:solidFill>
                <a:effectLst/>
                <a:latin typeface="+mj-lt"/>
              </a:rPr>
              <a:t>Процент пролеченных больных в иных медицинских организациях области</a:t>
            </a:r>
          </a:p>
        </p:txBody>
      </p:sp>
      <p:graphicFrame>
        <p:nvGraphicFramePr>
          <p:cNvPr id="8" name="Объект 5">
            <a:extLst>
              <a:ext uri="{FF2B5EF4-FFF2-40B4-BE49-F238E27FC236}">
                <a16:creationId xmlns:a16="http://schemas.microsoft.com/office/drawing/2014/main" xmlns="" id="{4989AC02-3B39-462D-9AA9-05A6B12B0C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0403998"/>
              </p:ext>
            </p:extLst>
          </p:nvPr>
        </p:nvGraphicFramePr>
        <p:xfrm>
          <a:off x="119063" y="3843338"/>
          <a:ext cx="8485385" cy="28448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62868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9851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68966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91453" marR="9145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2022г</a:t>
                      </a:r>
                      <a:r>
                        <a:rPr lang="ru-RU" sz="1300" dirty="0"/>
                        <a:t>.</a:t>
                      </a:r>
                    </a:p>
                  </a:txBody>
                  <a:tcPr marL="91453" marR="91453" marT="45719" marB="45719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833">
                <a:tc>
                  <a:txBody>
                    <a:bodyPr/>
                    <a:lstStyle/>
                    <a:p>
                      <a:r>
                        <a:rPr lang="ru-RU" sz="2000" dirty="0"/>
                        <a:t>Количество</a:t>
                      </a:r>
                      <a:r>
                        <a:rPr lang="ru-RU" sz="2000" baseline="0" dirty="0"/>
                        <a:t> пролеченных больных из прикрепленного населения всего, из них</a:t>
                      </a:r>
                      <a:endParaRPr lang="ru-RU" sz="2000" dirty="0"/>
                    </a:p>
                  </a:txBody>
                  <a:tcPr marL="91453" marR="9145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4361</a:t>
                      </a:r>
                      <a:endParaRPr lang="ru-RU" sz="1300" dirty="0"/>
                    </a:p>
                  </a:txBody>
                  <a:tcPr marL="91453" marR="91453" marT="45719" marB="45719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01035">
                <a:tc>
                  <a:txBody>
                    <a:bodyPr/>
                    <a:lstStyle/>
                    <a:p>
                      <a:pPr algn="r"/>
                      <a:r>
                        <a:rPr lang="ru-RU" sz="2000" dirty="0"/>
                        <a:t>в иных медицинских организациях области</a:t>
                      </a:r>
                    </a:p>
                  </a:txBody>
                  <a:tcPr marL="91453" marR="9145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108</a:t>
                      </a:r>
                      <a:endParaRPr lang="ru-RU" sz="1300" dirty="0"/>
                    </a:p>
                  </a:txBody>
                  <a:tcPr marL="91453" marR="91453" marT="45719" marB="45719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896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%</a:t>
                      </a:r>
                    </a:p>
                  </a:txBody>
                  <a:tcPr marL="91453" marR="91453" marT="45719" marB="457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2,5</a:t>
                      </a:r>
                      <a:endParaRPr lang="ru-RU" sz="1300" dirty="0"/>
                    </a:p>
                  </a:txBody>
                  <a:tcPr marL="91453" marR="91453" marT="45719" marB="45719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86034" y="260648"/>
            <a:ext cx="7886700" cy="61595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                   Индикативные </a:t>
            </a:r>
            <a:r>
              <a:rPr lang="ru-RU" altLang="ru-RU" b="1" dirty="0">
                <a:solidFill>
                  <a:srgbClr val="C00000"/>
                </a:solidFill>
              </a:rPr>
              <a:t>показатели</a:t>
            </a:r>
            <a:endParaRPr lang="ru-RU" altLang="ru-RU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Group 94">
            <a:extLst>
              <a:ext uri="{FF2B5EF4-FFF2-40B4-BE49-F238E27FC236}">
                <a16:creationId xmlns:a16="http://schemas.microsoft.com/office/drawing/2014/main" xmlns="" id="{51FC3F38-F007-4A49-B38F-B998D2E625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6565816"/>
              </p:ext>
            </p:extLst>
          </p:nvPr>
        </p:nvGraphicFramePr>
        <p:xfrm>
          <a:off x="207317" y="1124744"/>
          <a:ext cx="8424936" cy="453650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972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1363">
                  <a:extLst>
                    <a:ext uri="{9D8B030D-6E8A-4147-A177-3AD203B41FA5}">
                      <a16:colId xmlns:a16="http://schemas.microsoft.com/office/drawing/2014/main" xmlns="" val="896204813"/>
                    </a:ext>
                  </a:extLst>
                </a:gridCol>
                <a:gridCol w="1111363">
                  <a:extLst>
                    <a:ext uri="{9D8B030D-6E8A-4147-A177-3AD203B41FA5}">
                      <a16:colId xmlns:a16="http://schemas.microsoft.com/office/drawing/2014/main" xmlns="" val="2674657537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91456" marR="91456" marT="45712" marB="4571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r>
                        <a:rPr kumimoji="0" lang="ru-RU" sz="1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44025" marR="91456" marT="45712" marB="4571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ЦП</a:t>
                      </a:r>
                    </a:p>
                  </a:txBody>
                  <a:tcPr marL="91456" marR="91456" marT="45712" marB="45712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91456" marR="91456" marT="45712" marB="45712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59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больных с острым коронарным синдромом с подъемом сегмента ST, которым выполнен </a:t>
                      </a:r>
                      <a:r>
                        <a:rPr lang="ru-RU" sz="1400" b="0" i="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тромболизис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(на догоспитальном и госпитальном этапах)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 - 54,2%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2" marB="45712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</a:t>
                      </a:r>
                      <a:r>
                        <a:rPr lang="ru-RU" sz="1000" b="1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25%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28%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24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населения вакцинированного </a:t>
                      </a:r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против гриппа</a:t>
                      </a: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20798  - 53,7%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2" marB="45712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r>
                        <a:rPr lang="ru-RU" sz="1000" b="1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(на конец отчетного периода)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30%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extLst>
                  <a:ext uri="{0D108BD9-81ED-4DB2-BD59-A6C34878D82A}">
                    <a16:rowId xmlns:a16="http://schemas.microsoft.com/office/drawing/2014/main" xmlns="" val="4144138554"/>
                  </a:ext>
                </a:extLst>
              </a:tr>
              <a:tr h="78384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больных ОИМ, доставленных в РСЦ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21 -  43,7%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2" marB="45712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30-35%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35%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extLst>
                  <a:ext uri="{0D108BD9-81ED-4DB2-BD59-A6C34878D82A}">
                    <a16:rowId xmlns:a16="http://schemas.microsoft.com/office/drawing/2014/main" xmlns="" val="2512756725"/>
                  </a:ext>
                </a:extLst>
              </a:tr>
              <a:tr h="9361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больных с ОНМК, доставленных в РСЦ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52 - 61,9%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2" marB="45712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40%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42%</a:t>
                      </a:r>
                      <a:endParaRPr lang="ru-RU" sz="2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4" marB="0" anchor="ctr"/>
                </a:tc>
                <a:extLst>
                  <a:ext uri="{0D108BD9-81ED-4DB2-BD59-A6C34878D82A}">
                    <a16:rowId xmlns:a16="http://schemas.microsoft.com/office/drawing/2014/main" xmlns="" val="1966054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281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94">
            <a:extLst>
              <a:ext uri="{FF2B5EF4-FFF2-40B4-BE49-F238E27FC236}">
                <a16:creationId xmlns:a16="http://schemas.microsoft.com/office/drawing/2014/main" xmlns="" id="{51FC3F38-F007-4A49-B38F-B998D2E625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1139483"/>
              </p:ext>
            </p:extLst>
          </p:nvPr>
        </p:nvGraphicFramePr>
        <p:xfrm>
          <a:off x="179511" y="764704"/>
          <a:ext cx="8640961" cy="39865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8965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30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0702">
                  <a:extLst>
                    <a:ext uri="{9D8B030D-6E8A-4147-A177-3AD203B41FA5}">
                      <a16:colId xmlns:a16="http://schemas.microsoft.com/office/drawing/2014/main" xmlns="" val="896204813"/>
                    </a:ext>
                  </a:extLst>
                </a:gridCol>
                <a:gridCol w="1120702">
                  <a:extLst>
                    <a:ext uri="{9D8B030D-6E8A-4147-A177-3AD203B41FA5}">
                      <a16:colId xmlns:a16="http://schemas.microsoft.com/office/drawing/2014/main" xmlns="" val="2674657537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91456" marR="91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r>
                        <a:rPr kumimoji="0" lang="ru-RU" sz="14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44025" marR="91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ЦП</a:t>
                      </a:r>
                    </a:p>
                  </a:txBody>
                  <a:tcPr marL="91456" marR="91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91456" marR="91456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7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больных с ЗНО, умерших в трудоспособном возрасте , состоящих на учете, от общего числа умерших  в трудоспособном возрасте больных с ЗНО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anchor="ctr" horzOverflow="overflow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90%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91,1%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65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больных с ЗНО, выявленных активно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56,1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23,5%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53,9%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049891872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лиц, </a:t>
                      </a:r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онкологическими заболеваниями</a:t>
                      </a:r>
                      <a:r>
                        <a:rPr lang="ru-RU" sz="1400" b="0" i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прошедших обследование и/или лечение в текущем год из числа, состоящих на диспансерном наблюдении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1092  - 89,6%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70%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82087708"/>
                  </a:ext>
                </a:extLst>
              </a:tr>
              <a:tr h="9622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Удельный вес больных с ЗНО, состоящих на учете 5 и более лет</a:t>
                      </a:r>
                      <a:endParaRPr lang="ru-RU" sz="14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584 -  56,2%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52,5%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58,2%</a:t>
                      </a:r>
                      <a:endParaRPr lang="ru-RU" sz="14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25127567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20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886700" cy="615603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C00000"/>
                </a:solidFill>
              </a:rPr>
              <a:t>        </a:t>
            </a: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Льготное лекарственное обеспечение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F3B7C146-311E-490B-884D-0EADC11D3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51193"/>
              </p:ext>
            </p:extLst>
          </p:nvPr>
        </p:nvGraphicFramePr>
        <p:xfrm>
          <a:off x="467544" y="620688"/>
          <a:ext cx="8356154" cy="22553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6793">
                  <a:extLst>
                    <a:ext uri="{9D8B030D-6E8A-4147-A177-3AD203B41FA5}">
                      <a16:colId xmlns:a16="http://schemas.microsoft.com/office/drawing/2014/main" xmlns="" val="4289178161"/>
                    </a:ext>
                  </a:extLst>
                </a:gridCol>
                <a:gridCol w="1287906">
                  <a:extLst>
                    <a:ext uri="{9D8B030D-6E8A-4147-A177-3AD203B41FA5}">
                      <a16:colId xmlns:a16="http://schemas.microsoft.com/office/drawing/2014/main" xmlns="" val="1394990339"/>
                    </a:ext>
                  </a:extLst>
                </a:gridCol>
                <a:gridCol w="1942636">
                  <a:extLst>
                    <a:ext uri="{9D8B030D-6E8A-4147-A177-3AD203B41FA5}">
                      <a16:colId xmlns:a16="http://schemas.microsoft.com/office/drawing/2014/main" xmlns="" val="2788298438"/>
                    </a:ext>
                  </a:extLst>
                </a:gridCol>
                <a:gridCol w="2168819">
                  <a:extLst>
                    <a:ext uri="{9D8B030D-6E8A-4147-A177-3AD203B41FA5}">
                      <a16:colId xmlns:a16="http://schemas.microsoft.com/office/drawing/2014/main" xmlns="" val="2000496458"/>
                    </a:ext>
                  </a:extLst>
                </a:gridCol>
              </a:tblGrid>
              <a:tr h="21580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льгот</a:t>
                      </a:r>
                    </a:p>
                  </a:txBody>
                  <a:tcPr marL="91436" marR="91436" marT="45706" marB="45706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льготополучателей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64042109"/>
                  </a:ext>
                </a:extLst>
              </a:tr>
              <a:tr h="19417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Прирост/убыль,%</a:t>
                      </a:r>
                    </a:p>
                  </a:txBody>
                  <a:tcPr marL="91436" marR="91436" marT="45706" marB="45706" anchor="ctr"/>
                </a:tc>
                <a:extLst>
                  <a:ext uri="{0D108BD9-81ED-4DB2-BD59-A6C34878D82A}">
                    <a16:rowId xmlns:a16="http://schemas.microsoft.com/office/drawing/2014/main" xmlns="" val="1623980188"/>
                  </a:ext>
                </a:extLst>
              </a:tr>
              <a:tr h="237386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ОНЛП</a:t>
                      </a:r>
                    </a:p>
                  </a:txBody>
                  <a:tcPr marL="91436" marR="91436" marT="45706" marB="4570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723</a:t>
                      </a:r>
                      <a:endParaRPr lang="ru-RU" dirty="0"/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-3,2%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extLst>
                  <a:ext uri="{0D108BD9-81ED-4DB2-BD59-A6C34878D82A}">
                    <a16:rowId xmlns:a16="http://schemas.microsoft.com/office/drawing/2014/main" xmlns="" val="2025276322"/>
                  </a:ext>
                </a:extLst>
              </a:tr>
              <a:tr h="237386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106-оз</a:t>
                      </a:r>
                    </a:p>
                  </a:txBody>
                  <a:tcPr marL="91436" marR="91436" marT="45706" marB="4570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1556</a:t>
                      </a:r>
                      <a:endParaRPr lang="ru-RU" dirty="0"/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+10,3%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extLst>
                  <a:ext uri="{0D108BD9-81ED-4DB2-BD59-A6C34878D82A}">
                    <a16:rowId xmlns:a16="http://schemas.microsoft.com/office/drawing/2014/main" xmlns="" val="2668347734"/>
                  </a:ext>
                </a:extLst>
              </a:tr>
              <a:tr h="23733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ВЗН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-26,9%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extLst>
                  <a:ext uri="{0D108BD9-81ED-4DB2-BD59-A6C34878D82A}">
                    <a16:rowId xmlns:a16="http://schemas.microsoft.com/office/drawing/2014/main" xmlns="" val="280569928"/>
                  </a:ext>
                </a:extLst>
              </a:tr>
              <a:tr h="23733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ССЗ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</a:t>
                      </a:r>
                      <a:endParaRPr lang="ru-RU" dirty="0"/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+36,5%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extLst>
                  <a:ext uri="{0D108BD9-81ED-4DB2-BD59-A6C34878D82A}">
                    <a16:rowId xmlns:a16="http://schemas.microsoft.com/office/drawing/2014/main" xmlns="" val="1147602586"/>
                  </a:ext>
                </a:extLst>
              </a:tr>
              <a:tr h="237386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1436" marR="91436" marT="45706" marB="45706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2375</a:t>
                      </a:r>
                      <a:endParaRPr lang="ru-RU" dirty="0"/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+7,5%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06" marB="45706" anchor="ctr"/>
                </a:tc>
                <a:extLst>
                  <a:ext uri="{0D108BD9-81ED-4DB2-BD59-A6C34878D82A}">
                    <a16:rowId xmlns:a16="http://schemas.microsoft.com/office/drawing/2014/main" xmlns="" val="1164479337"/>
                  </a:ext>
                </a:extLst>
              </a:tr>
            </a:tbl>
          </a:graphicData>
        </a:graphic>
      </p:graphicFrame>
      <p:graphicFrame>
        <p:nvGraphicFramePr>
          <p:cNvPr id="7" name="Объект 5">
            <a:extLst>
              <a:ext uri="{FF2B5EF4-FFF2-40B4-BE49-F238E27FC236}">
                <a16:creationId xmlns:a16="http://schemas.microsoft.com/office/drawing/2014/main" xmlns="" id="{C7CE2928-37EC-40B0-8B9E-6C9813F9EC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22256"/>
              </p:ext>
            </p:extLst>
          </p:nvPr>
        </p:nvGraphicFramePr>
        <p:xfrm>
          <a:off x="249102" y="2996952"/>
          <a:ext cx="8793038" cy="33595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65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655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96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7562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749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4046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562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0265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9957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6989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518253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льгот</a:t>
                      </a:r>
                    </a:p>
                  </a:txBody>
                  <a:tcPr marL="91453" marR="91453" marT="45726" marB="45726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Кол-во обеспеченных рецептов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тыс. руб.</a:t>
                      </a:r>
                    </a:p>
                  </a:txBody>
                  <a:tcPr marL="91453" marR="91453" marT="45726" marB="4572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 стоимость 1 рецепта, руб.</a:t>
                      </a:r>
                    </a:p>
                  </a:txBody>
                  <a:tcPr marL="91453" marR="91453" marT="45726" marB="45726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1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Прирост/убыль,%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Прирост/убыль,%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</a:t>
                      </a:r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Прирост/убыль,%</a:t>
                      </a:r>
                    </a:p>
                  </a:txBody>
                  <a:tcPr marL="91453" marR="91453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5176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ОНЛП</a:t>
                      </a:r>
                    </a:p>
                  </a:txBody>
                  <a:tcPr marL="91453" marR="91453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17055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14846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-14,8%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19123207,83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12357471,56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-54,7%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1121,27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832,38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-25,8%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5176">
                <a:tc>
                  <a:txBody>
                    <a:bodyPr/>
                    <a:lstStyle/>
                    <a:p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106-оз</a:t>
                      </a:r>
                    </a:p>
                  </a:txBody>
                  <a:tcPr marL="91453" marR="91453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14955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+19,5%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11473857,48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9941380,7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-15,4%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916,74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664,75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-37,9%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388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ВЗН</a:t>
                      </a:r>
                    </a:p>
                  </a:txBody>
                  <a:tcPr marL="91453" marR="91453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231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+0,4%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17321630,38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28654970,17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+65,4%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75311,44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124047,49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+64,7%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388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ССЗ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+157,2%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442486,17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945988,34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+113,8%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727,77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604,9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-16,9%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extLst>
                  <a:ext uri="{0D108BD9-81ED-4DB2-BD59-A6C34878D82A}">
                    <a16:rowId xmlns:a16="http://schemas.microsoft.com/office/drawing/2014/main" xmlns="" val="1312042031"/>
                  </a:ext>
                </a:extLst>
              </a:tr>
              <a:tr h="487769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</a:p>
                  </a:txBody>
                  <a:tcPr marL="91453" marR="91453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30409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31596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+3,9%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48361181,86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51899810,85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+7,3%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78077,22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126149,5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+61,5%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3" marR="91453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00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28D1316C-BF96-4FCE-9D81-E7B4F80F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7DE44-AF3F-4AFF-934C-925BBCBEE873}" type="slidenum">
              <a:rPr lang="ru-RU"/>
              <a:pPr/>
              <a:t>17</a:t>
            </a:fld>
            <a:endParaRPr lang="ru-RU"/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CF074FAF-3B70-476A-A899-3210A3EDFD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22216"/>
              </p:ext>
            </p:extLst>
          </p:nvPr>
        </p:nvGraphicFramePr>
        <p:xfrm>
          <a:off x="323850" y="657225"/>
          <a:ext cx="8064574" cy="56142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3966">
                  <a:extLst>
                    <a:ext uri="{9D8B030D-6E8A-4147-A177-3AD203B41FA5}">
                      <a16:colId xmlns:a16="http://schemas.microsoft.com/office/drawing/2014/main" xmlns="" val="1496768037"/>
                    </a:ext>
                  </a:extLst>
                </a:gridCol>
                <a:gridCol w="3620608">
                  <a:extLst>
                    <a:ext uri="{9D8B030D-6E8A-4147-A177-3AD203B41FA5}">
                      <a16:colId xmlns:a16="http://schemas.microsoft.com/office/drawing/2014/main" xmlns="" val="1258491745"/>
                    </a:ext>
                  </a:extLst>
                </a:gridCol>
              </a:tblGrid>
              <a:tr h="829273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2022г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extLst>
                  <a:ext uri="{0D108BD9-81ED-4DB2-BD59-A6C34878D82A}">
                    <a16:rowId xmlns:a16="http://schemas.microsoft.com/office/drawing/2014/main" xmlns="" val="482171447"/>
                  </a:ext>
                </a:extLst>
              </a:tr>
              <a:tr h="54857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 1 этап</a:t>
                      </a:r>
                    </a:p>
                    <a:p>
                      <a:pPr algn="l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extLst>
                  <a:ext uri="{0D108BD9-81ED-4DB2-BD59-A6C34878D82A}">
                    <a16:rowId xmlns:a16="http://schemas.microsoft.com/office/drawing/2014/main" xmlns="" val="4251445325"/>
                  </a:ext>
                </a:extLst>
              </a:tr>
              <a:tr h="903524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направленных на 2 этап из прошедших </a:t>
                      </a:r>
                      <a:b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extLst>
                  <a:ext uri="{0D108BD9-81ED-4DB2-BD59-A6C34878D82A}">
                    <a16:rowId xmlns:a16="http://schemas.microsoft.com/office/drawing/2014/main" xmlns="" val="144257619"/>
                  </a:ext>
                </a:extLst>
              </a:tr>
              <a:tr h="833794">
                <a:tc>
                  <a:txBody>
                    <a:bodyPr/>
                    <a:lstStyle/>
                    <a:p>
                      <a:pPr algn="l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выполнения профилактических 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осмотров</a:t>
                      </a:r>
                    </a:p>
                    <a:p>
                      <a:pPr algn="l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взрослого населения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98,6%</a:t>
                      </a:r>
                    </a:p>
                  </a:txBody>
                  <a:tcPr marL="91441" marR="91441" marT="45717" marB="45717" anchor="ctr"/>
                </a:tc>
                <a:extLst>
                  <a:ext uri="{0D108BD9-81ED-4DB2-BD59-A6C34878D82A}">
                    <a16:rowId xmlns:a16="http://schemas.microsoft.com/office/drawing/2014/main" xmlns="" val="1811333180"/>
                  </a:ext>
                </a:extLst>
              </a:tr>
              <a:tr h="16914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Диспансеризация детей-сирот, детей, оставшихся без попечения родителей, и детей, находящихся в трудной жизненной ситуации, %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06" marB="45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extLst>
                  <a:ext uri="{0D108BD9-81ED-4DB2-BD59-A6C34878D82A}">
                    <a16:rowId xmlns:a16="http://schemas.microsoft.com/office/drawing/2014/main" xmlns="" val="4043940642"/>
                  </a:ext>
                </a:extLst>
              </a:tr>
              <a:tr h="7771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профилактические осмотры детей, %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706" marB="45706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95,4%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1" marR="91441" marT="45717" marB="45717" anchor="ctr"/>
                </a:tc>
                <a:extLst>
                  <a:ext uri="{0D108BD9-81ED-4DB2-BD59-A6C34878D82A}">
                    <a16:rowId xmlns:a16="http://schemas.microsoft.com/office/drawing/2014/main" xmlns="" val="934875157"/>
                  </a:ext>
                </a:extLst>
              </a:tr>
            </a:tbl>
          </a:graphicData>
        </a:graphic>
      </p:graphicFrame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39552" y="44450"/>
            <a:ext cx="7776864" cy="61595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                </a:t>
            </a: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Выполнение диспансеризации</a:t>
            </a:r>
          </a:p>
        </p:txBody>
      </p:sp>
    </p:spTree>
    <p:extLst>
      <p:ext uri="{BB962C8B-B14F-4D97-AF65-F5344CB8AC3E}">
        <p14:creationId xmlns:p14="http://schemas.microsoft.com/office/powerpoint/2010/main" val="1652534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7" cy="432048"/>
          </a:xfrm>
        </p:spPr>
        <p:txBody>
          <a:bodyPr/>
          <a:lstStyle/>
          <a:p>
            <a:pPr algn="ctr"/>
            <a:r>
              <a:rPr lang="ru-RU" altLang="ru-RU" sz="2800" b="1" dirty="0" err="1" smtClean="0">
                <a:solidFill>
                  <a:srgbClr val="C00000"/>
                </a:solidFill>
                <a:latin typeface="+mn-lt"/>
              </a:rPr>
              <a:t>Цифровизация</a:t>
            </a: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 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73F98E2A-3258-4EAD-AC20-1020069CD5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022524"/>
              </p:ext>
            </p:extLst>
          </p:nvPr>
        </p:nvGraphicFramePr>
        <p:xfrm>
          <a:off x="467544" y="620687"/>
          <a:ext cx="8064896" cy="5503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64320">
                  <a:extLst>
                    <a:ext uri="{9D8B030D-6E8A-4147-A177-3AD203B41FA5}">
                      <a16:colId xmlns:a16="http://schemas.microsoft.com/office/drawing/2014/main" xmlns="" val="1869123532"/>
                    </a:ext>
                  </a:extLst>
                </a:gridCol>
                <a:gridCol w="1900288">
                  <a:extLst>
                    <a:ext uri="{9D8B030D-6E8A-4147-A177-3AD203B41FA5}">
                      <a16:colId xmlns:a16="http://schemas.microsoft.com/office/drawing/2014/main" xmlns="" val="2230918711"/>
                    </a:ext>
                  </a:extLst>
                </a:gridCol>
                <a:gridCol w="19002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0760"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ЦП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3924786962"/>
                  </a:ext>
                </a:extLst>
              </a:tr>
              <a:tr h="672694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врачей, обеспеченных АРМ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8795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Подключение территориально выделенных структурных подразделений к защищенной сети передачи данных, 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509064755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Оснащенность ФАП компьютерным оборудованием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2529412050"/>
                  </a:ext>
                </a:extLst>
              </a:tr>
              <a:tr h="672694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Подключение ФАП к сети интернет, 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3971225521"/>
                  </a:ext>
                </a:extLst>
              </a:tr>
              <a:tr h="1127506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Передача сведений в федеральный сервис ЕГИСЗ «Реестр электронных медицинских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документов</a:t>
                      </a: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», 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72694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Ведение ЭМК и передача сведений в федеральный сервис ЕГИСЗ</a:t>
                      </a:r>
                      <a:r>
                        <a:rPr lang="ru-RU" sz="16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«Интегрированная электронная карта», %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60%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8" marR="91438" marT="45726" marB="45726"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15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7742237" cy="765175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Медицинское оборудование</a:t>
            </a:r>
          </a:p>
        </p:txBody>
      </p:sp>
      <p:graphicFrame>
        <p:nvGraphicFramePr>
          <p:cNvPr id="2" name="Объект 1">
            <a:extLst>
              <a:ext uri="{FF2B5EF4-FFF2-40B4-BE49-F238E27FC236}">
                <a16:creationId xmlns:a16="http://schemas.microsoft.com/office/drawing/2014/main" xmlns="" id="{FDCD291A-3F9A-48C8-A746-5BCB9EFC5B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3110678"/>
              </p:ext>
            </p:extLst>
          </p:nvPr>
        </p:nvGraphicFramePr>
        <p:xfrm>
          <a:off x="323850" y="562757"/>
          <a:ext cx="8208590" cy="21437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57271">
                  <a:extLst>
                    <a:ext uri="{9D8B030D-6E8A-4147-A177-3AD203B41FA5}">
                      <a16:colId xmlns:a16="http://schemas.microsoft.com/office/drawing/2014/main" xmlns="" val="838211055"/>
                    </a:ext>
                  </a:extLst>
                </a:gridCol>
                <a:gridCol w="2051319">
                  <a:extLst>
                    <a:ext uri="{9D8B030D-6E8A-4147-A177-3AD203B41FA5}">
                      <a16:colId xmlns:a16="http://schemas.microsoft.com/office/drawing/2014/main" xmlns="" val="2617147258"/>
                    </a:ext>
                  </a:extLst>
                </a:gridCol>
              </a:tblGrid>
              <a:tr h="297151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 marL="91432" marR="91432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/>
                        <a:t>2022г</a:t>
                      </a:r>
                      <a:r>
                        <a:rPr lang="ru-RU" sz="1300" b="1" dirty="0"/>
                        <a:t>.</a:t>
                      </a:r>
                    </a:p>
                  </a:txBody>
                  <a:tcPr marL="91432" marR="91432" marT="45715" marB="45715" anchor="ctr"/>
                </a:tc>
                <a:extLst>
                  <a:ext uri="{0D108BD9-81ED-4DB2-BD59-A6C34878D82A}">
                    <a16:rowId xmlns:a16="http://schemas.microsoft.com/office/drawing/2014/main" xmlns="" val="3593641547"/>
                  </a:ext>
                </a:extLst>
              </a:tr>
              <a:tr h="683378">
                <a:tc>
                  <a:txBody>
                    <a:bodyPr/>
                    <a:lstStyle/>
                    <a:p>
                      <a:r>
                        <a:rPr lang="ru-RU" sz="1300" dirty="0"/>
                        <a:t>Обеспеченность медицинским оборудованием в соответствии</a:t>
                      </a:r>
                      <a:r>
                        <a:rPr lang="ru-RU" sz="1300" baseline="0" dirty="0"/>
                        <a:t> с порядками и стандартами оказания медицинской помощи, %</a:t>
                      </a:r>
                      <a:endParaRPr lang="ru-RU" sz="1300" dirty="0"/>
                    </a:p>
                  </a:txBody>
                  <a:tcPr marL="91432" marR="91432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99%</a:t>
                      </a:r>
                      <a:endParaRPr lang="ru-RU" sz="1300" dirty="0"/>
                    </a:p>
                  </a:txBody>
                  <a:tcPr marL="91432" marR="91432" marT="45715" marB="45715" anchor="ctr"/>
                </a:tc>
                <a:extLst>
                  <a:ext uri="{0D108BD9-81ED-4DB2-BD59-A6C34878D82A}">
                    <a16:rowId xmlns:a16="http://schemas.microsoft.com/office/drawing/2014/main" xmlns="" val="1907951236"/>
                  </a:ext>
                </a:extLst>
              </a:tr>
              <a:tr h="370803">
                <a:tc>
                  <a:txBody>
                    <a:bodyPr/>
                    <a:lstStyle/>
                    <a:p>
                      <a:pPr algn="l"/>
                      <a:r>
                        <a:rPr lang="ru-RU" sz="1300" baseline="0" dirty="0"/>
                        <a:t>в </a:t>
                      </a:r>
                      <a:r>
                        <a:rPr lang="ru-RU" sz="1300" baseline="0" dirty="0" err="1"/>
                        <a:t>т.ч</a:t>
                      </a:r>
                      <a:r>
                        <a:rPr lang="ru-RU" sz="1300" baseline="0" dirty="0"/>
                        <a:t>. тяжелой техникой</a:t>
                      </a:r>
                      <a:endParaRPr lang="ru-RU" sz="1300" dirty="0"/>
                    </a:p>
                  </a:txBody>
                  <a:tcPr marL="91432" marR="91432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100%</a:t>
                      </a:r>
                      <a:endParaRPr lang="ru-RU" sz="1300" dirty="0"/>
                    </a:p>
                  </a:txBody>
                  <a:tcPr marL="91432" marR="91432" marT="45715" marB="45715" anchor="ctr"/>
                </a:tc>
                <a:extLst>
                  <a:ext uri="{0D108BD9-81ED-4DB2-BD59-A6C34878D82A}">
                    <a16:rowId xmlns:a16="http://schemas.microsoft.com/office/drawing/2014/main" xmlns="" val="2447539616"/>
                  </a:ext>
                </a:extLst>
              </a:tr>
              <a:tr h="502870">
                <a:tc>
                  <a:txBody>
                    <a:bodyPr/>
                    <a:lstStyle/>
                    <a:p>
                      <a:pPr algn="l"/>
                      <a:r>
                        <a:rPr lang="ru-RU" sz="1300" dirty="0"/>
                        <a:t>лабораторным оборудованием</a:t>
                      </a:r>
                    </a:p>
                  </a:txBody>
                  <a:tcPr marL="91432" marR="91432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99%</a:t>
                      </a:r>
                      <a:endParaRPr lang="ru-RU" sz="1300" dirty="0"/>
                    </a:p>
                  </a:txBody>
                  <a:tcPr marL="91432" marR="91432" marT="45715" marB="45715" anchor="ctr"/>
                </a:tc>
                <a:extLst>
                  <a:ext uri="{0D108BD9-81ED-4DB2-BD59-A6C34878D82A}">
                    <a16:rowId xmlns:a16="http://schemas.microsoft.com/office/drawing/2014/main" xmlns="" val="3107497125"/>
                  </a:ext>
                </a:extLst>
              </a:tr>
              <a:tr h="276043">
                <a:tc>
                  <a:txBody>
                    <a:bodyPr/>
                    <a:lstStyle/>
                    <a:p>
                      <a:pPr algn="l"/>
                      <a:r>
                        <a:rPr lang="ru-RU" sz="1300" dirty="0"/>
                        <a:t>эндоскопическим оборудованием</a:t>
                      </a:r>
                    </a:p>
                  </a:txBody>
                  <a:tcPr marL="91432" marR="91432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100%</a:t>
                      </a:r>
                      <a:endParaRPr lang="ru-RU" sz="1300" dirty="0"/>
                    </a:p>
                  </a:txBody>
                  <a:tcPr marL="91432" marR="91432" marT="45715" marB="45715" anchor="ctr"/>
                </a:tc>
                <a:extLst>
                  <a:ext uri="{0D108BD9-81ED-4DB2-BD59-A6C34878D82A}">
                    <a16:rowId xmlns:a16="http://schemas.microsoft.com/office/drawing/2014/main" xmlns="" val="431597962"/>
                  </a:ext>
                </a:extLst>
              </a:tr>
            </a:tbl>
          </a:graphicData>
        </a:graphic>
      </p:graphicFrame>
      <p:sp>
        <p:nvSpPr>
          <p:cNvPr id="14372" name="Прямоугольник 3"/>
          <p:cNvSpPr>
            <a:spLocks noChangeArrowheads="1"/>
          </p:cNvSpPr>
          <p:nvPr/>
        </p:nvSpPr>
        <p:spPr bwMode="auto">
          <a:xfrm>
            <a:off x="-2266346" y="2780928"/>
            <a:ext cx="95457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                                                                         </a:t>
            </a:r>
            <a:r>
              <a:rPr lang="ru-RU" alt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Закупка </a:t>
            </a:r>
            <a:r>
              <a:rPr lang="ru-RU" altLang="ru-RU" sz="2400" b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медицинского оборудования </a:t>
            </a:r>
            <a:endParaRPr lang="ru-RU" altLang="ru-RU" sz="24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10" name="Объект 1">
            <a:extLst>
              <a:ext uri="{FF2B5EF4-FFF2-40B4-BE49-F238E27FC236}">
                <a16:creationId xmlns:a16="http://schemas.microsoft.com/office/drawing/2014/main" xmlns="" id="{33A05B84-C060-4E37-B63C-7B5EA0D9EB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9341547"/>
              </p:ext>
            </p:extLst>
          </p:nvPr>
        </p:nvGraphicFramePr>
        <p:xfrm>
          <a:off x="179388" y="3177274"/>
          <a:ext cx="8765034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604">
                  <a:extLst>
                    <a:ext uri="{9D8B030D-6E8A-4147-A177-3AD203B41FA5}">
                      <a16:colId xmlns:a16="http://schemas.microsoft.com/office/drawing/2014/main" xmlns="" val="838211055"/>
                    </a:ext>
                  </a:extLst>
                </a:gridCol>
                <a:gridCol w="4444430">
                  <a:extLst>
                    <a:ext uri="{9D8B030D-6E8A-4147-A177-3AD203B41FA5}">
                      <a16:colId xmlns:a16="http://schemas.microsoft.com/office/drawing/2014/main" xmlns="" val="2617147258"/>
                    </a:ext>
                  </a:extLst>
                </a:gridCol>
              </a:tblGrid>
              <a:tr h="22341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2022г</a:t>
                      </a:r>
                      <a:r>
                        <a:rPr lang="ru-RU" b="1" dirty="0"/>
                        <a:t>.</a:t>
                      </a:r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3593641547"/>
                  </a:ext>
                </a:extLst>
              </a:tr>
              <a:tr h="283650">
                <a:tc>
                  <a:txBody>
                    <a:bodyPr/>
                    <a:lstStyle/>
                    <a:p>
                      <a:r>
                        <a:rPr lang="ru-RU" dirty="0"/>
                        <a:t>Всего закуплено, ед.</a:t>
                      </a: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148 ед.</a:t>
                      </a:r>
                      <a:endParaRPr lang="ru-RU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1907951236"/>
                  </a:ext>
                </a:extLst>
              </a:tr>
              <a:tr h="28365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закуплено,</a:t>
                      </a:r>
                      <a:r>
                        <a:rPr lang="ru-RU" baseline="0" dirty="0" smtClean="0"/>
                        <a:t> на сумму</a:t>
                      </a:r>
                      <a:endParaRPr lang="ru-RU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8 411,9 </a:t>
                      </a:r>
                      <a:r>
                        <a:rPr lang="ru-RU" baseline="0" dirty="0" err="1" smtClean="0"/>
                        <a:t>тыс.руб</a:t>
                      </a:r>
                      <a:r>
                        <a:rPr lang="ru-RU" baseline="0" dirty="0" smtClean="0"/>
                        <a:t>.</a:t>
                      </a:r>
                      <a:endParaRPr lang="ru-RU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1183010726"/>
                  </a:ext>
                </a:extLst>
              </a:tr>
              <a:tr h="669123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рамках региональной программы «Модернизация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первичного звена» приобретены с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ветильники медицинские хирургические универсальный.</a:t>
                      </a:r>
                    </a:p>
                    <a:p>
                      <a:pPr algn="l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Автомобили легковые для амбулаторно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поликлинической службы</a:t>
                      </a:r>
                      <a:endParaRPr lang="ru-RU" sz="1000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50" dirty="0" smtClean="0"/>
                        <a:t>2 шт.</a:t>
                      </a:r>
                    </a:p>
                    <a:p>
                      <a:pPr algn="ctr"/>
                      <a:endParaRPr lang="ru-RU" sz="1350" dirty="0" smtClean="0"/>
                    </a:p>
                    <a:p>
                      <a:pPr algn="ctr"/>
                      <a:r>
                        <a:rPr lang="ru-RU" sz="1350" dirty="0" smtClean="0"/>
                        <a:t>3 шт.  </a:t>
                      </a:r>
                    </a:p>
                    <a:p>
                      <a:pPr algn="ctr"/>
                      <a:r>
                        <a:rPr lang="ru-RU" sz="1100" dirty="0" smtClean="0"/>
                        <a:t>(1</a:t>
                      </a:r>
                      <a:r>
                        <a:rPr lang="ru-RU" sz="1100" baseline="0" dirty="0" smtClean="0"/>
                        <a:t> – ФАП </a:t>
                      </a:r>
                      <a:r>
                        <a:rPr lang="ru-RU" sz="1100" baseline="0" dirty="0" err="1" smtClean="0"/>
                        <a:t>п.Байкал</a:t>
                      </a:r>
                      <a:r>
                        <a:rPr lang="ru-RU" sz="1100" baseline="0" dirty="0" smtClean="0"/>
                        <a:t>, 1- участковая больница </a:t>
                      </a:r>
                      <a:r>
                        <a:rPr lang="ru-RU" sz="1100" baseline="0" dirty="0" err="1" smtClean="0"/>
                        <a:t>р.п.Култук</a:t>
                      </a:r>
                      <a:r>
                        <a:rPr lang="ru-RU" sz="1100" baseline="0" dirty="0" smtClean="0"/>
                        <a:t>, 1- </a:t>
                      </a:r>
                      <a:r>
                        <a:rPr lang="ru-RU" sz="1100" baseline="0" dirty="0" err="1" smtClean="0"/>
                        <a:t>г.Слюдянка</a:t>
                      </a:r>
                      <a:r>
                        <a:rPr lang="ru-RU" sz="1100" baseline="0" dirty="0" smtClean="0"/>
                        <a:t>)</a:t>
                      </a:r>
                      <a:endParaRPr lang="ru-RU" sz="1100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2447539616"/>
                  </a:ext>
                </a:extLst>
              </a:tr>
              <a:tr h="523661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рамках федеральной поставки через Министерство промышленности и торговли Российской Федерации в ОГБУЗ «</a:t>
                      </a:r>
                      <a:r>
                        <a:rPr lang="ru-RU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Слюдянская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РБ» поставлена машина скорой помощи.</a:t>
                      </a: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 шт. </a:t>
                      </a:r>
                      <a:r>
                        <a:rPr lang="ru-RU" sz="1100" dirty="0" smtClean="0"/>
                        <a:t>(</a:t>
                      </a:r>
                      <a:r>
                        <a:rPr lang="ru-RU" sz="1100" dirty="0" err="1" smtClean="0"/>
                        <a:t>г.Слюдянка</a:t>
                      </a:r>
                      <a:r>
                        <a:rPr lang="ru-RU" sz="1100" dirty="0" smtClean="0"/>
                        <a:t>)</a:t>
                      </a:r>
                      <a:endParaRPr lang="ru-RU" sz="1100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3107497125"/>
                  </a:ext>
                </a:extLst>
              </a:tr>
              <a:tr h="1105508">
                <a:tc>
                  <a:txBody>
                    <a:bodyPr/>
                    <a:lstStyle/>
                    <a:p>
                      <a:pPr algn="l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 счет средств учреждения приобретено медицинское и немедицинское оборудование</a:t>
                      </a:r>
                      <a:r>
                        <a:rPr lang="ru-RU" sz="1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на общую сумму </a:t>
                      </a:r>
                      <a:r>
                        <a:rPr lang="ru-RU" sz="1400" b="1" u="sng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5 972,3</a:t>
                      </a:r>
                      <a:r>
                        <a:rPr lang="ru-RU" sz="1400" b="1" u="sng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1" u="sng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тыс.руб</a:t>
                      </a:r>
                      <a:r>
                        <a:rPr lang="ru-RU" sz="1400" b="1" u="sng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1400" b="1" u="sng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концентраторы кислорода, облучатели бактерицидные, измерители артериального давления, </a:t>
                      </a:r>
                      <a:r>
                        <a:rPr lang="ru-RU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глюкометры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0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аквадисциллятор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для лаборатории, дезинфекционная установка, ингаляторы, лабораторные шкафы, компрессор стоматологический,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камеры стерилизационные настенные, весы, вентиляторы, ширмы, </a:t>
                      </a:r>
                      <a:r>
                        <a:rPr lang="ru-RU" sz="10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пульсоксиметры</a:t>
                      </a:r>
                      <a:r>
                        <a:rPr lang="ru-RU" sz="1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мониторы фетальные, видеокамеры, кресла, стиральная машинка, противопожарное оборудование</a:t>
                      </a:r>
                      <a:r>
                        <a:rPr lang="ru-RU" sz="1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кровати функциональные и другое медицинское и немедицинское оборудование. </a:t>
                      </a:r>
                      <a:endParaRPr lang="ru-RU" sz="1000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4315979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229600" cy="765175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C00000"/>
                </a:solidFill>
              </a:rPr>
              <a:t/>
            </a:r>
            <a:br>
              <a:rPr lang="ru-RU" altLang="ru-RU" sz="3200" b="1" dirty="0" smtClean="0">
                <a:solidFill>
                  <a:srgbClr val="C0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Кадровый потенциал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F7B44EA7-3D8F-4E1F-A788-D1BE935643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8021282"/>
              </p:ext>
            </p:extLst>
          </p:nvPr>
        </p:nvGraphicFramePr>
        <p:xfrm>
          <a:off x="285720" y="1071545"/>
          <a:ext cx="5000660" cy="2335239"/>
        </p:xfrm>
        <a:graphic>
          <a:graphicData uri="http://schemas.openxmlformats.org/drawingml/2006/table">
            <a:tbl>
              <a:tblPr/>
              <a:tblGrid>
                <a:gridCol w="1785950">
                  <a:extLst>
                    <a:ext uri="{9D8B030D-6E8A-4147-A177-3AD203B41FA5}">
                      <a16:colId xmlns:a16="http://schemas.microsoft.com/office/drawing/2014/main" xmlns="" val="315149694"/>
                    </a:ext>
                  </a:extLst>
                </a:gridCol>
                <a:gridCol w="1643074">
                  <a:extLst>
                    <a:ext uri="{9D8B030D-6E8A-4147-A177-3AD203B41FA5}">
                      <a16:colId xmlns:a16="http://schemas.microsoft.com/office/drawing/2014/main" xmlns="" val="4132191475"/>
                    </a:ext>
                  </a:extLst>
                </a:gridCol>
                <a:gridCol w="1571636">
                  <a:extLst>
                    <a:ext uri="{9D8B030D-6E8A-4147-A177-3AD203B41FA5}">
                      <a16:colId xmlns:a16="http://schemas.microsoft.com/office/drawing/2014/main" xmlns="" val="1684378184"/>
                    </a:ext>
                  </a:extLst>
                </a:gridCol>
              </a:tblGrid>
              <a:tr h="456671">
                <a:tc grid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2022г</a:t>
                      </a: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56934757"/>
                  </a:ext>
                </a:extLst>
              </a:tr>
              <a:tr h="264949"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Количество, чел.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Врачи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50491165"/>
                  </a:ext>
                </a:extLst>
              </a:tr>
              <a:tr h="6497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Средний медицинский персонал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73735629"/>
                  </a:ext>
                </a:extLst>
              </a:tr>
              <a:tr h="264949">
                <a:tc rowSpan="2"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Укомплектованность, 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врачи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57 %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78161724"/>
                  </a:ext>
                </a:extLst>
              </a:tr>
              <a:tr h="6497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Средний медицинский персонал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63 %</a:t>
                      </a:r>
                      <a:endParaRPr kumimoji="0" lang="ru-RU" alt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99915308"/>
                  </a:ext>
                </a:extLst>
              </a:tr>
            </a:tbl>
          </a:graphicData>
        </a:graphic>
      </p:graphicFrame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78263840-F990-4A96-AE8F-4EEB6FAF1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FDE2B-8138-4999-9696-625677ACAF18}" type="slidenum">
              <a:rPr lang="ru-RU"/>
              <a:pPr/>
              <a:t>2</a:t>
            </a:fld>
            <a:endParaRPr lang="ru-RU"/>
          </a:p>
        </p:txBody>
      </p:sp>
      <p:sp>
        <p:nvSpPr>
          <p:cNvPr id="5192" name="Прямоугольник 5"/>
          <p:cNvSpPr>
            <a:spLocks noChangeArrowheads="1"/>
          </p:cNvSpPr>
          <p:nvPr/>
        </p:nvSpPr>
        <p:spPr bwMode="auto">
          <a:xfrm>
            <a:off x="428596" y="3429001"/>
            <a:ext cx="608762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endParaRPr lang="ru-RU" altLang="ru-RU" sz="16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altLang="ru-RU" sz="1600" b="1" dirty="0" smtClean="0">
                <a:solidFill>
                  <a:srgbClr val="C00000"/>
                </a:solidFill>
              </a:rPr>
              <a:t>Прирост </a:t>
            </a:r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медицинского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 персонала за 1 квартал 2023 года</a:t>
            </a:r>
            <a:r>
              <a:rPr lang="ru-RU" altLang="ru-RU" sz="1600" dirty="0" smtClean="0">
                <a:solidFill>
                  <a:srgbClr val="C00000"/>
                </a:solidFill>
              </a:rPr>
              <a:t>.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591207631"/>
              </p:ext>
            </p:extLst>
          </p:nvPr>
        </p:nvGraphicFramePr>
        <p:xfrm>
          <a:off x="5357818" y="1071546"/>
          <a:ext cx="3786182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5"/>
          <p:cNvSpPr>
            <a:spLocks noChangeArrowheads="1"/>
          </p:cNvSpPr>
          <p:nvPr/>
        </p:nvSpPr>
        <p:spPr bwMode="auto">
          <a:xfrm>
            <a:off x="5940152" y="438129"/>
            <a:ext cx="276040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endParaRPr lang="ru-RU" altLang="ru-RU" sz="1600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  <a:latin typeface="+mn-lt"/>
              </a:rPr>
              <a:t>Средний </a:t>
            </a:r>
            <a:r>
              <a:rPr lang="ru-RU" altLang="ru-RU" b="1" dirty="0">
                <a:solidFill>
                  <a:srgbClr val="C00000"/>
                </a:solidFill>
                <a:latin typeface="+mn-lt"/>
              </a:rPr>
              <a:t>возраст, лет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112337403"/>
              </p:ext>
            </p:extLst>
          </p:nvPr>
        </p:nvGraphicFramePr>
        <p:xfrm>
          <a:off x="571472" y="3857628"/>
          <a:ext cx="4214842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1">
            <a:extLst>
              <a:ext uri="{FF2B5EF4-FFF2-40B4-BE49-F238E27FC236}">
                <a16:creationId xmlns:a16="http://schemas.microsoft.com/office/drawing/2014/main" xmlns="" id="{33A05B84-C060-4E37-B63C-7B5EA0D9EB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178680"/>
              </p:ext>
            </p:extLst>
          </p:nvPr>
        </p:nvGraphicFramePr>
        <p:xfrm>
          <a:off x="395536" y="2060848"/>
          <a:ext cx="8415662" cy="261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44328">
                  <a:extLst>
                    <a:ext uri="{9D8B030D-6E8A-4147-A177-3AD203B41FA5}">
                      <a16:colId xmlns:a16="http://schemas.microsoft.com/office/drawing/2014/main" xmlns="" val="838211055"/>
                    </a:ext>
                  </a:extLst>
                </a:gridCol>
                <a:gridCol w="4471334">
                  <a:extLst>
                    <a:ext uri="{9D8B030D-6E8A-4147-A177-3AD203B41FA5}">
                      <a16:colId xmlns:a16="http://schemas.microsoft.com/office/drawing/2014/main" xmlns="" val="2617147258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2022г.</a:t>
                      </a:r>
                      <a:endParaRPr lang="ru-RU" sz="2000" b="1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3593641547"/>
                  </a:ext>
                </a:extLst>
              </a:tr>
              <a:tr h="847931">
                <a:tc>
                  <a:txBody>
                    <a:bodyPr/>
                    <a:lstStyle/>
                    <a:p>
                      <a:r>
                        <a:rPr lang="ru-RU" sz="2000" b="1" dirty="0"/>
                        <a:t>Всего закуплено, ед.</a:t>
                      </a: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836 786 ед.</a:t>
                      </a:r>
                      <a:endParaRPr lang="ru-RU" sz="2000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1907951236"/>
                  </a:ext>
                </a:extLst>
              </a:tr>
              <a:tr h="104778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Всего закуплено,</a:t>
                      </a:r>
                      <a:r>
                        <a:rPr lang="ru-RU" sz="2000" b="1" baseline="0" dirty="0" smtClean="0"/>
                        <a:t> на сумму</a:t>
                      </a:r>
                      <a:endParaRPr lang="ru-RU" sz="2000" b="1" dirty="0" smtClean="0"/>
                    </a:p>
                    <a:p>
                      <a:pPr algn="l"/>
                      <a:endParaRPr lang="ru-RU" sz="2000" b="1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84 891 118,07 руб.</a:t>
                      </a:r>
                      <a:endParaRPr lang="ru-RU" sz="2000" dirty="0"/>
                    </a:p>
                  </a:txBody>
                  <a:tcPr marL="91449" marR="91449" anchor="ctr"/>
                </a:tc>
                <a:extLst>
                  <a:ext uri="{0D108BD9-81ED-4DB2-BD59-A6C34878D82A}">
                    <a16:rowId xmlns:a16="http://schemas.microsoft.com/office/drawing/2014/main" xmlns="" val="2447539616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03648" y="548680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Закупка </a:t>
            </a:r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медикаментов и медицинских </a:t>
            </a: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расходных материалов</a:t>
            </a:r>
            <a:endParaRPr lang="ru-RU" alt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3877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07950" y="127000"/>
            <a:ext cx="7560394" cy="809625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  <a:latin typeface="+mn-lt"/>
              </a:rPr>
              <a:t>            Проведение ремонтов в 2022 году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0DD619B3-2FBD-41C9-BA97-4D273F127AD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3236790"/>
              </p:ext>
            </p:extLst>
          </p:nvPr>
        </p:nvGraphicFramePr>
        <p:xfrm>
          <a:off x="395288" y="925513"/>
          <a:ext cx="8425184" cy="56456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11275">
                  <a:extLst>
                    <a:ext uri="{9D8B030D-6E8A-4147-A177-3AD203B41FA5}">
                      <a16:colId xmlns:a16="http://schemas.microsoft.com/office/drawing/2014/main" xmlns="" val="4085003691"/>
                    </a:ext>
                  </a:extLst>
                </a:gridCol>
                <a:gridCol w="1253469">
                  <a:extLst>
                    <a:ext uri="{9D8B030D-6E8A-4147-A177-3AD203B41FA5}">
                      <a16:colId xmlns:a16="http://schemas.microsoft.com/office/drawing/2014/main" xmlns="" val="148722137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xmlns="" val="397970806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1918386036"/>
                    </a:ext>
                  </a:extLst>
                </a:gridCol>
              </a:tblGrid>
              <a:tr h="127935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Ремонт</a:t>
                      </a:r>
                    </a:p>
                  </a:txBody>
                  <a:tcPr marL="68574" marR="68574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Финансирование, тыс. руб. </a:t>
                      </a:r>
                    </a:p>
                  </a:txBody>
                  <a:tcPr marL="68574" marR="68574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Соблюдение сроков размещения заявок в течение 100 дней (да/нет)</a:t>
                      </a:r>
                    </a:p>
                  </a:txBody>
                  <a:tcPr marL="68574" marR="68574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Ввод в эксплуатацию </a:t>
                      </a:r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(</a:t>
                      </a:r>
                      <a:r>
                        <a:rPr lang="ru-RU" sz="1600" dirty="0"/>
                        <a:t>в</a:t>
                      </a:r>
                      <a:r>
                        <a:rPr lang="ru-RU" sz="1600" baseline="0" dirty="0"/>
                        <a:t> срок/с задержкой)</a:t>
                      </a:r>
                      <a:endParaRPr lang="ru-RU" sz="1600" dirty="0"/>
                    </a:p>
                  </a:txBody>
                  <a:tcPr marL="68574" marR="68574" marT="34291" marB="34291" anchor="ctr"/>
                </a:tc>
                <a:extLst>
                  <a:ext uri="{0D108BD9-81ED-4DB2-BD59-A6C34878D82A}">
                    <a16:rowId xmlns:a16="http://schemas.microsoft.com/office/drawing/2014/main" xmlns="" val="2788558850"/>
                  </a:ext>
                </a:extLst>
              </a:tr>
              <a:tr h="971865">
                <a:tc>
                  <a:txBody>
                    <a:bodyPr/>
                    <a:lstStyle/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рамках региональной программы «Модернизация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первичного звена» проведен капитальный ремонт детского поликлинического отделения в </a:t>
                      </a:r>
                      <a:r>
                        <a:rPr lang="ru-RU" sz="14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г.Слюдянка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 </a:t>
                      </a:r>
                      <a:r>
                        <a:rPr lang="ru-RU" sz="1400" b="1" kern="1200" baseline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софинасированием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собственных средств</a:t>
                      </a:r>
                      <a:endParaRPr lang="ru-RU" sz="1400" b="1" dirty="0"/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6 413,0</a:t>
                      </a:r>
                    </a:p>
                    <a:p>
                      <a:pPr algn="ctr"/>
                      <a:r>
                        <a:rPr lang="ru-RU" sz="1200" b="1" dirty="0" smtClean="0"/>
                        <a:t>В том числе:</a:t>
                      </a:r>
                    </a:p>
                    <a:p>
                      <a:pPr algn="ctr"/>
                      <a:r>
                        <a:rPr lang="ru-RU" sz="1200" b="1" dirty="0" smtClean="0"/>
                        <a:t>61,8 - </a:t>
                      </a:r>
                      <a:r>
                        <a:rPr lang="ru-RU" sz="1200" b="1" dirty="0" err="1" smtClean="0"/>
                        <a:t>пд</a:t>
                      </a:r>
                      <a:r>
                        <a:rPr lang="ru-RU" sz="1200" b="1" dirty="0" smtClean="0"/>
                        <a:t>, </a:t>
                      </a:r>
                    </a:p>
                    <a:p>
                      <a:pPr algn="ctr"/>
                      <a:r>
                        <a:rPr lang="ru-RU" sz="1200" b="1" dirty="0" smtClean="0"/>
                        <a:t>2 119,</a:t>
                      </a:r>
                      <a:r>
                        <a:rPr lang="ru-RU" sz="1200" b="1" baseline="0" dirty="0" smtClean="0"/>
                        <a:t>0 - ОМС</a:t>
                      </a:r>
                      <a:endParaRPr lang="ru-RU" sz="1200" b="1" dirty="0"/>
                    </a:p>
                  </a:txBody>
                  <a:tcPr marL="68574" marR="68574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Да</a:t>
                      </a:r>
                      <a:endParaRPr lang="ru-RU" sz="1400" dirty="0"/>
                    </a:p>
                  </a:txBody>
                  <a:tcPr marL="68574" marR="68574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 срок</a:t>
                      </a:r>
                      <a:endParaRPr lang="ru-RU" sz="1400" dirty="0"/>
                    </a:p>
                  </a:txBody>
                  <a:tcPr marL="68574" marR="68574" marT="34291" marB="34291" anchor="ctr"/>
                </a:tc>
                <a:extLst>
                  <a:ext uri="{0D108BD9-81ED-4DB2-BD59-A6C34878D82A}">
                    <a16:rowId xmlns:a16="http://schemas.microsoft.com/office/drawing/2014/main" xmlns="" val="1238442970"/>
                  </a:ext>
                </a:extLst>
              </a:tr>
              <a:tr h="1799320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 текущий ремонт и</a:t>
                      </a:r>
                      <a:r>
                        <a:rPr lang="ru-RU" sz="1400" b="1" baseline="0" dirty="0" smtClean="0"/>
                        <a:t> приобретение материалов для проведение текущего ремонт ОГБУЗ «</a:t>
                      </a:r>
                      <a:r>
                        <a:rPr lang="ru-RU" sz="1400" b="1" baseline="0" dirty="0" err="1" smtClean="0"/>
                        <a:t>Слюдянская</a:t>
                      </a:r>
                      <a:r>
                        <a:rPr lang="ru-RU" sz="1400" b="1" baseline="0" dirty="0" smtClean="0"/>
                        <a:t> РБ» затрачено:</a:t>
                      </a:r>
                      <a:endParaRPr lang="ru-RU" sz="1400" b="1" dirty="0"/>
                    </a:p>
                  </a:txBody>
                  <a:tcPr marL="68574" marR="68574" marT="34291" marB="3429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3 677,3</a:t>
                      </a:r>
                      <a:endParaRPr lang="ru-RU" sz="1400" b="1" dirty="0"/>
                    </a:p>
                  </a:txBody>
                  <a:tcPr marL="68574" marR="68574" marT="34291" marB="34291" anchor="ctr"/>
                </a:tc>
                <a:tc gridSpan="2"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1200" b="1" u="sng" dirty="0" smtClean="0"/>
                        <a:t>Байкальская городская больница: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b="0" u="none" dirty="0" smtClean="0"/>
                        <a:t>- Проведен текущий ремонт хирургического отделения Байкальской городской больницы.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b="0" u="none" dirty="0" smtClean="0"/>
                        <a:t>- Проведен</a:t>
                      </a:r>
                      <a:r>
                        <a:rPr lang="ru-RU" sz="1200" b="0" u="none" baseline="0" dirty="0" smtClean="0"/>
                        <a:t> частичный монтаж силовой и осветительной электропроводки в поликлинике и полностью в гараже Байкальской городской больницы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b="0" u="none" baseline="0" dirty="0" smtClean="0"/>
                        <a:t>- Проведены сантехнические работы в патологоанатомическом отделении Байкальской городской больнице.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b="1" u="sng" baseline="0" dirty="0" smtClean="0"/>
                        <a:t>ОГБУЗ «</a:t>
                      </a:r>
                      <a:r>
                        <a:rPr lang="ru-RU" sz="1200" b="1" u="sng" baseline="0" dirty="0" err="1" smtClean="0"/>
                        <a:t>Слюдянская</a:t>
                      </a:r>
                      <a:r>
                        <a:rPr lang="ru-RU" sz="1200" b="1" u="sng" baseline="0" dirty="0" smtClean="0"/>
                        <a:t> РБ» </a:t>
                      </a:r>
                      <a:r>
                        <a:rPr lang="ru-RU" sz="1200" b="1" u="sng" baseline="0" dirty="0" err="1" smtClean="0"/>
                        <a:t>г.Слюдянка</a:t>
                      </a:r>
                      <a:r>
                        <a:rPr lang="ru-RU" sz="1200" b="1" u="sng" baseline="0" dirty="0" smtClean="0"/>
                        <a:t>: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Проведен косметический (текущий) ремонт гинекологического отделения. Частично отремонтированы: взрослая поликлиника (кабинеты, коридоры, пролеты и т д), приемное отделение, хирургическое и терапевтическое отделения, пищеблок и прачечная.</a:t>
                      </a:r>
                      <a:endParaRPr lang="ru-RU" sz="1000" b="0" u="none" dirty="0"/>
                    </a:p>
                  </a:txBody>
                  <a:tcPr marL="68574" marR="68574" marT="34291" marB="34291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 marL="68574" marR="68574" marT="34291" marB="34291" anchor="ctr"/>
                </a:tc>
                <a:extLst>
                  <a:ext uri="{0D108BD9-81ED-4DB2-BD59-A6C34878D82A}">
                    <a16:rowId xmlns:a16="http://schemas.microsoft.com/office/drawing/2014/main" xmlns="" val="52306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3475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0DC372-BE28-4262-9962-672A17683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 мерах по предупреждению распространения новой коронавирусной инфекции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(COVID-19)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2800" b="1" dirty="0">
                <a:latin typeface="+mn-lt"/>
              </a:rPr>
              <a:t> </a:t>
            </a:r>
          </a:p>
        </p:txBody>
      </p:sp>
      <p:sp>
        <p:nvSpPr>
          <p:cNvPr id="21507" name="Объект 2"/>
          <p:cNvSpPr>
            <a:spLocks noGrp="1" noChangeArrowheads="1"/>
          </p:cNvSpPr>
          <p:nvPr>
            <p:ph idx="1"/>
          </p:nvPr>
        </p:nvSpPr>
        <p:spPr>
          <a:xfrm>
            <a:off x="611560" y="1825624"/>
            <a:ext cx="7903790" cy="4627711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Коечный фонд 2022г. (работа койки): среднегодовые койки – 47, средняя длительность лечения пациентов –8,4 оборот койки – 320.</a:t>
            </a:r>
          </a:p>
          <a:p>
            <a:pPr eaLnBrk="1" hangingPunct="1"/>
            <a:r>
              <a:rPr lang="ru-RU" altLang="ru-RU" dirty="0" smtClean="0"/>
              <a:t>Лекарственное обеспечение в стационаре: количество единиц –  11 924 на сумму 5 102 166,32руб. (1 квартал 2022 года)</a:t>
            </a:r>
          </a:p>
          <a:p>
            <a:pPr eaLnBrk="1" hangingPunct="1"/>
            <a:r>
              <a:rPr lang="ru-RU" altLang="ru-RU" dirty="0" smtClean="0"/>
              <a:t>Лекарственное обеспечение в амбулатории: количество пациентов – 1605, выписанных рецептов - 2530, количество упаковок – 3647,5 на сумму  - 3 842 904,58 руб.</a:t>
            </a:r>
          </a:p>
          <a:p>
            <a:r>
              <a:rPr lang="ru-RU" altLang="ru-RU" dirty="0" smtClean="0"/>
              <a:t>Лабораторное обследование :</a:t>
            </a:r>
          </a:p>
          <a:p>
            <a:pPr>
              <a:buNone/>
            </a:pPr>
            <a:r>
              <a:rPr lang="ru-RU" dirty="0" smtClean="0"/>
              <a:t>1.  Лаборатория « </a:t>
            </a:r>
            <a:r>
              <a:rPr lang="ru-RU" dirty="0" err="1" smtClean="0"/>
              <a:t>Юнилаб</a:t>
            </a:r>
            <a:r>
              <a:rPr lang="ru-RU" dirty="0" smtClean="0"/>
              <a:t>» - 520 </a:t>
            </a:r>
            <a:r>
              <a:rPr lang="ru-RU" dirty="0" err="1" smtClean="0"/>
              <a:t>иссл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2</a:t>
            </a:r>
            <a:r>
              <a:rPr lang="ru-RU" dirty="0" smtClean="0"/>
              <a:t> .Лаборатория ФБУЗ - 410 </a:t>
            </a:r>
            <a:r>
              <a:rPr lang="ru-RU" dirty="0" err="1" smtClean="0"/>
              <a:t>иссл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3</a:t>
            </a:r>
            <a:r>
              <a:rPr lang="ru-RU" dirty="0" smtClean="0"/>
              <a:t>. Лаборатория ИОЦ СПИД - 8921 </a:t>
            </a:r>
            <a:r>
              <a:rPr lang="ru-RU" dirty="0" err="1" smtClean="0"/>
              <a:t>иссл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4. Экспресс тестов (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COVID-19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dirty="0" smtClean="0"/>
              <a:t>  - 8921, использовано – 5460 шт.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и задачи на 2023 год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7886700" cy="4968552"/>
          </a:xfrm>
        </p:spPr>
        <p:txBody>
          <a:bodyPr/>
          <a:lstStyle/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Ликвидация двухлетнего дефицита  медицинской помощи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Доступность первичной медицинской помощи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Ликвидация кадрового дефицита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Снижение смертности, в первую очередь трудоспособного населения до областных показателей 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Удержание уровня младенческой смертности не более 3,2% на 1000 населения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Выполнение целевых показателей национальных проектов</a:t>
            </a: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цифровизации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в ОГБУЗ  </a:t>
            </a:r>
            <a:r>
              <a:rPr lang="ru-RU" sz="2500" dirty="0" err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500" dirty="0" err="1" smtClean="0">
                <a:latin typeface="Times New Roman" pitchFamily="18" charset="0"/>
                <a:cs typeface="Times New Roman" pitchFamily="18" charset="0"/>
              </a:rPr>
              <a:t>людянская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РБ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577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886700" cy="476671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Меры по снижению смертности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7886700" cy="602359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Актуализация маршрутизации пациентов с сердечно – сосудистыми  заболеваниями в экстренном и плановом порядках (РСО и РСЦ)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Обеспечение пациентов лекарственными средствами в рамках реализации федерального проекта «Борьба с сердечно – сосудистыми заболеваниями» (в 100% случаев)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Обеспечение выполнения стандартов </a:t>
            </a:r>
            <a:r>
              <a:rPr lang="ru-RU" sz="1330" dirty="0" err="1" smtClean="0">
                <a:latin typeface="Times New Roman" pitchFamily="18" charset="0"/>
                <a:cs typeface="Times New Roman" pitchFamily="18" charset="0"/>
              </a:rPr>
              <a:t>скринингового</a:t>
            </a: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 обследования пациентов, для ранней диагностики ЗНО (в 100% случаев)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Строгое соблюдение маршрутизации и сроков обследования пациентов при подтверждении на ЗНО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 Обеспечение контроля за 100% обследованием новорожденных детей по расширенному неонатальному скринингу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Своевременное и качественное диспансерное наблюдение детей (100% охват)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Неукоснительное выполнение порядков и стандартов оказания медицинской помощи, клинических рекомендаций, маршрутизации детей.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Эффективное межведомственное взаимодействие по своевременному выявлению неблагоприятных условий в семьях, организация работы с такими семьями совместно с местными органами.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Принятие активного участия в ярмарках вакансий (как для врачей, так и для среднего </a:t>
            </a:r>
            <a:r>
              <a:rPr lang="ru-RU" sz="1330" dirty="0" err="1" smtClean="0">
                <a:latin typeface="Times New Roman" pitchFamily="18" charset="0"/>
                <a:cs typeface="Times New Roman" pitchFamily="18" charset="0"/>
              </a:rPr>
              <a:t>мед.персонала</a:t>
            </a: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 Использование возможности целевого направления студентов от районных больниц в Иркутские государственные медицинские учреждения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Участие в программах; «Земский доктор « и «Земский фельдшер»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Продолжение работы по поиску медицинских кадров, с использованием всех доступных методов работы по данному вопросу</a:t>
            </a: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Продолжение по  освоению программы ЕЦП в </a:t>
            </a:r>
            <a:r>
              <a:rPr lang="ru-RU" sz="1330" dirty="0" err="1" smtClean="0">
                <a:latin typeface="Times New Roman" pitchFamily="18" charset="0"/>
                <a:cs typeface="Times New Roman" pitchFamily="18" charset="0"/>
              </a:rPr>
              <a:t>мед.учреждении</a:t>
            </a:r>
            <a:endParaRPr lang="ru-RU" sz="133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1330" dirty="0" smtClean="0">
                <a:latin typeface="Times New Roman" pitchFamily="18" charset="0"/>
                <a:cs typeface="Times New Roman" pitchFamily="18" charset="0"/>
              </a:rPr>
              <a:t>Продолжение работы по  участию в программах как федерального, так и областного уровней по модернизации здравоохранения (приобретение медицинского оборудования, проведение капитальных ремонтов и другое)</a:t>
            </a:r>
          </a:p>
          <a:p>
            <a:pPr marL="457200" indent="-457200">
              <a:buAutoNum type="arabicPeriod"/>
            </a:pPr>
            <a:endParaRPr lang="ru-RU" sz="133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133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40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568952" cy="638132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За истекший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период 2023 года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ОГБУЗ «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Слюдянская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РБ» приобретено медицинского оборудования на сумму –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17 210,8 </a:t>
            </a:r>
            <a:r>
              <a:rPr lang="ru-RU" sz="1800" b="1" u="sng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в том числе за счет средств регионального и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федерального бюджета: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 Программы «Модернизация первичного звена здравоохранения» -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12 335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Два аппарата ИВЛ – 4 400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Tx/>
              <a:buChar char="-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Аппарат УЗИ – 7 935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Программы «Развитие паллиативной медицинской  помощи» на сумму –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4 378,4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 По программе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«Модернизация первичного звена здравоохранения»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получено 5 автомобилей для оказания медицинской помощи населению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Слюдянского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 За счет собственных средств учреждения на сумму –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497,4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(автоматический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коагулометр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измерители артериального давления, тумбы прикроватные, каталки для больных и другое) 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За счет средств программы «Модернизация первичного звена здравоохранения»  проведен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капитальный ремонт кровли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сумму  -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10 384,9 </a:t>
            </a:r>
            <a:r>
              <a:rPr lang="ru-RU" sz="1800" b="1" u="sng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Так же проводятся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текущие ремонты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помещений в соответствии с утвержденными графиками. За истекший период учреждением приобретено материалов для проведения текущего ремонта за счет собственных средств на сумму  -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251,9 </a:t>
            </a:r>
            <a:r>
              <a:rPr lang="ru-RU" sz="1800" b="1" u="sng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 том числе используются материалы приобретенные в 2022 году конкурсными процедурами).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778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784462"/>
              </p:ext>
            </p:extLst>
          </p:nvPr>
        </p:nvGraphicFramePr>
        <p:xfrm>
          <a:off x="251519" y="142851"/>
          <a:ext cx="8442275" cy="6357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8580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1202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Социальные меры 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по привлечению медицинских кадров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32749">
                <a:tc rowSpan="6"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ОГБУЗ «Слюдянская РБ»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Заключение целевых договоров с выпускниками 11 классов на целевую подготовку в Иркутском государственном медицинском университете по специальностям «Педиатрия», «Лечебное дело» с последующим заключением договоров на подготовку в ординатуре по специальностям, востребованным в ОГБУЗ «Слюдянская районная больница». </a:t>
                      </a:r>
                      <a:endParaRPr lang="ru-RU" sz="133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5424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Выплата стипендии студентам образовательных учреждений высшего и среднего профессионального образования, врачам-ординаторам, проходящим ординатуру по договору целевой подготовки специалистов, ежемесячно в размере 3000 рублей.</a:t>
                      </a:r>
                      <a:endParaRPr lang="ru-RU" sz="133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31771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На территории Иркутской области реализуется программа «Земский доктор (фельдшер)».</a:t>
                      </a:r>
                    </a:p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С 2012 года в данной программе</a:t>
                      </a:r>
                      <a:r>
                        <a:rPr lang="ru-RU" sz="133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смогли участвовать 31 медицинский работник.</a:t>
                      </a:r>
                    </a:p>
                    <a:p>
                      <a:r>
                        <a:rPr lang="ru-RU" sz="133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Данной мерой социальной поддержки в 2022 году воспользовались:</a:t>
                      </a:r>
                    </a:p>
                    <a:p>
                      <a:r>
                        <a:rPr lang="ru-RU" sz="133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Врачи: 2 чел.:</a:t>
                      </a:r>
                      <a:endParaRPr lang="ru-RU" sz="133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</a:t>
                      </a:r>
                      <a:r>
                        <a:rPr lang="ru-RU" sz="133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персонал: 2 чел.</a:t>
                      </a:r>
                      <a:endParaRPr lang="ru-RU" sz="133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06760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Проводятся встречи с выпускниками 9-11 классов, абитуриентами по привлечению к поступлению в медицинские учебные заведения.</a:t>
                      </a:r>
                      <a:endParaRPr lang="ru-RU" sz="133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924086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на «Ярмарках вакансий» в ФГБОУ ВО «Иркутский государственный медицинский университет», ОГБПОУ «Иркутский базовый медицинский колледж», ГАПОУ «Байкальский базовый медицинский колледж», ОГБПОЙ «Черемховский</a:t>
                      </a:r>
                      <a:r>
                        <a:rPr lang="ru-RU" sz="133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медицинский колледж им. </a:t>
                      </a:r>
                      <a:r>
                        <a:rPr lang="ru-RU" sz="133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Турышевой</a:t>
                      </a:r>
                      <a:r>
                        <a:rPr lang="ru-RU" sz="133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А.А.»</a:t>
                      </a:r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33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535171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30" dirty="0" smtClean="0">
                          <a:latin typeface="Times New Roman" pitchFamily="18" charset="0"/>
                          <a:cs typeface="Times New Roman" pitchFamily="18" charset="0"/>
                        </a:rPr>
                        <a:t>Сотрудничество с Центром занятости населения Слюдянского района. Публикация информации о вакантных должностях на сайте ОГБУЗ «Слюдянская районная больница», сайте министерства здравоохранения Иркутской области, портале «Работа в России».</a:t>
                      </a:r>
                      <a:r>
                        <a:rPr lang="ru-RU" sz="133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 период  с 2022 направлено более 400 приглашений специалистам различных медицинских профессий по всей России (портал Работа в России). Посредствам почты </a:t>
                      </a:r>
                      <a:r>
                        <a:rPr lang="en-US" sz="133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mail</a:t>
                      </a:r>
                      <a:r>
                        <a:rPr lang="ru-RU" sz="133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r>
                        <a:rPr lang="en-US" sz="133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ru</a:t>
                      </a:r>
                      <a:r>
                        <a:rPr lang="ru-RU" sz="133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направлено более 100 приглашений.</a:t>
                      </a:r>
                    </a:p>
                    <a:p>
                      <a:endParaRPr lang="ru-RU" sz="133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08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019621"/>
              </p:ext>
            </p:extLst>
          </p:nvPr>
        </p:nvGraphicFramePr>
        <p:xfrm>
          <a:off x="251519" y="332656"/>
          <a:ext cx="8442275" cy="5827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3010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204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itchFamily="18" charset="0"/>
                          <a:cs typeface="Times New Roman" pitchFamily="18" charset="0"/>
                        </a:rPr>
                        <a:t>Социальные меры </a:t>
                      </a:r>
                      <a:r>
                        <a:rPr lang="ru-RU" sz="1400" baseline="0" dirty="0">
                          <a:latin typeface="Times New Roman" pitchFamily="18" charset="0"/>
                          <a:cs typeface="Times New Roman" pitchFamily="18" charset="0"/>
                        </a:rPr>
                        <a:t>по привлечению медицинских кадров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2128">
                <a:tc rowSpan="3"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Органы местного самоуправления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Постановление Администрации МО Слюдянский район № 685 от 29.12.2022 г.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Предоставление единовременной денежной выплаты в размере 113 000 руб.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u="sng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Данной мерой социальной поддержки в 2022 году воспользовались: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Врачи – 4 чел.;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персонал – для данной категории работников выплата не предусмотрена. 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3960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Постановление Администрации МО Слюдянский район № 415 от 29.07.2022 г.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Ежемесячная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компенсация 80% от внесенной платы за жилое помещение, занимаемой по договору найма жилого помещения, но не более 8 000 руб. в месяц.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u="sng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Данной мерой социальной поддержки в 2022 году воспользовались: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Врачи – 4 чел.;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персонал – для данной категории работников выплата не предусмотрена. 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90544"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 наличии детей школьного и дошкольного возраста учреждение выходит с ходатайством о решении внеочередного выделения мест в детских садах и школах Слюдянского района.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24" marB="45724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669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7" y="376068"/>
          <a:ext cx="8215369" cy="6046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1"/>
                <a:gridCol w="2500330"/>
                <a:gridCol w="2214578"/>
              </a:tblGrid>
              <a:tr h="986412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Профессиональная переподготовка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п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овышение квалификации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медицинских работников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Затраты на обучение за счет собственных средств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2022 году.</a:t>
                      </a: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Выплата стипендии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счет собственных средств в 2022 году.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186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Ординатура по программе «Неврология» (обучение - 2 года) - 1 чел.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103 453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24 000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29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Профессиональная переподготовка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1 чел. (обучение 4 мес.)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70 000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2353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Обучение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программам дополнительного профессионального образования за счет собственных средств. 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программ  ПК – 151.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750 560 руб.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541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- 13 </a:t>
                      </a:r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договоров о целевом обучении в пределах квоты приема на целевое обучение  по программам высшего образования - программам специалитета за счет бюджетных ассигнований федерального бюджета.</a:t>
                      </a:r>
                    </a:p>
                    <a:p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(в том числе 2 человека в 2022 году).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282 950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5824">
                <a:tc>
                  <a:txBody>
                    <a:bodyPr/>
                    <a:lstStyle/>
                    <a:p>
                      <a:r>
                        <a:rPr lang="ru-RU" sz="135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- 2 договора о целевом обучении по программам высшего образования - программам ординатуры.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000 руб.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294">
                <a:tc>
                  <a:txBody>
                    <a:bodyPr/>
                    <a:lstStyle/>
                    <a:p>
                      <a:pPr algn="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1 254 963 руб.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94">
            <a:extLst>
              <a:ext uri="{FF2B5EF4-FFF2-40B4-BE49-F238E27FC236}">
                <a16:creationId xmlns:a16="http://schemas.microsoft.com/office/drawing/2014/main" xmlns="" id="{300FAA56-8BF1-4821-BDCB-2A5FEAA5EF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9129828"/>
              </p:ext>
            </p:extLst>
          </p:nvPr>
        </p:nvGraphicFramePr>
        <p:xfrm>
          <a:off x="144463" y="1403082"/>
          <a:ext cx="8748017" cy="425816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5997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940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940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49407">
                  <a:extLst>
                    <a:ext uri="{9D8B030D-6E8A-4147-A177-3AD203B41FA5}">
                      <a16:colId xmlns:a16="http://schemas.microsoft.com/office/drawing/2014/main" xmlns="" val="2674657537"/>
                    </a:ext>
                  </a:extLst>
                </a:gridCol>
              </a:tblGrid>
              <a:tr h="29072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2400" b="1" dirty="0">
                          <a:solidFill>
                            <a:srgbClr val="C00000"/>
                          </a:solidFill>
                        </a:rPr>
                        <a:t>Показатели смертности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44025" marR="91456" marT="45710" marB="45710"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 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0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44025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Показ.</a:t>
                      </a: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06295050"/>
                  </a:ext>
                </a:extLst>
              </a:tr>
              <a:tr h="511574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смертность, на 1000 населения</a:t>
                      </a: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617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15,9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14,2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3823">
                <a:tc>
                  <a:txBody>
                    <a:bodyPr/>
                    <a:lstStyle/>
                    <a:p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Смертность трудоспособного населения, на 100 000</a:t>
                      </a: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931,6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720,2</a:t>
                      </a:r>
                      <a:endParaRPr lang="ru-RU" sz="1400" b="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1508202955"/>
                  </a:ext>
                </a:extLst>
              </a:tr>
              <a:tr h="628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Младенческая смертность, на 1000 родившихся живыми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3724191802"/>
                  </a:ext>
                </a:extLst>
              </a:tr>
              <a:tr h="5342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Естественный прирост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-277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-7,1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-3,7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1400346930"/>
                  </a:ext>
                </a:extLst>
              </a:tr>
              <a:tr h="7078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Детская смертность 0-17 лет, на 10 000 соответствующего населения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1420571555"/>
                  </a:ext>
                </a:extLst>
              </a:tr>
              <a:tr h="6705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Рождаемость, на 1000 населения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6" marR="91456" marT="45710" marB="45710" anchor="ctr" horzOverflow="overflow"/>
                </a:tc>
                <a:extLst>
                  <a:ext uri="{0D108BD9-81ED-4DB2-BD59-A6C34878D82A}">
                    <a16:rowId xmlns:a16="http://schemas.microsoft.com/office/drawing/2014/main" xmlns="" val="490388830"/>
                  </a:ext>
                </a:extLst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1560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Демографические показатели</a:t>
            </a:r>
            <a:endParaRPr lang="ru-RU" sz="3200" b="1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Структура смертности  взрослого населения </a:t>
            </a:r>
            <a:br>
              <a:rPr lang="ru-RU" sz="28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за 2022год  ( в %)</a:t>
            </a:r>
            <a:endParaRPr lang="ru-RU" sz="28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488207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2368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7564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Структура основных причин смерти 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(внутри классов)</a:t>
            </a:r>
            <a:endParaRPr lang="ru-RU" sz="2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394335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/>
              <a:t>Болезни органов кровообращения: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1600" dirty="0" smtClean="0"/>
              <a:t>ИБС  -  52,7%,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   ОНМК   - 15,3%,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  ОИМ – 5%,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  Прочие  - 27%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800" b="1" dirty="0" smtClean="0"/>
              <a:t>Новообразования: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Органов дыхания – 17,6%,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Женских половых органов – 10,3%,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Молочной железы – 8,7%,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/>
              <a:t>Прочие – 63,3%.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26062" y="1844824"/>
            <a:ext cx="4176464" cy="431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ru-RU" b="1" dirty="0">
                <a:solidFill>
                  <a:prstClr val="black"/>
                </a:solidFill>
                <a:latin typeface="Calibri"/>
              </a:rPr>
              <a:t>Внешние причины :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 травмы – 86%,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Убийства и </a:t>
            </a:r>
            <a:r>
              <a:rPr lang="ru-RU" sz="1600" dirty="0" err="1">
                <a:solidFill>
                  <a:prstClr val="black"/>
                </a:solidFill>
                <a:latin typeface="Calibri"/>
              </a:rPr>
              <a:t>самойбийства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 - 7,8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%,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Отравления – 3,9%.</a:t>
            </a: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ru-RU" b="1" dirty="0" smtClean="0">
                <a:solidFill>
                  <a:prstClr val="black"/>
                </a:solidFill>
                <a:latin typeface="Calibri"/>
              </a:rPr>
              <a:t>Новая </a:t>
            </a:r>
            <a:r>
              <a:rPr lang="ru-RU" b="1" dirty="0" err="1" smtClean="0">
                <a:solidFill>
                  <a:prstClr val="black"/>
                </a:solidFill>
                <a:latin typeface="Calibri"/>
              </a:rPr>
              <a:t>коронавирусная</a:t>
            </a:r>
            <a:r>
              <a:rPr lang="ru-RU" b="1" dirty="0" smtClean="0">
                <a:solidFill>
                  <a:prstClr val="black"/>
                </a:solidFill>
                <a:latin typeface="Calibri"/>
              </a:rPr>
              <a:t> инфекция: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НКИ – 100% .</a:t>
            </a: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ru-RU" b="1" dirty="0" smtClean="0">
                <a:solidFill>
                  <a:prstClr val="black"/>
                </a:solidFill>
                <a:latin typeface="Calibri"/>
              </a:rPr>
              <a:t>Болезни органов пищеварения: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Болезни печени – 45,9%,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Болезни кишечника – 32,4%,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Язвенная болезнь желудка и 12ПК – 8,1%,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Прочие  - 13,6%.</a:t>
            </a:r>
          </a:p>
          <a:p>
            <a:pPr marL="285750" lvl="0" indent="-2857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Ø"/>
            </a:pPr>
            <a:endParaRPr lang="ru-RU" b="1" dirty="0" smtClean="0">
              <a:solidFill>
                <a:prstClr val="black"/>
              </a:solidFill>
              <a:latin typeface="Calibri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endParaRPr lang="ru-RU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438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75643"/>
          </a:xfrm>
        </p:spPr>
        <p:txBody>
          <a:bodyPr/>
          <a:lstStyle/>
          <a:p>
            <a:pPr algn="ctr"/>
            <a:r>
              <a:rPr lang="ru-RU" sz="2800" dirty="0" smtClean="0">
                <a:latin typeface="+mn-lt"/>
              </a:rPr>
              <a:t>Сравнение показателей смертности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по основным причинам</a:t>
            </a:r>
            <a:endParaRPr lang="ru-RU" sz="28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774167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743825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7652</TotalTime>
  <Words>2561</Words>
  <Application>Microsoft Office PowerPoint</Application>
  <PresentationFormat>Экран (4:3)</PresentationFormat>
  <Paragraphs>524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</vt:lpstr>
      <vt:lpstr> Кадровый потенциал</vt:lpstr>
      <vt:lpstr>Презентация PowerPoint</vt:lpstr>
      <vt:lpstr>Презентация PowerPoint</vt:lpstr>
      <vt:lpstr>Презентация PowerPoint</vt:lpstr>
      <vt:lpstr>Демографические показатели</vt:lpstr>
      <vt:lpstr>Структура смертности  взрослого населения  за 2022год  ( в %)</vt:lpstr>
      <vt:lpstr>Структура основных причин смерти   (внутри классов)</vt:lpstr>
      <vt:lpstr>Сравнение показателей смертности   по основным причинам</vt:lpstr>
      <vt:lpstr>                   Выполнение объемов ТПГГ, %</vt:lpstr>
      <vt:lpstr> Коечный фонд</vt:lpstr>
      <vt:lpstr>Презентация PowerPoint</vt:lpstr>
      <vt:lpstr>Работа санитарной авиации</vt:lpstr>
      <vt:lpstr>                   Индикативные показатели</vt:lpstr>
      <vt:lpstr>Презентация PowerPoint</vt:lpstr>
      <vt:lpstr>        Льготное лекарственное обеспечение</vt:lpstr>
      <vt:lpstr>                Выполнение диспансеризации</vt:lpstr>
      <vt:lpstr>Цифровизация </vt:lpstr>
      <vt:lpstr>Медицинское оборудование</vt:lpstr>
      <vt:lpstr>Презентация PowerPoint</vt:lpstr>
      <vt:lpstr>            Проведение ремонтов в 2022 году</vt:lpstr>
      <vt:lpstr>О мерах по предупреждению распространения новой коронавирусной инфекции (COVID-19)  </vt:lpstr>
      <vt:lpstr>Цели и задачи на 2023 год</vt:lpstr>
      <vt:lpstr>Меры по снижению смертности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Состояние заболеваемости инфекциями, передаваемыми половым путем</dc:title>
  <dc:creator>Диспансер</dc:creator>
  <cp:lastModifiedBy>Побежимова Анна Константиновна</cp:lastModifiedBy>
  <cp:revision>738</cp:revision>
  <cp:lastPrinted>2023-05-31T07:42:04Z</cp:lastPrinted>
  <dcterms:created xsi:type="dcterms:W3CDTF">2009-01-15T12:18:12Z</dcterms:created>
  <dcterms:modified xsi:type="dcterms:W3CDTF">2023-05-31T07:42:05Z</dcterms:modified>
</cp:coreProperties>
</file>