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  <p:sldMasterId id="2147483744" r:id="rId2"/>
  </p:sldMasterIdLst>
  <p:notesMasterIdLst>
    <p:notesMasterId r:id="rId27"/>
  </p:notesMasterIdLst>
  <p:handoutMasterIdLst>
    <p:handoutMasterId r:id="rId28"/>
  </p:handoutMasterIdLst>
  <p:sldIdLst>
    <p:sldId id="257" r:id="rId3"/>
    <p:sldId id="291" r:id="rId4"/>
    <p:sldId id="258" r:id="rId5"/>
    <p:sldId id="292" r:id="rId6"/>
    <p:sldId id="293" r:id="rId7"/>
    <p:sldId id="294" r:id="rId8"/>
    <p:sldId id="270" r:id="rId9"/>
    <p:sldId id="295" r:id="rId10"/>
    <p:sldId id="273" r:id="rId11"/>
    <p:sldId id="297" r:id="rId12"/>
    <p:sldId id="298" r:id="rId13"/>
    <p:sldId id="287" r:id="rId14"/>
    <p:sldId id="289" r:id="rId15"/>
    <p:sldId id="288" r:id="rId16"/>
    <p:sldId id="276" r:id="rId17"/>
    <p:sldId id="279" r:id="rId18"/>
    <p:sldId id="280" r:id="rId19"/>
    <p:sldId id="281" r:id="rId20"/>
    <p:sldId id="282" r:id="rId21"/>
    <p:sldId id="283" r:id="rId22"/>
    <p:sldId id="302" r:id="rId23"/>
    <p:sldId id="306" r:id="rId24"/>
    <p:sldId id="303" r:id="rId25"/>
    <p:sldId id="307" r:id="rId2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00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556" autoAdjust="0"/>
    <p:restoredTop sz="94604" autoAdjust="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8" d="100"/>
          <a:sy n="88" d="100"/>
        </p:scale>
        <p:origin x="-3822" y="-120"/>
      </p:cViewPr>
      <p:guideLst>
        <p:guide orient="horz" pos="3127"/>
        <p:guide pos="214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98869D0-C41A-4B05-BF87-D381E0603D7A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0944756C-F297-4298-B6AB-C09BC26CF647}">
      <dgm:prSet phldrT="[Текст]" custT="1"/>
      <dgm:spPr/>
      <dgm:t>
        <a:bodyPr/>
        <a:lstStyle/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Только ТОН</a:t>
          </a:r>
        </a:p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до 31.08.2023г.</a:t>
          </a:r>
        </a:p>
      </dgm:t>
    </dgm:pt>
    <dgm:pt modelId="{9A6C6204-D77F-475F-8373-707DF36AF9F9}" type="parTrans" cxnId="{1D744ECB-E431-4661-A43F-3FB78A985792}">
      <dgm:prSet/>
      <dgm:spPr/>
      <dgm:t>
        <a:bodyPr/>
        <a:lstStyle/>
        <a:p>
          <a:endParaRPr lang="ru-RU"/>
        </a:p>
      </dgm:t>
    </dgm:pt>
    <dgm:pt modelId="{0307EA61-A553-4414-88C4-7DEE64D1AF06}" type="sibTrans" cxnId="{1D744ECB-E431-4661-A43F-3FB78A985792}">
      <dgm:prSet/>
      <dgm:spPr/>
      <dgm:t>
        <a:bodyPr/>
        <a:lstStyle/>
        <a:p>
          <a:endParaRPr lang="ru-RU"/>
        </a:p>
      </dgm:t>
    </dgm:pt>
    <dgm:pt modelId="{49412EBB-83F0-469D-B746-DE1AB07513E2}">
      <dgm:prSet phldrT="[Текст]" custT="1"/>
      <dgm:spPr/>
      <dgm:t>
        <a:bodyPr/>
        <a:lstStyle/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ТОН или ЕТН </a:t>
          </a:r>
        </a:p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с 01.09.2023г. по 31.12.2024г.</a:t>
          </a:r>
        </a:p>
      </dgm:t>
    </dgm:pt>
    <dgm:pt modelId="{07219A4B-66CD-4599-9E4C-A828ADA2A33F}" type="parTrans" cxnId="{22EA6F2D-27DD-4351-8E33-9272078A9228}">
      <dgm:prSet/>
      <dgm:spPr/>
      <dgm:t>
        <a:bodyPr/>
        <a:lstStyle/>
        <a:p>
          <a:endParaRPr lang="ru-RU"/>
        </a:p>
      </dgm:t>
    </dgm:pt>
    <dgm:pt modelId="{E86D2729-E775-48C2-B1EC-6579345E63A1}" type="sibTrans" cxnId="{22EA6F2D-27DD-4351-8E33-9272078A9228}">
      <dgm:prSet/>
      <dgm:spPr/>
      <dgm:t>
        <a:bodyPr/>
        <a:lstStyle/>
        <a:p>
          <a:endParaRPr lang="ru-RU"/>
        </a:p>
      </dgm:t>
    </dgm:pt>
    <dgm:pt modelId="{D91EFC03-D868-43A3-9E4A-19DCA7A9E004}">
      <dgm:prSet phldrT="[Текст]" custT="1"/>
      <dgm:spPr/>
      <dgm:t>
        <a:bodyPr/>
        <a:lstStyle/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Только ЕТН</a:t>
          </a:r>
        </a:p>
        <a:p>
          <a:r>
            <a:rPr lang="ru-RU" sz="1200" dirty="0">
              <a:latin typeface="Times New Roman" pitchFamily="18" charset="0"/>
              <a:cs typeface="Times New Roman" pitchFamily="18" charset="0"/>
            </a:rPr>
            <a:t>С 01.01.2025г. </a:t>
          </a:r>
        </a:p>
      </dgm:t>
    </dgm:pt>
    <dgm:pt modelId="{72F58C3D-D399-4CD7-B7A1-BA3C62A7EB29}" type="parTrans" cxnId="{F4AF5DAE-69E6-44F1-932F-4C790F31D9E3}">
      <dgm:prSet/>
      <dgm:spPr/>
      <dgm:t>
        <a:bodyPr/>
        <a:lstStyle/>
        <a:p>
          <a:endParaRPr lang="ru-RU"/>
        </a:p>
      </dgm:t>
    </dgm:pt>
    <dgm:pt modelId="{CE538560-D2FA-4242-A064-53AA1086A0CC}" type="sibTrans" cxnId="{F4AF5DAE-69E6-44F1-932F-4C790F31D9E3}">
      <dgm:prSet/>
      <dgm:spPr/>
      <dgm:t>
        <a:bodyPr/>
        <a:lstStyle/>
        <a:p>
          <a:endParaRPr lang="ru-RU"/>
        </a:p>
      </dgm:t>
    </dgm:pt>
    <dgm:pt modelId="{4BAD8A87-EAE8-4ECB-89A5-5A1106DBC6FE}" type="pres">
      <dgm:prSet presAssocID="{498869D0-C41A-4B05-BF87-D381E0603D7A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46329D5A-6919-4EE7-8C50-AC5457D58EEA}" type="pres">
      <dgm:prSet presAssocID="{498869D0-C41A-4B05-BF87-D381E0603D7A}" presName="arrow" presStyleLbl="bgShp" presStyleIdx="0" presStyleCnt="1"/>
      <dgm:spPr/>
    </dgm:pt>
    <dgm:pt modelId="{F7B6FDA5-380E-4308-AE8D-95A93C8F72AA}" type="pres">
      <dgm:prSet presAssocID="{498869D0-C41A-4B05-BF87-D381E0603D7A}" presName="linearProcess" presStyleCnt="0"/>
      <dgm:spPr/>
    </dgm:pt>
    <dgm:pt modelId="{2782FD3A-0FD4-4CAB-8CA8-CEFF04CEDCBE}" type="pres">
      <dgm:prSet presAssocID="{0944756C-F297-4298-B6AB-C09BC26CF647}" presName="textNode" presStyleLbl="node1" presStyleIdx="0" presStyleCnt="3" custLinFactNeighborX="-53101" custLinFactNeighborY="249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1E52DE-96DD-4580-A42C-DE536455F860}" type="pres">
      <dgm:prSet presAssocID="{0307EA61-A553-4414-88C4-7DEE64D1AF06}" presName="sibTrans" presStyleCnt="0"/>
      <dgm:spPr/>
    </dgm:pt>
    <dgm:pt modelId="{8E23EF7C-BD80-456C-AD79-7F114489FF0C}" type="pres">
      <dgm:prSet presAssocID="{49412EBB-83F0-469D-B746-DE1AB07513E2}" presName="text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D23C748-73D7-4D68-93D9-016BC17BBFA9}" type="pres">
      <dgm:prSet presAssocID="{E86D2729-E775-48C2-B1EC-6579345E63A1}" presName="sibTrans" presStyleCnt="0"/>
      <dgm:spPr/>
    </dgm:pt>
    <dgm:pt modelId="{C6AF8DC7-DC09-4D68-8E0A-599E85C9B9FC}" type="pres">
      <dgm:prSet presAssocID="{D91EFC03-D868-43A3-9E4A-19DCA7A9E004}" presName="text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4AF5DAE-69E6-44F1-932F-4C790F31D9E3}" srcId="{498869D0-C41A-4B05-BF87-D381E0603D7A}" destId="{D91EFC03-D868-43A3-9E4A-19DCA7A9E004}" srcOrd="2" destOrd="0" parTransId="{72F58C3D-D399-4CD7-B7A1-BA3C62A7EB29}" sibTransId="{CE538560-D2FA-4242-A064-53AA1086A0CC}"/>
    <dgm:cxn modelId="{7916B041-02F3-4F2C-A6C9-ACC1BDA1F6B5}" type="presOf" srcId="{49412EBB-83F0-469D-B746-DE1AB07513E2}" destId="{8E23EF7C-BD80-456C-AD79-7F114489FF0C}" srcOrd="0" destOrd="0" presId="urn:microsoft.com/office/officeart/2005/8/layout/hProcess9"/>
    <dgm:cxn modelId="{E653FFB1-C136-40C2-BD3C-C4F1D1B3CD61}" type="presOf" srcId="{498869D0-C41A-4B05-BF87-D381E0603D7A}" destId="{4BAD8A87-EAE8-4ECB-89A5-5A1106DBC6FE}" srcOrd="0" destOrd="0" presId="urn:microsoft.com/office/officeart/2005/8/layout/hProcess9"/>
    <dgm:cxn modelId="{C6793A10-8DE5-4F39-8C4A-7CEAFD746E0F}" type="presOf" srcId="{0944756C-F297-4298-B6AB-C09BC26CF647}" destId="{2782FD3A-0FD4-4CAB-8CA8-CEFF04CEDCBE}" srcOrd="0" destOrd="0" presId="urn:microsoft.com/office/officeart/2005/8/layout/hProcess9"/>
    <dgm:cxn modelId="{1D744ECB-E431-4661-A43F-3FB78A985792}" srcId="{498869D0-C41A-4B05-BF87-D381E0603D7A}" destId="{0944756C-F297-4298-B6AB-C09BC26CF647}" srcOrd="0" destOrd="0" parTransId="{9A6C6204-D77F-475F-8373-707DF36AF9F9}" sibTransId="{0307EA61-A553-4414-88C4-7DEE64D1AF06}"/>
    <dgm:cxn modelId="{22EA6F2D-27DD-4351-8E33-9272078A9228}" srcId="{498869D0-C41A-4B05-BF87-D381E0603D7A}" destId="{49412EBB-83F0-469D-B746-DE1AB07513E2}" srcOrd="1" destOrd="0" parTransId="{07219A4B-66CD-4599-9E4C-A828ADA2A33F}" sibTransId="{E86D2729-E775-48C2-B1EC-6579345E63A1}"/>
    <dgm:cxn modelId="{E281D8B1-BF18-422A-B39F-759D4C86D512}" type="presOf" srcId="{D91EFC03-D868-43A3-9E4A-19DCA7A9E004}" destId="{C6AF8DC7-DC09-4D68-8E0A-599E85C9B9FC}" srcOrd="0" destOrd="0" presId="urn:microsoft.com/office/officeart/2005/8/layout/hProcess9"/>
    <dgm:cxn modelId="{D19774F8-6F71-4E76-90A9-F389A83718DD}" type="presParOf" srcId="{4BAD8A87-EAE8-4ECB-89A5-5A1106DBC6FE}" destId="{46329D5A-6919-4EE7-8C50-AC5457D58EEA}" srcOrd="0" destOrd="0" presId="urn:microsoft.com/office/officeart/2005/8/layout/hProcess9"/>
    <dgm:cxn modelId="{0D111AAA-E412-43BF-B511-5B89B81D3298}" type="presParOf" srcId="{4BAD8A87-EAE8-4ECB-89A5-5A1106DBC6FE}" destId="{F7B6FDA5-380E-4308-AE8D-95A93C8F72AA}" srcOrd="1" destOrd="0" presId="urn:microsoft.com/office/officeart/2005/8/layout/hProcess9"/>
    <dgm:cxn modelId="{C30E8DFE-617E-407C-93B9-C6E44F8B0DEF}" type="presParOf" srcId="{F7B6FDA5-380E-4308-AE8D-95A93C8F72AA}" destId="{2782FD3A-0FD4-4CAB-8CA8-CEFF04CEDCBE}" srcOrd="0" destOrd="0" presId="urn:microsoft.com/office/officeart/2005/8/layout/hProcess9"/>
    <dgm:cxn modelId="{04BF1199-AC46-4047-8E66-B1423C3BE7B8}" type="presParOf" srcId="{F7B6FDA5-380E-4308-AE8D-95A93C8F72AA}" destId="{3F1E52DE-96DD-4580-A42C-DE536455F860}" srcOrd="1" destOrd="0" presId="urn:microsoft.com/office/officeart/2005/8/layout/hProcess9"/>
    <dgm:cxn modelId="{987E6F5D-326D-4372-9C56-31DF4FBCCC0B}" type="presParOf" srcId="{F7B6FDA5-380E-4308-AE8D-95A93C8F72AA}" destId="{8E23EF7C-BD80-456C-AD79-7F114489FF0C}" srcOrd="2" destOrd="0" presId="urn:microsoft.com/office/officeart/2005/8/layout/hProcess9"/>
    <dgm:cxn modelId="{30A7F770-F60B-4EE3-AA42-07071B8B6AEC}" type="presParOf" srcId="{F7B6FDA5-380E-4308-AE8D-95A93C8F72AA}" destId="{CD23C748-73D7-4D68-93D9-016BC17BBFA9}" srcOrd="3" destOrd="0" presId="urn:microsoft.com/office/officeart/2005/8/layout/hProcess9"/>
    <dgm:cxn modelId="{42ECE84D-9E5D-43D8-9803-96464BF20E20}" type="presParOf" srcId="{F7B6FDA5-380E-4308-AE8D-95A93C8F72AA}" destId="{C6AF8DC7-DC09-4D68-8E0A-599E85C9B9FC}" srcOrd="4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6329D5A-6919-4EE7-8C50-AC5457D58EEA}">
      <dsp:nvSpPr>
        <dsp:cNvPr id="0" name=""/>
        <dsp:cNvSpPr/>
      </dsp:nvSpPr>
      <dsp:spPr>
        <a:xfrm>
          <a:off x="637270" y="0"/>
          <a:ext cx="7222402" cy="1512168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782FD3A-0FD4-4CAB-8CA8-CEFF04CEDCBE}">
      <dsp:nvSpPr>
        <dsp:cNvPr id="0" name=""/>
        <dsp:cNvSpPr/>
      </dsp:nvSpPr>
      <dsp:spPr>
        <a:xfrm>
          <a:off x="0" y="468747"/>
          <a:ext cx="2549083" cy="604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Только ТОН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до 31.08.2023г.</a:t>
          </a:r>
        </a:p>
      </dsp:txBody>
      <dsp:txXfrm>
        <a:off x="29527" y="498274"/>
        <a:ext cx="2490029" cy="545813"/>
      </dsp:txXfrm>
    </dsp:sp>
    <dsp:sp modelId="{8E23EF7C-BD80-456C-AD79-7F114489FF0C}">
      <dsp:nvSpPr>
        <dsp:cNvPr id="0" name=""/>
        <dsp:cNvSpPr/>
      </dsp:nvSpPr>
      <dsp:spPr>
        <a:xfrm>
          <a:off x="2973930" y="453650"/>
          <a:ext cx="2549083" cy="604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ТОН или ЕТН 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с 01.09.2023г. по 31.12.2024г.</a:t>
          </a:r>
        </a:p>
      </dsp:txBody>
      <dsp:txXfrm>
        <a:off x="3003457" y="483177"/>
        <a:ext cx="2490029" cy="545813"/>
      </dsp:txXfrm>
    </dsp:sp>
    <dsp:sp modelId="{C6AF8DC7-DC09-4D68-8E0A-599E85C9B9FC}">
      <dsp:nvSpPr>
        <dsp:cNvPr id="0" name=""/>
        <dsp:cNvSpPr/>
      </dsp:nvSpPr>
      <dsp:spPr>
        <a:xfrm>
          <a:off x="5947860" y="453650"/>
          <a:ext cx="2549083" cy="604867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Только ЕТН</a:t>
          </a:r>
        </a:p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200" kern="1200" dirty="0">
              <a:latin typeface="Times New Roman" pitchFamily="18" charset="0"/>
              <a:cs typeface="Times New Roman" pitchFamily="18" charset="0"/>
            </a:rPr>
            <a:t>С 01.01.2025г. </a:t>
          </a:r>
        </a:p>
      </dsp:txBody>
      <dsp:txXfrm>
        <a:off x="5977387" y="483177"/>
        <a:ext cx="2490029" cy="54581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72BCF2-BA91-42F8-8A69-1FB5BFE1FBB5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F982EF3-9855-486F-99A0-C07B84E2CF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8724352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0369468-29D7-4F3A-A54B-FDB7BB9CB035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A4C4C6-6C96-4EA3-950D-32D7D53C4EA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4459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A4C4C6-6C96-4EA3-950D-32D7D53C4EA4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4613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A4C4C6-6C96-4EA3-950D-32D7D53C4EA4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461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7A4C4C6-6C96-4EA3-950D-32D7D53C4EA4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911701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Овал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24553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272012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40992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80511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766384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778227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037441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408179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065863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05952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10225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Прямоугольник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Объект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2" name="Объект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ru-RU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Объект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6" name="Объект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25" name="Овал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Овал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Заголовок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Прямоугольник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Прямоугольник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Объект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ru-RU"/>
              <a:t>Образец текста</a:t>
            </a:r>
          </a:p>
          <a:p>
            <a:pPr lvl="1" eaLnBrk="1" latinLnBrk="0" hangingPunct="1"/>
            <a:r>
              <a:rPr lang="ru-RU"/>
              <a:t>Второй уровень</a:t>
            </a:r>
          </a:p>
          <a:p>
            <a:pPr lvl="2" eaLnBrk="1" latinLnBrk="0" hangingPunct="1"/>
            <a:r>
              <a:rPr lang="ru-RU"/>
              <a:t>Третий уровень</a:t>
            </a:r>
          </a:p>
          <a:p>
            <a:pPr lvl="3" eaLnBrk="1" latinLnBrk="0" hangingPunct="1"/>
            <a:r>
              <a:rPr lang="ru-RU"/>
              <a:t>Четвертый уровень</a:t>
            </a:r>
          </a:p>
          <a:p>
            <a:pPr lvl="4" eaLnBrk="1" latinLnBrk="0" hangingPunct="1"/>
            <a:r>
              <a:rPr lang="ru-RU"/>
              <a:t>Пятый уровень</a:t>
            </a:r>
            <a:endParaRPr kumimoji="0" lang="en-US"/>
          </a:p>
        </p:txBody>
      </p:sp>
      <p:sp>
        <p:nvSpPr>
          <p:cNvPr id="10" name="Овал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Овал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Прямая соединительная линия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Прямоугольник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Овал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/>
              <a:t>Образец текста</a:t>
            </a:r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Прямоугольник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Прямоугольник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8" name="Прямоугольник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Овал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/>
              <a:t>Образец текста</a:t>
            </a:r>
          </a:p>
          <a:p>
            <a:pPr lvl="1" eaLnBrk="1" latinLnBrk="0" hangingPunct="1"/>
            <a:r>
              <a:rPr kumimoji="0" lang="ru-RU"/>
              <a:t>Второй уровень</a:t>
            </a:r>
          </a:p>
          <a:p>
            <a:pPr lvl="2" eaLnBrk="1" latinLnBrk="0" hangingPunct="1"/>
            <a:r>
              <a:rPr kumimoji="0" lang="ru-RU"/>
              <a:t>Третий уровень</a:t>
            </a:r>
          </a:p>
          <a:p>
            <a:pPr lvl="3" eaLnBrk="1" latinLnBrk="0" hangingPunct="1"/>
            <a:r>
              <a:rPr kumimoji="0" lang="ru-RU"/>
              <a:t>Четвертый уровень</a:t>
            </a:r>
          </a:p>
          <a:p>
            <a:pPr lvl="4" eaLnBrk="1" latinLnBrk="0" hangingPunct="1"/>
            <a:r>
              <a:rPr kumimoji="0" lang="ru-RU"/>
              <a:t>Пятый уровень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3" r:id="rId1"/>
    <p:sldLayoutId id="2147483734" r:id="rId2"/>
    <p:sldLayoutId id="2147483735" r:id="rId3"/>
    <p:sldLayoutId id="2147483736" r:id="rId4"/>
    <p:sldLayoutId id="2147483737" r:id="rId5"/>
    <p:sldLayoutId id="2147483738" r:id="rId6"/>
    <p:sldLayoutId id="2147483739" r:id="rId7"/>
    <p:sldLayoutId id="2147483740" r:id="rId8"/>
    <p:sldLayoutId id="2147483741" r:id="rId9"/>
    <p:sldLayoutId id="2147483742" r:id="rId10"/>
    <p:sldLayoutId id="214748374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880A59D-6E61-4A9C-A28D-446198915CEB}" type="datetimeFigureOut">
              <a:rPr lang="ru-RU" smtClean="0"/>
              <a:t>30.09.2024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A841B47-EDF4-4274-B629-A817DBCA052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57454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5" r:id="rId1"/>
    <p:sldLayoutId id="2147483746" r:id="rId2"/>
    <p:sldLayoutId id="2147483747" r:id="rId3"/>
    <p:sldLayoutId id="2147483748" r:id="rId4"/>
    <p:sldLayoutId id="2147483749" r:id="rId5"/>
    <p:sldLayoutId id="2147483750" r:id="rId6"/>
    <p:sldLayoutId id="2147483751" r:id="rId7"/>
    <p:sldLayoutId id="2147483752" r:id="rId8"/>
    <p:sldLayoutId id="2147483753" r:id="rId9"/>
    <p:sldLayoutId id="2147483754" r:id="rId10"/>
    <p:sldLayoutId id="214748375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81601" y="1916832"/>
            <a:ext cx="6270675" cy="20902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67576" y="1049656"/>
            <a:ext cx="823733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Проблемные вопросы при  применении Единых типовых норм выдачи </a:t>
            </a: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средств индивидуальной защиты и смывающих средств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332656"/>
            <a:ext cx="617728" cy="77113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TextBox 5"/>
          <p:cNvSpPr txBox="1"/>
          <p:nvPr/>
        </p:nvSpPr>
        <p:spPr>
          <a:xfrm>
            <a:off x="3203848" y="4869160"/>
            <a:ext cx="573656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отдел трудовых отношений и управления охраной труда</a:t>
            </a:r>
            <a:b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Управления труда, заработной платы и муниципальной службы администрации </a:t>
            </a:r>
            <a:r>
              <a:rPr lang="ru-RU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Слюдянского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муниципального района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3431923" y="6021288"/>
            <a:ext cx="179241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Слюдянка</a:t>
            </a:r>
            <a:r>
              <a:rPr lang="ru-RU" sz="1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2024 год</a:t>
            </a:r>
          </a:p>
        </p:txBody>
      </p:sp>
    </p:spTree>
    <p:extLst>
      <p:ext uri="{BB962C8B-B14F-4D97-AF65-F5344CB8AC3E}">
        <p14:creationId xmlns:p14="http://schemas.microsoft.com/office/powerpoint/2010/main" val="121878159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1957" y="3702018"/>
          <a:ext cx="5760085" cy="311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Нормы выдачи СИЗ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1957" y="3379692"/>
          <a:ext cx="5760085" cy="933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60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УТВЕРЖДАЮ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организации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"  " _______ 20__ г.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79459939"/>
              </p:ext>
            </p:extLst>
          </p:nvPr>
        </p:nvGraphicFramePr>
        <p:xfrm>
          <a:off x="179512" y="2155952"/>
          <a:ext cx="8856984" cy="35055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00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80758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5671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2028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72208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4016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п/п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профессии (должности)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СИЗ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указанием конкретных данных о конструкции, классе защиты, категориях эффективности и/или эксплуатационных уровнях)</a:t>
                      </a:r>
                      <a:endParaRPr lang="ru-RU" sz="1100" b="1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rgbClr val="92D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Электромонтер по ремонту воздушных линий </a:t>
                      </a:r>
                      <a:r>
                        <a:rPr lang="ru-RU" sz="11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высокого напряжения и контактной сети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Одежда специальная защитная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0066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Костюм для защиты от термических рисков электрической дуги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(3-й</a:t>
                      </a:r>
                      <a:r>
                        <a:rPr lang="ru-RU" sz="11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уровень защиты), повышенных температур (кратковременного воздействия открытого пламени, теплового излучения, конвективной теплоты (А1В1С1), статического электричества, ОПЗ, механических воздействий (истирания, прокола) из </a:t>
                      </a:r>
                      <a:r>
                        <a:rPr lang="ru-RU" sz="1100" baseline="0" dirty="0" err="1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арамидной</a:t>
                      </a:r>
                      <a:r>
                        <a:rPr lang="ru-RU" sz="11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ткани с МВО отделкой:</a:t>
                      </a:r>
                    </a:p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aseline="0" dirty="0">
                          <a:solidFill>
                            <a:srgbClr val="C00000"/>
                          </a:solidFill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куртка\брюки</a:t>
                      </a:r>
                      <a:endParaRPr lang="ru-RU" sz="1100" dirty="0">
                        <a:solidFill>
                          <a:srgbClr val="C000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 шт. на 2 года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 5284 прил. №1 к приказу Минтруда от 29.10.2021г. № 767н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52868746"/>
              </p:ext>
            </p:extLst>
          </p:nvPr>
        </p:nvGraphicFramePr>
        <p:xfrm>
          <a:off x="179512" y="5805264"/>
          <a:ext cx="8856984" cy="87312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59453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2249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858403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68529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2493836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6864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Ответственное лицо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4357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(подпись)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(фамилия, инициалы)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5450" y="354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0575387"/>
              </p:ext>
            </p:extLst>
          </p:nvPr>
        </p:nvGraphicFramePr>
        <p:xfrm>
          <a:off x="539552" y="188640"/>
          <a:ext cx="7920879" cy="322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СИЗ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32937335"/>
              </p:ext>
            </p:extLst>
          </p:nvPr>
        </p:nvGraphicFramePr>
        <p:xfrm>
          <a:off x="611560" y="548680"/>
          <a:ext cx="8136904" cy="1518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1626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97422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71942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СОГЛАСОВАНО: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Учёт мнения выборного органа первичной профсоюзной организации или иного уполномоченного представительного органа работников (при наличии)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1589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4825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   » ___________20___г.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"  " _______ 20__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933815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467544" y="476672"/>
            <a:ext cx="7943212" cy="13542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ПЕРЕХОД К ЕДИНЫМ ТИПОВЫМ НОРМАМ ВЫДАЧИ СИЗ (ЕТН)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Чтобы скомплектовать защитные средства для работника и сформировать Нормы бесплатной выдачи СИЗ, нужно будет сделать выбор по каждой из таблиц-приложений ЕТН. В итоге, полный комплект защитных средств для работника будет формироваться в четыре шага:</a:t>
            </a: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43081082"/>
              </p:ext>
            </p:extLst>
          </p:nvPr>
        </p:nvGraphicFramePr>
        <p:xfrm>
          <a:off x="323528" y="1988840"/>
          <a:ext cx="8496944" cy="4392488"/>
        </p:xfrm>
        <a:graphic>
          <a:graphicData uri="http://schemas.openxmlformats.org/drawingml/2006/table">
            <a:tbl>
              <a:tblPr firstRow="1" bandRow="1"/>
              <a:tblGrid>
                <a:gridCol w="212423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124236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345865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1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FFC000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3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ADAE"/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b="1" kern="1200">
                          <a:solidFill>
                            <a:schemeClr val="lt1"/>
                          </a:solidFill>
                          <a:latin typeface="Georgia"/>
                        </a:defRPr>
                      </a:lvl9pPr>
                    </a:lstStyle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ШАГ 4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12700" cmpd="sng">
                      <a:solidFill>
                        <a:sysClr val="window" lastClr="FFFFFF"/>
                      </a:solidFill>
                    </a:lnT>
                    <a:lnB w="381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00B05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6623"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Выбираем базовый комплект СИЗ в соответствии с профессией по приложению 1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AD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Выбираем комплект СИЗ по видам опасностей дополнительный (с учётом результатов СОУТ и ОПР) по приложению 2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AD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Выбираем комплект ДСИЗ и </a:t>
                      </a:r>
                      <a:r>
                        <a:rPr lang="ru-RU" sz="1200" dirty="0" err="1">
                          <a:latin typeface="Times New Roman" pitchFamily="18" charset="0"/>
                          <a:cs typeface="Times New Roman" pitchFamily="18" charset="0"/>
                        </a:rPr>
                        <a:t>СиОС</a:t>
                      </a:r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 по приложению 3 (загрязнения и виды работ) 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ADAE">
                        <a:tint val="40000"/>
                      </a:srgbClr>
                    </a:solidFill>
                  </a:tcPr>
                </a:tc>
                <a:tc>
                  <a:txBody>
                    <a:bodyPr/>
                    <a:lstStyle>
                      <a:lvl1pPr marL="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1pPr>
                      <a:lvl2pPr marL="457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2pPr>
                      <a:lvl3pPr marL="914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3pPr>
                      <a:lvl4pPr marL="1371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4pPr>
                      <a:lvl5pPr marL="18288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5pPr>
                      <a:lvl6pPr marL="22860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6pPr>
                      <a:lvl7pPr marL="27432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7pPr>
                      <a:lvl8pPr marL="32004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8pPr>
                      <a:lvl9pPr marL="3657600" algn="l" defTabSz="914400" rtl="0" eaLnBrk="1" latinLnBrk="0" hangingPunct="1">
                        <a:defRPr sz="1800" kern="1200">
                          <a:solidFill>
                            <a:schemeClr val="dk1"/>
                          </a:solidFill>
                          <a:latin typeface="Georgia"/>
                        </a:defRPr>
                      </a:lvl9pPr>
                    </a:lstStyle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Формируем локальные нормы выдачи. Подписываем документ, согласуем с профсоюзом, утверждаем руководителем (п. 10 Правил 766н). Согласно статье 209 ТК эти документы обязательны к исполнению (Требования охраны труда - государственные нормативные требования охраны труда, а также требования охраны труда, установленные локальными нормативными актами работодателя, в том числе правилами (стандартами) организации и инструкциями по охране труда.</a:t>
                      </a:r>
                    </a:p>
                  </a:txBody>
                  <a:tcPr>
                    <a:lnL w="12700" cmpd="sng">
                      <a:solidFill>
                        <a:sysClr val="window" lastClr="FFFFFF"/>
                      </a:solidFill>
                    </a:lnL>
                    <a:lnR w="12700" cmpd="sng">
                      <a:solidFill>
                        <a:sysClr val="window" lastClr="FFFFFF"/>
                      </a:solidFill>
                    </a:lnR>
                    <a:lnT w="38100" cmpd="sng">
                      <a:solidFill>
                        <a:sysClr val="window" lastClr="FFFFFF"/>
                      </a:solidFill>
                    </a:lnT>
                    <a:lnB w="12700" cmpd="sng">
                      <a:solidFill>
                        <a:sysClr val="window" lastClr="FFFFFF"/>
                      </a:solidFill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8CADAE">
                        <a:tint val="4000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1895837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1957" y="3702018"/>
          <a:ext cx="5760085" cy="311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Нормы выдачи СИЗ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1957" y="3379692"/>
          <a:ext cx="5760085" cy="933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60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УТВЕРЖДАЮ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организации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"  " _______ 20__ г.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7876047"/>
              </p:ext>
            </p:extLst>
          </p:nvPr>
        </p:nvGraphicFramePr>
        <p:xfrm>
          <a:off x="107503" y="1889990"/>
          <a:ext cx="8928991" cy="4779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0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43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096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207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п/п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(должности)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СИЗ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002060"/>
                          </a:solidFill>
                          <a:effectLst/>
                          <a:highlight>
                            <a:srgbClr val="FFFF00"/>
                          </a:highlight>
                          <a:latin typeface="Times New Roman" pitchFamily="18" charset="0"/>
                          <a:cs typeface="Times New Roman" pitchFamily="18" charset="0"/>
                        </a:rPr>
                        <a:t> (с указанием конкретных данных о конструкции, классе защиты, категориях эффективности и/или эксплуатационных уровнях)</a:t>
                      </a:r>
                      <a:endParaRPr lang="ru-RU" sz="1100" dirty="0">
                        <a:solidFill>
                          <a:srgbClr val="002060"/>
                        </a:solidFill>
                        <a:effectLst/>
                        <a:highlight>
                          <a:srgbClr val="FFFF00"/>
                        </a:highlight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1" dirty="0">
                          <a:effectLst/>
                        </a:rPr>
                        <a:t> </a:t>
                      </a:r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Грузчик</a:t>
                      </a:r>
                      <a:endParaRPr lang="ru-RU" sz="1200" b="1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Одежда </a:t>
                      </a:r>
                    </a:p>
                    <a:p>
                      <a:pPr algn="ctr"/>
                      <a:r>
                        <a:rPr lang="ru-RU" sz="1200" b="1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специальная защитная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Жилет сигнальный повышенной видимости </a:t>
                      </a:r>
                      <a:r>
                        <a:rPr lang="ru-RU" sz="11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(2 класс защиты) 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из трикотажного полотна плотностью 120 г/</a:t>
                      </a:r>
                      <a:r>
                        <a:rPr lang="ru-RU" sz="11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кв.м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 двумя горизонтальными лентами СОП (ширина 50 мм) и центральной застежкой на липкую ленту </a:t>
                      </a:r>
                      <a:r>
                        <a:rPr lang="ru-RU" sz="11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велькро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.</a:t>
                      </a:r>
                      <a:r>
                        <a:rPr lang="ru-RU" sz="1100" b="0" i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Наличие боковых карманов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 987 прил. №1 к Приказу Минтруда от 29.10.2023г. № 767н;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п. 18.1 прил. №2 к</a:t>
                      </a:r>
                      <a:r>
                        <a:rPr lang="ru-RU" sz="11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Приказу Минтруда от 29.10.2023г. № 767н;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ОПР № 35;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СОУТ № 21</a:t>
                      </a: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7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b="1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Костюм для защиты от механических воздействий (истирания</a:t>
                      </a:r>
                      <a:r>
                        <a:rPr lang="ru-RU" sz="11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): куртка/брюки из смесовой ткани, ВО пропитки, с </a:t>
                      </a:r>
                      <a:r>
                        <a:rPr lang="ru-RU" sz="1100" b="0" i="0" u="none" strike="noStrike" kern="1200" baseline="0" dirty="0" err="1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супатной</a:t>
                      </a:r>
                      <a:r>
                        <a:rPr lang="ru-RU" sz="11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застежкой на пуговицы. Застежка брюк на пуговицы.</a:t>
                      </a: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 987 прил. №1 к Приказу Минтруда от 29.10.2023г. № 767н;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solidFill>
                      <a:schemeClr val="bg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5450" y="354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77392393"/>
              </p:ext>
            </p:extLst>
          </p:nvPr>
        </p:nvGraphicFramePr>
        <p:xfrm>
          <a:off x="467544" y="188640"/>
          <a:ext cx="7920879" cy="322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СИЗ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40300662"/>
              </p:ext>
            </p:extLst>
          </p:nvPr>
        </p:nvGraphicFramePr>
        <p:xfrm>
          <a:off x="467544" y="404664"/>
          <a:ext cx="8352929" cy="1321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9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3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7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СОГЛАСОВАНО: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Учёт мнения выборного органа первичной профсоюзной организации или иного уполномоченного представительного органа работников (при наличии)</a:t>
                      </a: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64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   » ___________20___г.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"  " _______ 20__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7967932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1957" y="3702018"/>
          <a:ext cx="5760085" cy="311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Нормы выдачи СИЗ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1957" y="3379692"/>
          <a:ext cx="5760085" cy="933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60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УТВЕРЖДАЮ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организации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"  " _______ 20__ г.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23289267"/>
              </p:ext>
            </p:extLst>
          </p:nvPr>
        </p:nvGraphicFramePr>
        <p:xfrm>
          <a:off x="107504" y="1844824"/>
          <a:ext cx="8928991" cy="497628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0789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0602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694365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80962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2120746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1368152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п/п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Профессии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(должности)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СИЗ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указанием конкретных данных о конструкции, классе защиты, категориях эффективности и/или эксплуатационных уровнях)</a:t>
                      </a:r>
                      <a:endParaRPr lang="ru-RU" sz="1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65618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Грузчик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Одежда </a:t>
                      </a:r>
                    </a:p>
                    <a:p>
                      <a:pPr algn="ctr"/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специальная защитная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indent="0" algn="just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200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Костюм для защиты от пониженных температур, пониженных температур и ветра 2 класса защиты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</a:t>
                      </a:r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III</a:t>
                      </a:r>
                      <a:r>
                        <a:rPr lang="ru-RU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климатический  пояс) повышенной видимости (2 класс защиты): куртка/брюки</a:t>
                      </a:r>
                      <a:endParaRPr lang="ru-RU" sz="12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accent1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 на 2 года 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 4.7</a:t>
                      </a:r>
                      <a:r>
                        <a:rPr lang="ru-RU" sz="1100" baseline="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прил. №2 к Приказу Минтруда от 29.10.2023г. № 767н;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ea typeface="Times New Roman"/>
                          <a:cs typeface="Times New Roman" pitchFamily="18" charset="0"/>
                        </a:rPr>
                        <a:t>п. 1.3.1 прил. №2 к</a:t>
                      </a:r>
                      <a:r>
                        <a:rPr lang="ru-RU" sz="1100" baseline="0" dirty="0"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Приказу Минтруда от 29.10.2023г. № 767н;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ОПР № 35;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СОУТ № 21</a:t>
                      </a: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00789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Средства защиты ног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r>
                        <a:rPr lang="ru-RU" sz="11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Обувь специальная для защиты от механических воздействий (ударов, проколов): ботинки (верх из натуральной кожи с </a:t>
                      </a:r>
                      <a:r>
                        <a:rPr lang="ru-RU" sz="1100" b="0" i="0" u="none" strike="noStrike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а</a:t>
                      </a:r>
                      <a:r>
                        <a:rPr lang="ru-RU" sz="1100" b="0" i="0" kern="120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нтипрокольной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стелькой</a:t>
                      </a:r>
                      <a:r>
                        <a:rPr lang="ru-RU" sz="1100" b="0" i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(1200 Н),  композитным</a:t>
                      </a:r>
                      <a:r>
                        <a:rPr lang="ru-RU" sz="1100" b="0" i="0" kern="1200" baseline="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</a:t>
                      </a:r>
                      <a:r>
                        <a:rPr lang="ru-RU" sz="1100" b="0" i="0" kern="1200" baseline="0" dirty="0" err="1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подноском</a:t>
                      </a:r>
                      <a:r>
                        <a:rPr lang="ru-RU" sz="1100" b="0" i="0" kern="1200" dirty="0">
                          <a:solidFill>
                            <a:schemeClr val="dk1"/>
                          </a:solidFill>
                          <a:effectLst/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 (200 Дж)</a:t>
                      </a:r>
                      <a:endParaRPr lang="ru-RU" sz="1100" b="0" i="0" u="none" strike="noStrike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1 шт.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п. 987 прил. №1 к Приказу Минтруда от 29.10.2023г. № 767н;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ОПР № 35;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Карта СОУТ № 21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3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3839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5450" y="354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08478088"/>
              </p:ext>
            </p:extLst>
          </p:nvPr>
        </p:nvGraphicFramePr>
        <p:xfrm>
          <a:off x="467544" y="188640"/>
          <a:ext cx="7920879" cy="322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СИЗ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99784591"/>
              </p:ext>
            </p:extLst>
          </p:nvPr>
        </p:nvGraphicFramePr>
        <p:xfrm>
          <a:off x="467544" y="404664"/>
          <a:ext cx="8352929" cy="13216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9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3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63768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СОГЛАСОВАНО: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Учёт мнения выборного органа первичной профсоюзной организации или иного уполномоченного представительного органа работников (при наличии)</a:t>
                      </a: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8641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261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   » ___________20___г.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"  " _______ 20__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4415054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853310"/>
              </p:ext>
            </p:extLst>
          </p:nvPr>
        </p:nvGraphicFramePr>
        <p:xfrm>
          <a:off x="107504" y="908720"/>
          <a:ext cx="8928994" cy="435618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716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8572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92866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5716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571503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57150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928615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928662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488394">
                <a:tc gridSpan="8"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Необходимо прописать</a:t>
                      </a:r>
                      <a:r>
                        <a:rPr lang="ru-RU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корректные существующие меры СИЗ:</a:t>
                      </a:r>
                      <a:endParaRPr lang="ru-RU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09376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№</a:t>
                      </a:r>
                    </a:p>
                    <a:p>
                      <a:r>
                        <a:rPr lang="ru-RU" sz="1000" dirty="0">
                          <a:latin typeface="Times New Roman" pitchFamily="18" charset="0"/>
                          <a:cs typeface="Times New Roman" pitchFamily="18" charset="0"/>
                        </a:rPr>
                        <a:t>п/п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№ опасности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Опасности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№ опасного события</a:t>
                      </a:r>
                    </a:p>
                  </a:txBody>
                  <a:tcPr vert="vert27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Опасное событие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just"/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Объект (помещение или зона, выполняемые работы, нештатная ситуация, аварийная ситуация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Источник опасности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dirty="0">
                          <a:latin typeface="Times New Roman" pitchFamily="18" charset="0"/>
                          <a:cs typeface="Times New Roman" pitchFamily="18" charset="0"/>
                        </a:rPr>
                        <a:t>Меры управления профессиональными рисками (технические, организационные, СИЗ и пр.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1181632"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Транспортное средство, в том числе погрузчик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Механические травмы работника вследствие наезда транспортного средства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Открытая территория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Погрузчик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1" kern="120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Выдавать одежду сигнальную повышенной видимости </a:t>
                      </a:r>
                      <a:endParaRPr lang="ru-RU" sz="1200" b="1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976786"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179512" y="332656"/>
            <a:ext cx="86409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Карта идентификации опасностей и оценки профессиональных рисков № 35 (грузчик) </a:t>
            </a:r>
          </a:p>
        </p:txBody>
      </p:sp>
    </p:spTree>
    <p:extLst>
      <p:ext uri="{BB962C8B-B14F-4D97-AF65-F5344CB8AC3E}">
        <p14:creationId xmlns:p14="http://schemas.microsoft.com/office/powerpoint/2010/main" val="121880820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40733209"/>
              </p:ext>
            </p:extLst>
          </p:nvPr>
        </p:nvGraphicFramePr>
        <p:xfrm>
          <a:off x="323528" y="836712"/>
          <a:ext cx="8352927" cy="54417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8803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368152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08112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1183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28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839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п/п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профессии (должности)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СИЗ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указанием конкретных данных о конструкции, классе защиты, категориях эффективности и/или эксплуатационных уровнях)</a:t>
                      </a:r>
                      <a:endParaRPr lang="ru-RU" sz="1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1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Уборщик производственных и служебных помещений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Одежда специальная защитная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Костюм для защиты от механических воздействий (истирания)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1 шт. на год</a:t>
                      </a:r>
                      <a:endParaRPr lang="ru-RU" sz="1100" dirty="0"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</a:t>
                      </a:r>
                    </a:p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защиты ног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kumimoji="0"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Обувь специальная для защиты от механических воздействий (ударов) и от скольжения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пара на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</a:t>
                      </a:r>
                    </a:p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защиты рук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kumimoji="0"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Перчатки для защиты от механических воздействий (истирания)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12 пар на год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Средства </a:t>
                      </a:r>
                    </a:p>
                    <a:p>
                      <a:pPr algn="l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защиты головы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r>
                        <a:rPr kumimoji="0" lang="ru-RU" sz="1200" b="0" i="0" u="none" strike="noStrike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Головной убор для защиты от общих производственных загрязнений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1 </a:t>
                      </a:r>
                      <a:r>
                        <a:rPr lang="ru-RU" sz="1100" b="0" i="0" u="none" strike="noStrike" dirty="0" err="1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шт</a:t>
                      </a:r>
                      <a:r>
                        <a:rPr lang="ru-RU" sz="11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/>
                        </a:rPr>
                        <a:t> на год.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541676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323528" y="332656"/>
            <a:ext cx="7416824" cy="550920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определить опасности для профессии или должности?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Выбор СИЗ на основании ЕТН полностью зависит от опасностей и опасных событий, которые выявили во время оценки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профрисков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Поэтому во время работы с приложение №2 ЕТН используйте карту оценки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профрисков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на рабочем месте работника.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Проанализируйте опасности и выберите те, для которых защита с помощью СИЗ является неотъемлемым мероприятием. Как правило, эти опасности среднего и высокого уровня.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Работодатель вправе не учитывать СИЗ от опасностей, уровень риска по которым не приведет к нанесению вреда здоровью работника во время работы, т.к. рисками управляют с помощью других мероприятий. Защиту от опасностей подтверждайте результатами СОУТ и ОПР (п.18 Правил).</a:t>
            </a:r>
          </a:p>
          <a:p>
            <a:pPr algn="just"/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Например:</a:t>
            </a:r>
          </a:p>
          <a:p>
            <a:pPr algn="just"/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Не выдавайте противоскользящую обувь при риске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поскальзывания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 Применяйте другие меры контроля возникновения опасности: посыпайте дорожки песком, выставляйте таблички с надписью «мокрый пол» после уборки.</a:t>
            </a:r>
          </a:p>
          <a:p>
            <a:pPr algn="just"/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Обратите внимание, что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для одной профессии в организации может быть разный перечень опасностей, если рабочие места отличаются друг от друга расположением, оборудованием, уровнем шума…</a:t>
            </a:r>
          </a:p>
        </p:txBody>
      </p:sp>
    </p:spTree>
    <p:extLst>
      <p:ext uri="{BB962C8B-B14F-4D97-AF65-F5344CB8AC3E}">
        <p14:creationId xmlns:p14="http://schemas.microsoft.com/office/powerpoint/2010/main" val="34742319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9512" y="404664"/>
            <a:ext cx="8568952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выбрать подходящую конструкцию СИЗ?</a:t>
            </a: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 приложении № 2 столбец 6 </a:t>
            </a:r>
          </a:p>
          <a:p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Работодатель выбирает одну из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конструкций СИЗ, которая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больше подходит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работникам для </a:t>
            </a: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выполнения работ.</a:t>
            </a:r>
          </a:p>
          <a:p>
            <a:endParaRPr lang="ru-RU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Например: 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ботинки</a:t>
            </a:r>
          </a:p>
          <a:p>
            <a:endParaRPr lang="ru-RU" dirty="0"/>
          </a:p>
        </p:txBody>
      </p:sp>
      <p:pic>
        <p:nvPicPr>
          <p:cNvPr id="1027" name="Picture 3" descr="D:\Users\tebloeva_ev\Desktop\2024-09-18_11-32-39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3928" y="764704"/>
            <a:ext cx="4680520" cy="5541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436000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908720"/>
            <a:ext cx="3528392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Для каждой конструкции также указывают защитные свойства СИЗ, которые прописаны в документе о подтверждении соответствия – в сертификате или декларации.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для  обуви специальной резиновой или из полимерных материалов для защиты от механических воздействий выдают сапоги или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полусапоги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с ударопрочным носком 200дЖ. Эти свойства необходимо учитывать при закупке.</a:t>
            </a:r>
          </a:p>
        </p:txBody>
      </p:sp>
      <p:pic>
        <p:nvPicPr>
          <p:cNvPr id="2053" name="Picture 5" descr="D:\Users\tebloeva_ev\Desktop\2024-09-18_11-28-41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1920" y="260648"/>
            <a:ext cx="4989165" cy="5591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216059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563888" y="476672"/>
            <a:ext cx="5184576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Как выбрать дополнительные СИЗ?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столбце 8 приложения № 2 не всегда вписаны СИЗ, которые обеспечивают необходимый работодателю уровень и спектр защиты, но не попадает под регулирование ТР ТС 019/2011. В случае наличия таких СИЗ работодатель может добровольно улучшить Нормы выдачи. Средства защиты выдают дополнительно к основным, которые защищают от идентифицированной опасности.  СИЗ  из столбца 8 нельзя заменить средства из столбца 6.</a:t>
            </a:r>
          </a:p>
        </p:txBody>
      </p:sp>
      <p:pic>
        <p:nvPicPr>
          <p:cNvPr id="3076" name="Picture 4" descr="D:\Users\tebloeva_ev\Desktop\2024-09-18_11-22-25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17829"/>
            <a:ext cx="3240360" cy="4876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701680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751344"/>
            <a:ext cx="8136904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700" dirty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 1 сентября 2023 года вступили  в силу и будут действовать до 1 сентября 2029 года:</a:t>
            </a:r>
          </a:p>
          <a:p>
            <a: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700" dirty="0">
                <a:solidFill>
                  <a:schemeClr val="accent1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— Правила обеспечения работников средствами индивидуальной защиты и смывающими средствами, утверждённые приказом Минтруда России от 29.10.2021 № 766н (далее – Правила №766н) </a:t>
            </a:r>
          </a:p>
          <a:p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— Единые типовые нормы выдачи средств индивидуальной защиты и смывающих средств, утверждённые приказом Минтруда России от 29.10.2021 № 767н (далее – ЕТН)</a:t>
            </a:r>
            <a:b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СИЗ и смывающими средствами должно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осуществляться в соответствии с новыми Правилами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на основании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ЕТН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с учётом результатов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СОУТ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, результатов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ОПР,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мнения выборного органа первичной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профсоюзной организации</a:t>
            </a:r>
            <a:r>
              <a:rPr lang="ru-RU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 или иного уполномоченного представительного органа работников (при наличии)</a:t>
            </a:r>
            <a:endParaRPr lang="ru-RU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8938842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51520" y="5157192"/>
            <a:ext cx="828092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Пример: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можно выдать одежду специальную для защиты от возможного захвата движущимися частями механизма и дополнить защиту нарукавниками. Они лучше защитят работника от опасного события, если работник не полностью застегнет рукава костюма.</a:t>
            </a:r>
          </a:p>
        </p:txBody>
      </p:sp>
      <p:pic>
        <p:nvPicPr>
          <p:cNvPr id="4099" name="Picture 3" descr="D:\Users\tebloeva_ev\Desktop\2024-09-18_11-19-54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88640"/>
            <a:ext cx="7056784" cy="46805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454358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404664"/>
            <a:ext cx="8496944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              Часто задаваемые вопросы:</a:t>
            </a: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Вопрос: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Можно ли выдавать СИЗ не в полном объеме из приложения № 1 ЕТН?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Нет, нельзя!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 пункте 18 Правил обеспечения СИЗ № 766н указано, что объём выдачи СИЗ, выдаваемых работникам в зависимости от профессии (должности), определён в Единых типовых нормах выдачи СИЗ работникам по профессиям (должностям). Это означает, что набор СИЗ, указанный в приложении № 1, является законодательным минимумом.</a:t>
            </a: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Если профессия работника в ЕТН отсутствует, нужно руководствоваться наименованиями профессий (должностей) и соответствующими им характеристиками, указанными в соответствующих положениях профессиональных стандартов, а в случае их отсутствия — в квалификационных справочниках.</a:t>
            </a:r>
          </a:p>
          <a:p>
            <a:pPr algn="just"/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sz="14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Приложение № 1 ЕТН содержит минимальный набор СИЗ, который работодатель обязан выдать работнику в любом случае. Исключать какие-либо СИЗ из перечня не допускается. Такой позиции придерживается Минтруд (письмо Минтруда от 03.10.2023 № 15-2/ООГ-4553).</a:t>
            </a: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88640"/>
            <a:ext cx="2448272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005126525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496944" cy="60631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2. Вопрос: 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По Единым нормам выдачи СИЗ мы должны выдать гардеробщику  (</a:t>
            </a:r>
            <a:r>
              <a:rPr lang="ru-RU" u="sng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костюм для защиты от общих производственных загрязнений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). Можем ли мы выдать гардеробщику </a:t>
            </a:r>
            <a:r>
              <a:rPr lang="ru-RU" u="sng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ХАЛАТ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для защиты от общих производственных загрязнений? И каким внутренним документом  можно утвердить замену костюма на халат?</a:t>
            </a:r>
          </a:p>
          <a:p>
            <a:endParaRPr lang="ru-RU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Ответ:</a:t>
            </a:r>
          </a:p>
          <a:p>
            <a:r>
              <a:rPr lang="ru-RU" dirty="0">
                <a:latin typeface="Times New Roman" pitchFamily="18" charset="0"/>
                <a:cs typeface="Times New Roman" pitchFamily="18" charset="0"/>
              </a:rPr>
              <a:t>Нет, нельзя! </a:t>
            </a:r>
          </a:p>
          <a:p>
            <a:r>
              <a:rPr lang="ru-RU" sz="2000" dirty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П. 16 Правил обеспечения работников средствами индивидуальной защиты и смывающими средствами, утверждённые приказом Минтруда России от 29.10.2021 № 766н гласит, что:</a:t>
            </a:r>
            <a:endParaRPr lang="ru-RU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Нормы должны обеспечивать равноценную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(в том числе, в случае замены СИЗ) 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ИЛИ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превосходящую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(за счет расширения номенклатуры или увеличения количества выдаваемых СИЗ, либо за счет выдачи СИЗ, обеспечивающих более широкий спектр защитных свойств) по сравнению с Едиными типовыми нормами,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защиту работников от имеющихся на рабочих местах вредных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 (или) опасных производственных </a:t>
            </a:r>
            <a:r>
              <a:rPr lang="ru-RU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факторов и опасностей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выявленных при проведении СОУТ и ОПР.</a:t>
            </a:r>
          </a:p>
          <a:p>
            <a:r>
              <a:rPr lang="ru-RU" sz="2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Халат не обеспечивает равноценную защиту по сравнению с костюмом (если не следовать требованиям приказа, то это будет нарушением).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9605614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51520" y="188640"/>
            <a:ext cx="8496944" cy="14157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1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3. Вопрос: </a:t>
            </a:r>
          </a:p>
          <a:p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Если нет должности в приложении № 1, а по результатам ОПР идентифицирован только ОПЗ, можно ли выдать Халат? Но его нет в приложении № 2? Как быть?</a:t>
            </a:r>
          </a:p>
          <a:p>
            <a:r>
              <a:rPr lang="ru-RU" sz="1400" dirty="0">
                <a:solidFill>
                  <a:srgbClr val="00B050"/>
                </a:solidFill>
                <a:latin typeface="Times New Roman" pitchFamily="18" charset="0"/>
                <a:cs typeface="Times New Roman" pitchFamily="18" charset="0"/>
              </a:rPr>
              <a:t>Ответ: </a:t>
            </a:r>
          </a:p>
          <a:p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Нет, нельзя!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147" name="Picture 3" descr="D:\Users\tebloeva_ev\Desktop\2024-09-24_11-56-30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988840"/>
            <a:ext cx="7353300" cy="23050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5724128" y="5949280"/>
            <a:ext cx="3096344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100" dirty="0" smtClean="0">
                <a:latin typeface="Times New Roman" pitchFamily="18" charset="0"/>
                <a:cs typeface="Times New Roman" pitchFamily="18" charset="0"/>
              </a:rPr>
              <a:t>для презентации изображения  взяты из открытых источников</a:t>
            </a:r>
            <a:endParaRPr lang="ru-RU" sz="11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8713216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>
            <a:extLst>
              <a:ext uri="{FF2B5EF4-FFF2-40B4-BE49-F238E27FC236}">
                <a16:creationId xmlns:a16="http://schemas.microsoft.com/office/drawing/2014/main" xmlns="" id="{EAF45442-B61A-6FFB-D507-0D8837A0DF8C}"/>
              </a:ext>
            </a:extLst>
          </p:cNvPr>
          <p:cNvSpPr/>
          <p:nvPr/>
        </p:nvSpPr>
        <p:spPr>
          <a:xfrm>
            <a:off x="611560" y="1124744"/>
            <a:ext cx="7632848" cy="180020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4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Спасибо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20282893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052736"/>
            <a:ext cx="8568952" cy="55399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В период до 31 декабря 2024 года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работодатель вправе осуществлять обеспечение СИЗ и смывающими средствами в соответствии с Правилами, на основании 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типовых норм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бесплатной выдачи специальной одежды, специальной обуви и других средств индивидуальной защиты (далее - типовые нормы) 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с учетом результатов СОУТ, результатов ОПР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, мнения выборного органа первичной </a:t>
            </a:r>
            <a:r>
              <a:rPr lang="ru-RU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профсоюзной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организации или иного уполномоченного представительного органа работников (при наличии). (пункт 4 Правил №766н)</a:t>
            </a:r>
          </a:p>
          <a:p>
            <a:endParaRPr lang="ru-RU" dirty="0"/>
          </a:p>
          <a:p>
            <a:endParaRPr lang="ru-RU" dirty="0"/>
          </a:p>
          <a:p>
            <a:pPr algn="ctr"/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РЕШЕНИЕ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 ПРИМЕНЕНИИ В ПЕРИОД С 1 СЕНТЯБРЯ 2023 ГОДА ДО 31 ДЕКАБРЯ 2024 ГОДА ЕТН ИЛИ ТИПОВЫХ НОРМ ПРИНИМАЕТСЯ РАБОТОДАТЕЛЕМ </a:t>
            </a:r>
          </a:p>
          <a:p>
            <a:pPr algn="ctr"/>
            <a:r>
              <a:rPr lang="ru-RU" sz="16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(пункт 4 Правил №766н) </a:t>
            </a:r>
          </a:p>
          <a:p>
            <a:endParaRPr lang="ru-RU" sz="16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С 1 января 2025 года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выдача СИЗ и СС (смывающих средств) будет осуществляться </a:t>
            </a:r>
            <a:r>
              <a:rPr lang="ru-RU" sz="16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по новым нормам </a:t>
            </a:r>
          </a:p>
          <a:p>
            <a:endParaRPr lang="ru-RU" sz="16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3" name="Схема 2"/>
          <p:cNvGraphicFramePr/>
          <p:nvPr>
            <p:extLst>
              <p:ext uri="{D42A27DB-BD31-4B8C-83A1-F6EECF244321}">
                <p14:modId xmlns:p14="http://schemas.microsoft.com/office/powerpoint/2010/main" val="2186653686"/>
              </p:ext>
            </p:extLst>
          </p:nvPr>
        </p:nvGraphicFramePr>
        <p:xfrm>
          <a:off x="323528" y="4365104"/>
          <a:ext cx="8496944" cy="151216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95181435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404664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Обязанности работодателя (п. 10 Приказ № 766н)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2836385"/>
              </p:ext>
            </p:extLst>
          </p:nvPr>
        </p:nvGraphicFramePr>
        <p:xfrm>
          <a:off x="251520" y="836713"/>
          <a:ext cx="8640960" cy="55021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6055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03316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590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088232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1661696"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Обеспечить: Приобретение СИЗ Выдачу СИЗ Контроль за правильностью применения СИЗ Хранение СИЗ Уход за СИЗ Своевременный прием и вывод из эксплуатации СИЗ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b="0" dirty="0">
                          <a:latin typeface="Times New Roman" pitchFamily="18" charset="0"/>
                          <a:cs typeface="Times New Roman" pitchFamily="18" charset="0"/>
                        </a:rPr>
                        <a:t>Не допускать работников к выполнению работ без обеспечения СИЗ, а также в неисправных СИЗ или в СИЗ с загрязнениями, способными снизить заявленный изготовителем уровень защитных свойств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723984"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Разработать на основании ЕТН и утвердить локальным нормативным актом Нормы бесплатной выдачи СИЗ и смывающих средств работникам организации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Обеспечить информирование работников о полагающихся им СИЗ и смывающих средствах согласно Нормам и способах выдачи, условиях хранения, а также об ответственности за целостность и комплектность СИЗ в случае хранения СИЗ у работников в нерабочее время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086928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200" dirty="0">
                          <a:latin typeface="Times New Roman" pitchFamily="18" charset="0"/>
                          <a:cs typeface="Times New Roman" pitchFamily="18" charset="0"/>
                        </a:rPr>
                        <a:t>Разработать ЛНА, устанавливающий порядок обеспечения работников СИЗ и смывающими средствами, распределение обязанностей и ответственности должностных лиц за этапы обеспечения работников СИЗ и смывающими средствами.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900721"/>
            <a:ext cx="2016224" cy="159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04248" y="2700338"/>
            <a:ext cx="2012801" cy="1457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895413"/>
            <a:ext cx="1800200" cy="159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3384972"/>
            <a:ext cx="1800200" cy="1524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8580157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67544" y="285453"/>
            <a:ext cx="79208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Обязанности работника (п.12 Приказ № 766н) 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51350565"/>
              </p:ext>
            </p:extLst>
          </p:nvPr>
        </p:nvGraphicFramePr>
        <p:xfrm>
          <a:off x="251521" y="773997"/>
          <a:ext cx="8640958" cy="555336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17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32361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03316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1150622">
                <a:tc rowSpan="3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Times New Roman" pitchFamily="18" charset="0"/>
                          <a:cs typeface="Times New Roman" pitchFamily="18" charset="0"/>
                        </a:rPr>
                        <a:t>Эксплуатировать (использовать) по назначению выданные ему СИЗ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Times New Roman" pitchFamily="18" charset="0"/>
                          <a:cs typeface="Times New Roman" pitchFamily="18" charset="0"/>
                        </a:rPr>
                        <a:t>Информировать работодателя об изменившихся антропометрических данных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574535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Соблюдать правила эксплуатации (использования) СИЗ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Вернуть работодателю СИЗ по истечении нормативного срока эксплуатации или срока годности, а также в случае увольнения работника.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81016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Проводить перед началом работы осмотр, оценку исправности, комплектности и пригодности СИЗ, информировать работодателя о потере целостности выданных СИЗ, загрязнении, их порче, выходе из строя (неисправности), утрате или пропаже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980728"/>
            <a:ext cx="4104456" cy="504056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77761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3528" y="292006"/>
            <a:ext cx="83529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Документация к СИЗ</a:t>
            </a:r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43731898"/>
              </p:ext>
            </p:extLst>
          </p:nvPr>
        </p:nvGraphicFramePr>
        <p:xfrm>
          <a:off x="323528" y="764704"/>
          <a:ext cx="8568952" cy="5392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84476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844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589664">
                <a:tc>
                  <a:txBody>
                    <a:bodyPr/>
                    <a:lstStyle/>
                    <a:p>
                      <a:r>
                        <a:rPr lang="ru-RU" sz="1400" b="0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 и эксплуатация (в том числе по договору аренды или аутсорсинга) СИЗ, не имеющих документа о подтверждении соответствия, а также имеющих документы о подтверждении соответствия, срок действия которых истек, не допускается, за исключением производимых серийно СИЗ, выпущенных в обращение в период действия документа о подтверждении соответствия (сертификата или декларации) до истечения срока годности или нормативного срока эксплуатации СИЗ.</a:t>
                      </a: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382491">
                <a:tc rowSpan="2">
                  <a:txBody>
                    <a:bodyPr/>
                    <a:lstStyle/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Приобретение и эксплуатация дерматологических СИЗ от воздействия биологических факторов (микроорганизмов, насекомых, паукообразных) допускается только в случае наличия подтверждения соответствия требованиям технического регламента и документам национальной системы стандартизации (при наличии), а также прошедших процедуру государственной регистрации.</a:t>
                      </a:r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20101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pic>
        <p:nvPicPr>
          <p:cNvPr id="4098" name="Picture 2" descr="D:\Users\tebloeva_ev\Desktop\2024-09-24_10-32-07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762051"/>
            <a:ext cx="4318571" cy="56192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470234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1691957" y="3702018"/>
          <a:ext cx="5760085" cy="31102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76008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Нормы выдачи СИЗ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691957" y="3379692"/>
          <a:ext cx="5760085" cy="933069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363601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124075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УТВЕРЖДАЮ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Руководитель организации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 anchor="b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000">
                          <a:effectLst/>
                        </a:rPr>
                        <a:t>  "  " _______ 20__ г.</a:t>
                      </a:r>
                      <a:endParaRPr lang="ru-RU" sz="1000">
                        <a:effectLst/>
                        <a:latin typeface="Courier New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6850517"/>
              </p:ext>
            </p:extLst>
          </p:nvPr>
        </p:nvGraphicFramePr>
        <p:xfrm>
          <a:off x="395536" y="2852936"/>
          <a:ext cx="8352927" cy="270770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591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56945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626308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95445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692874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983924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N п/п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профессии (должности)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Тип СИЗ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Наименование СИЗ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rgbClr val="FFFF00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(с указанием конкретных данных о конструкции, классе защиты, категориях эффективности и/или эксплуатационных уровнях)</a:t>
                      </a:r>
                      <a:endParaRPr lang="ru-RU" sz="1100" dirty="0">
                        <a:solidFill>
                          <a:srgbClr val="FFFF00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 указанием периодичности выдачи, количества на период, единицы измерения (штуки, пары, комплекты, г, мл.)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Основание выдачи СИЗ (пункты Единых типовых норм, правил по охране труда и иных документов)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>
                          <a:effectLst/>
                        </a:rPr>
                        <a:t> </a:t>
                      </a:r>
                      <a:endParaRPr lang="ru-RU" sz="110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effectLst/>
                        </a:rPr>
                        <a:t> </a:t>
                      </a:r>
                      <a:endParaRPr lang="ru-RU" sz="1100" dirty="0"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  <p:graphicFrame>
        <p:nvGraphicFramePr>
          <p:cNvPr id="7" name="Таблица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09549393"/>
              </p:ext>
            </p:extLst>
          </p:nvPr>
        </p:nvGraphicFramePr>
        <p:xfrm>
          <a:off x="1695450" y="5589240"/>
          <a:ext cx="5108798" cy="1066546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496551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706548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071945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395283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438471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281732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Ответственное лицо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48660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(подпись)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_________________</a:t>
                      </a:r>
                    </a:p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(фамилия, инициалы)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</a:tbl>
          </a:graphicData>
        </a:graphic>
      </p:graphicFrame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695450" y="3540125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9" name="Таблица 8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43207284"/>
              </p:ext>
            </p:extLst>
          </p:nvPr>
        </p:nvGraphicFramePr>
        <p:xfrm>
          <a:off x="395536" y="476672"/>
          <a:ext cx="7920879" cy="32296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792087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Нормы выдачи СИЗ</a:t>
                      </a:r>
                      <a:endParaRPr lang="ru-RU" sz="12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</a:tbl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6372200" y="116631"/>
            <a:ext cx="2494040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Приложение </a:t>
            </a:r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N 1</a:t>
            </a:r>
            <a:r>
              <a:rPr lang="ru-RU" sz="1000" dirty="0">
                <a:latin typeface="Times New Roman" pitchFamily="18" charset="0"/>
                <a:cs typeface="Times New Roman" pitchFamily="18" charset="0"/>
              </a:rPr>
              <a:t> к Правилам обеспечения работников средствами индивидуальной защиты и смывающими средствами, утвержденным приказом Минтруда России от 29 октября 2021 г. N 766н</a:t>
            </a:r>
          </a:p>
          <a:p>
            <a:endParaRPr lang="ru-RU" sz="1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1000" b="1" dirty="0">
                <a:latin typeface="Times New Roman" pitchFamily="18" charset="0"/>
                <a:cs typeface="Times New Roman" pitchFamily="18" charset="0"/>
              </a:rPr>
              <a:t>Рекомендуемый образец</a:t>
            </a:r>
          </a:p>
        </p:txBody>
      </p:sp>
      <p:graphicFrame>
        <p:nvGraphicFramePr>
          <p:cNvPr id="13" name="Таблица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9401192"/>
              </p:ext>
            </p:extLst>
          </p:nvPr>
        </p:nvGraphicFramePr>
        <p:xfrm>
          <a:off x="395536" y="1286183"/>
          <a:ext cx="8352929" cy="1518603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529974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053187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845856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СОГЛАСОВАНО: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Учёт мнения выборного органа первичной профсоюзной организации или иного уполномоченного представительного органа работников (при наличии)</a:t>
                      </a:r>
                    </a:p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УТВЕРЖДАЮ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252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Руководитель организации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 anchor="b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52437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b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 </a:t>
                      </a:r>
                      <a:r>
                        <a:rPr lang="ru-RU" sz="1100" b="0" baseline="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«   » ___________20___г.</a:t>
                      </a:r>
                      <a:endParaRPr lang="ru-RU" sz="1100" b="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100" dirty="0"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                        "  " _______ 20__ г.</a:t>
                      </a:r>
                      <a:endParaRPr lang="ru-RU" sz="1100" dirty="0"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ea typeface="Times New Roman"/>
                        <a:cs typeface="Times New Roman" pitchFamily="18" charset="0"/>
                      </a:endParaRPr>
                    </a:p>
                  </a:txBody>
                  <a:tcPr marL="39370" marR="39370" marT="64770" marB="64770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622748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332656"/>
            <a:ext cx="3168352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«Внутренние» Нормы Утверждаются работодателем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Разрабатываются на основе ЕТН с учетом результатов СОУТ и ОПР, в соответствии с ПОТ по видам работ, паспортами безопасности при работе с конкретными химическими веществами и иными документами, содержащими информацию о необходимости применения СИЗ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Содержат полное описание СИЗ, учитывая комплексную защиту, все классы и уровни защиты, комплектность, материалы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Обеспечивает замену нескольких СИЗ, на одно, гарантирующее равную или превосходящую защиту </a:t>
            </a:r>
          </a:p>
        </p:txBody>
      </p:sp>
      <p:pic>
        <p:nvPicPr>
          <p:cNvPr id="5122" name="Picture 2" descr="D:\Users\tebloeva_ev\Desktop\2024-09-24_10-39-42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260648"/>
            <a:ext cx="5184576" cy="619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44695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46072" y="116632"/>
            <a:ext cx="2952328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Нормы должны содержать конкретную информацию о:</a:t>
            </a:r>
          </a:p>
          <a:p>
            <a:pPr algn="ctr"/>
            <a:r>
              <a:rPr lang="ru-RU" sz="1400" b="1" u="sng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(п. 17 Приказа № 766н)</a:t>
            </a:r>
          </a:p>
          <a:p>
            <a:endParaRPr lang="ru-RU" sz="1400" b="1" u="sng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классе (ах) защиты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(например, сигнальная одежда 1,2,3 класса защиты);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эксплуатационных </a:t>
            </a: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уровнях защиты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(например, одежда специальная для защиты от конвективной теплоты (В1, В2, В3), от теплового излучения (С1, С2, С3, С4);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особенностях конструкции, комплектности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, планируемых к выдаче СИЗ.</a:t>
            </a:r>
          </a:p>
        </p:txBody>
      </p:sp>
      <p:pic>
        <p:nvPicPr>
          <p:cNvPr id="3" name="Picture 2" descr="Picture background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1166267"/>
            <a:ext cx="2160240" cy="14401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724128" y="116632"/>
            <a:ext cx="3270690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Область применения, класс защиты и (или) эксплуатационные уровни СИЗ должны по уровню защиты соответствовать: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endParaRPr lang="ru-RU" sz="1400" dirty="0">
              <a:latin typeface="Times New Roman" pitchFamily="18" charset="0"/>
              <a:cs typeface="Times New Roman" pitchFamily="18" charset="0"/>
            </a:endParaRP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уровням воздействия вредных и (или) опасных производственных факторов, установленных СОУТ и ОПР;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характеру воздействия опасностей;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выполняемой работе;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продолжительности работы;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индивидуальным особенностям работника;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совместимости с другими используемыми СИЗ</a:t>
            </a:r>
          </a:p>
        </p:txBody>
      </p:sp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7" y="6122187"/>
            <a:ext cx="697460" cy="5847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4708016" y="6122186"/>
            <a:ext cx="42484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Классы защиты СИЗ определены в ГОСТах</a:t>
            </a:r>
          </a:p>
          <a:p>
            <a:r>
              <a:rPr lang="ru-RU" sz="14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и есть не у каждого СИЗ   </a:t>
            </a:r>
          </a:p>
        </p:txBody>
      </p:sp>
      <p:graphicFrame>
        <p:nvGraphicFramePr>
          <p:cNvPr id="8" name="Таблица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98225194"/>
              </p:ext>
            </p:extLst>
          </p:nvPr>
        </p:nvGraphicFramePr>
        <p:xfrm>
          <a:off x="395536" y="3744746"/>
          <a:ext cx="8456378" cy="235999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28189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422818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260901"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Особенности конструкции (примеры)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400" dirty="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>
                                <a:alpha val="43137"/>
                              </a:srgbClr>
                            </a:outerShdw>
                          </a:effectLst>
                          <a:latin typeface="Times New Roman" pitchFamily="18" charset="0"/>
                          <a:cs typeface="Times New Roman" pitchFamily="18" charset="0"/>
                        </a:rPr>
                        <a:t>Комплектность (примеры)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747606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СИЗ ног: 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наличие ударопрочного подноска 200Дж</a:t>
                      </a:r>
                    </a:p>
                    <a:p>
                      <a:pPr marL="285750" indent="-285750">
                        <a:buFontTx/>
                        <a:buChar char="-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с</a:t>
                      </a: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перфорационными отверстиями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                  Одежда специальная: 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                         -  куртка, брюки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                         -  куртка, полукомбинезон              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576064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СИЗ рук:</a:t>
                      </a:r>
                    </a:p>
                    <a:p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-     наличие </a:t>
                      </a:r>
                      <a:r>
                        <a:rPr lang="ru-RU" sz="1400" dirty="0" err="1">
                          <a:latin typeface="Times New Roman" pitchFamily="18" charset="0"/>
                          <a:cs typeface="Times New Roman" pitchFamily="18" charset="0"/>
                        </a:rPr>
                        <a:t>противоударных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накладок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Tx/>
                        <a:buNone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                         -  куртка, брюки, жилет</a:t>
                      </a:r>
                    </a:p>
                    <a:p>
                      <a:pPr marL="0" indent="0">
                        <a:buFontTx/>
                        <a:buNone/>
                      </a:pPr>
                      <a:r>
                        <a:rPr lang="ru-RU" sz="1400" baseline="0" dirty="0">
                          <a:latin typeface="Times New Roman" pitchFamily="18" charset="0"/>
                          <a:cs typeface="Times New Roman" pitchFamily="18" charset="0"/>
                        </a:rPr>
                        <a:t>                          -  </a:t>
                      </a: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куртка, брюки, фартук и т.п.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608768"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FF0000"/>
                          </a:solidFill>
                          <a:latin typeface="Times New Roman" pitchFamily="18" charset="0"/>
                          <a:cs typeface="Times New Roman" pitchFamily="18" charset="0"/>
                        </a:rPr>
                        <a:t>СИЗ органов зрения: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  закрытые </a:t>
                      </a:r>
                    </a:p>
                    <a:p>
                      <a:pPr marL="171450" indent="-171450">
                        <a:buFontTx/>
                        <a:buChar char="-"/>
                      </a:pPr>
                      <a:r>
                        <a:rPr lang="ru-RU" sz="1400" dirty="0">
                          <a:latin typeface="Times New Roman" pitchFamily="18" charset="0"/>
                          <a:cs typeface="Times New Roman" pitchFamily="18" charset="0"/>
                        </a:rPr>
                        <a:t>   устойчивость к запотеванию </a:t>
                      </a:r>
                    </a:p>
                  </a:txBody>
                  <a:tcP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ru-RU" sz="14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6584130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фициальная">
  <a:themeElements>
    <a:clrScheme name="Официальная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Официальная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Официальная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1334</TotalTime>
  <Words>2639</Words>
  <Application>Microsoft Office PowerPoint</Application>
  <PresentationFormat>Экран (4:3)</PresentationFormat>
  <Paragraphs>413</Paragraphs>
  <Slides>24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24</vt:i4>
      </vt:variant>
    </vt:vector>
  </HeadingPairs>
  <TitlesOfParts>
    <vt:vector size="26" baseType="lpstr">
      <vt:lpstr>Официальная</vt:lpstr>
      <vt:lpstr>Специальное оформление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Новосельцева Анна Александровна</dc:creator>
  <cp:lastModifiedBy>Теблоева Елена Владимировна</cp:lastModifiedBy>
  <cp:revision>77</cp:revision>
  <cp:lastPrinted>2024-09-30T02:11:42Z</cp:lastPrinted>
  <dcterms:created xsi:type="dcterms:W3CDTF">2024-09-17T02:19:39Z</dcterms:created>
  <dcterms:modified xsi:type="dcterms:W3CDTF">2024-09-30T02:19:42Z</dcterms:modified>
</cp:coreProperties>
</file>