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3" r:id="rId2"/>
    <p:sldId id="299" r:id="rId3"/>
    <p:sldId id="312" r:id="rId4"/>
    <p:sldId id="311" r:id="rId5"/>
    <p:sldId id="315" r:id="rId6"/>
    <p:sldId id="308" r:id="rId7"/>
    <p:sldId id="318" r:id="rId8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7434"/>
    <a:srgbClr val="C7D7EB"/>
    <a:srgbClr val="FFFFFF"/>
    <a:srgbClr val="385D8A"/>
    <a:srgbClr val="B8004A"/>
    <a:srgbClr val="FF0066"/>
    <a:srgbClr val="FFCCFF"/>
    <a:srgbClr val="9AB7DA"/>
    <a:srgbClr val="002142"/>
    <a:srgbClr val="21406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7632" autoAdjust="0"/>
    <p:restoredTop sz="90476" autoAdjust="0"/>
  </p:normalViewPr>
  <p:slideViewPr>
    <p:cSldViewPr>
      <p:cViewPr>
        <p:scale>
          <a:sx n="80" d="100"/>
          <a:sy n="80" d="100"/>
        </p:scale>
        <p:origin x="-2280" y="-1224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4F5F6106-B75C-4687-B386-A333A4C5CD88}" type="datetimeFigureOut">
              <a:rPr lang="ru-RU" smtClean="0"/>
              <a:pPr/>
              <a:t>26.06.2023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C408426E-293A-48EB-95FC-0A727E64CB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99CE48CC-FC23-4E5B-BEA5-B67C97A60C47}" type="datetimeFigureOut">
              <a:rPr lang="ru-RU" smtClean="0"/>
              <a:pPr/>
              <a:t>26.06.2023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22" tIns="45711" rIns="91422" bIns="45711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E61602D0-0253-47F8-9095-7BE23847ED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85498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3D42-50B4-4056-972E-AB08FB3C9425}" type="datetime1">
              <a:rPr lang="ru-RU" smtClean="0"/>
              <a:pPr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2BEC-DC28-4A99-B9F4-349B1A98800E}" type="datetime1">
              <a:rPr lang="ru-RU" smtClean="0"/>
              <a:pPr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20266-CB67-4FC8-9CEC-25DEC3FC96CE}" type="datetime1">
              <a:rPr lang="ru-RU" smtClean="0"/>
              <a:pPr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6B70-9F97-491B-A129-0E5AA9AA2E08}" type="datetime1">
              <a:rPr lang="ru-RU" smtClean="0"/>
              <a:pPr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35B4-A9ED-4252-9347-3854DDD7C427}" type="datetime1">
              <a:rPr lang="ru-RU" smtClean="0"/>
              <a:pPr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D29B-4581-4110-A8C6-F0F25F52BCA3}" type="datetime1">
              <a:rPr lang="ru-RU" smtClean="0"/>
              <a:pPr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BCA1-6203-43E3-9F19-FACD9C8FFC47}" type="datetime1">
              <a:rPr lang="ru-RU" smtClean="0"/>
              <a:pPr/>
              <a:t>26.06.2023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5F80-1E26-4CFF-97C9-977F47ECE1C6}" type="datetime1">
              <a:rPr lang="ru-RU" smtClean="0"/>
              <a:pPr/>
              <a:t>26.06.2023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41B6-49B7-4315-B11B-86D67A824904}" type="datetime1">
              <a:rPr lang="ru-RU" smtClean="0"/>
              <a:pPr/>
              <a:t>26.06.2023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6AD1-DB60-4669-84E4-163F80C67A7F}" type="datetime1">
              <a:rPr lang="ru-RU" smtClean="0"/>
              <a:pPr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6347-8962-4BC1-B4F3-2A2B0731DB26}" type="datetime1">
              <a:rPr lang="ru-RU" smtClean="0"/>
              <a:pPr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C5256-D3A0-4771-8934-E1352EA72DA4}" type="datetime1">
              <a:rPr lang="ru-RU" smtClean="0"/>
              <a:pPr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97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214282" y="1785932"/>
            <a:ext cx="8715436" cy="28315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ln w="635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Профилактика производственного травматизма при выполнении работ в водопроводных, канализационных, газовых колодцах и иных помещениях систем водоснабжения </a:t>
            </a:r>
          </a:p>
          <a:p>
            <a:pPr algn="ctr">
              <a:defRPr/>
            </a:pPr>
            <a:r>
              <a:rPr lang="ru-RU" sz="2400" b="1" dirty="0" smtClean="0">
                <a:ln w="635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и водоотведения, в том числе в замкнутых пространствах, </a:t>
            </a:r>
          </a:p>
          <a:p>
            <a:pPr algn="ctr">
              <a:defRPr/>
            </a:pPr>
            <a:r>
              <a:rPr lang="ru-RU" sz="2400" b="1" dirty="0" smtClean="0">
                <a:ln w="635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в 2022 году и 1 квартале 2023 года, мероприятиях </a:t>
            </a:r>
          </a:p>
          <a:p>
            <a:pPr algn="ctr">
              <a:defRPr/>
            </a:pPr>
            <a:r>
              <a:rPr lang="ru-RU" sz="2400" b="1" dirty="0" smtClean="0">
                <a:ln w="635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по профилактике производственного травматизма </a:t>
            </a:r>
          </a:p>
          <a:p>
            <a:pPr algn="ctr">
              <a:defRPr/>
            </a:pPr>
            <a:r>
              <a:rPr lang="ru-RU" sz="2400" b="1" dirty="0" smtClean="0">
                <a:ln w="635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на территории Иркутской области в Иркутской области</a:t>
            </a:r>
          </a:p>
          <a:p>
            <a:pPr algn="just">
              <a:defRPr/>
            </a:pPr>
            <a:endParaRPr lang="ru-RU" sz="1600" b="1" dirty="0" smtClean="0">
              <a:ln w="635">
                <a:noFill/>
                <a:prstDash val="solid"/>
              </a:ln>
              <a:solidFill>
                <a:schemeClr val="tx2">
                  <a:lumMod val="7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7" name="Picture 3" descr="C:\Users\r.yakovlev\Desktop\2021 - 12 - 14 - шаблон презентации министерства\картинки\лого правительство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5962" y="353907"/>
            <a:ext cx="936104" cy="1146273"/>
          </a:xfrm>
          <a:prstGeom prst="rect">
            <a:avLst/>
          </a:prstGeom>
          <a:noFill/>
        </p:spPr>
      </p:pic>
      <p:grpSp>
        <p:nvGrpSpPr>
          <p:cNvPr id="6" name="Группа 5"/>
          <p:cNvGrpSpPr/>
          <p:nvPr/>
        </p:nvGrpSpPr>
        <p:grpSpPr>
          <a:xfrm>
            <a:off x="3347864" y="-20830850"/>
            <a:ext cx="1296144" cy="47237248"/>
            <a:chOff x="3347864" y="-20830850"/>
            <a:chExt cx="1296144" cy="47237248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347864" y="-20830850"/>
              <a:ext cx="1296144" cy="1152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347864" y="25254270"/>
              <a:ext cx="1296144" cy="1152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0" y="4857766"/>
            <a:ext cx="91440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>
              <a:defRPr/>
            </a:pPr>
            <a:r>
              <a:rPr lang="ru-RU" sz="1400" dirty="0" smtClean="0">
                <a:ln w="635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город Иркутск,  26 июня 2023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6"/>
          <p:cNvGrpSpPr/>
          <p:nvPr/>
        </p:nvGrpSpPr>
        <p:grpSpPr>
          <a:xfrm>
            <a:off x="3347864" y="-20830850"/>
            <a:ext cx="1296144" cy="47237248"/>
            <a:chOff x="3347864" y="-20830850"/>
            <a:chExt cx="1296144" cy="47237248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3347864" y="-20830850"/>
              <a:ext cx="1296144" cy="1152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3347864" y="25254270"/>
              <a:ext cx="1296144" cy="1152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00034" y="0"/>
            <a:ext cx="6929486" cy="1180699"/>
          </a:xfrm>
          <a:prstGeom prst="rect">
            <a:avLst/>
          </a:prstGeom>
          <a:noFill/>
          <a:ln>
            <a:noFill/>
          </a:ln>
        </p:spPr>
        <p:txBody>
          <a:bodyPr wrap="square" lIns="180000" tIns="72000" rIns="180000" bIns="0" rtlCol="0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ln w="635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Групповые несчастные случаи </a:t>
            </a:r>
          </a:p>
          <a:p>
            <a:pPr algn="ctr">
              <a:defRPr/>
            </a:pPr>
            <a:r>
              <a:rPr lang="ru-RU" sz="2400" b="1" dirty="0" smtClean="0">
                <a:ln w="635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в 2021 - 2023 годах </a:t>
            </a:r>
          </a:p>
          <a:p>
            <a:pPr algn="ctr">
              <a:defRPr/>
            </a:pPr>
            <a:r>
              <a:rPr lang="ru-RU" sz="2400" b="1" dirty="0" smtClean="0">
                <a:ln w="635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в субъектах Российской Федерации</a:t>
            </a:r>
          </a:p>
        </p:txBody>
      </p:sp>
      <p:grpSp>
        <p:nvGrpSpPr>
          <p:cNvPr id="3" name="Группа 35"/>
          <p:cNvGrpSpPr/>
          <p:nvPr/>
        </p:nvGrpSpPr>
        <p:grpSpPr>
          <a:xfrm>
            <a:off x="7587740" y="794"/>
            <a:ext cx="1413416" cy="642924"/>
            <a:chOff x="7587740" y="794"/>
            <a:chExt cx="1413416" cy="642924"/>
          </a:xfrm>
        </p:grpSpPr>
        <p:grpSp>
          <p:nvGrpSpPr>
            <p:cNvPr id="4" name="Группа 31"/>
            <p:cNvGrpSpPr/>
            <p:nvPr/>
          </p:nvGrpSpPr>
          <p:grpSpPr>
            <a:xfrm>
              <a:off x="7786710" y="114086"/>
              <a:ext cx="1214446" cy="432000"/>
              <a:chOff x="7577478" y="106980"/>
              <a:chExt cx="1214446" cy="432000"/>
            </a:xfrm>
          </p:grpSpPr>
          <p:pic>
            <p:nvPicPr>
              <p:cNvPr id="30" name="Picture 3" descr="C:\Users\r.yakovlev\Desktop\2021 - 12 - 14 - шаблон презентации министерства\картинки\лого правительство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577478" y="106980"/>
                <a:ext cx="352795" cy="432000"/>
              </a:xfrm>
              <a:prstGeom prst="rect">
                <a:avLst/>
              </a:prstGeom>
              <a:noFill/>
            </p:spPr>
          </p:pic>
          <p:sp>
            <p:nvSpPr>
              <p:cNvPr id="31" name="TextBox 30"/>
              <p:cNvSpPr txBox="1"/>
              <p:nvPr/>
            </p:nvSpPr>
            <p:spPr>
              <a:xfrm>
                <a:off x="8001024" y="173338"/>
                <a:ext cx="7909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ru-RU" sz="600" dirty="0" smtClean="0">
                    <a:ln w="635">
                      <a:noFill/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latin typeface="+mj-lt"/>
                    <a:ea typeface="Tahoma" pitchFamily="34" charset="0"/>
                    <a:cs typeface="Tahoma" pitchFamily="34" charset="0"/>
                  </a:rPr>
                  <a:t>МИНИСТЕРСТВО ТРУДА </a:t>
                </a:r>
              </a:p>
              <a:p>
                <a:pPr>
                  <a:defRPr/>
                </a:pPr>
                <a:r>
                  <a:rPr lang="ru-RU" sz="600" dirty="0" smtClean="0">
                    <a:ln w="635">
                      <a:noFill/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latin typeface="+mj-lt"/>
                    <a:ea typeface="Tahoma" pitchFamily="34" charset="0"/>
                    <a:cs typeface="Tahoma" pitchFamily="34" charset="0"/>
                  </a:rPr>
                  <a:t>И ЗАНЯТОСТИ </a:t>
                </a:r>
              </a:p>
              <a:p>
                <a:pPr>
                  <a:defRPr/>
                </a:pPr>
                <a:r>
                  <a:rPr lang="ru-RU" sz="600" dirty="0" smtClean="0">
                    <a:ln w="635">
                      <a:noFill/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latin typeface="+mj-lt"/>
                    <a:ea typeface="Tahoma" pitchFamily="34" charset="0"/>
                    <a:cs typeface="Tahoma" pitchFamily="34" charset="0"/>
                  </a:rPr>
                  <a:t>ИРКУТСКОЙ ОБЛАСТИ </a:t>
                </a:r>
              </a:p>
            </p:txBody>
          </p:sp>
        </p:grpSp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7267072" y="321462"/>
              <a:ext cx="642924" cy="1588"/>
            </a:xfrm>
            <a:prstGeom prst="line">
              <a:avLst/>
            </a:prstGeom>
            <a:ln w="3175" cmpd="thickThin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Прямоугольник с двумя скругленными противолежащими углами 47"/>
          <p:cNvSpPr/>
          <p:nvPr/>
        </p:nvSpPr>
        <p:spPr>
          <a:xfrm>
            <a:off x="285720" y="1285866"/>
            <a:ext cx="2286016" cy="3643356"/>
          </a:xfrm>
          <a:prstGeom prst="round2DiagRect">
            <a:avLst>
              <a:gd name="adj1" fmla="val 7805"/>
              <a:gd name="adj2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200" b="1" dirty="0"/>
          </a:p>
        </p:txBody>
      </p:sp>
      <p:sp>
        <p:nvSpPr>
          <p:cNvPr id="49" name="Прямоугольник с двумя скругленными противолежащими углами 48"/>
          <p:cNvSpPr/>
          <p:nvPr/>
        </p:nvSpPr>
        <p:spPr>
          <a:xfrm>
            <a:off x="428596" y="1428742"/>
            <a:ext cx="785818" cy="357190"/>
          </a:xfrm>
          <a:prstGeom prst="round2DiagRect">
            <a:avLst>
              <a:gd name="adj1" fmla="val 48905"/>
              <a:gd name="adj2" fmla="val 0"/>
            </a:avLst>
          </a:prstGeom>
          <a:solidFill>
            <a:srgbClr val="4794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200" b="1" spc="-5" dirty="0" smtClean="0">
                <a:solidFill>
                  <a:srgbClr val="FFFFFF"/>
                </a:solidFill>
                <a:cs typeface="Calibri"/>
              </a:rPr>
              <a:t>2021 год</a:t>
            </a:r>
            <a:endParaRPr lang="ru-RU" sz="1200" dirty="0">
              <a:cs typeface="Calibri"/>
            </a:endParaRPr>
          </a:p>
        </p:txBody>
      </p:sp>
      <p:sp>
        <p:nvSpPr>
          <p:cNvPr id="190" name="object 187"/>
          <p:cNvSpPr txBox="1"/>
          <p:nvPr/>
        </p:nvSpPr>
        <p:spPr>
          <a:xfrm>
            <a:off x="357158" y="1928808"/>
            <a:ext cx="2143140" cy="111825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lvl="0" algn="ctr">
              <a:defRPr/>
            </a:pPr>
            <a:r>
              <a:rPr lang="ru-RU" sz="1200" b="1" i="1" dirty="0" smtClean="0">
                <a:solidFill>
                  <a:srgbClr val="FFFF00"/>
                </a:solidFill>
              </a:rPr>
              <a:t>9 групповых </a:t>
            </a:r>
          </a:p>
          <a:p>
            <a:pPr lvl="0" algn="ctr">
              <a:defRPr/>
            </a:pPr>
            <a:r>
              <a:rPr lang="ru-RU" sz="1200" b="1" i="1" dirty="0" smtClean="0">
                <a:solidFill>
                  <a:srgbClr val="FFFF00"/>
                </a:solidFill>
              </a:rPr>
              <a:t>несчастных случая </a:t>
            </a:r>
          </a:p>
          <a:p>
            <a:pPr lvl="0" algn="ctr">
              <a:defRPr/>
            </a:pPr>
            <a:r>
              <a:rPr lang="ru-RU" sz="1200" b="1" i="1" dirty="0" smtClean="0">
                <a:solidFill>
                  <a:srgbClr val="FFFF00"/>
                </a:solidFill>
              </a:rPr>
              <a:t> </a:t>
            </a:r>
          </a:p>
          <a:p>
            <a:pPr lvl="0" algn="ctr">
              <a:defRPr/>
            </a:pPr>
            <a:r>
              <a:rPr lang="ru-RU" sz="1200" b="1" i="1" dirty="0" smtClean="0">
                <a:solidFill>
                  <a:srgbClr val="FFFF00"/>
                </a:solidFill>
              </a:rPr>
              <a:t>13 человек пострадало</a:t>
            </a:r>
          </a:p>
          <a:p>
            <a:pPr lvl="0" algn="ctr">
              <a:defRPr/>
            </a:pPr>
            <a:r>
              <a:rPr lang="ru-RU" sz="1200" b="1" i="1" dirty="0" smtClean="0">
                <a:solidFill>
                  <a:srgbClr val="FFFF00"/>
                </a:solidFill>
              </a:rPr>
              <a:t> </a:t>
            </a:r>
          </a:p>
          <a:p>
            <a:pPr lvl="0" algn="ctr">
              <a:defRPr/>
            </a:pPr>
            <a:r>
              <a:rPr lang="ru-RU" sz="1200" b="1" i="1" dirty="0" smtClean="0">
                <a:solidFill>
                  <a:srgbClr val="FFFF00"/>
                </a:solidFill>
              </a:rPr>
              <a:t>29 человек погибло</a:t>
            </a:r>
          </a:p>
        </p:txBody>
      </p:sp>
      <p:sp>
        <p:nvSpPr>
          <p:cNvPr id="53" name="Прямоугольник с двумя скругленными противолежащими углами 52"/>
          <p:cNvSpPr/>
          <p:nvPr/>
        </p:nvSpPr>
        <p:spPr>
          <a:xfrm>
            <a:off x="3357554" y="1285866"/>
            <a:ext cx="2286016" cy="3643356"/>
          </a:xfrm>
          <a:prstGeom prst="round2DiagRect">
            <a:avLst>
              <a:gd name="adj1" fmla="val 7805"/>
              <a:gd name="adj2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200" b="1" dirty="0"/>
          </a:p>
        </p:txBody>
      </p:sp>
      <p:sp>
        <p:nvSpPr>
          <p:cNvPr id="54" name="Прямоугольник с двумя скругленными противолежащими углами 53"/>
          <p:cNvSpPr/>
          <p:nvPr/>
        </p:nvSpPr>
        <p:spPr>
          <a:xfrm>
            <a:off x="3500430" y="1428742"/>
            <a:ext cx="785818" cy="357190"/>
          </a:xfrm>
          <a:prstGeom prst="round2DiagRect">
            <a:avLst>
              <a:gd name="adj1" fmla="val 48905"/>
              <a:gd name="adj2" fmla="val 0"/>
            </a:avLst>
          </a:prstGeom>
          <a:solidFill>
            <a:srgbClr val="4794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200" b="1" spc="-5" dirty="0" smtClean="0">
                <a:solidFill>
                  <a:srgbClr val="FFFFFF"/>
                </a:solidFill>
                <a:cs typeface="Calibri"/>
              </a:rPr>
              <a:t>2022 год</a:t>
            </a:r>
            <a:endParaRPr lang="ru-RU" sz="1200" dirty="0">
              <a:cs typeface="Calibri"/>
            </a:endParaRPr>
          </a:p>
        </p:txBody>
      </p:sp>
      <p:sp>
        <p:nvSpPr>
          <p:cNvPr id="55" name="object 187"/>
          <p:cNvSpPr txBox="1"/>
          <p:nvPr/>
        </p:nvSpPr>
        <p:spPr>
          <a:xfrm>
            <a:off x="3428992" y="1928808"/>
            <a:ext cx="2143140" cy="111825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lvl="0" algn="ctr">
              <a:defRPr/>
            </a:pPr>
            <a:r>
              <a:rPr lang="ru-RU" sz="1200" b="1" i="1" dirty="0" smtClean="0">
                <a:solidFill>
                  <a:srgbClr val="FFFF00"/>
                </a:solidFill>
              </a:rPr>
              <a:t>15 групповых </a:t>
            </a:r>
          </a:p>
          <a:p>
            <a:pPr lvl="0" algn="ctr">
              <a:defRPr/>
            </a:pPr>
            <a:r>
              <a:rPr lang="ru-RU" sz="1200" b="1" i="1" dirty="0" smtClean="0">
                <a:solidFill>
                  <a:srgbClr val="FFFF00"/>
                </a:solidFill>
              </a:rPr>
              <a:t>несчастных случая </a:t>
            </a:r>
          </a:p>
          <a:p>
            <a:pPr lvl="0" algn="ctr">
              <a:defRPr/>
            </a:pPr>
            <a:r>
              <a:rPr lang="ru-RU" sz="1200" b="1" i="1" dirty="0" smtClean="0">
                <a:solidFill>
                  <a:srgbClr val="FFFF00"/>
                </a:solidFill>
              </a:rPr>
              <a:t> </a:t>
            </a:r>
          </a:p>
          <a:p>
            <a:pPr lvl="0" algn="ctr">
              <a:defRPr/>
            </a:pPr>
            <a:r>
              <a:rPr lang="ru-RU" sz="1200" b="1" i="1" dirty="0" smtClean="0">
                <a:solidFill>
                  <a:srgbClr val="FFFF00"/>
                </a:solidFill>
              </a:rPr>
              <a:t>15 человек пострадало</a:t>
            </a:r>
          </a:p>
          <a:p>
            <a:pPr lvl="0" algn="ctr">
              <a:defRPr/>
            </a:pPr>
            <a:r>
              <a:rPr lang="ru-RU" sz="1200" b="1" i="1" dirty="0" smtClean="0">
                <a:solidFill>
                  <a:srgbClr val="FFFF00"/>
                </a:solidFill>
              </a:rPr>
              <a:t> </a:t>
            </a:r>
          </a:p>
          <a:p>
            <a:pPr lvl="0" algn="ctr">
              <a:defRPr/>
            </a:pPr>
            <a:r>
              <a:rPr lang="ru-RU" sz="1200" b="1" i="1" dirty="0" smtClean="0">
                <a:solidFill>
                  <a:srgbClr val="FFFF00"/>
                </a:solidFill>
              </a:rPr>
              <a:t> 38 человек погибло</a:t>
            </a:r>
          </a:p>
        </p:txBody>
      </p:sp>
      <p:sp>
        <p:nvSpPr>
          <p:cNvPr id="56" name="Прямоугольник с двумя скругленными противолежащими углами 55"/>
          <p:cNvSpPr/>
          <p:nvPr/>
        </p:nvSpPr>
        <p:spPr>
          <a:xfrm>
            <a:off x="6500826" y="1285866"/>
            <a:ext cx="2286016" cy="3643356"/>
          </a:xfrm>
          <a:prstGeom prst="round2DiagRect">
            <a:avLst>
              <a:gd name="adj1" fmla="val 7805"/>
              <a:gd name="adj2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200" b="1" dirty="0"/>
          </a:p>
        </p:txBody>
      </p:sp>
      <p:sp>
        <p:nvSpPr>
          <p:cNvPr id="57" name="Прямоугольник с двумя скругленными противолежащими углами 56"/>
          <p:cNvSpPr/>
          <p:nvPr/>
        </p:nvSpPr>
        <p:spPr>
          <a:xfrm>
            <a:off x="6643702" y="1428742"/>
            <a:ext cx="785818" cy="357190"/>
          </a:xfrm>
          <a:prstGeom prst="round2DiagRect">
            <a:avLst>
              <a:gd name="adj1" fmla="val 48905"/>
              <a:gd name="adj2" fmla="val 0"/>
            </a:avLst>
          </a:prstGeom>
          <a:solidFill>
            <a:srgbClr val="4794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200" b="1" spc="-5" dirty="0" smtClean="0">
                <a:solidFill>
                  <a:srgbClr val="FFFFFF"/>
                </a:solidFill>
                <a:cs typeface="Calibri"/>
              </a:rPr>
              <a:t>2023 год</a:t>
            </a:r>
            <a:endParaRPr lang="ru-RU" sz="1200" dirty="0">
              <a:cs typeface="Calibri"/>
            </a:endParaRPr>
          </a:p>
        </p:txBody>
      </p:sp>
      <p:sp>
        <p:nvSpPr>
          <p:cNvPr id="60" name="object 187"/>
          <p:cNvSpPr txBox="1"/>
          <p:nvPr/>
        </p:nvSpPr>
        <p:spPr>
          <a:xfrm>
            <a:off x="6572264" y="1928808"/>
            <a:ext cx="2143140" cy="748923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lvl="0" algn="ctr">
              <a:defRPr/>
            </a:pPr>
            <a:r>
              <a:rPr lang="ru-RU" sz="1200" b="1" dirty="0" smtClean="0">
                <a:solidFill>
                  <a:srgbClr val="FFFF00"/>
                </a:solidFill>
              </a:rPr>
              <a:t>4 групповых </a:t>
            </a:r>
          </a:p>
          <a:p>
            <a:pPr lvl="0" algn="ctr">
              <a:defRPr/>
            </a:pPr>
            <a:r>
              <a:rPr lang="ru-RU" sz="1200" b="1" dirty="0" smtClean="0">
                <a:solidFill>
                  <a:srgbClr val="FFFF00"/>
                </a:solidFill>
              </a:rPr>
              <a:t>несчастных случая</a:t>
            </a:r>
          </a:p>
          <a:p>
            <a:pPr lvl="0" algn="ctr">
              <a:defRPr/>
            </a:pPr>
            <a:r>
              <a:rPr lang="ru-RU" sz="1200" b="1" dirty="0" smtClean="0">
                <a:solidFill>
                  <a:srgbClr val="FFFF00"/>
                </a:solidFill>
              </a:rPr>
              <a:t>  </a:t>
            </a:r>
          </a:p>
          <a:p>
            <a:pPr lvl="0" algn="ctr">
              <a:defRPr/>
            </a:pPr>
            <a:r>
              <a:rPr lang="ru-RU" sz="1200" b="1" dirty="0" smtClean="0">
                <a:solidFill>
                  <a:srgbClr val="FFFF00"/>
                </a:solidFill>
              </a:rPr>
              <a:t>10 </a:t>
            </a:r>
            <a:r>
              <a:rPr lang="ru-RU" sz="1200" b="1" i="1" dirty="0" smtClean="0">
                <a:solidFill>
                  <a:srgbClr val="FFFF00"/>
                </a:solidFill>
              </a:rPr>
              <a:t>человек </a:t>
            </a:r>
            <a:r>
              <a:rPr lang="ru-RU" sz="1200" b="1" dirty="0" smtClean="0">
                <a:solidFill>
                  <a:srgbClr val="FFFF00"/>
                </a:solidFill>
              </a:rPr>
              <a:t>погибло</a:t>
            </a:r>
          </a:p>
        </p:txBody>
      </p:sp>
      <p:sp>
        <p:nvSpPr>
          <p:cNvPr id="63" name="object 187"/>
          <p:cNvSpPr txBox="1"/>
          <p:nvPr/>
        </p:nvSpPr>
        <p:spPr>
          <a:xfrm>
            <a:off x="357158" y="3357568"/>
            <a:ext cx="2143140" cy="1302921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lvl="0" algn="ctr">
              <a:defRPr/>
            </a:pPr>
            <a:r>
              <a:rPr lang="ru-RU" sz="1200" b="1" dirty="0" smtClean="0">
                <a:solidFill>
                  <a:schemeClr val="lt1"/>
                </a:solidFill>
              </a:rPr>
              <a:t>Красноярский край</a:t>
            </a:r>
          </a:p>
          <a:p>
            <a:pPr lvl="0" algn="ctr">
              <a:defRPr/>
            </a:pPr>
            <a:r>
              <a:rPr lang="ru-RU" sz="1200" b="1" dirty="0" smtClean="0">
                <a:solidFill>
                  <a:schemeClr val="lt1"/>
                </a:solidFill>
              </a:rPr>
              <a:t>Республика Саха (Якутия)</a:t>
            </a:r>
          </a:p>
          <a:p>
            <a:pPr lvl="0" algn="ctr">
              <a:defRPr/>
            </a:pPr>
            <a:r>
              <a:rPr lang="ru-RU" sz="1200" b="1" dirty="0" smtClean="0">
                <a:solidFill>
                  <a:schemeClr val="lt1"/>
                </a:solidFill>
              </a:rPr>
              <a:t>области: Ростовская, </a:t>
            </a:r>
          </a:p>
          <a:p>
            <a:pPr lvl="0" algn="ctr">
              <a:defRPr/>
            </a:pPr>
            <a:r>
              <a:rPr lang="ru-RU" sz="1200" b="1" dirty="0" smtClean="0">
                <a:solidFill>
                  <a:schemeClr val="lt1"/>
                </a:solidFill>
              </a:rPr>
              <a:t>Ивановская, Тамбовская, </a:t>
            </a:r>
          </a:p>
          <a:p>
            <a:pPr lvl="0" algn="ctr">
              <a:defRPr/>
            </a:pPr>
            <a:r>
              <a:rPr lang="ru-RU" sz="1200" b="1" dirty="0" smtClean="0">
                <a:solidFill>
                  <a:schemeClr val="lt1"/>
                </a:solidFill>
              </a:rPr>
              <a:t>Самарская, Астраханская, </a:t>
            </a:r>
          </a:p>
          <a:p>
            <a:pPr lvl="0" algn="ctr">
              <a:defRPr/>
            </a:pPr>
            <a:r>
              <a:rPr lang="ru-RU" sz="1200" b="1" dirty="0" smtClean="0">
                <a:solidFill>
                  <a:schemeClr val="lt1"/>
                </a:solidFill>
              </a:rPr>
              <a:t>Нижегородская.</a:t>
            </a:r>
          </a:p>
          <a:p>
            <a:pPr lvl="0" algn="ctr">
              <a:defRPr/>
            </a:pPr>
            <a:endParaRPr lang="ru-RU" sz="1200" b="1" dirty="0" smtClean="0">
              <a:solidFill>
                <a:schemeClr val="lt1"/>
              </a:solidFill>
            </a:endParaRPr>
          </a:p>
        </p:txBody>
      </p:sp>
      <p:sp>
        <p:nvSpPr>
          <p:cNvPr id="65" name="object 187"/>
          <p:cNvSpPr txBox="1"/>
          <p:nvPr/>
        </p:nvSpPr>
        <p:spPr>
          <a:xfrm>
            <a:off x="3428992" y="3286130"/>
            <a:ext cx="2143140" cy="1672253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lvl="0" algn="ctr">
              <a:defRPr/>
            </a:pPr>
            <a:r>
              <a:rPr lang="ru-RU" sz="1200" b="1" dirty="0" smtClean="0">
                <a:solidFill>
                  <a:schemeClr val="lt1"/>
                </a:solidFill>
              </a:rPr>
              <a:t>Краснодарский край</a:t>
            </a:r>
          </a:p>
          <a:p>
            <a:pPr lvl="0" algn="ctr">
              <a:defRPr/>
            </a:pPr>
            <a:r>
              <a:rPr lang="ru-RU" sz="1200" b="1" dirty="0" smtClean="0">
                <a:solidFill>
                  <a:schemeClr val="lt1"/>
                </a:solidFill>
              </a:rPr>
              <a:t>город  Москва</a:t>
            </a:r>
          </a:p>
          <a:p>
            <a:pPr lvl="0" algn="ctr">
              <a:defRPr/>
            </a:pPr>
            <a:r>
              <a:rPr lang="ru-RU" sz="1200" b="1" dirty="0" smtClean="0">
                <a:solidFill>
                  <a:schemeClr val="lt1"/>
                </a:solidFill>
              </a:rPr>
              <a:t>Республики: Бурятия, Татарстан</a:t>
            </a:r>
          </a:p>
          <a:p>
            <a:pPr lvl="0" algn="ctr">
              <a:defRPr/>
            </a:pPr>
            <a:r>
              <a:rPr lang="ru-RU" sz="1200" b="1" dirty="0" smtClean="0">
                <a:solidFill>
                  <a:schemeClr val="lt1"/>
                </a:solidFill>
              </a:rPr>
              <a:t>области: Челябинская, </a:t>
            </a:r>
          </a:p>
          <a:p>
            <a:pPr lvl="0" algn="ctr">
              <a:defRPr/>
            </a:pPr>
            <a:r>
              <a:rPr lang="ru-RU" sz="1200" b="1" dirty="0" smtClean="0">
                <a:solidFill>
                  <a:schemeClr val="lt1"/>
                </a:solidFill>
              </a:rPr>
              <a:t>Мурманская,  Белгородская, </a:t>
            </a:r>
          </a:p>
          <a:p>
            <a:pPr lvl="0" algn="ctr">
              <a:defRPr/>
            </a:pPr>
            <a:r>
              <a:rPr lang="ru-RU" sz="1200" b="1" dirty="0" smtClean="0">
                <a:solidFill>
                  <a:schemeClr val="lt1"/>
                </a:solidFill>
              </a:rPr>
              <a:t>Свердловская, Иркутская, </a:t>
            </a:r>
          </a:p>
          <a:p>
            <a:pPr lvl="0" algn="ctr">
              <a:defRPr/>
            </a:pPr>
            <a:r>
              <a:rPr lang="ru-RU" sz="1200" b="1" dirty="0" smtClean="0">
                <a:solidFill>
                  <a:schemeClr val="lt1"/>
                </a:solidFill>
              </a:rPr>
              <a:t>Ханты-Мансийский автономный округ - </a:t>
            </a:r>
            <a:r>
              <a:rPr lang="ru-RU" sz="1200" b="1" dirty="0" err="1" smtClean="0">
                <a:solidFill>
                  <a:schemeClr val="lt1"/>
                </a:solidFill>
              </a:rPr>
              <a:t>Югра</a:t>
            </a:r>
            <a:r>
              <a:rPr lang="ru-RU" sz="1200" b="1" dirty="0" smtClean="0">
                <a:solidFill>
                  <a:schemeClr val="lt1"/>
                </a:solidFill>
              </a:rPr>
              <a:t>.</a:t>
            </a:r>
          </a:p>
          <a:p>
            <a:pPr lvl="0" algn="ctr">
              <a:defRPr/>
            </a:pPr>
            <a:endParaRPr lang="ru-RU" sz="1200" b="1" dirty="0" smtClean="0">
              <a:solidFill>
                <a:schemeClr val="lt1"/>
              </a:solidFill>
            </a:endParaRPr>
          </a:p>
        </p:txBody>
      </p:sp>
      <p:pic>
        <p:nvPicPr>
          <p:cNvPr id="163" name="Рисунок 16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834" y="4214824"/>
            <a:ext cx="1000132" cy="533744"/>
          </a:xfrm>
          <a:prstGeom prst="rect">
            <a:avLst/>
          </a:prstGeom>
        </p:spPr>
      </p:pic>
      <p:sp>
        <p:nvSpPr>
          <p:cNvPr id="66" name="object 187"/>
          <p:cNvSpPr txBox="1"/>
          <p:nvPr/>
        </p:nvSpPr>
        <p:spPr>
          <a:xfrm>
            <a:off x="6572264" y="3143254"/>
            <a:ext cx="2143140" cy="748923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lvl="0" algn="ctr">
              <a:defRPr/>
            </a:pPr>
            <a:r>
              <a:rPr lang="ru-RU" sz="1200" b="1" dirty="0" smtClean="0">
                <a:solidFill>
                  <a:schemeClr val="lt1"/>
                </a:solidFill>
              </a:rPr>
              <a:t>Республика Коми</a:t>
            </a:r>
          </a:p>
          <a:p>
            <a:pPr lvl="0" algn="ctr">
              <a:defRPr/>
            </a:pPr>
            <a:r>
              <a:rPr lang="ru-RU" sz="1200" b="1" dirty="0" smtClean="0">
                <a:solidFill>
                  <a:schemeClr val="lt1"/>
                </a:solidFill>
              </a:rPr>
              <a:t>области: Нижегородская, </a:t>
            </a:r>
          </a:p>
          <a:p>
            <a:pPr lvl="0" algn="ctr">
              <a:defRPr/>
            </a:pPr>
            <a:r>
              <a:rPr lang="ru-RU" sz="1200" b="1" dirty="0" smtClean="0">
                <a:solidFill>
                  <a:schemeClr val="lt1"/>
                </a:solidFill>
              </a:rPr>
              <a:t>Иркутская, Московская.</a:t>
            </a:r>
          </a:p>
          <a:p>
            <a:pPr lvl="0" algn="ctr">
              <a:defRPr/>
            </a:pPr>
            <a:endParaRPr lang="ru-RU" sz="1200" b="1" dirty="0" smtClean="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6"/>
          <p:cNvGrpSpPr/>
          <p:nvPr/>
        </p:nvGrpSpPr>
        <p:grpSpPr>
          <a:xfrm>
            <a:off x="3347864" y="-20830850"/>
            <a:ext cx="1296144" cy="47237248"/>
            <a:chOff x="3347864" y="-20830850"/>
            <a:chExt cx="1296144" cy="47237248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3347864" y="-20830850"/>
              <a:ext cx="1296144" cy="1152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3347864" y="25254270"/>
              <a:ext cx="1296144" cy="1152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42844" y="214296"/>
            <a:ext cx="7429520" cy="688256"/>
          </a:xfrm>
          <a:prstGeom prst="rect">
            <a:avLst/>
          </a:prstGeom>
          <a:noFill/>
          <a:ln>
            <a:noFill/>
          </a:ln>
        </p:spPr>
        <p:txBody>
          <a:bodyPr wrap="square" lIns="180000" tIns="72000" rIns="180000" bIns="0" rtlCol="0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ln w="635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Групповые несчастные случаи, произошедшие </a:t>
            </a:r>
          </a:p>
          <a:p>
            <a:pPr algn="ctr">
              <a:defRPr/>
            </a:pPr>
            <a:r>
              <a:rPr lang="ru-RU" sz="2000" b="1" dirty="0" smtClean="0">
                <a:ln w="635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в Иркутской области в 2022-2023 годах </a:t>
            </a:r>
          </a:p>
        </p:txBody>
      </p:sp>
      <p:grpSp>
        <p:nvGrpSpPr>
          <p:cNvPr id="3" name="Группа 35"/>
          <p:cNvGrpSpPr/>
          <p:nvPr/>
        </p:nvGrpSpPr>
        <p:grpSpPr>
          <a:xfrm>
            <a:off x="7587740" y="794"/>
            <a:ext cx="1413416" cy="642924"/>
            <a:chOff x="7587740" y="794"/>
            <a:chExt cx="1413416" cy="642924"/>
          </a:xfrm>
        </p:grpSpPr>
        <p:grpSp>
          <p:nvGrpSpPr>
            <p:cNvPr id="4" name="Группа 31"/>
            <p:cNvGrpSpPr/>
            <p:nvPr/>
          </p:nvGrpSpPr>
          <p:grpSpPr>
            <a:xfrm>
              <a:off x="7786710" y="114086"/>
              <a:ext cx="1214446" cy="432000"/>
              <a:chOff x="7577478" y="106980"/>
              <a:chExt cx="1214446" cy="432000"/>
            </a:xfrm>
          </p:grpSpPr>
          <p:pic>
            <p:nvPicPr>
              <p:cNvPr id="30" name="Picture 3" descr="C:\Users\r.yakovlev\Desktop\2021 - 12 - 14 - шаблон презентации министерства\картинки\лого правительство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577478" y="106980"/>
                <a:ext cx="352795" cy="432000"/>
              </a:xfrm>
              <a:prstGeom prst="rect">
                <a:avLst/>
              </a:prstGeom>
              <a:noFill/>
            </p:spPr>
          </p:pic>
          <p:sp>
            <p:nvSpPr>
              <p:cNvPr id="31" name="TextBox 30"/>
              <p:cNvSpPr txBox="1"/>
              <p:nvPr/>
            </p:nvSpPr>
            <p:spPr>
              <a:xfrm>
                <a:off x="8001024" y="173338"/>
                <a:ext cx="7909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ru-RU" sz="600" dirty="0" smtClean="0">
                    <a:ln w="635">
                      <a:noFill/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latin typeface="+mj-lt"/>
                    <a:ea typeface="Tahoma" pitchFamily="34" charset="0"/>
                    <a:cs typeface="Tahoma" pitchFamily="34" charset="0"/>
                  </a:rPr>
                  <a:t>МИНИСТЕРСТВО ТРУДА </a:t>
                </a:r>
              </a:p>
              <a:p>
                <a:pPr>
                  <a:defRPr/>
                </a:pPr>
                <a:r>
                  <a:rPr lang="ru-RU" sz="600" dirty="0" smtClean="0">
                    <a:ln w="635">
                      <a:noFill/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latin typeface="+mj-lt"/>
                    <a:ea typeface="Tahoma" pitchFamily="34" charset="0"/>
                    <a:cs typeface="Tahoma" pitchFamily="34" charset="0"/>
                  </a:rPr>
                  <a:t>И ЗАНЯТОСТИ </a:t>
                </a:r>
              </a:p>
              <a:p>
                <a:pPr>
                  <a:defRPr/>
                </a:pPr>
                <a:r>
                  <a:rPr lang="ru-RU" sz="600" dirty="0" smtClean="0">
                    <a:ln w="635">
                      <a:noFill/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latin typeface="+mj-lt"/>
                    <a:ea typeface="Tahoma" pitchFamily="34" charset="0"/>
                    <a:cs typeface="Tahoma" pitchFamily="34" charset="0"/>
                  </a:rPr>
                  <a:t>ИРКУТСКОЙ ОБЛАСТИ </a:t>
                </a:r>
              </a:p>
            </p:txBody>
          </p:sp>
        </p:grpSp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7267072" y="321462"/>
              <a:ext cx="642924" cy="1588"/>
            </a:xfrm>
            <a:prstGeom prst="line">
              <a:avLst/>
            </a:prstGeom>
            <a:ln w="3175" cmpd="thickThin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Прямоугольник 17"/>
          <p:cNvSpPr>
            <a:spLocks noChangeArrowheads="1"/>
          </p:cNvSpPr>
          <p:nvPr/>
        </p:nvSpPr>
        <p:spPr bwMode="auto">
          <a:xfrm>
            <a:off x="3143240" y="2143122"/>
            <a:ext cx="2786082" cy="327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1033" tIns="55516" rIns="111033" bIns="55516">
            <a:spAutoFit/>
          </a:bodyPr>
          <a:lstStyle/>
          <a:p>
            <a:pPr>
              <a:defRPr/>
            </a:pPr>
            <a:r>
              <a:rPr lang="ru-RU" altLang="ru-RU" sz="1400" b="1" dirty="0" smtClean="0">
                <a:ln w="635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Причины несчастных случаев</a:t>
            </a:r>
            <a:endParaRPr lang="ru-RU" altLang="ru-RU" sz="1400" b="1" u="sng" dirty="0">
              <a:solidFill>
                <a:srgbClr val="254061"/>
              </a:solidFill>
              <a:latin typeface="+mj-lt"/>
            </a:endParaRPr>
          </a:p>
        </p:txBody>
      </p:sp>
      <p:sp>
        <p:nvSpPr>
          <p:cNvPr id="62" name="Стрелка вправо 61"/>
          <p:cNvSpPr/>
          <p:nvPr/>
        </p:nvSpPr>
        <p:spPr>
          <a:xfrm rot="7109700">
            <a:off x="3623442" y="2415966"/>
            <a:ext cx="212368" cy="406294"/>
          </a:xfrm>
          <a:prstGeom prst="rightArrow">
            <a:avLst>
              <a:gd name="adj1" fmla="val 50000"/>
              <a:gd name="adj2" fmla="val 33984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000">
              <a:solidFill>
                <a:srgbClr val="00B050"/>
              </a:solidFill>
              <a:latin typeface="Calibri (Основной текст)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14282" y="3000378"/>
            <a:ext cx="42862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  <a:defRPr/>
            </a:pPr>
            <a:r>
              <a:rPr lang="ru-RU" altLang="ru-RU" sz="1200" dirty="0" smtClean="0">
                <a:ln w="635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отсутствие средств индивидуальной защиты (СИЗ);</a:t>
            </a:r>
          </a:p>
          <a:p>
            <a:pPr>
              <a:buFontTx/>
              <a:buChar char="-"/>
              <a:defRPr/>
            </a:pPr>
            <a:r>
              <a:rPr lang="ru-RU" altLang="ru-RU" sz="1200" dirty="0" smtClean="0">
                <a:ln w="635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отсутствие страховочного оборудования;</a:t>
            </a:r>
          </a:p>
          <a:p>
            <a:pPr>
              <a:buFontTx/>
              <a:buChar char="-"/>
              <a:defRPr/>
            </a:pPr>
            <a:r>
              <a:rPr lang="ru-RU" altLang="ru-RU" sz="1200" dirty="0" smtClean="0">
                <a:ln w="635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отсутствие оборудования по замеру предельно-допустимой концентрации вредных веществ;</a:t>
            </a:r>
          </a:p>
          <a:p>
            <a:pPr>
              <a:buFontTx/>
              <a:buChar char="-"/>
              <a:defRPr/>
            </a:pPr>
            <a:r>
              <a:rPr lang="ru-RU" altLang="ru-RU" sz="1200" dirty="0" smtClean="0">
                <a:ln w="635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отсутствие знаний / своевременного обучения по выполнению  работ в ограниченных и замкнутых пространствах.</a:t>
            </a:r>
          </a:p>
        </p:txBody>
      </p:sp>
      <p:grpSp>
        <p:nvGrpSpPr>
          <p:cNvPr id="38" name="Группа 37"/>
          <p:cNvGrpSpPr/>
          <p:nvPr/>
        </p:nvGrpSpPr>
        <p:grpSpPr>
          <a:xfrm>
            <a:off x="357158" y="1000114"/>
            <a:ext cx="8572560" cy="959462"/>
            <a:chOff x="71406" y="3855587"/>
            <a:chExt cx="8572560" cy="569137"/>
          </a:xfrm>
        </p:grpSpPr>
        <p:grpSp>
          <p:nvGrpSpPr>
            <p:cNvPr id="39" name="Группа 124"/>
            <p:cNvGrpSpPr/>
            <p:nvPr/>
          </p:nvGrpSpPr>
          <p:grpSpPr>
            <a:xfrm>
              <a:off x="71406" y="4170115"/>
              <a:ext cx="4071966" cy="254609"/>
              <a:chOff x="-4143436" y="4006592"/>
              <a:chExt cx="4071966" cy="254609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-4143436" y="4006592"/>
                <a:ext cx="4071966" cy="254609"/>
              </a:xfrm>
              <a:prstGeom prst="roundRect">
                <a:avLst>
                  <a:gd name="adj" fmla="val 9829"/>
                </a:avLst>
              </a:prstGeom>
              <a:solidFill>
                <a:srgbClr val="FFFFFF"/>
              </a:solidFill>
              <a:ln w="3175">
                <a:solidFill>
                  <a:schemeClr val="accent1">
                    <a:lumMod val="75000"/>
                  </a:schemeClr>
                </a:solidFill>
                <a:prstDash val="solid"/>
              </a:ln>
            </p:spPr>
            <p:txBody>
              <a:bodyPr wrap="square" lIns="36000" tIns="18000" rIns="36000" bIns="18000" rtlCol="0">
                <a:spAutoFit/>
              </a:bodyPr>
              <a:lstStyle/>
              <a:p>
                <a:pPr lvl="0">
                  <a:defRPr/>
                </a:pPr>
                <a:r>
                  <a:rPr lang="ru-RU" sz="1200" dirty="0" smtClean="0">
                    <a:ln w="635">
                      <a:noFill/>
                      <a:prstDash val="solid"/>
                    </a:ln>
                    <a:solidFill>
                      <a:schemeClr val="tx2">
                        <a:lumMod val="50000"/>
                      </a:schemeClr>
                    </a:solidFill>
                    <a:ea typeface="Tahoma" pitchFamily="34" charset="0"/>
                    <a:cs typeface="Tahoma" pitchFamily="34" charset="0"/>
                  </a:rPr>
                  <a:t>1 групповой несчастный случай</a:t>
                </a:r>
              </a:p>
              <a:p>
                <a:pPr lvl="0">
                  <a:defRPr/>
                </a:pPr>
                <a:r>
                  <a:rPr lang="ru-RU" sz="1200" dirty="0" smtClean="0">
                    <a:ln w="635">
                      <a:noFill/>
                      <a:prstDash val="solid"/>
                    </a:ln>
                    <a:solidFill>
                      <a:schemeClr val="tx2">
                        <a:lumMod val="50000"/>
                      </a:schemeClr>
                    </a:solidFill>
                    <a:ea typeface="Tahoma" pitchFamily="34" charset="0"/>
                    <a:cs typeface="Tahoma" pitchFamily="34" charset="0"/>
                  </a:rPr>
                  <a:t>2 человека погибло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-1143040" y="4006593"/>
                <a:ext cx="1071570" cy="254608"/>
              </a:xfrm>
              <a:prstGeom prst="roundRect">
                <a:avLst>
                  <a:gd name="adj" fmla="val 9829"/>
                </a:avLst>
              </a:prstGeom>
              <a:solidFill>
                <a:srgbClr val="385D8A"/>
              </a:solidFill>
              <a:ln w="3175">
                <a:solidFill>
                  <a:schemeClr val="accent1">
                    <a:lumMod val="75000"/>
                  </a:schemeClr>
                </a:solidFill>
                <a:prstDash val="solid"/>
              </a:ln>
            </p:spPr>
            <p:txBody>
              <a:bodyPr wrap="square" lIns="36000" tIns="18000" rIns="36000" bIns="18000" rtlCol="0">
                <a:spAutoFit/>
              </a:bodyPr>
              <a:lstStyle/>
              <a:p>
                <a:pPr algn="ctr">
                  <a:defRPr/>
                </a:pPr>
                <a:r>
                  <a:rPr lang="ru-RU" sz="1200" b="1" dirty="0" smtClean="0">
                    <a:ln w="635">
                      <a:noFill/>
                      <a:prstDash val="solid"/>
                    </a:ln>
                    <a:solidFill>
                      <a:schemeClr val="bg1"/>
                    </a:solidFill>
                    <a:ea typeface="Tahoma" pitchFamily="34" charset="0"/>
                    <a:cs typeface="Tahoma" pitchFamily="34" charset="0"/>
                  </a:rPr>
                  <a:t>28 июня</a:t>
                </a:r>
              </a:p>
              <a:p>
                <a:pPr algn="ctr">
                  <a:defRPr/>
                </a:pPr>
                <a:r>
                  <a:rPr lang="ru-RU" sz="1200" b="1" dirty="0" smtClean="0">
                    <a:ln w="635">
                      <a:noFill/>
                      <a:prstDash val="solid"/>
                    </a:ln>
                    <a:solidFill>
                      <a:schemeClr val="bg1"/>
                    </a:solidFill>
                    <a:ea typeface="Tahoma" pitchFamily="34" charset="0"/>
                    <a:cs typeface="Tahoma" pitchFamily="34" charset="0"/>
                  </a:rPr>
                  <a:t>2022 год</a:t>
                </a:r>
              </a:p>
            </p:txBody>
          </p:sp>
        </p:grpSp>
        <p:grpSp>
          <p:nvGrpSpPr>
            <p:cNvPr id="42" name="Группа 125"/>
            <p:cNvGrpSpPr/>
            <p:nvPr/>
          </p:nvGrpSpPr>
          <p:grpSpPr>
            <a:xfrm>
              <a:off x="4572000" y="4170115"/>
              <a:ext cx="4071966" cy="254609"/>
              <a:chOff x="357158" y="4078030"/>
              <a:chExt cx="4071966" cy="254609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357158" y="4078030"/>
                <a:ext cx="4071966" cy="254608"/>
              </a:xfrm>
              <a:prstGeom prst="roundRect">
                <a:avLst>
                  <a:gd name="adj" fmla="val 9829"/>
                </a:avLst>
              </a:prstGeom>
              <a:solidFill>
                <a:srgbClr val="FFFFFF"/>
              </a:solidFill>
              <a:ln w="3175">
                <a:solidFill>
                  <a:schemeClr val="accent1">
                    <a:lumMod val="75000"/>
                  </a:schemeClr>
                </a:solidFill>
                <a:prstDash val="solid"/>
              </a:ln>
            </p:spPr>
            <p:txBody>
              <a:bodyPr wrap="square" lIns="36000" tIns="18000" rIns="36000" bIns="18000" rtlCol="0">
                <a:spAutoFit/>
              </a:bodyPr>
              <a:lstStyle/>
              <a:p>
                <a:pPr lvl="0">
                  <a:defRPr/>
                </a:pPr>
                <a:r>
                  <a:rPr lang="ru-RU" sz="1200" dirty="0" smtClean="0">
                    <a:ln w="635">
                      <a:noFill/>
                      <a:prstDash val="solid"/>
                    </a:ln>
                    <a:solidFill>
                      <a:schemeClr val="tx2">
                        <a:lumMod val="50000"/>
                      </a:schemeClr>
                    </a:solidFill>
                    <a:ea typeface="Tahoma" pitchFamily="34" charset="0"/>
                    <a:cs typeface="Tahoma" pitchFamily="34" charset="0"/>
                  </a:rPr>
                  <a:t>1 групповой несчастный случай</a:t>
                </a:r>
              </a:p>
              <a:p>
                <a:pPr lvl="0">
                  <a:defRPr/>
                </a:pPr>
                <a:r>
                  <a:rPr lang="ru-RU" sz="1200" dirty="0" smtClean="0">
                    <a:ln w="635">
                      <a:noFill/>
                      <a:prstDash val="solid"/>
                    </a:ln>
                    <a:solidFill>
                      <a:schemeClr val="tx2">
                        <a:lumMod val="50000"/>
                      </a:schemeClr>
                    </a:solidFill>
                    <a:ea typeface="Tahoma" pitchFamily="34" charset="0"/>
                    <a:cs typeface="Tahoma" pitchFamily="34" charset="0"/>
                  </a:rPr>
                  <a:t>2 человека погибло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3357554" y="4078031"/>
                <a:ext cx="1071570" cy="254608"/>
              </a:xfrm>
              <a:prstGeom prst="roundRect">
                <a:avLst>
                  <a:gd name="adj" fmla="val 9829"/>
                </a:avLst>
              </a:prstGeom>
              <a:solidFill>
                <a:srgbClr val="385D8A"/>
              </a:solidFill>
              <a:ln w="3175">
                <a:solidFill>
                  <a:schemeClr val="accent1">
                    <a:lumMod val="75000"/>
                  </a:schemeClr>
                </a:solidFill>
                <a:prstDash val="solid"/>
              </a:ln>
            </p:spPr>
            <p:txBody>
              <a:bodyPr wrap="square" lIns="36000" tIns="18000" rIns="36000" bIns="18000" rtlCol="0">
                <a:spAutoFit/>
              </a:bodyPr>
              <a:lstStyle/>
              <a:p>
                <a:pPr algn="ctr">
                  <a:defRPr/>
                </a:pPr>
                <a:r>
                  <a:rPr lang="ru-RU" sz="1200" b="1" dirty="0" smtClean="0">
                    <a:ln w="635">
                      <a:noFill/>
                      <a:prstDash val="solid"/>
                    </a:ln>
                    <a:solidFill>
                      <a:schemeClr val="bg1"/>
                    </a:solidFill>
                    <a:ea typeface="Tahoma" pitchFamily="34" charset="0"/>
                    <a:cs typeface="Tahoma" pitchFamily="34" charset="0"/>
                  </a:rPr>
                  <a:t>8 февраля</a:t>
                </a:r>
              </a:p>
              <a:p>
                <a:pPr algn="ctr">
                  <a:defRPr/>
                </a:pPr>
                <a:r>
                  <a:rPr lang="ru-RU" sz="1200" b="1" dirty="0" smtClean="0">
                    <a:ln w="635">
                      <a:noFill/>
                      <a:prstDash val="solid"/>
                    </a:ln>
                    <a:solidFill>
                      <a:schemeClr val="bg1"/>
                    </a:solidFill>
                    <a:ea typeface="Tahoma" pitchFamily="34" charset="0"/>
                    <a:cs typeface="Tahoma" pitchFamily="34" charset="0"/>
                  </a:rPr>
                  <a:t>2023 год</a:t>
                </a: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5286380" y="3855587"/>
              <a:ext cx="3357586" cy="254608"/>
            </a:xfrm>
            <a:prstGeom prst="roundRect">
              <a:avLst>
                <a:gd name="adj" fmla="val 9829"/>
              </a:avLst>
            </a:prstGeom>
            <a:solidFill>
              <a:srgbClr val="385D8A"/>
            </a:solidFill>
            <a:ln w="3175">
              <a:solidFill>
                <a:schemeClr val="bg1">
                  <a:lumMod val="85000"/>
                </a:schemeClr>
              </a:solidFill>
              <a:prstDash val="solid"/>
            </a:ln>
          </p:spPr>
          <p:txBody>
            <a:bodyPr wrap="square" lIns="18000" tIns="18000" rIns="18000" bIns="18000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bg1"/>
                  </a:solidFill>
                </a:rPr>
                <a:t>2 групповых несчастных случая</a:t>
              </a:r>
            </a:p>
            <a:p>
              <a:pPr algn="ctr"/>
              <a:r>
                <a:rPr lang="ru-RU" sz="1200" b="1" dirty="0" smtClean="0">
                  <a:solidFill>
                    <a:schemeClr val="bg1"/>
                  </a:solidFill>
                </a:rPr>
                <a:t>4 человека погибло</a:t>
              </a:r>
              <a:endParaRPr lang="ru-RU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642910" y="1030286"/>
            <a:ext cx="4572032" cy="406294"/>
            <a:chOff x="256371" y="3766032"/>
            <a:chExt cx="4029877" cy="406294"/>
          </a:xfrm>
        </p:grpSpPr>
        <p:sp>
          <p:nvSpPr>
            <p:cNvPr id="54" name="TextBox 53"/>
            <p:cNvSpPr txBox="1"/>
            <p:nvPr/>
          </p:nvSpPr>
          <p:spPr>
            <a:xfrm>
              <a:off x="256371" y="3878736"/>
              <a:ext cx="3714776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>
                <a:defRPr/>
              </a:pPr>
              <a:r>
                <a:rPr lang="ru-RU" sz="1400" b="1" dirty="0" smtClean="0">
                  <a:ln w="635">
                    <a:noFill/>
                    <a:prstDash val="solid"/>
                  </a:ln>
                  <a:solidFill>
                    <a:schemeClr val="tx2">
                      <a:lumMod val="50000"/>
                    </a:schemeClr>
                  </a:solidFill>
                  <a:ea typeface="Tahoma" pitchFamily="34" charset="0"/>
                  <a:cs typeface="Tahoma" pitchFamily="34" charset="0"/>
                </a:rPr>
                <a:t>Количество несчастных случаев</a:t>
              </a:r>
            </a:p>
          </p:txBody>
        </p:sp>
        <p:sp>
          <p:nvSpPr>
            <p:cNvPr id="55" name="Стрелка вправо 54"/>
            <p:cNvSpPr/>
            <p:nvPr/>
          </p:nvSpPr>
          <p:spPr>
            <a:xfrm>
              <a:off x="3817932" y="3766032"/>
              <a:ext cx="468316" cy="406294"/>
            </a:xfrm>
            <a:prstGeom prst="rightArrow">
              <a:avLst>
                <a:gd name="adj1" fmla="val 50000"/>
                <a:gd name="adj2" fmla="val 33984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000">
                <a:solidFill>
                  <a:srgbClr val="00B050"/>
                </a:solidFill>
                <a:latin typeface="Calibri (Основной текст)"/>
                <a:cs typeface="Times New Roman" pitchFamily="18" charset="0"/>
              </a:endParaRPr>
            </a:p>
          </p:txBody>
        </p:sp>
      </p:grpSp>
      <p:sp>
        <p:nvSpPr>
          <p:cNvPr id="98" name="Стрелка вправо 97"/>
          <p:cNvSpPr/>
          <p:nvPr/>
        </p:nvSpPr>
        <p:spPr>
          <a:xfrm rot="2984429">
            <a:off x="4905548" y="2434224"/>
            <a:ext cx="202360" cy="406294"/>
          </a:xfrm>
          <a:prstGeom prst="rightArrow">
            <a:avLst>
              <a:gd name="adj1" fmla="val 50000"/>
              <a:gd name="adj2" fmla="val 33984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000">
              <a:solidFill>
                <a:srgbClr val="00B050"/>
              </a:solidFill>
              <a:latin typeface="Calibri (Основной текст)"/>
              <a:cs typeface="Times New Roman" pitchFamily="18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4643438" y="3000378"/>
            <a:ext cx="4286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  <a:defRPr/>
            </a:pPr>
            <a:r>
              <a:rPr lang="ru-RU" altLang="ru-RU" sz="1200" dirty="0" smtClean="0">
                <a:ln w="635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отсутствие наряда на работу;</a:t>
            </a:r>
          </a:p>
          <a:p>
            <a:pPr>
              <a:buFontTx/>
              <a:buChar char="-"/>
              <a:defRPr/>
            </a:pPr>
            <a:r>
              <a:rPr lang="ru-RU" altLang="ru-RU" sz="1200" dirty="0" smtClean="0">
                <a:ln w="635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отсутствие средств индивидуальной защиты (СИЗ) при выполнении работ;</a:t>
            </a:r>
          </a:p>
          <a:p>
            <a:pPr>
              <a:buFontTx/>
              <a:buChar char="-"/>
              <a:defRPr/>
            </a:pPr>
            <a:r>
              <a:rPr lang="ru-RU" altLang="ru-RU" sz="1200" dirty="0" smtClean="0">
                <a:ln w="635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отсутствие во время работы оборудования по замеру предельно-допустимой концентрации вредных веществ;</a:t>
            </a:r>
          </a:p>
          <a:p>
            <a:pPr>
              <a:buFontTx/>
              <a:buChar char="-"/>
              <a:defRPr/>
            </a:pPr>
            <a:r>
              <a:rPr lang="ru-RU" altLang="ru-RU" sz="1200" dirty="0" smtClean="0">
                <a:ln w="635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не соответствие количества часов в обучении по охране труда;</a:t>
            </a:r>
          </a:p>
          <a:p>
            <a:pPr>
              <a:buFontTx/>
              <a:buChar char="-"/>
              <a:defRPr/>
            </a:pPr>
            <a:r>
              <a:rPr lang="ru-RU" altLang="ru-RU" sz="1200" dirty="0" smtClean="0">
                <a:ln w="635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отсутствие ознакомления с реестром опасностей и рисков в области производственной безопасности на объекте.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6"/>
          <p:cNvGrpSpPr/>
          <p:nvPr/>
        </p:nvGrpSpPr>
        <p:grpSpPr>
          <a:xfrm>
            <a:off x="3347864" y="-20830850"/>
            <a:ext cx="1296144" cy="47237248"/>
            <a:chOff x="3347864" y="-20830850"/>
            <a:chExt cx="1296144" cy="47237248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3347864" y="-20830850"/>
              <a:ext cx="1296144" cy="1152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3347864" y="25254270"/>
              <a:ext cx="1296144" cy="1152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35"/>
          <p:cNvGrpSpPr/>
          <p:nvPr/>
        </p:nvGrpSpPr>
        <p:grpSpPr>
          <a:xfrm>
            <a:off x="7587740" y="794"/>
            <a:ext cx="1413416" cy="642924"/>
            <a:chOff x="7587740" y="794"/>
            <a:chExt cx="1413416" cy="642924"/>
          </a:xfrm>
        </p:grpSpPr>
        <p:grpSp>
          <p:nvGrpSpPr>
            <p:cNvPr id="4" name="Группа 31"/>
            <p:cNvGrpSpPr/>
            <p:nvPr/>
          </p:nvGrpSpPr>
          <p:grpSpPr>
            <a:xfrm>
              <a:off x="7786710" y="114086"/>
              <a:ext cx="1214446" cy="432000"/>
              <a:chOff x="7577478" y="106980"/>
              <a:chExt cx="1214446" cy="432000"/>
            </a:xfrm>
          </p:grpSpPr>
          <p:pic>
            <p:nvPicPr>
              <p:cNvPr id="30" name="Picture 3" descr="C:\Users\r.yakovlev\Desktop\2021 - 12 - 14 - шаблон презентации министерства\картинки\лого правительство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577478" y="106980"/>
                <a:ext cx="352795" cy="432000"/>
              </a:xfrm>
              <a:prstGeom prst="rect">
                <a:avLst/>
              </a:prstGeom>
              <a:noFill/>
            </p:spPr>
          </p:pic>
          <p:sp>
            <p:nvSpPr>
              <p:cNvPr id="31" name="TextBox 30"/>
              <p:cNvSpPr txBox="1"/>
              <p:nvPr/>
            </p:nvSpPr>
            <p:spPr>
              <a:xfrm>
                <a:off x="8001024" y="173338"/>
                <a:ext cx="7909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ru-RU" sz="600" dirty="0" smtClean="0">
                    <a:ln w="635">
                      <a:noFill/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latin typeface="+mj-lt"/>
                    <a:ea typeface="Tahoma" pitchFamily="34" charset="0"/>
                    <a:cs typeface="Tahoma" pitchFamily="34" charset="0"/>
                  </a:rPr>
                  <a:t>МИНИСТЕРСТВО ТРУДА </a:t>
                </a:r>
              </a:p>
              <a:p>
                <a:pPr>
                  <a:defRPr/>
                </a:pPr>
                <a:r>
                  <a:rPr lang="ru-RU" sz="600" dirty="0" smtClean="0">
                    <a:ln w="635">
                      <a:noFill/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latin typeface="+mj-lt"/>
                    <a:ea typeface="Tahoma" pitchFamily="34" charset="0"/>
                    <a:cs typeface="Tahoma" pitchFamily="34" charset="0"/>
                  </a:rPr>
                  <a:t>И ЗАНЯТОСТИ </a:t>
                </a:r>
              </a:p>
              <a:p>
                <a:pPr>
                  <a:defRPr/>
                </a:pPr>
                <a:r>
                  <a:rPr lang="ru-RU" sz="600" dirty="0" smtClean="0">
                    <a:ln w="635">
                      <a:noFill/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latin typeface="+mj-lt"/>
                    <a:ea typeface="Tahoma" pitchFamily="34" charset="0"/>
                    <a:cs typeface="Tahoma" pitchFamily="34" charset="0"/>
                  </a:rPr>
                  <a:t>ИРКУТСКОЙ ОБЛАСТИ </a:t>
                </a:r>
              </a:p>
            </p:txBody>
          </p:sp>
        </p:grpSp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7267072" y="321462"/>
              <a:ext cx="642924" cy="1588"/>
            </a:xfrm>
            <a:prstGeom prst="line">
              <a:avLst/>
            </a:prstGeom>
            <a:ln w="3175" cmpd="thickThin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Заголовок 1"/>
          <p:cNvSpPr txBox="1">
            <a:spLocks/>
          </p:cNvSpPr>
          <p:nvPr/>
        </p:nvSpPr>
        <p:spPr bwMode="auto">
          <a:xfrm>
            <a:off x="285720" y="642924"/>
            <a:ext cx="8572560" cy="45408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 smtClean="0">
                <a:solidFill>
                  <a:schemeClr val="bg1"/>
                </a:solidFill>
                <a:cs typeface="Calibri" pitchFamily="34" charset="0"/>
              </a:rPr>
              <a:t>Основные причины несчастных случаев:</a:t>
            </a:r>
            <a:endParaRPr lang="ru-RU" b="1" dirty="0">
              <a:solidFill>
                <a:schemeClr val="bg1"/>
              </a:solidFill>
              <a:cs typeface="Calibri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1285866"/>
            <a:ext cx="451856" cy="583366"/>
          </a:xfrm>
          <a:prstGeom prst="rect">
            <a:avLst/>
          </a:prstGeom>
        </p:spPr>
      </p:pic>
      <p:sp>
        <p:nvSpPr>
          <p:cNvPr id="22" name="object 183"/>
          <p:cNvSpPr txBox="1"/>
          <p:nvPr/>
        </p:nvSpPr>
        <p:spPr>
          <a:xfrm>
            <a:off x="857224" y="1285866"/>
            <a:ext cx="8027125" cy="83612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42240" marR="5080" algn="just">
              <a:lnSpc>
                <a:spcPts val="1500"/>
              </a:lnSpc>
              <a:spcBef>
                <a:spcPts val="219"/>
              </a:spcBef>
            </a:pPr>
            <a:r>
              <a:rPr lang="ru-RU" b="1" spc="-5" dirty="0" smtClean="0">
                <a:solidFill>
                  <a:schemeClr val="tx2"/>
                </a:solidFill>
                <a:cs typeface="Times New Roman" pitchFamily="18" charset="0"/>
              </a:rPr>
              <a:t>Неудовлетворительная организация производства работ </a:t>
            </a:r>
          </a:p>
          <a:p>
            <a:pPr marL="142240" marR="5080" algn="just">
              <a:lnSpc>
                <a:spcPts val="1500"/>
              </a:lnSpc>
              <a:spcBef>
                <a:spcPts val="219"/>
              </a:spcBef>
            </a:pPr>
            <a:r>
              <a:rPr lang="ru-RU" b="1" spc="-5" dirty="0" smtClean="0">
                <a:solidFill>
                  <a:schemeClr val="accent1"/>
                </a:solidFill>
                <a:cs typeface="Times New Roman" pitchFamily="18" charset="0"/>
              </a:rPr>
              <a:t>(работы с повышенной опасностью проводятся без оформления наряда-допуска, без выполнения необходимых мероприятий, обеспечивающих безопасные условия труда и без подготовки рабочих мест).</a:t>
            </a:r>
            <a:endParaRPr lang="ru-RU" b="1" spc="-5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49" name="object 183"/>
          <p:cNvSpPr txBox="1"/>
          <p:nvPr/>
        </p:nvSpPr>
        <p:spPr>
          <a:xfrm>
            <a:off x="857224" y="2357436"/>
            <a:ext cx="8001056" cy="425757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42240" marR="5080" algn="just">
              <a:lnSpc>
                <a:spcPts val="1500"/>
              </a:lnSpc>
              <a:spcBef>
                <a:spcPts val="219"/>
              </a:spcBef>
            </a:pPr>
            <a:r>
              <a:rPr lang="ru-RU" b="1" spc="-5" dirty="0" smtClean="0">
                <a:solidFill>
                  <a:schemeClr val="tx2"/>
                </a:solidFill>
                <a:cs typeface="Calibri"/>
              </a:rPr>
              <a:t>Неприменение работником средств индивидуальной защиты, в том числе вследствие необеспеченности ими работодателем.</a:t>
            </a:r>
            <a:endParaRPr lang="ru-RU" b="1" spc="-5" dirty="0">
              <a:solidFill>
                <a:schemeClr val="tx2"/>
              </a:solidFill>
              <a:cs typeface="Calibri"/>
            </a:endParaRPr>
          </a:p>
        </p:txBody>
      </p:sp>
      <p:pic>
        <p:nvPicPr>
          <p:cNvPr id="59" name="Рисунок 58">
            <a:extLst>
              <a:ext uri="{FF2B5EF4-FFF2-40B4-BE49-F238E27FC236}">
                <a16:creationId xmlns:a16="http://schemas.microsoft.com/office/drawing/2014/main" xmlns="" id="{4B999DFE-2357-034D-AD1B-1F87AE3D322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19" y="3000378"/>
            <a:ext cx="423071" cy="548850"/>
          </a:xfrm>
          <a:prstGeom prst="rect">
            <a:avLst/>
          </a:prstGeom>
        </p:spPr>
      </p:pic>
      <p:sp>
        <p:nvSpPr>
          <p:cNvPr id="69" name="object 183"/>
          <p:cNvSpPr txBox="1"/>
          <p:nvPr/>
        </p:nvSpPr>
        <p:spPr>
          <a:xfrm>
            <a:off x="857224" y="3143254"/>
            <a:ext cx="8001056" cy="605293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42240" marR="5080" algn="just">
              <a:lnSpc>
                <a:spcPts val="1500"/>
              </a:lnSpc>
              <a:spcBef>
                <a:spcPts val="219"/>
              </a:spcBef>
            </a:pPr>
            <a:r>
              <a:rPr lang="ru-RU" b="1" spc="-5" dirty="0" err="1" smtClean="0">
                <a:solidFill>
                  <a:schemeClr val="tx2"/>
                </a:solidFill>
                <a:cs typeface="Calibri"/>
              </a:rPr>
              <a:t>Необеспечение</a:t>
            </a:r>
            <a:r>
              <a:rPr lang="ru-RU" b="1" spc="-5" dirty="0" smtClean="0">
                <a:solidFill>
                  <a:schemeClr val="tx2"/>
                </a:solidFill>
                <a:cs typeface="Calibri"/>
              </a:rPr>
              <a:t> контроля со стороны руководителей и иных должностных лиц работодателя за ходом выполнения работ.</a:t>
            </a:r>
          </a:p>
          <a:p>
            <a:pPr marL="142240" marR="5080">
              <a:lnSpc>
                <a:spcPts val="1100"/>
              </a:lnSpc>
              <a:spcBef>
                <a:spcPts val="219"/>
              </a:spcBef>
            </a:pPr>
            <a:endParaRPr dirty="0">
              <a:solidFill>
                <a:schemeClr val="accent1"/>
              </a:solidFill>
              <a:cs typeface="Calibri"/>
            </a:endParaRPr>
          </a:p>
        </p:txBody>
      </p:sp>
      <p:pic>
        <p:nvPicPr>
          <p:cNvPr id="82" name="Рисунок 81">
            <a:extLst>
              <a:ext uri="{FF2B5EF4-FFF2-40B4-BE49-F238E27FC236}">
                <a16:creationId xmlns:a16="http://schemas.microsoft.com/office/drawing/2014/main" xmlns="" id="{E4CF82B6-0A8C-5047-86F4-BB8A5D56DBD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3786196"/>
            <a:ext cx="571504" cy="658314"/>
          </a:xfrm>
          <a:prstGeom prst="rect">
            <a:avLst/>
          </a:prstGeom>
        </p:spPr>
      </p:pic>
      <p:sp>
        <p:nvSpPr>
          <p:cNvPr id="92" name="object 183"/>
          <p:cNvSpPr txBox="1"/>
          <p:nvPr/>
        </p:nvSpPr>
        <p:spPr>
          <a:xfrm>
            <a:off x="857224" y="3857634"/>
            <a:ext cx="8001056" cy="1015662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42240" marR="5080" algn="just">
              <a:lnSpc>
                <a:spcPts val="1500"/>
              </a:lnSpc>
              <a:spcBef>
                <a:spcPts val="219"/>
              </a:spcBef>
            </a:pPr>
            <a:r>
              <a:rPr lang="ru-RU" b="1" spc="-5" dirty="0" smtClean="0">
                <a:solidFill>
                  <a:schemeClr val="tx2"/>
                </a:solidFill>
                <a:cs typeface="Calibri"/>
              </a:rPr>
              <a:t>Недостатки в организации и проведении подготовки работников по охране труда </a:t>
            </a:r>
          </a:p>
          <a:p>
            <a:pPr marL="142240" marR="5080" algn="just">
              <a:lnSpc>
                <a:spcPts val="1500"/>
              </a:lnSpc>
              <a:spcBef>
                <a:spcPts val="219"/>
              </a:spcBef>
            </a:pPr>
            <a:r>
              <a:rPr lang="ru-RU" b="1" spc="-5" dirty="0" smtClean="0">
                <a:solidFill>
                  <a:schemeClr val="accent1"/>
                </a:solidFill>
                <a:cs typeface="Calibri"/>
              </a:rPr>
              <a:t>(допуск работников, не прошедших в установленном порядке инструктажи, стажировки, обучение и проверку знаний по охране труда).</a:t>
            </a:r>
          </a:p>
          <a:p>
            <a:pPr marL="142240" marR="5080" algn="just">
              <a:lnSpc>
                <a:spcPts val="1100"/>
              </a:lnSpc>
              <a:spcBef>
                <a:spcPts val="219"/>
              </a:spcBef>
            </a:pPr>
            <a:endParaRPr b="1" spc="-5" dirty="0">
              <a:solidFill>
                <a:schemeClr val="accent1"/>
              </a:solidFill>
              <a:cs typeface="Calibri"/>
            </a:endParaRPr>
          </a:p>
        </p:txBody>
      </p:sp>
      <p:pic>
        <p:nvPicPr>
          <p:cNvPr id="125" name="Рисунок 124" descr="cbp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4281" y="2214559"/>
            <a:ext cx="577351" cy="5773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Прямоугольник 121"/>
          <p:cNvSpPr/>
          <p:nvPr/>
        </p:nvSpPr>
        <p:spPr>
          <a:xfrm flipV="1">
            <a:off x="214282" y="1071552"/>
            <a:ext cx="8429683" cy="3797044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6"/>
          <p:cNvGrpSpPr/>
          <p:nvPr/>
        </p:nvGrpSpPr>
        <p:grpSpPr>
          <a:xfrm>
            <a:off x="3347864" y="-20830850"/>
            <a:ext cx="1296144" cy="47237248"/>
            <a:chOff x="3347864" y="-20830850"/>
            <a:chExt cx="1296144" cy="47237248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3347864" y="-20830850"/>
              <a:ext cx="1296144" cy="1152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3347864" y="25254270"/>
              <a:ext cx="1296144" cy="1152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35"/>
          <p:cNvGrpSpPr/>
          <p:nvPr/>
        </p:nvGrpSpPr>
        <p:grpSpPr>
          <a:xfrm>
            <a:off x="7587740" y="794"/>
            <a:ext cx="1413416" cy="642924"/>
            <a:chOff x="7587740" y="794"/>
            <a:chExt cx="1413416" cy="642924"/>
          </a:xfrm>
        </p:grpSpPr>
        <p:grpSp>
          <p:nvGrpSpPr>
            <p:cNvPr id="4" name="Группа 31"/>
            <p:cNvGrpSpPr/>
            <p:nvPr/>
          </p:nvGrpSpPr>
          <p:grpSpPr>
            <a:xfrm>
              <a:off x="7786710" y="114086"/>
              <a:ext cx="1214446" cy="432000"/>
              <a:chOff x="7577478" y="106980"/>
              <a:chExt cx="1214446" cy="432000"/>
            </a:xfrm>
          </p:grpSpPr>
          <p:pic>
            <p:nvPicPr>
              <p:cNvPr id="30" name="Picture 3" descr="C:\Users\r.yakovlev\Desktop\2021 - 12 - 14 - шаблон презентации министерства\картинки\лого правительство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577478" y="106980"/>
                <a:ext cx="352795" cy="432000"/>
              </a:xfrm>
              <a:prstGeom prst="rect">
                <a:avLst/>
              </a:prstGeom>
              <a:noFill/>
            </p:spPr>
          </p:pic>
          <p:sp>
            <p:nvSpPr>
              <p:cNvPr id="31" name="TextBox 30"/>
              <p:cNvSpPr txBox="1"/>
              <p:nvPr/>
            </p:nvSpPr>
            <p:spPr>
              <a:xfrm>
                <a:off x="8001024" y="173338"/>
                <a:ext cx="7909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ru-RU" sz="600" dirty="0" smtClean="0">
                    <a:ln w="635">
                      <a:noFill/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latin typeface="+mj-lt"/>
                    <a:ea typeface="Tahoma" pitchFamily="34" charset="0"/>
                    <a:cs typeface="Tahoma" pitchFamily="34" charset="0"/>
                  </a:rPr>
                  <a:t>МИНИСТЕРСТВО ТРУДА </a:t>
                </a:r>
              </a:p>
              <a:p>
                <a:pPr>
                  <a:defRPr/>
                </a:pPr>
                <a:r>
                  <a:rPr lang="ru-RU" sz="600" dirty="0" smtClean="0">
                    <a:ln w="635">
                      <a:noFill/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latin typeface="+mj-lt"/>
                    <a:ea typeface="Tahoma" pitchFamily="34" charset="0"/>
                    <a:cs typeface="Tahoma" pitchFamily="34" charset="0"/>
                  </a:rPr>
                  <a:t>И ЗАНЯТОСТИ </a:t>
                </a:r>
              </a:p>
              <a:p>
                <a:pPr>
                  <a:defRPr/>
                </a:pPr>
                <a:r>
                  <a:rPr lang="ru-RU" sz="600" dirty="0" smtClean="0">
                    <a:ln w="635">
                      <a:noFill/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latin typeface="+mj-lt"/>
                    <a:ea typeface="Tahoma" pitchFamily="34" charset="0"/>
                    <a:cs typeface="Tahoma" pitchFamily="34" charset="0"/>
                  </a:rPr>
                  <a:t>ИРКУТСКОЙ ОБЛАСТИ </a:t>
                </a:r>
              </a:p>
            </p:txBody>
          </p:sp>
        </p:grpSp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7267072" y="321462"/>
              <a:ext cx="642924" cy="1588"/>
            </a:xfrm>
            <a:prstGeom prst="line">
              <a:avLst/>
            </a:prstGeom>
            <a:ln w="3175" cmpd="thickThin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" name="Прямоугольник 122"/>
          <p:cNvSpPr/>
          <p:nvPr/>
        </p:nvSpPr>
        <p:spPr>
          <a:xfrm rot="10800000" flipV="1">
            <a:off x="214282" y="571486"/>
            <a:ext cx="8429685" cy="491833"/>
          </a:xfrm>
          <a:prstGeom prst="rect">
            <a:avLst/>
          </a:prstGeom>
          <a:gradFill flip="none" rotWithShape="1">
            <a:gsLst>
              <a:gs pos="0">
                <a:srgbClr val="385898">
                  <a:shade val="30000"/>
                  <a:satMod val="115000"/>
                </a:srgbClr>
              </a:gs>
              <a:gs pos="50000">
                <a:srgbClr val="385898">
                  <a:shade val="67500"/>
                  <a:satMod val="115000"/>
                </a:srgbClr>
              </a:gs>
              <a:gs pos="100000">
                <a:srgbClr val="385898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Ins="72000" rtlCol="0" anchor="ctr"/>
          <a:lstStyle/>
          <a:p>
            <a:r>
              <a:rPr lang="ru-RU" sz="1400" b="1" smtClean="0">
                <a:latin typeface="Century Gothic" panose="020B0502020202020204" pitchFamily="34" charset="0"/>
              </a:rPr>
              <a:t>Нормативная база</a:t>
            </a:r>
            <a:endParaRPr lang="ru-RU" sz="1400" b="1" dirty="0">
              <a:latin typeface="Century Gothic" panose="020B0502020202020204" pitchFamily="34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 rot="10800000" flipV="1">
            <a:off x="251520" y="1563638"/>
            <a:ext cx="8392446" cy="150855"/>
          </a:xfrm>
          <a:prstGeom prst="rect">
            <a:avLst/>
          </a:prstGeom>
          <a:gradFill flip="none" rotWithShape="1">
            <a:gsLst>
              <a:gs pos="0">
                <a:srgbClr val="385898">
                  <a:shade val="30000"/>
                  <a:satMod val="115000"/>
                  <a:alpha val="0"/>
                </a:srgbClr>
              </a:gs>
              <a:gs pos="50000">
                <a:srgbClr val="385898">
                  <a:shade val="67500"/>
                  <a:satMod val="115000"/>
                </a:srgbClr>
              </a:gs>
              <a:gs pos="100000">
                <a:srgbClr val="385898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Ins="72000" rtlCol="0" anchor="ctr"/>
          <a:lstStyle/>
          <a:p>
            <a:endParaRPr lang="ru-RU" sz="1200" b="1" dirty="0">
              <a:latin typeface="Century Gothic" panose="020B0502020202020204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323528" y="1203597"/>
            <a:ext cx="84296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Необходимо обеспечить соответствие следующим требованиям:</a:t>
            </a:r>
            <a:endParaRPr lang="ru-RU" sz="1600" b="1" dirty="0"/>
          </a:p>
        </p:txBody>
      </p:sp>
      <p:sp>
        <p:nvSpPr>
          <p:cNvPr id="133" name="TextBox 132"/>
          <p:cNvSpPr txBox="1"/>
          <p:nvPr/>
        </p:nvSpPr>
        <p:spPr>
          <a:xfrm>
            <a:off x="285720" y="1714494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Правил по охране труда в жилищно-коммунальном хозяйстве, утвержденных приказом Министерства труда и социальной защиты Российской Федерации от 29 октября 2020 года № 758н.</a:t>
            </a:r>
            <a:endParaRPr lang="ru-RU" sz="1200" dirty="0"/>
          </a:p>
        </p:txBody>
      </p:sp>
      <p:sp>
        <p:nvSpPr>
          <p:cNvPr id="126" name="TextBox 125"/>
          <p:cNvSpPr txBox="1"/>
          <p:nvPr/>
        </p:nvSpPr>
        <p:spPr>
          <a:xfrm>
            <a:off x="285720" y="2285998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Правил по охране труда в ограниченных и замкнутых пространствах, утвержденных приказом Министерства труда и социальной защиты Российской Федерации от 15 декабря 2020 года № 902н.</a:t>
            </a:r>
            <a:endParaRPr lang="ru-RU" sz="1200" dirty="0"/>
          </a:p>
        </p:txBody>
      </p:sp>
      <p:sp>
        <p:nvSpPr>
          <p:cNvPr id="127" name="TextBox 126"/>
          <p:cNvSpPr txBox="1"/>
          <p:nvPr/>
        </p:nvSpPr>
        <p:spPr>
          <a:xfrm>
            <a:off x="357158" y="2928940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Правил по охране труда при эксплуатации объектов теплоснабжения и </a:t>
            </a:r>
            <a:r>
              <a:rPr lang="ru-RU" sz="1200" dirty="0" err="1" smtClean="0"/>
              <a:t>теплопотребляющих</a:t>
            </a:r>
            <a:r>
              <a:rPr lang="ru-RU" sz="1200" dirty="0" smtClean="0"/>
              <a:t> установок, утвержденных приказом Министерства труда и социальной защиты Российской Федерации от 17 декабря 2020 года № 924н.</a:t>
            </a:r>
            <a:endParaRPr lang="ru-RU" sz="1200" dirty="0"/>
          </a:p>
        </p:txBody>
      </p:sp>
      <p:sp>
        <p:nvSpPr>
          <p:cNvPr id="40" name="Прямоугольник 39"/>
          <p:cNvSpPr/>
          <p:nvPr/>
        </p:nvSpPr>
        <p:spPr>
          <a:xfrm rot="10800000" flipV="1">
            <a:off x="357158" y="2143123"/>
            <a:ext cx="8286808" cy="142876"/>
          </a:xfrm>
          <a:prstGeom prst="rect">
            <a:avLst/>
          </a:prstGeom>
          <a:gradFill flip="none" rotWithShape="1">
            <a:gsLst>
              <a:gs pos="0">
                <a:srgbClr val="385898">
                  <a:shade val="30000"/>
                  <a:satMod val="115000"/>
                  <a:alpha val="0"/>
                </a:srgbClr>
              </a:gs>
              <a:gs pos="50000">
                <a:srgbClr val="385898">
                  <a:shade val="67500"/>
                  <a:satMod val="115000"/>
                </a:srgbClr>
              </a:gs>
              <a:gs pos="100000">
                <a:srgbClr val="385898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Ins="72000" rtlCol="0" anchor="ctr"/>
          <a:lstStyle/>
          <a:p>
            <a:endParaRPr lang="ru-RU" sz="1200" b="1" dirty="0">
              <a:latin typeface="Century Gothic" panose="020B0502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 rot="10800000" flipV="1">
            <a:off x="285720" y="2714626"/>
            <a:ext cx="8358246" cy="142876"/>
          </a:xfrm>
          <a:prstGeom prst="rect">
            <a:avLst/>
          </a:prstGeom>
          <a:gradFill flip="none" rotWithShape="1">
            <a:gsLst>
              <a:gs pos="0">
                <a:srgbClr val="385898">
                  <a:shade val="30000"/>
                  <a:satMod val="115000"/>
                  <a:alpha val="0"/>
                </a:srgbClr>
              </a:gs>
              <a:gs pos="50000">
                <a:srgbClr val="385898">
                  <a:shade val="67500"/>
                  <a:satMod val="115000"/>
                </a:srgbClr>
              </a:gs>
              <a:gs pos="100000">
                <a:srgbClr val="385898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Ins="72000" rtlCol="0" anchor="ctr"/>
          <a:lstStyle/>
          <a:p>
            <a:endParaRPr lang="ru-RU" sz="1200" b="1" dirty="0">
              <a:latin typeface="Century Gothic" panose="020B0502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 rot="10800000" flipV="1">
            <a:off x="214282" y="3429006"/>
            <a:ext cx="8429684" cy="216024"/>
          </a:xfrm>
          <a:prstGeom prst="rect">
            <a:avLst/>
          </a:prstGeom>
          <a:gradFill flip="none" rotWithShape="1">
            <a:gsLst>
              <a:gs pos="0">
                <a:srgbClr val="385898">
                  <a:shade val="30000"/>
                  <a:satMod val="115000"/>
                  <a:alpha val="0"/>
                </a:srgbClr>
              </a:gs>
              <a:gs pos="50000">
                <a:srgbClr val="385898">
                  <a:shade val="67500"/>
                  <a:satMod val="115000"/>
                </a:srgbClr>
              </a:gs>
              <a:gs pos="100000">
                <a:srgbClr val="385898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Ins="72000" rtlCol="0" anchor="ctr"/>
          <a:lstStyle/>
          <a:p>
            <a:endParaRPr lang="ru-RU" sz="1200" b="1" dirty="0"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5720" y="3643320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Правил по охране труда при работе на высоте, утвержденных приказом Министерства труда и социальной защиты Российской Федерации  от 16 ноября 2020 года № 782н. </a:t>
            </a:r>
            <a:endParaRPr lang="ru-RU" sz="1200" dirty="0"/>
          </a:p>
        </p:txBody>
      </p:sp>
      <p:sp>
        <p:nvSpPr>
          <p:cNvPr id="21" name="Прямоугольник 20"/>
          <p:cNvSpPr/>
          <p:nvPr/>
        </p:nvSpPr>
        <p:spPr>
          <a:xfrm rot="10800000" flipV="1">
            <a:off x="428596" y="4071948"/>
            <a:ext cx="8215370" cy="214314"/>
          </a:xfrm>
          <a:prstGeom prst="rect">
            <a:avLst/>
          </a:prstGeom>
          <a:gradFill flip="none" rotWithShape="1">
            <a:gsLst>
              <a:gs pos="0">
                <a:srgbClr val="385898">
                  <a:shade val="30000"/>
                  <a:satMod val="115000"/>
                  <a:alpha val="0"/>
                </a:srgbClr>
              </a:gs>
              <a:gs pos="50000">
                <a:srgbClr val="385898">
                  <a:shade val="67500"/>
                  <a:satMod val="115000"/>
                </a:srgbClr>
              </a:gs>
              <a:gs pos="100000">
                <a:srgbClr val="385898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Ins="72000" rtlCol="0" anchor="ctr"/>
          <a:lstStyle/>
          <a:p>
            <a:endParaRPr lang="ru-RU" sz="1200" b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6"/>
          <p:cNvGrpSpPr/>
          <p:nvPr/>
        </p:nvGrpSpPr>
        <p:grpSpPr>
          <a:xfrm>
            <a:off x="3347864" y="-20830850"/>
            <a:ext cx="1296144" cy="47237248"/>
            <a:chOff x="3347864" y="-20830850"/>
            <a:chExt cx="1296144" cy="47237248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3347864" y="-20830850"/>
              <a:ext cx="1296144" cy="1152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3347864" y="25254270"/>
              <a:ext cx="1296144" cy="1152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0" y="142858"/>
            <a:ext cx="7429520" cy="442035"/>
          </a:xfrm>
          <a:prstGeom prst="rect">
            <a:avLst/>
          </a:prstGeom>
          <a:noFill/>
          <a:ln>
            <a:noFill/>
          </a:ln>
        </p:spPr>
        <p:txBody>
          <a:bodyPr wrap="square" lIns="180000" tIns="72000" rIns="180000" bIns="0" rtlCol="0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ln w="635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ВАЖНО</a:t>
            </a:r>
          </a:p>
        </p:txBody>
      </p:sp>
      <p:grpSp>
        <p:nvGrpSpPr>
          <p:cNvPr id="3" name="Группа 35"/>
          <p:cNvGrpSpPr/>
          <p:nvPr/>
        </p:nvGrpSpPr>
        <p:grpSpPr>
          <a:xfrm>
            <a:off x="7587740" y="794"/>
            <a:ext cx="1413416" cy="642924"/>
            <a:chOff x="7587740" y="794"/>
            <a:chExt cx="1413416" cy="642924"/>
          </a:xfrm>
        </p:grpSpPr>
        <p:grpSp>
          <p:nvGrpSpPr>
            <p:cNvPr id="4" name="Группа 31"/>
            <p:cNvGrpSpPr/>
            <p:nvPr/>
          </p:nvGrpSpPr>
          <p:grpSpPr>
            <a:xfrm>
              <a:off x="7786710" y="114086"/>
              <a:ext cx="1214446" cy="432000"/>
              <a:chOff x="7577478" y="106980"/>
              <a:chExt cx="1214446" cy="432000"/>
            </a:xfrm>
          </p:grpSpPr>
          <p:pic>
            <p:nvPicPr>
              <p:cNvPr id="30" name="Picture 3" descr="C:\Users\r.yakovlev\Desktop\2021 - 12 - 14 - шаблон презентации министерства\картинки\лого правительство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577478" y="106980"/>
                <a:ext cx="352795" cy="432000"/>
              </a:xfrm>
              <a:prstGeom prst="rect">
                <a:avLst/>
              </a:prstGeom>
              <a:noFill/>
            </p:spPr>
          </p:pic>
          <p:sp>
            <p:nvSpPr>
              <p:cNvPr id="31" name="TextBox 30"/>
              <p:cNvSpPr txBox="1"/>
              <p:nvPr/>
            </p:nvSpPr>
            <p:spPr>
              <a:xfrm>
                <a:off x="8001024" y="173338"/>
                <a:ext cx="7909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ru-RU" sz="600" dirty="0" smtClean="0">
                    <a:ln w="635">
                      <a:noFill/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latin typeface="+mj-lt"/>
                    <a:ea typeface="Tahoma" pitchFamily="34" charset="0"/>
                    <a:cs typeface="Tahoma" pitchFamily="34" charset="0"/>
                  </a:rPr>
                  <a:t>МИНИСТЕРСТВО ТРУДА </a:t>
                </a:r>
              </a:p>
              <a:p>
                <a:pPr>
                  <a:defRPr/>
                </a:pPr>
                <a:r>
                  <a:rPr lang="ru-RU" sz="600" dirty="0" smtClean="0">
                    <a:ln w="635">
                      <a:noFill/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latin typeface="+mj-lt"/>
                    <a:ea typeface="Tahoma" pitchFamily="34" charset="0"/>
                    <a:cs typeface="Tahoma" pitchFamily="34" charset="0"/>
                  </a:rPr>
                  <a:t>И ЗАНЯТОСТИ </a:t>
                </a:r>
              </a:p>
              <a:p>
                <a:pPr>
                  <a:defRPr/>
                </a:pPr>
                <a:r>
                  <a:rPr lang="ru-RU" sz="600" dirty="0" smtClean="0">
                    <a:ln w="635">
                      <a:noFill/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latin typeface="+mj-lt"/>
                    <a:ea typeface="Tahoma" pitchFamily="34" charset="0"/>
                    <a:cs typeface="Tahoma" pitchFamily="34" charset="0"/>
                  </a:rPr>
                  <a:t>ИРКУТСКОЙ ОБЛАСТИ </a:t>
                </a:r>
              </a:p>
            </p:txBody>
          </p:sp>
        </p:grpSp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7267072" y="321462"/>
              <a:ext cx="642924" cy="1588"/>
            </a:xfrm>
            <a:prstGeom prst="line">
              <a:avLst/>
            </a:prstGeom>
            <a:ln w="3175" cmpd="thickThin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571472" y="714362"/>
            <a:ext cx="7786742" cy="928694"/>
          </a:xfrm>
          <a:prstGeom prst="roundRect">
            <a:avLst>
              <a:gd name="adj" fmla="val 9829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/>
            </a:pPr>
            <a:r>
              <a:rPr lang="ru-RU" sz="1600" dirty="0" smtClean="0"/>
              <a:t>При выполнении работ в водопроводных, канализационных, газовых колодцах  </a:t>
            </a:r>
          </a:p>
          <a:p>
            <a:pPr algn="ctr">
              <a:defRPr/>
            </a:pPr>
            <a:r>
              <a:rPr lang="ru-RU" sz="1600" dirty="0" smtClean="0"/>
              <a:t>и иных помещениях систем водоснабжения и водоотведения, в том числе </a:t>
            </a:r>
          </a:p>
          <a:p>
            <a:pPr algn="ctr">
              <a:defRPr/>
            </a:pPr>
            <a:r>
              <a:rPr lang="ru-RU" sz="1600" dirty="0" smtClean="0"/>
              <a:t>в замкнутых пространствах </a:t>
            </a:r>
          </a:p>
        </p:txBody>
      </p:sp>
      <p:sp>
        <p:nvSpPr>
          <p:cNvPr id="57" name="Прямоугольник с двумя скругленными противолежащими углами 56"/>
          <p:cNvSpPr/>
          <p:nvPr/>
        </p:nvSpPr>
        <p:spPr>
          <a:xfrm>
            <a:off x="1142976" y="1714494"/>
            <a:ext cx="2214578" cy="642942"/>
          </a:xfrm>
          <a:prstGeom prst="round2DiagRect">
            <a:avLst>
              <a:gd name="adj1" fmla="val 7805"/>
              <a:gd name="adj2" fmla="val 0"/>
            </a:avLst>
          </a:prstGeom>
          <a:solidFill>
            <a:schemeClr val="accent1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Необходимо выполнять работу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85720" y="4071948"/>
            <a:ext cx="2571768" cy="612934"/>
          </a:xfrm>
          <a:prstGeom prst="round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>
              <a:defRPr/>
            </a:pPr>
            <a:r>
              <a:rPr lang="ru-RU" b="1" dirty="0" smtClean="0">
                <a:ln w="635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после прохождения инструктажа</a:t>
            </a:r>
            <a:endParaRPr lang="ru-RU" sz="1600" dirty="0" smtClean="0">
              <a:ln w="635">
                <a:noFill/>
                <a:prstDash val="solid"/>
              </a:ln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72" name="Стрелка вправо 71"/>
          <p:cNvSpPr/>
          <p:nvPr/>
        </p:nvSpPr>
        <p:spPr>
          <a:xfrm rot="5400000">
            <a:off x="716469" y="3355447"/>
            <a:ext cx="495824" cy="357190"/>
          </a:xfrm>
          <a:prstGeom prst="rightArrow">
            <a:avLst>
              <a:gd name="adj1" fmla="val 50000"/>
              <a:gd name="adj2" fmla="val 33984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00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714480" y="2500312"/>
            <a:ext cx="1000132" cy="266406"/>
          </a:xfrm>
          <a:prstGeom prst="roundRect">
            <a:avLst>
              <a:gd name="adj" fmla="val 9829"/>
            </a:avLst>
          </a:prstGeom>
          <a:noFill/>
          <a:ln w="12700">
            <a:noFill/>
            <a:prstDash val="solid"/>
          </a:ln>
        </p:spPr>
        <p:txBody>
          <a:bodyPr wrap="square" lIns="36000" tIns="18000" rIns="36000" bIns="18000" rtlCol="0">
            <a:spAutoFit/>
          </a:bodyPr>
          <a:lstStyle/>
          <a:p>
            <a:pPr lvl="0" algn="ctr">
              <a:defRPr/>
            </a:pPr>
            <a:r>
              <a:rPr lang="ru-RU" sz="1400" b="1" dirty="0" smtClean="0">
                <a:ln w="635">
                  <a:noFill/>
                  <a:prstDash val="solid"/>
                </a:ln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-1,6 п.п.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57158" y="2428874"/>
            <a:ext cx="1714512" cy="612934"/>
          </a:xfrm>
          <a:prstGeom prst="round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>
              <a:defRPr/>
            </a:pPr>
            <a:r>
              <a:rPr lang="ru-RU" b="1" dirty="0" smtClean="0">
                <a:ln w="635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по наряду-допуску</a:t>
            </a:r>
            <a:endParaRPr lang="ru-RU" sz="1600" dirty="0" smtClean="0">
              <a:ln w="635">
                <a:noFill/>
                <a:prstDash val="solid"/>
              </a:ln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500298" y="2428874"/>
            <a:ext cx="2000264" cy="612934"/>
          </a:xfrm>
          <a:prstGeom prst="round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>
              <a:defRPr/>
            </a:pPr>
            <a:r>
              <a:rPr lang="ru-RU" b="1" dirty="0" smtClean="0">
                <a:ln w="635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 использованием СИЗ</a:t>
            </a:r>
            <a:endParaRPr lang="ru-RU" sz="1600" dirty="0" smtClean="0">
              <a:ln w="635">
                <a:noFill/>
                <a:prstDash val="solid"/>
              </a:ln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Стрелка вправо 45"/>
          <p:cNvSpPr/>
          <p:nvPr/>
        </p:nvSpPr>
        <p:spPr>
          <a:xfrm rot="18356639">
            <a:off x="2113870" y="3413077"/>
            <a:ext cx="495824" cy="357190"/>
          </a:xfrm>
          <a:prstGeom prst="rightArrow">
            <a:avLst>
              <a:gd name="adj1" fmla="val 50000"/>
              <a:gd name="adj2" fmla="val 33984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00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1"/>
          <p:cNvSpPr>
            <a:spLocks noChangeArrowheads="1"/>
          </p:cNvSpPr>
          <p:nvPr/>
        </p:nvSpPr>
        <p:spPr bwMode="auto">
          <a:xfrm>
            <a:off x="3071802" y="2998232"/>
            <a:ext cx="2428892" cy="2145268"/>
          </a:xfrm>
          <a:prstGeom prst="round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ru-RU" sz="1200" dirty="0" smtClean="0">
                <a:solidFill>
                  <a:srgbClr val="17375E"/>
                </a:solidFill>
                <a:cs typeface="Calibri" pitchFamily="34" charset="0"/>
              </a:rPr>
              <a:t>К СИЗ относятся: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200" dirty="0" smtClean="0">
                <a:solidFill>
                  <a:srgbClr val="17375E"/>
                </a:solidFill>
                <a:cs typeface="Calibri" pitchFamily="34" charset="0"/>
              </a:rPr>
              <a:t>предохранительные пояса;</a:t>
            </a:r>
            <a:endParaRPr lang="ru-RU" sz="1200" dirty="0">
              <a:solidFill>
                <a:srgbClr val="17375E"/>
              </a:solidFill>
              <a:cs typeface="Calibri" pitchFamily="34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200" dirty="0" smtClean="0">
                <a:solidFill>
                  <a:srgbClr val="17375E"/>
                </a:solidFill>
                <a:cs typeface="Calibri" pitchFamily="34" charset="0"/>
              </a:rPr>
              <a:t> шланговые противогазы;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200" dirty="0" err="1" smtClean="0">
                <a:solidFill>
                  <a:srgbClr val="17375E"/>
                </a:solidFill>
                <a:cs typeface="Calibri" pitchFamily="34" charset="0"/>
              </a:rPr>
              <a:t>кислородные-изолирующие</a:t>
            </a:r>
            <a:r>
              <a:rPr lang="ru-RU" sz="1200" dirty="0" smtClean="0">
                <a:solidFill>
                  <a:srgbClr val="17375E"/>
                </a:solidFill>
                <a:cs typeface="Calibri" pitchFamily="34" charset="0"/>
              </a:rPr>
              <a:t> противогазы;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200" dirty="0" smtClean="0">
                <a:solidFill>
                  <a:srgbClr val="17375E"/>
                </a:solidFill>
                <a:cs typeface="Calibri" pitchFamily="34" charset="0"/>
              </a:rPr>
              <a:t>устройства определяющие наличие газа;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200" dirty="0" smtClean="0">
                <a:solidFill>
                  <a:srgbClr val="17375E"/>
                </a:solidFill>
                <a:cs typeface="Calibri" pitchFamily="34" charset="0"/>
              </a:rPr>
              <a:t>защитные каски;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200" dirty="0" smtClean="0">
                <a:solidFill>
                  <a:srgbClr val="17375E"/>
                </a:solidFill>
                <a:cs typeface="Calibri" pitchFamily="34" charset="0"/>
              </a:rPr>
              <a:t>аккумуляторные фонари;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200" dirty="0" smtClean="0">
                <a:solidFill>
                  <a:srgbClr val="17375E"/>
                </a:solidFill>
                <a:cs typeface="Calibri" pitchFamily="34" charset="0"/>
              </a:rPr>
              <a:t>другое.</a:t>
            </a:r>
          </a:p>
        </p:txBody>
      </p:sp>
      <p:sp>
        <p:nvSpPr>
          <p:cNvPr id="49" name="Прямоугольник с двумя скругленными противолежащими углами 48"/>
          <p:cNvSpPr/>
          <p:nvPr/>
        </p:nvSpPr>
        <p:spPr>
          <a:xfrm>
            <a:off x="5643570" y="1785932"/>
            <a:ext cx="3000396" cy="642942"/>
          </a:xfrm>
          <a:prstGeom prst="round2DiagRect">
            <a:avLst>
              <a:gd name="adj1" fmla="val 7805"/>
              <a:gd name="adj2" fmla="val 0"/>
            </a:avLst>
          </a:prstGeom>
          <a:solidFill>
            <a:schemeClr val="accent1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Работу выполняет бригада 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Не менее, чем 3 человека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71472" y="1785932"/>
            <a:ext cx="500066" cy="21431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ln w="635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1. </a:t>
            </a:r>
            <a:endParaRPr lang="ru-RU" sz="1200" dirty="0" smtClean="0">
              <a:ln w="635">
                <a:noFill/>
                <a:prstDash val="solid"/>
              </a:ln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72066" y="1857370"/>
            <a:ext cx="500066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ln w="635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2.</a:t>
            </a:r>
            <a:endParaRPr lang="ru-RU" sz="1200" dirty="0" smtClean="0">
              <a:ln w="635">
                <a:noFill/>
                <a:prstDash val="solid"/>
              </a:ln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643570" y="2500312"/>
            <a:ext cx="1714512" cy="646986"/>
          </a:xfrm>
          <a:prstGeom prst="round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ln w="635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1 человек, </a:t>
            </a:r>
          </a:p>
          <a:p>
            <a:pPr algn="ctr">
              <a:defRPr/>
            </a:pPr>
            <a:r>
              <a:rPr lang="ru-RU" sz="1200" dirty="0" smtClean="0">
                <a:solidFill>
                  <a:srgbClr val="17375E"/>
                </a:solidFill>
                <a:cs typeface="Calibri" pitchFamily="34" charset="0"/>
              </a:rPr>
              <a:t>работает в колодце/ замкнутом пространстве</a:t>
            </a:r>
            <a:endParaRPr lang="ru-RU" sz="1200" dirty="0" smtClean="0">
              <a:ln w="635">
                <a:noFill/>
                <a:prstDash val="solid"/>
              </a:ln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58082" y="3143254"/>
            <a:ext cx="1643074" cy="646986"/>
          </a:xfrm>
          <a:prstGeom prst="round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ln w="635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2 человек, </a:t>
            </a:r>
          </a:p>
          <a:p>
            <a:pPr algn="ctr">
              <a:defRPr/>
            </a:pPr>
            <a:r>
              <a:rPr lang="ru-RU" sz="1200" dirty="0" smtClean="0">
                <a:solidFill>
                  <a:srgbClr val="17375E"/>
                </a:solidFill>
                <a:cs typeface="Calibri" pitchFamily="34" charset="0"/>
              </a:rPr>
              <a:t>работает на поверхности</a:t>
            </a:r>
            <a:endParaRPr lang="ru-RU" sz="1200" dirty="0">
              <a:solidFill>
                <a:srgbClr val="17375E"/>
              </a:solidFill>
              <a:cs typeface="Calibri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643570" y="3786196"/>
            <a:ext cx="1714512" cy="646986"/>
          </a:xfrm>
          <a:prstGeom prst="round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ln w="635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3 человек, </a:t>
            </a:r>
          </a:p>
          <a:p>
            <a:pPr algn="ctr">
              <a:defRPr/>
            </a:pPr>
            <a:r>
              <a:rPr lang="ru-RU" sz="1200" dirty="0" smtClean="0">
                <a:solidFill>
                  <a:srgbClr val="17375E"/>
                </a:solidFill>
                <a:cs typeface="Calibri" pitchFamily="34" charset="0"/>
              </a:rPr>
              <a:t>наблюдает </a:t>
            </a:r>
            <a:r>
              <a:rPr lang="ru-RU" sz="1200" smtClean="0">
                <a:solidFill>
                  <a:srgbClr val="17375E"/>
                </a:solidFill>
                <a:cs typeface="Calibri" pitchFamily="34" charset="0"/>
              </a:rPr>
              <a:t>за </a:t>
            </a:r>
            <a:r>
              <a:rPr lang="ru-RU" sz="1200" smtClean="0">
                <a:solidFill>
                  <a:srgbClr val="17375E"/>
                </a:solidFill>
                <a:cs typeface="Calibri" pitchFamily="34" charset="0"/>
              </a:rPr>
              <a:t>работой </a:t>
            </a:r>
            <a:r>
              <a:rPr lang="ru-RU" sz="1200" dirty="0" smtClean="0">
                <a:solidFill>
                  <a:srgbClr val="17375E"/>
                </a:solidFill>
                <a:cs typeface="Calibri" pitchFamily="34" charset="0"/>
              </a:rPr>
              <a:t>для оказания помощи</a:t>
            </a:r>
            <a:endParaRPr lang="ru-RU" sz="1200" dirty="0" smtClean="0">
              <a:ln w="635">
                <a:noFill/>
                <a:prstDash val="solid"/>
              </a:ln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Выгнутая вверх стрелка 66"/>
          <p:cNvSpPr/>
          <p:nvPr/>
        </p:nvSpPr>
        <p:spPr>
          <a:xfrm rot="2302792">
            <a:off x="7416855" y="2788213"/>
            <a:ext cx="515396" cy="13857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3" name="Выгнутая вниз стрелка 72"/>
          <p:cNvSpPr/>
          <p:nvPr/>
        </p:nvSpPr>
        <p:spPr>
          <a:xfrm rot="18439220">
            <a:off x="7397161" y="4023920"/>
            <a:ext cx="500612" cy="16647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4" name="Выгнутая вверх стрелка 73"/>
          <p:cNvSpPr/>
          <p:nvPr/>
        </p:nvSpPr>
        <p:spPr>
          <a:xfrm rot="16200000">
            <a:off x="5341413" y="3373973"/>
            <a:ext cx="496769" cy="17820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6" name="Равно 75"/>
          <p:cNvSpPr/>
          <p:nvPr/>
        </p:nvSpPr>
        <p:spPr>
          <a:xfrm>
            <a:off x="8143900" y="4000510"/>
            <a:ext cx="714380" cy="50006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9" name="Прямоугольник с двумя скругленными противолежащими углами 78"/>
          <p:cNvSpPr/>
          <p:nvPr/>
        </p:nvSpPr>
        <p:spPr>
          <a:xfrm>
            <a:off x="5857884" y="4572014"/>
            <a:ext cx="3000396" cy="428646"/>
          </a:xfrm>
          <a:prstGeom prst="round2DiagRect">
            <a:avLst>
              <a:gd name="adj1" fmla="val 7805"/>
              <a:gd name="adj2" fmla="val 0"/>
            </a:avLst>
          </a:prstGeom>
          <a:solidFill>
            <a:schemeClr val="accent1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Безопасная работа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6"/>
          <p:cNvGrpSpPr/>
          <p:nvPr/>
        </p:nvGrpSpPr>
        <p:grpSpPr>
          <a:xfrm>
            <a:off x="3347864" y="-20830850"/>
            <a:ext cx="1296144" cy="47237248"/>
            <a:chOff x="3347864" y="-20830850"/>
            <a:chExt cx="1296144" cy="47237248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3347864" y="-20830850"/>
              <a:ext cx="1296144" cy="1152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3347864" y="25254270"/>
              <a:ext cx="1296144" cy="1152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857224" y="1928808"/>
            <a:ext cx="7429520" cy="688256"/>
          </a:xfrm>
          <a:prstGeom prst="rect">
            <a:avLst/>
          </a:prstGeom>
          <a:noFill/>
          <a:ln>
            <a:noFill/>
          </a:ln>
        </p:spPr>
        <p:txBody>
          <a:bodyPr wrap="square" lIns="180000" tIns="72000" rIns="180000" bIns="0" rtlCol="0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ln w="635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Спасибо за внимание!</a:t>
            </a:r>
          </a:p>
        </p:txBody>
      </p:sp>
      <p:grpSp>
        <p:nvGrpSpPr>
          <p:cNvPr id="3" name="Группа 35"/>
          <p:cNvGrpSpPr/>
          <p:nvPr/>
        </p:nvGrpSpPr>
        <p:grpSpPr>
          <a:xfrm>
            <a:off x="7587740" y="794"/>
            <a:ext cx="1413416" cy="642924"/>
            <a:chOff x="7587740" y="794"/>
            <a:chExt cx="1413416" cy="642924"/>
          </a:xfrm>
        </p:grpSpPr>
        <p:grpSp>
          <p:nvGrpSpPr>
            <p:cNvPr id="4" name="Группа 31"/>
            <p:cNvGrpSpPr/>
            <p:nvPr/>
          </p:nvGrpSpPr>
          <p:grpSpPr>
            <a:xfrm>
              <a:off x="7786710" y="114086"/>
              <a:ext cx="1214446" cy="432000"/>
              <a:chOff x="7577478" y="106980"/>
              <a:chExt cx="1214446" cy="432000"/>
            </a:xfrm>
          </p:grpSpPr>
          <p:pic>
            <p:nvPicPr>
              <p:cNvPr id="30" name="Picture 3" descr="C:\Users\r.yakovlev\Desktop\2021 - 12 - 14 - шаблон презентации министерства\картинки\лого правительство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577478" y="106980"/>
                <a:ext cx="352795" cy="432000"/>
              </a:xfrm>
              <a:prstGeom prst="rect">
                <a:avLst/>
              </a:prstGeom>
              <a:noFill/>
            </p:spPr>
          </p:pic>
          <p:sp>
            <p:nvSpPr>
              <p:cNvPr id="31" name="TextBox 30"/>
              <p:cNvSpPr txBox="1"/>
              <p:nvPr/>
            </p:nvSpPr>
            <p:spPr>
              <a:xfrm>
                <a:off x="8001024" y="173338"/>
                <a:ext cx="7909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ru-RU" sz="600" dirty="0" smtClean="0">
                    <a:ln w="635">
                      <a:noFill/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latin typeface="+mj-lt"/>
                    <a:ea typeface="Tahoma" pitchFamily="34" charset="0"/>
                    <a:cs typeface="Tahoma" pitchFamily="34" charset="0"/>
                  </a:rPr>
                  <a:t>МИНИСТЕРСТВО ТРУДА </a:t>
                </a:r>
              </a:p>
              <a:p>
                <a:pPr>
                  <a:defRPr/>
                </a:pPr>
                <a:r>
                  <a:rPr lang="ru-RU" sz="600" dirty="0" smtClean="0">
                    <a:ln w="635">
                      <a:noFill/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latin typeface="+mj-lt"/>
                    <a:ea typeface="Tahoma" pitchFamily="34" charset="0"/>
                    <a:cs typeface="Tahoma" pitchFamily="34" charset="0"/>
                  </a:rPr>
                  <a:t>И ЗАНЯТОСТИ </a:t>
                </a:r>
              </a:p>
              <a:p>
                <a:pPr>
                  <a:defRPr/>
                </a:pPr>
                <a:r>
                  <a:rPr lang="ru-RU" sz="600" dirty="0" smtClean="0">
                    <a:ln w="635">
                      <a:noFill/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latin typeface="+mj-lt"/>
                    <a:ea typeface="Tahoma" pitchFamily="34" charset="0"/>
                    <a:cs typeface="Tahoma" pitchFamily="34" charset="0"/>
                  </a:rPr>
                  <a:t>ИРКУТСКОЙ ОБЛАСТИ </a:t>
                </a:r>
              </a:p>
            </p:txBody>
          </p:sp>
        </p:grpSp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7267072" y="321462"/>
              <a:ext cx="642924" cy="1588"/>
            </a:xfrm>
            <a:prstGeom prst="line">
              <a:avLst/>
            </a:prstGeom>
            <a:ln w="3175" cmpd="thickThin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5442</TotalTime>
  <Words>660</Words>
  <Application>Microsoft Office PowerPoint</Application>
  <PresentationFormat>Экран (16:9)</PresentationFormat>
  <Paragraphs>127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министерство труда и занятости Иркутской области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министерства труда и занятости Иркутской области</dc:title>
  <dc:subject>презентация министерства труда и занятости Иркутской области</dc:subject>
  <dc:creator>Яковлев Роман Олегович</dc:creator>
  <cp:lastModifiedBy>a.kursheva</cp:lastModifiedBy>
  <cp:revision>837</cp:revision>
  <dcterms:created xsi:type="dcterms:W3CDTF">2021-11-09T06:03:56Z</dcterms:created>
  <dcterms:modified xsi:type="dcterms:W3CDTF">2023-06-26T09:55:55Z</dcterms:modified>
  <dc:language>Русский</dc:language>
</cp:coreProperties>
</file>