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18" r:id="rId3"/>
    <p:sldId id="324" r:id="rId4"/>
    <p:sldId id="327" r:id="rId5"/>
    <p:sldId id="328" r:id="rId6"/>
    <p:sldId id="302" r:id="rId7"/>
    <p:sldId id="329" r:id="rId8"/>
    <p:sldId id="330" r:id="rId9"/>
    <p:sldId id="258" r:id="rId10"/>
    <p:sldId id="316" r:id="rId11"/>
    <p:sldId id="293" r:id="rId12"/>
    <p:sldId id="309" r:id="rId13"/>
    <p:sldId id="317" r:id="rId14"/>
    <p:sldId id="326" r:id="rId15"/>
    <p:sldId id="299" r:id="rId16"/>
    <p:sldId id="306" r:id="rId17"/>
    <p:sldId id="31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874F"/>
    <a:srgbClr val="3E8675"/>
    <a:srgbClr val="ED7D31"/>
    <a:srgbClr val="FF9900"/>
    <a:srgbClr val="00B4E7"/>
    <a:srgbClr val="B9863A"/>
    <a:srgbClr val="006A9E"/>
    <a:srgbClr val="006CD6"/>
    <a:srgbClr val="FDFDFD"/>
    <a:srgbClr val="F4B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2" autoAdjust="0"/>
    <p:restoredTop sz="96440" autoAdjust="0"/>
  </p:normalViewPr>
  <p:slideViewPr>
    <p:cSldViewPr snapToGrid="0">
      <p:cViewPr varScale="1">
        <p:scale>
          <a:sx n="117" d="100"/>
          <a:sy n="117" d="100"/>
        </p:scale>
        <p:origin x="102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71414-ED6C-4EAB-8EF1-AE8BA6CF87A9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ECF28-1EFD-4EAE-9F5A-7FBC13A96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352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CF28-1EFD-4EAE-9F5A-7FBC13A96D2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506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CF28-1EFD-4EAE-9F5A-7FBC13A96D2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0627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CF28-1EFD-4EAE-9F5A-7FBC13A96D2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6154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CF28-1EFD-4EAE-9F5A-7FBC13A96D2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4875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CF28-1EFD-4EAE-9F5A-7FBC13A96D2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8746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CF28-1EFD-4EAE-9F5A-7FBC13A96D2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106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CF28-1EFD-4EAE-9F5A-7FBC13A96D2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993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CF28-1EFD-4EAE-9F5A-7FBC13A96D2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210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CF28-1EFD-4EAE-9F5A-7FBC13A96D2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713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CF28-1EFD-4EAE-9F5A-7FBC13A96D2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971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CF28-1EFD-4EAE-9F5A-7FBC13A96D2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55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CF28-1EFD-4EAE-9F5A-7FBC13A96D2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742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CF28-1EFD-4EAE-9F5A-7FBC13A96D2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629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CF28-1EFD-4EAE-9F5A-7FBC13A96D2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933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31646-0595-4491-9CDC-6B2AFBEB0F6F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494F-669F-4D3F-8A92-12C0BD4110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736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31646-0595-4491-9CDC-6B2AFBEB0F6F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494F-669F-4D3F-8A92-12C0BD4110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1880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31646-0595-4491-9CDC-6B2AFBEB0F6F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494F-669F-4D3F-8A92-12C0BD4110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0286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31646-0595-4491-9CDC-6B2AFBEB0F6F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494F-669F-4D3F-8A92-12C0BD4110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778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31646-0595-4491-9CDC-6B2AFBEB0F6F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494F-669F-4D3F-8A92-12C0BD4110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8061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31646-0595-4491-9CDC-6B2AFBEB0F6F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494F-669F-4D3F-8A92-12C0BD4110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658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31646-0595-4491-9CDC-6B2AFBEB0F6F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494F-669F-4D3F-8A92-12C0BD4110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876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31646-0595-4491-9CDC-6B2AFBEB0F6F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494F-669F-4D3F-8A92-12C0BD4110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9763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31646-0595-4491-9CDC-6B2AFBEB0F6F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494F-669F-4D3F-8A92-12C0BD4110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0315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31646-0595-4491-9CDC-6B2AFBEB0F6F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494F-669F-4D3F-8A92-12C0BD4110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2443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31646-0595-4491-9CDC-6B2AFBEB0F6F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494F-669F-4D3F-8A92-12C0BD4110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264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1646-0595-4491-9CDC-6B2AFBEB0F6F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6494F-669F-4D3F-8A92-12C0BD4110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47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hyperlink" Target="mailto:irkmedprof@mail.ru" TargetMode="External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hyperlink" Target="file:///C:\Users\iocozmpuser\Documents\Users\iocozmpuser\Downloads\VK.png" TargetMode="External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839002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3770" y="279047"/>
            <a:ext cx="11237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6A9E"/>
                </a:solidFill>
                <a:latin typeface="Arial Black" panose="020B0A04020102020204" pitchFamily="34" charset="0"/>
              </a:rPr>
              <a:t>ОГБУЗ «Иркутский областной центр общественного здоровья и медицинской </a:t>
            </a:r>
            <a:r>
              <a:rPr lang="ru-RU" sz="1600" b="1" dirty="0" smtClean="0">
                <a:solidFill>
                  <a:srgbClr val="006A9E"/>
                </a:solidFill>
                <a:latin typeface="Arial Black" panose="020B0A04020102020204" pitchFamily="34" charset="0"/>
              </a:rPr>
              <a:t>профилактики имени </a:t>
            </a:r>
            <a:r>
              <a:rPr lang="ru-RU" sz="1600" b="1" dirty="0" err="1" smtClean="0">
                <a:solidFill>
                  <a:srgbClr val="006A9E"/>
                </a:solidFill>
                <a:latin typeface="Arial Black" panose="020B0A04020102020204" pitchFamily="34" charset="0"/>
              </a:rPr>
              <a:t>Углова</a:t>
            </a:r>
            <a:r>
              <a:rPr lang="ru-RU" sz="1600" b="1" dirty="0" smtClean="0">
                <a:solidFill>
                  <a:srgbClr val="006A9E"/>
                </a:solidFill>
                <a:latin typeface="Arial Black" panose="020B0A04020102020204" pitchFamily="34" charset="0"/>
              </a:rPr>
              <a:t> Ф.Г.»</a:t>
            </a:r>
            <a:endParaRPr lang="ru-RU" sz="1600" dirty="0">
              <a:solidFill>
                <a:srgbClr val="006A9E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1955002"/>
            <a:ext cx="122007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 smtClean="0">
                <a:solidFill>
                  <a:srgbClr val="FF9900"/>
                </a:solidFill>
                <a:latin typeface="Impact" panose="020B0806030902050204" pitchFamily="34" charset="0"/>
                <a:ea typeface="Microsoft Yi Baiti" panose="03000500000000000000" pitchFamily="66" charset="0"/>
                <a:cs typeface="Leelawadee UI Semilight" panose="020B0402040204020203" pitchFamily="34" charset="-34"/>
              </a:rPr>
              <a:t>КОРПОРАТИВНЫЕ ПРОГРАММЫ</a:t>
            </a:r>
            <a:endParaRPr lang="ru-RU" sz="7200" dirty="0">
              <a:solidFill>
                <a:srgbClr val="FF9900"/>
              </a:solidFill>
              <a:latin typeface="Impact" panose="020B0806030902050204" pitchFamily="34" charset="0"/>
              <a:ea typeface="Microsoft Yi Baiti" panose="03000500000000000000" pitchFamily="66" charset="0"/>
              <a:cs typeface="Leelawadee UI Semilight" panose="020B0402040204020203" pitchFamily="34" charset="-34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709" y="6345438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Иркутск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2026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646" y="-73528"/>
            <a:ext cx="1043703" cy="10437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19129" y="3061008"/>
            <a:ext cx="101537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9900"/>
                </a:solidFill>
                <a:latin typeface="Impact" panose="020B0806030902050204" pitchFamily="34" charset="0"/>
              </a:rPr>
              <a:t>УКРЕПЛЕНИЯ ЗДОРОВЬЯ НА РАБОЧЕМ МЕСТЕ</a:t>
            </a:r>
            <a:endParaRPr lang="ru-RU" sz="4400" dirty="0">
              <a:solidFill>
                <a:srgbClr val="FF9900"/>
              </a:solidFill>
              <a:latin typeface="Impact" panose="020B080603090205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17079" y="4229996"/>
            <a:ext cx="60044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 smtClean="0">
                <a:solidFill>
                  <a:schemeClr val="bg1"/>
                </a:solidFill>
                <a:latin typeface="Impact" panose="020B0806030902050204" pitchFamily="34" charset="0"/>
              </a:rPr>
              <a:t>Заместитель главного врача по ОМР </a:t>
            </a:r>
            <a:endParaRPr lang="ru-RU" sz="2800" dirty="0" smtClean="0"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r"/>
            <a:r>
              <a:rPr lang="ru-RU" sz="2800" dirty="0" smtClean="0">
                <a:solidFill>
                  <a:schemeClr val="bg1"/>
                </a:solidFill>
                <a:latin typeface="Impact" panose="020B0806030902050204" pitchFamily="34" charset="0"/>
              </a:rPr>
              <a:t>ОГБУЗ «ИОЦОЗМП им. </a:t>
            </a:r>
            <a:r>
              <a:rPr lang="ru-RU" sz="2800" dirty="0" err="1" smtClean="0">
                <a:solidFill>
                  <a:schemeClr val="bg1"/>
                </a:solidFill>
                <a:latin typeface="Impact" panose="020B0806030902050204" pitchFamily="34" charset="0"/>
              </a:rPr>
              <a:t>Углова</a:t>
            </a:r>
            <a:r>
              <a:rPr lang="ru-RU" sz="2800" dirty="0" smtClean="0">
                <a:solidFill>
                  <a:schemeClr val="bg1"/>
                </a:solidFill>
                <a:latin typeface="Impact" panose="020B0806030902050204" pitchFamily="34" charset="0"/>
              </a:rPr>
              <a:t>  Ф.Г.»</a:t>
            </a:r>
          </a:p>
          <a:p>
            <a:pPr algn="r"/>
            <a:r>
              <a:rPr lang="ru-RU" sz="2800" dirty="0" smtClean="0">
                <a:solidFill>
                  <a:schemeClr val="bg1"/>
                </a:solidFill>
                <a:latin typeface="Impact" panose="020B0806030902050204" pitchFamily="34" charset="0"/>
              </a:rPr>
              <a:t>Шпенькова С.А.</a:t>
            </a:r>
            <a:endParaRPr lang="ru-RU" sz="28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60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7127" y="1822929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37513" y="72086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Просветительская работа (лекции, мастер-классы, акции) </a:t>
            </a:r>
            <a:endParaRPr lang="ru-RU" sz="28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40331" y="5549865"/>
            <a:ext cx="36663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5" y="780716"/>
            <a:ext cx="3860800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10" y="3026457"/>
            <a:ext cx="4010025" cy="30075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378" y="1003435"/>
            <a:ext cx="4642219" cy="27761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989" y="3288957"/>
            <a:ext cx="4232861" cy="2287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AutoShape 2" descr="blob:https://web.whatsapp.com/b529cf60-688a-4d24-823c-6007ad80385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AutoShape 6" descr="blob:https://web.whatsapp.com/b529cf60-688a-4d24-823c-6007ad80385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8" descr="blob:https://web.whatsapp.com/b529cf60-688a-4d24-823c-6007ad80385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551" y="1808969"/>
            <a:ext cx="3807648" cy="2855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76" name="Picture 28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364" y="2577166"/>
            <a:ext cx="429011" cy="46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13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7127" y="1822929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" y="12874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Возрастная </a:t>
            </a:r>
            <a:r>
              <a:rPr lang="ru-RU" sz="2800" dirty="0">
                <a:solidFill>
                  <a:srgbClr val="FF9900"/>
                </a:solidFill>
                <a:latin typeface="Arial Black" panose="020B0A04020102020204" pitchFamily="34" charset="0"/>
              </a:rPr>
              <a:t>группа </a:t>
            </a:r>
            <a:r>
              <a:rPr lang="ru-RU" sz="28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работников от </a:t>
            </a:r>
            <a:r>
              <a:rPr lang="en-US" sz="28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18</a:t>
            </a:r>
            <a:r>
              <a:rPr lang="ru-RU" sz="28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-</a:t>
            </a:r>
            <a:r>
              <a:rPr lang="en-US" sz="28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6</a:t>
            </a:r>
            <a:r>
              <a:rPr lang="ru-RU" sz="28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5 </a:t>
            </a:r>
            <a:r>
              <a:rPr lang="ru-RU" sz="2800" dirty="0">
                <a:solidFill>
                  <a:srgbClr val="FF9900"/>
                </a:solidFill>
                <a:latin typeface="Arial Black" panose="020B0A04020102020204" pitchFamily="34" charset="0"/>
              </a:rPr>
              <a:t>лет</a:t>
            </a:r>
            <a:r>
              <a:rPr lang="ru-RU" sz="28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?</a:t>
            </a:r>
            <a:endParaRPr lang="ru-RU" sz="28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6217" y="1044334"/>
            <a:ext cx="11486061" cy="1320758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contourW="127000">
              <a:contourClr>
                <a:schemeClr val="tx1"/>
              </a:contourClr>
            </a:sp3d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reflection endPos="0" dist="50800" dir="5400000" sy="-100000" algn="bl" rotWithShape="0"/>
                </a:effectLst>
                <a:latin typeface="Arial Black" panose="020B0A04020102020204" pitchFamily="34" charset="0"/>
              </a:rPr>
              <a:t>В данной </a:t>
            </a:r>
            <a:r>
              <a:rPr lang="ru-RU" dirty="0">
                <a:solidFill>
                  <a:schemeClr val="bg1"/>
                </a:solidFill>
                <a:effectLst>
                  <a:reflection endPos="0" dist="50800" dir="5400000" sy="-100000" algn="bl" rotWithShape="0"/>
                </a:effectLst>
                <a:latin typeface="Arial Black" panose="020B0A04020102020204" pitchFamily="34" charset="0"/>
              </a:rPr>
              <a:t>возрастной группе </a:t>
            </a:r>
            <a:r>
              <a:rPr lang="ru-RU" dirty="0" smtClean="0">
                <a:solidFill>
                  <a:schemeClr val="bg1"/>
                </a:solidFill>
                <a:effectLst>
                  <a:reflection endPos="0" dist="50800" dir="5400000" sy="-100000" algn="bl" rotWithShape="0"/>
                </a:effectLst>
                <a:latin typeface="Arial Black" panose="020B0A04020102020204" pitchFamily="34" charset="0"/>
              </a:rPr>
              <a:t>- </a:t>
            </a:r>
            <a:r>
              <a:rPr lang="ru-RU" sz="2200" u="sng" dirty="0" smtClean="0">
                <a:solidFill>
                  <a:schemeClr val="bg1"/>
                </a:solidFill>
                <a:effectLst>
                  <a:reflection endPos="0" dist="50800" dir="5400000" sy="-100000" algn="bl" rotWithShape="0"/>
                </a:effectLst>
                <a:latin typeface="Arial Black" panose="020B0A04020102020204" pitchFamily="34" charset="0"/>
              </a:rPr>
              <a:t>активное трудоспособное </a:t>
            </a:r>
            <a:r>
              <a:rPr lang="ru-RU" sz="2200" u="sng" dirty="0">
                <a:solidFill>
                  <a:schemeClr val="bg1"/>
                </a:solidFill>
                <a:effectLst>
                  <a:reflection endPos="0" dist="50800" dir="5400000" sy="-100000" algn="bl" rotWithShape="0"/>
                </a:effectLst>
                <a:latin typeface="Arial Black" panose="020B0A04020102020204" pitchFamily="34" charset="0"/>
              </a:rPr>
              <a:t>население</a:t>
            </a:r>
            <a:r>
              <a:rPr lang="ru-RU" dirty="0">
                <a:solidFill>
                  <a:schemeClr val="bg1"/>
                </a:solidFill>
                <a:effectLst>
                  <a:reflection endPos="0" dist="50800" dir="5400000" sy="-100000" algn="bl" rotWithShape="0"/>
                </a:effectLst>
                <a:latin typeface="Arial Black" panose="020B0A04020102020204" pitchFamily="34" charset="0"/>
              </a:rPr>
              <a:t>. </a:t>
            </a:r>
            <a:r>
              <a:rPr lang="ru-RU" dirty="0" smtClean="0">
                <a:solidFill>
                  <a:schemeClr val="bg1"/>
                </a:solidFill>
                <a:effectLst>
                  <a:reflection endPos="0" dist="50800" dir="5400000" sy="-100000" algn="bl" rotWithShape="0"/>
                </a:effectLst>
                <a:latin typeface="Arial Black" panose="020B0A04020102020204" pitchFamily="34" charset="0"/>
              </a:rPr>
              <a:t>Малоподвижный </a:t>
            </a:r>
            <a:r>
              <a:rPr lang="ru-RU" dirty="0">
                <a:solidFill>
                  <a:schemeClr val="bg1"/>
                </a:solidFill>
                <a:effectLst>
                  <a:reflection endPos="0" dist="50800" dir="5400000" sy="-100000" algn="bl" rotWithShape="0"/>
                </a:effectLst>
                <a:latin typeface="Arial Black" panose="020B0A04020102020204" pitchFamily="34" charset="0"/>
              </a:rPr>
              <a:t>образ жизни большинства офисных сотрудников, много часов за компьютером, нерегулярное питание, перекусы на </a:t>
            </a:r>
            <a:r>
              <a:rPr lang="ru-RU" dirty="0" smtClean="0">
                <a:solidFill>
                  <a:schemeClr val="bg1"/>
                </a:solidFill>
                <a:effectLst>
                  <a:reflection endPos="0" dist="50800" dir="5400000" sy="-100000" algn="bl" rotWithShape="0"/>
                </a:effectLst>
                <a:latin typeface="Arial Black" panose="020B0A04020102020204" pitchFamily="34" charset="0"/>
              </a:rPr>
              <a:t>бегу, стрессы </a:t>
            </a:r>
            <a:r>
              <a:rPr lang="ru-RU" dirty="0">
                <a:solidFill>
                  <a:schemeClr val="bg1"/>
                </a:solidFill>
                <a:effectLst>
                  <a:reflection endPos="0" dist="50800" dir="5400000" sy="-100000" algn="bl" rotWithShape="0"/>
                </a:effectLst>
                <a:latin typeface="Arial Black" panose="020B0A04020102020204" pitchFamily="34" charset="0"/>
              </a:rPr>
              <a:t>- вот неполный список вредных </a:t>
            </a:r>
            <a:r>
              <a:rPr lang="ru-RU" dirty="0" smtClean="0">
                <a:solidFill>
                  <a:schemeClr val="bg1"/>
                </a:solidFill>
                <a:effectLst>
                  <a:reflection endPos="0" dist="50800" dir="5400000" sy="-100000" algn="bl" rotWithShape="0"/>
                </a:effectLst>
                <a:latin typeface="Arial Black" panose="020B0A04020102020204" pitchFamily="34" charset="0"/>
              </a:rPr>
              <a:t>факторов хронических неинфекционных заболеваний (ХНИЗ)</a:t>
            </a:r>
            <a:endParaRPr lang="ru-RU" dirty="0">
              <a:solidFill>
                <a:schemeClr val="bg1"/>
              </a:solidFill>
              <a:effectLst>
                <a:reflection endPos="0" dist="508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26139" y="2626255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52400" y="3881350"/>
            <a:ext cx="2799806" cy="835164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Заболевания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сердечно-сосудистой системы</a:t>
            </a:r>
            <a:endParaRPr lang="ru-RU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943802" y="2638482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70061" y="3881350"/>
            <a:ext cx="2525489" cy="835164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Заболевания дыхательной системы</a:t>
            </a:r>
            <a:endParaRPr lang="ru-RU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921041" y="2623850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248400" y="3937172"/>
            <a:ext cx="2525489" cy="779342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Заболевания онкологического профиля</a:t>
            </a:r>
            <a:endParaRPr lang="ru-RU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9950531" y="2642462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276789" y="3932917"/>
            <a:ext cx="2525489" cy="783597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Сахарный диабет</a:t>
            </a:r>
            <a:endParaRPr lang="ru-RU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24" y="2737501"/>
            <a:ext cx="809238" cy="8092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775" y="2738957"/>
            <a:ext cx="790060" cy="7900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260" y="2720306"/>
            <a:ext cx="779569" cy="779569"/>
          </a:xfrm>
          <a:prstGeom prst="rect">
            <a:avLst/>
          </a:prstGeom>
        </p:spPr>
      </p:pic>
      <p:sp>
        <p:nvSpPr>
          <p:cNvPr id="25" name="Скругленный прямоугольник 24"/>
          <p:cNvSpPr/>
          <p:nvPr/>
        </p:nvSpPr>
        <p:spPr>
          <a:xfrm>
            <a:off x="269965" y="5092602"/>
            <a:ext cx="11652068" cy="1012015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Arial Black" panose="020B0A04020102020204" pitchFamily="34" charset="0"/>
              </a:rPr>
              <a:t>Каждый год от неинфекционных </a:t>
            </a:r>
            <a:r>
              <a:rPr lang="ru-RU" sz="2200" dirty="0" smtClean="0">
                <a:latin typeface="Arial Black" panose="020B0A04020102020204" pitchFamily="34" charset="0"/>
              </a:rPr>
              <a:t>заболеваний </a:t>
            </a:r>
            <a:r>
              <a:rPr lang="ru-RU" sz="2200" dirty="0">
                <a:latin typeface="Arial Black" panose="020B0A04020102020204" pitchFamily="34" charset="0"/>
              </a:rPr>
              <a:t>умирает 41 миллион человек, что составляет 74% всех случаев смерти в </a:t>
            </a:r>
            <a:r>
              <a:rPr lang="ru-RU" sz="2200" dirty="0" smtClean="0">
                <a:latin typeface="Arial Black" panose="020B0A04020102020204" pitchFamily="34" charset="0"/>
              </a:rPr>
              <a:t>мире</a:t>
            </a:r>
            <a:endParaRPr lang="ru-RU" sz="2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45720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6096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762000" y="762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914400" y="914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1066800" y="1066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1219200" y="1219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1371600" y="1371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1524000" y="1524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1676400" y="1676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5728" y="2749716"/>
            <a:ext cx="714644" cy="77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4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Скругленный прямоугольник 57"/>
          <p:cNvSpPr/>
          <p:nvPr/>
        </p:nvSpPr>
        <p:spPr>
          <a:xfrm>
            <a:off x="8470642" y="4379221"/>
            <a:ext cx="1149869" cy="1090573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740656" y="4417701"/>
            <a:ext cx="1059823" cy="1052093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7127" y="1822929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130925"/>
            <a:ext cx="12192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7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Профилактические мероприятия</a:t>
            </a:r>
            <a:endParaRPr lang="ru-RU" sz="27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2400" y="907640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399801" y="971551"/>
            <a:ext cx="10264635" cy="861350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000" dirty="0" smtClean="0">
              <a:latin typeface="Arial Black" panose="020B0A04020102020204" pitchFamily="34" charset="0"/>
            </a:endParaRPr>
          </a:p>
          <a:p>
            <a:pPr algn="just"/>
            <a:r>
              <a:rPr lang="ru-RU" sz="2000" dirty="0" smtClean="0">
                <a:latin typeface="Arial Black" panose="020B0A04020102020204" pitchFamily="34" charset="0"/>
              </a:rPr>
              <a:t>В </a:t>
            </a:r>
            <a:r>
              <a:rPr lang="ru-RU" sz="2000" dirty="0">
                <a:latin typeface="Arial Black" panose="020B0A04020102020204" pitchFamily="34" charset="0"/>
              </a:rPr>
              <a:t>рамках реализации корпоративной программы сотрудники смогут пройти следующие  профилактические мероприятия:</a:t>
            </a:r>
          </a:p>
          <a:p>
            <a:pPr algn="just"/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52399" y="3223523"/>
            <a:ext cx="5780809" cy="1074795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Скрининг состояния нашего организма, профилактическое консультирование, определение группы диспансерного наблюдения</a:t>
            </a:r>
            <a:endParaRPr lang="ru-RU" dirty="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656616" y="1907740"/>
            <a:ext cx="1303595" cy="1238127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8381251" y="1889536"/>
            <a:ext cx="1303595" cy="125538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556664" y="3223522"/>
            <a:ext cx="5403272" cy="1074795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Определение относительного и абсолютного </a:t>
            </a:r>
            <a:r>
              <a:rPr lang="ru-RU" sz="1700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сердечно-сосудистого </a:t>
            </a:r>
            <a:r>
              <a:rPr lang="ru-RU" sz="1700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риска, </a:t>
            </a:r>
            <a:r>
              <a:rPr lang="ru-RU" sz="1700" dirty="0" err="1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онкоскринниг</a:t>
            </a:r>
            <a:endParaRPr lang="ru-RU" sz="1700" dirty="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943747" y="5550463"/>
            <a:ext cx="4661546" cy="64938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Профилактический медицинский осмотр (ПМО) на 1 этапе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677020" y="5550463"/>
            <a:ext cx="4712058" cy="64938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Дополнительное обследование и уточнение диагноза на 2 этапе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440" y="2001830"/>
            <a:ext cx="1049945" cy="10499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114" y="1967176"/>
            <a:ext cx="1149868" cy="11498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40" y="988187"/>
            <a:ext cx="756193" cy="7561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995" y="4533331"/>
            <a:ext cx="820833" cy="82083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194" y="4429606"/>
            <a:ext cx="933710" cy="93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1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7127" y="1822929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9214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Обязанность работодателя </a:t>
            </a:r>
            <a:endParaRPr lang="ru-RU" sz="28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7127" y="3453773"/>
            <a:ext cx="726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07128" y="3021243"/>
            <a:ext cx="6797308" cy="1264403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dirty="0">
                <a:latin typeface="Arial Black" panose="020B0A04020102020204" pitchFamily="34" charset="0"/>
              </a:rPr>
              <a:t>ТК РФ Статья 185.1. «Гарантии работникам</a:t>
            </a:r>
          </a:p>
          <a:p>
            <a:pPr algn="ctr"/>
            <a:r>
              <a:rPr lang="ru-RU" sz="2100" dirty="0">
                <a:latin typeface="Arial Black" panose="020B0A04020102020204" pitchFamily="34" charset="0"/>
              </a:rPr>
              <a:t>    при прохождении диспансеризации»: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902377" y="5053839"/>
            <a:ext cx="6797308" cy="113922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- менее 40 лет - на 1 рабочий день 1 раз в 3 </a:t>
            </a:r>
            <a:r>
              <a:rPr lang="ru-RU" sz="2000" dirty="0" smtClean="0">
                <a:latin typeface="Arial Black" panose="020B0A04020102020204" pitchFamily="34" charset="0"/>
              </a:rPr>
              <a:t>года</a:t>
            </a:r>
            <a:endParaRPr lang="ru-RU" sz="2000" dirty="0"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latin typeface="Arial Black" panose="020B0A04020102020204" pitchFamily="34" charset="0"/>
              </a:rPr>
              <a:t>- 40 </a:t>
            </a:r>
            <a:r>
              <a:rPr lang="ru-RU" sz="2000" dirty="0">
                <a:latin typeface="Arial Black" panose="020B0A04020102020204" pitchFamily="34" charset="0"/>
              </a:rPr>
              <a:t>лет и более - на 1 рабочий день 1 раз в 1 </a:t>
            </a:r>
            <a:r>
              <a:rPr lang="ru-RU" sz="2000" dirty="0" smtClean="0">
                <a:latin typeface="Arial Black" panose="020B0A04020102020204" pitchFamily="34" charset="0"/>
              </a:rPr>
              <a:t>год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07127" y="864278"/>
            <a:ext cx="6797308" cy="1432038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Работодатели обязаны обеспечивать условия для прохождения работниками медицинских осмотров и диспансеризации, а также беспрепятственно отпускать работников для их </a:t>
            </a:r>
            <a:r>
              <a:rPr lang="ru-RU" dirty="0" smtClean="0">
                <a:latin typeface="Arial Black" panose="020B0A04020102020204" pitchFamily="34" charset="0"/>
              </a:rPr>
              <a:t>прохождения  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4" name="Стрелка вниз 23"/>
          <p:cNvSpPr/>
          <p:nvPr/>
        </p:nvSpPr>
        <p:spPr>
          <a:xfrm>
            <a:off x="7793619" y="2345755"/>
            <a:ext cx="732940" cy="67548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7793618" y="4366954"/>
            <a:ext cx="732941" cy="643619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32" y="943597"/>
            <a:ext cx="4238248" cy="3046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649434" y="3981785"/>
            <a:ext cx="38885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Прохождение </a:t>
            </a:r>
            <a:r>
              <a:rPr lang="ru-RU" sz="2400" b="1" dirty="0" smtClean="0">
                <a:solidFill>
                  <a:schemeClr val="bg1"/>
                </a:solidFill>
              </a:rPr>
              <a:t>ДОГВН, РД </a:t>
            </a:r>
            <a:r>
              <a:rPr lang="ru-RU" sz="2400" b="1" dirty="0">
                <a:solidFill>
                  <a:schemeClr val="bg1"/>
                </a:solidFill>
              </a:rPr>
              <a:t>и ПМО 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i="1" u="sng" dirty="0">
                <a:solidFill>
                  <a:schemeClr val="bg1"/>
                </a:solidFill>
              </a:rPr>
              <a:t>по месту </a:t>
            </a:r>
            <a:r>
              <a:rPr lang="ru-RU" sz="2400" b="1" i="1" u="sng" dirty="0" smtClean="0">
                <a:solidFill>
                  <a:schemeClr val="bg1"/>
                </a:solidFill>
              </a:rPr>
              <a:t>работы</a:t>
            </a:r>
            <a:r>
              <a:rPr lang="en-US" sz="2400" b="1" i="1" u="sng" dirty="0" smtClean="0">
                <a:solidFill>
                  <a:schemeClr val="bg1"/>
                </a:solidFill>
              </a:rPr>
              <a:t>/</a:t>
            </a:r>
            <a:r>
              <a:rPr lang="ru-RU" sz="2400" b="1" i="1" u="sng" dirty="0" smtClean="0">
                <a:solidFill>
                  <a:schemeClr val="bg1"/>
                </a:solidFill>
              </a:rPr>
              <a:t>учебы</a:t>
            </a:r>
            <a:r>
              <a:rPr lang="en-US" sz="2400" b="1" dirty="0" smtClean="0">
                <a:solidFill>
                  <a:schemeClr val="bg1"/>
                </a:solidFill>
              </a:rPr>
              <a:t>: </a:t>
            </a:r>
            <a:r>
              <a:rPr lang="ru-RU" sz="2400" b="1" dirty="0" smtClean="0">
                <a:solidFill>
                  <a:schemeClr val="bg1"/>
                </a:solidFill>
              </a:rPr>
              <a:t>ПМК</a:t>
            </a:r>
            <a:r>
              <a:rPr lang="ru-RU" sz="2400" b="1" dirty="0">
                <a:solidFill>
                  <a:schemeClr val="bg1"/>
                </a:solidFill>
              </a:rPr>
              <a:t>, выездные бригады, «зелёный коридор»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(</a:t>
            </a:r>
            <a:r>
              <a:rPr lang="ru-RU" sz="2400" b="1" dirty="0">
                <a:solidFill>
                  <a:schemeClr val="bg1"/>
                </a:solidFill>
              </a:rPr>
              <a:t>приказ МЗ РФ № 515н)</a:t>
            </a:r>
          </a:p>
        </p:txBody>
      </p:sp>
    </p:spTree>
    <p:extLst>
      <p:ext uri="{BB962C8B-B14F-4D97-AF65-F5344CB8AC3E}">
        <p14:creationId xmlns:p14="http://schemas.microsoft.com/office/powerpoint/2010/main" val="140353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7127" y="1822929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5426" y="-10024"/>
            <a:ext cx="100411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Профилактические мероприятия по месту работы результаты 2025 год</a:t>
            </a:r>
            <a:endParaRPr lang="ru-RU" sz="24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7127" y="3453773"/>
            <a:ext cx="726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784541"/>
              </p:ext>
            </p:extLst>
          </p:nvPr>
        </p:nvGraphicFramePr>
        <p:xfrm>
          <a:off x="3292578" y="1346702"/>
          <a:ext cx="5606844" cy="15764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90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177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1628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ДОГВН,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ПМО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Репродуктивная диспансеризация 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019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59</a:t>
                      </a:r>
                      <a:r>
                        <a:rPr lang="ru-RU" sz="2400" b="1" baseline="0" dirty="0" smtClean="0">
                          <a:solidFill>
                            <a:schemeClr val="bg1"/>
                          </a:solidFill>
                        </a:rPr>
                        <a:t> 941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9 189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843470"/>
              </p:ext>
            </p:extLst>
          </p:nvPr>
        </p:nvGraphicFramePr>
        <p:xfrm>
          <a:off x="1770960" y="3359282"/>
          <a:ext cx="8650080" cy="2350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2520">
                  <a:extLst>
                    <a:ext uri="{9D8B030D-6E8A-4147-A177-3AD203B41FA5}">
                      <a16:colId xmlns="" xmlns:a16="http://schemas.microsoft.com/office/drawing/2014/main" val="2886194418"/>
                    </a:ext>
                  </a:extLst>
                </a:gridCol>
                <a:gridCol w="2162520">
                  <a:extLst>
                    <a:ext uri="{9D8B030D-6E8A-4147-A177-3AD203B41FA5}">
                      <a16:colId xmlns="" xmlns:a16="http://schemas.microsoft.com/office/drawing/2014/main" val="3254592370"/>
                    </a:ext>
                  </a:extLst>
                </a:gridCol>
                <a:gridCol w="2162520">
                  <a:extLst>
                    <a:ext uri="{9D8B030D-6E8A-4147-A177-3AD203B41FA5}">
                      <a16:colId xmlns="" xmlns:a16="http://schemas.microsoft.com/office/drawing/2014/main" val="756632395"/>
                    </a:ext>
                  </a:extLst>
                </a:gridCol>
                <a:gridCol w="2162520">
                  <a:extLst>
                    <a:ext uri="{9D8B030D-6E8A-4147-A177-3AD203B41FA5}">
                      <a16:colId xmlns="" xmlns:a16="http://schemas.microsoft.com/office/drawing/2014/main" val="796941804"/>
                    </a:ext>
                  </a:extLst>
                </a:gridCol>
              </a:tblGrid>
              <a:tr h="654927">
                <a:tc gridSpan="4">
                  <a:txBody>
                    <a:bodyPr/>
                    <a:lstStyle/>
                    <a:p>
                      <a:pPr algn="ctr"/>
                      <a:r>
                        <a:rPr lang="ru-RU" sz="2400" u="sng" dirty="0" smtClean="0"/>
                        <a:t>ВПЕРВЫЕ</a:t>
                      </a:r>
                      <a:r>
                        <a:rPr lang="ru-RU" sz="2400" dirty="0" smtClean="0"/>
                        <a:t> ВЫЯВЛЕННЫЕ ХНИЗ</a:t>
                      </a:r>
                      <a:endParaRPr lang="ru-RU" sz="24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40311972"/>
                  </a:ext>
                </a:extLst>
              </a:tr>
              <a:tr h="104087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69683376"/>
                  </a:ext>
                </a:extLst>
              </a:tr>
              <a:tr h="65492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2085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407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187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80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93620129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14" y="1467987"/>
            <a:ext cx="1510103" cy="15101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40" y="4092735"/>
            <a:ext cx="809238" cy="80923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449" y="4148736"/>
            <a:ext cx="714644" cy="77181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469" y="4092735"/>
            <a:ext cx="790060" cy="79006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984" y="4097980"/>
            <a:ext cx="779569" cy="77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2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7127" y="1822929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9214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9900"/>
                </a:solidFill>
                <a:latin typeface="Arial Black" panose="020B0A04020102020204" pitchFamily="34" charset="0"/>
              </a:rPr>
              <a:t>Преимущества внедрения КП для </a:t>
            </a:r>
            <a:r>
              <a:rPr lang="ru-RU" sz="28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работодателей</a:t>
            </a:r>
            <a:endParaRPr lang="ru-RU" sz="28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7127" y="3453773"/>
            <a:ext cx="726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2400" y="1151628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86381" y="1314523"/>
            <a:ext cx="10021996" cy="767712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Arial Black" panose="020B0A04020102020204" pitchFamily="34" charset="0"/>
              </a:rPr>
              <a:t>Повышение производительности труда: здоровые сотрудники более продуктивны и мотивированы.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8213" y="4930618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60449" y="4998421"/>
            <a:ext cx="10021996" cy="920776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 smtClean="0">
              <a:latin typeface="Arial Black" panose="020B0A04020102020204" pitchFamily="34" charset="0"/>
            </a:endParaRPr>
          </a:p>
          <a:p>
            <a:pPr algn="just"/>
            <a:r>
              <a:rPr lang="ru-RU" dirty="0" smtClean="0">
                <a:latin typeface="Arial Black" panose="020B0A04020102020204" pitchFamily="34" charset="0"/>
              </a:rPr>
              <a:t>Улучшение </a:t>
            </a:r>
            <a:r>
              <a:rPr lang="ru-RU" dirty="0">
                <a:latin typeface="Arial Black" panose="020B0A04020102020204" pitchFamily="34" charset="0"/>
              </a:rPr>
              <a:t>имиджа компании: участие в корпоративной программе демонстрирует заботу о сотрудниках и повышает привлекательность компании для потенциальных работников</a:t>
            </a:r>
            <a:endParaRPr lang="ru-RU" b="1" dirty="0">
              <a:latin typeface="Arial Black" panose="020B0A04020102020204" pitchFamily="34" charset="0"/>
            </a:endParaRPr>
          </a:p>
          <a:p>
            <a:pPr algn="just"/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68213" y="3547722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486381" y="3633503"/>
            <a:ext cx="10021996" cy="920776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latin typeface="Arial Black" panose="020B0A04020102020204" pitchFamily="34" charset="0"/>
            </a:endParaRPr>
          </a:p>
          <a:p>
            <a:pPr algn="just"/>
            <a:r>
              <a:rPr lang="ru-RU" b="1" dirty="0" smtClean="0">
                <a:latin typeface="Arial Black" panose="020B0A04020102020204" pitchFamily="34" charset="0"/>
              </a:rPr>
              <a:t>Сохранение </a:t>
            </a:r>
            <a:r>
              <a:rPr lang="ru-RU" b="1" dirty="0">
                <a:latin typeface="Arial Black" panose="020B0A04020102020204" pitchFamily="34" charset="0"/>
              </a:rPr>
              <a:t>кадрового состава: сокращение дней нетрудоспособности и увольнения сотрудников по причине проблем со здоровьем</a:t>
            </a:r>
          </a:p>
          <a:p>
            <a:pPr algn="just"/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48199" y="2320468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62" y="1201724"/>
            <a:ext cx="938483" cy="93848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2" y="2369327"/>
            <a:ext cx="872087" cy="87208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2" y="3633503"/>
            <a:ext cx="818169" cy="81816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18" y="5039427"/>
            <a:ext cx="803798" cy="803798"/>
          </a:xfrm>
          <a:prstGeom prst="rect">
            <a:avLst/>
          </a:prstGeom>
        </p:spPr>
      </p:pic>
      <p:sp>
        <p:nvSpPr>
          <p:cNvPr id="24" name="Скругленный прямоугольник 23"/>
          <p:cNvSpPr/>
          <p:nvPr/>
        </p:nvSpPr>
        <p:spPr>
          <a:xfrm>
            <a:off x="1483790" y="2291216"/>
            <a:ext cx="10021996" cy="1047082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Arial Black" panose="020B0A04020102020204" pitchFamily="34" charset="0"/>
              </a:rPr>
              <a:t>Сокращение расходов работодателя </a:t>
            </a:r>
            <a:r>
              <a:rPr lang="ru-RU" dirty="0">
                <a:latin typeface="Arial Black" panose="020B0A04020102020204" pitchFamily="34" charset="0"/>
              </a:rPr>
              <a:t>на оказание медицинской и социальной </a:t>
            </a:r>
            <a:r>
              <a:rPr lang="ru-RU" dirty="0" smtClean="0">
                <a:latin typeface="Arial Black" panose="020B0A04020102020204" pitchFamily="34" charset="0"/>
              </a:rPr>
              <a:t>помощи, в том числе на предварительные и периодические медицинские осмотры сотрудников в </a:t>
            </a:r>
            <a:r>
              <a:rPr lang="ru-RU" dirty="0">
                <a:latin typeface="Arial Black" panose="020B0A04020102020204" pitchFamily="34" charset="0"/>
              </a:rPr>
              <a:t>рамках </a:t>
            </a:r>
            <a:r>
              <a:rPr lang="ru-RU" dirty="0" smtClean="0">
                <a:latin typeface="Arial Black" panose="020B0A04020102020204" pitchFamily="34" charset="0"/>
              </a:rPr>
              <a:t>Приказа </a:t>
            </a:r>
            <a:r>
              <a:rPr lang="ru-RU" dirty="0">
                <a:latin typeface="Arial Black" panose="020B0A04020102020204" pitchFamily="34" charset="0"/>
              </a:rPr>
              <a:t>Минздрава России N </a:t>
            </a:r>
            <a:r>
              <a:rPr lang="ru-RU" dirty="0" smtClean="0">
                <a:latin typeface="Arial Black" panose="020B0A04020102020204" pitchFamily="34" charset="0"/>
              </a:rPr>
              <a:t>29н.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54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7127" y="1822929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9214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9900"/>
                </a:solidFill>
                <a:latin typeface="Arial Black" panose="020B0A04020102020204" pitchFamily="34" charset="0"/>
              </a:rPr>
              <a:t>Преимущества внедрения КП для </a:t>
            </a:r>
            <a:r>
              <a:rPr lang="ru-RU" sz="28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сотрудников</a:t>
            </a:r>
            <a:endParaRPr lang="ru-RU" sz="28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7127" y="3453773"/>
            <a:ext cx="726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2400" y="1151628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86381" y="1272050"/>
            <a:ext cx="10021996" cy="887621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latin typeface="Arial Black" panose="020B0A04020102020204" pitchFamily="34" charset="0"/>
              </a:rPr>
              <a:t>Качественная </a:t>
            </a:r>
            <a:r>
              <a:rPr lang="ru-RU" sz="2000" dirty="0">
                <a:latin typeface="Arial Black" panose="020B0A04020102020204" pitchFamily="34" charset="0"/>
              </a:rPr>
              <a:t>и достоверная диагностика здоровья и снижение факторов риска </a:t>
            </a:r>
            <a:r>
              <a:rPr lang="ru-RU" sz="2000" dirty="0" smtClean="0">
                <a:latin typeface="Arial Black" panose="020B0A04020102020204" pitchFamily="34" charset="0"/>
              </a:rPr>
              <a:t>развития хронических неинфекционных </a:t>
            </a:r>
            <a:r>
              <a:rPr lang="ru-RU" sz="2000" dirty="0">
                <a:latin typeface="Arial Black" panose="020B0A04020102020204" pitchFamily="34" charset="0"/>
              </a:rPr>
              <a:t>заболеваний</a:t>
            </a:r>
          </a:p>
          <a:p>
            <a:pPr algn="ctr"/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8213" y="4930618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86381" y="3606683"/>
            <a:ext cx="10021996" cy="920776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latin typeface="Arial Black" panose="020B0A04020102020204" pitchFamily="34" charset="0"/>
            </a:endParaRPr>
          </a:p>
          <a:p>
            <a:pPr algn="ctr"/>
            <a:endParaRPr lang="ru-RU" sz="2000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latin typeface="Arial Black" panose="020B0A04020102020204" pitchFamily="34" charset="0"/>
              </a:rPr>
              <a:t>Экономия </a:t>
            </a:r>
            <a:r>
              <a:rPr lang="ru-RU" sz="2000" dirty="0">
                <a:latin typeface="Arial Black" panose="020B0A04020102020204" pitchFamily="34" charset="0"/>
              </a:rPr>
              <a:t>на медицинских услугах за счёт базовой программы обязательного медицинского страхования</a:t>
            </a:r>
          </a:p>
          <a:p>
            <a:pPr algn="ctr"/>
            <a:endParaRPr lang="ru-RU" sz="2000" dirty="0">
              <a:latin typeface="Arial Black" panose="020B0A04020102020204" pitchFamily="34" charset="0"/>
            </a:endParaRPr>
          </a:p>
          <a:p>
            <a:pPr algn="ctr"/>
            <a:endParaRPr lang="ru-RU" sz="2000" b="1" dirty="0"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68213" y="3547722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48199" y="2320468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86381" y="5063297"/>
            <a:ext cx="10021996" cy="767712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000" b="1" dirty="0">
                <a:latin typeface="Arial Black" panose="020B0A04020102020204" pitchFamily="34" charset="0"/>
              </a:rPr>
              <a:t>Сохранение </a:t>
            </a:r>
            <a:r>
              <a:rPr lang="ru-RU" sz="2000" b="1" dirty="0" smtClean="0">
                <a:latin typeface="Arial Black" panose="020B0A04020102020204" pitchFamily="34" charset="0"/>
              </a:rPr>
              <a:t>здоровья и улучшение качества жизни</a:t>
            </a:r>
            <a:endParaRPr lang="ru-RU" sz="2000" b="1" dirty="0"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latin typeface="Arial Black" panose="020B0A04020102020204" pitchFamily="34" charset="0"/>
              </a:rPr>
              <a:t> 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486381" y="2427590"/>
            <a:ext cx="10021996" cy="780274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000" b="1" dirty="0" smtClean="0">
                <a:latin typeface="Arial Black" panose="020B0A04020102020204" pitchFamily="34" charset="0"/>
              </a:rPr>
              <a:t>Прохождение </a:t>
            </a:r>
            <a:r>
              <a:rPr lang="ru-RU" sz="2000" b="1" dirty="0">
                <a:latin typeface="Arial Black" panose="020B0A04020102020204" pitchFamily="34" charset="0"/>
              </a:rPr>
              <a:t>профилактических мероприятий (</a:t>
            </a:r>
            <a:r>
              <a:rPr lang="ru-RU" sz="2000" b="1" dirty="0" err="1">
                <a:latin typeface="Arial Black" panose="020B0A04020102020204" pitchFamily="34" charset="0"/>
              </a:rPr>
              <a:t>профосмотров</a:t>
            </a:r>
            <a:r>
              <a:rPr lang="ru-RU" sz="2000" b="1" dirty="0">
                <a:latin typeface="Arial Black" panose="020B0A04020102020204" pitchFamily="34" charset="0"/>
              </a:rPr>
              <a:t>, диспансеризации) в комфортных условиях и в короткие сроки</a:t>
            </a:r>
          </a:p>
          <a:p>
            <a:pPr algn="ctr"/>
            <a:endParaRPr lang="ru-RU" sz="2000" b="1" dirty="0"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18" y="2369175"/>
            <a:ext cx="924359" cy="9243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04" y="1246122"/>
            <a:ext cx="908998" cy="90899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23" y="4945280"/>
            <a:ext cx="959254" cy="9592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99" y="3642469"/>
            <a:ext cx="849203" cy="84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2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7127" y="1822929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9214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ОГБУЗ «ИОЦОЗМП им. </a:t>
            </a:r>
            <a:r>
              <a:rPr lang="ru-RU" sz="2800" dirty="0" err="1" smtClean="0">
                <a:solidFill>
                  <a:srgbClr val="FF9900"/>
                </a:solidFill>
                <a:latin typeface="Arial Black" panose="020B0A04020102020204" pitchFamily="34" charset="0"/>
              </a:rPr>
              <a:t>Углова</a:t>
            </a:r>
            <a:r>
              <a:rPr lang="ru-RU" sz="28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 Ф.Г.»</a:t>
            </a:r>
            <a:endParaRPr lang="ru-RU" sz="28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7127" y="3453773"/>
            <a:ext cx="726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37162" y="872862"/>
            <a:ext cx="11917676" cy="1485701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Приглашаем к сотрудничеству </a:t>
            </a:r>
          </a:p>
          <a:p>
            <a:pPr algn="r"/>
            <a:endParaRPr lang="ru-RU" sz="2300" dirty="0" smtClean="0">
              <a:latin typeface="Arial Black" panose="020B0A04020102020204" pitchFamily="34" charset="0"/>
            </a:endParaRPr>
          </a:p>
          <a:p>
            <a:pPr algn="r"/>
            <a:r>
              <a:rPr lang="ru-RU" sz="2300" dirty="0" smtClean="0">
                <a:latin typeface="Arial Black" panose="020B0A04020102020204" pitchFamily="34" charset="0"/>
              </a:rPr>
              <a:t>Работа Центра осуществляется на безвозмездной основе!</a:t>
            </a:r>
            <a:endParaRPr lang="ru-RU" sz="2300" dirty="0">
              <a:solidFill>
                <a:srgbClr val="00B4E7"/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37162" y="2754622"/>
            <a:ext cx="11917676" cy="1264323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Для организации 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совместного взаимодействия можно связаться с сотрудниками ИОЦОЗМП по телефону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8 (3952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) 43-67-93 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или направить запрос на электронный </a:t>
            </a: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адрес</a:t>
            </a:r>
            <a:r>
              <a:rPr lang="en-US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:</a:t>
            </a: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hlinkClick r:id="rId3"/>
              </a:rPr>
              <a:t>irkmedprof@mail.ru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г. Иркутск, ул. Российская, 8.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2" name="Picture 7" descr="C:\Users\iocozmpuser\Documents\beebeep-5.8.2\cache\img-ba638fec39936b347c77a147fe2a8c5441a175f8f64b895b4a476ba697f8eb12.png"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657727" y="4602321"/>
            <a:ext cx="1522440" cy="15224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8102" y="4426360"/>
            <a:ext cx="1914310" cy="190821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7711" y="4415003"/>
            <a:ext cx="1908213" cy="19082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79" y="745171"/>
            <a:ext cx="1764058" cy="176405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14" y="4602321"/>
            <a:ext cx="1618190" cy="15562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96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4337"/>
            <a:ext cx="5146766" cy="5146766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807127" y="1164480"/>
            <a:ext cx="7287440" cy="2271416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0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Являются 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элементом системы охраны </a:t>
            </a: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здоровья работающих 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и включают расширенный перечень задач по управлению здоровьем </a:t>
            </a: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работающих 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помимо профилактики профессиональных </a:t>
            </a: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и профессионально 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связанных заболеваний и травм, что находится в компетенции мер по охране 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труда	</a:t>
            </a:r>
            <a:endParaRPr lang="ru-RU" sz="2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16702" y="1561431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14539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9900"/>
                </a:solidFill>
                <a:latin typeface="Arial Black" panose="020B0A04020102020204" pitchFamily="34" charset="0"/>
              </a:rPr>
              <a:t>Корпоративные программы укрепления здоровья </a:t>
            </a:r>
            <a:r>
              <a:rPr lang="ru-RU" sz="24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работающих</a:t>
            </a:r>
            <a:endParaRPr lang="ru-RU" sz="24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7127" y="3453773"/>
            <a:ext cx="726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8596" y="3559885"/>
            <a:ext cx="3359224" cy="257921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0250" y="3543141"/>
            <a:ext cx="2578303" cy="259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9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105639"/>
            <a:ext cx="11685814" cy="1077988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Указ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 Президента Российской Федерации от 07.05.2024 № 309 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«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О национальных целях развития Российской Федерации 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на 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период до 2030 года и на 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перспективу 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до 2036 года»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16702" y="1561431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21924" y="-28607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Нормативные правовые акты по внедрению </a:t>
            </a:r>
            <a:br>
              <a:rPr lang="ru-RU" sz="2400" dirty="0" smtClean="0">
                <a:solidFill>
                  <a:srgbClr val="FF99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корпоративных программ</a:t>
            </a:r>
            <a:endParaRPr lang="ru-RU" sz="24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7127" y="3453773"/>
            <a:ext cx="726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52400" y="2726369"/>
            <a:ext cx="11685814" cy="1096736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Региональная составляющая федерального проекта «Здоровье для каждого» 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национального 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проекта «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Продолжительная и активная жизнь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», 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стартовал с 1 января 2025 г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.</a:t>
            </a:r>
            <a:endParaRPr lang="ru-RU" sz="2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2400" y="4409520"/>
            <a:ext cx="11685814" cy="1367462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Протокол заседания 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Координационного совета при Правительстве Иркутской 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области 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по вопросам профилактики неинфекционных заболеваний и 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формирования 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здорового образа жизни у граждан в Иркутской 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области от 17 февраля 2026 года (пункты 5.3, 5.5, 6.3 и др.)</a:t>
            </a:r>
            <a:endParaRPr lang="ru-RU" sz="2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54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17714" y="1329744"/>
            <a:ext cx="8999764" cy="18716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- 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Руководство 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по разработке, внедрению и оценке эффективности 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корпоративных 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программ «Модельные корпоративные программы и 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практики укрепления 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здоровья работающих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», 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разработанные ФГБУ «НМИЦ ТПМ» Минздрава 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России</a:t>
            </a:r>
            <a:endParaRPr lang="ru-RU" sz="2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16702" y="1561431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14539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9900"/>
                </a:solidFill>
                <a:latin typeface="Arial Black" panose="020B0A04020102020204" pitchFamily="34" charset="0"/>
              </a:rPr>
              <a:t>Корпоративные программы укрепления здоровья </a:t>
            </a:r>
            <a:r>
              <a:rPr lang="ru-RU" sz="24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работающих</a:t>
            </a:r>
            <a:endParaRPr lang="ru-RU" sz="24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7127" y="3453773"/>
            <a:ext cx="726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488" y="3478667"/>
            <a:ext cx="2534198" cy="2534198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217714" y="3890338"/>
            <a:ext cx="8999764" cy="1771456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- «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Лучшие практики 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реализации 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корпоративных программ или отдельных мероприятий, 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направленных на 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сохранение и укрепление репродуктивного здоровья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», </a:t>
            </a: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</a:rPr>
              <a:t>разработанные ФГБУ «НМИЦ ТПМ» Минздрава России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7335" y="1015207"/>
            <a:ext cx="1975533" cy="223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68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7127" y="1822929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5754" y="-19676"/>
            <a:ext cx="111109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Иркутский областной центр общественного здоровья и медицинской профилактики имени </a:t>
            </a:r>
            <a:r>
              <a:rPr lang="ru-RU" sz="2400" dirty="0" err="1" smtClean="0">
                <a:solidFill>
                  <a:srgbClr val="FF9900"/>
                </a:solidFill>
                <a:latin typeface="Arial Black" panose="020B0A04020102020204" pitchFamily="34" charset="0"/>
              </a:rPr>
              <a:t>Углова</a:t>
            </a:r>
            <a:r>
              <a:rPr lang="ru-RU" sz="24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 Ф.Г.</a:t>
            </a:r>
            <a:endParaRPr lang="ru-RU" sz="24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7127" y="3453773"/>
            <a:ext cx="726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2398" y="929034"/>
            <a:ext cx="1178009" cy="988579"/>
          </a:xfrm>
          <a:prstGeom prst="roundRect">
            <a:avLst/>
          </a:prstGeom>
          <a:solidFill>
            <a:schemeClr val="bg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39685" y="1078863"/>
            <a:ext cx="10021996" cy="767712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Arial Black" panose="020B0A04020102020204" pitchFamily="34" charset="0"/>
              </a:rPr>
              <a:t>Координацию работ по внедрению </a:t>
            </a:r>
            <a:r>
              <a:rPr lang="ru-RU" dirty="0" smtClean="0">
                <a:latin typeface="Arial Black" panose="020B0A04020102020204" pitchFamily="34" charset="0"/>
              </a:rPr>
              <a:t>КП, методическую поддержку и аналитическое сопровождение работодателей </a:t>
            </a:r>
            <a:r>
              <a:rPr lang="ru-RU" dirty="0" smtClean="0">
                <a:latin typeface="Arial Black" panose="020B0A04020102020204" pitchFamily="34" charset="0"/>
              </a:rPr>
              <a:t>осуществляют </a:t>
            </a:r>
            <a:r>
              <a:rPr lang="ru-RU" dirty="0">
                <a:latin typeface="Arial Black" panose="020B0A04020102020204" pitchFamily="34" charset="0"/>
              </a:rPr>
              <a:t>специалисты </a:t>
            </a:r>
            <a:r>
              <a:rPr lang="ru-RU" dirty="0" smtClean="0">
                <a:latin typeface="Arial Black" panose="020B0A04020102020204" pitchFamily="34" charset="0"/>
              </a:rPr>
              <a:t>ИОЦОЗМП им. </a:t>
            </a:r>
            <a:r>
              <a:rPr lang="ru-RU" dirty="0" err="1" smtClean="0">
                <a:latin typeface="Arial Black" panose="020B0A04020102020204" pitchFamily="34" charset="0"/>
              </a:rPr>
              <a:t>Углова</a:t>
            </a:r>
            <a:r>
              <a:rPr lang="ru-RU" dirty="0" smtClean="0">
                <a:latin typeface="Arial Black" panose="020B0A04020102020204" pitchFamily="34" charset="0"/>
              </a:rPr>
              <a:t> Ф.Г. 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71521" y="2726208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54" y="847006"/>
            <a:ext cx="1230853" cy="1230853"/>
          </a:xfrm>
          <a:prstGeom prst="rect">
            <a:avLst/>
          </a:prstGeom>
        </p:spPr>
      </p:pic>
      <p:sp>
        <p:nvSpPr>
          <p:cNvPr id="24" name="Скругленный прямоугольник 23"/>
          <p:cNvSpPr/>
          <p:nvPr/>
        </p:nvSpPr>
        <p:spPr>
          <a:xfrm>
            <a:off x="152398" y="2037021"/>
            <a:ext cx="3490047" cy="534646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Arial Black" panose="020B0A04020102020204" pitchFamily="34" charset="0"/>
              </a:rPr>
              <a:t>Основные направления: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017419" y="2881843"/>
            <a:ext cx="9444262" cy="70909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Arial Black" panose="020B0A04020102020204" pitchFamily="34" charset="0"/>
              </a:rPr>
              <a:t>обеспечение информационными материалами (макеты печатных материалов, плакаты, брошюры, </a:t>
            </a:r>
            <a:r>
              <a:rPr lang="ru-RU" dirty="0" smtClean="0">
                <a:latin typeface="Arial Black" panose="020B0A04020102020204" pitchFamily="34" charset="0"/>
              </a:rPr>
              <a:t>видео, аудио ролики </a:t>
            </a:r>
            <a:r>
              <a:rPr lang="ru-RU" dirty="0">
                <a:latin typeface="Arial Black" panose="020B0A04020102020204" pitchFamily="34" charset="0"/>
              </a:rPr>
              <a:t>и т.д</a:t>
            </a:r>
            <a:r>
              <a:rPr lang="ru-RU" dirty="0" smtClean="0">
                <a:latin typeface="Arial Black" panose="020B0A04020102020204" pitchFamily="34" charset="0"/>
              </a:rPr>
              <a:t>.)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71518" y="3801040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017418" y="3860657"/>
            <a:ext cx="9444263" cy="861350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Arial Black" panose="020B0A04020102020204" pitchFamily="34" charset="0"/>
              </a:rPr>
              <a:t>организация</a:t>
            </a:r>
            <a:r>
              <a:rPr lang="ru-RU" dirty="0" smtClean="0">
                <a:latin typeface="Arial Black" panose="020B0A04020102020204" pitchFamily="34" charset="0"/>
              </a:rPr>
              <a:t> информационно-просветительской работы </a:t>
            </a:r>
            <a:r>
              <a:rPr lang="ru-RU" dirty="0">
                <a:latin typeface="Arial Black" panose="020B0A04020102020204" pitchFamily="34" charset="0"/>
              </a:rPr>
              <a:t>на предприятии сотрудниками Центра (лекции, беседы, викторины, </a:t>
            </a:r>
            <a:r>
              <a:rPr lang="ru-RU" dirty="0" err="1">
                <a:latin typeface="Arial Black" panose="020B0A04020102020204" pitchFamily="34" charset="0"/>
              </a:rPr>
              <a:t>интерактивы</a:t>
            </a:r>
            <a:r>
              <a:rPr lang="ru-RU" dirty="0">
                <a:latin typeface="Arial Black" panose="020B0A04020102020204" pitchFamily="34" charset="0"/>
              </a:rPr>
              <a:t>, дни здоровья и т.д</a:t>
            </a:r>
            <a:r>
              <a:rPr lang="ru-RU" dirty="0" smtClean="0">
                <a:latin typeface="Arial Black" panose="020B0A04020102020204" pitchFamily="34" charset="0"/>
              </a:rPr>
              <a:t>.)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86299" y="4938100"/>
            <a:ext cx="1178009" cy="98857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017417" y="4855763"/>
            <a:ext cx="9444264" cy="1155234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Arial Black" panose="020B0A04020102020204" pitchFamily="34" charset="0"/>
              </a:rPr>
              <a:t>организация ежегодного обследования сотрудников на рабочем месте с использованием передвижных мобильных комплексов или в ближайшей медицинской организации в отдельно выделенное время (</a:t>
            </a:r>
            <a:r>
              <a:rPr lang="ru-RU" dirty="0" smtClean="0">
                <a:latin typeface="Arial Black" panose="020B0A04020102020204" pitchFamily="34" charset="0"/>
              </a:rPr>
              <a:t>ФЛГ</a:t>
            </a:r>
            <a:r>
              <a:rPr lang="ru-RU" dirty="0">
                <a:latin typeface="Arial Black" panose="020B0A04020102020204" pitchFamily="34" charset="0"/>
              </a:rPr>
              <a:t>, маммография, ЭКГ, лабораторная диагностика и др.)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38" y="2753381"/>
            <a:ext cx="961406" cy="9614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37" y="3916412"/>
            <a:ext cx="841807" cy="8418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63" y="4967746"/>
            <a:ext cx="929286" cy="929286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5564554" y="2065673"/>
            <a:ext cx="3321538" cy="493808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619262" y="2118373"/>
            <a:ext cx="3204307" cy="383379"/>
          </a:xfrm>
          <a:prstGeom prst="rect">
            <a:avLst/>
          </a:prstGeom>
          <a:solidFill>
            <a:srgbClr val="006C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spc="600" dirty="0">
                <a:solidFill>
                  <a:srgbClr val="FF9900"/>
                </a:solidFill>
                <a:latin typeface="Arial Black" panose="020B0A04020102020204" pitchFamily="34" charset="0"/>
              </a:rPr>
              <a:t>БЕСПЛАТНО</a:t>
            </a:r>
          </a:p>
        </p:txBody>
      </p:sp>
    </p:spTree>
    <p:extLst>
      <p:ext uri="{BB962C8B-B14F-4D97-AF65-F5344CB8AC3E}">
        <p14:creationId xmlns:p14="http://schemas.microsoft.com/office/powerpoint/2010/main" val="992702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7127" y="1822929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5754" y="-19676"/>
            <a:ext cx="111109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9900"/>
                </a:solidFill>
                <a:latin typeface="Arial Black" panose="020B0A04020102020204" pitchFamily="34" charset="0"/>
              </a:rPr>
              <a:t>Методическое и аналитическое сопровождение – </a:t>
            </a:r>
          </a:p>
          <a:p>
            <a:pPr algn="ctr"/>
            <a:r>
              <a:rPr lang="ru-RU" sz="2400" dirty="0">
                <a:solidFill>
                  <a:srgbClr val="FF9900"/>
                </a:solidFill>
                <a:latin typeface="Arial Black" panose="020B0A04020102020204" pitchFamily="34" charset="0"/>
              </a:rPr>
              <a:t>платформа Атрия ФГБУ «НМИЦ ТПМ» Минздрава России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07127" y="3453773"/>
            <a:ext cx="726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555735" y="3855196"/>
            <a:ext cx="2821067" cy="719207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АНКЕТИРОВАНИЕ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19526" y="3597475"/>
            <a:ext cx="1249361" cy="1263399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40809" y="1102056"/>
            <a:ext cx="7441783" cy="1601522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Arial Black" panose="020B0A04020102020204" pitchFamily="34" charset="0"/>
              </a:rPr>
              <a:t>Открытая часть цифровой платформы содержит рекомендации </a:t>
            </a:r>
            <a:r>
              <a:rPr lang="ru-RU" dirty="0">
                <a:latin typeface="Arial Black" panose="020B0A04020102020204" pitchFamily="34" charset="0"/>
              </a:rPr>
              <a:t>по первому </a:t>
            </a:r>
            <a:r>
              <a:rPr lang="ru-RU" dirty="0" smtClean="0">
                <a:latin typeface="Arial Black" panose="020B0A04020102020204" pitchFamily="34" charset="0"/>
              </a:rPr>
              <a:t>этапу внедрения </a:t>
            </a:r>
            <a:r>
              <a:rPr lang="ru-RU" dirty="0">
                <a:latin typeface="Arial Black" panose="020B0A04020102020204" pitchFamily="34" charset="0"/>
              </a:rPr>
              <a:t>корпоративных </a:t>
            </a:r>
            <a:r>
              <a:rPr lang="ru-RU" dirty="0" smtClean="0">
                <a:latin typeface="Arial Black" panose="020B0A04020102020204" pitchFamily="34" charset="0"/>
              </a:rPr>
              <a:t>программ, полезные </a:t>
            </a:r>
            <a:r>
              <a:rPr lang="ru-RU" dirty="0">
                <a:latin typeface="Arial Black" panose="020B0A04020102020204" pitchFamily="34" charset="0"/>
              </a:rPr>
              <a:t>материалы для </a:t>
            </a:r>
            <a:r>
              <a:rPr lang="ru-RU" dirty="0" smtClean="0">
                <a:latin typeface="Arial Black" panose="020B0A04020102020204" pitchFamily="34" charset="0"/>
              </a:rPr>
              <a:t>работодателей и работников, </a:t>
            </a:r>
            <a:r>
              <a:rPr lang="ru-RU" dirty="0">
                <a:latin typeface="Arial Black" panose="020B0A04020102020204" pitchFamily="34" charset="0"/>
              </a:rPr>
              <a:t>образовательный блок </a:t>
            </a:r>
            <a:r>
              <a:rPr lang="ru-RU" dirty="0" smtClean="0">
                <a:latin typeface="Arial Black" panose="020B0A04020102020204" pitchFamily="34" charset="0"/>
              </a:rPr>
              <a:t>и др.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20" y="3690213"/>
            <a:ext cx="1049172" cy="10491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9441" y="2977035"/>
            <a:ext cx="4237466" cy="327405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6288" y="986193"/>
            <a:ext cx="4019024" cy="314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6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7127" y="1822929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5754" y="-19676"/>
            <a:ext cx="111109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9900"/>
                </a:solidFill>
                <a:latin typeface="Arial Black" panose="020B0A04020102020204" pitchFamily="34" charset="0"/>
              </a:rPr>
              <a:t>Методическое и аналитическое сопровождение – </a:t>
            </a:r>
          </a:p>
          <a:p>
            <a:pPr algn="ctr"/>
            <a:r>
              <a:rPr lang="ru-RU" sz="2400" dirty="0">
                <a:solidFill>
                  <a:srgbClr val="FF9900"/>
                </a:solidFill>
                <a:latin typeface="Arial Black" panose="020B0A04020102020204" pitchFamily="34" charset="0"/>
              </a:rPr>
              <a:t>платформа Атрия ФГБУ «НМИЦ ТПМ» Минздрава России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07127" y="3453773"/>
            <a:ext cx="726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11860" y="879133"/>
            <a:ext cx="1278029" cy="1223061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786186" y="1127111"/>
            <a:ext cx="5200650" cy="717357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Arial Black" panose="020B0A04020102020204" pitchFamily="34" charset="0"/>
              </a:rPr>
              <a:t>РЕЗУЛЬТАТЫ ОПРОСА РАБОТНИКОВ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90" y="942907"/>
            <a:ext cx="1085767" cy="108576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3133" y="973511"/>
            <a:ext cx="4875134" cy="5154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081" y="2276338"/>
            <a:ext cx="5863190" cy="3851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930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7127" y="1822929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5754" y="-19676"/>
            <a:ext cx="111109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9900"/>
                </a:solidFill>
                <a:latin typeface="Arial Black" panose="020B0A04020102020204" pitchFamily="34" charset="0"/>
              </a:rPr>
              <a:t>Методическое и аналитическое сопровождение – </a:t>
            </a:r>
          </a:p>
          <a:p>
            <a:pPr algn="ctr"/>
            <a:r>
              <a:rPr lang="ru-RU" sz="2400" dirty="0">
                <a:solidFill>
                  <a:srgbClr val="FF9900"/>
                </a:solidFill>
                <a:latin typeface="Arial Black" panose="020B0A04020102020204" pitchFamily="34" charset="0"/>
              </a:rPr>
              <a:t>платформа Атрия ФГБУ «НМИЦ ТПМ» Минздрава России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07127" y="3453773"/>
            <a:ext cx="726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563393" y="933115"/>
            <a:ext cx="10397286" cy="962301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ОНЛАЙН КАЛЬКУЛЯТОР ЭКОНОМИЧЕСКИХ ПОТЕРЬ ДЛЯ РАБОТОДАТЕЛЯ  ПО ПРИЧИНЕ ТЕКУЧЕСТИ КАДРОВ, АБСЕНТЕИЗМА И ПРЕЗЕНТЕИЗМА СРЕДИ РАБОТНИКОВ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7452" y="865161"/>
            <a:ext cx="1214341" cy="1094268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02" y="858699"/>
            <a:ext cx="1106039" cy="11060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2" y="2223039"/>
            <a:ext cx="4594355" cy="3126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8619" y="2666027"/>
            <a:ext cx="4654761" cy="34383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4147" y="2091262"/>
            <a:ext cx="4435929" cy="3389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1840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80716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90109"/>
            <a:ext cx="12192000" cy="567891"/>
          </a:xfrm>
          <a:prstGeom prst="rect">
            <a:avLst/>
          </a:prstGeom>
          <a:solidFill>
            <a:schemeClr val="lt1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7127" y="1822929"/>
            <a:ext cx="7262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21923" y="109303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9900"/>
                </a:solidFill>
                <a:latin typeface="Arial Black" panose="020B0A04020102020204" pitchFamily="34" charset="0"/>
              </a:rPr>
              <a:t>Информационные материалы</a:t>
            </a:r>
            <a:endParaRPr lang="ru-RU" sz="28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40331" y="5549865"/>
            <a:ext cx="36663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80715"/>
            <a:ext cx="9778130" cy="28864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838" y="3187163"/>
            <a:ext cx="2149335" cy="30248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534" y="2209218"/>
            <a:ext cx="2254577" cy="3071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2" descr="1200х1800-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368" y="456982"/>
            <a:ext cx="2352909" cy="3532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31" y="3580405"/>
            <a:ext cx="2238375" cy="2238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422" y="3504252"/>
            <a:ext cx="2343544" cy="231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3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9110</TotalTime>
  <Words>842</Words>
  <Application>Microsoft Office PowerPoint</Application>
  <PresentationFormat>Широкоэкранный</PresentationFormat>
  <Paragraphs>107</Paragraphs>
  <Slides>17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Impact</vt:lpstr>
      <vt:lpstr>Leelawadee UI Semilight</vt:lpstr>
      <vt:lpstr>Microsoft Yi Baiti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user1</cp:lastModifiedBy>
  <cp:revision>498</cp:revision>
  <dcterms:created xsi:type="dcterms:W3CDTF">2024-05-06T06:34:30Z</dcterms:created>
  <dcterms:modified xsi:type="dcterms:W3CDTF">2026-04-23T10:18:14Z</dcterms:modified>
</cp:coreProperties>
</file>