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3" r:id="rId2"/>
    <p:sldId id="299" r:id="rId3"/>
    <p:sldId id="317" r:id="rId4"/>
    <p:sldId id="311" r:id="rId5"/>
    <p:sldId id="315" r:id="rId6"/>
    <p:sldId id="316" r:id="rId7"/>
    <p:sldId id="318" r:id="rId8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434"/>
    <a:srgbClr val="C7D7EB"/>
    <a:srgbClr val="FFFFFF"/>
    <a:srgbClr val="385D8A"/>
    <a:srgbClr val="B8004A"/>
    <a:srgbClr val="FF0066"/>
    <a:srgbClr val="FFCCFF"/>
    <a:srgbClr val="9AB7DA"/>
    <a:srgbClr val="002142"/>
    <a:srgbClr val="21406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632" autoAdjust="0"/>
    <p:restoredTop sz="90476" autoAdjust="0"/>
  </p:normalViewPr>
  <p:slideViewPr>
    <p:cSldViewPr>
      <p:cViewPr>
        <p:scale>
          <a:sx n="80" d="100"/>
          <a:sy n="80" d="100"/>
        </p:scale>
        <p:origin x="-2280" y="-1224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Обеспечение электрической энергией, газом и паром</c:v>
                </c:pt>
                <c:pt idx="1">
                  <c:v>Деятельность по операциям с недвижимым имуществом</c:v>
                </c:pt>
                <c:pt idx="2">
                  <c:v>Культура и искусство</c:v>
                </c:pt>
                <c:pt idx="3">
                  <c:v>Обрабатывающее производство</c:v>
                </c:pt>
                <c:pt idx="4">
                  <c:v>Оптовая и розничная торговля</c:v>
                </c:pt>
                <c:pt idx="5">
                  <c:v>Добыча полезных ископаемых</c:v>
                </c:pt>
                <c:pt idx="6">
                  <c:v>Сельское и лесное хозяйство</c:v>
                </c:pt>
                <c:pt idx="7">
                  <c:v>Образование</c:v>
                </c:pt>
                <c:pt idx="8">
                  <c:v>Транспортировка и хранение</c:v>
                </c:pt>
                <c:pt idx="9">
                  <c:v>Строительство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</c:ser>
        <c:axId val="98646656"/>
        <c:axId val="98858112"/>
      </c:barChart>
      <c:catAx>
        <c:axId val="9864665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aseline="30000"/>
            </a:pPr>
            <a:endParaRPr lang="ru-RU"/>
          </a:p>
        </c:txPr>
        <c:crossAx val="98858112"/>
        <c:crosses val="autoZero"/>
        <c:auto val="1"/>
        <c:lblAlgn val="l"/>
        <c:lblOffset val="100"/>
      </c:catAx>
      <c:valAx>
        <c:axId val="98858112"/>
        <c:scaling>
          <c:orientation val="minMax"/>
        </c:scaling>
        <c:delete val="1"/>
        <c:axPos val="b"/>
        <c:majorGridlines/>
        <c:numFmt formatCode="General" sourceLinked="1"/>
        <c:majorTickMark val="none"/>
        <c:tickLblPos val="none"/>
        <c:crossAx val="98646656"/>
        <c:crosses val="autoZero"/>
        <c:crossBetween val="between"/>
      </c:valAx>
    </c:plotArea>
    <c:plotVisOnly val="1"/>
  </c:chart>
  <c:txPr>
    <a:bodyPr/>
    <a:lstStyle/>
    <a:p>
      <a:pPr>
        <a:defRPr sz="1800" baseline="-250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4F5F6106-B75C-4687-B386-A333A4C5CD88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408426E-293A-48EB-95FC-0A727E64C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99CE48CC-FC23-4E5B-BEA5-B67C97A60C47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E61602D0-0253-47F8-9095-7BE23847E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8549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3D42-50B4-4056-972E-AB08FB3C9425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2BEC-DC28-4A99-B9F4-349B1A98800E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0266-CB67-4FC8-9CEC-25DEC3FC96CE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6B70-9F97-491B-A129-0E5AA9AA2E08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35B4-A9ED-4252-9347-3854DDD7C427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D29B-4581-4110-A8C6-F0F25F52BCA3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BCA1-6203-43E3-9F19-FACD9C8FFC47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5F80-1E26-4CFF-97C9-977F47ECE1C6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41B6-49B7-4315-B11B-86D67A824904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6AD1-DB60-4669-84E4-163F80C67A7F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6347-8962-4BC1-B4F3-2A2B0731DB26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5256-D3A0-4771-8934-E1352EA72DA4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42844" y="1857370"/>
            <a:ext cx="8786874" cy="20928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63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О несчастных случаях на производстве, происшедших </a:t>
            </a:r>
          </a:p>
          <a:p>
            <a:pPr algn="ctr">
              <a:defRPr/>
            </a:pPr>
            <a:r>
              <a:rPr lang="ru-RU" sz="2400" b="1" dirty="0" smtClean="0">
                <a:ln w="63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в результате падения пострадавшего при разности уровней высот и на глубину, в 2022 году и 1 квартале 2023 года, </a:t>
            </a:r>
          </a:p>
          <a:p>
            <a:pPr algn="ctr">
              <a:defRPr/>
            </a:pPr>
            <a:r>
              <a:rPr lang="ru-RU" sz="2400" b="1" dirty="0" smtClean="0">
                <a:ln w="63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мероприятиях по профилактике производственного травматизма на территории Иркутской области</a:t>
            </a:r>
          </a:p>
          <a:p>
            <a:pPr algn="ctr">
              <a:defRPr/>
            </a:pPr>
            <a:endParaRPr lang="ru-RU" sz="1600" b="1" dirty="0" smtClean="0">
              <a:ln w="635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r.yakovlev\Desktop\2021 - 12 - 14 - шаблон презентации министерства\картинки\лого правительств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5962" y="353907"/>
            <a:ext cx="936104" cy="1146273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3347864" y="-20830850"/>
            <a:ext cx="1296144" cy="47237248"/>
            <a:chOff x="3347864" y="-20830850"/>
            <a:chExt cx="1296144" cy="4723724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347864" y="-2083085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47864" y="2525427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4857766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ln w="63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город Иркутск,  26 июня 2023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6"/>
          <p:cNvGrpSpPr/>
          <p:nvPr/>
        </p:nvGrpSpPr>
        <p:grpSpPr>
          <a:xfrm>
            <a:off x="3347864" y="-20830850"/>
            <a:ext cx="1296144" cy="47237248"/>
            <a:chOff x="3347864" y="-20830850"/>
            <a:chExt cx="1296144" cy="4723724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347864" y="-2083085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347864" y="2525427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00034" y="0"/>
            <a:ext cx="6929486" cy="1180699"/>
          </a:xfrm>
          <a:prstGeom prst="rect">
            <a:avLst/>
          </a:prstGeom>
          <a:noFill/>
          <a:ln>
            <a:noFill/>
          </a:ln>
        </p:spPr>
        <p:txBody>
          <a:bodyPr wrap="square" lIns="180000" tIns="72000" rIns="180000" bIns="0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63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Доля несчастных случаев в результате падения при разности уровней высот и на глубину </a:t>
            </a:r>
          </a:p>
          <a:p>
            <a:pPr algn="ctr">
              <a:defRPr/>
            </a:pPr>
            <a:r>
              <a:rPr lang="ru-RU" sz="2400" b="1" dirty="0" smtClean="0">
                <a:ln w="63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(по данным </a:t>
            </a:r>
            <a:r>
              <a:rPr lang="ru-RU" sz="2400" b="1" dirty="0" err="1" smtClean="0">
                <a:ln w="63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Роструда</a:t>
            </a:r>
            <a:r>
              <a:rPr lang="ru-RU" sz="2400" b="1" dirty="0" smtClean="0">
                <a:ln w="63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) </a:t>
            </a:r>
          </a:p>
        </p:txBody>
      </p:sp>
      <p:grpSp>
        <p:nvGrpSpPr>
          <p:cNvPr id="3" name="Группа 35"/>
          <p:cNvGrpSpPr/>
          <p:nvPr/>
        </p:nvGrpSpPr>
        <p:grpSpPr>
          <a:xfrm>
            <a:off x="7587740" y="794"/>
            <a:ext cx="1413416" cy="642924"/>
            <a:chOff x="7587740" y="794"/>
            <a:chExt cx="1413416" cy="642924"/>
          </a:xfrm>
        </p:grpSpPr>
        <p:grpSp>
          <p:nvGrpSpPr>
            <p:cNvPr id="4" name="Группа 31"/>
            <p:cNvGrpSpPr/>
            <p:nvPr/>
          </p:nvGrpSpPr>
          <p:grpSpPr>
            <a:xfrm>
              <a:off x="7786710" y="114086"/>
              <a:ext cx="1214446" cy="432000"/>
              <a:chOff x="7577478" y="106980"/>
              <a:chExt cx="1214446" cy="432000"/>
            </a:xfrm>
          </p:grpSpPr>
          <p:pic>
            <p:nvPicPr>
              <p:cNvPr id="30" name="Picture 3" descr="C:\Users\r.yakovlev\Desktop\2021 - 12 - 14 - шаблон презентации министерства\картинки\лого правительство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7478" y="106980"/>
                <a:ext cx="352795" cy="432000"/>
              </a:xfrm>
              <a:prstGeom prst="rect">
                <a:avLst/>
              </a:prstGeom>
              <a:noFill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8001024" y="173338"/>
                <a:ext cx="7909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МИНИСТЕРСТВО ТРУДА </a:t>
                </a:r>
              </a:p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И ЗАНЯТОСТИ </a:t>
                </a:r>
              </a:p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ИРКУТСКОЙ ОБЛАСТИ </a:t>
                </a:r>
              </a:p>
            </p:txBody>
          </p:sp>
        </p:grp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7267072" y="321462"/>
              <a:ext cx="642924" cy="1588"/>
            </a:xfrm>
            <a:prstGeom prst="line">
              <a:avLst/>
            </a:prstGeom>
            <a:ln w="3175" cmpd="thickThin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с двумя скругленными противолежащими углами 47"/>
          <p:cNvSpPr/>
          <p:nvPr/>
        </p:nvSpPr>
        <p:spPr>
          <a:xfrm>
            <a:off x="285720" y="2071684"/>
            <a:ext cx="2340000" cy="1980000"/>
          </a:xfrm>
          <a:prstGeom prst="round2DiagRect">
            <a:avLst>
              <a:gd name="adj1" fmla="val 7805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b="1" dirty="0"/>
          </a:p>
        </p:txBody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714348" y="2214560"/>
            <a:ext cx="1440000" cy="648000"/>
          </a:xfrm>
          <a:prstGeom prst="round2DiagRect">
            <a:avLst>
              <a:gd name="adj1" fmla="val 48905"/>
              <a:gd name="adj2" fmla="val 0"/>
            </a:avLst>
          </a:prstGeom>
          <a:solidFill>
            <a:srgbClr val="479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rgbClr val="FFFFFF"/>
                </a:solidFill>
                <a:cs typeface="Calibri"/>
              </a:rPr>
              <a:t>Российская Федерация</a:t>
            </a:r>
            <a:endParaRPr lang="ru-RU" sz="1400" dirty="0">
              <a:cs typeface="Calibri"/>
            </a:endParaRPr>
          </a:p>
        </p:txBody>
      </p:sp>
      <p:sp>
        <p:nvSpPr>
          <p:cNvPr id="190" name="object 187"/>
          <p:cNvSpPr txBox="1"/>
          <p:nvPr/>
        </p:nvSpPr>
        <p:spPr>
          <a:xfrm>
            <a:off x="357158" y="3214692"/>
            <a:ext cx="2143140" cy="28725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lvl="0" algn="ctr"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В среднем 23 %</a:t>
            </a:r>
          </a:p>
        </p:txBody>
      </p:sp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2786050" y="1571618"/>
            <a:ext cx="3528000" cy="2880000"/>
          </a:xfrm>
          <a:prstGeom prst="round2DiagRect">
            <a:avLst>
              <a:gd name="adj1" fmla="val 7805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b="1" dirty="0"/>
          </a:p>
        </p:txBody>
      </p:sp>
      <p:sp>
        <p:nvSpPr>
          <p:cNvPr id="54" name="Прямоугольник с двумя скругленными противолежащими углами 53"/>
          <p:cNvSpPr/>
          <p:nvPr/>
        </p:nvSpPr>
        <p:spPr>
          <a:xfrm>
            <a:off x="3786182" y="1785932"/>
            <a:ext cx="1440000" cy="648000"/>
          </a:xfrm>
          <a:prstGeom prst="round2DiagRect">
            <a:avLst>
              <a:gd name="adj1" fmla="val 48905"/>
              <a:gd name="adj2" fmla="val 0"/>
            </a:avLst>
          </a:prstGeom>
          <a:solidFill>
            <a:srgbClr val="479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rgbClr val="FFFFFF"/>
                </a:solidFill>
                <a:cs typeface="Calibri"/>
              </a:rPr>
              <a:t>Федеральные округа</a:t>
            </a:r>
            <a:endParaRPr lang="ru-RU" sz="1400" dirty="0">
              <a:cs typeface="Calibri"/>
            </a:endParaRPr>
          </a:p>
        </p:txBody>
      </p:sp>
      <p:sp>
        <p:nvSpPr>
          <p:cNvPr id="55" name="object 187"/>
          <p:cNvSpPr txBox="1"/>
          <p:nvPr/>
        </p:nvSpPr>
        <p:spPr>
          <a:xfrm>
            <a:off x="2786050" y="2643188"/>
            <a:ext cx="3500462" cy="148758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algn="ctr">
              <a:defRPr/>
            </a:pPr>
            <a:r>
              <a:rPr lang="ru-RU" sz="1200" b="1" i="1" dirty="0" smtClean="0">
                <a:solidFill>
                  <a:srgbClr val="FFFF00"/>
                </a:solidFill>
              </a:rPr>
              <a:t>27,3% – </a:t>
            </a:r>
            <a:r>
              <a:rPr lang="ru-RU" sz="1200" b="1" i="1" dirty="0" smtClean="0">
                <a:solidFill>
                  <a:schemeClr val="bg1"/>
                </a:solidFill>
              </a:rPr>
              <a:t>Центральный федеральный округ;</a:t>
            </a:r>
          </a:p>
          <a:p>
            <a:pPr algn="ctr">
              <a:defRPr/>
            </a:pPr>
            <a:r>
              <a:rPr lang="ru-RU" sz="1200" b="1" i="1" dirty="0" smtClean="0">
                <a:solidFill>
                  <a:srgbClr val="FFFF00"/>
                </a:solidFill>
              </a:rPr>
              <a:t>17,7% – </a:t>
            </a:r>
            <a:r>
              <a:rPr lang="ru-RU" sz="1200" b="1" i="1" dirty="0" smtClean="0">
                <a:solidFill>
                  <a:schemeClr val="bg1"/>
                </a:solidFill>
              </a:rPr>
              <a:t>Приволжский федеральный округ;</a:t>
            </a:r>
          </a:p>
          <a:p>
            <a:pPr algn="ctr">
              <a:defRPr/>
            </a:pPr>
            <a:r>
              <a:rPr lang="ru-RU" sz="1200" b="1" i="1" dirty="0" smtClean="0">
                <a:solidFill>
                  <a:srgbClr val="FFFF00"/>
                </a:solidFill>
              </a:rPr>
              <a:t>13% – </a:t>
            </a:r>
            <a:r>
              <a:rPr lang="ru-RU" sz="1200" b="1" i="1" dirty="0" smtClean="0">
                <a:solidFill>
                  <a:schemeClr val="bg1"/>
                </a:solidFill>
              </a:rPr>
              <a:t>Сибирский федеральный округ;</a:t>
            </a:r>
          </a:p>
          <a:p>
            <a:pPr algn="ctr">
              <a:defRPr/>
            </a:pPr>
            <a:r>
              <a:rPr lang="ru-RU" sz="1200" b="1" i="1" dirty="0" smtClean="0">
                <a:solidFill>
                  <a:srgbClr val="FFFF00"/>
                </a:solidFill>
              </a:rPr>
              <a:t>11,9% – </a:t>
            </a:r>
            <a:r>
              <a:rPr lang="ru-RU" sz="1200" b="1" i="1" dirty="0" smtClean="0">
                <a:solidFill>
                  <a:schemeClr val="bg1"/>
                </a:solidFill>
              </a:rPr>
              <a:t>Уральский федеральный округ;</a:t>
            </a:r>
          </a:p>
          <a:p>
            <a:pPr algn="ctr">
              <a:defRPr/>
            </a:pPr>
            <a:r>
              <a:rPr lang="ru-RU" sz="1200" b="1" i="1" dirty="0" smtClean="0">
                <a:solidFill>
                  <a:srgbClr val="FFFF00"/>
                </a:solidFill>
              </a:rPr>
              <a:t>9,9% – </a:t>
            </a:r>
            <a:r>
              <a:rPr lang="ru-RU" sz="1200" b="1" i="1" dirty="0" smtClean="0">
                <a:solidFill>
                  <a:schemeClr val="bg1"/>
                </a:solidFill>
              </a:rPr>
              <a:t>Северо-Западный федеральный округ;</a:t>
            </a:r>
          </a:p>
          <a:p>
            <a:pPr algn="ctr">
              <a:defRPr/>
            </a:pPr>
            <a:r>
              <a:rPr lang="ru-RU" sz="1200" b="1" i="1" dirty="0" smtClean="0">
                <a:solidFill>
                  <a:srgbClr val="FFFF00"/>
                </a:solidFill>
              </a:rPr>
              <a:t>9,2% – </a:t>
            </a:r>
            <a:r>
              <a:rPr lang="ru-RU" sz="1200" b="1" i="1" dirty="0" smtClean="0">
                <a:solidFill>
                  <a:schemeClr val="bg1"/>
                </a:solidFill>
              </a:rPr>
              <a:t>Южный федеральный округ;</a:t>
            </a:r>
          </a:p>
          <a:p>
            <a:pPr algn="ctr">
              <a:defRPr/>
            </a:pPr>
            <a:r>
              <a:rPr lang="ru-RU" sz="1200" b="1" i="1" dirty="0" smtClean="0">
                <a:solidFill>
                  <a:srgbClr val="FFFF00"/>
                </a:solidFill>
              </a:rPr>
              <a:t>7,5% – </a:t>
            </a:r>
            <a:r>
              <a:rPr lang="ru-RU" sz="1200" b="1" i="1" dirty="0" smtClean="0">
                <a:solidFill>
                  <a:schemeClr val="bg1"/>
                </a:solidFill>
              </a:rPr>
              <a:t>Дальневосточный федеральный округ;</a:t>
            </a:r>
          </a:p>
          <a:p>
            <a:pPr algn="ctr">
              <a:defRPr/>
            </a:pPr>
            <a:r>
              <a:rPr lang="ru-RU" sz="1200" b="1" i="1" dirty="0" smtClean="0">
                <a:solidFill>
                  <a:srgbClr val="FFFF00"/>
                </a:solidFill>
              </a:rPr>
              <a:t>3,5% – </a:t>
            </a:r>
            <a:r>
              <a:rPr lang="ru-RU" sz="1200" b="1" i="1" dirty="0" err="1" smtClean="0">
                <a:solidFill>
                  <a:schemeClr val="bg1"/>
                </a:solidFill>
              </a:rPr>
              <a:t>Северо-Кавказский</a:t>
            </a:r>
            <a:r>
              <a:rPr lang="ru-RU" sz="1200" b="1" i="1" dirty="0" smtClean="0">
                <a:solidFill>
                  <a:schemeClr val="bg1"/>
                </a:solidFill>
              </a:rPr>
              <a:t> федеральный округ.</a:t>
            </a:r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6500826" y="2071684"/>
            <a:ext cx="2340000" cy="1980000"/>
          </a:xfrm>
          <a:prstGeom prst="round2DiagRect">
            <a:avLst>
              <a:gd name="adj1" fmla="val 7805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b="1" dirty="0"/>
          </a:p>
        </p:txBody>
      </p:sp>
      <p:sp>
        <p:nvSpPr>
          <p:cNvPr id="57" name="Прямоугольник с двумя скругленными противолежащими углами 56"/>
          <p:cNvSpPr/>
          <p:nvPr/>
        </p:nvSpPr>
        <p:spPr>
          <a:xfrm>
            <a:off x="6929454" y="2214560"/>
            <a:ext cx="1440000" cy="648000"/>
          </a:xfrm>
          <a:prstGeom prst="round2DiagRect">
            <a:avLst>
              <a:gd name="adj1" fmla="val 48905"/>
              <a:gd name="adj2" fmla="val 0"/>
            </a:avLst>
          </a:prstGeom>
          <a:solidFill>
            <a:srgbClr val="479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rgbClr val="FFFFFF"/>
                </a:solidFill>
                <a:cs typeface="Calibri"/>
              </a:rPr>
              <a:t>Сибирский федеральный  округ</a:t>
            </a:r>
            <a:endParaRPr lang="ru-RU" sz="1400" dirty="0">
              <a:cs typeface="Calibri"/>
            </a:endParaRPr>
          </a:p>
        </p:txBody>
      </p:sp>
      <p:sp>
        <p:nvSpPr>
          <p:cNvPr id="60" name="object 187"/>
          <p:cNvSpPr txBox="1"/>
          <p:nvPr/>
        </p:nvSpPr>
        <p:spPr>
          <a:xfrm>
            <a:off x="6572264" y="3286130"/>
            <a:ext cx="2143140" cy="28725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FFFF00"/>
                </a:solidFill>
              </a:rPr>
              <a:t>13 %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6"/>
          <p:cNvGrpSpPr/>
          <p:nvPr/>
        </p:nvGrpSpPr>
        <p:grpSpPr>
          <a:xfrm>
            <a:off x="3347864" y="-20830850"/>
            <a:ext cx="1296144" cy="47237248"/>
            <a:chOff x="3347864" y="-20830850"/>
            <a:chExt cx="1296144" cy="4723724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347864" y="-2083085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347864" y="2525427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14282" y="0"/>
            <a:ext cx="7215238" cy="996033"/>
          </a:xfrm>
          <a:prstGeom prst="rect">
            <a:avLst/>
          </a:prstGeom>
          <a:noFill/>
          <a:ln>
            <a:noFill/>
          </a:ln>
        </p:spPr>
        <p:txBody>
          <a:bodyPr wrap="square" lIns="180000" tIns="72000" rIns="180000" bIns="0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63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Численность пострадавших на производстве, </a:t>
            </a:r>
          </a:p>
          <a:p>
            <a:pPr algn="ctr">
              <a:defRPr/>
            </a:pPr>
            <a:r>
              <a:rPr lang="ru-RU" sz="2000" b="1" dirty="0" smtClean="0">
                <a:ln w="63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по видам экономической деятельности</a:t>
            </a:r>
          </a:p>
          <a:p>
            <a:pPr algn="ctr">
              <a:defRPr/>
            </a:pPr>
            <a:r>
              <a:rPr lang="ru-RU" sz="2000" b="1" dirty="0" smtClean="0">
                <a:ln w="63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в Иркутской области</a:t>
            </a:r>
          </a:p>
        </p:txBody>
      </p:sp>
      <p:grpSp>
        <p:nvGrpSpPr>
          <p:cNvPr id="3" name="Группа 35"/>
          <p:cNvGrpSpPr/>
          <p:nvPr/>
        </p:nvGrpSpPr>
        <p:grpSpPr>
          <a:xfrm>
            <a:off x="7587740" y="794"/>
            <a:ext cx="1413416" cy="642924"/>
            <a:chOff x="7587740" y="794"/>
            <a:chExt cx="1413416" cy="642924"/>
          </a:xfrm>
        </p:grpSpPr>
        <p:grpSp>
          <p:nvGrpSpPr>
            <p:cNvPr id="4" name="Группа 31"/>
            <p:cNvGrpSpPr/>
            <p:nvPr/>
          </p:nvGrpSpPr>
          <p:grpSpPr>
            <a:xfrm>
              <a:off x="7786710" y="114086"/>
              <a:ext cx="1214446" cy="432000"/>
              <a:chOff x="7577478" y="106980"/>
              <a:chExt cx="1214446" cy="432000"/>
            </a:xfrm>
          </p:grpSpPr>
          <p:pic>
            <p:nvPicPr>
              <p:cNvPr id="30" name="Picture 3" descr="C:\Users\r.yakovlev\Desktop\2021 - 12 - 14 - шаблон презентации министерства\картинки\лого правительство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7478" y="106980"/>
                <a:ext cx="352795" cy="432000"/>
              </a:xfrm>
              <a:prstGeom prst="rect">
                <a:avLst/>
              </a:prstGeom>
              <a:noFill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8001024" y="173338"/>
                <a:ext cx="7909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МИНИСТЕРСТВО ТРУДА </a:t>
                </a:r>
              </a:p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И ЗАНЯТОСТИ </a:t>
                </a:r>
              </a:p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ИРКУТСКОЙ ОБЛАСТИ </a:t>
                </a:r>
              </a:p>
            </p:txBody>
          </p:sp>
        </p:grp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7267072" y="321462"/>
              <a:ext cx="642924" cy="1588"/>
            </a:xfrm>
            <a:prstGeom prst="line">
              <a:avLst/>
            </a:prstGeom>
            <a:ln w="3175" cmpd="thickThin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500694" y="3929072"/>
            <a:ext cx="1143008" cy="298970"/>
          </a:xfrm>
          <a:prstGeom prst="roundRect">
            <a:avLst>
              <a:gd name="adj" fmla="val 98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по 1 случаю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72462" y="1357304"/>
            <a:ext cx="1071538" cy="298970"/>
          </a:xfrm>
          <a:prstGeom prst="roundRect">
            <a:avLst>
              <a:gd name="adj" fmla="val 98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algn="ctr"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z="1400" dirty="0" smtClean="0"/>
              <a:t>по 5 случаев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358082" y="2143122"/>
            <a:ext cx="928694" cy="298970"/>
          </a:xfrm>
          <a:prstGeom prst="roundRect">
            <a:avLst>
              <a:gd name="adj" fmla="val 98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algn="ctr"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z="1400" dirty="0" smtClean="0"/>
              <a:t>по 4 случая</a:t>
            </a:r>
            <a:endParaRPr lang="ru-RU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5929322" y="2928940"/>
            <a:ext cx="1000132" cy="298970"/>
          </a:xfrm>
          <a:prstGeom prst="roundRect">
            <a:avLst>
              <a:gd name="adj" fmla="val 98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algn="ctr"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z="1400" dirty="0" smtClean="0"/>
              <a:t>по 2 случая</a:t>
            </a:r>
            <a:endParaRPr lang="ru-RU" sz="1400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214282" y="1000096"/>
          <a:ext cx="871540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6"/>
          <p:cNvGrpSpPr/>
          <p:nvPr/>
        </p:nvGrpSpPr>
        <p:grpSpPr>
          <a:xfrm>
            <a:off x="3347864" y="-20830850"/>
            <a:ext cx="1296144" cy="47237248"/>
            <a:chOff x="3347864" y="-20830850"/>
            <a:chExt cx="1296144" cy="4723724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347864" y="-2083085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347864" y="2525427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35"/>
          <p:cNvGrpSpPr/>
          <p:nvPr/>
        </p:nvGrpSpPr>
        <p:grpSpPr>
          <a:xfrm>
            <a:off x="7587740" y="794"/>
            <a:ext cx="1413416" cy="642924"/>
            <a:chOff x="7587740" y="794"/>
            <a:chExt cx="1413416" cy="642924"/>
          </a:xfrm>
        </p:grpSpPr>
        <p:grpSp>
          <p:nvGrpSpPr>
            <p:cNvPr id="4" name="Группа 31"/>
            <p:cNvGrpSpPr/>
            <p:nvPr/>
          </p:nvGrpSpPr>
          <p:grpSpPr>
            <a:xfrm>
              <a:off x="7786710" y="114086"/>
              <a:ext cx="1214446" cy="432000"/>
              <a:chOff x="7577478" y="106980"/>
              <a:chExt cx="1214446" cy="432000"/>
            </a:xfrm>
          </p:grpSpPr>
          <p:pic>
            <p:nvPicPr>
              <p:cNvPr id="30" name="Picture 3" descr="C:\Users\r.yakovlev\Desktop\2021 - 12 - 14 - шаблон презентации министерства\картинки\лого правительство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7478" y="106980"/>
                <a:ext cx="352795" cy="432000"/>
              </a:xfrm>
              <a:prstGeom prst="rect">
                <a:avLst/>
              </a:prstGeom>
              <a:noFill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8001024" y="173338"/>
                <a:ext cx="7909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МИНИСТЕРСТВО ТРУДА </a:t>
                </a:r>
              </a:p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И ЗАНЯТОСТИ </a:t>
                </a:r>
              </a:p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ИРКУТСКОЙ ОБЛАСТИ </a:t>
                </a:r>
              </a:p>
            </p:txBody>
          </p:sp>
        </p:grp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7267072" y="321462"/>
              <a:ext cx="642924" cy="1588"/>
            </a:xfrm>
            <a:prstGeom prst="line">
              <a:avLst/>
            </a:prstGeom>
            <a:ln w="3175" cmpd="thickThin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285720" y="642924"/>
            <a:ext cx="8572560" cy="45408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cs typeface="Calibri" pitchFamily="34" charset="0"/>
              </a:rPr>
              <a:t>Основные причины несчастных случаев:</a:t>
            </a:r>
            <a:endParaRPr lang="ru-RU" b="1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214428"/>
            <a:ext cx="357190" cy="461148"/>
          </a:xfrm>
          <a:prstGeom prst="rect">
            <a:avLst/>
          </a:prstGeom>
        </p:spPr>
      </p:pic>
      <p:sp>
        <p:nvSpPr>
          <p:cNvPr id="22" name="object 183"/>
          <p:cNvSpPr txBox="1"/>
          <p:nvPr/>
        </p:nvSpPr>
        <p:spPr>
          <a:xfrm>
            <a:off x="857224" y="1142990"/>
            <a:ext cx="8027125" cy="60785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42240" marR="5080" algn="just">
              <a:spcBef>
                <a:spcPts val="219"/>
              </a:spcBef>
            </a:pPr>
            <a:r>
              <a:rPr lang="ru-RU" b="1" spc="-5" dirty="0" smtClean="0">
                <a:solidFill>
                  <a:schemeClr val="tx2"/>
                </a:solidFill>
                <a:cs typeface="Times New Roman" pitchFamily="18" charset="0"/>
              </a:rPr>
              <a:t>Неудовлетворительная организация производства работ </a:t>
            </a:r>
          </a:p>
          <a:p>
            <a:pPr marL="142240" marR="5080" algn="just">
              <a:spcBef>
                <a:spcPts val="219"/>
              </a:spcBef>
            </a:pPr>
            <a:r>
              <a:rPr lang="ru-RU" b="1" spc="-5" dirty="0" smtClean="0">
                <a:solidFill>
                  <a:schemeClr val="accent1"/>
                </a:solidFill>
                <a:cs typeface="Times New Roman" pitchFamily="18" charset="0"/>
              </a:rPr>
              <a:t>(работы на высоте без оформления наряда-допуска).</a:t>
            </a:r>
            <a:endParaRPr lang="ru-RU" b="1" spc="-5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9" name="object 183"/>
          <p:cNvSpPr txBox="1"/>
          <p:nvPr/>
        </p:nvSpPr>
        <p:spPr>
          <a:xfrm>
            <a:off x="857224" y="4357700"/>
            <a:ext cx="7715304" cy="5822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42240" marR="5080" algn="just">
              <a:spcBef>
                <a:spcPts val="219"/>
              </a:spcBef>
            </a:pPr>
            <a:r>
              <a:rPr lang="ru-RU" b="1" spc="-5" dirty="0" smtClean="0">
                <a:solidFill>
                  <a:schemeClr val="tx2"/>
                </a:solidFill>
                <a:cs typeface="Calibri"/>
              </a:rPr>
              <a:t>Неприменение средств индивидуальной защиты, в том числе вследствие необеспеченности ими работодателем.</a:t>
            </a:r>
            <a:endParaRPr lang="ru-RU" b="1" spc="-5" dirty="0">
              <a:solidFill>
                <a:schemeClr val="tx2"/>
              </a:solidFill>
              <a:cs typeface="Calibri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4B999DFE-2357-034D-AD1B-1F87AE3D32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000246"/>
            <a:ext cx="423071" cy="548850"/>
          </a:xfrm>
          <a:prstGeom prst="rect">
            <a:avLst/>
          </a:prstGeom>
        </p:spPr>
      </p:pic>
      <p:sp>
        <p:nvSpPr>
          <p:cNvPr id="69" name="object 183"/>
          <p:cNvSpPr txBox="1"/>
          <p:nvPr/>
        </p:nvSpPr>
        <p:spPr>
          <a:xfrm>
            <a:off x="857224" y="1857370"/>
            <a:ext cx="7643866" cy="85920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42240" marR="5080" algn="just">
              <a:spcBef>
                <a:spcPts val="219"/>
              </a:spcBef>
            </a:pPr>
            <a:r>
              <a:rPr lang="ru-RU" b="1" spc="-5" dirty="0" smtClean="0">
                <a:solidFill>
                  <a:schemeClr val="tx2"/>
                </a:solidFill>
                <a:cs typeface="Calibri"/>
              </a:rPr>
              <a:t>Не обеспечен контроль со стороны руководителей (иных должностных лиц работодателя) за ходом выполнения работ, за соблюдением требований инструкций по охране труда.</a:t>
            </a:r>
            <a:endParaRPr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E4CF82B6-0A8C-5047-86F4-BB8A5D56D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857502"/>
            <a:ext cx="509486" cy="586876"/>
          </a:xfrm>
          <a:prstGeom prst="rect">
            <a:avLst/>
          </a:prstGeom>
        </p:spPr>
      </p:pic>
      <p:sp>
        <p:nvSpPr>
          <p:cNvPr id="92" name="object 183"/>
          <p:cNvSpPr txBox="1"/>
          <p:nvPr/>
        </p:nvSpPr>
        <p:spPr>
          <a:xfrm>
            <a:off x="857224" y="2857502"/>
            <a:ext cx="7786742" cy="85920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42240" marR="5080" algn="just">
              <a:spcBef>
                <a:spcPts val="219"/>
              </a:spcBef>
            </a:pPr>
            <a:r>
              <a:rPr lang="ru-RU" b="1" spc="-5" dirty="0" smtClean="0">
                <a:solidFill>
                  <a:schemeClr val="tx2"/>
                </a:solidFill>
                <a:cs typeface="Calibri"/>
              </a:rPr>
              <a:t>Недостатки в организации и проведении подготовки работников по охране труда </a:t>
            </a:r>
            <a:r>
              <a:rPr lang="ru-RU" b="1" spc="-5" dirty="0" smtClean="0">
                <a:solidFill>
                  <a:schemeClr val="accent1"/>
                </a:solidFill>
                <a:cs typeface="Calibri"/>
              </a:rPr>
              <a:t>(допуск работников, не прошедших в установленном порядке инструктажи, стажировки, обучение и проверку знаний по охране труда).</a:t>
            </a:r>
            <a:endParaRPr b="1" spc="-5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125" name="Рисунок 124" descr="cb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357700"/>
            <a:ext cx="577351" cy="5773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714758"/>
            <a:ext cx="380418" cy="491136"/>
          </a:xfrm>
          <a:prstGeom prst="rect">
            <a:avLst/>
          </a:prstGeom>
        </p:spPr>
      </p:pic>
      <p:pic>
        <p:nvPicPr>
          <p:cNvPr id="24" name="Рисунок 23" descr="106-1069385_x-clip-art-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4000510"/>
            <a:ext cx="428628" cy="343413"/>
          </a:xfrm>
          <a:prstGeom prst="rect">
            <a:avLst/>
          </a:prstGeom>
        </p:spPr>
      </p:pic>
      <p:sp>
        <p:nvSpPr>
          <p:cNvPr id="27" name="object 183"/>
          <p:cNvSpPr txBox="1"/>
          <p:nvPr/>
        </p:nvSpPr>
        <p:spPr>
          <a:xfrm>
            <a:off x="857224" y="3786196"/>
            <a:ext cx="8001056" cy="30521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42240" marR="5080" algn="just">
              <a:spcBef>
                <a:spcPts val="219"/>
              </a:spcBef>
            </a:pPr>
            <a:r>
              <a:rPr lang="ru-RU" b="1" spc="-5" dirty="0" smtClean="0">
                <a:solidFill>
                  <a:schemeClr val="tx2"/>
                </a:solidFill>
                <a:cs typeface="Calibri"/>
              </a:rPr>
              <a:t>Нарушения трудового распорядка и дисциплины труда.</a:t>
            </a:r>
            <a:endParaRPr lang="ru-RU" b="1" spc="-5" dirty="0">
              <a:solidFill>
                <a:schemeClr val="tx2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6"/>
          <p:cNvGrpSpPr/>
          <p:nvPr/>
        </p:nvGrpSpPr>
        <p:grpSpPr>
          <a:xfrm>
            <a:off x="3347864" y="-20830850"/>
            <a:ext cx="1296144" cy="47237248"/>
            <a:chOff x="3347864" y="-20830850"/>
            <a:chExt cx="1296144" cy="4723724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347864" y="-2083085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347864" y="2525427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35"/>
          <p:cNvGrpSpPr/>
          <p:nvPr/>
        </p:nvGrpSpPr>
        <p:grpSpPr>
          <a:xfrm>
            <a:off x="7587740" y="794"/>
            <a:ext cx="1413416" cy="642924"/>
            <a:chOff x="7587740" y="794"/>
            <a:chExt cx="1413416" cy="642924"/>
          </a:xfrm>
        </p:grpSpPr>
        <p:grpSp>
          <p:nvGrpSpPr>
            <p:cNvPr id="4" name="Группа 31"/>
            <p:cNvGrpSpPr/>
            <p:nvPr/>
          </p:nvGrpSpPr>
          <p:grpSpPr>
            <a:xfrm>
              <a:off x="7786710" y="114086"/>
              <a:ext cx="1214446" cy="432000"/>
              <a:chOff x="7577478" y="106980"/>
              <a:chExt cx="1214446" cy="432000"/>
            </a:xfrm>
          </p:grpSpPr>
          <p:pic>
            <p:nvPicPr>
              <p:cNvPr id="30" name="Picture 3" descr="C:\Users\r.yakovlev\Desktop\2021 - 12 - 14 - шаблон презентации министерства\картинки\лого правительство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7478" y="106980"/>
                <a:ext cx="352795" cy="432000"/>
              </a:xfrm>
              <a:prstGeom prst="rect">
                <a:avLst/>
              </a:prstGeom>
              <a:noFill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8001024" y="173338"/>
                <a:ext cx="7909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МИНИСТЕРСТВО ТРУДА </a:t>
                </a:r>
              </a:p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И ЗАНЯТОСТИ </a:t>
                </a:r>
              </a:p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ИРКУТСКОЙ ОБЛАСТИ </a:t>
                </a:r>
              </a:p>
            </p:txBody>
          </p:sp>
        </p:grp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7267072" y="321462"/>
              <a:ext cx="642924" cy="1588"/>
            </a:xfrm>
            <a:prstGeom prst="line">
              <a:avLst/>
            </a:prstGeom>
            <a:ln w="3175" cmpd="thickThin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95536" y="555526"/>
            <a:ext cx="8072494" cy="642942"/>
          </a:xfrm>
          <a:prstGeom prst="round2DiagRect">
            <a:avLst>
              <a:gd name="adj1" fmla="val 7805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Министерством труда и занятости разработан буклет «Работа на высоте»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Рисунок 13" descr="2023-06-20_001photoAid-removed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5" y="1285865"/>
            <a:ext cx="3240000" cy="4455477"/>
          </a:xfrm>
          <a:prstGeom prst="rect">
            <a:avLst/>
          </a:prstGeom>
        </p:spPr>
      </p:pic>
      <p:pic>
        <p:nvPicPr>
          <p:cNvPr id="13" name="Рисунок 12" descr="2023-06-26_001photoAid-removed-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214428"/>
            <a:ext cx="3240000" cy="4455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6"/>
          <p:cNvGrpSpPr/>
          <p:nvPr/>
        </p:nvGrpSpPr>
        <p:grpSpPr>
          <a:xfrm>
            <a:off x="3347864" y="-20830850"/>
            <a:ext cx="1296144" cy="47237248"/>
            <a:chOff x="3347864" y="-20830850"/>
            <a:chExt cx="1296144" cy="4723724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347864" y="-2083085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347864" y="2525427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35"/>
          <p:cNvGrpSpPr/>
          <p:nvPr/>
        </p:nvGrpSpPr>
        <p:grpSpPr>
          <a:xfrm>
            <a:off x="7587740" y="794"/>
            <a:ext cx="1413416" cy="642924"/>
            <a:chOff x="7587740" y="794"/>
            <a:chExt cx="1413416" cy="642924"/>
          </a:xfrm>
        </p:grpSpPr>
        <p:grpSp>
          <p:nvGrpSpPr>
            <p:cNvPr id="4" name="Группа 31"/>
            <p:cNvGrpSpPr/>
            <p:nvPr/>
          </p:nvGrpSpPr>
          <p:grpSpPr>
            <a:xfrm>
              <a:off x="7786710" y="114086"/>
              <a:ext cx="1214446" cy="432000"/>
              <a:chOff x="7577478" y="106980"/>
              <a:chExt cx="1214446" cy="432000"/>
            </a:xfrm>
          </p:grpSpPr>
          <p:pic>
            <p:nvPicPr>
              <p:cNvPr id="30" name="Picture 3" descr="C:\Users\r.yakovlev\Desktop\2021 - 12 - 14 - шаблон презентации министерства\картинки\лого правительство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7478" y="106980"/>
                <a:ext cx="352795" cy="432000"/>
              </a:xfrm>
              <a:prstGeom prst="rect">
                <a:avLst/>
              </a:prstGeom>
              <a:noFill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8001024" y="173338"/>
                <a:ext cx="7909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МИНИСТЕРСТВО ТРУДА </a:t>
                </a:r>
              </a:p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И ЗАНЯТОСТИ </a:t>
                </a:r>
              </a:p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ИРКУТСКОЙ ОБЛАСТИ </a:t>
                </a:r>
              </a:p>
            </p:txBody>
          </p:sp>
        </p:grp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7267072" y="321462"/>
              <a:ext cx="642924" cy="1588"/>
            </a:xfrm>
            <a:prstGeom prst="line">
              <a:avLst/>
            </a:prstGeom>
            <a:ln w="3175" cmpd="thickThin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251520" y="267494"/>
            <a:ext cx="7358114" cy="642942"/>
          </a:xfrm>
          <a:prstGeom prst="roundRect">
            <a:avLst>
              <a:gd name="adj" fmla="val 982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ОСНОВНЫЕ ИЗМЕНЕНИЯ В ЗАКОНОДАТЕЛЬСТВЕ В СФЕРЕ ОХРАНЫ ТРУДА </a:t>
            </a:r>
            <a:b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В 2023 ГОДУ</a:t>
            </a: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500034" y="987574"/>
            <a:ext cx="8215370" cy="4032448"/>
          </a:xfrm>
          <a:prstGeom prst="round2DiagRect">
            <a:avLst>
              <a:gd name="adj1" fmla="val 7805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>
              <a:defRPr/>
            </a:pPr>
            <a:endParaRPr lang="ru-RU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defRPr/>
            </a:pPr>
            <a:endParaRPr lang="ru-RU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defRPr/>
            </a:pPr>
            <a:endParaRPr lang="ru-RU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defRPr/>
            </a:pPr>
            <a:endParaRPr lang="ru-RU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defRPr/>
            </a:pPr>
            <a:endParaRPr lang="ru-RU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Приказ Минтруда РФ от 29 октября 2021 года № 772н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«Об утверждении основных требований к порядку разработки и содержанию правил и инструкций по охране труда, разрабатываемых работодателем»;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Постановление Правительства РФ от 24 декабря 2021 года № 2464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«О порядке обучения по охране труда и проверки знания требований охраны труда»;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Постановление Правительства РФ  от 5 июля 2022 года № 1206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«О порядке расследования и учета случаев профессиональных заболеваний работников» 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Постановление правительства РФ от 14 октября 2022 года  № 1830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«О перечне рабочих мест в организациях, осуществляющих отдельные виды деятельности, в отношении которых специальная оценка условий труда проводится с учетом устанавливаемых уполномоченным федеральным органом исполнительной власти особенностей»;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Приказ Минтруда от 31октября 2022 года № 699н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«Об утверждении особенностей проведения специальной оценки условий труда рабочих мест в организациях, осуществляющих отдельные виды деятельности - субъектов малого предпринимательства (включая работодателей - индивидуальных предпринимателей), которые в соответствии с федеральным законодательством отнесены к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микропредприятиям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Приказ Минтруда России от 29 октября 2021 года  № 766н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«Об утверждении Правил обеспечения работников средствами индивидуальной защиты и смывающими средствами»;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Приказ Минтруда от 29 октября 2021 года № 767н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«Об утверждении Единых типовых норм выдачи средств индивидуальной защиты и смывающих средств»;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Постановление Правительства РФ от 30 декабря 2022 года  № 2540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«О внесении изменений в Правила обучения по охране труда и проверки знания требований охраны труда»</a:t>
            </a:r>
          </a:p>
          <a:p>
            <a:pPr algn="just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just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just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just"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6"/>
          <p:cNvGrpSpPr/>
          <p:nvPr/>
        </p:nvGrpSpPr>
        <p:grpSpPr>
          <a:xfrm>
            <a:off x="3347864" y="-20830850"/>
            <a:ext cx="1296144" cy="47237248"/>
            <a:chOff x="3347864" y="-20830850"/>
            <a:chExt cx="1296144" cy="4723724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347864" y="-2083085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347864" y="2525427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57224" y="1928808"/>
            <a:ext cx="7429520" cy="688256"/>
          </a:xfrm>
          <a:prstGeom prst="rect">
            <a:avLst/>
          </a:prstGeom>
          <a:noFill/>
          <a:ln>
            <a:noFill/>
          </a:ln>
        </p:spPr>
        <p:txBody>
          <a:bodyPr wrap="square" lIns="180000" tIns="72000" rIns="180000" bIns="0" rtlCol="0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63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grpSp>
        <p:nvGrpSpPr>
          <p:cNvPr id="3" name="Группа 35"/>
          <p:cNvGrpSpPr/>
          <p:nvPr/>
        </p:nvGrpSpPr>
        <p:grpSpPr>
          <a:xfrm>
            <a:off x="7587740" y="794"/>
            <a:ext cx="1413416" cy="642924"/>
            <a:chOff x="7587740" y="794"/>
            <a:chExt cx="1413416" cy="642924"/>
          </a:xfrm>
        </p:grpSpPr>
        <p:grpSp>
          <p:nvGrpSpPr>
            <p:cNvPr id="4" name="Группа 31"/>
            <p:cNvGrpSpPr/>
            <p:nvPr/>
          </p:nvGrpSpPr>
          <p:grpSpPr>
            <a:xfrm>
              <a:off x="7786710" y="114086"/>
              <a:ext cx="1214446" cy="432000"/>
              <a:chOff x="7577478" y="106980"/>
              <a:chExt cx="1214446" cy="432000"/>
            </a:xfrm>
          </p:grpSpPr>
          <p:pic>
            <p:nvPicPr>
              <p:cNvPr id="30" name="Picture 3" descr="C:\Users\r.yakovlev\Desktop\2021 - 12 - 14 - шаблон презентации министерства\картинки\лого правительство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7478" y="106980"/>
                <a:ext cx="352795" cy="432000"/>
              </a:xfrm>
              <a:prstGeom prst="rect">
                <a:avLst/>
              </a:prstGeom>
              <a:noFill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8001024" y="173338"/>
                <a:ext cx="7909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МИНИСТЕРСТВО ТРУДА </a:t>
                </a:r>
              </a:p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И ЗАНЯТОСТИ </a:t>
                </a:r>
              </a:p>
              <a:p>
                <a:pPr>
                  <a:defRPr/>
                </a:pPr>
                <a:r>
                  <a:rPr lang="ru-RU" sz="600" dirty="0" smtClean="0">
                    <a:ln w="635">
                      <a:noFill/>
                      <a:prstDash val="solid"/>
                    </a:ln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ИРКУТСКОЙ ОБЛАСТИ </a:t>
                </a:r>
              </a:p>
            </p:txBody>
          </p:sp>
        </p:grp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7267072" y="321462"/>
              <a:ext cx="642924" cy="1588"/>
            </a:xfrm>
            <a:prstGeom prst="line">
              <a:avLst/>
            </a:prstGeom>
            <a:ln w="3175" cmpd="thickThin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5642</TotalTime>
  <Words>440</Words>
  <Application>Microsoft Office PowerPoint</Application>
  <PresentationFormat>Экран (16:9)</PresentationFormat>
  <Paragraphs>70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министерство труда и занятости Иркутской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министерства труда и занятости Иркутской области</dc:title>
  <dc:subject>презентация министерства труда и занятости Иркутской области</dc:subject>
  <dc:creator>Яковлев Роман Олегович</dc:creator>
  <cp:lastModifiedBy>a.kursheva</cp:lastModifiedBy>
  <cp:revision>855</cp:revision>
  <dcterms:created xsi:type="dcterms:W3CDTF">2021-11-09T06:03:56Z</dcterms:created>
  <dcterms:modified xsi:type="dcterms:W3CDTF">2023-06-26T05:17:04Z</dcterms:modified>
  <dc:language>Русский</dc:language>
</cp:coreProperties>
</file>