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7"/>
  </p:notesMasterIdLst>
  <p:handoutMasterIdLst>
    <p:handoutMasterId r:id="rId28"/>
  </p:handoutMasterIdLst>
  <p:sldIdLst>
    <p:sldId id="257" r:id="rId3"/>
    <p:sldId id="291" r:id="rId4"/>
    <p:sldId id="258" r:id="rId5"/>
    <p:sldId id="292" r:id="rId6"/>
    <p:sldId id="293" r:id="rId7"/>
    <p:sldId id="294" r:id="rId8"/>
    <p:sldId id="270" r:id="rId9"/>
    <p:sldId id="295" r:id="rId10"/>
    <p:sldId id="273" r:id="rId11"/>
    <p:sldId id="297" r:id="rId12"/>
    <p:sldId id="298" r:id="rId13"/>
    <p:sldId id="287" r:id="rId14"/>
    <p:sldId id="289" r:id="rId15"/>
    <p:sldId id="288" r:id="rId16"/>
    <p:sldId id="276" r:id="rId17"/>
    <p:sldId id="279" r:id="rId18"/>
    <p:sldId id="280" r:id="rId19"/>
    <p:sldId id="281" r:id="rId20"/>
    <p:sldId id="282" r:id="rId21"/>
    <p:sldId id="283" r:id="rId22"/>
    <p:sldId id="302" r:id="rId23"/>
    <p:sldId id="306" r:id="rId24"/>
    <p:sldId id="303" r:id="rId25"/>
    <p:sldId id="307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869D0-C41A-4B05-BF87-D381E0603D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4756C-F297-4298-B6AB-C09BC26CF647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Только ТОН</a:t>
          </a:r>
        </a:p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до 31.08.2023г.</a:t>
          </a:r>
        </a:p>
      </dgm:t>
    </dgm:pt>
    <dgm:pt modelId="{9A6C6204-D77F-475F-8373-707DF36AF9F9}" type="parTrans" cxnId="{1D744ECB-E431-4661-A43F-3FB78A985792}">
      <dgm:prSet/>
      <dgm:spPr/>
      <dgm:t>
        <a:bodyPr/>
        <a:lstStyle/>
        <a:p>
          <a:endParaRPr lang="ru-RU"/>
        </a:p>
      </dgm:t>
    </dgm:pt>
    <dgm:pt modelId="{0307EA61-A553-4414-88C4-7DEE64D1AF06}" type="sibTrans" cxnId="{1D744ECB-E431-4661-A43F-3FB78A985792}">
      <dgm:prSet/>
      <dgm:spPr/>
      <dgm:t>
        <a:bodyPr/>
        <a:lstStyle/>
        <a:p>
          <a:endParaRPr lang="ru-RU"/>
        </a:p>
      </dgm:t>
    </dgm:pt>
    <dgm:pt modelId="{49412EBB-83F0-469D-B746-DE1AB07513E2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ТОН или ЕТН </a:t>
          </a:r>
        </a:p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с 01.09.2023г. по 31.12.2024г.</a:t>
          </a:r>
        </a:p>
      </dgm:t>
    </dgm:pt>
    <dgm:pt modelId="{07219A4B-66CD-4599-9E4C-A828ADA2A33F}" type="parTrans" cxnId="{22EA6F2D-27DD-4351-8E33-9272078A9228}">
      <dgm:prSet/>
      <dgm:spPr/>
      <dgm:t>
        <a:bodyPr/>
        <a:lstStyle/>
        <a:p>
          <a:endParaRPr lang="ru-RU"/>
        </a:p>
      </dgm:t>
    </dgm:pt>
    <dgm:pt modelId="{E86D2729-E775-48C2-B1EC-6579345E63A1}" type="sibTrans" cxnId="{22EA6F2D-27DD-4351-8E33-9272078A9228}">
      <dgm:prSet/>
      <dgm:spPr/>
      <dgm:t>
        <a:bodyPr/>
        <a:lstStyle/>
        <a:p>
          <a:endParaRPr lang="ru-RU"/>
        </a:p>
      </dgm:t>
    </dgm:pt>
    <dgm:pt modelId="{D91EFC03-D868-43A3-9E4A-19DCA7A9E004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Только ЕТН</a:t>
          </a:r>
        </a:p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С 01.01.2025г. </a:t>
          </a:r>
        </a:p>
      </dgm:t>
    </dgm:pt>
    <dgm:pt modelId="{72F58C3D-D399-4CD7-B7A1-BA3C62A7EB29}" type="parTrans" cxnId="{F4AF5DAE-69E6-44F1-932F-4C790F31D9E3}">
      <dgm:prSet/>
      <dgm:spPr/>
      <dgm:t>
        <a:bodyPr/>
        <a:lstStyle/>
        <a:p>
          <a:endParaRPr lang="ru-RU"/>
        </a:p>
      </dgm:t>
    </dgm:pt>
    <dgm:pt modelId="{CE538560-D2FA-4242-A064-53AA1086A0CC}" type="sibTrans" cxnId="{F4AF5DAE-69E6-44F1-932F-4C790F31D9E3}">
      <dgm:prSet/>
      <dgm:spPr/>
      <dgm:t>
        <a:bodyPr/>
        <a:lstStyle/>
        <a:p>
          <a:endParaRPr lang="ru-RU"/>
        </a:p>
      </dgm:t>
    </dgm:pt>
    <dgm:pt modelId="{4BAD8A87-EAE8-4ECB-89A5-5A1106DBC6FE}" type="pres">
      <dgm:prSet presAssocID="{498869D0-C41A-4B05-BF87-D381E0603D7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29D5A-6919-4EE7-8C50-AC5457D58EEA}" type="pres">
      <dgm:prSet presAssocID="{498869D0-C41A-4B05-BF87-D381E0603D7A}" presName="arrow" presStyleLbl="bgShp" presStyleIdx="0" presStyleCnt="1"/>
      <dgm:spPr/>
    </dgm:pt>
    <dgm:pt modelId="{F7B6FDA5-380E-4308-AE8D-95A93C8F72AA}" type="pres">
      <dgm:prSet presAssocID="{498869D0-C41A-4B05-BF87-D381E0603D7A}" presName="linearProcess" presStyleCnt="0"/>
      <dgm:spPr/>
    </dgm:pt>
    <dgm:pt modelId="{2782FD3A-0FD4-4CAB-8CA8-CEFF04CEDCBE}" type="pres">
      <dgm:prSet presAssocID="{0944756C-F297-4298-B6AB-C09BC26CF647}" presName="textNode" presStyleLbl="node1" presStyleIdx="0" presStyleCnt="3" custLinFactNeighborX="-53101" custLinFactNeighborY="2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E52DE-96DD-4580-A42C-DE536455F860}" type="pres">
      <dgm:prSet presAssocID="{0307EA61-A553-4414-88C4-7DEE64D1AF06}" presName="sibTrans" presStyleCnt="0"/>
      <dgm:spPr/>
    </dgm:pt>
    <dgm:pt modelId="{8E23EF7C-BD80-456C-AD79-7F114489FF0C}" type="pres">
      <dgm:prSet presAssocID="{49412EBB-83F0-469D-B746-DE1AB07513E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3C748-73D7-4D68-93D9-016BC17BBFA9}" type="pres">
      <dgm:prSet presAssocID="{E86D2729-E775-48C2-B1EC-6579345E63A1}" presName="sibTrans" presStyleCnt="0"/>
      <dgm:spPr/>
    </dgm:pt>
    <dgm:pt modelId="{C6AF8DC7-DC09-4D68-8E0A-599E85C9B9FC}" type="pres">
      <dgm:prSet presAssocID="{D91EFC03-D868-43A3-9E4A-19DCA7A9E00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AF5DAE-69E6-44F1-932F-4C790F31D9E3}" srcId="{498869D0-C41A-4B05-BF87-D381E0603D7A}" destId="{D91EFC03-D868-43A3-9E4A-19DCA7A9E004}" srcOrd="2" destOrd="0" parTransId="{72F58C3D-D399-4CD7-B7A1-BA3C62A7EB29}" sibTransId="{CE538560-D2FA-4242-A064-53AA1086A0CC}"/>
    <dgm:cxn modelId="{7916B041-02F3-4F2C-A6C9-ACC1BDA1F6B5}" type="presOf" srcId="{49412EBB-83F0-469D-B746-DE1AB07513E2}" destId="{8E23EF7C-BD80-456C-AD79-7F114489FF0C}" srcOrd="0" destOrd="0" presId="urn:microsoft.com/office/officeart/2005/8/layout/hProcess9"/>
    <dgm:cxn modelId="{E653FFB1-C136-40C2-BD3C-C4F1D1B3CD61}" type="presOf" srcId="{498869D0-C41A-4B05-BF87-D381E0603D7A}" destId="{4BAD8A87-EAE8-4ECB-89A5-5A1106DBC6FE}" srcOrd="0" destOrd="0" presId="urn:microsoft.com/office/officeart/2005/8/layout/hProcess9"/>
    <dgm:cxn modelId="{C6793A10-8DE5-4F39-8C4A-7CEAFD746E0F}" type="presOf" srcId="{0944756C-F297-4298-B6AB-C09BC26CF647}" destId="{2782FD3A-0FD4-4CAB-8CA8-CEFF04CEDCBE}" srcOrd="0" destOrd="0" presId="urn:microsoft.com/office/officeart/2005/8/layout/hProcess9"/>
    <dgm:cxn modelId="{1D744ECB-E431-4661-A43F-3FB78A985792}" srcId="{498869D0-C41A-4B05-BF87-D381E0603D7A}" destId="{0944756C-F297-4298-B6AB-C09BC26CF647}" srcOrd="0" destOrd="0" parTransId="{9A6C6204-D77F-475F-8373-707DF36AF9F9}" sibTransId="{0307EA61-A553-4414-88C4-7DEE64D1AF06}"/>
    <dgm:cxn modelId="{22EA6F2D-27DD-4351-8E33-9272078A9228}" srcId="{498869D0-C41A-4B05-BF87-D381E0603D7A}" destId="{49412EBB-83F0-469D-B746-DE1AB07513E2}" srcOrd="1" destOrd="0" parTransId="{07219A4B-66CD-4599-9E4C-A828ADA2A33F}" sibTransId="{E86D2729-E775-48C2-B1EC-6579345E63A1}"/>
    <dgm:cxn modelId="{E281D8B1-BF18-422A-B39F-759D4C86D512}" type="presOf" srcId="{D91EFC03-D868-43A3-9E4A-19DCA7A9E004}" destId="{C6AF8DC7-DC09-4D68-8E0A-599E85C9B9FC}" srcOrd="0" destOrd="0" presId="urn:microsoft.com/office/officeart/2005/8/layout/hProcess9"/>
    <dgm:cxn modelId="{D19774F8-6F71-4E76-90A9-F389A83718DD}" type="presParOf" srcId="{4BAD8A87-EAE8-4ECB-89A5-5A1106DBC6FE}" destId="{46329D5A-6919-4EE7-8C50-AC5457D58EEA}" srcOrd="0" destOrd="0" presId="urn:microsoft.com/office/officeart/2005/8/layout/hProcess9"/>
    <dgm:cxn modelId="{0D111AAA-E412-43BF-B511-5B89B81D3298}" type="presParOf" srcId="{4BAD8A87-EAE8-4ECB-89A5-5A1106DBC6FE}" destId="{F7B6FDA5-380E-4308-AE8D-95A93C8F72AA}" srcOrd="1" destOrd="0" presId="urn:microsoft.com/office/officeart/2005/8/layout/hProcess9"/>
    <dgm:cxn modelId="{C30E8DFE-617E-407C-93B9-C6E44F8B0DEF}" type="presParOf" srcId="{F7B6FDA5-380E-4308-AE8D-95A93C8F72AA}" destId="{2782FD3A-0FD4-4CAB-8CA8-CEFF04CEDCBE}" srcOrd="0" destOrd="0" presId="urn:microsoft.com/office/officeart/2005/8/layout/hProcess9"/>
    <dgm:cxn modelId="{04BF1199-AC46-4047-8E66-B1423C3BE7B8}" type="presParOf" srcId="{F7B6FDA5-380E-4308-AE8D-95A93C8F72AA}" destId="{3F1E52DE-96DD-4580-A42C-DE536455F860}" srcOrd="1" destOrd="0" presId="urn:microsoft.com/office/officeart/2005/8/layout/hProcess9"/>
    <dgm:cxn modelId="{987E6F5D-326D-4372-9C56-31DF4FBCCC0B}" type="presParOf" srcId="{F7B6FDA5-380E-4308-AE8D-95A93C8F72AA}" destId="{8E23EF7C-BD80-456C-AD79-7F114489FF0C}" srcOrd="2" destOrd="0" presId="urn:microsoft.com/office/officeart/2005/8/layout/hProcess9"/>
    <dgm:cxn modelId="{30A7F770-F60B-4EE3-AA42-07071B8B6AEC}" type="presParOf" srcId="{F7B6FDA5-380E-4308-AE8D-95A93C8F72AA}" destId="{CD23C748-73D7-4D68-93D9-016BC17BBFA9}" srcOrd="3" destOrd="0" presId="urn:microsoft.com/office/officeart/2005/8/layout/hProcess9"/>
    <dgm:cxn modelId="{42ECE84D-9E5D-43D8-9803-96464BF20E20}" type="presParOf" srcId="{F7B6FDA5-380E-4308-AE8D-95A93C8F72AA}" destId="{C6AF8DC7-DC09-4D68-8E0A-599E85C9B9F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29D5A-6919-4EE7-8C50-AC5457D58EEA}">
      <dsp:nvSpPr>
        <dsp:cNvPr id="0" name=""/>
        <dsp:cNvSpPr/>
      </dsp:nvSpPr>
      <dsp:spPr>
        <a:xfrm>
          <a:off x="637270" y="0"/>
          <a:ext cx="7222402" cy="15121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2FD3A-0FD4-4CAB-8CA8-CEFF04CEDCBE}">
      <dsp:nvSpPr>
        <dsp:cNvPr id="0" name=""/>
        <dsp:cNvSpPr/>
      </dsp:nvSpPr>
      <dsp:spPr>
        <a:xfrm>
          <a:off x="0" y="468747"/>
          <a:ext cx="2549083" cy="604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Только ТОН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 31.08.2023г.</a:t>
          </a:r>
        </a:p>
      </dsp:txBody>
      <dsp:txXfrm>
        <a:off x="29527" y="498274"/>
        <a:ext cx="2490029" cy="545813"/>
      </dsp:txXfrm>
    </dsp:sp>
    <dsp:sp modelId="{8E23EF7C-BD80-456C-AD79-7F114489FF0C}">
      <dsp:nvSpPr>
        <dsp:cNvPr id="0" name=""/>
        <dsp:cNvSpPr/>
      </dsp:nvSpPr>
      <dsp:spPr>
        <a:xfrm>
          <a:off x="2973930" y="453650"/>
          <a:ext cx="2549083" cy="604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ТОН или ЕТН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 01.09.2023г. по 31.12.2024г.</a:t>
          </a:r>
        </a:p>
      </dsp:txBody>
      <dsp:txXfrm>
        <a:off x="3003457" y="483177"/>
        <a:ext cx="2490029" cy="545813"/>
      </dsp:txXfrm>
    </dsp:sp>
    <dsp:sp modelId="{C6AF8DC7-DC09-4D68-8E0A-599E85C9B9FC}">
      <dsp:nvSpPr>
        <dsp:cNvPr id="0" name=""/>
        <dsp:cNvSpPr/>
      </dsp:nvSpPr>
      <dsp:spPr>
        <a:xfrm>
          <a:off x="5947860" y="453650"/>
          <a:ext cx="2549083" cy="604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Только ЕТН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 01.01.2025г. </a:t>
          </a:r>
        </a:p>
      </dsp:txBody>
      <dsp:txXfrm>
        <a:off x="5977387" y="483177"/>
        <a:ext cx="2490029" cy="545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2BCF2-BA91-42F8-8A69-1FB5BFE1FBB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82EF3-9855-486F-99A0-C07B84E2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43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69468-29D7-4F3A-A54B-FDB7BB9CB03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4C4C6-6C96-4EA3-950D-32D7D53C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5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C4C6-6C96-4EA3-950D-32D7D53C4E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4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C4C6-6C96-4EA3-950D-32D7D53C4E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4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C4C6-6C96-4EA3-950D-32D7D53C4E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1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45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2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9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51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6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82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7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8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58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95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2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0A59D-6E61-4A9C-A28D-446198915CEB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41B47-EDF4-4274-B629-A817DBCA0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5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01" y="1916832"/>
            <a:ext cx="6270675" cy="20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576" y="1049656"/>
            <a:ext cx="823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Проблемные вопросы при  применении Единых типовых норм выдачи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 индивидуальной защиты и смывающих средств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617728" cy="771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203848" y="4869160"/>
            <a:ext cx="5736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трудовых отношений и управления охраной труда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Управления труда, заработной платы и муниципальной службы администрации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Слюдянского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31923" y="6021288"/>
            <a:ext cx="1792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Слюдянка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2024 год</a:t>
            </a:r>
          </a:p>
        </p:txBody>
      </p:sp>
    </p:spTree>
    <p:extLst>
      <p:ext uri="{BB962C8B-B14F-4D97-AF65-F5344CB8AC3E}">
        <p14:creationId xmlns:p14="http://schemas.microsoft.com/office/powerpoint/2010/main" val="121878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1957" y="3702018"/>
          <a:ext cx="5760085" cy="311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Нормы выдачи СИЗ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957" y="3379692"/>
          <a:ext cx="5760085" cy="933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УТВЕРЖДАЮ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Руководитель организации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"  " _______ 20__ г.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459939"/>
              </p:ext>
            </p:extLst>
          </p:nvPr>
        </p:nvGraphicFramePr>
        <p:xfrm>
          <a:off x="179512" y="2155952"/>
          <a:ext cx="8856984" cy="3505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7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7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профессии (должности)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СИЗ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СИЗ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 указанием конкретных данных о конструкции, классе защиты, категориях эффективности и/или эксплуатационных уровнях)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Электромонтер по ремонту воздушных линий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высокого напряжения и контактной сети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Одежда специальная защитная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Костюм для защиты от термических рисков электрической дуги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(3-й</a:t>
                      </a:r>
                      <a:r>
                        <a:rPr lang="ru-RU" sz="11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уровень защиты), повышенных температур (кратковременного воздействия открытого пламени, теплового излучения, конвективной теплоты (А1В1С1), статического электричества, ОПЗ, механических воздействий (истирания, прокола) из </a:t>
                      </a:r>
                      <a:r>
                        <a:rPr lang="ru-RU" sz="11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арамидной</a:t>
                      </a:r>
                      <a:r>
                        <a:rPr lang="ru-RU" sz="11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ткани с МВО отделкой: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куртка\брюки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 шт. на 2 года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5284 прил. №1 к приказу Минтруда от 29.10.2021г. № 767н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868746"/>
              </p:ext>
            </p:extLst>
          </p:nvPr>
        </p:nvGraphicFramePr>
        <p:xfrm>
          <a:off x="179512" y="5805264"/>
          <a:ext cx="8856984" cy="873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4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8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2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938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Ответственное лицо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(подпись)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(фамилия, инициалы)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95450" y="354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75387"/>
              </p:ext>
            </p:extLst>
          </p:nvPr>
        </p:nvGraphicFramePr>
        <p:xfrm>
          <a:off x="539552" y="188640"/>
          <a:ext cx="7920879" cy="322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выдачи СИЗ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37335"/>
              </p:ext>
            </p:extLst>
          </p:nvPr>
        </p:nvGraphicFramePr>
        <p:xfrm>
          <a:off x="611560" y="548680"/>
          <a:ext cx="8136904" cy="1518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2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4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9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Учёт мнения выборного органа первичной профсоюзной организации или иного уполномоченного представительного органа работников (при наличии)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УТВЕРЖДАЮ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организации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   » ___________20___г.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"  " _______ 20__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33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476672"/>
            <a:ext cx="79432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ПЕРЕХОД К ЕДИНЫМ ТИПОВЫМ НОРМАМ ВЫДАЧИ СИЗ (ЕТН)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Чтобы скомплектовать защитные средства для работника и сформировать Нормы бесплатной выдачи СИЗ, нужно будет сделать выбор по каждой из таблиц-приложений ЕТН. В итоге, полный комплект защитных средств для работника будет формироваться в четыре шага: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81082"/>
              </p:ext>
            </p:extLst>
          </p:nvPr>
        </p:nvGraphicFramePr>
        <p:xfrm>
          <a:off x="323528" y="1988840"/>
          <a:ext cx="8496944" cy="4392488"/>
        </p:xfrm>
        <a:graphic>
          <a:graphicData uri="http://schemas.openxmlformats.org/drawingml/2006/table">
            <a:tbl>
              <a:tblPr firstRow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5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6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Выбираем базовый комплект СИЗ в соответствии с профессией по приложению 1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Выбираем комплект СИЗ по видам опасностей дополнительный (с учётом результатов СОУТ и ОПР) по приложению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Выбираем комплект ДСИЗ и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СиОС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 приложению 3 (загрязнения и виды работ)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Формируем локальные нормы выдачи. Подписываем документ, согласуем с профсоюзом, утверждаем руководителем (п. 10 Правил 766н). Согласно статье 209 ТК эти документы обязательны к исполнению (Требования охраны труда - государственные нормативные требования охраны труда, а также требования охраны труда, установленные локальными нормативными актами работодателя, в том числе правилами (стандартами) организации и инструкциями по охране труда.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58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1957" y="3702018"/>
          <a:ext cx="5760085" cy="311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Нормы выдачи СИЗ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957" y="3379692"/>
          <a:ext cx="5760085" cy="933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УТВЕРЖДАЮ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Руководитель организации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"  " _______ 20__ г.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76047"/>
              </p:ext>
            </p:extLst>
          </p:nvPr>
        </p:nvGraphicFramePr>
        <p:xfrm>
          <a:off x="107503" y="1889990"/>
          <a:ext cx="8928991" cy="4779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43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96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207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(должности)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СИЗ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СИЗ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 (с указанием конкретных данных о конструкции, классе защиты, категориях эффективности и/или эксплуатационных уровнях)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Грузчик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Одежда </a:t>
                      </a:r>
                    </a:p>
                    <a:p>
                      <a:pPr algn="ctr"/>
                      <a:r>
                        <a:rPr lang="ru-RU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специальная защитная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Жилет сигнальный повышенной видимости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класс защиты) </a:t>
                      </a: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трикотажного полотна плотностью 120 г/</a:t>
                      </a:r>
                      <a:r>
                        <a:rPr lang="ru-RU" sz="11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двумя горизонтальными лентами СОП (ширина 50 мм) и центральной застежкой на липкую ленту </a:t>
                      </a:r>
                      <a:r>
                        <a:rPr lang="ru-RU" sz="11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велькро</a:t>
                      </a: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боковых карманов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987 прил. №1 к Приказу Минтруда от 29.10.2023г. № 767н;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 18.1 прил. №2 к</a:t>
                      </a:r>
                      <a:r>
                        <a:rPr lang="ru-RU" sz="1100" baseline="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Приказу Минтруда от 29.10.2023г. № 767н;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ОПР № 35;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СОУТ № 21</a:t>
                      </a: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7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Костюм для защиты от механических воздействий (истирания</a:t>
                      </a: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): куртка/брюки из смесовой ткани, ВО пропитки, с </a:t>
                      </a:r>
                      <a:r>
                        <a:rPr lang="ru-RU" sz="11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супатной</a:t>
                      </a: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застежкой на пуговицы. Застежка брюк на пуговицы.</a:t>
                      </a: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987 прил. №1 к Приказу Минтруда от 29.10.2023г. № 767н;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95450" y="354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392393"/>
              </p:ext>
            </p:extLst>
          </p:nvPr>
        </p:nvGraphicFramePr>
        <p:xfrm>
          <a:off x="467544" y="188640"/>
          <a:ext cx="7920879" cy="322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выдачи СИЗ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00662"/>
              </p:ext>
            </p:extLst>
          </p:nvPr>
        </p:nvGraphicFramePr>
        <p:xfrm>
          <a:off x="467544" y="404664"/>
          <a:ext cx="8352929" cy="1321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9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3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7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Учёт мнения выборного органа первичной профсоюзной организации или иного уполномоченного представительного органа работников (при наличии)</a:t>
                      </a: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УТВЕРЖДАЮ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организации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   » ___________20___г.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"  " _______ 20__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67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1957" y="3702018"/>
          <a:ext cx="5760085" cy="311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Нормы выдачи СИЗ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957" y="3379692"/>
          <a:ext cx="5760085" cy="933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УТВЕРЖДАЮ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Руководитель организации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"  " _______ 20__ г.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289267"/>
              </p:ext>
            </p:extLst>
          </p:nvPr>
        </p:nvGraphicFramePr>
        <p:xfrm>
          <a:off x="107504" y="1844824"/>
          <a:ext cx="8928991" cy="4976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43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96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207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(должности)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СИЗ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СИЗ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 указанием конкретных данных о конструкции, классе защиты, категориях эффективности и/или эксплуатационных уровнях)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Грузчик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Одежда 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специальная защитная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Костюм для защиты от пониженных температур, пониженных температур и ветра 2 класса защиты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климатический  пояс) повышенной видимости (2 класс защиты): куртка/брюки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 на 2 года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4.7</a:t>
                      </a:r>
                      <a:r>
                        <a:rPr lang="ru-RU" sz="11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прил. №2 к Приказу Минтруда от 29.10.2023г. № 767н;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 1.3.1 прил. №2 к</a:t>
                      </a:r>
                      <a:r>
                        <a:rPr lang="ru-RU" sz="1100" baseline="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Приказу Минтруда от 29.10.2023г. № 767н;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ОПР № 35;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СОУТ № 21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7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2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защиты ног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Обувь специальная для защиты от механических воздействий (ударов, проколов): ботинки (верх из натуральной кожи с </a:t>
                      </a:r>
                      <a:r>
                        <a:rPr lang="ru-RU" sz="11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ru-RU" sz="11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нтипрокольной</a:t>
                      </a: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стелькой</a:t>
                      </a: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(1200 Н),  композитным</a:t>
                      </a: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подноском</a:t>
                      </a:r>
                      <a:r>
                        <a:rPr lang="ru-RU" sz="11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 Дж)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987 прил. №1 к Приказу Минтруда от 29.10.2023г. № 767н;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ОПР № 35;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СОУТ № 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95450" y="354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78088"/>
              </p:ext>
            </p:extLst>
          </p:nvPr>
        </p:nvGraphicFramePr>
        <p:xfrm>
          <a:off x="467544" y="188640"/>
          <a:ext cx="7920879" cy="322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выдачи СИЗ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84591"/>
              </p:ext>
            </p:extLst>
          </p:nvPr>
        </p:nvGraphicFramePr>
        <p:xfrm>
          <a:off x="467544" y="404664"/>
          <a:ext cx="8352929" cy="1321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9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3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7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Учёт мнения выборного органа первичной профсоюзной организации или иного уполномоченного представительного органа работников (при наличии)</a:t>
                      </a: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УТВЕРЖДАЮ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организации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   » ___________20___г.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"  " _______ 20__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0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310"/>
              </p:ext>
            </p:extLst>
          </p:nvPr>
        </p:nvGraphicFramePr>
        <p:xfrm>
          <a:off x="107504" y="908720"/>
          <a:ext cx="8928994" cy="435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7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15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15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286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88394">
                <a:tc gridSpan="8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Необходимо прописать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корректные существующие меры СИЗ: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937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опасности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опасного события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Опасное событие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Объект (помещение или зона, выполняемые работы, нештатная ситуация, аварийная ситуация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Источник 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Меры управления профессиональными рисками (технические, организационные, СИЗ и пр.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163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Транспортное средство, в том числе погрузчик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Механические травмы работника вследствие наезда транспортного средства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Открытая территория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Погрузчик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Выдавать одежду сигнальную повышенной видимости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67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33265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Карта идентификации опасностей и оценки профессиональных рисков № 35 (грузчик) </a:t>
            </a:r>
          </a:p>
        </p:txBody>
      </p:sp>
    </p:spTree>
    <p:extLst>
      <p:ext uri="{BB962C8B-B14F-4D97-AF65-F5344CB8AC3E}">
        <p14:creationId xmlns:p14="http://schemas.microsoft.com/office/powerpoint/2010/main" val="121880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33209"/>
              </p:ext>
            </p:extLst>
          </p:nvPr>
        </p:nvGraphicFramePr>
        <p:xfrm>
          <a:off x="323528" y="836712"/>
          <a:ext cx="8352927" cy="544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1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28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839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профессии (должности)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СИЗ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СИЗ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 указанием конкретных данных о конструкции, классе защиты, категориях эффективности и/или эксплуатационных уровнях)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Уборщик производственных и служебных помещений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Одежда специальная защитная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Костюм для защиты от механических воздействий (истирания)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 шт. на год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</a:t>
                      </a:r>
                    </a:p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защиты ног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kumimoji="0" lang="ru-RU" sz="12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Обувь специальная для защиты от механических воздействий (ударов) и от скольжения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пара на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</a:t>
                      </a:r>
                    </a:p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защиты рук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kumimoji="0" lang="ru-RU" sz="12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Перчатки для защиты от механических воздействий (истирания)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пар на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</a:t>
                      </a:r>
                    </a:p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защиты головы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kumimoji="0" lang="ru-RU" sz="1200" b="0" i="0" u="none" strike="noStrike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Головной убор для защиты от общих производственных загрязнений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год.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16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7416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определить опасности для профессии или должности?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Выбор СИЗ на основании ЕТН полностью зависит от опасностей и опасных событий, которые выявили во время оценки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профрисков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Поэтому во время работы с приложение №2 ЕТН используйте карту оценки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профрисков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рабочем месте работника.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Проанализируйте опасности и выберите те, для которых защита с помощью СИЗ является неотъемлемым мероприятием. Как правило, эти опасности среднего и высокого уровня.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Работодатель вправе не учитывать СИЗ от опасностей, уровень риска по которым не приведет к нанесению вреда здоровью работника во время работы, т.к. рисками управляют с помощью других мероприятий. Защиту от опасностей подтверждайте результатами СОУТ и ОПР (п.18 Правил).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выдавайте противоскользящую обувь при риске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поскальзывания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Применяйте другие меры контроля возникновения опасности: посыпайте дорожки песком, выставляйте таблички с надписью «мокрый пол» после уборки.</a:t>
            </a:r>
          </a:p>
          <a:p>
            <a:pPr algn="just"/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Обратите внимание, что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одной профессии в организации может быть разный перечень опасностей, если рабочие места отличаются друг от друга расположением, оборудованием, уровнем шума…</a:t>
            </a:r>
          </a:p>
        </p:txBody>
      </p:sp>
    </p:spTree>
    <p:extLst>
      <p:ext uri="{BB962C8B-B14F-4D97-AF65-F5344CB8AC3E}">
        <p14:creationId xmlns:p14="http://schemas.microsoft.com/office/powerpoint/2010/main" val="347423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выбрать подходящую конструкцию СИЗ?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приложении № 2 столбец 6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Работодатель выбирает одну из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конструкций СИЗ, которая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больше подходит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работникам для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выполнения работ.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ботинки</a:t>
            </a:r>
          </a:p>
          <a:p>
            <a:endParaRPr lang="ru-RU" dirty="0"/>
          </a:p>
        </p:txBody>
      </p:sp>
      <p:pic>
        <p:nvPicPr>
          <p:cNvPr id="1027" name="Picture 3" descr="D:\Users\tebloeva_ev\Desktop\2024-09-18_11-32-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4680520" cy="554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6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каждой конструкции также указывают защитные свойства СИЗ, которые прописаны в документе о подтверждении соответствия – в сертификате или декларации.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 обуви специальной резиновой или из полимерных материалов для защиты от механических воздействий выдают сапоги или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полусапоги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ударопрочным носком 200дЖ. Эти свойства необходимо учитывать при закупке.</a:t>
            </a:r>
          </a:p>
        </p:txBody>
      </p:sp>
      <p:pic>
        <p:nvPicPr>
          <p:cNvPr id="2053" name="Picture 5" descr="D:\Users\tebloeva_ev\Desktop\2024-09-18_11-28-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498916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0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476672"/>
            <a:ext cx="51845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выбрать дополнительные СИЗ?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столбце 8 приложения № 2 не всегда вписаны СИЗ, которые обеспечивают необходимый работодателю уровень и спектр защиты, но не попадает под регулирование ТР ТС 019/2011. В случае наличия таких СИЗ работодатель может добровольно улучшить Нормы выдачи. Средства защиты выдают дополнительно к основным, которые защищают от идентифицированной опасности.  СИЗ  из столбца 8 нельзя заменить средства из столбца 6.</a:t>
            </a:r>
          </a:p>
        </p:txBody>
      </p:sp>
      <p:pic>
        <p:nvPicPr>
          <p:cNvPr id="3076" name="Picture 4" descr="D:\Users\tebloeva_ev\Desktop\2024-09-18_11-22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829"/>
            <a:ext cx="324036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1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51344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1 сентября 2023 года вступили  в силу и будут действовать до 1 сентября 2029 года: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Правила обеспечения работников средствами индивидуальной защиты и смывающими средствами, утверждённые приказом Минтруда России от 29.10.2021 № 766н (далее – Правила №766н)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Единые типовые нормы выдачи средств индивидуальной защиты и смывающих средств, утверждённые приказом Минтруда России от 29.10.2021 № 767н (далее – ЕТН)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СИЗ и смывающими средствами должно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осуществляться в соответствии с новыми Правилами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на основании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ЕТН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 учётом результатов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СОУТ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результатов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ОПР,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мнения выборного органа первичной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профсоюзной организации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или иного уполномоченного представительного органа работников (при наличии)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8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1571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можно выдать одежду специальную для защиты от возможного захвата движущимися частями механизма и дополнить защиту нарукавниками. Они лучше защитят работника от опасного события, если работник не полностью застегнет рукава костюма.</a:t>
            </a:r>
          </a:p>
        </p:txBody>
      </p:sp>
      <p:pic>
        <p:nvPicPr>
          <p:cNvPr id="4099" name="Picture 3" descr="D:\Users\tebloeva_ev\Desktop\2024-09-18_11-19-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0567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35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Часто задаваемые вопросы: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Можно ли выдавать СИЗ не в полном объеме из приложения № 1 ЕТН?</a:t>
            </a:r>
          </a:p>
          <a:p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Нет, нельзя!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пункте 18 Правил обеспечения СИЗ № 766н указано, что объём выдачи СИЗ, выдаваемых работникам в зависимости от профессии (должности), определён в Единых типовых нормах выдачи СИЗ работникам по профессиям (должностям). Это означает, что набор СИЗ, указанный в приложении № 1, является законодательным минимумом.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профессия работника в ЕТН отсутствует, нужно руководствоваться наименованиями профессий (должностей) и соответствующими им характеристиками, указанными в соответствующих положениях профессиональных стандартов, а в случае их отсутствия — в квалификационных справочниках.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 № 1 ЕТН содержит минимальный набор СИЗ, который работодатель обязан выдать работнику в любом случае. Исключать какие-либо СИЗ из перечня не допускается. Такой позиции придерживается Минтруд (письмо Минтруда от 03.10.2023 № 15-2/ООГ-4553).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482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26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Вопрос: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Единым нормам выдачи СИЗ мы должны выдать гардеробщику  (</a:t>
            </a:r>
            <a:r>
              <a:rPr lang="ru-RU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костюм для защиты от общих производственных загрязнений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Можем ли мы выдать гардеробщику </a:t>
            </a:r>
            <a:r>
              <a:rPr lang="ru-RU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ХАЛАТ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защиты от общих производственных загрязнений? И каким внутренним документом  можно утвердить замену костюма на халат?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Нет, нельзя!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 16 Правил обеспечения работников средствами индивидуальной защиты и смывающими средствами, утверждённые приказом Минтруда России от 29.10.2021 № 766н гласит, что: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Нормы должны обеспечивать равноценную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 том числе, в случае замены СИЗ)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превосходящую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(за счет расширения номенклатуры или увеличения количества выдаваемых СИЗ, либо за счет выдачи СИЗ, обеспечивающих более широкий спектр защитных свойств) по сравнению с Едиными типовыми нормами,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защиту работников от имеющихся на рабочих местах вредных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(или) опасных производственных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факторов и опасностей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выявленных при проведении СОУТ и ОПР.</a:t>
            </a:r>
          </a:p>
          <a:p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Халат не обеспечивает равноценную защиту по сравнению с костюмом (если не следовать требованиям приказа, то это будет нарушением).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056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49694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Вопрос: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нет должности в приложении № 1, а по результатам ОПР идентифицирован только ОПЗ, можно ли выдать Халат? Но его нет в приложении № 2? Как быть?</a:t>
            </a:r>
          </a:p>
          <a:p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Нет, нельзя!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Users\tebloeva_ev\Desktop\2024-09-24_11-56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3533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5949280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для презентации изображения  взяты из открытых источников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3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AF45442-B61A-6FFB-D507-0D8837A0DF8C}"/>
              </a:ext>
            </a:extLst>
          </p:cNvPr>
          <p:cNvSpPr/>
          <p:nvPr/>
        </p:nvSpPr>
        <p:spPr>
          <a:xfrm>
            <a:off x="611560" y="1124744"/>
            <a:ext cx="7632848" cy="180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2828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период до 31 декабря 2024 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работодатель вправе осуществлять обеспечение СИЗ и смывающими средствами в соответствии с Правилами, на основании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типовых норм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бесплатной выдачи специальной одежды, специальной обуви и других средств индивидуальной защиты (далее - типовые нормы)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учетом результатов СОУТ, результатов ОПР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мнения выборного органа первичной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профсоюзной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организации или иного уполномоченного представительного органа работников (при наличии). (пункт 4 Правил №766н)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 ПРИМЕНЕНИИ В ПЕРИОД С 1 СЕНТЯБРЯ 2023 ГОДА ДО 31 ДЕКАБРЯ 2024 ГОДА ЕТН ИЛИ ТИПОВЫХ НОРМ ПРИНИМАЕТСЯ РАБОТОДАТЕЛЕМ </a:t>
            </a:r>
          </a:p>
          <a:p>
            <a:pPr algn="ctr"/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(пункт 4 Правил №766н) </a:t>
            </a:r>
          </a:p>
          <a:p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 января 2025 года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выдача СИЗ и СС (смывающих средств) будет осуществляться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новым нормам </a:t>
            </a:r>
          </a:p>
          <a:p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86653686"/>
              </p:ext>
            </p:extLst>
          </p:nvPr>
        </p:nvGraphicFramePr>
        <p:xfrm>
          <a:off x="323528" y="4365104"/>
          <a:ext cx="84969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181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работодателя (п. 10 Приказ № 766н)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36385"/>
              </p:ext>
            </p:extLst>
          </p:nvPr>
        </p:nvGraphicFramePr>
        <p:xfrm>
          <a:off x="251520" y="836713"/>
          <a:ext cx="8640960" cy="550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3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9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616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Обеспечить: Приобретение СИЗ Выдачу СИЗ Контроль за правильностью применения СИЗ Хранение СИЗ Уход за СИЗ Своевременный прием и вывод из эксплуатации СИЗ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Не допускать работников к выполнению работ без обеспечения СИЗ, а также в неисправных СИЗ или в СИЗ с загрязнениями, способными снизить заявленный изготовителем уровень защитных свойств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3984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Разработать на основании ЕТН и утвердить локальным нормативным актом Нормы бесплатной выдачи СИЗ и смывающих средств работникам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Обеспечить информирование работников о полагающихся им СИЗ и смывающих средствах согласно Нормам и способах выдачи, условиях хранения, а также об ответственности за целостность и комплектность СИЗ в случае хранения СИЗ у работников в нерабочее время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69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Разработать ЛНА, устанавливающий порядок обеспечения работников СИЗ и смывающими средствами, распределение обязанностей и ответственности должностных лиц за этапы обеспечения работников СИЗ и смывающими средствами.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0721"/>
            <a:ext cx="2016224" cy="159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0338"/>
            <a:ext cx="2012801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5413"/>
            <a:ext cx="1800200" cy="159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84972"/>
            <a:ext cx="1800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80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8545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работника (п.12 Приказ № 766н)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50565"/>
              </p:ext>
            </p:extLst>
          </p:nvPr>
        </p:nvGraphicFramePr>
        <p:xfrm>
          <a:off x="251521" y="773997"/>
          <a:ext cx="8640958" cy="5553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3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50622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Эксплуатировать (использовать) по назначению выданные ему СИЗ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Информировать работодателя об изменившихся антропометрических данных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45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Соблюдать правила эксплуатации (использования) СИЗ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Вернуть работодателю СИЗ по истечении нормативного срока эксплуатации или срока годности, а также в случае увольнения работника.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0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Проводить перед началом работы осмотр, оценку исправности, комплектности и пригодности СИЗ, информировать работодателя о потере целостности выданных СИЗ, загрязнении, их порче, выходе из строя (неисправности), утрате или пропаже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10445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77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9200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Документация к СИЗ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31898"/>
              </p:ext>
            </p:extLst>
          </p:nvPr>
        </p:nvGraphicFramePr>
        <p:xfrm>
          <a:off x="323528" y="764704"/>
          <a:ext cx="8568952" cy="539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8966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и эксплуатация (в том числе по договору аренды или аутсорсинга) СИЗ, не имеющих документа о подтверждении соответствия, а также имеющих документы о подтверждении соответствия, срок действия которых истек, не допускается, за исключением производимых серийно СИЗ, выпущенных в обращение в период действия документа о подтверждении соответствия (сертификата или декларации) до истечения срока годности или нормативного срока эксплуатации СИЗ.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2491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и эксплуатация дерматологических СИЗ от воздействия биологических факторов (микроорганизмов, насекомых, паукообразных) допускается только в случае наличия подтверждения соответствия требованиям технического регламента и документам национальной системы стандартизации (при наличии), а также прошедших процедуру государственной регистрации.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1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098" name="Picture 2" descr="D:\Users\tebloeva_ev\Desktop\2024-09-24_10-32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2051"/>
            <a:ext cx="4318571" cy="561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1957" y="3702018"/>
          <a:ext cx="5760085" cy="311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Нормы выдачи СИЗ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957" y="3379692"/>
          <a:ext cx="5760085" cy="933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УТВЕРЖДАЮ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Руководитель организации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"  " _______ 20__ г.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50517"/>
              </p:ext>
            </p:extLst>
          </p:nvPr>
        </p:nvGraphicFramePr>
        <p:xfrm>
          <a:off x="395536" y="2852936"/>
          <a:ext cx="8352927" cy="2707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28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839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профессии (должности)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СИЗ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СИЗ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 указанием конкретных данных о конструкции, классе защиты, категориях эффективности и/или эксплуатационных уровнях)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549393"/>
              </p:ext>
            </p:extLst>
          </p:nvPr>
        </p:nvGraphicFramePr>
        <p:xfrm>
          <a:off x="1695450" y="5589240"/>
          <a:ext cx="5108798" cy="106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6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52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84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1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Ответственное лицо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(подпись)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(фамилия, инициалы)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95450" y="354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07284"/>
              </p:ext>
            </p:extLst>
          </p:nvPr>
        </p:nvGraphicFramePr>
        <p:xfrm>
          <a:off x="395536" y="476672"/>
          <a:ext cx="7920879" cy="322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выдачи СИЗ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72200" y="116631"/>
            <a:ext cx="2494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N 1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к Правилам обеспечения работников средствами индивидуальной защиты и смывающими средствами, утвержденным приказом Минтруда России от 29 октября 2021 г. N 766н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Рекомендуемый образец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01192"/>
              </p:ext>
            </p:extLst>
          </p:nvPr>
        </p:nvGraphicFramePr>
        <p:xfrm>
          <a:off x="395536" y="1286183"/>
          <a:ext cx="8352929" cy="1518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9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3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5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Учёт мнения выборного органа первичной профсоюзной организации или иного уполномоченного представительного органа работников (при наличии)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УТВЕРЖДАЮ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организации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   » ___________20___г.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"  " _______ 20__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27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31683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«Внутренние» Нормы Утверждаются работодателем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Разрабатываются на основе ЕТН с учетом результатов СОУТ и ОПР, в соответствии с ПОТ по видам работ, паспортами безопасности при работе с конкретными химическими веществами и иными документами, содержащими информацию о необходимости применения СИЗ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Содержат полное описание СИЗ, учитывая комплексную защиту, все классы и уровни защиты, комплектность, материалы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Обеспечивает замену нескольких СИЗ, на одно, гарантирующее равную или превосходящую защиту </a:t>
            </a:r>
          </a:p>
        </p:txBody>
      </p:sp>
      <p:pic>
        <p:nvPicPr>
          <p:cNvPr id="5122" name="Picture 2" descr="D:\Users\tebloeva_ev\Desktop\2024-09-24_10-39-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51845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9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72" y="116632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Нормы должны содержать конкретную информацию о:</a:t>
            </a:r>
          </a:p>
          <a:p>
            <a:pPr algn="ctr"/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(п. 17 Приказа № 766н)</a:t>
            </a:r>
          </a:p>
          <a:p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классе (ах) защиты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(например, сигнальная одежда 1,2,3 класса защиты);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эксплуатационных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уровнях защиты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(например, одежда специальная для защиты от конвективной теплоты (В1, В2, В3), от теплового излучения (С1, С2, С3, С4);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особенностях конструкции, комплектности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планируемых к выдаче СИЗ.</a:t>
            </a: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267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16632"/>
            <a:ext cx="32706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Область применения, класс защиты и (или) эксплуатационные уровни СИЗ должны по уровню защиты соответствовать: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уровням воздействия вредных и (или) опасных производственных факторов, установленных СОУТ и ОПР;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характеру воздействия опасностей;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выполняемой работе;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продолжительности работы;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индивидуальным особенностям работника;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совместимости с другими используемыми СИЗ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6122187"/>
            <a:ext cx="697460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8016" y="612218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Классы защиты СИЗ определены в ГОСТах</a:t>
            </a:r>
          </a:p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есть не у каждого СИЗ  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225194"/>
              </p:ext>
            </p:extLst>
          </p:nvPr>
        </p:nvGraphicFramePr>
        <p:xfrm>
          <a:off x="395536" y="3744746"/>
          <a:ext cx="8456378" cy="235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1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8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9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Особенности конструкции (примеры)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Комплектность (примеры)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760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СИЗ ног: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наличие ударопрочного подноска 200Дж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перфорационными отверстиями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Одежда специальная: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-  куртка, брюки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-  куртка, полукомбинезон          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СИЗ рук: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    наличие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противоударных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накладок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-  куртка, брюки, жилет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- 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куртка, брюки, фартук и т.п.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76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СИЗ органов зрения: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закрытые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устойчивость к запотеванию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841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1334</TotalTime>
  <Words>2639</Words>
  <Application>Microsoft Office PowerPoint</Application>
  <PresentationFormat>Экран (4:3)</PresentationFormat>
  <Paragraphs>413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Официальная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Новосельцева Анна Александровна</dc:creator>
  <cp:lastModifiedBy>Теблоева Елена Владимировна</cp:lastModifiedBy>
  <cp:revision>77</cp:revision>
  <cp:lastPrinted>2024-09-30T02:11:42Z</cp:lastPrinted>
  <dcterms:created xsi:type="dcterms:W3CDTF">2024-09-17T02:19:39Z</dcterms:created>
  <dcterms:modified xsi:type="dcterms:W3CDTF">2024-09-30T02:19:42Z</dcterms:modified>
</cp:coreProperties>
</file>