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72" r:id="rId6"/>
    <p:sldId id="268" r:id="rId7"/>
    <p:sldId id="271" r:id="rId8"/>
    <p:sldId id="259" r:id="rId9"/>
    <p:sldId id="263" r:id="rId10"/>
    <p:sldId id="273" r:id="rId11"/>
    <p:sldId id="274" r:id="rId12"/>
    <p:sldId id="276" r:id="rId13"/>
    <p:sldId id="275" r:id="rId14"/>
    <p:sldId id="264" r:id="rId15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3840" userDrawn="1">
          <p15:clr>
            <a:srgbClr val="A4A3A4"/>
          </p15:clr>
        </p15:guide>
        <p15:guide id="3" pos="597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014067"/>
    <a:srgbClr val="3F3F3F"/>
    <a:srgbClr val="014E7D"/>
    <a:srgbClr val="013657"/>
    <a:srgbClr val="01456F"/>
    <a:srgbClr val="014B79"/>
    <a:srgbClr val="0937C9"/>
    <a:srgbClr val="002774"/>
    <a:srgbClr val="929A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6" autoAdjust="0"/>
    <p:restoredTop sz="94674" autoAdjust="0"/>
  </p:normalViewPr>
  <p:slideViewPr>
    <p:cSldViewPr snapToGrid="0" showGuides="1">
      <p:cViewPr>
        <p:scale>
          <a:sx n="70" d="100"/>
          <a:sy n="70" d="100"/>
        </p:scale>
        <p:origin x="-2232" y="-978"/>
      </p:cViewPr>
      <p:guideLst>
        <p:guide orient="horz" pos="2160"/>
        <p:guide pos="3840"/>
        <p:guide pos="59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4074" y="1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Основной долг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янв</c:v>
                </c:pt>
                <c:pt idx="1">
                  <c:v>фев</c:v>
                </c:pt>
                <c:pt idx="2">
                  <c:v>мар</c:v>
                </c:pt>
                <c:pt idx="3">
                  <c:v>апр</c:v>
                </c:pt>
                <c:pt idx="4">
                  <c:v>май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Проценты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янв</c:v>
                </c:pt>
                <c:pt idx="1">
                  <c:v>фев</c:v>
                </c:pt>
                <c:pt idx="2">
                  <c:v>мар</c:v>
                </c:pt>
                <c:pt idx="3">
                  <c:v>апр</c:v>
                </c:pt>
                <c:pt idx="4">
                  <c:v>май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2.5</c:v>
                </c:pt>
                <c:pt idx="1">
                  <c:v>2</c:v>
                </c:pt>
                <c:pt idx="2">
                  <c:v>1.5</c:v>
                </c:pt>
                <c:pt idx="3">
                  <c:v>1</c:v>
                </c:pt>
                <c:pt idx="4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887488"/>
        <c:axId val="69889024"/>
      </c:barChart>
      <c:catAx>
        <c:axId val="69887488"/>
        <c:scaling>
          <c:orientation val="minMax"/>
        </c:scaling>
        <c:delete val="0"/>
        <c:axPos val="b"/>
        <c:majorTickMark val="out"/>
        <c:minorTickMark val="none"/>
        <c:tickLblPos val="nextTo"/>
        <c:crossAx val="69889024"/>
        <c:crosses val="autoZero"/>
        <c:auto val="1"/>
        <c:lblAlgn val="ctr"/>
        <c:lblOffset val="100"/>
        <c:noMultiLvlLbl val="0"/>
      </c:catAx>
      <c:valAx>
        <c:axId val="6988902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698874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E8BEDA40-91A9-49DC-B402-0EBE674AAE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8CBB508-5589-42E7-A433-D119AC0FFB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99FCB9F-9216-417F-9BD4-A342FB3AE3FA}" type="datetime1">
              <a:rPr lang="ru-RU" smtClean="0"/>
              <a:pPr rtl="0"/>
              <a:t>23.04.2021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9232ABA-B33A-4B3B-8412-C1773FBF3D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xmlns="" id="{BAB1832E-3B48-42CB-80A7-CD8E48D52D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F1072A3-100F-40A9-915F-8D2D9E6962D8}" type="slidenum">
              <a:rPr lang="ru-RU" smtClean="0"/>
              <a:pPr rt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5371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006FF-93FE-4EE6-BEDD-84A3AA0BC492}" type="datetime1">
              <a:rPr lang="ru-RU" smtClean="0"/>
              <a:pPr/>
              <a:t>23.04.2021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9230CFA-805A-4FD3-B3A0-DAAA5993DA17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989277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ru-RU" smtClean="0"/>
              <a:pPr rtl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5458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ru-RU" smtClean="0"/>
              <a:pPr rtl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7972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ru-RU" smtClean="0"/>
              <a:pPr rtl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801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ru-RU" smtClean="0"/>
              <a:pPr rtl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868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ru-RU" smtClean="0"/>
              <a:pPr rtl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066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 10">
            <a:extLst>
              <a:ext uri="{FF2B5EF4-FFF2-40B4-BE49-F238E27FC236}">
                <a16:creationId xmlns:a16="http://schemas.microsoft.com/office/drawing/2014/main" xmlns="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Рисунок 24">
            <a:extLst>
              <a:ext uri="{FF2B5EF4-FFF2-40B4-BE49-F238E27FC236}">
                <a16:creationId xmlns:a16="http://schemas.microsoft.com/office/drawing/2014/main" xmlns="" id="{73B47EE6-EDE6-4881-B456-B37D9C1ADE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24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ЩЕЛКНИТЕ, ЧТОБЫ ИЗМЕНИТЬ ПОДЗАГОЛОВОК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04501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7537" userDrawn="1">
          <p15:clr>
            <a:srgbClr val="FBAE40"/>
          </p15:clr>
        </p15:guide>
        <p15:guide id="3" pos="138" userDrawn="1">
          <p15:clr>
            <a:srgbClr val="FBAE40"/>
          </p15:clr>
        </p15:guide>
        <p15:guide id="4" orient="horz" pos="4178" userDrawn="1">
          <p15:clr>
            <a:srgbClr val="FBAE40"/>
          </p15:clr>
        </p15:guide>
        <p15:guide id="5" orient="horz" pos="142" userDrawn="1">
          <p15:clr>
            <a:srgbClr val="FBAE40"/>
          </p15:clr>
        </p15:guide>
        <p15:guide id="6" pos="2457" userDrawn="1">
          <p15:clr>
            <a:srgbClr val="FBAE40"/>
          </p15:clr>
        </p15:guide>
        <p15:guide id="7" pos="43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 10">
            <a:extLst>
              <a:ext uri="{FF2B5EF4-FFF2-40B4-BE49-F238E27FC236}">
                <a16:creationId xmlns:a16="http://schemas.microsoft.com/office/drawing/2014/main" xmlns="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24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ЩЕЛКНИТЕ, ЧТОБЫ ИЗМЕНИТЬ СТИЛЬ ОБРАЗЦА ПОДЗАГОЛОВКА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56172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ый треугольник 18">
            <a:extLst>
              <a:ext uri="{FF2B5EF4-FFF2-40B4-BE49-F238E27FC236}">
                <a16:creationId xmlns:a16="http://schemas.microsoft.com/office/drawing/2014/main" xmlns="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7" name="Параллелограмм 16">
            <a:extLst>
              <a:ext uri="{FF2B5EF4-FFF2-40B4-BE49-F238E27FC236}">
                <a16:creationId xmlns:a16="http://schemas.microsoft.com/office/drawing/2014/main" xmlns="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Заголовок 1">
            <a:extLst>
              <a:ext uri="{FF2B5EF4-FFF2-40B4-BE49-F238E27FC236}">
                <a16:creationId xmlns:a16="http://schemas.microsoft.com/office/drawing/2014/main" xmlns="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101" name="Текст 2">
            <a:extLst>
              <a:ext uri="{FF2B5EF4-FFF2-40B4-BE49-F238E27FC236}">
                <a16:creationId xmlns:a16="http://schemas.microsoft.com/office/drawing/2014/main" xmlns="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ИЗМЕНИТЬ ОБРАЗЕЦ ТЕКСТА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араллелограмм 24">
            <a:extLst>
              <a:ext uri="{FF2B5EF4-FFF2-40B4-BE49-F238E27FC236}">
                <a16:creationId xmlns:a16="http://schemas.microsoft.com/office/drawing/2014/main" xmlns="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/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араллелограмм 23">
            <a:extLst>
              <a:ext uri="{FF2B5EF4-FFF2-40B4-BE49-F238E27FC236}">
                <a16:creationId xmlns:a16="http://schemas.microsoft.com/office/drawing/2014/main" xmlns="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078656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  <p15:guide id="3" pos="143">
          <p15:clr>
            <a:srgbClr val="FBAE40"/>
          </p15:clr>
        </p15:guide>
        <p15:guide id="4" orient="horz" pos="4170">
          <p15:clr>
            <a:srgbClr val="FBAE40"/>
          </p15:clr>
        </p15:guide>
        <p15:guide id="5" pos="7537">
          <p15:clr>
            <a:srgbClr val="FBAE40"/>
          </p15:clr>
        </p15:guide>
        <p15:guide id="6" orient="horz" pos="1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:a16="http://schemas.microsoft.com/office/drawing/2014/main" xmlns="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solidFill>
                  <a:schemeClr val="tx1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xmlns="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xmlns="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25" name="Надпись 24">
            <a:extLst>
              <a:ext uri="{FF2B5EF4-FFF2-40B4-BE49-F238E27FC236}">
                <a16:creationId xmlns:a16="http://schemas.microsoft.com/office/drawing/2014/main" xmlns="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3400" b="1" noProof="0">
                <a:solidFill>
                  <a:schemeClr val="accent6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xmlns="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ru-RU" noProof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27" name="Заголовок 1">
            <a:extLst>
              <a:ext uri="{FF2B5EF4-FFF2-40B4-BE49-F238E27FC236}">
                <a16:creationId xmlns:a16="http://schemas.microsoft.com/office/drawing/2014/main" xmlns="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29" name="Объект 2">
            <a:extLst>
              <a:ext uri="{FF2B5EF4-FFF2-40B4-BE49-F238E27FC236}">
                <a16:creationId xmlns:a16="http://schemas.microsoft.com/office/drawing/2014/main" xmlns="" id="{1FAE0C34-9220-45F0-9FC2-9FE7C994E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78" y="1671924"/>
            <a:ext cx="10835122" cy="4505039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4343043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:a16="http://schemas.microsoft.com/office/drawing/2014/main" xmlns="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solidFill>
                  <a:schemeClr val="tx1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xmlns="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xmlns="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25" name="Надпись 24">
            <a:extLst>
              <a:ext uri="{FF2B5EF4-FFF2-40B4-BE49-F238E27FC236}">
                <a16:creationId xmlns:a16="http://schemas.microsoft.com/office/drawing/2014/main" xmlns="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3400" b="1" noProof="0">
                <a:solidFill>
                  <a:schemeClr val="accent6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xmlns="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ru-RU" noProof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27" name="Заголовок 1">
            <a:extLst>
              <a:ext uri="{FF2B5EF4-FFF2-40B4-BE49-F238E27FC236}">
                <a16:creationId xmlns:a16="http://schemas.microsoft.com/office/drawing/2014/main" xmlns="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xmlns="" id="{217F9213-0142-420B-A84D-C5627A0C8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687" y="1651044"/>
            <a:ext cx="5181600" cy="4525919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5" name="Объект 3">
            <a:extLst>
              <a:ext uri="{FF2B5EF4-FFF2-40B4-BE49-F238E27FC236}">
                <a16:creationId xmlns:a16="http://schemas.microsoft.com/office/drawing/2014/main" xmlns="" id="{8014328B-D576-4B5C-A4AE-CF9831892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51044"/>
            <a:ext cx="5181600" cy="4525919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8481316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:a16="http://schemas.microsoft.com/office/drawing/2014/main" xmlns="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solidFill>
                  <a:schemeClr val="tx1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xmlns="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xmlns="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25" name="Надпись 24">
            <a:extLst>
              <a:ext uri="{FF2B5EF4-FFF2-40B4-BE49-F238E27FC236}">
                <a16:creationId xmlns:a16="http://schemas.microsoft.com/office/drawing/2014/main" xmlns="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3400" b="1" noProof="0">
                <a:solidFill>
                  <a:schemeClr val="accent6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xmlns="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ru-RU" noProof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27" name="Заголовок 1">
            <a:extLst>
              <a:ext uri="{FF2B5EF4-FFF2-40B4-BE49-F238E27FC236}">
                <a16:creationId xmlns:a16="http://schemas.microsoft.com/office/drawing/2014/main" xmlns="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xmlns="" id="{82BFF385-445D-4DBB-9773-F99669415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678" y="1681163"/>
            <a:ext cx="5382501" cy="823912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lang="en-US" b="1" dirty="0">
                <a:solidFill>
                  <a:schemeClr val="accent6"/>
                </a:solidFill>
              </a:defRPr>
            </a:lvl1pPr>
          </a:lstStyle>
          <a:p>
            <a:pPr marL="228600" lvl="0" indent="-228600" rtl="0"/>
            <a:r>
              <a:rPr lang="ru-RU" noProof="0" smtClean="0"/>
              <a:t>Образец текста</a:t>
            </a:r>
          </a:p>
        </p:txBody>
      </p:sp>
      <p:sp>
        <p:nvSpPr>
          <p:cNvPr id="20" name="Текст 4">
            <a:extLst>
              <a:ext uri="{FF2B5EF4-FFF2-40B4-BE49-F238E27FC236}">
                <a16:creationId xmlns:a16="http://schemas.microsoft.com/office/drawing/2014/main" xmlns="" id="{311B1CFE-1B35-4B5C-B40A-DC5ADF211B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1" name="Объект 5">
            <a:extLst>
              <a:ext uri="{FF2B5EF4-FFF2-40B4-BE49-F238E27FC236}">
                <a16:creationId xmlns:a16="http://schemas.microsoft.com/office/drawing/2014/main" xmlns="" id="{1CE840E8-D596-479D-AE97-E88F42DC1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24" name="Объект 3">
            <a:extLst>
              <a:ext uri="{FF2B5EF4-FFF2-40B4-BE49-F238E27FC236}">
                <a16:creationId xmlns:a16="http://schemas.microsoft.com/office/drawing/2014/main" xmlns="" id="{B9A68D25-B19E-4E84-B65D-596EE8382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678" y="2505075"/>
            <a:ext cx="5391749" cy="3684588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5226781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 10">
            <a:extLst>
              <a:ext uri="{FF2B5EF4-FFF2-40B4-BE49-F238E27FC236}">
                <a16:creationId xmlns:a16="http://schemas.microsoft.com/office/drawing/2014/main" xmlns="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">
            <a:extLst>
              <a:ext uri="{FF2B5EF4-FFF2-40B4-BE49-F238E27FC236}">
                <a16:creationId xmlns:a16="http://schemas.microsoft.com/office/drawing/2014/main" xmlns="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xmlns="" id="{C9A1E80C-1A76-4D3E-92A1-846866867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1316" y="2290713"/>
            <a:ext cx="5803672" cy="4341862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 sz="2400"/>
            </a:lvl1pPr>
            <a:lvl2pPr>
              <a:buClr>
                <a:schemeClr val="accent2"/>
              </a:buClr>
              <a:defRPr sz="20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accent2"/>
              </a:buClr>
              <a:defRPr sz="1600"/>
            </a:lvl4pPr>
            <a:lvl5pPr>
              <a:buClr>
                <a:schemeClr val="accent2"/>
              </a:buCl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0" name="Прямоугольный треугольник 10">
            <a:extLst>
              <a:ext uri="{FF2B5EF4-FFF2-40B4-BE49-F238E27FC236}">
                <a16:creationId xmlns:a16="http://schemas.microsoft.com/office/drawing/2014/main" xmlns="" id="{ED37F377-8A2B-4717-9BE8-74D809D3C464}"/>
              </a:ext>
            </a:extLst>
          </p:cNvPr>
          <p:cNvSpPr/>
          <p:nvPr userDrawn="1"/>
        </p:nvSpPr>
        <p:spPr>
          <a:xfrm flipV="1">
            <a:off x="0" y="-9531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5526537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 10">
            <a:extLst>
              <a:ext uri="{FF2B5EF4-FFF2-40B4-BE49-F238E27FC236}">
                <a16:creationId xmlns:a16="http://schemas.microsoft.com/office/drawing/2014/main" xmlns="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">
            <a:extLst>
              <a:ext uri="{FF2B5EF4-FFF2-40B4-BE49-F238E27FC236}">
                <a16:creationId xmlns:a16="http://schemas.microsoft.com/office/drawing/2014/main" xmlns="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2" name="Рисунок 2">
            <a:extLst>
              <a:ext uri="{FF2B5EF4-FFF2-40B4-BE49-F238E27FC236}">
                <a16:creationId xmlns:a16="http://schemas.microsoft.com/office/drawing/2014/main" xmlns="" id="{22728E0A-430E-4C6A-BF56-06FA8510F29F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49970" y="2271860"/>
            <a:ext cx="5715017" cy="436071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261430260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адпись 17">
            <a:extLst>
              <a:ext uri="{FF2B5EF4-FFF2-40B4-BE49-F238E27FC236}">
                <a16:creationId xmlns:a16="http://schemas.microsoft.com/office/drawing/2014/main" xmlns="" id="{CC52C5C1-EC33-44C1-9D54-A1058BBF1812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3400" b="1" noProof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xmlns="" id="{8A0030CD-8C9E-4AA5-8C5D-F9B2EDB7E17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Диагональная полоса 26">
              <a:extLst>
                <a:ext uri="{FF2B5EF4-FFF2-40B4-BE49-F238E27FC236}">
                  <a16:creationId xmlns:a16="http://schemas.microsoft.com/office/drawing/2014/main" xmlns="" id="{872EE65E-EE50-4A3E-861E-1D6C241CB8EA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solidFill>
                  <a:schemeClr val="tx1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xmlns="" id="{E76AD1EF-E06C-4D3C-9693-26844D01C83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Параллелограмм 28">
              <a:extLst>
                <a:ext uri="{FF2B5EF4-FFF2-40B4-BE49-F238E27FC236}">
                  <a16:creationId xmlns:a16="http://schemas.microsoft.com/office/drawing/2014/main" xmlns="" id="{57D44C42-44C0-420A-A125-9B1A979D4F56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30" name="Параллелограмм 29">
            <a:extLst>
              <a:ext uri="{FF2B5EF4-FFF2-40B4-BE49-F238E27FC236}">
                <a16:creationId xmlns:a16="http://schemas.microsoft.com/office/drawing/2014/main" xmlns="" id="{406089BB-36DC-4E23-B215-527A8A18FCF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ru-RU" noProof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578C43A6-50C6-704E-BADC-6D83BADE73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ED91439B-965F-3548-AF77-89501B24F6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1990684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адпись 20">
            <a:extLst>
              <a:ext uri="{FF2B5EF4-FFF2-40B4-BE49-F238E27FC236}">
                <a16:creationId xmlns:a16="http://schemas.microsoft.com/office/drawing/2014/main" xmlns="" id="{7E8A2C98-F26E-415A-B931-1B89CA46C1CF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3400" b="1" noProof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xmlns="" id="{1B2FB48C-0C70-4DBE-B904-A134B6644DD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8" name="Диагональная полоса 27">
              <a:extLst>
                <a:ext uri="{FF2B5EF4-FFF2-40B4-BE49-F238E27FC236}">
                  <a16:creationId xmlns:a16="http://schemas.microsoft.com/office/drawing/2014/main" xmlns="" id="{4F2E2158-1E6E-4E0D-BDAB-B20041C7361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solidFill>
                  <a:schemeClr val="tx1"/>
                </a:solidFill>
              </a:endParaRPr>
            </a:p>
          </p:txBody>
        </p:sp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xmlns="" id="{626D62DB-3A5A-4DA1-BFA4-D9E58676E86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xmlns="" id="{F5A729A7-3A5C-405C-AE06-180E7529E477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31" name="Параллелограмм 30">
            <a:extLst>
              <a:ext uri="{FF2B5EF4-FFF2-40B4-BE49-F238E27FC236}">
                <a16:creationId xmlns:a16="http://schemas.microsoft.com/office/drawing/2014/main" xmlns="" id="{41E23981-B12A-4AC3-A030-337BBBA5E45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ru-RU" noProof="0"/>
          </a:p>
        </p:txBody>
      </p:sp>
      <p:sp>
        <p:nvSpPr>
          <p:cNvPr id="33" name="Заголовок 1">
            <a:extLst>
              <a:ext uri="{FF2B5EF4-FFF2-40B4-BE49-F238E27FC236}">
                <a16:creationId xmlns:a16="http://schemas.microsoft.com/office/drawing/2014/main" xmlns="" id="{59067A2C-FE71-4381-BE51-08DAC5E43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21556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CB69A007-934D-7A4B-9EFA-82044EF4D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5A154DC2-98C7-4D4B-A17A-AA4731217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5841909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325CE2EB-00DF-4EBA-BF1F-D37805D4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65891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ый треугольник 18">
            <a:extLst>
              <a:ext uri="{FF2B5EF4-FFF2-40B4-BE49-F238E27FC236}">
                <a16:creationId xmlns:a16="http://schemas.microsoft.com/office/drawing/2014/main" xmlns="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7" name="Параллелограмм 16">
            <a:extLst>
              <a:ext uri="{FF2B5EF4-FFF2-40B4-BE49-F238E27FC236}">
                <a16:creationId xmlns:a16="http://schemas.microsoft.com/office/drawing/2014/main" xmlns="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Заголовок 1">
            <a:extLst>
              <a:ext uri="{FF2B5EF4-FFF2-40B4-BE49-F238E27FC236}">
                <a16:creationId xmlns:a16="http://schemas.microsoft.com/office/drawing/2014/main" xmlns="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101" name="Текст 2">
            <a:extLst>
              <a:ext uri="{FF2B5EF4-FFF2-40B4-BE49-F238E27FC236}">
                <a16:creationId xmlns:a16="http://schemas.microsoft.com/office/drawing/2014/main" xmlns="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ИЗМЕНИТЬ ОБРАЗЕЦ ТЕКСТА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араллелограмм 24">
            <a:extLst>
              <a:ext uri="{FF2B5EF4-FFF2-40B4-BE49-F238E27FC236}">
                <a16:creationId xmlns:a16="http://schemas.microsoft.com/office/drawing/2014/main" xmlns="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/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Рисунок 26">
            <a:extLst>
              <a:ext uri="{FF2B5EF4-FFF2-40B4-BE49-F238E27FC236}">
                <a16:creationId xmlns:a16="http://schemas.microsoft.com/office/drawing/2014/main" xmlns="" id="{95572AA9-EFAE-4771-B1EE-47E3611737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араллелограмм 23">
            <a:extLst>
              <a:ext uri="{FF2B5EF4-FFF2-40B4-BE49-F238E27FC236}">
                <a16:creationId xmlns:a16="http://schemas.microsoft.com/office/drawing/2014/main" xmlns="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2399830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83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43" userDrawn="1">
          <p15:clr>
            <a:srgbClr val="FBAE40"/>
          </p15:clr>
        </p15:guide>
        <p15:guide id="4" orient="horz" pos="4170" userDrawn="1">
          <p15:clr>
            <a:srgbClr val="FBAE40"/>
          </p15:clr>
        </p15:guide>
        <p15:guide id="5" pos="7537" userDrawn="1">
          <p15:clr>
            <a:srgbClr val="FBAE40"/>
          </p15:clr>
        </p15:guide>
        <p15:guide id="6" orient="horz" pos="1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96915"/>
            <a:ext cx="4942829" cy="295827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24" name="Прямоугольный треугольник 23">
            <a:extLst>
              <a:ext uri="{FF2B5EF4-FFF2-40B4-BE49-F238E27FC236}">
                <a16:creationId xmlns:a16="http://schemas.microsoft.com/office/drawing/2014/main" xmlns="" id="{BD6ACE60-499D-41AB-89C4-D537D7C3D22A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5" name="Параллелограмм 24">
            <a:extLst>
              <a:ext uri="{FF2B5EF4-FFF2-40B4-BE49-F238E27FC236}">
                <a16:creationId xmlns:a16="http://schemas.microsoft.com/office/drawing/2014/main" xmlns="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6375400" y="5047077"/>
            <a:ext cx="1524574" cy="1803400"/>
          </a:xfrm>
          <a:prstGeom prst="line">
            <a:avLst/>
          </a:prstGeom>
          <a:ln>
            <a:solidFill>
              <a:srgbClr val="EAB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563477"/>
            <a:ext cx="7342631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237B57-91C6-4F8B-8AA0-18FA50B0FD1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1378" y="1308484"/>
            <a:ext cx="7342622" cy="121556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  <a:br>
              <a:rPr lang="ru-RU" noProof="0"/>
            </a:br>
            <a:r>
              <a:rPr lang="ru-RU" noProof="0"/>
              <a:t>Стиль образца заголовка </a:t>
            </a:r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xmlns="" id="{FE1FADFB-0A3D-40F7-9B40-368DECD971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04000" y="0"/>
            <a:ext cx="5588000" cy="6872249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ADB14A5-A767-774C-85B8-68EF914689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4B9B51B-EAA9-4B4D-A4F6-470CD95DAA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4223058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ый треугольник 34">
            <a:extLst>
              <a:ext uri="{FF2B5EF4-FFF2-40B4-BE49-F238E27FC236}">
                <a16:creationId xmlns:a16="http://schemas.microsoft.com/office/drawing/2014/main" xmlns="" id="{805F1696-7D6B-4055-94C3-E4C179F63596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8" name="Рисунок 17">
            <a:extLst>
              <a:ext uri="{FF2B5EF4-FFF2-40B4-BE49-F238E27FC236}">
                <a16:creationId xmlns:a16="http://schemas.microsoft.com/office/drawing/2014/main" xmlns="" id="{8B9EC3A9-7039-403A-9414-429521308A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0177" y="1435100"/>
            <a:ext cx="6021821" cy="5422900"/>
          </a:xfrm>
          <a:custGeom>
            <a:avLst/>
            <a:gdLst>
              <a:gd name="connsiteX0" fmla="*/ 6021821 w 6021821"/>
              <a:gd name="connsiteY0" fmla="*/ 0 h 5422900"/>
              <a:gd name="connsiteX1" fmla="*/ 6021821 w 6021821"/>
              <a:gd name="connsiteY1" fmla="*/ 5422900 h 5422900"/>
              <a:gd name="connsiteX2" fmla="*/ 0 w 6021821"/>
              <a:gd name="connsiteY2" fmla="*/ 5422900 h 542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1821" h="5422900">
                <a:moveTo>
                  <a:pt x="6021821" y="0"/>
                </a:moveTo>
                <a:lnTo>
                  <a:pt x="6021821" y="5422900"/>
                </a:lnTo>
                <a:lnTo>
                  <a:pt x="0" y="5422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Ins="365760" rtlCol="0" anchor="ctr">
            <a:noAutofit/>
          </a:bodyPr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96915"/>
            <a:ext cx="4942829" cy="295827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25" name="Параллелограмм 24">
            <a:extLst>
              <a:ext uri="{FF2B5EF4-FFF2-40B4-BE49-F238E27FC236}">
                <a16:creationId xmlns:a16="http://schemas.microsoft.com/office/drawing/2014/main" xmlns="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352314" y="1185452"/>
            <a:ext cx="1839685" cy="163394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563477"/>
            <a:ext cx="7342621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17" name="Надпись 16">
            <a:extLst>
              <a:ext uri="{FF2B5EF4-FFF2-40B4-BE49-F238E27FC236}">
                <a16:creationId xmlns:a16="http://schemas.microsoft.com/office/drawing/2014/main" xmlns="" id="{3EB154C1-CE47-4220-9832-4FD0868A64A8}"/>
              </a:ext>
            </a:extLst>
          </p:cNvPr>
          <p:cNvSpPr txBox="1"/>
          <p:nvPr userDrawn="1"/>
        </p:nvSpPr>
        <p:spPr>
          <a:xfrm>
            <a:off x="11073384" y="237744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3400" b="1" noProof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2DB9D671-9FC8-4306-96B7-D9D585694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378" y="1308484"/>
            <a:ext cx="7342622" cy="121556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  <a:br>
              <a:rPr lang="ru-RU" noProof="0"/>
            </a:br>
            <a:r>
              <a:rPr lang="ru-RU" noProof="0"/>
              <a:t>Стиль образца заголовка 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6E55A0B9-F639-8643-9C4D-B93B8EE21A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0C29282-8AC7-494D-9A8E-A26C7F6994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8311092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 с по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:a16="http://schemas.microsoft.com/office/drawing/2014/main" xmlns="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solidFill>
                  <a:schemeClr val="tx1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xmlns="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xmlns="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17" name="Текст 2">
            <a:extLst>
              <a:ext uri="{FF2B5EF4-FFF2-40B4-BE49-F238E27FC236}">
                <a16:creationId xmlns:a16="http://schemas.microsoft.com/office/drawing/2014/main" xmlns="" id="{B2E19FBD-2379-4B3B-910D-F51E007CB63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20698" y="2104888"/>
            <a:ext cx="5475290" cy="781188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8" name="Объект 3">
            <a:extLst>
              <a:ext uri="{FF2B5EF4-FFF2-40B4-BE49-F238E27FC236}">
                <a16:creationId xmlns:a16="http://schemas.microsoft.com/office/drawing/2014/main" xmlns="" id="{8715E757-6584-4841-8154-C92E70E0CD6B}"/>
              </a:ext>
            </a:extLst>
          </p:cNvPr>
          <p:cNvSpPr>
            <a:spLocks noGrp="1"/>
          </p:cNvSpPr>
          <p:nvPr userDrawn="1">
            <p:ph sz="half" idx="13"/>
          </p:nvPr>
        </p:nvSpPr>
        <p:spPr>
          <a:xfrm>
            <a:off x="520698" y="2886076"/>
            <a:ext cx="5475290" cy="323214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 rtl="0">
              <a:buClr>
                <a:schemeClr val="accent2"/>
              </a:buClr>
            </a:pPr>
            <a:r>
              <a:rPr lang="ru-RU" noProof="0" smtClean="0"/>
              <a:t>Образец текста</a:t>
            </a:r>
          </a:p>
          <a:p>
            <a:pPr lvl="1" rtl="0">
              <a:buClr>
                <a:schemeClr val="accent2"/>
              </a:buClr>
            </a:pPr>
            <a:r>
              <a:rPr lang="ru-RU" noProof="0" smtClean="0"/>
              <a:t>Второй уровень</a:t>
            </a:r>
          </a:p>
          <a:p>
            <a:pPr lvl="2" rtl="0">
              <a:buClr>
                <a:schemeClr val="accent2"/>
              </a:buClr>
            </a:pPr>
            <a:r>
              <a:rPr lang="ru-RU" noProof="0" smtClean="0"/>
              <a:t>Третий уровень</a:t>
            </a:r>
          </a:p>
          <a:p>
            <a:pPr lvl="3" rtl="0">
              <a:buClr>
                <a:schemeClr val="accent2"/>
              </a:buClr>
            </a:pPr>
            <a:r>
              <a:rPr lang="ru-RU" noProof="0" smtClean="0"/>
              <a:t>Четвертый уровень</a:t>
            </a:r>
          </a:p>
          <a:p>
            <a:pPr lvl="4" rtl="0">
              <a:buClr>
                <a:schemeClr val="accent2"/>
              </a:buClr>
            </a:pPr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9" name="Текст 4">
            <a:extLst>
              <a:ext uri="{FF2B5EF4-FFF2-40B4-BE49-F238E27FC236}">
                <a16:creationId xmlns:a16="http://schemas.microsoft.com/office/drawing/2014/main" xmlns="" id="{47CDC5A2-8836-4ED3-8E78-18C24853D88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186713" y="2104888"/>
            <a:ext cx="5475600" cy="781188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0" name="Объект 5">
            <a:extLst>
              <a:ext uri="{FF2B5EF4-FFF2-40B4-BE49-F238E27FC236}">
                <a16:creationId xmlns:a16="http://schemas.microsoft.com/office/drawing/2014/main" xmlns="" id="{D957FBD7-2C3C-4DD1-954F-DF1E007BE590}"/>
              </a:ext>
            </a:extLst>
          </p:cNvPr>
          <p:cNvSpPr>
            <a:spLocks noGrp="1"/>
          </p:cNvSpPr>
          <p:nvPr userDrawn="1">
            <p:ph sz="quarter" idx="15"/>
          </p:nvPr>
        </p:nvSpPr>
        <p:spPr>
          <a:xfrm>
            <a:off x="6186713" y="2886076"/>
            <a:ext cx="5475600" cy="323214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 rtl="0">
              <a:buClr>
                <a:schemeClr val="accent2"/>
              </a:buClr>
            </a:pPr>
            <a:r>
              <a:rPr lang="ru-RU" noProof="0" smtClean="0"/>
              <a:t>Образец текста</a:t>
            </a:r>
          </a:p>
          <a:p>
            <a:pPr lvl="1" rtl="0">
              <a:buClr>
                <a:schemeClr val="accent2"/>
              </a:buClr>
            </a:pPr>
            <a:r>
              <a:rPr lang="ru-RU" noProof="0" smtClean="0"/>
              <a:t>Второй уровень</a:t>
            </a:r>
          </a:p>
          <a:p>
            <a:pPr lvl="2" rtl="0">
              <a:buClr>
                <a:schemeClr val="accent2"/>
              </a:buClr>
            </a:pPr>
            <a:r>
              <a:rPr lang="ru-RU" noProof="0" smtClean="0"/>
              <a:t>Третий уровень</a:t>
            </a:r>
          </a:p>
          <a:p>
            <a:pPr lvl="3" rtl="0">
              <a:buClr>
                <a:schemeClr val="accent2"/>
              </a:buClr>
            </a:pPr>
            <a:r>
              <a:rPr lang="ru-RU" noProof="0" smtClean="0"/>
              <a:t>Четвертый уровень</a:t>
            </a:r>
          </a:p>
          <a:p>
            <a:pPr lvl="4" rtl="0">
              <a:buClr>
                <a:schemeClr val="accent2"/>
              </a:buClr>
            </a:pPr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24" name="Текст 4">
            <a:extLst>
              <a:ext uri="{FF2B5EF4-FFF2-40B4-BE49-F238E27FC236}">
                <a16:creationId xmlns:a16="http://schemas.microsoft.com/office/drawing/2014/main" xmlns="" id="{77DB65FF-A89E-4562-8251-2BB63EFDD28E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25" name="Надпись 24">
            <a:extLst>
              <a:ext uri="{FF2B5EF4-FFF2-40B4-BE49-F238E27FC236}">
                <a16:creationId xmlns:a16="http://schemas.microsoft.com/office/drawing/2014/main" xmlns="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3400" b="1" noProof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xmlns="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ru-RU" noProof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27" name="Заголовок 1">
            <a:extLst>
              <a:ext uri="{FF2B5EF4-FFF2-40B4-BE49-F238E27FC236}">
                <a16:creationId xmlns:a16="http://schemas.microsoft.com/office/drawing/2014/main" xmlns="" id="{C3CC34F4-862A-42E7-B2FA-7B511CC2E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</p:spTree>
    <p:extLst>
      <p:ext uri="{BB962C8B-B14F-4D97-AF65-F5344CB8AC3E}">
        <p14:creationId xmlns:p14="http://schemas.microsoft.com/office/powerpoint/2010/main" val="325654026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адпись 15">
            <a:extLst>
              <a:ext uri="{FF2B5EF4-FFF2-40B4-BE49-F238E27FC236}">
                <a16:creationId xmlns:a16="http://schemas.microsoft.com/office/drawing/2014/main" xmlns="" id="{A4F49194-9068-41AA-B460-962319BF96A4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3400" b="1" noProof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xmlns="" id="{5806E656-313A-47B1-B381-D004200F7A01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9" name="Диагональная полоса 28">
              <a:extLst>
                <a:ext uri="{FF2B5EF4-FFF2-40B4-BE49-F238E27FC236}">
                  <a16:creationId xmlns:a16="http://schemas.microsoft.com/office/drawing/2014/main" xmlns="" id="{65F8E2DA-4BB4-4421-9172-A11AF38DFEF4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solidFill>
                  <a:schemeClr val="tx1"/>
                </a:solidFill>
              </a:endParaRPr>
            </a:p>
          </p:txBody>
        </p:sp>
        <p:cxnSp>
          <p:nvCxnSpPr>
            <p:cNvPr id="30" name="Прямая соединительная линия 29">
              <a:extLst>
                <a:ext uri="{FF2B5EF4-FFF2-40B4-BE49-F238E27FC236}">
                  <a16:creationId xmlns:a16="http://schemas.microsoft.com/office/drawing/2014/main" xmlns="" id="{6EDB47F2-B6A7-40B4-8A2C-06719F75C08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Параллелограмм 30">
              <a:extLst>
                <a:ext uri="{FF2B5EF4-FFF2-40B4-BE49-F238E27FC236}">
                  <a16:creationId xmlns:a16="http://schemas.microsoft.com/office/drawing/2014/main" xmlns="" id="{B188E7A9-2351-4B68-98B8-10099CB39CD2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33" name="Параллелограмм 32">
            <a:extLst>
              <a:ext uri="{FF2B5EF4-FFF2-40B4-BE49-F238E27FC236}">
                <a16:creationId xmlns:a16="http://schemas.microsoft.com/office/drawing/2014/main" xmlns="" id="{F088C182-BF10-45B2-B159-7702E00D31D4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ru-RU" noProof="0"/>
          </a:p>
        </p:txBody>
      </p:sp>
      <p:sp>
        <p:nvSpPr>
          <p:cNvPr id="34" name="Текст 4">
            <a:extLst>
              <a:ext uri="{FF2B5EF4-FFF2-40B4-BE49-F238E27FC236}">
                <a16:creationId xmlns:a16="http://schemas.microsoft.com/office/drawing/2014/main" xmlns="" id="{FB561B16-2788-452A-B7AF-A482256DCD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D6990C03-1647-2044-B335-6F5F19E4E5F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4F03A7CC-E6DC-1544-BE55-15EC1718B77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BDEC780E-6412-1344-A62E-6B84E9CCB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C82AC85-33B6-2B49-8BF4-084144443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1814" y="2005762"/>
            <a:ext cx="5225764" cy="408388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текст здесь</a:t>
            </a:r>
          </a:p>
        </p:txBody>
      </p:sp>
      <p:sp>
        <p:nvSpPr>
          <p:cNvPr id="20" name="Диаграмма 2">
            <a:extLst>
              <a:ext uri="{FF2B5EF4-FFF2-40B4-BE49-F238E27FC236}">
                <a16:creationId xmlns:a16="http://schemas.microsoft.com/office/drawing/2014/main" xmlns="" id="{0EF0FD2A-B62A-4931-846D-2602DED26606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5796114" y="2005762"/>
            <a:ext cx="5719397" cy="4084470"/>
          </a:xfrm>
          <a:prstGeom prst="rect">
            <a:avLst/>
          </a:prstGeom>
        </p:spPr>
        <p:txBody>
          <a:bodyPr vert="horz" lIns="91420" tIns="45710" rIns="91420" bIns="45710" rtlCol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 rtl="0"/>
            <a:r>
              <a:rPr lang="ru-RU" noProof="0"/>
              <a:t>Щелкните значок, чтобы добавить диаграмму</a:t>
            </a:r>
          </a:p>
        </p:txBody>
      </p:sp>
    </p:spTree>
    <p:extLst>
      <p:ext uri="{BB962C8B-B14F-4D97-AF65-F5344CB8AC3E}">
        <p14:creationId xmlns:p14="http://schemas.microsoft.com/office/powerpoint/2010/main" val="220047707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аблица 11">
            <a:extLst>
              <a:ext uri="{FF2B5EF4-FFF2-40B4-BE49-F238E27FC236}">
                <a16:creationId xmlns:a16="http://schemas.microsoft.com/office/drawing/2014/main" xmlns="" id="{7CD3E31F-0AF8-4EB8-B6FA-BD95A2EDA63B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531378" y="2664803"/>
            <a:ext cx="10993375" cy="3433180"/>
          </a:xfrm>
          <a:prstGeom prst="rect">
            <a:avLst/>
          </a:prstGeom>
        </p:spPr>
        <p:txBody>
          <a:bodyPr lIns="91420" tIns="45710" rIns="91420" bIns="45710" rtlCol="0">
            <a:no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Щелкните значок, чтобы добавить таблицу</a:t>
            </a:r>
          </a:p>
        </p:txBody>
      </p:sp>
      <p:sp>
        <p:nvSpPr>
          <p:cNvPr id="16" name="Надпись 15">
            <a:extLst>
              <a:ext uri="{FF2B5EF4-FFF2-40B4-BE49-F238E27FC236}">
                <a16:creationId xmlns:a16="http://schemas.microsoft.com/office/drawing/2014/main" xmlns="" id="{B84020D1-D35E-497E-97F1-84A6EA9D048E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3400" b="1" noProof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xmlns="" id="{36C8A74F-FDDF-48E8-AC2B-A5BD59D7D6A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Диагональная полоса 26">
              <a:extLst>
                <a:ext uri="{FF2B5EF4-FFF2-40B4-BE49-F238E27FC236}">
                  <a16:creationId xmlns:a16="http://schemas.microsoft.com/office/drawing/2014/main" xmlns="" id="{2D5247F3-E6EB-4003-B1FD-F6200F0738E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solidFill>
                  <a:schemeClr val="tx1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xmlns="" id="{E9B7D995-9FB8-4461-8AAA-FA8B9A145B6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Параллелограмм 32">
              <a:extLst>
                <a:ext uri="{FF2B5EF4-FFF2-40B4-BE49-F238E27FC236}">
                  <a16:creationId xmlns:a16="http://schemas.microsoft.com/office/drawing/2014/main" xmlns="" id="{849B962F-68BC-4B89-B4D8-D862517534DF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xmlns="" id="{8006416B-866C-47E5-8480-109B40F9EAA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37" name="Текст 4">
            <a:extLst>
              <a:ext uri="{FF2B5EF4-FFF2-40B4-BE49-F238E27FC236}">
                <a16:creationId xmlns:a16="http://schemas.microsoft.com/office/drawing/2014/main" xmlns="" id="{FE79FAE9-2A8C-46BA-8738-44CBCF7294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5750A33E-CEFE-4D43-9554-513B01B1D3D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4A960C75-8FA7-5740-9388-2B5112B2C5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</p:spTree>
    <p:extLst>
      <p:ext uri="{BB962C8B-B14F-4D97-AF65-F5344CB8AC3E}">
        <p14:creationId xmlns:p14="http://schemas.microsoft.com/office/powerpoint/2010/main" val="341506091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ая фотограф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>
            <a:extLst>
              <a:ext uri="{FF2B5EF4-FFF2-40B4-BE49-F238E27FC236}">
                <a16:creationId xmlns:a16="http://schemas.microsoft.com/office/drawing/2014/main" xmlns="" id="{79ED029D-F488-47E5-B064-0E35B31D23A5}"/>
              </a:ext>
            </a:extLst>
          </p:cNvPr>
          <p:cNvSpPr/>
          <p:nvPr userDrawn="1"/>
        </p:nvSpPr>
        <p:spPr>
          <a:xfrm flipV="1">
            <a:off x="0" y="-5"/>
            <a:ext cx="11747500" cy="629920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" name="Рисунок 31">
            <a:extLst>
              <a:ext uri="{FF2B5EF4-FFF2-40B4-BE49-F238E27FC236}">
                <a16:creationId xmlns:a16="http://schemas.microsoft.com/office/drawing/2014/main" xmlns="" id="{D683190A-95C6-428D-AEE4-FC8350C324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9229" y="326570"/>
            <a:ext cx="11473542" cy="62048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Вставьте или перетащите изображение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F78F4957-6DDE-40CE-9D33-00B1434FA08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344886"/>
            <a:ext cx="2362200" cy="1240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D9A8085F-72C4-4DFB-813E-C5666B0CC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229" y="558802"/>
            <a:ext cx="8333222" cy="93979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288000" rtlCol="0" anchor="ctr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Добавьте подпись</a:t>
            </a:r>
          </a:p>
        </p:txBody>
      </p:sp>
    </p:spTree>
    <p:extLst>
      <p:ext uri="{BB962C8B-B14F-4D97-AF65-F5344CB8AC3E}">
        <p14:creationId xmlns:p14="http://schemas.microsoft.com/office/powerpoint/2010/main" val="423757677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3">
            <a:extLst>
              <a:ext uri="{FF2B5EF4-FFF2-40B4-BE49-F238E27FC236}">
                <a16:creationId xmlns:a16="http://schemas.microsoft.com/office/drawing/2014/main" xmlns="" id="{A488AB73-8058-4FB5-9619-FCECCA9F39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2929" y="3461163"/>
            <a:ext cx="3445782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Название</a:t>
            </a:r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xmlns="" id="{359BE165-3EB5-4C11-8B53-6E98C0BC2E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2929" y="3839451"/>
            <a:ext cx="3445782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Номер телефона</a:t>
            </a:r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xmlns="" id="{79D05293-35AD-495F-A7AE-942398090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22928" y="4216669"/>
            <a:ext cx="3445783" cy="28907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Электронная почта </a:t>
            </a:r>
          </a:p>
        </p:txBody>
      </p:sp>
      <p:sp>
        <p:nvSpPr>
          <p:cNvPr id="13" name="Текст 21">
            <a:extLst>
              <a:ext uri="{FF2B5EF4-FFF2-40B4-BE49-F238E27FC236}">
                <a16:creationId xmlns:a16="http://schemas.microsoft.com/office/drawing/2014/main" xmlns="" id="{997A03F2-8D8A-4425-9F56-66DB33CE11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2929" y="4594957"/>
            <a:ext cx="3445782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Веб-сайт компании</a:t>
            </a:r>
          </a:p>
        </p:txBody>
      </p:sp>
      <p:sp>
        <p:nvSpPr>
          <p:cNvPr id="14" name="Фигура 4157">
            <a:extLst>
              <a:ext uri="{FF2B5EF4-FFF2-40B4-BE49-F238E27FC236}">
                <a16:creationId xmlns:a16="http://schemas.microsoft.com/office/drawing/2014/main" xmlns="" id="{A30A8F28-98F4-425F-A750-78192A157DF4}"/>
              </a:ext>
            </a:extLst>
          </p:cNvPr>
          <p:cNvSpPr/>
          <p:nvPr userDrawn="1"/>
        </p:nvSpPr>
        <p:spPr>
          <a:xfrm>
            <a:off x="6458938" y="3505247"/>
            <a:ext cx="258875" cy="258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ru-RU" noProof="0"/>
          </a:p>
        </p:txBody>
      </p:sp>
      <p:sp>
        <p:nvSpPr>
          <p:cNvPr id="15" name="Фигура 4186">
            <a:extLst>
              <a:ext uri="{FF2B5EF4-FFF2-40B4-BE49-F238E27FC236}">
                <a16:creationId xmlns:a16="http://schemas.microsoft.com/office/drawing/2014/main" xmlns="" id="{2F84D399-8148-4E86-A1E4-BE7D1D81383A}"/>
              </a:ext>
            </a:extLst>
          </p:cNvPr>
          <p:cNvSpPr/>
          <p:nvPr userDrawn="1"/>
        </p:nvSpPr>
        <p:spPr>
          <a:xfrm>
            <a:off x="6507622" y="3897986"/>
            <a:ext cx="161507" cy="296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ru-RU" noProof="0"/>
          </a:p>
        </p:txBody>
      </p:sp>
      <p:sp>
        <p:nvSpPr>
          <p:cNvPr id="19" name="Фигура 4379">
            <a:extLst>
              <a:ext uri="{FF2B5EF4-FFF2-40B4-BE49-F238E27FC236}">
                <a16:creationId xmlns:a16="http://schemas.microsoft.com/office/drawing/2014/main" xmlns="" id="{E4408FF8-E342-42F8-BBE9-1220822B5E99}"/>
              </a:ext>
            </a:extLst>
          </p:cNvPr>
          <p:cNvSpPr/>
          <p:nvPr userDrawn="1"/>
        </p:nvSpPr>
        <p:spPr>
          <a:xfrm>
            <a:off x="6458938" y="4327945"/>
            <a:ext cx="258875" cy="188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ru-RU" noProof="0"/>
          </a:p>
        </p:txBody>
      </p:sp>
      <p:sp>
        <p:nvSpPr>
          <p:cNvPr id="20" name="Фигура 4487">
            <a:extLst>
              <a:ext uri="{FF2B5EF4-FFF2-40B4-BE49-F238E27FC236}">
                <a16:creationId xmlns:a16="http://schemas.microsoft.com/office/drawing/2014/main" xmlns="" id="{11D27456-C005-4109-9E74-0B692200A0B3}"/>
              </a:ext>
            </a:extLst>
          </p:cNvPr>
          <p:cNvSpPr/>
          <p:nvPr userDrawn="1"/>
        </p:nvSpPr>
        <p:spPr>
          <a:xfrm>
            <a:off x="6471716" y="4650082"/>
            <a:ext cx="233318" cy="233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ru-RU" noProof="0"/>
          </a:p>
        </p:txBody>
      </p:sp>
      <p:sp>
        <p:nvSpPr>
          <p:cNvPr id="21" name="Прямоугольный треугольник 20">
            <a:extLst>
              <a:ext uri="{FF2B5EF4-FFF2-40B4-BE49-F238E27FC236}">
                <a16:creationId xmlns:a16="http://schemas.microsoft.com/office/drawing/2014/main" xmlns="" id="{FDDD2B84-3CB9-4567-8C91-C538E8A1C89F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34EF3020-1476-41B1-9FE7-B476A25C53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B1B64EC3-B232-415D-8E27-EB3E24D13922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2261CE2F-F199-4242-AC6C-692676B81FF1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Рисунок 24">
            <a:extLst>
              <a:ext uri="{FF2B5EF4-FFF2-40B4-BE49-F238E27FC236}">
                <a16:creationId xmlns:a16="http://schemas.microsoft.com/office/drawing/2014/main" xmlns="" id="{89C0506D-0CA6-4583-9D04-24E7F4D16A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1821022"/>
            <a:ext cx="4853573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83905128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DB16155-303B-403D-8B49-D4CEE47D6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53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B915EF5-4ABE-4759-AC09-679CD6083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6971" y="6356350"/>
            <a:ext cx="7402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rtl="0"/>
            <a:fld id="{8699F50C-BE38-4BD0-BA84-9B090E1F2B9B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AA2D2B61-D240-024D-AD60-4162EF1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10835122" cy="114796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6488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85" r:id="rId3"/>
    <p:sldLayoutId id="2147483706" r:id="rId4"/>
    <p:sldLayoutId id="2147483708" r:id="rId5"/>
    <p:sldLayoutId id="2147483704" r:id="rId6"/>
    <p:sldLayoutId id="2147483689" r:id="rId7"/>
    <p:sldLayoutId id="2147483668" r:id="rId8"/>
    <p:sldLayoutId id="2147483707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692" r:id="rId17"/>
    <p:sldLayoutId id="2147483697" r:id="rId18"/>
    <p:sldLayoutId id="2147483674" r:id="rId1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IN"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E7A40"/>
        </a:buClr>
        <a:buFont typeface="Arial" panose="020B0604020202020204" pitchFamily="34" charset="0"/>
        <a:buChar char="•"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IN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257F6BCE-75BB-4ECD-BEA5-21C36A9CC0E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0784" r="20784"/>
          <a:stretch>
            <a:fillRect/>
          </a:stretch>
        </p:blipFill>
        <p:spPr/>
      </p:pic>
      <p:sp>
        <p:nvSpPr>
          <p:cNvPr id="18" name="Шестиугольник 17" descr="Сплошной темный шестиугольник в центре изображения">
            <a:extLst>
              <a:ext uri="{FF2B5EF4-FFF2-40B4-BE49-F238E27FC236}">
                <a16:creationId xmlns:a16="http://schemas.microsoft.com/office/drawing/2014/main" xmlns="" id="{0E6B042D-E9CB-40E0-AAE9-6AD11F53E044}"/>
              </a:ext>
            </a:extLst>
          </p:cNvPr>
          <p:cNvSpPr/>
          <p:nvPr/>
        </p:nvSpPr>
        <p:spPr>
          <a:xfrm rot="16200000">
            <a:off x="2679702" y="2388914"/>
            <a:ext cx="2412998" cy="2080172"/>
          </a:xfrm>
          <a:prstGeom prst="hexagon">
            <a:avLst/>
          </a:prstGeom>
          <a:solidFill>
            <a:srgbClr val="001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grpSp>
        <p:nvGrpSpPr>
          <p:cNvPr id="19" name="Группа 18" descr="Название и логотип компании, группа информации&#10;">
            <a:extLst>
              <a:ext uri="{FF2B5EF4-FFF2-40B4-BE49-F238E27FC236}">
                <a16:creationId xmlns:a16="http://schemas.microsoft.com/office/drawing/2014/main" xmlns="" id="{5B07AEC6-55AE-4E18-BEEA-A226E87C7897}"/>
              </a:ext>
            </a:extLst>
          </p:cNvPr>
          <p:cNvGrpSpPr/>
          <p:nvPr/>
        </p:nvGrpSpPr>
        <p:grpSpPr>
          <a:xfrm>
            <a:off x="2854969" y="2826134"/>
            <a:ext cx="2037309" cy="1427809"/>
            <a:chOff x="2854969" y="2872789"/>
            <a:chExt cx="2037309" cy="1427809"/>
          </a:xfrm>
        </p:grpSpPr>
        <p:sp>
          <p:nvSpPr>
            <p:cNvPr id="20" name="Надпись 19">
              <a:extLst>
                <a:ext uri="{FF2B5EF4-FFF2-40B4-BE49-F238E27FC236}">
                  <a16:creationId xmlns:a16="http://schemas.microsoft.com/office/drawing/2014/main" xmlns="" id="{94DF2E04-7632-4FED-B0BF-8FB243D982A3}"/>
                </a:ext>
              </a:extLst>
            </p:cNvPr>
            <p:cNvSpPr txBox="1"/>
            <p:nvPr/>
          </p:nvSpPr>
          <p:spPr>
            <a:xfrm>
              <a:off x="2854969" y="2872789"/>
              <a:ext cx="203292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/>
              <a:r>
                <a:rPr lang="ru-RU" sz="6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МКК</a:t>
              </a:r>
              <a:endParaRPr lang="ru-RU" sz="60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1" name="Надпись 20">
              <a:extLst>
                <a:ext uri="{FF2B5EF4-FFF2-40B4-BE49-F238E27FC236}">
                  <a16:creationId xmlns:a16="http://schemas.microsoft.com/office/drawing/2014/main" xmlns="" id="{FC9A1C71-347B-44A9-88B4-692D9731582D}"/>
                </a:ext>
              </a:extLst>
            </p:cNvPr>
            <p:cNvSpPr txBox="1"/>
            <p:nvPr/>
          </p:nvSpPr>
          <p:spPr>
            <a:xfrm>
              <a:off x="2970598" y="3654267"/>
              <a:ext cx="192168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rtl="0"/>
              <a:r>
                <a:rPr lang="ru-RU" sz="1200" dirty="0" smtClean="0">
                  <a:solidFill>
                    <a:schemeClr val="bg1"/>
                  </a:solidFill>
                  <a:cs typeface="Calibri Light" panose="020F0302020204030204" pitchFamily="34" charset="0"/>
                </a:rPr>
                <a:t>Фонд микрокредитования</a:t>
              </a:r>
              <a:br>
                <a:rPr lang="ru-RU" sz="1200" dirty="0" smtClean="0">
                  <a:solidFill>
                    <a:schemeClr val="bg1"/>
                  </a:solidFill>
                  <a:cs typeface="Calibri Light" panose="020F0302020204030204" pitchFamily="34" charset="0"/>
                </a:rPr>
              </a:br>
              <a:r>
                <a:rPr lang="ru-RU" sz="1200" dirty="0" smtClean="0">
                  <a:solidFill>
                    <a:schemeClr val="bg1"/>
                  </a:solidFill>
                  <a:cs typeface="Calibri Light" panose="020F0302020204030204" pitchFamily="34" charset="0"/>
                </a:rPr>
                <a:t>и  поддержки СМСП</a:t>
              </a:r>
              <a:br>
                <a:rPr lang="ru-RU" sz="1200" dirty="0" smtClean="0">
                  <a:solidFill>
                    <a:schemeClr val="bg1"/>
                  </a:solidFill>
                  <a:cs typeface="Calibri Light" panose="020F0302020204030204" pitchFamily="34" charset="0"/>
                </a:rPr>
              </a:br>
              <a:r>
                <a:rPr lang="ru-RU" sz="1200" dirty="0" smtClean="0">
                  <a:solidFill>
                    <a:schemeClr val="bg1"/>
                  </a:solidFill>
                  <a:cs typeface="Calibri Light" panose="020F0302020204030204" pitchFamily="34" charset="0"/>
                </a:rPr>
                <a:t>Слюдянского района</a:t>
              </a:r>
              <a:endParaRPr lang="ru-RU" sz="1200" dirty="0">
                <a:solidFill>
                  <a:schemeClr val="bg1"/>
                </a:solidFill>
                <a:cs typeface="Calibri Light" panose="020F0302020204030204" pitchFamily="34" charset="0"/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D638ACE-163E-40EB-A458-E794C67EA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09071" y="3215451"/>
            <a:ext cx="5781367" cy="1616252"/>
          </a:xfrm>
        </p:spPr>
        <p:txBody>
          <a:bodyPr rtlCol="0">
            <a:noAutofit/>
          </a:bodyPr>
          <a:lstStyle/>
          <a:p>
            <a:pPr rtl="0"/>
            <a:r>
              <a:rPr lang="ru-RU" sz="3600" dirty="0" smtClean="0"/>
              <a:t>Микрокредитная компания</a:t>
            </a:r>
            <a:br>
              <a:rPr lang="ru-RU" sz="3600" dirty="0" smtClean="0"/>
            </a:br>
            <a:r>
              <a:rPr lang="ru-RU" sz="2800" dirty="0" smtClean="0"/>
              <a:t>«Фонд микрокредитования и поддержки субъектов малого и среднего предпринимательства Слюдянского района»</a:t>
            </a:r>
            <a:endParaRPr lang="ru-RU" sz="32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C9205DF-8F5E-49F7-B00E-6F58293F51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4167" y="6223820"/>
            <a:ext cx="2182762" cy="457199"/>
          </a:xfrm>
        </p:spPr>
        <p:txBody>
          <a:bodyPr rtlCol="0"/>
          <a:lstStyle/>
          <a:p>
            <a:pPr algn="ctr" rtl="0"/>
            <a:r>
              <a:rPr lang="ru-RU" dirty="0" smtClean="0"/>
              <a:t>2021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069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18677" y="209028"/>
            <a:ext cx="9878936" cy="114796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Основные условия для получения займа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1800" dirty="0"/>
              <a:t>принадлежность Заявителя к субъектам малого или среднего предпринимательства;</a:t>
            </a:r>
          </a:p>
          <a:p>
            <a:pPr lvl="0"/>
            <a:r>
              <a:rPr lang="ru-RU" sz="1800" dirty="0"/>
              <a:t>регистрация Заявителя как СМСП на территории </a:t>
            </a:r>
            <a:r>
              <a:rPr lang="ru-RU" sz="1800" dirty="0" err="1"/>
              <a:t>Слюдянского</a:t>
            </a:r>
            <a:r>
              <a:rPr lang="ru-RU" sz="1800" dirty="0"/>
              <a:t> района;</a:t>
            </a:r>
          </a:p>
          <a:p>
            <a:pPr lvl="0"/>
            <a:r>
              <a:rPr lang="ru-RU" sz="1800" dirty="0"/>
              <a:t>осуществление деятельности СМСП на территории </a:t>
            </a:r>
            <a:r>
              <a:rPr lang="ru-RU" sz="1800" dirty="0" err="1"/>
              <a:t>Слюдянского</a:t>
            </a:r>
            <a:r>
              <a:rPr lang="ru-RU" sz="1800" dirty="0"/>
              <a:t> района;</a:t>
            </a:r>
          </a:p>
          <a:p>
            <a:pPr lvl="0"/>
            <a:r>
              <a:rPr lang="ru-RU" sz="1800" dirty="0"/>
              <a:t>Заявитель не имеет на дату обращения за получением </a:t>
            </a:r>
            <a:r>
              <a:rPr lang="ru-RU" sz="1800" dirty="0" err="1"/>
              <a:t>микрозайма</a:t>
            </a:r>
            <a:r>
              <a:rPr lang="ru-RU" sz="1800" dirty="0"/>
              <a:t> просроченной задолженности по уплате налогов и сборов перед бюджетами всех уровней;</a:t>
            </a:r>
          </a:p>
          <a:p>
            <a:pPr lvl="0"/>
            <a:r>
              <a:rPr lang="ru-RU" sz="1800" dirty="0"/>
              <a:t>наличие у Заявителя обеспечения исполнения обязательств по Договору </a:t>
            </a:r>
            <a:r>
              <a:rPr lang="ru-RU" sz="1800" dirty="0" err="1"/>
              <a:t>микрозайма</a:t>
            </a:r>
            <a:r>
              <a:rPr lang="ru-RU" sz="1800" dirty="0"/>
              <a:t> </a:t>
            </a:r>
            <a:r>
              <a:rPr lang="ru-RU" sz="1800" b="1" dirty="0"/>
              <a:t>в сумме не менее 170% от суммы </a:t>
            </a:r>
            <a:r>
              <a:rPr lang="ru-RU" sz="1800" b="1" dirty="0" err="1"/>
              <a:t>микрозайма</a:t>
            </a:r>
            <a:r>
              <a:rPr lang="ru-RU" sz="1800" b="1" dirty="0"/>
              <a:t>, при этом Фонд сохраняет за собой право увеличения размера залогового обеспечения в индивидуальном порядке (в качестве залогового обеспечения не может выступать жилое помещение);</a:t>
            </a:r>
            <a:endParaRPr lang="ru-RU" sz="1800" dirty="0"/>
          </a:p>
          <a:p>
            <a:pPr lvl="0"/>
            <a:r>
              <a:rPr lang="ru-RU" sz="1800" dirty="0"/>
              <a:t>отсутствие признаков, свидетельствующих о реорганизации, ликвидации и банкротстве, а также отсутствие ограничений в правовом отношении в соответствии с действующим законодательством РФ; </a:t>
            </a:r>
          </a:p>
          <a:p>
            <a:pPr lvl="0"/>
            <a:r>
              <a:rPr lang="ru-RU" sz="1800" dirty="0"/>
              <a:t>наличие расчетного счета;</a:t>
            </a:r>
          </a:p>
          <a:p>
            <a:r>
              <a:rPr lang="ru-RU" sz="1800" dirty="0"/>
              <a:t>наличие действующего полиса о страховании жизни и здоровья физического лица-руководителя юридического лица либо руководителя индивидуального предпринимателя (обязательна, при выдаче займа на сумму </a:t>
            </a:r>
            <a:r>
              <a:rPr lang="ru-RU" sz="1800" dirty="0" smtClean="0"/>
              <a:t>850</a:t>
            </a:r>
            <a:r>
              <a:rPr lang="ru-RU" sz="1800" dirty="0"/>
              <a:t> 000 </a:t>
            </a:r>
            <a:r>
              <a:rPr lang="ru-RU" sz="1800" dirty="0" smtClean="0"/>
              <a:t>(восемьсот пятьдесят тысяч) </a:t>
            </a:r>
            <a:r>
              <a:rPr lang="ru-RU" sz="1800" dirty="0"/>
              <a:t>рублей и выше).</a:t>
            </a:r>
            <a:endParaRPr lang="ru-RU" sz="2000" dirty="0"/>
          </a:p>
        </p:txBody>
      </p:sp>
      <p:sp>
        <p:nvSpPr>
          <p:cNvPr id="7" name="Надпись 19">
            <a:extLst>
              <a:ext uri="{FF2B5EF4-FFF2-40B4-BE49-F238E27FC236}">
                <a16:creationId xmlns:a16="http://schemas.microsoft.com/office/drawing/2014/main" xmlns="" id="{94DF2E04-7632-4FED-B0BF-8FB243D982A3}"/>
              </a:ext>
            </a:extLst>
          </p:cNvPr>
          <p:cNvSpPr txBox="1"/>
          <p:nvPr/>
        </p:nvSpPr>
        <p:spPr>
          <a:xfrm>
            <a:off x="10898056" y="200920"/>
            <a:ext cx="129394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rtl="0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МКК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6">
            <a:extLst>
              <a:ext uri="{FF2B5EF4-FFF2-40B4-BE49-F238E27FC236}">
                <a16:creationId xmlns:a16="http://schemas.microsoft.com/office/drawing/2014/main" xmlns="" id="{BA026684-ED32-4C82-8EFB-03E9E047EA3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0784" r="20784"/>
          <a:stretch>
            <a:fillRect/>
          </a:stretch>
        </p:blipFill>
        <p:spPr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</p:pic>
      <p:sp>
        <p:nvSpPr>
          <p:cNvPr id="19" name="Шестиугольник 18" descr="Сплошной темный шестиугольник в центре изображения">
            <a:extLst>
              <a:ext uri="{FF2B5EF4-FFF2-40B4-BE49-F238E27FC236}">
                <a16:creationId xmlns:a16="http://schemas.microsoft.com/office/drawing/2014/main" xmlns="" id="{7CE8B54A-D8B2-498F-ACFB-31AC2DEB83FA}"/>
              </a:ext>
            </a:extLst>
          </p:cNvPr>
          <p:cNvSpPr/>
          <p:nvPr/>
        </p:nvSpPr>
        <p:spPr>
          <a:xfrm rot="16200000">
            <a:off x="2679702" y="2388914"/>
            <a:ext cx="2412998" cy="2080172"/>
          </a:xfrm>
          <a:prstGeom prst="hexagon">
            <a:avLst/>
          </a:prstGeom>
          <a:solidFill>
            <a:srgbClr val="001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grpSp>
        <p:nvGrpSpPr>
          <p:cNvPr id="20" name="Группа 19" descr="Сгруппированный текст названия и инициалов компании">
            <a:extLst>
              <a:ext uri="{FF2B5EF4-FFF2-40B4-BE49-F238E27FC236}">
                <a16:creationId xmlns:a16="http://schemas.microsoft.com/office/drawing/2014/main" xmlns="" id="{82C4EAC6-3E04-4614-86BA-A23C851754D9}"/>
              </a:ext>
            </a:extLst>
          </p:cNvPr>
          <p:cNvGrpSpPr/>
          <p:nvPr/>
        </p:nvGrpSpPr>
        <p:grpSpPr>
          <a:xfrm>
            <a:off x="2840221" y="2870380"/>
            <a:ext cx="2037309" cy="1442557"/>
            <a:chOff x="2840221" y="2917035"/>
            <a:chExt cx="2037309" cy="1442557"/>
          </a:xfrm>
        </p:grpSpPr>
        <p:sp>
          <p:nvSpPr>
            <p:cNvPr id="21" name="Надпись 20">
              <a:extLst>
                <a:ext uri="{FF2B5EF4-FFF2-40B4-BE49-F238E27FC236}">
                  <a16:creationId xmlns:a16="http://schemas.microsoft.com/office/drawing/2014/main" xmlns="" id="{A20626FA-81E3-4C45-BF2D-D52CF6D96238}"/>
                </a:ext>
              </a:extLst>
            </p:cNvPr>
            <p:cNvSpPr txBox="1"/>
            <p:nvPr/>
          </p:nvSpPr>
          <p:spPr>
            <a:xfrm>
              <a:off x="2840221" y="2917035"/>
              <a:ext cx="203292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/>
              <a:r>
                <a:rPr lang="ru-RU" sz="6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МКК</a:t>
              </a:r>
              <a:endParaRPr lang="ru-RU" sz="60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2" name="Надпись 21">
              <a:extLst>
                <a:ext uri="{FF2B5EF4-FFF2-40B4-BE49-F238E27FC236}">
                  <a16:creationId xmlns:a16="http://schemas.microsoft.com/office/drawing/2014/main" xmlns="" id="{D6E86452-6AEA-4380-9682-AB26317ADB62}"/>
                </a:ext>
              </a:extLst>
            </p:cNvPr>
            <p:cNvSpPr txBox="1"/>
            <p:nvPr/>
          </p:nvSpPr>
          <p:spPr>
            <a:xfrm>
              <a:off x="2955850" y="3713261"/>
              <a:ext cx="192168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200" dirty="0" smtClean="0">
                  <a:solidFill>
                    <a:schemeClr val="bg1"/>
                  </a:solidFill>
                  <a:cs typeface="Calibri Light" panose="020F0302020204030204" pitchFamily="34" charset="0"/>
                </a:rPr>
                <a:t>Фонд микрокредитования</a:t>
              </a:r>
              <a:br>
                <a:rPr lang="ru-RU" sz="1200" dirty="0" smtClean="0">
                  <a:solidFill>
                    <a:schemeClr val="bg1"/>
                  </a:solidFill>
                  <a:cs typeface="Calibri Light" panose="020F0302020204030204" pitchFamily="34" charset="0"/>
                </a:rPr>
              </a:br>
              <a:r>
                <a:rPr lang="ru-RU" sz="1200" dirty="0" smtClean="0">
                  <a:solidFill>
                    <a:schemeClr val="bg1"/>
                  </a:solidFill>
                  <a:cs typeface="Calibri Light" panose="020F0302020204030204" pitchFamily="34" charset="0"/>
                </a:rPr>
                <a:t>и  поддержки СМСП</a:t>
              </a:r>
              <a:br>
                <a:rPr lang="ru-RU" sz="1200" dirty="0" smtClean="0">
                  <a:solidFill>
                    <a:schemeClr val="bg1"/>
                  </a:solidFill>
                  <a:cs typeface="Calibri Light" panose="020F0302020204030204" pitchFamily="34" charset="0"/>
                </a:rPr>
              </a:br>
              <a:r>
                <a:rPr lang="ru-RU" sz="1200" dirty="0" smtClean="0">
                  <a:solidFill>
                    <a:schemeClr val="bg1"/>
                  </a:solidFill>
                  <a:cs typeface="Calibri Light" panose="020F0302020204030204" pitchFamily="34" charset="0"/>
                </a:rPr>
                <a:t>Слюдянского района</a:t>
              </a:r>
              <a:endParaRPr lang="ru-RU" sz="1200" dirty="0">
                <a:solidFill>
                  <a:schemeClr val="bg1"/>
                </a:solidFill>
                <a:cs typeface="Calibri Light" panose="020F0302020204030204" pitchFamily="34" charset="0"/>
              </a:endParaRPr>
            </a:p>
          </p:txBody>
        </p:sp>
      </p:grpSp>
      <p:sp>
        <p:nvSpPr>
          <p:cNvPr id="8" name="Заголовок 7">
            <a:extLst>
              <a:ext uri="{FF2B5EF4-FFF2-40B4-BE49-F238E27FC236}">
                <a16:creationId xmlns:a16="http://schemas.microsoft.com/office/drawing/2014/main" xmlns="" id="{8B6C5EAB-81FF-4827-A160-22F4363C61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ru-RU" dirty="0"/>
              <a:t>Благодарим </a:t>
            </a:r>
            <a:r>
              <a:rPr lang="ru-RU" b="0" dirty="0"/>
              <a:t>вас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xmlns="" id="{B6611344-9447-438E-873C-299AF4110B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Полина Титова</a:t>
            </a:r>
            <a:endParaRPr lang="ru-RU" dirty="0"/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7A3FB895-3D21-4707-8EDE-3F825906DE4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22928" y="3839451"/>
            <a:ext cx="3928645" cy="275349"/>
          </a:xfrm>
        </p:spPr>
        <p:txBody>
          <a:bodyPr rtlCol="0"/>
          <a:lstStyle/>
          <a:p>
            <a:pPr rtl="0"/>
            <a:r>
              <a:rPr lang="ru-RU" dirty="0" smtClean="0"/>
              <a:t>8 (924) 829 4688, </a:t>
            </a:r>
            <a:r>
              <a:rPr smtClean="0"/>
              <a:t>8 (39544) </a:t>
            </a:r>
            <a:r>
              <a:rPr lang="ru-RU" dirty="0" smtClean="0"/>
              <a:t>51-7-20</a:t>
            </a:r>
            <a:endParaRPr lang="ru-RU" dirty="0"/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xmlns="" id="{A0B41C33-430D-4B31-A546-F8564691947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r>
              <a:rPr smtClean="0"/>
              <a:t>fond.slyd@mail.ru</a:t>
            </a:r>
            <a:endParaRPr lang="ru-RU" dirty="0"/>
          </a:p>
        </p:txBody>
      </p:sp>
      <p:sp>
        <p:nvSpPr>
          <p:cNvPr id="24" name="Текст 23">
            <a:extLst>
              <a:ext uri="{FF2B5EF4-FFF2-40B4-BE49-F238E27FC236}">
                <a16:creationId xmlns:a16="http://schemas.microsoft.com/office/drawing/2014/main" xmlns="" id="{E62065D0-127B-4884-9760-D1FFEC38A6F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/>
          <a:p>
            <a:r>
              <a:rPr smtClean="0"/>
              <a:t>www.sludyanka.ru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095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3"/>
          </p:nvPr>
        </p:nvSpPr>
        <p:spPr>
          <a:xfrm>
            <a:off x="520698" y="2580968"/>
            <a:ext cx="5475290" cy="3537257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+mj-lt"/>
              <a:buAutoNum type="arabicParenR"/>
            </a:pPr>
            <a:r>
              <a:rPr lang="ru-RU" dirty="0" smtClean="0"/>
              <a:t>Процентные ставки:  1% - 14%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arenR"/>
            </a:pPr>
            <a:r>
              <a:rPr lang="ru-RU" dirty="0" smtClean="0"/>
              <a:t>Способ погашения займа*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arenR"/>
            </a:pPr>
            <a:r>
              <a:rPr lang="ru-RU" dirty="0" smtClean="0"/>
              <a:t>Отсутствие затрат на страхование залогового имущества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arenR"/>
            </a:pPr>
            <a:r>
              <a:rPr lang="ru-RU" dirty="0" smtClean="0"/>
              <a:t>Целевое финансирование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*Дифференцированные платежи</a:t>
            </a:r>
            <a:endParaRPr lang="ru-RU" dirty="0"/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quarter" idx="15"/>
          </p:nvPr>
        </p:nvGraphicFramePr>
        <p:xfrm>
          <a:off x="6186488" y="2886075"/>
          <a:ext cx="5475287" cy="3232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Текст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ru-RU" dirty="0" smtClean="0"/>
              <a:t>Главная цель – поддержка СМСП по средствам выдачи целевых займов с низкой %-ставкой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pPr rtl="0"/>
              <a:t>2</a:t>
            </a:fld>
            <a:endParaRPr lang="ru-RU" noProof="0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</a:t>
            </a:r>
            <a:endParaRPr lang="ru-RU" dirty="0"/>
          </a:p>
        </p:txBody>
      </p:sp>
      <p:sp>
        <p:nvSpPr>
          <p:cNvPr id="15" name="Надпись 19">
            <a:extLst>
              <a:ext uri="{FF2B5EF4-FFF2-40B4-BE49-F238E27FC236}">
                <a16:creationId xmlns:a16="http://schemas.microsoft.com/office/drawing/2014/main" xmlns="" id="{94DF2E04-7632-4FED-B0BF-8FB243D982A3}"/>
              </a:ext>
            </a:extLst>
          </p:cNvPr>
          <p:cNvSpPr txBox="1"/>
          <p:nvPr/>
        </p:nvSpPr>
        <p:spPr>
          <a:xfrm>
            <a:off x="10898056" y="200920"/>
            <a:ext cx="129394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rtl="0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МКК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D599535-C841-457B-BE92-EECA801ED76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0784" r="20784"/>
          <a:stretch>
            <a:fillRect/>
          </a:stretch>
        </p:blipFill>
        <p:spPr/>
      </p:pic>
      <p:sp>
        <p:nvSpPr>
          <p:cNvPr id="10" name="Шестиугольник 9" descr="Сплошной темный шестиугольник в центре изображения">
            <a:extLst>
              <a:ext uri="{FF2B5EF4-FFF2-40B4-BE49-F238E27FC236}">
                <a16:creationId xmlns:a16="http://schemas.microsoft.com/office/drawing/2014/main" xmlns="" id="{84367257-921F-4C31-9DD7-8B0616248FDF}"/>
              </a:ext>
            </a:extLst>
          </p:cNvPr>
          <p:cNvSpPr/>
          <p:nvPr/>
        </p:nvSpPr>
        <p:spPr>
          <a:xfrm rot="16200000">
            <a:off x="2679702" y="2388914"/>
            <a:ext cx="2412998" cy="2080172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grpSp>
        <p:nvGrpSpPr>
          <p:cNvPr id="6" name="Группа 5" descr="Сгруппированный блок названия и инициалов компании">
            <a:extLst>
              <a:ext uri="{FF2B5EF4-FFF2-40B4-BE49-F238E27FC236}">
                <a16:creationId xmlns:a16="http://schemas.microsoft.com/office/drawing/2014/main" xmlns="" id="{91C1EA1C-1F3E-4109-905A-96F1DC0515BC}"/>
              </a:ext>
            </a:extLst>
          </p:cNvPr>
          <p:cNvGrpSpPr/>
          <p:nvPr/>
        </p:nvGrpSpPr>
        <p:grpSpPr>
          <a:xfrm>
            <a:off x="2869719" y="2781889"/>
            <a:ext cx="2032929" cy="1531048"/>
            <a:chOff x="2869719" y="2828544"/>
            <a:chExt cx="2032929" cy="1531048"/>
          </a:xfrm>
        </p:grpSpPr>
        <p:sp>
          <p:nvSpPr>
            <p:cNvPr id="7" name="Надпись 6">
              <a:extLst>
                <a:ext uri="{FF2B5EF4-FFF2-40B4-BE49-F238E27FC236}">
                  <a16:creationId xmlns:a16="http://schemas.microsoft.com/office/drawing/2014/main" xmlns="" id="{4835BE9C-E4C1-41B7-ACD8-7ABEC8DF5F24}"/>
                </a:ext>
              </a:extLst>
            </p:cNvPr>
            <p:cNvSpPr txBox="1"/>
            <p:nvPr/>
          </p:nvSpPr>
          <p:spPr>
            <a:xfrm>
              <a:off x="2869719" y="2828544"/>
              <a:ext cx="203292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/>
              <a:r>
                <a:rPr lang="ru-RU" sz="6000" b="1" dirty="0" smtClean="0">
                  <a:latin typeface="Arial Black" panose="020B0A04020102020204" pitchFamily="34" charset="0"/>
                </a:rPr>
                <a:t>МКК</a:t>
              </a:r>
              <a:endParaRPr lang="ru-RU" sz="6000" b="1" dirty="0">
                <a:latin typeface="Arial Black" panose="020B0A04020102020204" pitchFamily="34" charset="0"/>
              </a:endParaRPr>
            </a:p>
          </p:txBody>
        </p:sp>
        <p:sp>
          <p:nvSpPr>
            <p:cNvPr id="9" name="Надпись 8">
              <a:extLst>
                <a:ext uri="{FF2B5EF4-FFF2-40B4-BE49-F238E27FC236}">
                  <a16:creationId xmlns:a16="http://schemas.microsoft.com/office/drawing/2014/main" xmlns="" id="{64052DBB-CC72-4F59-92CE-00AB25EFF3F6}"/>
                </a:ext>
              </a:extLst>
            </p:cNvPr>
            <p:cNvSpPr txBox="1"/>
            <p:nvPr/>
          </p:nvSpPr>
          <p:spPr>
            <a:xfrm>
              <a:off x="2955850" y="3713261"/>
              <a:ext cx="192168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rtl="0"/>
              <a:r>
                <a:rPr lang="ru-RU" sz="1200" dirty="0" smtClean="0">
                  <a:cs typeface="Calibri Light" panose="020F0302020204030204" pitchFamily="34" charset="0"/>
                </a:rPr>
                <a:t>Фонд микрокредитования</a:t>
              </a:r>
              <a:br>
                <a:rPr lang="ru-RU" sz="1200" dirty="0" smtClean="0">
                  <a:cs typeface="Calibri Light" panose="020F0302020204030204" pitchFamily="34" charset="0"/>
                </a:rPr>
              </a:br>
              <a:r>
                <a:rPr lang="ru-RU" sz="1200" dirty="0" smtClean="0">
                  <a:cs typeface="Calibri Light" panose="020F0302020204030204" pitchFamily="34" charset="0"/>
                </a:rPr>
                <a:t>и поддержки СМСП</a:t>
              </a:r>
              <a:br>
                <a:rPr lang="ru-RU" sz="1200" dirty="0" smtClean="0">
                  <a:cs typeface="Calibri Light" panose="020F0302020204030204" pitchFamily="34" charset="0"/>
                </a:rPr>
              </a:br>
              <a:r>
                <a:rPr lang="ru-RU" sz="1200" dirty="0" smtClean="0">
                  <a:cs typeface="Calibri Light" panose="020F0302020204030204" pitchFamily="34" charset="0"/>
                </a:rPr>
                <a:t>Слюдянского района</a:t>
              </a:r>
              <a:endParaRPr lang="ru-RU" sz="1200" dirty="0">
                <a:cs typeface="Calibri Light" panose="020F0302020204030204" pitchFamily="34" charset="0"/>
              </a:endParaRPr>
            </a:p>
          </p:txBody>
        </p:sp>
      </p:grp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291CA16A-993E-43BA-BDDC-9E427CF95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b="0" dirty="0" smtClean="0">
                <a:latin typeface="Calibri Light" panose="020F0302020204030204" pitchFamily="34" charset="0"/>
              </a:rPr>
              <a:t>Виды займов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063A021-7C19-4C85-B48B-EFEA732C19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Льготное финансирование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266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IMG_4938.JPG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tretch>
            <a:fillRect/>
          </a:stretch>
        </p:blipFill>
        <p:spPr>
          <a:xfrm>
            <a:off x="4188542" y="1106129"/>
            <a:ext cx="8003457" cy="5751871"/>
          </a:xfr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31378" y="3196915"/>
            <a:ext cx="6179138" cy="29582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/>
              <a:t>Приоритетные для Слюдянского района сферы деятельности:</a:t>
            </a:r>
          </a:p>
          <a:p>
            <a:r>
              <a:rPr lang="ru-RU" dirty="0" smtClean="0"/>
              <a:t>сельскохозяйственное </a:t>
            </a:r>
            <a:r>
              <a:rPr lang="ru-RU" dirty="0" err="1" smtClean="0"/>
              <a:t>товаропроизводство</a:t>
            </a:r>
            <a:endParaRPr lang="ru-RU" dirty="0" smtClean="0"/>
          </a:p>
          <a:p>
            <a:r>
              <a:rPr lang="ru-RU" dirty="0"/>
              <a:t>производство продукции (товаров, работ, услуг</a:t>
            </a:r>
            <a:r>
              <a:rPr lang="ru-RU" dirty="0" smtClean="0"/>
              <a:t>)</a:t>
            </a:r>
          </a:p>
          <a:p>
            <a:r>
              <a:rPr lang="ru-RU" dirty="0" smtClean="0"/>
              <a:t>гостиничный и ресторанный бизнес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Категория заемщика олицетворяет его вид экономической деятельности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Льготное финансирование</a:t>
            </a:r>
            <a:endParaRPr lang="ru-RU" dirty="0"/>
          </a:p>
        </p:txBody>
      </p:sp>
      <p:sp>
        <p:nvSpPr>
          <p:cNvPr id="10" name="Надпись 19">
            <a:extLst>
              <a:ext uri="{FF2B5EF4-FFF2-40B4-BE49-F238E27FC236}">
                <a16:creationId xmlns:a16="http://schemas.microsoft.com/office/drawing/2014/main" xmlns="" id="{94DF2E04-7632-4FED-B0BF-8FB243D982A3}"/>
              </a:ext>
            </a:extLst>
          </p:cNvPr>
          <p:cNvSpPr txBox="1"/>
          <p:nvPr/>
        </p:nvSpPr>
        <p:spPr>
          <a:xfrm>
            <a:off x="10721075" y="215668"/>
            <a:ext cx="129394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rtl="0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МКК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2482DBEC-EE72-4155-ACC5-87E80C560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lvl="0"/>
            <a:r>
              <a:rPr lang="ru-RU" dirty="0" smtClean="0"/>
              <a:t>Сумма не более </a:t>
            </a:r>
            <a:r>
              <a:rPr lang="ru-RU" b="1" dirty="0" smtClean="0"/>
              <a:t>5 000 000 </a:t>
            </a:r>
            <a:r>
              <a:rPr lang="ru-RU" dirty="0" smtClean="0"/>
              <a:t>рублей</a:t>
            </a:r>
          </a:p>
          <a:p>
            <a:r>
              <a:rPr lang="ru-RU" dirty="0" smtClean="0"/>
              <a:t>Срок до </a:t>
            </a:r>
            <a:r>
              <a:rPr lang="ru-RU" b="1" dirty="0" smtClean="0"/>
              <a:t>12</a:t>
            </a:r>
            <a:r>
              <a:rPr lang="ru-RU" dirty="0" smtClean="0"/>
              <a:t> месяцев</a:t>
            </a:r>
            <a:endParaRPr lang="ru-RU" dirty="0"/>
          </a:p>
          <a:p>
            <a:r>
              <a:rPr lang="ru-RU" b="1" dirty="0" smtClean="0"/>
              <a:t>5% </a:t>
            </a:r>
            <a:r>
              <a:rPr lang="ru-RU" dirty="0" smtClean="0"/>
              <a:t>годовых</a:t>
            </a:r>
          </a:p>
          <a:p>
            <a:pPr lvl="0" rtl="0"/>
            <a:r>
              <a:rPr lang="ru-RU" dirty="0" smtClean="0"/>
              <a:t>Подтверждение целевого использования в течении </a:t>
            </a:r>
            <a:r>
              <a:rPr lang="ru-RU" b="1" dirty="0" smtClean="0"/>
              <a:t>90</a:t>
            </a:r>
            <a:r>
              <a:rPr lang="ru-RU" dirty="0" smtClean="0"/>
              <a:t> рабочих дней</a:t>
            </a:r>
            <a:endParaRPr lang="ru-RU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53469036-D1FB-4164-96AE-B6D8CECCFC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ru-RU" b="1" dirty="0" smtClean="0"/>
              <a:t>Краткосрочный </a:t>
            </a:r>
            <a:r>
              <a:rPr lang="ru-RU" b="1" dirty="0" err="1" smtClean="0"/>
              <a:t>займ</a:t>
            </a:r>
            <a:r>
              <a:rPr lang="ru-RU" b="1" dirty="0" smtClean="0"/>
              <a:t>:</a:t>
            </a:r>
            <a:endParaRPr lang="ru-RU" b="1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1ABE11BF-33A5-4653-A144-CCCBACF5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b="0" dirty="0" err="1" smtClean="0"/>
              <a:t>Сельхозтоваропроизводители</a:t>
            </a:r>
            <a:endParaRPr lang="ru-RU" b="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066FE296-3466-420F-AD6C-D3A37B973B7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tretch>
            <a:fillRect/>
          </a:stretch>
        </p:blipFill>
        <p:spPr>
          <a:xfrm>
            <a:off x="5132439" y="0"/>
            <a:ext cx="7059561" cy="6858000"/>
          </a:xfrm>
        </p:spPr>
      </p:pic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xmlns="" id="{FBA1BB58-7555-4382-B178-7ED04E137E7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smtClean="0"/>
              <a:pPr rtl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00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3">
            <a:extLst>
              <a:ext uri="{FF2B5EF4-FFF2-40B4-BE49-F238E27FC236}">
                <a16:creationId xmlns:a16="http://schemas.microsoft.com/office/drawing/2014/main" xmlns="" id="{F64048FA-1C7E-4BEF-8273-A6490A221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b="0" dirty="0" err="1" smtClean="0"/>
              <a:t>Сельхозтоваропроизводители</a:t>
            </a:r>
            <a:endParaRPr lang="ru-RU" dirty="0"/>
          </a:p>
        </p:txBody>
      </p:sp>
      <p:sp>
        <p:nvSpPr>
          <p:cNvPr id="12" name="Текст 18">
            <a:extLst>
              <a:ext uri="{FF2B5EF4-FFF2-40B4-BE49-F238E27FC236}">
                <a16:creationId xmlns:a16="http://schemas.microsoft.com/office/drawing/2014/main" xmlns="" id="{FAA9D8EA-A7CA-4ED0-94D3-29382CDEBB3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ru-RU" b="1" dirty="0" smtClean="0"/>
              <a:t>Инвестиционный </a:t>
            </a:r>
            <a:r>
              <a:rPr lang="ru-RU" b="1" dirty="0" err="1" smtClean="0"/>
              <a:t>займ</a:t>
            </a:r>
            <a:r>
              <a:rPr lang="ru-RU" b="1" dirty="0" smtClean="0"/>
              <a:t>:</a:t>
            </a:r>
            <a:endParaRPr lang="ru-RU" b="1" dirty="0"/>
          </a:p>
        </p:txBody>
      </p:sp>
      <p:graphicFrame>
        <p:nvGraphicFramePr>
          <p:cNvPr id="19" name="Таблица 10">
            <a:extLst>
              <a:ext uri="{FF2B5EF4-FFF2-40B4-BE49-F238E27FC236}">
                <a16:creationId xmlns:a16="http://schemas.microsoft.com/office/drawing/2014/main" xmlns="" id="{FA7555E4-6CFC-1C44-B97A-BFEC35A63419}"/>
              </a:ext>
            </a:extLst>
          </p:cNvPr>
          <p:cNvGraphicFramePr>
            <a:graphicFrameLocks noGrp="1"/>
          </p:cNvGraphicFramePr>
          <p:nvPr>
            <p:ph type="tbl" sz="quarter" idx="12"/>
            <p:extLst>
              <p:ext uri="{D42A27DB-BD31-4B8C-83A1-F6EECF244321}">
                <p14:modId xmlns:p14="http://schemas.microsoft.com/office/powerpoint/2010/main" val="3692746094"/>
              </p:ext>
            </p:extLst>
          </p:nvPr>
        </p:nvGraphicFramePr>
        <p:xfrm>
          <a:off x="609600" y="1976284"/>
          <a:ext cx="10854695" cy="4277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9400">
                  <a:extLst>
                    <a:ext uri="{9D8B030D-6E8A-4147-A177-3AD203B41FA5}">
                      <a16:colId xmlns:a16="http://schemas.microsoft.com/office/drawing/2014/main" xmlns="" val="4235906612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xmlns="" val="284311610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xmlns="" val="1235871454"/>
                    </a:ext>
                  </a:extLst>
                </a:gridCol>
                <a:gridCol w="1571756">
                  <a:extLst>
                    <a:ext uri="{9D8B030D-6E8A-4147-A177-3AD203B41FA5}">
                      <a16:colId xmlns:a16="http://schemas.microsoft.com/office/drawing/2014/main" xmlns="" val="2126728798"/>
                    </a:ext>
                  </a:extLst>
                </a:gridCol>
                <a:gridCol w="2170939">
                  <a:extLst>
                    <a:ext uri="{9D8B030D-6E8A-4147-A177-3AD203B41FA5}">
                      <a16:colId xmlns:a16="http://schemas.microsoft.com/office/drawing/2014/main" xmlns="" val="2084617311"/>
                    </a:ext>
                  </a:extLst>
                </a:gridCol>
              </a:tblGrid>
              <a:tr h="973351">
                <a:tc>
                  <a:txBody>
                    <a:bodyPr/>
                    <a:lstStyle/>
                    <a:p>
                      <a:pPr algn="ctr" rtl="0"/>
                      <a:r>
                        <a:rPr lang="ru-RU" sz="1600" b="1" i="0" u="none" strike="noStrike" kern="1200" noProof="0" dirty="0" smtClean="0">
                          <a:solidFill>
                            <a:srgbClr val="3F3F3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Цель займа</a:t>
                      </a:r>
                      <a:endParaRPr lang="ru-RU" sz="1600" noProof="0" dirty="0">
                        <a:solidFill>
                          <a:srgbClr val="3F3F3F"/>
                        </a:solidFill>
                      </a:endParaRPr>
                    </a:p>
                  </a:txBody>
                  <a:tcPr marL="94257" marR="94257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600" b="1" i="0" u="none" strike="noStrike" kern="1200" noProof="0" dirty="0" smtClean="0">
                          <a:solidFill>
                            <a:srgbClr val="3F3F3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Сумма займа</a:t>
                      </a:r>
                      <a:endParaRPr lang="ru-RU" sz="1600" b="1" noProof="0" dirty="0">
                        <a:solidFill>
                          <a:srgbClr val="3F3F3F"/>
                        </a:solidFill>
                      </a:endParaRPr>
                    </a:p>
                  </a:txBody>
                  <a:tcPr marL="94257" marR="94257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600" b="1" i="0" u="none" strike="noStrike" kern="1200" noProof="0" dirty="0" smtClean="0">
                          <a:solidFill>
                            <a:srgbClr val="3F3F3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Ставка % (годовых)</a:t>
                      </a:r>
                      <a:endParaRPr lang="ru-RU" sz="1600" b="1" noProof="0" dirty="0">
                        <a:solidFill>
                          <a:srgbClr val="3F3F3F"/>
                        </a:solidFill>
                      </a:endParaRPr>
                    </a:p>
                  </a:txBody>
                  <a:tcPr marL="94257" marR="94257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600" b="1" i="0" u="none" strike="noStrike" kern="1200" noProof="0" dirty="0" smtClean="0">
                          <a:solidFill>
                            <a:srgbClr val="3F3F3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Срок заимствования</a:t>
                      </a:r>
                      <a:endParaRPr lang="ru-RU" sz="1600" b="1" noProof="0" dirty="0">
                        <a:solidFill>
                          <a:srgbClr val="3F3F3F"/>
                        </a:solidFill>
                      </a:endParaRPr>
                    </a:p>
                  </a:txBody>
                  <a:tcPr marL="94257" marR="94257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600" b="1" i="0" u="none" strike="noStrike" kern="1200" noProof="0" dirty="0" smtClean="0">
                          <a:solidFill>
                            <a:srgbClr val="3F3F3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Подтверждение целевого использования</a:t>
                      </a:r>
                      <a:endParaRPr lang="ru-RU" sz="1600" noProof="0" dirty="0">
                        <a:solidFill>
                          <a:srgbClr val="3F3F3F"/>
                        </a:solidFill>
                      </a:endParaRPr>
                    </a:p>
                  </a:txBody>
                  <a:tcPr marL="94257" marR="94257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15579220"/>
                  </a:ext>
                </a:extLst>
              </a:tr>
              <a:tr h="825920">
                <a:tc>
                  <a:txBody>
                    <a:bodyPr/>
                    <a:lstStyle/>
                    <a:p>
                      <a:pPr rtl="0">
                        <a:tabLst/>
                      </a:pPr>
                      <a:r>
                        <a:rPr lang="ru-RU" sz="1600" b="1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Реализация инвестиционного проекта областного </a:t>
                      </a:r>
                      <a:r>
                        <a:rPr lang="ru-RU" sz="1600" b="1" u="non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грантополучателя</a:t>
                      </a:r>
                      <a:endParaRPr lang="ru-RU" sz="1600" u="none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182880" marR="94257" anchor="ctr"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&lt;=5 000 000</a:t>
                      </a:r>
                      <a:endParaRPr lang="ru-RU" sz="160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4257" marR="94257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600" b="0" i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  <a:endParaRPr lang="ru-RU" sz="160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4257" marR="94257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600" b="0" i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12 до 36 месяцев</a:t>
                      </a:r>
                      <a:endParaRPr lang="ru-RU" sz="160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4257" marR="94257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600" b="0" i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течение 180 календарных дней</a:t>
                      </a:r>
                      <a:endParaRPr lang="ru-RU" sz="160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4257" marR="94257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16563405"/>
                  </a:ext>
                </a:extLst>
              </a:tr>
              <a:tr h="825920">
                <a:tc>
                  <a:txBody>
                    <a:bodyPr/>
                    <a:lstStyle/>
                    <a:p>
                      <a:pPr rtl="0"/>
                      <a:r>
                        <a:rPr lang="ru-RU" sz="1600" b="1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Реализация проекта </a:t>
                      </a:r>
                      <a:r>
                        <a:rPr lang="ru-RU" sz="1600" b="1" u="non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культуртехнической</a:t>
                      </a:r>
                      <a:r>
                        <a:rPr lang="ru-RU" sz="1600" b="1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мелиорации земель сельскохозяйственного назначения</a:t>
                      </a:r>
                      <a:endParaRPr lang="ru-RU" sz="1600" u="none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182880" marR="94257" anchor="ctr"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&lt;=5 000 000</a:t>
                      </a:r>
                      <a:endParaRPr lang="ru-RU" sz="160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4257" marR="94257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6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2%</a:t>
                      </a:r>
                      <a:endParaRPr lang="ru-RU" sz="160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4257" marR="94257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600" b="0" i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24 до 36 месяцев</a:t>
                      </a:r>
                      <a:endParaRPr lang="ru-RU" sz="160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4257" marR="94257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через  ½ срока займа</a:t>
                      </a:r>
                      <a:endParaRPr lang="ru-RU" sz="1600" b="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4257" marR="94257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07125693"/>
                  </a:ext>
                </a:extLst>
              </a:tr>
              <a:tr h="825920">
                <a:tc>
                  <a:txBody>
                    <a:bodyPr/>
                    <a:lstStyle/>
                    <a:p>
                      <a:pPr rtl="0"/>
                      <a:r>
                        <a:rPr lang="ru-RU" sz="1600" b="1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Разработка проектно-сметной документации</a:t>
                      </a:r>
                      <a:endParaRPr lang="ru-RU" sz="1600" u="none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182880" marR="94257" anchor="ctr"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&lt;=5 000 000</a:t>
                      </a:r>
                      <a:endParaRPr lang="ru-RU" sz="160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4257" marR="94257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6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3%</a:t>
                      </a:r>
                      <a:endParaRPr lang="ru-RU" sz="160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4257" marR="94257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600" b="0" i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12 до 36 месяцев</a:t>
                      </a:r>
                      <a:endParaRPr lang="ru-RU" sz="160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4257" marR="94257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600" b="0" i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течение 180 календарных дней</a:t>
                      </a:r>
                      <a:endParaRPr lang="ru-RU" sz="160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4257" marR="94257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55032543"/>
                  </a:ext>
                </a:extLst>
              </a:tr>
              <a:tr h="825920">
                <a:tc>
                  <a:txBody>
                    <a:bodyPr/>
                    <a:lstStyle/>
                    <a:p>
                      <a:pPr rtl="0"/>
                      <a:r>
                        <a:rPr lang="ru-RU" sz="1600" b="1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Другие цели Перечня направлений*</a:t>
                      </a:r>
                      <a:endParaRPr lang="ru-RU" sz="1600" u="none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182880" marR="94257" anchor="ctr"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&lt;=5 000 000</a:t>
                      </a:r>
                      <a:endParaRPr lang="ru-RU" sz="160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4257" marR="94257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6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5%</a:t>
                      </a:r>
                      <a:endParaRPr lang="ru-RU" sz="160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4257" marR="94257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600" b="0" i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12 до 36 месяцев</a:t>
                      </a:r>
                      <a:endParaRPr lang="ru-RU" sz="160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4257" marR="94257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600" b="0" i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течение 180 календарных дней</a:t>
                      </a:r>
                      <a:endParaRPr lang="ru-RU" sz="160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4257" marR="94257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84881273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553D90E-F2EA-4BA1-ACBD-9D3D0EB22C8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smtClean="0"/>
              <a:pPr rtl="0"/>
              <a:t>6</a:t>
            </a:fld>
            <a:endParaRPr lang="ru-RU"/>
          </a:p>
        </p:txBody>
      </p:sp>
      <p:sp>
        <p:nvSpPr>
          <p:cNvPr id="7" name="Надпись 19">
            <a:extLst>
              <a:ext uri="{FF2B5EF4-FFF2-40B4-BE49-F238E27FC236}">
                <a16:creationId xmlns:a16="http://schemas.microsoft.com/office/drawing/2014/main" xmlns="" id="{94DF2E04-7632-4FED-B0BF-8FB243D982A3}"/>
              </a:ext>
            </a:extLst>
          </p:cNvPr>
          <p:cNvSpPr txBox="1"/>
          <p:nvPr/>
        </p:nvSpPr>
        <p:spPr>
          <a:xfrm>
            <a:off x="10898056" y="200920"/>
            <a:ext cx="129394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rtl="0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МКК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70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одержимое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Сумма не более </a:t>
            </a:r>
            <a:r>
              <a:rPr lang="ru-RU" b="1" dirty="0" smtClean="0"/>
              <a:t>250 000 </a:t>
            </a:r>
            <a:r>
              <a:rPr lang="ru-RU" dirty="0" smtClean="0"/>
              <a:t>рублей</a:t>
            </a:r>
          </a:p>
          <a:p>
            <a:r>
              <a:rPr lang="ru-RU" dirty="0" smtClean="0"/>
              <a:t>Срок до </a:t>
            </a:r>
            <a:r>
              <a:rPr lang="ru-RU" b="1" dirty="0" smtClean="0"/>
              <a:t>24</a:t>
            </a:r>
            <a:r>
              <a:rPr lang="ru-RU" dirty="0" smtClean="0"/>
              <a:t> месяцев</a:t>
            </a:r>
          </a:p>
          <a:p>
            <a:r>
              <a:rPr lang="ru-RU" b="1" dirty="0" smtClean="0"/>
              <a:t>8% </a:t>
            </a:r>
            <a:r>
              <a:rPr lang="ru-RU" dirty="0" smtClean="0"/>
              <a:t>годовых</a:t>
            </a:r>
          </a:p>
          <a:p>
            <a:pPr lvl="0"/>
            <a:r>
              <a:rPr lang="ru-RU" dirty="0" smtClean="0"/>
              <a:t>Подтверждение целевого использования в течении </a:t>
            </a:r>
            <a:r>
              <a:rPr lang="ru-RU" b="1" dirty="0" smtClean="0"/>
              <a:t>90</a:t>
            </a:r>
            <a:r>
              <a:rPr lang="ru-RU" dirty="0" smtClean="0"/>
              <a:t> рабочих дней</a:t>
            </a:r>
          </a:p>
          <a:p>
            <a:endParaRPr lang="ru-RU" dirty="0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501880" y="1559207"/>
            <a:ext cx="8347152" cy="12155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Производство продукции (ТРУ),</a:t>
            </a:r>
            <a:br>
              <a:rPr lang="ru-RU" dirty="0" smtClean="0"/>
            </a:br>
            <a:r>
              <a:rPr lang="ru-RU" dirty="0" smtClean="0"/>
              <a:t> гостиничный и ресторанный бизнес</a:t>
            </a:r>
            <a:endParaRPr lang="ru-RU" dirty="0"/>
          </a:p>
        </p:txBody>
      </p:sp>
      <p:pic>
        <p:nvPicPr>
          <p:cNvPr id="10" name="Рисунок 9" descr="AD_Hotel_3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8316" r="18316"/>
          <a:stretch>
            <a:fillRect/>
          </a:stretch>
        </p:blipFill>
        <p:spPr/>
      </p:pic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pPr rtl="0"/>
              <a:t>7</a:t>
            </a:fld>
            <a:endParaRPr lang="ru-RU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IMG_4940.JP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1246" r="21246"/>
          <a:stretch>
            <a:fillRect/>
          </a:stretch>
        </p:blipFill>
        <p:spPr>
          <a:xfrm>
            <a:off x="621514" y="266274"/>
            <a:ext cx="3390047" cy="3932456"/>
          </a:xfrm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154495" y="1784858"/>
            <a:ext cx="5816279" cy="1616252"/>
          </a:xfrm>
        </p:spPr>
        <p:txBody>
          <a:bodyPr>
            <a:noAutofit/>
          </a:bodyPr>
          <a:lstStyle/>
          <a:p>
            <a:r>
              <a:rPr lang="ru-RU" sz="3200" dirty="0" err="1" smtClean="0"/>
              <a:t>Займ</a:t>
            </a:r>
            <a:r>
              <a:rPr lang="ru-RU" sz="3200" dirty="0" smtClean="0"/>
              <a:t> для СМСП независимо от вида экономической деятельности</a:t>
            </a:r>
            <a:endParaRPr lang="ru-RU" sz="3200" dirty="0"/>
          </a:p>
        </p:txBody>
      </p:sp>
      <p:sp>
        <p:nvSpPr>
          <p:cNvPr id="12" name="Содержимое 14"/>
          <p:cNvSpPr txBox="1">
            <a:spLocks/>
          </p:cNvSpPr>
          <p:nvPr/>
        </p:nvSpPr>
        <p:spPr>
          <a:xfrm>
            <a:off x="6165260" y="3447636"/>
            <a:ext cx="5721939" cy="2958275"/>
          </a:xfrm>
          <a:prstGeom prst="rect">
            <a:avLst/>
          </a:prstGeo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 Сумма не более </a:t>
            </a:r>
            <a:r>
              <a:rPr lang="ru-RU" sz="2400" b="1" dirty="0" smtClean="0">
                <a:solidFill>
                  <a:schemeClr val="accent6"/>
                </a:solidFill>
                <a:cs typeface="Calibri" panose="020F0502020204030204" pitchFamily="34" charset="0"/>
              </a:rPr>
              <a:t>1 00</a:t>
            </a:r>
            <a:r>
              <a:rPr kumimoji="0" lang="ru-RU" sz="2400" b="1" i="0" u="none" strike="noStrike" kern="1200" cap="none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0 000 </a:t>
            </a:r>
            <a:r>
              <a:rPr kumimoji="0" lang="ru-RU" sz="2400" b="0" i="0" u="none" strike="noStrike" kern="1200" cap="none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рублей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 Срок до </a:t>
            </a:r>
            <a:r>
              <a:rPr kumimoji="0" lang="ru-RU" sz="2400" b="1" i="0" u="none" strike="noStrike" kern="1200" cap="none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24</a:t>
            </a:r>
            <a:r>
              <a:rPr kumimoji="0" lang="ru-RU" sz="2400" b="0" i="0" u="none" strike="noStrike" kern="1200" cap="none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 месяцев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 14% </a:t>
            </a:r>
            <a:r>
              <a:rPr kumimoji="0" lang="ru-RU" sz="2400" b="0" i="0" u="none" strike="noStrike" kern="1200" cap="none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годовых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 Подтверждение целевого использования в течении </a:t>
            </a:r>
            <a:r>
              <a:rPr kumimoji="0" lang="ru-RU" sz="2400" b="1" i="0" u="none" strike="noStrike" kern="1200" cap="none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90</a:t>
            </a:r>
            <a:r>
              <a:rPr kumimoji="0" lang="ru-RU" sz="2400" b="0" i="0" u="none" strike="noStrike" kern="1200" cap="none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 рабочих дней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30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42511" y="163773"/>
            <a:ext cx="8333222" cy="929605"/>
          </a:xfrm>
        </p:spPr>
        <p:txBody>
          <a:bodyPr>
            <a:noAutofit/>
          </a:bodyPr>
          <a:lstStyle/>
          <a:p>
            <a:pPr algn="ctr"/>
            <a:r>
              <a:rPr lang="ru-RU" sz="3200" dirty="0" err="1"/>
              <a:t>Займ</a:t>
            </a:r>
            <a:r>
              <a:rPr lang="ru-RU" sz="3200" dirty="0"/>
              <a:t> «Чрезвычайное происшествие»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678" y="1173708"/>
            <a:ext cx="10835122" cy="5554638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err="1">
                <a:solidFill>
                  <a:srgbClr val="212529"/>
                </a:solidFill>
                <a:latin typeface="PT Sans"/>
              </a:rPr>
              <a:t>Займ</a:t>
            </a:r>
            <a:r>
              <a:rPr lang="ru-RU" sz="2000" dirty="0">
                <a:solidFill>
                  <a:srgbClr val="212529"/>
                </a:solidFill>
                <a:latin typeface="PT Sans"/>
              </a:rPr>
              <a:t> для бизнеса, пострадавшего в результате чрезвычайного происшествия, в том числе пожара, наводнения, взрыва, произошедшего на территории </a:t>
            </a:r>
            <a:r>
              <a:rPr lang="ru-RU" sz="2000" dirty="0" smtClean="0">
                <a:solidFill>
                  <a:srgbClr val="212529"/>
                </a:solidFill>
                <a:latin typeface="PT Sans"/>
              </a:rPr>
              <a:t>Слюдянского района </a:t>
            </a:r>
            <a:r>
              <a:rPr lang="ru-RU" sz="2000" dirty="0">
                <a:solidFill>
                  <a:srgbClr val="212529"/>
                </a:solidFill>
                <a:latin typeface="PT Sans"/>
              </a:rPr>
              <a:t>в месте расположения бизнеса субъекта малого и </a:t>
            </a:r>
            <a:r>
              <a:rPr lang="ru-RU" sz="2000" dirty="0" smtClean="0">
                <a:solidFill>
                  <a:srgbClr val="212529"/>
                </a:solidFill>
                <a:latin typeface="PT Sans"/>
              </a:rPr>
              <a:t>среднего предпринимательства</a:t>
            </a:r>
          </a:p>
          <a:p>
            <a:pPr marL="0" lvl="0" indent="0" algn="ctr">
              <a:buClr>
                <a:srgbClr val="2E7A40"/>
              </a:buClr>
              <a:defRPr/>
            </a:pPr>
            <a:r>
              <a:rPr lang="ru-RU" dirty="0" smtClean="0">
                <a:solidFill>
                  <a:srgbClr val="014067"/>
                </a:solidFill>
                <a:cs typeface="Calibri" panose="020F0502020204030204" pitchFamily="34" charset="0"/>
              </a:rPr>
              <a:t> </a:t>
            </a:r>
            <a:r>
              <a:rPr lang="ru-RU" dirty="0">
                <a:solidFill>
                  <a:srgbClr val="014067"/>
                </a:solidFill>
                <a:cs typeface="Calibri" panose="020F0502020204030204" pitchFamily="34" charset="0"/>
              </a:rPr>
              <a:t>Сумма не более </a:t>
            </a:r>
            <a:r>
              <a:rPr lang="ru-RU" b="1" dirty="0">
                <a:solidFill>
                  <a:srgbClr val="014067"/>
                </a:solidFill>
                <a:cs typeface="Calibri" panose="020F0502020204030204" pitchFamily="34" charset="0"/>
              </a:rPr>
              <a:t>1 000 000 </a:t>
            </a:r>
            <a:r>
              <a:rPr lang="ru-RU" dirty="0">
                <a:solidFill>
                  <a:srgbClr val="014067"/>
                </a:solidFill>
                <a:cs typeface="Calibri" panose="020F0502020204030204" pitchFamily="34" charset="0"/>
              </a:rPr>
              <a:t>рублей</a:t>
            </a:r>
          </a:p>
          <a:p>
            <a:pPr marL="0" lvl="0" indent="0" algn="ctr">
              <a:buClr>
                <a:srgbClr val="2E7A40"/>
              </a:buClr>
              <a:defRPr/>
            </a:pPr>
            <a:r>
              <a:rPr lang="ru-RU" dirty="0">
                <a:solidFill>
                  <a:srgbClr val="014067"/>
                </a:solidFill>
                <a:cs typeface="Calibri" panose="020F0502020204030204" pitchFamily="34" charset="0"/>
              </a:rPr>
              <a:t> Срок до </a:t>
            </a:r>
            <a:r>
              <a:rPr lang="ru-RU" b="1" dirty="0">
                <a:solidFill>
                  <a:srgbClr val="014067"/>
                </a:solidFill>
                <a:cs typeface="Calibri" panose="020F0502020204030204" pitchFamily="34" charset="0"/>
              </a:rPr>
              <a:t>24</a:t>
            </a:r>
            <a:r>
              <a:rPr lang="ru-RU" dirty="0">
                <a:solidFill>
                  <a:srgbClr val="014067"/>
                </a:solidFill>
                <a:cs typeface="Calibri" panose="020F0502020204030204" pitchFamily="34" charset="0"/>
              </a:rPr>
              <a:t> месяцев</a:t>
            </a:r>
          </a:p>
          <a:p>
            <a:pPr marL="0" lvl="0" indent="0" algn="ctr">
              <a:buClr>
                <a:srgbClr val="2E7A40"/>
              </a:buClr>
              <a:defRPr/>
            </a:pPr>
            <a:r>
              <a:rPr lang="ru-RU" dirty="0">
                <a:solidFill>
                  <a:srgbClr val="014067"/>
                </a:solidFill>
                <a:cs typeface="Calibri" panose="020F0502020204030204" pitchFamily="34" charset="0"/>
              </a:rPr>
              <a:t> </a:t>
            </a:r>
            <a:r>
              <a:rPr lang="ru-RU" b="1" dirty="0" smtClean="0">
                <a:solidFill>
                  <a:srgbClr val="014067"/>
                </a:solidFill>
                <a:cs typeface="Calibri" panose="020F0502020204030204" pitchFamily="34" charset="0"/>
              </a:rPr>
              <a:t>%</a:t>
            </a:r>
            <a:r>
              <a:rPr lang="ru-RU" dirty="0" smtClean="0">
                <a:solidFill>
                  <a:srgbClr val="014067"/>
                </a:solidFill>
                <a:cs typeface="Calibri" panose="020F0502020204030204" pitchFamily="34" charset="0"/>
              </a:rPr>
              <a:t> - Ключевая </a:t>
            </a:r>
            <a:r>
              <a:rPr lang="ru-RU" dirty="0">
                <a:solidFill>
                  <a:srgbClr val="014067"/>
                </a:solidFill>
                <a:cs typeface="Calibri" panose="020F0502020204030204" pitchFamily="34" charset="0"/>
              </a:rPr>
              <a:t>ставка ЦБ на момент заключения договора </a:t>
            </a:r>
            <a:endParaRPr lang="ru-RU" dirty="0" smtClean="0">
              <a:solidFill>
                <a:srgbClr val="014067"/>
              </a:solidFill>
              <a:cs typeface="Calibri" panose="020F0502020204030204" pitchFamily="34" charset="0"/>
            </a:endParaRPr>
          </a:p>
          <a:p>
            <a:pPr marL="0" lvl="0" indent="0" algn="ctr">
              <a:buClr>
                <a:srgbClr val="2E7A40"/>
              </a:buClr>
              <a:defRPr/>
            </a:pPr>
            <a:r>
              <a:rPr lang="ru-RU" dirty="0" smtClean="0">
                <a:solidFill>
                  <a:srgbClr val="014067"/>
                </a:solidFill>
                <a:cs typeface="Calibri" panose="020F0502020204030204" pitchFamily="34" charset="0"/>
              </a:rPr>
              <a:t> </a:t>
            </a:r>
            <a:r>
              <a:rPr lang="ru-RU" dirty="0">
                <a:solidFill>
                  <a:srgbClr val="014067"/>
                </a:solidFill>
                <a:cs typeface="Calibri" panose="020F0502020204030204" pitchFamily="34" charset="0"/>
              </a:rPr>
              <a:t>Подтверждение целевого использования в течении </a:t>
            </a:r>
            <a:r>
              <a:rPr lang="ru-RU" b="1" dirty="0">
                <a:solidFill>
                  <a:srgbClr val="014067"/>
                </a:solidFill>
                <a:cs typeface="Calibri" panose="020F0502020204030204" pitchFamily="34" charset="0"/>
              </a:rPr>
              <a:t>90</a:t>
            </a:r>
            <a:r>
              <a:rPr lang="ru-RU" dirty="0">
                <a:solidFill>
                  <a:srgbClr val="014067"/>
                </a:solidFill>
                <a:cs typeface="Calibri" panose="020F0502020204030204" pitchFamily="34" charset="0"/>
              </a:rPr>
              <a:t> рабочих </a:t>
            </a:r>
            <a:r>
              <a:rPr lang="ru-RU" dirty="0" smtClean="0">
                <a:solidFill>
                  <a:srgbClr val="014067"/>
                </a:solidFill>
                <a:cs typeface="Calibri" panose="020F0502020204030204" pitchFamily="34" charset="0"/>
              </a:rPr>
              <a:t>дней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Дополнительные </a:t>
            </a:r>
            <a:r>
              <a:rPr lang="ru-RU" sz="2000" dirty="0"/>
              <a:t>условия:</a:t>
            </a:r>
          </a:p>
          <a:p>
            <a:pPr lvl="0"/>
            <a:r>
              <a:rPr lang="ru-RU" sz="2000" dirty="0"/>
              <a:t>Зарегистрированным и осуществляющим деятельность не менее чем 6 месяцев;</a:t>
            </a:r>
          </a:p>
          <a:p>
            <a:pPr lvl="0"/>
            <a:r>
              <a:rPr lang="ru-RU" sz="2000" dirty="0"/>
              <a:t>В результате чрезвычайного происшествия произошла физическая гибель или разрушение бизнеса субъекта МСП/ физическая гибель или разрушение здания, в котором расположен бизнес субъекта МСП / бизнесу субъекта МСП нанесен материальный ущерб − о чем предоставлена справка либо иной официальный подтверждающий документ.</a:t>
            </a:r>
          </a:p>
          <a:p>
            <a:pPr marL="0" lvl="0" indent="0">
              <a:buClr>
                <a:srgbClr val="2E7A40"/>
              </a:buClr>
              <a:defRPr/>
            </a:pPr>
            <a:endParaRPr lang="ru-RU" dirty="0">
              <a:solidFill>
                <a:srgbClr val="014067"/>
              </a:solidFill>
              <a:cs typeface="Calibri" panose="020F0502020204030204" pitchFamily="34" charset="0"/>
            </a:endParaRPr>
          </a:p>
          <a:p>
            <a:pPr algn="ctr"/>
            <a:endParaRPr lang="ru-RU" dirty="0" smtClean="0">
              <a:solidFill>
                <a:srgbClr val="212529"/>
              </a:solidFill>
              <a:latin typeface="PT Sans"/>
            </a:endParaRP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7" name="Надпись 19">
            <a:extLst>
              <a:ext uri="{FF2B5EF4-FFF2-40B4-BE49-F238E27FC236}">
                <a16:creationId xmlns:a16="http://schemas.microsoft.com/office/drawing/2014/main" xmlns="" id="{94DF2E04-7632-4FED-B0BF-8FB243D982A3}"/>
              </a:ext>
            </a:extLst>
          </p:cNvPr>
          <p:cNvSpPr txBox="1"/>
          <p:nvPr/>
        </p:nvSpPr>
        <p:spPr>
          <a:xfrm>
            <a:off x="10898056" y="200920"/>
            <a:ext cx="129394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rtl="0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МКК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57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уауа">
  <a:themeElements>
    <a:clrScheme name="Custom 14">
      <a:dk1>
        <a:srgbClr val="3F3F3F"/>
      </a:dk1>
      <a:lt1>
        <a:srgbClr val="FFFFFF"/>
      </a:lt1>
      <a:dk2>
        <a:srgbClr val="F2F2F2"/>
      </a:dk2>
      <a:lt2>
        <a:srgbClr val="A5A5A5"/>
      </a:lt2>
      <a:accent1>
        <a:srgbClr val="00194C"/>
      </a:accent1>
      <a:accent2>
        <a:srgbClr val="EAB200"/>
      </a:accent2>
      <a:accent3>
        <a:srgbClr val="F2F2F2"/>
      </a:accent3>
      <a:accent4>
        <a:srgbClr val="954F72"/>
      </a:accent4>
      <a:accent5>
        <a:srgbClr val="00843B"/>
      </a:accent5>
      <a:accent6>
        <a:srgbClr val="014067"/>
      </a:accent6>
      <a:hlink>
        <a:srgbClr val="00194C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30740506_TF00951641.potx" id="{D61D9B98-77EB-4AFD-A5C1-4C81238E65A1}" vid="{ED9A72C6-E22F-4D0A-8A23-0B9FD3BEF397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9AA90D-A39D-4F83-B1BD-92099B1CAD0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74D15D6-87BC-477C-8E91-9F90829C2FC8}">
  <ds:schemaRefs>
    <ds:schemaRef ds:uri="http://purl.org/dc/terms/"/>
    <ds:schemaRef ds:uri="fb0879af-3eba-417a-a55a-ffe6dcd6ca77"/>
    <ds:schemaRef ds:uri="http://schemas.microsoft.com/office/2006/metadata/properties"/>
    <ds:schemaRef ds:uri="http://schemas.openxmlformats.org/package/2006/metadata/core-properties"/>
    <ds:schemaRef ds:uri="6dc4bcd6-49db-4c07-9060-8acfc67cef9f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sharepoint/v3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D19A80A7-0DD1-4CF4-ABD5-362A6549C5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уауа</Template>
  <TotalTime>0</TotalTime>
  <Words>491</Words>
  <Application>Microsoft Office PowerPoint</Application>
  <PresentationFormat>Произвольный</PresentationFormat>
  <Paragraphs>105</Paragraphs>
  <Slides>11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уауа</vt:lpstr>
      <vt:lpstr>Микрокредитная компания «Фонд микрокредитования и поддержки субъектов малого и среднего предпринимательства Слюдянского района»</vt:lpstr>
      <vt:lpstr>Особенности</vt:lpstr>
      <vt:lpstr>Виды займов</vt:lpstr>
      <vt:lpstr>Льготное финансирование</vt:lpstr>
      <vt:lpstr>Сельхозтоваропроизводители</vt:lpstr>
      <vt:lpstr>Сельхозтоваропроизводители</vt:lpstr>
      <vt:lpstr>Производство продукции (ТРУ),  гостиничный и ресторанный бизнес</vt:lpstr>
      <vt:lpstr>Займ для СМСП независимо от вида экономической деятельности</vt:lpstr>
      <vt:lpstr>Займ «Чрезвычайное происшествие»</vt:lpstr>
      <vt:lpstr>Основные условия для получения займа</vt:lpstr>
      <vt:lpstr>Благодарим вас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2019-12-09T00:07:04Z</dcterms:created>
  <dcterms:modified xsi:type="dcterms:W3CDTF">2021-04-23T02:04:27Z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