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55" r:id="rId3"/>
    <p:sldId id="356" r:id="rId4"/>
    <p:sldId id="341" r:id="rId5"/>
    <p:sldId id="384" r:id="rId6"/>
    <p:sldId id="329" r:id="rId7"/>
    <p:sldId id="376" r:id="rId8"/>
    <p:sldId id="369" r:id="rId9"/>
    <p:sldId id="358" r:id="rId10"/>
    <p:sldId id="385" r:id="rId11"/>
    <p:sldId id="386" r:id="rId12"/>
    <p:sldId id="392" r:id="rId13"/>
    <p:sldId id="364" r:id="rId14"/>
    <p:sldId id="387" r:id="rId15"/>
    <p:sldId id="388" r:id="rId16"/>
    <p:sldId id="389" r:id="rId17"/>
    <p:sldId id="383" r:id="rId18"/>
    <p:sldId id="332" r:id="rId19"/>
    <p:sldId id="336" r:id="rId20"/>
    <p:sldId id="337" r:id="rId21"/>
    <p:sldId id="338" r:id="rId22"/>
    <p:sldId id="352" r:id="rId23"/>
    <p:sldId id="353" r:id="rId24"/>
    <p:sldId id="354" r:id="rId25"/>
    <p:sldId id="267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774"/>
    <a:srgbClr val="8CBD6B"/>
    <a:srgbClr val="88A5C4"/>
    <a:srgbClr val="FFFFFF"/>
    <a:srgbClr val="B96B7E"/>
    <a:srgbClr val="3333FF"/>
    <a:srgbClr val="008000"/>
    <a:srgbClr val="FF5050"/>
    <a:srgbClr val="66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858" y="114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прогнозное количество СМСП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96B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Лист1!$A$1:$A$7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1061</c:v>
                </c:pt>
                <c:pt idx="1">
                  <c:v>1025</c:v>
                </c:pt>
                <c:pt idx="2">
                  <c:v>1022</c:v>
                </c:pt>
                <c:pt idx="3">
                  <c:v>1022</c:v>
                </c:pt>
                <c:pt idx="4">
                  <c:v>1022</c:v>
                </c:pt>
                <c:pt idx="5">
                  <c:v>1022</c:v>
                </c:pt>
                <c:pt idx="6">
                  <c:v>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B-4AB9-8547-FC5AD1BC4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293472"/>
        <c:axId val="637293080"/>
      </c:barChart>
      <c:catAx>
        <c:axId val="6372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293080"/>
        <c:crosses val="autoZero"/>
        <c:auto val="1"/>
        <c:lblAlgn val="ctr"/>
        <c:lblOffset val="100"/>
        <c:noMultiLvlLbl val="0"/>
      </c:catAx>
      <c:valAx>
        <c:axId val="637293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29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2522625098309"/>
          <c:y val="0.14401435331631202"/>
          <c:w val="0.68840084670493273"/>
          <c:h val="0.7710472504231230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880865713636649E-4"/>
          <c:y val="4.2200950287477564E-2"/>
          <c:w val="0.99933124183006528"/>
          <c:h val="0.64910528184948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211072</c:v>
                </c:pt>
                <c:pt idx="1">
                  <c:v>206251</c:v>
                </c:pt>
                <c:pt idx="2">
                  <c:v>199032</c:v>
                </c:pt>
                <c:pt idx="3">
                  <c:v>199630</c:v>
                </c:pt>
                <c:pt idx="4">
                  <c:v>201826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9-4860-AC83-4BBD09ED73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261437908496717E-2"/>
                  <c:y val="-6.25462735718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14-425C-A690-4232CD47524E}"/>
                </c:ext>
              </c:extLst>
            </c:dLbl>
            <c:dLbl>
              <c:idx val="1"/>
              <c:layout>
                <c:manualLayout>
                  <c:x val="2.4901960784313726E-2"/>
                  <c:y val="-6.949585952424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4-425C-A690-4232CD47524E}"/>
                </c:ext>
              </c:extLst>
            </c:dLbl>
            <c:dLbl>
              <c:idx val="2"/>
              <c:layout>
                <c:manualLayout>
                  <c:x val="2.6290849673202554E-2"/>
                  <c:y val="-3.7915189879651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9-4860-AC83-4BBD09ED730C}"/>
                </c:ext>
              </c:extLst>
            </c:dLbl>
            <c:dLbl>
              <c:idx val="3"/>
              <c:layout>
                <c:manualLayout>
                  <c:x val="1.6601307189542485E-2"/>
                  <c:y val="-5.119956967288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9-4860-AC83-4BBD09ED730C}"/>
                </c:ext>
              </c:extLst>
            </c:dLbl>
            <c:dLbl>
              <c:idx val="4"/>
              <c:layout>
                <c:manualLayout>
                  <c:x val="2.8254901960784191E-2"/>
                  <c:y val="-4.757101026732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28716</c:v>
                </c:pt>
                <c:pt idx="1">
                  <c:v>37856</c:v>
                </c:pt>
                <c:pt idx="2">
                  <c:v>42138</c:v>
                </c:pt>
                <c:pt idx="3">
                  <c:v>42560</c:v>
                </c:pt>
                <c:pt idx="4">
                  <c:v>42985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D9-4860-AC83-4BBD09ED73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сельскохозяйственный налог, Патент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261437908496717E-2"/>
                  <c:y val="-4.517230869075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14-425C-A690-4232CD47524E}"/>
                </c:ext>
              </c:extLst>
            </c:dLbl>
            <c:dLbl>
              <c:idx val="1"/>
              <c:layout>
                <c:manualLayout>
                  <c:x val="8.3006535947712425E-3"/>
                  <c:y val="-4.864710166697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14-425C-A690-4232CD47524E}"/>
                </c:ext>
              </c:extLst>
            </c:dLbl>
            <c:dLbl>
              <c:idx val="2"/>
              <c:layout>
                <c:manualLayout>
                  <c:x val="1.995424836601295E-2"/>
                  <c:y val="-2.779834380969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9-4860-AC83-4BBD09ED730C}"/>
                </c:ext>
              </c:extLst>
            </c:dLbl>
            <c:dLbl>
              <c:idx val="3"/>
              <c:layout>
                <c:manualLayout>
                  <c:x val="1.3313725490195957E-2"/>
                  <c:y val="-2.43235508334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9-4860-AC83-4BBD09ED730C}"/>
                </c:ext>
              </c:extLst>
            </c:dLbl>
            <c:dLbl>
              <c:idx val="4"/>
              <c:layout>
                <c:manualLayout>
                  <c:x val="1.8022875816993463E-2"/>
                  <c:y val="-5.181436178450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11254</c:v>
                </c:pt>
                <c:pt idx="1">
                  <c:v>9361</c:v>
                </c:pt>
                <c:pt idx="2">
                  <c:v>8709</c:v>
                </c:pt>
                <c:pt idx="3">
                  <c:v>8795</c:v>
                </c:pt>
                <c:pt idx="4">
                  <c:v>8883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D9-4860-AC83-4BBD09ED73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8.3006535947712269E-3"/>
                  <c:y val="-6.9495859524243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14-425C-A690-4232CD47524E}"/>
                </c:ext>
              </c:extLst>
            </c:dLbl>
            <c:dLbl>
              <c:idx val="1"/>
              <c:layout>
                <c:manualLayout>
                  <c:x val="1.1620915032679738E-2"/>
                  <c:y val="-2.43235508334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14-425C-A690-4232CD47524E}"/>
                </c:ext>
              </c:extLst>
            </c:dLbl>
            <c:dLbl>
              <c:idx val="2"/>
              <c:layout>
                <c:manualLayout>
                  <c:x val="3.7673202614379085E-2"/>
                  <c:y val="-1.027061249929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D9-4860-AC83-4BBD09ED730C}"/>
                </c:ext>
              </c:extLst>
            </c:dLbl>
            <c:dLbl>
              <c:idx val="3"/>
              <c:layout>
                <c:manualLayout>
                  <c:x val="2.3545751633986808E-2"/>
                  <c:y val="-6.25462735718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D9-4860-AC83-4BBD09ED730C}"/>
                </c:ext>
              </c:extLst>
            </c:dLbl>
            <c:dLbl>
              <c:idx val="4"/>
              <c:layout>
                <c:manualLayout>
                  <c:x val="3.7673202614379085E-2"/>
                  <c:y val="-3.127313678590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5958</c:v>
                </c:pt>
                <c:pt idx="1">
                  <c:v>5800</c:v>
                </c:pt>
                <c:pt idx="2">
                  <c:v>5080</c:v>
                </c:pt>
                <c:pt idx="3">
                  <c:v>5131</c:v>
                </c:pt>
                <c:pt idx="4">
                  <c:v>5182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D9-4860-AC83-4BBD09ED730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FF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9921568627450981E-2"/>
                  <c:y val="-4.1697515714546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14-425C-A690-4232CD47524E}"/>
                </c:ext>
              </c:extLst>
            </c:dLbl>
            <c:dLbl>
              <c:idx val="1"/>
              <c:layout>
                <c:manualLayout>
                  <c:x val="3.4862745098039154E-2"/>
                  <c:y val="-5.5596687619394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14-425C-A690-4232CD47524E}"/>
                </c:ext>
              </c:extLst>
            </c:dLbl>
            <c:dLbl>
              <c:idx val="2"/>
              <c:layout>
                <c:manualLayout>
                  <c:x val="3.2964052287581758E-2"/>
                  <c:y val="3.628559405553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D9-4860-AC83-4BBD09ED730C}"/>
                </c:ext>
              </c:extLst>
            </c:dLbl>
            <c:dLbl>
              <c:idx val="3"/>
              <c:layout>
                <c:manualLayout>
                  <c:x val="3.6013071895424839E-2"/>
                  <c:y val="-1.042437892863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D9-4860-AC83-4BBD09ED730C}"/>
                </c:ext>
              </c:extLst>
            </c:dLbl>
            <c:dLbl>
              <c:idx val="4"/>
              <c:layout>
                <c:manualLayout>
                  <c:x val="3.6284313725490076E-2"/>
                  <c:y val="-6.9495859524244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#,##0</c:formatCode>
                <c:ptCount val="5"/>
                <c:pt idx="0">
                  <c:v>378</c:v>
                </c:pt>
                <c:pt idx="1">
                  <c:v>234</c:v>
                </c:pt>
                <c:pt idx="2">
                  <c:v>192</c:v>
                </c:pt>
                <c:pt idx="3">
                  <c:v>214</c:v>
                </c:pt>
                <c:pt idx="4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D9-4860-AC83-4BBD09ED730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542483660130689E-2"/>
                  <c:y val="-1.042437892863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14-425C-A690-4232CD47524E}"/>
                </c:ext>
              </c:extLst>
            </c:dLbl>
            <c:dLbl>
              <c:idx val="1"/>
              <c:layout>
                <c:manualLayout>
                  <c:x val="1.9921568627450981E-2"/>
                  <c:y val="0.10771885586832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14-425C-A690-4232CD475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Лист1!$G$2:$G$6</c:f>
              <c:numCache>
                <c:formatCode>#,##0</c:formatCode>
                <c:ptCount val="5"/>
                <c:pt idx="0">
                  <c:v>4235</c:v>
                </c:pt>
                <c:pt idx="1">
                  <c:v>-141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14-425C-A690-4232CD475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gapDepth val="342"/>
        <c:shape val="box"/>
        <c:axId val="616505112"/>
        <c:axId val="616509816"/>
        <c:axId val="0"/>
      </c:bar3DChart>
      <c:catAx>
        <c:axId val="616505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6509816"/>
        <c:crosses val="autoZero"/>
        <c:auto val="1"/>
        <c:lblAlgn val="ctr"/>
        <c:lblOffset val="100"/>
        <c:noMultiLvlLbl val="0"/>
      </c:catAx>
      <c:valAx>
        <c:axId val="6165098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1650511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1"/>
        <c:txPr>
          <a:bodyPr/>
          <a:lstStyle/>
          <a:p>
            <a:pPr>
              <a:defRPr sz="105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3755423528169147E-2"/>
          <c:y val="0.71266362307634645"/>
          <c:w val="0.72170732552976247"/>
          <c:h val="0.22131531037562238"/>
        </c:manualLayout>
      </c:layout>
      <c:overlay val="0"/>
      <c:txPr>
        <a:bodyPr/>
        <a:lstStyle/>
        <a:p>
          <a:pPr>
            <a:defRPr sz="105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7064972154375095E-3"/>
          <c:y val="5.6402807788923821E-2"/>
          <c:w val="0.9864107082085003"/>
          <c:h val="0.81675517427243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 </c:v>
                </c:pt>
              </c:strCache>
            </c:strRef>
          </c:tx>
          <c:spPr>
            <a:solidFill>
              <a:srgbClr val="F2CB05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5.1823916206848461E-3"/>
                  <c:y val="-5.4559483010950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3C-4EE2-AF71-B8EDCDBF4BED}"/>
                </c:ext>
              </c:extLst>
            </c:dLbl>
            <c:dLbl>
              <c:idx val="1"/>
              <c:layout>
                <c:manualLayout>
                  <c:x val="5.1823916206848427E-3"/>
                  <c:y val="-5.819678187834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C-4EE2-AF71-B8EDCDBF4BED}"/>
                </c:ext>
              </c:extLst>
            </c:dLbl>
            <c:dLbl>
              <c:idx val="2"/>
              <c:layout>
                <c:manualLayout>
                  <c:x val="9.2813777490139175E-4"/>
                  <c:y val="-0.12548652452370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71857001900755"/>
                      <c:h val="5.033362909060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B4-474F-912C-E0DACC0AEFEF}"/>
                </c:ext>
              </c:extLst>
            </c:dLbl>
            <c:dLbl>
              <c:idx val="3"/>
              <c:layout>
                <c:manualLayout>
                  <c:x val="7.9774145660297894E-3"/>
                  <c:y val="-0.10302348320341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78560486671463E-2"/>
                      <c:h val="4.5616883023895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7B4-474F-912C-E0DACC0AEFEF}"/>
                </c:ext>
              </c:extLst>
            </c:dLbl>
            <c:dLbl>
              <c:idx val="4"/>
              <c:layout>
                <c:manualLayout>
                  <c:x val="8.1814457321983895E-3"/>
                  <c:y val="-4.728488527615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17341</c:v>
                </c:pt>
                <c:pt idx="1">
                  <c:v>6408</c:v>
                </c:pt>
                <c:pt idx="2">
                  <c:v>9229</c:v>
                </c:pt>
                <c:pt idx="3">
                  <c:v>9282</c:v>
                </c:pt>
                <c:pt idx="4">
                  <c:v>9338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4-474F-912C-E0DACC0AEF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CCCC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1401258657180036"/>
                  <c:y val="0.1243767951218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3C-4EE2-AF71-B8EDCDBF4BED}"/>
                </c:ext>
              </c:extLst>
            </c:dLbl>
            <c:dLbl>
              <c:idx val="1"/>
              <c:layout>
                <c:manualLayout>
                  <c:x val="1.0364783241369685E-2"/>
                  <c:y val="-5.092218414355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3C-4EE2-AF71-B8EDCDBF4BED}"/>
                </c:ext>
              </c:extLst>
            </c:dLbl>
            <c:dLbl>
              <c:idx val="2"/>
              <c:layout>
                <c:manualLayout>
                  <c:x val="4.1416286420583315E-3"/>
                  <c:y val="-6.8469143963143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B4-474F-912C-E0DACC0AEFEF}"/>
                </c:ext>
              </c:extLst>
            </c:dLbl>
            <c:dLbl>
              <c:idx val="3"/>
              <c:layout>
                <c:manualLayout>
                  <c:x val="5.4882343387717162E-3"/>
                  <c:y val="-8.0660109600120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B4-474F-912C-E0DACC0AEFEF}"/>
                </c:ext>
              </c:extLst>
            </c:dLbl>
            <c:dLbl>
              <c:idx val="4"/>
              <c:layout>
                <c:manualLayout>
                  <c:x val="1.8648244556652517E-2"/>
                  <c:y val="-6.84691439631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74282</c:v>
                </c:pt>
                <c:pt idx="1">
                  <c:v>3386</c:v>
                </c:pt>
                <c:pt idx="2">
                  <c:v>2474</c:v>
                </c:pt>
                <c:pt idx="3">
                  <c:v>2569</c:v>
                </c:pt>
                <c:pt idx="4">
                  <c:v>2660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4-474F-912C-E0DACC0AEF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45491954695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3C-4EE2-AF71-B8EDCDBF4BED}"/>
                </c:ext>
              </c:extLst>
            </c:dLbl>
            <c:dLbl>
              <c:idx val="1"/>
              <c:layout>
                <c:manualLayout>
                  <c:x val="1.5547174862054529E-2"/>
                  <c:y val="-2.909839093917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3C-4EE2-AF71-B8EDCDBF4BED}"/>
                </c:ext>
              </c:extLst>
            </c:dLbl>
            <c:dLbl>
              <c:idx val="2"/>
              <c:layout>
                <c:manualLayout>
                  <c:x val="4.1666666666666415E-3"/>
                  <c:y val="-1.65562913907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4-474F-912C-E0DACC0AEFEF}"/>
                </c:ext>
              </c:extLst>
            </c:dLbl>
            <c:dLbl>
              <c:idx val="3"/>
              <c:layout>
                <c:manualLayout>
                  <c:x val="1.3888888888888889E-3"/>
                  <c:y val="-6.6225165562914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B4-474F-912C-E0DACC0AEFEF}"/>
                </c:ext>
              </c:extLst>
            </c:dLbl>
            <c:dLbl>
              <c:idx val="4"/>
              <c:layout>
                <c:manualLayout>
                  <c:x val="4.1666666666667681E-3"/>
                  <c:y val="-1.65562913907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194</c:v>
                </c:pt>
                <c:pt idx="1">
                  <c:v>138</c:v>
                </c:pt>
                <c:pt idx="2">
                  <c:v>115</c:v>
                </c:pt>
                <c:pt idx="3">
                  <c:v>28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B4-474F-912C-E0DACC0AEF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5911958103424213E-3"/>
                  <c:y val="-4.364758640876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3C-4EE2-AF71-B8EDCDBF4BED}"/>
                </c:ext>
              </c:extLst>
            </c:dLbl>
            <c:dLbl>
              <c:idx val="1"/>
              <c:layout>
                <c:manualLayout>
                  <c:x val="1.0364783241369685E-2"/>
                  <c:y val="-4.3647586408760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C-4EE2-AF71-B8EDCDBF4BED}"/>
                </c:ext>
              </c:extLst>
            </c:dLbl>
            <c:dLbl>
              <c:idx val="2"/>
              <c:layout>
                <c:manualLayout>
                  <c:x val="2.7666422101308819E-2"/>
                  <c:y val="-2.973792545656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B4-474F-912C-E0DACC0AEFEF}"/>
                </c:ext>
              </c:extLst>
            </c:dLbl>
            <c:dLbl>
              <c:idx val="3"/>
              <c:layout>
                <c:manualLayout>
                  <c:x val="1.8342401838565548E-2"/>
                  <c:y val="-3.273568980657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B4-474F-912C-E0DACC0AEFEF}"/>
                </c:ext>
              </c:extLst>
            </c:dLbl>
            <c:dLbl>
              <c:idx val="4"/>
              <c:layout>
                <c:manualLayout>
                  <c:x val="3.1400192442195933E-2"/>
                  <c:y val="-3.273568980657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10437</c:v>
                </c:pt>
                <c:pt idx="1">
                  <c:v>3793</c:v>
                </c:pt>
                <c:pt idx="2">
                  <c:v>3581</c:v>
                </c:pt>
                <c:pt idx="3">
                  <c:v>3583</c:v>
                </c:pt>
                <c:pt idx="4">
                  <c:v>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4-474F-912C-E0DACC0AEF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компенсации затрат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#,##0</c:formatCode>
                <c:ptCount val="5"/>
                <c:pt idx="0">
                  <c:v>135</c:v>
                </c:pt>
                <c:pt idx="1">
                  <c:v>19055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8-4E0E-996B-97169BBB177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Лист1!$G$2:$G$6</c:f>
              <c:numCache>
                <c:formatCode>#,##0</c:formatCode>
                <c:ptCount val="5"/>
                <c:pt idx="0">
                  <c:v>-3</c:v>
                </c:pt>
                <c:pt idx="1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8-4E0E-996B-97169BBB1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6503544"/>
        <c:axId val="616514128"/>
        <c:axId val="0"/>
      </c:bar3DChart>
      <c:catAx>
        <c:axId val="616503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 i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6514128"/>
        <c:crosses val="autoZero"/>
        <c:auto val="1"/>
        <c:lblAlgn val="ctr"/>
        <c:lblOffset val="100"/>
        <c:noMultiLvlLbl val="0"/>
      </c:catAx>
      <c:valAx>
        <c:axId val="6165141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1650354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3293543905257918"/>
          <c:y val="0"/>
          <c:w val="0.63829490307160675"/>
          <c:h val="0.45982983392206522"/>
        </c:manualLayout>
      </c:layout>
      <c:overlay val="0"/>
      <c:txPr>
        <a:bodyPr/>
        <a:lstStyle/>
        <a:p>
          <a:pPr>
            <a:defRPr sz="90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4993603361248"/>
          <c:y val="0"/>
          <c:w val="0.77995006396638755"/>
          <c:h val="0.868508031208729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83-4A07-9E3A-1F4F8BA257D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F-4EA8-812A-2B397E2F48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F-4EA8-812A-2B397E2F482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F-4EA8-812A-2B397E2F482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131360</c:v>
                </c:pt>
                <c:pt idx="1">
                  <c:v>187038</c:v>
                </c:pt>
                <c:pt idx="2">
                  <c:v>93408</c:v>
                </c:pt>
                <c:pt idx="3">
                  <c:v>85445</c:v>
                </c:pt>
                <c:pt idx="4">
                  <c:v>65749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F-4EA8-812A-2B397E2F48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640 580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83-4A07-9E3A-1F4F8BA25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378 310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83-4A07-9E3A-1F4F8BA257DD}"/>
                </c:ext>
              </c:extLst>
            </c:dLbl>
            <c:dLbl>
              <c:idx val="4"/>
              <c:layout>
                <c:manualLayout>
                  <c:x val="-1.9607843137254902E-3"/>
                  <c:y val="-1.38671494327298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167 467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582358</c:v>
                </c:pt>
                <c:pt idx="1">
                  <c:v>669450</c:v>
                </c:pt>
                <c:pt idx="2">
                  <c:v>640580</c:v>
                </c:pt>
                <c:pt idx="3">
                  <c:v>378310</c:v>
                </c:pt>
                <c:pt idx="4">
                  <c:v>167466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6F-4EA8-812A-2B397E2F48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997 349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83-4A07-9E3A-1F4F8BA25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896 804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83-4A07-9E3A-1F4F8BA257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898 673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83-4A07-9E3A-1F4F8BA25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748752</c:v>
                </c:pt>
                <c:pt idx="1">
                  <c:v>979830</c:v>
                </c:pt>
                <c:pt idx="2">
                  <c:v>997349</c:v>
                </c:pt>
                <c:pt idx="3">
                  <c:v>898804</c:v>
                </c:pt>
                <c:pt idx="4">
                  <c:v>898672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6F-4EA8-812A-2B397E2F48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19 391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83-4A07-9E3A-1F4F8BA257D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37648</c:v>
                </c:pt>
                <c:pt idx="1">
                  <c:v>66129</c:v>
                </c:pt>
                <c:pt idx="2">
                  <c:v>19391.2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6F-4EA8-812A-2B397E2F482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 formatCode="#,##0">
                  <c:v>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83-4A07-9E3A-1F4F8BA25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6501192"/>
        <c:axId val="616514520"/>
      </c:barChart>
      <c:catAx>
        <c:axId val="61650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14520"/>
        <c:crosses val="autoZero"/>
        <c:auto val="1"/>
        <c:lblAlgn val="ctr"/>
        <c:lblOffset val="100"/>
        <c:noMultiLvlLbl val="0"/>
      </c:catAx>
      <c:valAx>
        <c:axId val="616514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65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586304954703E-3"/>
          <c:y val="0.25111578687610797"/>
          <c:w val="0.24918388054980758"/>
          <c:h val="0.478474799185659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81822972639214E-2"/>
          <c:y val="3.9819406506429136E-2"/>
          <c:w val="0.90802304263021594"/>
          <c:h val="0.562303537660338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 на предоставление гражданам субсидии на оплату жилого помещения и коммунальных услуг</c:v>
                </c:pt>
              </c:strCache>
            </c:strRef>
          </c:tx>
          <c:spPr>
            <a:solidFill>
              <a:srgbClr val="589867"/>
            </a:solidFill>
          </c:spPr>
          <c:invertIfNegative val="0"/>
          <c:dLbls>
            <c:dLbl>
              <c:idx val="0"/>
              <c:layout>
                <c:manualLayout>
                  <c:x val="-6.294006163200296E-6"/>
                  <c:y val="4.2755861003725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5-4863-8C17-C9AEAB2B38A6}"/>
                </c:ext>
              </c:extLst>
            </c:dLbl>
            <c:dLbl>
              <c:idx val="1"/>
              <c:layout>
                <c:manualLayout>
                  <c:x val="-2.430945858685438E-4"/>
                  <c:y val="-8.5511722007452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5-4863-8C17-C9AEAB2B38A6}"/>
                </c:ext>
              </c:extLst>
            </c:dLbl>
            <c:dLbl>
              <c:idx val="3"/>
              <c:layout>
                <c:manualLayout>
                  <c:x val="2.6388888888888875E-2"/>
                  <c:y val="-8.5511722007451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75-4863-8C17-C9AEAB2B3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55692.6</c:v>
                </c:pt>
                <c:pt idx="1">
                  <c:v>56870.8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9-4C53-9BE1-835E90446E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 на выполнение переданных полномочий субьектов РФ</c:v>
                </c:pt>
              </c:strCache>
            </c:strRef>
          </c:tx>
          <c:spPr>
            <a:solidFill>
              <a:srgbClr val="B490D8"/>
            </a:solidFill>
          </c:spPr>
          <c:invertIfNegative val="0"/>
          <c:dLbls>
            <c:dLbl>
              <c:idx val="0"/>
              <c:layout>
                <c:manualLayout>
                  <c:x val="1.8286003471190009E-2"/>
                  <c:y val="-3.848027490335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5-4863-8C17-C9AEAB2B38A6}"/>
                </c:ext>
              </c:extLst>
            </c:dLbl>
            <c:dLbl>
              <c:idx val="2"/>
              <c:layout>
                <c:manualLayout>
                  <c:x val="1.5470363079615048E-2"/>
                  <c:y val="-6.3398602383385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9-4C53-9BE1-835E90446EE2}"/>
                </c:ext>
              </c:extLst>
            </c:dLbl>
            <c:dLbl>
              <c:idx val="3"/>
              <c:layout>
                <c:manualLayout>
                  <c:x val="2.638835894411877E-2"/>
                  <c:y val="6.738088587041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9-4C53-9BE1-835E90446EE2}"/>
                </c:ext>
              </c:extLst>
            </c:dLbl>
            <c:dLbl>
              <c:idx val="4"/>
              <c:layout>
                <c:manualLayout>
                  <c:x val="2.5180373929029817E-2"/>
                  <c:y val="2.7716186252771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9-4C53-9BE1-835E90446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17118.599999999999</c:v>
                </c:pt>
                <c:pt idx="1">
                  <c:v>187514.7</c:v>
                </c:pt>
                <c:pt idx="2">
                  <c:v>184209.3</c:v>
                </c:pt>
                <c:pt idx="3">
                  <c:v>139945.29999999999</c:v>
                </c:pt>
                <c:pt idx="4">
                  <c:v>141814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9-4C53-9BE1-835E90446E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на получение общедоступного и бесплатного начального общего, основного общего, среднего образования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443733.1</c:v>
                </c:pt>
                <c:pt idx="1">
                  <c:v>487006</c:v>
                </c:pt>
                <c:pt idx="2">
                  <c:v>546977</c:v>
                </c:pt>
                <c:pt idx="3">
                  <c:v>508316.9</c:v>
                </c:pt>
                <c:pt idx="4">
                  <c:v>508316.9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99-4C53-9BE1-835E90446E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 на получение общедоступного и бесплатного дошкольного образования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231710.7</c:v>
                </c:pt>
                <c:pt idx="1">
                  <c:v>245316.4</c:v>
                </c:pt>
                <c:pt idx="2">
                  <c:v>266160</c:v>
                </c:pt>
                <c:pt idx="3">
                  <c:v>248538.7</c:v>
                </c:pt>
                <c:pt idx="4">
                  <c:v>248538.7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99-4C53-9BE1-835E90446E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Субвенция на осуществление полномочий по составлению списков кандидатов в присяжные заседатели федеральных судов общей юрисдикции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2.0833333333333332E-2"/>
                  <c:y val="3.91924198325703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5-4863-8C17-C9AEAB2B38A6}"/>
                </c:ext>
              </c:extLst>
            </c:dLbl>
            <c:dLbl>
              <c:idx val="2"/>
              <c:layout>
                <c:manualLayout>
                  <c:x val="2.8824983303168232E-2"/>
                  <c:y val="-1.8537779123556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9-4C53-9BE1-835E90446EE2}"/>
                </c:ext>
              </c:extLst>
            </c:dLbl>
            <c:dLbl>
              <c:idx val="3"/>
              <c:layout>
                <c:manualLayout>
                  <c:x val="2.7533042556779165E-2"/>
                  <c:y val="5.508123862667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9-4C53-9BE1-835E90446EE2}"/>
                </c:ext>
              </c:extLst>
            </c:dLbl>
            <c:dLbl>
              <c:idx val="4"/>
              <c:layout>
                <c:manualLayout>
                  <c:x val="3.1747534218048955E-2"/>
                  <c:y val="6.4611668249059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9-4C53-9BE1-835E90446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13.8</c:v>
                </c:pt>
                <c:pt idx="1">
                  <c:v>121.7</c:v>
                </c:pt>
                <c:pt idx="2">
                  <c:v>3.1</c:v>
                </c:pt>
                <c:pt idx="3">
                  <c:v>3.2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99-4C53-9BE1-835E90446EE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Субвенция на поведение Всероссийской переписи населения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75-4863-8C17-C9AEAB2B38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 formatCode="#,##0">
                  <c:v>483.5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75-4863-8C17-C9AEAB2B38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37290336"/>
        <c:axId val="637289552"/>
      </c:barChart>
      <c:catAx>
        <c:axId val="637290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637289552"/>
        <c:crossesAt val="100"/>
        <c:auto val="1"/>
        <c:lblAlgn val="ctr"/>
        <c:lblOffset val="100"/>
        <c:noMultiLvlLbl val="0"/>
      </c:catAx>
      <c:valAx>
        <c:axId val="63728955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low"/>
        <c:crossAx val="63729033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"/>
          <c:y val="0.65264599864056572"/>
          <c:w val="0.8336701662292213"/>
          <c:h val="0.3463224741301791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5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D31-460C-94CC-C793E4A6090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D31-460C-94CC-C793E4A609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D31-460C-94CC-C793E4A609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D31-460C-94CC-C793E4A60907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1576335.8</c:v>
                </c:pt>
                <c:pt idx="1">
                  <c:v>457643.5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5-4FF3-A6AD-8B184183750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8269187942231625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A-465B-90AF-2BCC926AC9B8}"/>
                </c:ext>
              </c:extLst>
            </c:dLbl>
            <c:dLbl>
              <c:idx val="1"/>
              <c:layout>
                <c:manualLayout>
                  <c:x val="6.8269187942233056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A-465B-90AF-2BCC926AC9B8}"/>
                </c:ext>
              </c:extLst>
            </c:dLbl>
            <c:dLbl>
              <c:idx val="2"/>
              <c:layout>
                <c:manualLayout>
                  <c:x val="-3.4431015867018686E-3"/>
                  <c:y val="-1.0372994928667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A-465B-90AF-2BCC926AC9B8}"/>
                </c:ext>
              </c:extLst>
            </c:dLbl>
            <c:dLbl>
              <c:idx val="3"/>
              <c:layout>
                <c:manualLayout>
                  <c:x val="3.8744031245632388E-2"/>
                  <c:y val="-1.0372994928667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A-465B-90AF-2BCC926AC9B8}"/>
                </c:ext>
              </c:extLst>
            </c:dLbl>
            <c:dLbl>
              <c:idx val="4"/>
              <c:layout>
                <c:manualLayout>
                  <c:x val="3.33749552679392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A-465B-90AF-2BCC926AC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</c:v>
                </c:pt>
                <c:pt idx="1">
                  <c:v>Дошкольное</c:v>
                </c:pt>
                <c:pt idx="2">
                  <c:v>Дополнительное</c:v>
                </c:pt>
                <c:pt idx="3">
                  <c:v>Молодежная политика</c:v>
                </c:pt>
                <c:pt idx="4">
                  <c:v>Другие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829289.9</c:v>
                </c:pt>
                <c:pt idx="1">
                  <c:v>443527.7</c:v>
                </c:pt>
                <c:pt idx="2">
                  <c:v>145009.60000000001</c:v>
                </c:pt>
                <c:pt idx="3">
                  <c:v>414.6</c:v>
                </c:pt>
                <c:pt idx="4">
                  <c:v>75401.899999999994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A-465B-90AF-2BCC926AC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6505896"/>
        <c:axId val="616511776"/>
      </c:barChart>
      <c:catAx>
        <c:axId val="616505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11776"/>
        <c:crosses val="autoZero"/>
        <c:auto val="1"/>
        <c:lblAlgn val="ctr"/>
        <c:lblOffset val="100"/>
        <c:noMultiLvlLbl val="0"/>
      </c:catAx>
      <c:valAx>
        <c:axId val="6165117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650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9.2477338473989455E-3"/>
                  <c:y val="-0.159120452303017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40-4F60-B560-3DB848E6A440}"/>
                </c:ext>
              </c:extLst>
            </c:dLbl>
            <c:dLbl>
              <c:idx val="1"/>
              <c:layout>
                <c:manualLayout>
                  <c:x val="6.8269187942233056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40-4F60-B560-3DB848E6A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45649.7</c:v>
                </c:pt>
                <c:pt idx="1">
                  <c:v>16221.9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40-4F60-B560-3DB848E6A4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6501976"/>
        <c:axId val="616509424"/>
      </c:barChart>
      <c:catAx>
        <c:axId val="61650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9424"/>
        <c:crosses val="autoZero"/>
        <c:auto val="1"/>
        <c:lblAlgn val="ctr"/>
        <c:lblOffset val="100"/>
        <c:noMultiLvlLbl val="0"/>
      </c:catAx>
      <c:valAx>
        <c:axId val="6165094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650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BC-49A0-B715-0135A5E27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здравоохранения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BC-49A0-B715-0135A5E275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6500408"/>
        <c:axId val="616508640"/>
      </c:barChart>
      <c:catAx>
        <c:axId val="61650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8640"/>
        <c:crosses val="autoZero"/>
        <c:auto val="1"/>
        <c:lblAlgn val="ctr"/>
        <c:lblOffset val="100"/>
        <c:noMultiLvlLbl val="0"/>
      </c:catAx>
      <c:valAx>
        <c:axId val="616508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650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8269187942231625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CB-48B6-AC41-9F65F3AC00A4}"/>
                </c:ext>
              </c:extLst>
            </c:dLbl>
            <c:dLbl>
              <c:idx val="1"/>
              <c:layout>
                <c:manualLayout>
                  <c:x val="6.8269187942233056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CB-48B6-AC41-9F65F3AC00A4}"/>
                </c:ext>
              </c:extLst>
            </c:dLbl>
            <c:dLbl>
              <c:idx val="2"/>
              <c:layout>
                <c:manualLayout>
                  <c:x val="-3.4431015867018686E-3"/>
                  <c:y val="-1.0372994928667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CB-48B6-AC41-9F65F3AC00A4}"/>
                </c:ext>
              </c:extLst>
            </c:dLbl>
            <c:dLbl>
              <c:idx val="3"/>
              <c:layout>
                <c:manualLayout>
                  <c:x val="3.8744031245632388E-2"/>
                  <c:y val="-1.0372994928667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B-48B6-AC41-9F65F3AC0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3621.3</c:v>
                </c:pt>
                <c:pt idx="1">
                  <c:v>3585.9</c:v>
                </c:pt>
                <c:pt idx="2">
                  <c:v>9832.7999999999993</c:v>
                </c:pt>
                <c:pt idx="3">
                  <c:v>2405.5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B-48B6-AC41-9F65F3AC00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6502368"/>
        <c:axId val="616512168"/>
      </c:barChart>
      <c:catAx>
        <c:axId val="61650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12168"/>
        <c:crosses val="autoZero"/>
        <c:auto val="1"/>
        <c:lblAlgn val="ctr"/>
        <c:lblOffset val="100"/>
        <c:noMultiLvlLbl val="0"/>
      </c:catAx>
      <c:valAx>
        <c:axId val="616512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650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chemeClr val="tx1"/>
                </a:solidFill>
              </a:rPr>
              <a:t>Фактическая и  прогнозная численность населения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Лист1!$A$24:$A$30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Лист1!$A$24:$A$30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Лист1!$B$24:$B$30</c:f>
              <c:numCache>
                <c:formatCode>General</c:formatCode>
                <c:ptCount val="7"/>
                <c:pt idx="0">
                  <c:v>39097</c:v>
                </c:pt>
                <c:pt idx="1">
                  <c:v>38995</c:v>
                </c:pt>
                <c:pt idx="2">
                  <c:v>38700</c:v>
                </c:pt>
                <c:pt idx="3">
                  <c:v>38700</c:v>
                </c:pt>
                <c:pt idx="4">
                  <c:v>38700</c:v>
                </c:pt>
                <c:pt idx="5">
                  <c:v>38700</c:v>
                </c:pt>
                <c:pt idx="6">
                  <c:v>38700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7-48B5-852E-D3ACA466D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293864"/>
        <c:axId val="637291904"/>
      </c:barChart>
      <c:catAx>
        <c:axId val="63729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291904"/>
        <c:crosses val="autoZero"/>
        <c:auto val="1"/>
        <c:lblAlgn val="ctr"/>
        <c:lblOffset val="100"/>
        <c:noMultiLvlLbl val="0"/>
      </c:catAx>
      <c:valAx>
        <c:axId val="63729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29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FC-4AED-BCA0-8053F507A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C-4AED-BCA0-8053F507A0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6513344"/>
        <c:axId val="616500800"/>
      </c:barChart>
      <c:catAx>
        <c:axId val="61651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0800"/>
        <c:crosses val="autoZero"/>
        <c:auto val="1"/>
        <c:lblAlgn val="ctr"/>
        <c:lblOffset val="100"/>
        <c:noMultiLvlLbl val="0"/>
      </c:catAx>
      <c:valAx>
        <c:axId val="6165008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651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CB-4231-AC09-9BBD288D2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Мобилизационная подготовка экономики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B-4231-AC09-9BBD288D29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99287856"/>
        <c:axId val="499290992"/>
      </c:barChart>
      <c:catAx>
        <c:axId val="49928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9290992"/>
        <c:crosses val="autoZero"/>
        <c:auto val="1"/>
        <c:lblAlgn val="ctr"/>
        <c:lblOffset val="100"/>
        <c:noMultiLvlLbl val="0"/>
      </c:catAx>
      <c:valAx>
        <c:axId val="499290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928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17-4EF5-8D61-3BCFABF91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Гражданская оборона</c:v>
                </c:pt>
                <c:pt idx="1">
                  <c:v>Защита населения и территории от ЧС природного и техногенного характера, пожарная безопасность</c:v>
                </c:pt>
                <c:pt idx="2">
                  <c:v>Другие вопросы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403</c:v>
                </c:pt>
                <c:pt idx="1">
                  <c:v>138.4</c:v>
                </c:pt>
                <c:pt idx="2">
                  <c:v>11683.6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7-4EF5-8D61-3BCFABF919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99286680"/>
        <c:axId val="613152616"/>
      </c:barChart>
      <c:catAx>
        <c:axId val="499286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152616"/>
        <c:crosses val="autoZero"/>
        <c:auto val="1"/>
        <c:lblAlgn val="ctr"/>
        <c:lblOffset val="100"/>
        <c:noMultiLvlLbl val="0"/>
      </c:catAx>
      <c:valAx>
        <c:axId val="613152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928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54-46FF-9734-B4DE16F13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4661.6000000000004</c:v>
                </c:pt>
                <c:pt idx="1">
                  <c:v>325</c:v>
                </c:pt>
                <c:pt idx="2">
                  <c:v>44148.6</c:v>
                </c:pt>
                <c:pt idx="3">
                  <c:v>11434.3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4-46FF-9734-B4DE16F132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3149480"/>
        <c:axId val="613149088"/>
      </c:barChart>
      <c:catAx>
        <c:axId val="613149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149088"/>
        <c:crosses val="autoZero"/>
        <c:auto val="1"/>
        <c:lblAlgn val="ctr"/>
        <c:lblOffset val="100"/>
        <c:noMultiLvlLbl val="0"/>
      </c:catAx>
      <c:valAx>
        <c:axId val="613149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314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10-47D2-AE1A-33FFAC767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</c:v>
                </c:pt>
                <c:pt idx="1">
                  <c:v>Благоустройство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74226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0-47D2-AE1A-33FFAC7673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3145560"/>
        <c:axId val="613145952"/>
      </c:barChart>
      <c:catAx>
        <c:axId val="613145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145952"/>
        <c:crosses val="autoZero"/>
        <c:auto val="1"/>
        <c:lblAlgn val="ctr"/>
        <c:lblOffset val="100"/>
        <c:noMultiLvlLbl val="0"/>
      </c:catAx>
      <c:valAx>
        <c:axId val="613145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314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58-4D16-8CF6-9E351C642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8-4D16-8CF6-9E351C6425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3146736"/>
        <c:axId val="613150264"/>
      </c:barChart>
      <c:catAx>
        <c:axId val="61314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150264"/>
        <c:crosses val="autoZero"/>
        <c:auto val="1"/>
        <c:lblAlgn val="ctr"/>
        <c:lblOffset val="100"/>
        <c:noMultiLvlLbl val="0"/>
      </c:catAx>
      <c:valAx>
        <c:axId val="613150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314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9-4B83-ABF3-3034F3ED5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9-4B83-ABF3-3034F3ED5F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3150656"/>
        <c:axId val="613153008"/>
      </c:barChart>
      <c:catAx>
        <c:axId val="61315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153008"/>
        <c:crosses val="autoZero"/>
        <c:auto val="1"/>
        <c:lblAlgn val="ctr"/>
        <c:lblOffset val="100"/>
        <c:noMultiLvlLbl val="0"/>
      </c:catAx>
      <c:valAx>
        <c:axId val="613153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315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B1-40AF-B46C-0A9A69270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1-40AF-B46C-0A9A692705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3151048"/>
        <c:axId val="613147912"/>
      </c:barChart>
      <c:catAx>
        <c:axId val="613151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147912"/>
        <c:crosses val="autoZero"/>
        <c:auto val="1"/>
        <c:lblAlgn val="ctr"/>
        <c:lblOffset val="100"/>
        <c:noMultiLvlLbl val="0"/>
      </c:catAx>
      <c:valAx>
        <c:axId val="6131479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315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AA-47EA-8F09-950425643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 субъекта Российской Федерации и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Резервные фонды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3714.5</c:v>
                </c:pt>
                <c:pt idx="1">
                  <c:v>2320.1999999999998</c:v>
                </c:pt>
                <c:pt idx="2">
                  <c:v>50688.9</c:v>
                </c:pt>
                <c:pt idx="3">
                  <c:v>3.1</c:v>
                </c:pt>
                <c:pt idx="4">
                  <c:v>39903.9</c:v>
                </c:pt>
                <c:pt idx="5">
                  <c:v>250</c:v>
                </c:pt>
                <c:pt idx="6">
                  <c:v>14363.5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A-47EA-8F09-950425643C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5720248"/>
        <c:axId val="615715936"/>
      </c:barChart>
      <c:catAx>
        <c:axId val="615720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5715936"/>
        <c:crosses val="autoZero"/>
        <c:auto val="1"/>
        <c:lblAlgn val="ctr"/>
        <c:lblOffset val="100"/>
        <c:noMultiLvlLbl val="0"/>
      </c:catAx>
      <c:valAx>
        <c:axId val="615715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572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10203038270522925"/>
                  <c:y val="-3.3083154743703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4-4784-9E9C-DFEDECFE7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на выравнивание бюджетной обеспеченности субъектов Российской Федерации и муниципальных образований</c:v>
                </c:pt>
                <c:pt idx="1">
                  <c:v>Иные 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179273.4</c:v>
                </c:pt>
                <c:pt idx="1">
                  <c:v>12424.5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4-4784-9E9C-DFEDECFE73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5719464"/>
        <c:axId val="615717896"/>
      </c:barChart>
      <c:catAx>
        <c:axId val="615719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5717896"/>
        <c:crosses val="autoZero"/>
        <c:auto val="1"/>
        <c:lblAlgn val="ctr"/>
        <c:lblOffset val="100"/>
        <c:noMultiLvlLbl val="0"/>
      </c:catAx>
      <c:valAx>
        <c:axId val="615717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571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и прогноз выручки Слюдянского района по полному кругу организаций и в малом бизнесе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469149741103139E-2"/>
          <c:y val="0.2104126936802474"/>
          <c:w val="0.64569885322164777"/>
          <c:h val="0.602901332984286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Лист1!$B$41</c:f>
              <c:strCache>
                <c:ptCount val="1"/>
                <c:pt idx="0">
                  <c:v>Выручка малых организаций (млн. 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64061485874341573"/>
                  <c:y val="4.08851279685656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 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845591927453"/>
                      <c:h val="0.12273392012288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9B1-4E54-AD7E-9BCEB82AD7F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Лист1!$A$42:$A$48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Лист1!$B$42:$B$48</c:f>
              <c:numCache>
                <c:formatCode>General</c:formatCode>
                <c:ptCount val="7"/>
                <c:pt idx="0">
                  <c:v>1746.99</c:v>
                </c:pt>
                <c:pt idx="1">
                  <c:v>1654.4079999999999</c:v>
                </c:pt>
                <c:pt idx="2">
                  <c:v>2216.75</c:v>
                </c:pt>
                <c:pt idx="3">
                  <c:v>2123.2199999999998</c:v>
                </c:pt>
                <c:pt idx="4">
                  <c:v>2125.86</c:v>
                </c:pt>
                <c:pt idx="5">
                  <c:v>2169.1</c:v>
                </c:pt>
                <c:pt idx="6">
                  <c:v>2214.6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1-4E54-AD7E-9BCEB82AD7F2}"/>
            </c:ext>
          </c:extLst>
        </c:ser>
        <c:ser>
          <c:idx val="1"/>
          <c:order val="1"/>
          <c:tx>
            <c:strRef>
              <c:f>Лист1!$C$41</c:f>
              <c:strCache>
                <c:ptCount val="1"/>
                <c:pt idx="0">
                  <c:v>Выручка по полному кругу (млн. руб.)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5879242424242425"/>
                  <c:y val="-0.15776808606435436"/>
                </c:manualLayout>
              </c:layout>
              <c:tx>
                <c:rich>
                  <a:bodyPr/>
                  <a:lstStyle/>
                  <a:p>
                    <a:fld id="{0D408C81-9C91-40C7-B757-5EFBF11745AF}" type="CELLRANGE">
                      <a:rPr lang="ru-RU" smtClean="0"/>
                      <a:pPr/>
                      <a:t>[ДИАПАЗОН ЯЧЕЕК]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9B1-4E54-AD7E-9BCEB82AD7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09BF4B9-CE95-4FD5-9454-826414020AF9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9B1-4E54-AD7E-9BCEB82AD7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D2619F-E43A-45E2-9B19-D58D286E13BC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714-43E8-B207-6D88C5E47F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D592CBD-E1ED-4BD2-A996-2E40B06B387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714-43E8-B207-6D88C5E47F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B17F07-9BAA-486D-8852-11B8D04E2A98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714-43E8-B207-6D88C5E47F1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5972D35-D000-4F99-B288-95056FCDFEFF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714-43E8-B207-6D88C5E47F1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4A45690-A8B0-4083-89FC-44EF529AE44A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714-43E8-B207-6D88C5E47F1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Лист1!$A$42:$A$48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Лист1!$C$42:$C$48</c:f>
              <c:numCache>
                <c:formatCode>General</c:formatCode>
                <c:ptCount val="7"/>
                <c:pt idx="0">
                  <c:v>10849.06</c:v>
                </c:pt>
                <c:pt idx="1">
                  <c:v>11187.73</c:v>
                </c:pt>
                <c:pt idx="2">
                  <c:v>14448.55</c:v>
                </c:pt>
                <c:pt idx="3">
                  <c:v>14903.04</c:v>
                </c:pt>
                <c:pt idx="4">
                  <c:v>14470.85</c:v>
                </c:pt>
                <c:pt idx="5">
                  <c:v>16168.84</c:v>
                </c:pt>
                <c:pt idx="6">
                  <c:v>16627.23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Лист1!$C$41</c15:f>
                <c15:dlblRangeCache>
                  <c:ptCount val="1"/>
                  <c:pt idx="0">
                    <c:v>Выручка по полному кругу (млн. руб.)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69B1-4E54-AD7E-9BCEB82AD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37291120"/>
        <c:axId val="637290728"/>
      </c:barChart>
      <c:catAx>
        <c:axId val="63729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290728"/>
        <c:crosses val="autoZero"/>
        <c:auto val="1"/>
        <c:lblAlgn val="ctr"/>
        <c:lblOffset val="100"/>
        <c:noMultiLvlLbl val="0"/>
      </c:catAx>
      <c:valAx>
        <c:axId val="637290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2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целевых МБТ из областного бюджета </a:t>
            </a:r>
          </a:p>
        </c:rich>
      </c:tx>
      <c:layout>
        <c:manualLayout>
          <c:xMode val="edge"/>
          <c:yMode val="edge"/>
          <c:x val="0.12044140974078127"/>
          <c:y val="2.1057693104849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22464792921391E-2"/>
          <c:y val="0.13260719639461874"/>
          <c:w val="0.86648092147020106"/>
          <c:h val="0.61036165620690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735519400619373E-3"/>
                  <c:y val="3.860577069222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3A-469D-BC4E-D51F82D52C20}"/>
                </c:ext>
              </c:extLst>
            </c:dLbl>
            <c:dLbl>
              <c:idx val="1"/>
              <c:layout>
                <c:manualLayout>
                  <c:x val="2.9409071340681041E-2"/>
                  <c:y val="-3.509615517474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3A-469D-BC4E-D51F82D52C20}"/>
                </c:ext>
              </c:extLst>
            </c:dLbl>
            <c:dLbl>
              <c:idx val="3"/>
              <c:layout>
                <c:manualLayout>
                  <c:x val="-6.2386234529008565E-2"/>
                  <c:y val="-9.709457420773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3A-469D-BC4E-D51F82D52C20}"/>
                </c:ext>
              </c:extLst>
            </c:dLbl>
            <c:dLbl>
              <c:idx val="4"/>
              <c:layout>
                <c:manualLayout>
                  <c:x val="-7.5843647327622735E-2"/>
                  <c:y val="-0.12341324671095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      (ФАКТ)</c:v>
                </c:pt>
                <c:pt idx="1">
                  <c:v>2022 год (ОЦЕНКА)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582357.69999999995</c:v>
                </c:pt>
                <c:pt idx="1">
                  <c:v>669450.19999999995</c:v>
                </c:pt>
                <c:pt idx="2">
                  <c:v>640580.4</c:v>
                </c:pt>
                <c:pt idx="3">
                  <c:v>378310.5</c:v>
                </c:pt>
                <c:pt idx="4">
                  <c:v>167466.6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3A-469D-BC4E-D51F82D52C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123934921114442E-2"/>
                  <c:y val="-7.721154138444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3A-469D-BC4E-D51F82D52C20}"/>
                </c:ext>
              </c:extLst>
            </c:dLbl>
            <c:dLbl>
              <c:idx val="1"/>
              <c:layout>
                <c:manualLayout>
                  <c:x val="0"/>
                  <c:y val="-3.8605770692223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3A-469D-BC4E-D51F82D52C20}"/>
                </c:ext>
              </c:extLst>
            </c:dLbl>
            <c:dLbl>
              <c:idx val="2"/>
              <c:layout>
                <c:manualLayout>
                  <c:x val="3.4756175220804771E-2"/>
                  <c:y val="-1.754807758737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3A-469D-BC4E-D51F82D52C20}"/>
                </c:ext>
              </c:extLst>
            </c:dLbl>
            <c:dLbl>
              <c:idx val="3"/>
              <c:layout>
                <c:manualLayout>
                  <c:x val="-7.8517327955454477E-2"/>
                  <c:y val="7.370186159895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3A-469D-BC4E-D51F82D52C20}"/>
                </c:ext>
              </c:extLst>
            </c:dLbl>
            <c:dLbl>
              <c:idx val="4"/>
              <c:layout>
                <c:manualLayout>
                  <c:x val="-8.4388786563101809E-2"/>
                  <c:y val="-8.949156844620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      (ФАКТ)</c:v>
                </c:pt>
                <c:pt idx="1">
                  <c:v>2022 год (ОЦЕНКА)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748752.3</c:v>
                </c:pt>
                <c:pt idx="1">
                  <c:v>976829.6</c:v>
                </c:pt>
                <c:pt idx="2">
                  <c:v>997349.4</c:v>
                </c:pt>
                <c:pt idx="3">
                  <c:v>896804.1</c:v>
                </c:pt>
                <c:pt idx="4">
                  <c:v>898672.5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3A-469D-BC4E-D51F82D52C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185908770849433E-2"/>
                  <c:y val="-0.10586526994861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3A-469D-BC4E-D51F82D52C20}"/>
                </c:ext>
              </c:extLst>
            </c:dLbl>
            <c:dLbl>
              <c:idx val="1"/>
              <c:layout>
                <c:manualLayout>
                  <c:x val="-8.0206558201857431E-2"/>
                  <c:y val="-7.721154138444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3A-469D-BC4E-D51F82D52C20}"/>
                </c:ext>
              </c:extLst>
            </c:dLbl>
            <c:dLbl>
              <c:idx val="2"/>
              <c:layout>
                <c:manualLayout>
                  <c:x val="-9.8029105361679845E-17"/>
                  <c:y val="-5.264423276212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3A-469D-BC4E-D51F82D52C20}"/>
                </c:ext>
              </c:extLst>
            </c:dLbl>
            <c:dLbl>
              <c:idx val="3"/>
              <c:layout>
                <c:manualLayout>
                  <c:x val="2.6735519400619126E-3"/>
                  <c:y val="-3.1586539657273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3A-469D-BC4E-D51F82D52C20}"/>
                </c:ext>
              </c:extLst>
            </c:dLbl>
            <c:dLbl>
              <c:idx val="4"/>
              <c:layout>
                <c:manualLayout>
                  <c:x val="-3.4756175220804868E-2"/>
                  <c:y val="-4.5625001727172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      (ФАКТ)</c:v>
                </c:pt>
                <c:pt idx="1">
                  <c:v>2022 год (ОЦЕНКА)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11023.7</c:v>
                </c:pt>
                <c:pt idx="1">
                  <c:v>11160.2</c:v>
                </c:pt>
                <c:pt idx="2">
                  <c:v>19391.2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C3A-469D-BC4E-D51F82D52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505504"/>
        <c:axId val="616501584"/>
      </c:lineChart>
      <c:catAx>
        <c:axId val="6165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1584"/>
        <c:crosses val="autoZero"/>
        <c:auto val="1"/>
        <c:lblAlgn val="ctr"/>
        <c:lblOffset val="100"/>
        <c:noMultiLvlLbl val="0"/>
      </c:catAx>
      <c:valAx>
        <c:axId val="616501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61650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18621973929233E-2"/>
          <c:y val="0.47549927035136497"/>
          <c:w val="0.93496275605214152"/>
          <c:h val="0.39248085122834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(оценка)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89148.5</c:v>
                </c:pt>
                <c:pt idx="1">
                  <c:v>96780.6</c:v>
                </c:pt>
                <c:pt idx="2">
                  <c:v>93407.9</c:v>
                </c:pt>
                <c:pt idx="3">
                  <c:v>85444.7</c:v>
                </c:pt>
                <c:pt idx="4">
                  <c:v>65749.600000000006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0-442F-AC3B-4636B672BF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B96B7E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(оценка)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42210.6</c:v>
                </c:pt>
                <c:pt idx="1">
                  <c:v>90257.8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0-442F-AC3B-4636B672BF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_ ;\-#,##0.0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8B9-4630-B5D6-F7BC953F8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(оценка)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23834.799999999999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0-442F-AC3B-4636B672BF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16500016"/>
        <c:axId val="616507072"/>
      </c:barChart>
      <c:catAx>
        <c:axId val="61650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7072"/>
        <c:crosses val="autoZero"/>
        <c:auto val="1"/>
        <c:lblAlgn val="ctr"/>
        <c:lblOffset val="100"/>
        <c:noMultiLvlLbl val="0"/>
      </c:catAx>
      <c:valAx>
        <c:axId val="61650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650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562383612662941E-3"/>
          <c:y val="0.29463650916696865"/>
          <c:w val="0.5513961824953445"/>
          <c:h val="0.19342110522601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892611034886765E-3"/>
          <c:y val="0.28277328932441803"/>
          <c:w val="0.5166926172013504"/>
          <c:h val="0.502308867199750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chemeClr val="accent1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AA6-400D-9922-C95A8A90DD8A}"/>
              </c:ext>
            </c:extLst>
          </c:dPt>
          <c:dPt>
            <c:idx val="1"/>
            <c:bubble3D val="0"/>
            <c:explosion val="40"/>
            <c:spPr>
              <a:solidFill>
                <a:schemeClr val="accent2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AA6-400D-9922-C95A8A90DD8A}"/>
              </c:ext>
            </c:extLst>
          </c:dPt>
          <c:dPt>
            <c:idx val="2"/>
            <c:bubble3D val="0"/>
            <c:explosion val="16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AA6-400D-9922-C95A8A90DD8A}"/>
              </c:ext>
            </c:extLst>
          </c:dPt>
          <c:dLbls>
            <c:dLbl>
              <c:idx val="0"/>
              <c:layout>
                <c:manualLayout>
                  <c:x val="-0.3491934779369068"/>
                  <c:y val="-9.8666114772622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1050"/>
                      <a:pPr>
                        <a:defRPr sz="7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F2E1D54-7EE2-4C8E-9020-66E5E9B6AFB0}" type="PERCENTAGE">
                      <a:rPr lang="ru-RU" sz="900" baseline="0"/>
                      <a:pPr>
                        <a:defRPr sz="700"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94810920807188"/>
                      <c:h val="0.195071451716652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A6-400D-9922-C95A8A90DD8A}"/>
                </c:ext>
              </c:extLst>
            </c:dLbl>
            <c:dLbl>
              <c:idx val="1"/>
              <c:layout>
                <c:manualLayout>
                  <c:x val="-0.35217933104146432"/>
                  <c:y val="-6.7903356571054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1000"/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EC90142-08FB-4832-923C-19545E3A4DFD}" type="PERCENTAGE">
                      <a:rPr lang="ru-RU" sz="900" baseline="0"/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185040159094765"/>
                      <c:h val="0.16821791863742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A6-400D-9922-C95A8A90DD8A}"/>
                </c:ext>
              </c:extLst>
            </c:dLbl>
            <c:dLbl>
              <c:idx val="2"/>
              <c:layout>
                <c:manualLayout>
                  <c:x val="8.4772945668316182E-2"/>
                  <c:y val="-0.24178834971661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90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
86%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18015323662265"/>
                      <c:h val="0.21953879846426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A6-400D-9922-C95A8A90D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255152</c:v>
                </c:pt>
                <c:pt idx="1">
                  <c:v>15399</c:v>
                </c:pt>
                <c:pt idx="2">
                  <c:v>1642840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A6-400D-9922-C95A8A90DD8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649805397301271E-2"/>
          <c:y val="0.41207099938642572"/>
          <c:w val="0.50910892258466633"/>
          <c:h val="0.501588333914249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9"/>
            <c:spPr>
              <a:solidFill>
                <a:srgbClr val="CEB522"/>
              </a:solidFill>
              <a:ln>
                <a:solidFill>
                  <a:srgbClr val="00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7D-4DBB-8773-9025203FDE10}"/>
              </c:ext>
            </c:extLst>
          </c:dPt>
          <c:dPt>
            <c:idx val="1"/>
            <c:bubble3D val="0"/>
            <c:explosion val="4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3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7D-4DBB-8773-9025203FDE10}"/>
              </c:ext>
            </c:extLst>
          </c:dPt>
          <c:dPt>
            <c:idx val="2"/>
            <c:bubble3D val="0"/>
            <c:explosion val="16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97D-4DBB-8773-9025203FDE10}"/>
              </c:ext>
            </c:extLst>
          </c:dPt>
          <c:dLbls>
            <c:dLbl>
              <c:idx val="0"/>
              <c:layout>
                <c:manualLayout>
                  <c:x val="-0.28164721069465154"/>
                  <c:y val="-3.24821063220544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700"/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
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93803580854697"/>
                      <c:h val="0.183898574062859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7D-4DBB-8773-9025203FDE10}"/>
                </c:ext>
              </c:extLst>
            </c:dLbl>
            <c:dLbl>
              <c:idx val="1"/>
              <c:layout>
                <c:manualLayout>
                  <c:x val="-0.137548379909647"/>
                  <c:y val="-0.15874806132899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9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EC90142-08FB-4832-923C-19545E3A4DFD}" type="PERCENTAGE">
                      <a:rPr lang="ru-RU" sz="900" baseline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88350244114021"/>
                      <c:h val="0.188588608469945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7D-4DBB-8773-9025203FDE10}"/>
                </c:ext>
              </c:extLst>
            </c:dLbl>
            <c:dLbl>
              <c:idx val="2"/>
              <c:layout>
                <c:manualLayout>
                  <c:x val="5.8949416191903817E-2"/>
                  <c:y val="-0.16442680303925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10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0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
83%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28881242713522"/>
                      <c:h val="0.20611149297935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7D-4DBB-8773-9025203FD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256330</c:v>
                </c:pt>
                <c:pt idx="1">
                  <c:v>15462</c:v>
                </c:pt>
                <c:pt idx="2">
                  <c:v>1155915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7D-4DBB-8773-9025203FDE1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11667915810782E-2"/>
          <c:y val="0.42656199294878727"/>
          <c:w val="0.53987617369963004"/>
          <c:h val="0.526069990736867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rgbClr val="BCD8C9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44A-4989-8228-560B0DDC1AB6}"/>
              </c:ext>
            </c:extLst>
          </c:dPt>
          <c:dPt>
            <c:idx val="1"/>
            <c:bubble3D val="0"/>
            <c:explosion val="40"/>
            <c:spPr>
              <a:solidFill>
                <a:srgbClr val="67B96B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44A-4989-8228-560B0DDC1AB6}"/>
              </c:ext>
            </c:extLst>
          </c:dPt>
          <c:dPt>
            <c:idx val="2"/>
            <c:bubble3D val="0"/>
            <c:explosion val="16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44A-4989-8228-560B0DDC1AB6}"/>
              </c:ext>
            </c:extLst>
          </c:dPt>
          <c:dLbls>
            <c:dLbl>
              <c:idx val="0"/>
              <c:layout>
                <c:manualLayout>
                  <c:x val="-8.3959952421529094E-2"/>
                  <c:y val="-0.119751277071050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>
                        <a:solidFill>
                          <a:srgbClr val="67B96B"/>
                        </a:solidFill>
                      </a:rPr>
                      <a:pPr>
                        <a:defRPr sz="700"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67B96B"/>
                        </a:solidFill>
                      </a:rPr>
                      <a:t>
</a:t>
                    </a:r>
                    <a:fld id="{8F2E1D54-7EE2-4C8E-9020-66E5E9B6AFB0}" type="PERCENTAGE">
                      <a:rPr lang="ru-RU" sz="900" baseline="0" smtClean="0">
                        <a:solidFill>
                          <a:srgbClr val="67B96B"/>
                        </a:solidFill>
                      </a:rPr>
                      <a:pPr>
                        <a:defRPr sz="700"/>
                      </a:pPr>
                      <a:t>[ПРОЦЕНТ]</a:t>
                    </a:fld>
                    <a:endParaRPr lang="ru-RU" baseline="0" dirty="0">
                      <a:solidFill>
                        <a:srgbClr val="67B96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308051493486894"/>
                      <c:h val="0.156881346067508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4A-4989-8228-560B0DDC1AB6}"/>
                </c:ext>
              </c:extLst>
            </c:dLbl>
            <c:dLbl>
              <c:idx val="1"/>
              <c:layout>
                <c:manualLayout>
                  <c:x val="1.3053783432800869E-2"/>
                  <c:y val="-4.05735101210014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1000">
                        <a:solidFill>
                          <a:srgbClr val="578637"/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rgbClr val="578637"/>
                        </a:solidFill>
                      </a:rPr>
                      <a:t>
</a:t>
                    </a:r>
                    <a:fld id="{AEC90142-08FB-4832-923C-19545E3A4DFD}" type="PERCENTAGE">
                      <a:rPr lang="ru-RU" sz="900" baseline="0">
                        <a:solidFill>
                          <a:srgbClr val="578637"/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>
                      <a:solidFill>
                        <a:srgbClr val="57863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51400906480135"/>
                      <c:h val="0.15698783301052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4A-4989-8228-560B0DDC1AB6}"/>
                </c:ext>
              </c:extLst>
            </c:dLbl>
            <c:dLbl>
              <c:idx val="2"/>
              <c:layout>
                <c:manualLayout>
                  <c:x val="0.1119406895821381"/>
                  <c:y val="-0.1810717473178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1050">
                        <a:solidFill>
                          <a:srgbClr val="70AD4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050" baseline="0" dirty="0">
                        <a:solidFill>
                          <a:srgbClr val="70AD47"/>
                        </a:solidFill>
                      </a:rPr>
                      <a:t>
81%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4936189933955"/>
                      <c:h val="0.265671681826842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4A-4989-8228-560B0DDC1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259102</c:v>
                </c:pt>
                <c:pt idx="1">
                  <c:v>15583</c:v>
                </c:pt>
                <c:pt idx="2">
                  <c:v>1136303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4A-4989-8228-560B0DDC1AB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63156174603616E-2"/>
          <c:y val="2.7407220855822801E-2"/>
          <c:w val="0.60722293307086639"/>
          <c:h val="0.64948715592340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5694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проект</c:v>
                </c:pt>
                <c:pt idx="3">
                  <c:v>2024 проект</c:v>
                </c:pt>
                <c:pt idx="4">
                  <c:v>2025 проект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261616</c:v>
                </c:pt>
                <c:pt idx="1">
                  <c:v>259359</c:v>
                </c:pt>
                <c:pt idx="2">
                  <c:v>255152</c:v>
                </c:pt>
                <c:pt idx="3">
                  <c:v>256330</c:v>
                </c:pt>
                <c:pt idx="4">
                  <c:v>259102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0-4652-9902-1C48893849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8A6E9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807389652561687E-2"/>
                  <c:y val="-3.909449575652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B0-4652-9902-1C48893849AE}"/>
                </c:ext>
              </c:extLst>
            </c:dLbl>
            <c:dLbl>
              <c:idx val="1"/>
              <c:layout>
                <c:manualLayout>
                  <c:x val="5.0807389652561638E-2"/>
                  <c:y val="-3.061736310946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B0-4652-9902-1C48893849AE}"/>
                </c:ext>
              </c:extLst>
            </c:dLbl>
            <c:dLbl>
              <c:idx val="2"/>
              <c:layout>
                <c:manualLayout>
                  <c:x val="5.927528792798864E-2"/>
                  <c:y val="-1.459401100820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B0-4652-9902-1C48893849AE}"/>
                </c:ext>
              </c:extLst>
            </c:dLbl>
            <c:dLbl>
              <c:idx val="3"/>
              <c:layout>
                <c:manualLayout>
                  <c:x val="6.0686604307226465E-2"/>
                  <c:y val="-3.90946711357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B0-4652-9902-1C48893849AE}"/>
                </c:ext>
              </c:extLst>
            </c:dLbl>
            <c:dLbl>
              <c:idx val="4"/>
              <c:layout>
                <c:manualLayout>
                  <c:x val="2.963764396399432E-2"/>
                  <c:y val="-3.19805862157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B0-4652-9902-1C4889384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проект</c:v>
                </c:pt>
                <c:pt idx="3">
                  <c:v>2024 проект</c:v>
                </c:pt>
                <c:pt idx="4">
                  <c:v>2025 проект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102385</c:v>
                </c:pt>
                <c:pt idx="1">
                  <c:v>33216</c:v>
                </c:pt>
                <c:pt idx="2">
                  <c:v>15399</c:v>
                </c:pt>
                <c:pt idx="3">
                  <c:v>15462</c:v>
                </c:pt>
                <c:pt idx="4">
                  <c:v>15583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B0-4652-9902-1C48893849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13163792378377E-3"/>
                  <c:y val="-3.724178909309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B0-4652-9902-1C48893849AE}"/>
                </c:ext>
              </c:extLst>
            </c:dLbl>
            <c:dLbl>
              <c:idx val="1"/>
              <c:layout>
                <c:manualLayout>
                  <c:x val="-6.7232000743219203E-5"/>
                  <c:y val="-3.437503946033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B0-4652-9902-1C48893849AE}"/>
                </c:ext>
              </c:extLst>
            </c:dLbl>
            <c:dLbl>
              <c:idx val="2"/>
              <c:layout>
                <c:manualLayout>
                  <c:x val="-4.166717136970307E-3"/>
                  <c:y val="-3.92954804059258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1 740 729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B0-4652-9902-1C48893849AE}"/>
                </c:ext>
              </c:extLst>
            </c:dLbl>
            <c:dLbl>
              <c:idx val="3"/>
              <c:layout>
                <c:manualLayout>
                  <c:x val="-5.6452655169514027E-3"/>
                  <c:y val="-3.035254040387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B0-4652-9902-1C48893849AE}"/>
                </c:ext>
              </c:extLst>
            </c:dLbl>
            <c:dLbl>
              <c:idx val="4"/>
              <c:layout>
                <c:manualLayout>
                  <c:x val="4.1667171369702549E-3"/>
                  <c:y val="-1.496140390848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B0-4652-9902-1C4889384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проект</c:v>
                </c:pt>
                <c:pt idx="3">
                  <c:v>2024 проект</c:v>
                </c:pt>
                <c:pt idx="4">
                  <c:v>2025 проект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1501719</c:v>
                </c:pt>
                <c:pt idx="1">
                  <c:v>1899355</c:v>
                </c:pt>
                <c:pt idx="2">
                  <c:v>1750729</c:v>
                </c:pt>
                <c:pt idx="3">
                  <c:v>1360559</c:v>
                </c:pt>
                <c:pt idx="4">
                  <c:v>1131889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B0-4652-9902-1C4889384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311504"/>
        <c:axId val="637310720"/>
      </c:barChart>
      <c:catAx>
        <c:axId val="63731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310720"/>
        <c:crosses val="autoZero"/>
        <c:auto val="1"/>
        <c:lblAlgn val="ctr"/>
        <c:lblOffset val="100"/>
        <c:noMultiLvlLbl val="0"/>
      </c:catAx>
      <c:valAx>
        <c:axId val="637310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3731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319955424627872E-2"/>
          <c:y val="0.81627707677618766"/>
          <c:w val="0.68797482078853034"/>
          <c:h val="0.14363123684817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C7DD5-03EC-4ED5-80BE-2222E3E8729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C37F1-D1C1-4CC0-903E-D502BC22ABC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 Слюдянское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(18 482 человек)</a:t>
          </a:r>
        </a:p>
      </dgm:t>
    </dgm:pt>
    <dgm:pt modelId="{5D52D59B-556F-4DFA-99DB-FB39B65A6BA9}" type="parTrans" cxnId="{527B5DDB-07CC-4E83-B8DC-93552CED6ADA}">
      <dgm:prSet/>
      <dgm:spPr/>
      <dgm:t>
        <a:bodyPr/>
        <a:lstStyle/>
        <a:p>
          <a:endParaRPr lang="ru-RU" sz="1600"/>
        </a:p>
      </dgm:t>
    </dgm:pt>
    <dgm:pt modelId="{02607820-DB87-4D2E-9E1E-E9DAAEB45BAF}" type="sibTrans" cxnId="{527B5DDB-07CC-4E83-B8DC-93552CED6ADA}">
      <dgm:prSet/>
      <dgm:spPr/>
      <dgm:t>
        <a:bodyPr/>
        <a:lstStyle/>
        <a:p>
          <a:endParaRPr lang="ru-RU" sz="1600"/>
        </a:p>
      </dgm:t>
    </dgm:pt>
    <dgm:pt modelId="{A4B716E4-D68B-45C6-BF6D-7EBD2FAEF8A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Байкальское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(12 945 человек)</a:t>
          </a:r>
        </a:p>
      </dgm:t>
    </dgm:pt>
    <dgm:pt modelId="{D984CD10-ADFD-4A76-A7A3-420C6D446C93}" type="parTrans" cxnId="{0BF0A3FA-F275-442B-95A5-0CAF225D9979}">
      <dgm:prSet/>
      <dgm:spPr/>
      <dgm:t>
        <a:bodyPr/>
        <a:lstStyle/>
        <a:p>
          <a:endParaRPr lang="ru-RU" sz="1600"/>
        </a:p>
      </dgm:t>
    </dgm:pt>
    <dgm:pt modelId="{D117ED36-1266-4A0A-8A5E-64E838ABE287}" type="sibTrans" cxnId="{0BF0A3FA-F275-442B-95A5-0CAF225D9979}">
      <dgm:prSet/>
      <dgm:spPr/>
      <dgm:t>
        <a:bodyPr/>
        <a:lstStyle/>
        <a:p>
          <a:endParaRPr lang="ru-RU" sz="1600"/>
        </a:p>
      </dgm:t>
    </dgm:pt>
    <dgm:pt modelId="{4C48841F-4BC4-42A2-9B04-FCBFFC31DDC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Култукское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(4 337 человек)</a:t>
          </a:r>
        </a:p>
      </dgm:t>
    </dgm:pt>
    <dgm:pt modelId="{B9E3C643-6922-4702-99FB-9A8AE08B7A99}" type="parTrans" cxnId="{63C997C8-8AD5-42F9-9EA1-548586BED22A}">
      <dgm:prSet/>
      <dgm:spPr/>
      <dgm:t>
        <a:bodyPr/>
        <a:lstStyle/>
        <a:p>
          <a:endParaRPr lang="ru-RU" sz="1600"/>
        </a:p>
      </dgm:t>
    </dgm:pt>
    <dgm:pt modelId="{B8F598D1-8D68-4D4A-9C75-51F880C5B28B}" type="sibTrans" cxnId="{63C997C8-8AD5-42F9-9EA1-548586BED22A}">
      <dgm:prSet/>
      <dgm:spPr/>
      <dgm:t>
        <a:bodyPr/>
        <a:lstStyle/>
        <a:p>
          <a:endParaRPr lang="ru-RU" sz="1600"/>
        </a:p>
      </dgm:t>
    </dgm:pt>
    <dgm:pt modelId="{AE95FBC6-797F-4048-AFC7-996155EB7F88}" type="pres">
      <dgm:prSet presAssocID="{567C7DD5-03EC-4ED5-80BE-2222E3E87294}" presName="Name0" presStyleCnt="0">
        <dgm:presLayoutVars>
          <dgm:chMax val="7"/>
          <dgm:chPref val="7"/>
          <dgm:dir/>
        </dgm:presLayoutVars>
      </dgm:prSet>
      <dgm:spPr/>
    </dgm:pt>
    <dgm:pt modelId="{0841C53D-9DD4-49BB-A3E5-6C1385E9F52B}" type="pres">
      <dgm:prSet presAssocID="{567C7DD5-03EC-4ED5-80BE-2222E3E87294}" presName="Name1" presStyleCnt="0"/>
      <dgm:spPr/>
    </dgm:pt>
    <dgm:pt modelId="{909598DC-7E7F-4832-A757-4BB840EE044B}" type="pres">
      <dgm:prSet presAssocID="{567C7DD5-03EC-4ED5-80BE-2222E3E87294}" presName="cycle" presStyleCnt="0"/>
      <dgm:spPr/>
    </dgm:pt>
    <dgm:pt modelId="{9624001E-3B4E-46F8-8A03-606A0FFA202D}" type="pres">
      <dgm:prSet presAssocID="{567C7DD5-03EC-4ED5-80BE-2222E3E87294}" presName="srcNode" presStyleLbl="node1" presStyleIdx="0" presStyleCnt="3"/>
      <dgm:spPr/>
    </dgm:pt>
    <dgm:pt modelId="{D31BEA23-B2E7-45E6-9EDD-00692F7145B7}" type="pres">
      <dgm:prSet presAssocID="{567C7DD5-03EC-4ED5-80BE-2222E3E87294}" presName="conn" presStyleLbl="parChTrans1D2" presStyleIdx="0" presStyleCnt="1"/>
      <dgm:spPr/>
    </dgm:pt>
    <dgm:pt modelId="{A5AF9770-5B40-4C76-9D20-2B449107E8B3}" type="pres">
      <dgm:prSet presAssocID="{567C7DD5-03EC-4ED5-80BE-2222E3E87294}" presName="extraNode" presStyleLbl="node1" presStyleIdx="0" presStyleCnt="3"/>
      <dgm:spPr/>
    </dgm:pt>
    <dgm:pt modelId="{E9721E92-F0E2-43A1-9CC1-0B393A70E5C1}" type="pres">
      <dgm:prSet presAssocID="{567C7DD5-03EC-4ED5-80BE-2222E3E87294}" presName="dstNode" presStyleLbl="node1" presStyleIdx="0" presStyleCnt="3"/>
      <dgm:spPr/>
    </dgm:pt>
    <dgm:pt modelId="{BB964CCC-8433-48AB-B92A-F8C488283D5A}" type="pres">
      <dgm:prSet presAssocID="{2ABC37F1-D1C1-4CC0-903E-D502BC22ABCE}" presName="text_1" presStyleLbl="node1" presStyleIdx="0" presStyleCnt="3" custLinFactNeighborX="1077" custLinFactNeighborY="1478">
        <dgm:presLayoutVars>
          <dgm:bulletEnabled val="1"/>
        </dgm:presLayoutVars>
      </dgm:prSet>
      <dgm:spPr/>
    </dgm:pt>
    <dgm:pt modelId="{D97DE1C2-AEAE-47FE-A489-007B0D00F64C}" type="pres">
      <dgm:prSet presAssocID="{2ABC37F1-D1C1-4CC0-903E-D502BC22ABCE}" presName="accent_1" presStyleCnt="0"/>
      <dgm:spPr/>
    </dgm:pt>
    <dgm:pt modelId="{4E23788D-EFD0-4AFA-BA7E-C7BE5B5BFC37}" type="pres">
      <dgm:prSet presAssocID="{2ABC37F1-D1C1-4CC0-903E-D502BC22ABCE}" presName="accentRepeatNode" presStyleLbl="solidFgAcc1" presStyleIdx="0" presStyleCnt="3" custScaleX="126502" custScaleY="118608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</dgm:spPr>
    </dgm:pt>
    <dgm:pt modelId="{C6D9DFFE-EF8B-4ED7-A608-3F694CE3EA71}" type="pres">
      <dgm:prSet presAssocID="{A4B716E4-D68B-45C6-BF6D-7EBD2FAEF8A1}" presName="text_2" presStyleLbl="node1" presStyleIdx="1" presStyleCnt="3">
        <dgm:presLayoutVars>
          <dgm:bulletEnabled val="1"/>
        </dgm:presLayoutVars>
      </dgm:prSet>
      <dgm:spPr/>
    </dgm:pt>
    <dgm:pt modelId="{AB1D926B-92E2-4E71-92A4-1A78D8398803}" type="pres">
      <dgm:prSet presAssocID="{A4B716E4-D68B-45C6-BF6D-7EBD2FAEF8A1}" presName="accent_2" presStyleCnt="0"/>
      <dgm:spPr/>
    </dgm:pt>
    <dgm:pt modelId="{2559FD8B-C6C1-4687-B063-641B4D3C91D3}" type="pres">
      <dgm:prSet presAssocID="{A4B716E4-D68B-45C6-BF6D-7EBD2FAEF8A1}" presName="accentRepeatNode" presStyleLbl="solidFgAcc1" presStyleIdx="1" presStyleCnt="3" custScaleX="126502" custScaleY="118608" custLinFactNeighborX="-2016" custLinFactNeighborY="4494"/>
      <dgm:spPr>
        <a:blipFill rotWithShape="0">
          <a:blip xmlns:r="http://schemas.openxmlformats.org/officeDocument/2006/relationships" r:embed="rId2"/>
          <a:stretch>
            <a:fillRect l="-25000" r="-25000"/>
          </a:stretch>
        </a:blipFill>
      </dgm:spPr>
    </dgm:pt>
    <dgm:pt modelId="{AC760D52-7BE4-47DB-B111-8D67957E7D66}" type="pres">
      <dgm:prSet presAssocID="{4C48841F-4BC4-42A2-9B04-FCBFFC31DDC7}" presName="text_3" presStyleLbl="node1" presStyleIdx="2" presStyleCnt="3" custLinFactNeighborX="-342" custLinFactNeighborY="12975">
        <dgm:presLayoutVars>
          <dgm:bulletEnabled val="1"/>
        </dgm:presLayoutVars>
      </dgm:prSet>
      <dgm:spPr/>
    </dgm:pt>
    <dgm:pt modelId="{0AEF3532-EDB7-4BBD-B4D0-7FF0E0256C50}" type="pres">
      <dgm:prSet presAssocID="{4C48841F-4BC4-42A2-9B04-FCBFFC31DDC7}" presName="accent_3" presStyleCnt="0"/>
      <dgm:spPr/>
    </dgm:pt>
    <dgm:pt modelId="{50F93600-B6C2-40BE-BB24-895247955FD7}" type="pres">
      <dgm:prSet presAssocID="{4C48841F-4BC4-42A2-9B04-FCBFFC31DDC7}" presName="accentRepeatNode" presStyleLbl="solidFgAcc1" presStyleIdx="2" presStyleCnt="3" custScaleX="126502" custScaleY="118608" custLinFactNeighborX="1105" custLinFactNeighborY="12603"/>
      <dgm:spPr>
        <a:blipFill rotWithShape="0">
          <a:blip xmlns:r="http://schemas.openxmlformats.org/officeDocument/2006/relationships" r:embed="rId3"/>
          <a:stretch>
            <a:fillRect l="-25000" r="-25000"/>
          </a:stretch>
        </a:blipFill>
      </dgm:spPr>
    </dgm:pt>
  </dgm:ptLst>
  <dgm:cxnLst>
    <dgm:cxn modelId="{2076125E-2367-43B4-AC97-7098DE682EA1}" type="presOf" srcId="{02607820-DB87-4D2E-9E1E-E9DAAEB45BAF}" destId="{D31BEA23-B2E7-45E6-9EDD-00692F7145B7}" srcOrd="0" destOrd="0" presId="urn:microsoft.com/office/officeart/2008/layout/VerticalCurvedList"/>
    <dgm:cxn modelId="{5EBE8F66-D947-40C7-90A9-1CC45EDD1C29}" type="presOf" srcId="{567C7DD5-03EC-4ED5-80BE-2222E3E87294}" destId="{AE95FBC6-797F-4048-AFC7-996155EB7F88}" srcOrd="0" destOrd="0" presId="urn:microsoft.com/office/officeart/2008/layout/VerticalCurvedList"/>
    <dgm:cxn modelId="{C9C9EE4A-6027-45D4-82F0-5194FB63D67A}" type="presOf" srcId="{A4B716E4-D68B-45C6-BF6D-7EBD2FAEF8A1}" destId="{C6D9DFFE-EF8B-4ED7-A608-3F694CE3EA71}" srcOrd="0" destOrd="0" presId="urn:microsoft.com/office/officeart/2008/layout/VerticalCurvedList"/>
    <dgm:cxn modelId="{63C997C8-8AD5-42F9-9EA1-548586BED22A}" srcId="{567C7DD5-03EC-4ED5-80BE-2222E3E87294}" destId="{4C48841F-4BC4-42A2-9B04-FCBFFC31DDC7}" srcOrd="2" destOrd="0" parTransId="{B9E3C643-6922-4702-99FB-9A8AE08B7A99}" sibTransId="{B8F598D1-8D68-4D4A-9C75-51F880C5B28B}"/>
    <dgm:cxn modelId="{F2B61EDA-A597-48CA-88EF-9C7911819358}" type="presOf" srcId="{4C48841F-4BC4-42A2-9B04-FCBFFC31DDC7}" destId="{AC760D52-7BE4-47DB-B111-8D67957E7D66}" srcOrd="0" destOrd="0" presId="urn:microsoft.com/office/officeart/2008/layout/VerticalCurvedList"/>
    <dgm:cxn modelId="{527B5DDB-07CC-4E83-B8DC-93552CED6ADA}" srcId="{567C7DD5-03EC-4ED5-80BE-2222E3E87294}" destId="{2ABC37F1-D1C1-4CC0-903E-D502BC22ABCE}" srcOrd="0" destOrd="0" parTransId="{5D52D59B-556F-4DFA-99DB-FB39B65A6BA9}" sibTransId="{02607820-DB87-4D2E-9E1E-E9DAAEB45BAF}"/>
    <dgm:cxn modelId="{8CCC27E2-5B6C-4117-932A-ADAAFD30EBE9}" type="presOf" srcId="{2ABC37F1-D1C1-4CC0-903E-D502BC22ABCE}" destId="{BB964CCC-8433-48AB-B92A-F8C488283D5A}" srcOrd="0" destOrd="0" presId="urn:microsoft.com/office/officeart/2008/layout/VerticalCurvedList"/>
    <dgm:cxn modelId="{0BF0A3FA-F275-442B-95A5-0CAF225D9979}" srcId="{567C7DD5-03EC-4ED5-80BE-2222E3E87294}" destId="{A4B716E4-D68B-45C6-BF6D-7EBD2FAEF8A1}" srcOrd="1" destOrd="0" parTransId="{D984CD10-ADFD-4A76-A7A3-420C6D446C93}" sibTransId="{D117ED36-1266-4A0A-8A5E-64E838ABE287}"/>
    <dgm:cxn modelId="{BBC1E1EB-152F-40A2-ACD9-8733D2E6B2A7}" type="presParOf" srcId="{AE95FBC6-797F-4048-AFC7-996155EB7F88}" destId="{0841C53D-9DD4-49BB-A3E5-6C1385E9F52B}" srcOrd="0" destOrd="0" presId="urn:microsoft.com/office/officeart/2008/layout/VerticalCurvedList"/>
    <dgm:cxn modelId="{332E71DC-DBE2-4529-9B1F-5A11FED3262A}" type="presParOf" srcId="{0841C53D-9DD4-49BB-A3E5-6C1385E9F52B}" destId="{909598DC-7E7F-4832-A757-4BB840EE044B}" srcOrd="0" destOrd="0" presId="urn:microsoft.com/office/officeart/2008/layout/VerticalCurvedList"/>
    <dgm:cxn modelId="{2F4E5B56-7CA9-4CAF-9289-694FAFABFC8C}" type="presParOf" srcId="{909598DC-7E7F-4832-A757-4BB840EE044B}" destId="{9624001E-3B4E-46F8-8A03-606A0FFA202D}" srcOrd="0" destOrd="0" presId="urn:microsoft.com/office/officeart/2008/layout/VerticalCurvedList"/>
    <dgm:cxn modelId="{016A1B35-694A-483B-9EC6-575A5902DBBE}" type="presParOf" srcId="{909598DC-7E7F-4832-A757-4BB840EE044B}" destId="{D31BEA23-B2E7-45E6-9EDD-00692F7145B7}" srcOrd="1" destOrd="0" presId="urn:microsoft.com/office/officeart/2008/layout/VerticalCurvedList"/>
    <dgm:cxn modelId="{738E26C8-84F4-416D-AC14-B567296E6A92}" type="presParOf" srcId="{909598DC-7E7F-4832-A757-4BB840EE044B}" destId="{A5AF9770-5B40-4C76-9D20-2B449107E8B3}" srcOrd="2" destOrd="0" presId="urn:microsoft.com/office/officeart/2008/layout/VerticalCurvedList"/>
    <dgm:cxn modelId="{C23D0B6F-445F-4035-9CFA-416E98909DFF}" type="presParOf" srcId="{909598DC-7E7F-4832-A757-4BB840EE044B}" destId="{E9721E92-F0E2-43A1-9CC1-0B393A70E5C1}" srcOrd="3" destOrd="0" presId="urn:microsoft.com/office/officeart/2008/layout/VerticalCurvedList"/>
    <dgm:cxn modelId="{8D7414B8-DD75-4ACF-AD5E-A29AA2AE7FD3}" type="presParOf" srcId="{0841C53D-9DD4-49BB-A3E5-6C1385E9F52B}" destId="{BB964CCC-8433-48AB-B92A-F8C488283D5A}" srcOrd="1" destOrd="0" presId="urn:microsoft.com/office/officeart/2008/layout/VerticalCurvedList"/>
    <dgm:cxn modelId="{74AA7499-2821-43A9-83D4-FDAF0CC17D34}" type="presParOf" srcId="{0841C53D-9DD4-49BB-A3E5-6C1385E9F52B}" destId="{D97DE1C2-AEAE-47FE-A489-007B0D00F64C}" srcOrd="2" destOrd="0" presId="urn:microsoft.com/office/officeart/2008/layout/VerticalCurvedList"/>
    <dgm:cxn modelId="{81E1F0AC-542F-4117-8FF0-A40FFA63285A}" type="presParOf" srcId="{D97DE1C2-AEAE-47FE-A489-007B0D00F64C}" destId="{4E23788D-EFD0-4AFA-BA7E-C7BE5B5BFC37}" srcOrd="0" destOrd="0" presId="urn:microsoft.com/office/officeart/2008/layout/VerticalCurvedList"/>
    <dgm:cxn modelId="{DEF699E1-ABCA-47A7-B526-B452D47142B9}" type="presParOf" srcId="{0841C53D-9DD4-49BB-A3E5-6C1385E9F52B}" destId="{C6D9DFFE-EF8B-4ED7-A608-3F694CE3EA71}" srcOrd="3" destOrd="0" presId="urn:microsoft.com/office/officeart/2008/layout/VerticalCurvedList"/>
    <dgm:cxn modelId="{DAA7D6F9-9B38-4187-BE70-69034233FACC}" type="presParOf" srcId="{0841C53D-9DD4-49BB-A3E5-6C1385E9F52B}" destId="{AB1D926B-92E2-4E71-92A4-1A78D8398803}" srcOrd="4" destOrd="0" presId="urn:microsoft.com/office/officeart/2008/layout/VerticalCurvedList"/>
    <dgm:cxn modelId="{C803AF3C-BD89-49D8-BB6D-55F3EB5B066A}" type="presParOf" srcId="{AB1D926B-92E2-4E71-92A4-1A78D8398803}" destId="{2559FD8B-C6C1-4687-B063-641B4D3C91D3}" srcOrd="0" destOrd="0" presId="urn:microsoft.com/office/officeart/2008/layout/VerticalCurvedList"/>
    <dgm:cxn modelId="{4681953B-0B67-4935-984E-AA50EB860698}" type="presParOf" srcId="{0841C53D-9DD4-49BB-A3E5-6C1385E9F52B}" destId="{AC760D52-7BE4-47DB-B111-8D67957E7D66}" srcOrd="5" destOrd="0" presId="urn:microsoft.com/office/officeart/2008/layout/VerticalCurvedList"/>
    <dgm:cxn modelId="{9CBF49B4-DE46-4356-837F-ED89656912E0}" type="presParOf" srcId="{0841C53D-9DD4-49BB-A3E5-6C1385E9F52B}" destId="{0AEF3532-EDB7-4BBD-B4D0-7FF0E0256C50}" srcOrd="6" destOrd="0" presId="urn:microsoft.com/office/officeart/2008/layout/VerticalCurvedList"/>
    <dgm:cxn modelId="{5DB6D31C-24A1-47E4-AE6D-CE2FB7D728FE}" type="presParOf" srcId="{0AEF3532-EDB7-4BBD-B4D0-7FF0E0256C50}" destId="{50F93600-B6C2-40BE-BB24-895247955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C7DD5-03EC-4ED5-80BE-2222E3E8729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C37F1-D1C1-4CC0-903E-D502BC22ABC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Портбайкальское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(360 человек)</a:t>
          </a:r>
        </a:p>
      </dgm:t>
    </dgm:pt>
    <dgm:pt modelId="{5D52D59B-556F-4DFA-99DB-FB39B65A6BA9}" type="parTrans" cxnId="{527B5DDB-07CC-4E83-B8DC-93552CED6ADA}">
      <dgm:prSet/>
      <dgm:spPr/>
      <dgm:t>
        <a:bodyPr/>
        <a:lstStyle/>
        <a:p>
          <a:endParaRPr lang="ru-RU" sz="1600"/>
        </a:p>
      </dgm:t>
    </dgm:pt>
    <dgm:pt modelId="{02607820-DB87-4D2E-9E1E-E9DAAEB45BAF}" type="sibTrans" cxnId="{527B5DDB-07CC-4E83-B8DC-93552CED6ADA}">
      <dgm:prSet/>
      <dgm:spPr/>
      <dgm:t>
        <a:bodyPr/>
        <a:lstStyle/>
        <a:p>
          <a:endParaRPr lang="ru-RU" sz="1600"/>
        </a:p>
      </dgm:t>
    </dgm:pt>
    <dgm:pt modelId="{A4B716E4-D68B-45C6-BF6D-7EBD2FAEF8A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Быстринское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(658 человек)</a:t>
          </a:r>
        </a:p>
      </dgm:t>
    </dgm:pt>
    <dgm:pt modelId="{D984CD10-ADFD-4A76-A7A3-420C6D446C93}" type="parTrans" cxnId="{0BF0A3FA-F275-442B-95A5-0CAF225D9979}">
      <dgm:prSet/>
      <dgm:spPr/>
      <dgm:t>
        <a:bodyPr/>
        <a:lstStyle/>
        <a:p>
          <a:endParaRPr lang="ru-RU" sz="1600"/>
        </a:p>
      </dgm:t>
    </dgm:pt>
    <dgm:pt modelId="{D117ED36-1266-4A0A-8A5E-64E838ABE287}" type="sibTrans" cxnId="{0BF0A3FA-F275-442B-95A5-0CAF225D9979}">
      <dgm:prSet/>
      <dgm:spPr/>
      <dgm:t>
        <a:bodyPr/>
        <a:lstStyle/>
        <a:p>
          <a:endParaRPr lang="ru-RU" sz="1600"/>
        </a:p>
      </dgm:t>
    </dgm:pt>
    <dgm:pt modelId="{4C48841F-4BC4-42A2-9B04-FCBFFC31DDC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Утуликское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(1 225 человек)</a:t>
          </a:r>
        </a:p>
      </dgm:t>
    </dgm:pt>
    <dgm:pt modelId="{B9E3C643-6922-4702-99FB-9A8AE08B7A99}" type="parTrans" cxnId="{63C997C8-8AD5-42F9-9EA1-548586BED22A}">
      <dgm:prSet/>
      <dgm:spPr/>
      <dgm:t>
        <a:bodyPr/>
        <a:lstStyle/>
        <a:p>
          <a:endParaRPr lang="ru-RU" sz="1600"/>
        </a:p>
      </dgm:t>
    </dgm:pt>
    <dgm:pt modelId="{B8F598D1-8D68-4D4A-9C75-51F880C5B28B}" type="sibTrans" cxnId="{63C997C8-8AD5-42F9-9EA1-548586BED22A}">
      <dgm:prSet/>
      <dgm:spPr/>
      <dgm:t>
        <a:bodyPr/>
        <a:lstStyle/>
        <a:p>
          <a:endParaRPr lang="ru-RU" sz="1600"/>
        </a:p>
      </dgm:t>
    </dgm:pt>
    <dgm:pt modelId="{75FBFC03-263E-49F2-B46C-5D736DDD625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Маритуйское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(62 человек)</a:t>
          </a:r>
        </a:p>
      </dgm:t>
    </dgm:pt>
    <dgm:pt modelId="{A7F63268-F3B2-4A58-BB0F-5F9520C51CDF}" type="parTrans" cxnId="{7153C82B-5B12-4498-864A-44AC3321408D}">
      <dgm:prSet/>
      <dgm:spPr/>
      <dgm:t>
        <a:bodyPr/>
        <a:lstStyle/>
        <a:p>
          <a:endParaRPr lang="ru-RU" sz="1600"/>
        </a:p>
      </dgm:t>
    </dgm:pt>
    <dgm:pt modelId="{68062CA6-FA91-4300-9712-B04909039033}" type="sibTrans" cxnId="{7153C82B-5B12-4498-864A-44AC3321408D}">
      <dgm:prSet/>
      <dgm:spPr/>
      <dgm:t>
        <a:bodyPr/>
        <a:lstStyle/>
        <a:p>
          <a:endParaRPr lang="ru-RU" sz="1600"/>
        </a:p>
      </dgm:t>
    </dgm:pt>
    <dgm:pt modelId="{7AFCF1EC-1912-46BB-AF93-71FD5753FFE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Новоснежнинское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(631 человек)</a:t>
          </a:r>
          <a:endParaRPr lang="ru-RU" sz="1100" dirty="0"/>
        </a:p>
      </dgm:t>
    </dgm:pt>
    <dgm:pt modelId="{24FA94C7-92CD-4247-8B1E-60459FC47178}" type="parTrans" cxnId="{5EB6A9E3-68E0-4C86-AD22-9D87BBF81105}">
      <dgm:prSet/>
      <dgm:spPr/>
      <dgm:t>
        <a:bodyPr/>
        <a:lstStyle/>
        <a:p>
          <a:endParaRPr lang="ru-RU" sz="1600"/>
        </a:p>
      </dgm:t>
    </dgm:pt>
    <dgm:pt modelId="{1DF202AC-4B8E-4C60-8471-5B6D07A27CCF}" type="sibTrans" cxnId="{5EB6A9E3-68E0-4C86-AD22-9D87BBF81105}">
      <dgm:prSet/>
      <dgm:spPr/>
      <dgm:t>
        <a:bodyPr/>
        <a:lstStyle/>
        <a:p>
          <a:endParaRPr lang="ru-RU" sz="1600"/>
        </a:p>
      </dgm:t>
    </dgm:pt>
    <dgm:pt modelId="{AE95FBC6-797F-4048-AFC7-996155EB7F88}" type="pres">
      <dgm:prSet presAssocID="{567C7DD5-03EC-4ED5-80BE-2222E3E87294}" presName="Name0" presStyleCnt="0">
        <dgm:presLayoutVars>
          <dgm:chMax val="7"/>
          <dgm:chPref val="7"/>
          <dgm:dir/>
        </dgm:presLayoutVars>
      </dgm:prSet>
      <dgm:spPr/>
    </dgm:pt>
    <dgm:pt modelId="{0841C53D-9DD4-49BB-A3E5-6C1385E9F52B}" type="pres">
      <dgm:prSet presAssocID="{567C7DD5-03EC-4ED5-80BE-2222E3E87294}" presName="Name1" presStyleCnt="0"/>
      <dgm:spPr/>
    </dgm:pt>
    <dgm:pt modelId="{909598DC-7E7F-4832-A757-4BB840EE044B}" type="pres">
      <dgm:prSet presAssocID="{567C7DD5-03EC-4ED5-80BE-2222E3E87294}" presName="cycle" presStyleCnt="0"/>
      <dgm:spPr/>
    </dgm:pt>
    <dgm:pt modelId="{9624001E-3B4E-46F8-8A03-606A0FFA202D}" type="pres">
      <dgm:prSet presAssocID="{567C7DD5-03EC-4ED5-80BE-2222E3E87294}" presName="srcNode" presStyleLbl="node1" presStyleIdx="0" presStyleCnt="5"/>
      <dgm:spPr/>
    </dgm:pt>
    <dgm:pt modelId="{D31BEA23-B2E7-45E6-9EDD-00692F7145B7}" type="pres">
      <dgm:prSet presAssocID="{567C7DD5-03EC-4ED5-80BE-2222E3E87294}" presName="conn" presStyleLbl="parChTrans1D2" presStyleIdx="0" presStyleCnt="1"/>
      <dgm:spPr/>
    </dgm:pt>
    <dgm:pt modelId="{A5AF9770-5B40-4C76-9D20-2B449107E8B3}" type="pres">
      <dgm:prSet presAssocID="{567C7DD5-03EC-4ED5-80BE-2222E3E87294}" presName="extraNode" presStyleLbl="node1" presStyleIdx="0" presStyleCnt="5"/>
      <dgm:spPr/>
    </dgm:pt>
    <dgm:pt modelId="{E9721E92-F0E2-43A1-9CC1-0B393A70E5C1}" type="pres">
      <dgm:prSet presAssocID="{567C7DD5-03EC-4ED5-80BE-2222E3E87294}" presName="dstNode" presStyleLbl="node1" presStyleIdx="0" presStyleCnt="5"/>
      <dgm:spPr/>
    </dgm:pt>
    <dgm:pt modelId="{BB964CCC-8433-48AB-B92A-F8C488283D5A}" type="pres">
      <dgm:prSet presAssocID="{2ABC37F1-D1C1-4CC0-903E-D502BC22ABCE}" presName="text_1" presStyleLbl="node1" presStyleIdx="0" presStyleCnt="5">
        <dgm:presLayoutVars>
          <dgm:bulletEnabled val="1"/>
        </dgm:presLayoutVars>
      </dgm:prSet>
      <dgm:spPr/>
    </dgm:pt>
    <dgm:pt modelId="{D97DE1C2-AEAE-47FE-A489-007B0D00F64C}" type="pres">
      <dgm:prSet presAssocID="{2ABC37F1-D1C1-4CC0-903E-D502BC22ABCE}" presName="accent_1" presStyleCnt="0"/>
      <dgm:spPr/>
    </dgm:pt>
    <dgm:pt modelId="{4E23788D-EFD0-4AFA-BA7E-C7BE5B5BFC37}" type="pres">
      <dgm:prSet presAssocID="{2ABC37F1-D1C1-4CC0-903E-D502BC22ABCE}" presName="accentRepeatNode" presStyleLbl="solidFgAcc1" presStyleIdx="0" presStyleCnt="5" custScaleX="126502" custScaleY="118608"/>
      <dgm:spPr>
        <a:blipFill rotWithShape="0">
          <a:blip xmlns:r="http://schemas.openxmlformats.org/officeDocument/2006/relationships" r:embed="rId1"/>
          <a:stretch>
            <a:fillRect l="-25000" r="-25000"/>
          </a:stretch>
        </a:blipFill>
      </dgm:spPr>
    </dgm:pt>
    <dgm:pt modelId="{C6D9DFFE-EF8B-4ED7-A608-3F694CE3EA71}" type="pres">
      <dgm:prSet presAssocID="{A4B716E4-D68B-45C6-BF6D-7EBD2FAEF8A1}" presName="text_2" presStyleLbl="node1" presStyleIdx="1" presStyleCnt="5" custScaleX="97331" custLinFactNeighborX="1682" custLinFactNeighborY="-8761">
        <dgm:presLayoutVars>
          <dgm:bulletEnabled val="1"/>
        </dgm:presLayoutVars>
      </dgm:prSet>
      <dgm:spPr/>
    </dgm:pt>
    <dgm:pt modelId="{AB1D926B-92E2-4E71-92A4-1A78D8398803}" type="pres">
      <dgm:prSet presAssocID="{A4B716E4-D68B-45C6-BF6D-7EBD2FAEF8A1}" presName="accent_2" presStyleCnt="0"/>
      <dgm:spPr/>
    </dgm:pt>
    <dgm:pt modelId="{2559FD8B-C6C1-4687-B063-641B4D3C91D3}" type="pres">
      <dgm:prSet presAssocID="{A4B716E4-D68B-45C6-BF6D-7EBD2FAEF8A1}" presName="accentRepeatNode" presStyleLbl="solidFgAcc1" presStyleIdx="1" presStyleCnt="5" custScaleX="126502" custScaleY="118608" custLinFactNeighborX="2657" custLinFactNeighborY="-5696"/>
      <dgm:spPr>
        <a:blipFill rotWithShape="0">
          <a:blip xmlns:r="http://schemas.openxmlformats.org/officeDocument/2006/relationships" r:embed="rId2"/>
          <a:stretch>
            <a:fillRect l="-25000" r="-25000"/>
          </a:stretch>
        </a:blipFill>
      </dgm:spPr>
    </dgm:pt>
    <dgm:pt modelId="{AC760D52-7BE4-47DB-B111-8D67957E7D66}" type="pres">
      <dgm:prSet presAssocID="{4C48841F-4BC4-42A2-9B04-FCBFFC31DDC7}" presName="text_3" presStyleLbl="node1" presStyleIdx="2" presStyleCnt="5">
        <dgm:presLayoutVars>
          <dgm:bulletEnabled val="1"/>
        </dgm:presLayoutVars>
      </dgm:prSet>
      <dgm:spPr/>
    </dgm:pt>
    <dgm:pt modelId="{0AEF3532-EDB7-4BBD-B4D0-7FF0E0256C50}" type="pres">
      <dgm:prSet presAssocID="{4C48841F-4BC4-42A2-9B04-FCBFFC31DDC7}" presName="accent_3" presStyleCnt="0"/>
      <dgm:spPr/>
    </dgm:pt>
    <dgm:pt modelId="{50F93600-B6C2-40BE-BB24-895247955FD7}" type="pres">
      <dgm:prSet presAssocID="{4C48841F-4BC4-42A2-9B04-FCBFFC31DDC7}" presName="accentRepeatNode" presStyleLbl="solidFgAcc1" presStyleIdx="2" presStyleCnt="5" custScaleX="126502" custScaleY="118608"/>
      <dgm:spPr>
        <a:blipFill rotWithShape="0">
          <a:blip xmlns:r="http://schemas.openxmlformats.org/officeDocument/2006/relationships" r:embed="rId3"/>
          <a:stretch>
            <a:fillRect l="-25000" r="-25000"/>
          </a:stretch>
        </a:blipFill>
      </dgm:spPr>
    </dgm:pt>
    <dgm:pt modelId="{E4062018-25B6-4F80-B8A0-EC924D7F5F2E}" type="pres">
      <dgm:prSet presAssocID="{7AFCF1EC-1912-46BB-AF93-71FD5753FFE8}" presName="text_4" presStyleLbl="node1" presStyleIdx="3" presStyleCnt="5" custLinFactNeighborX="351" custLinFactNeighborY="6186">
        <dgm:presLayoutVars>
          <dgm:bulletEnabled val="1"/>
        </dgm:presLayoutVars>
      </dgm:prSet>
      <dgm:spPr/>
    </dgm:pt>
    <dgm:pt modelId="{BFEA1C31-4825-4261-B17C-C7E0272D0BDD}" type="pres">
      <dgm:prSet presAssocID="{7AFCF1EC-1912-46BB-AF93-71FD5753FFE8}" presName="accent_4" presStyleCnt="0"/>
      <dgm:spPr/>
    </dgm:pt>
    <dgm:pt modelId="{59B8BD32-7AD7-46CD-AA6F-106099F098E7}" type="pres">
      <dgm:prSet presAssocID="{7AFCF1EC-1912-46BB-AF93-71FD5753FFE8}" presName="accentRepeatNode" presStyleLbl="solidFgAcc1" presStyleIdx="3" presStyleCnt="5" custScaleX="120994" custScaleY="119841" custLinFactNeighborX="-97" custLinFactNeighborY="6878"/>
      <dgm:spPr>
        <a:blipFill rotWithShape="0">
          <a:blip xmlns:r="http://schemas.openxmlformats.org/officeDocument/2006/relationships" r:embed="rId4"/>
          <a:stretch>
            <a:fillRect l="-25000" r="-25000"/>
          </a:stretch>
        </a:blipFill>
      </dgm:spPr>
    </dgm:pt>
    <dgm:pt modelId="{AEF81FFC-27DA-4901-BEC2-7EDBBA4DAFB7}" type="pres">
      <dgm:prSet presAssocID="{75FBFC03-263E-49F2-B46C-5D736DDD6253}" presName="text_5" presStyleLbl="node1" presStyleIdx="4" presStyleCnt="5" custScaleX="100807" custLinFactNeighborX="158" custLinFactNeighborY="13659">
        <dgm:presLayoutVars>
          <dgm:bulletEnabled val="1"/>
        </dgm:presLayoutVars>
      </dgm:prSet>
      <dgm:spPr/>
    </dgm:pt>
    <dgm:pt modelId="{DDCBB1C4-D0A4-42AE-B09D-361F54718EAC}" type="pres">
      <dgm:prSet presAssocID="{75FBFC03-263E-49F2-B46C-5D736DDD6253}" presName="accent_5" presStyleCnt="0"/>
      <dgm:spPr/>
    </dgm:pt>
    <dgm:pt modelId="{A9F5D534-8082-44CD-B043-152A009ABD50}" type="pres">
      <dgm:prSet presAssocID="{75FBFC03-263E-49F2-B46C-5D736DDD6253}" presName="accentRepeatNode" presStyleLbl="solidFgAcc1" presStyleIdx="4" presStyleCnt="5" custScaleX="120994" custScaleY="119841" custLinFactNeighborX="-4266" custLinFactNeighborY="3860"/>
      <dgm:spPr>
        <a:blipFill rotWithShape="0">
          <a:blip xmlns:r="http://schemas.openxmlformats.org/officeDocument/2006/relationships" r:embed="rId5"/>
          <a:stretch>
            <a:fillRect l="-25000" r="-25000"/>
          </a:stretch>
        </a:blipFill>
      </dgm:spPr>
    </dgm:pt>
  </dgm:ptLst>
  <dgm:cxnLst>
    <dgm:cxn modelId="{06ABCD09-1527-46C5-BE9E-7E20568D71DB}" type="presOf" srcId="{7AFCF1EC-1912-46BB-AF93-71FD5753FFE8}" destId="{E4062018-25B6-4F80-B8A0-EC924D7F5F2E}" srcOrd="0" destOrd="0" presId="urn:microsoft.com/office/officeart/2008/layout/VerticalCurvedList"/>
    <dgm:cxn modelId="{7153C82B-5B12-4498-864A-44AC3321408D}" srcId="{567C7DD5-03EC-4ED5-80BE-2222E3E87294}" destId="{75FBFC03-263E-49F2-B46C-5D736DDD6253}" srcOrd="4" destOrd="0" parTransId="{A7F63268-F3B2-4A58-BB0F-5F9520C51CDF}" sibTransId="{68062CA6-FA91-4300-9712-B04909039033}"/>
    <dgm:cxn modelId="{C1B7B170-BCF3-40ED-A0C1-DA3CC77D5D56}" type="presOf" srcId="{2ABC37F1-D1C1-4CC0-903E-D502BC22ABCE}" destId="{BB964CCC-8433-48AB-B92A-F8C488283D5A}" srcOrd="0" destOrd="0" presId="urn:microsoft.com/office/officeart/2008/layout/VerticalCurvedList"/>
    <dgm:cxn modelId="{D90AFC82-446C-42C4-A37F-714BF77980CA}" type="presOf" srcId="{567C7DD5-03EC-4ED5-80BE-2222E3E87294}" destId="{AE95FBC6-797F-4048-AFC7-996155EB7F88}" srcOrd="0" destOrd="0" presId="urn:microsoft.com/office/officeart/2008/layout/VerticalCurvedList"/>
    <dgm:cxn modelId="{76F2838E-1DA0-468C-B730-55D4AC5835A5}" type="presOf" srcId="{4C48841F-4BC4-42A2-9B04-FCBFFC31DDC7}" destId="{AC760D52-7BE4-47DB-B111-8D67957E7D66}" srcOrd="0" destOrd="0" presId="urn:microsoft.com/office/officeart/2008/layout/VerticalCurvedList"/>
    <dgm:cxn modelId="{C0B7049C-9AB9-41D7-9366-C9596E5546BA}" type="presOf" srcId="{A4B716E4-D68B-45C6-BF6D-7EBD2FAEF8A1}" destId="{C6D9DFFE-EF8B-4ED7-A608-3F694CE3EA71}" srcOrd="0" destOrd="0" presId="urn:microsoft.com/office/officeart/2008/layout/VerticalCurvedList"/>
    <dgm:cxn modelId="{63C997C8-8AD5-42F9-9EA1-548586BED22A}" srcId="{567C7DD5-03EC-4ED5-80BE-2222E3E87294}" destId="{4C48841F-4BC4-42A2-9B04-FCBFFC31DDC7}" srcOrd="2" destOrd="0" parTransId="{B9E3C643-6922-4702-99FB-9A8AE08B7A99}" sibTransId="{B8F598D1-8D68-4D4A-9C75-51F880C5B28B}"/>
    <dgm:cxn modelId="{527B5DDB-07CC-4E83-B8DC-93552CED6ADA}" srcId="{567C7DD5-03EC-4ED5-80BE-2222E3E87294}" destId="{2ABC37F1-D1C1-4CC0-903E-D502BC22ABCE}" srcOrd="0" destOrd="0" parTransId="{5D52D59B-556F-4DFA-99DB-FB39B65A6BA9}" sibTransId="{02607820-DB87-4D2E-9E1E-E9DAAEB45BAF}"/>
    <dgm:cxn modelId="{5EB6A9E3-68E0-4C86-AD22-9D87BBF81105}" srcId="{567C7DD5-03EC-4ED5-80BE-2222E3E87294}" destId="{7AFCF1EC-1912-46BB-AF93-71FD5753FFE8}" srcOrd="3" destOrd="0" parTransId="{24FA94C7-92CD-4247-8B1E-60459FC47178}" sibTransId="{1DF202AC-4B8E-4C60-8471-5B6D07A27CCF}"/>
    <dgm:cxn modelId="{98A4CCEA-8A44-4406-82BF-2CCCC4B887B0}" type="presOf" srcId="{02607820-DB87-4D2E-9E1E-E9DAAEB45BAF}" destId="{D31BEA23-B2E7-45E6-9EDD-00692F7145B7}" srcOrd="0" destOrd="0" presId="urn:microsoft.com/office/officeart/2008/layout/VerticalCurvedList"/>
    <dgm:cxn modelId="{E49EA0EC-725D-410B-A1C6-394D0E524E4A}" type="presOf" srcId="{75FBFC03-263E-49F2-B46C-5D736DDD6253}" destId="{AEF81FFC-27DA-4901-BEC2-7EDBBA4DAFB7}" srcOrd="0" destOrd="0" presId="urn:microsoft.com/office/officeart/2008/layout/VerticalCurvedList"/>
    <dgm:cxn modelId="{0BF0A3FA-F275-442B-95A5-0CAF225D9979}" srcId="{567C7DD5-03EC-4ED5-80BE-2222E3E87294}" destId="{A4B716E4-D68B-45C6-BF6D-7EBD2FAEF8A1}" srcOrd="1" destOrd="0" parTransId="{D984CD10-ADFD-4A76-A7A3-420C6D446C93}" sibTransId="{D117ED36-1266-4A0A-8A5E-64E838ABE287}"/>
    <dgm:cxn modelId="{93547CDC-31AC-4468-9E95-AC0DC1F1A69D}" type="presParOf" srcId="{AE95FBC6-797F-4048-AFC7-996155EB7F88}" destId="{0841C53D-9DD4-49BB-A3E5-6C1385E9F52B}" srcOrd="0" destOrd="0" presId="urn:microsoft.com/office/officeart/2008/layout/VerticalCurvedList"/>
    <dgm:cxn modelId="{DF9F60A7-3E4C-42C6-8D0C-FD1741D242A5}" type="presParOf" srcId="{0841C53D-9DD4-49BB-A3E5-6C1385E9F52B}" destId="{909598DC-7E7F-4832-A757-4BB840EE044B}" srcOrd="0" destOrd="0" presId="urn:microsoft.com/office/officeart/2008/layout/VerticalCurvedList"/>
    <dgm:cxn modelId="{A81E1574-3056-4D0D-81B5-07E6D8BF266D}" type="presParOf" srcId="{909598DC-7E7F-4832-A757-4BB840EE044B}" destId="{9624001E-3B4E-46F8-8A03-606A0FFA202D}" srcOrd="0" destOrd="0" presId="urn:microsoft.com/office/officeart/2008/layout/VerticalCurvedList"/>
    <dgm:cxn modelId="{32FD2ABC-120A-4F11-8B60-DB574A055E45}" type="presParOf" srcId="{909598DC-7E7F-4832-A757-4BB840EE044B}" destId="{D31BEA23-B2E7-45E6-9EDD-00692F7145B7}" srcOrd="1" destOrd="0" presId="urn:microsoft.com/office/officeart/2008/layout/VerticalCurvedList"/>
    <dgm:cxn modelId="{F8BB7BF8-765A-48D1-8CE5-C2FCB67CAC69}" type="presParOf" srcId="{909598DC-7E7F-4832-A757-4BB840EE044B}" destId="{A5AF9770-5B40-4C76-9D20-2B449107E8B3}" srcOrd="2" destOrd="0" presId="urn:microsoft.com/office/officeart/2008/layout/VerticalCurvedList"/>
    <dgm:cxn modelId="{03AFCDEF-EEA5-4743-A031-423E20F122DA}" type="presParOf" srcId="{909598DC-7E7F-4832-A757-4BB840EE044B}" destId="{E9721E92-F0E2-43A1-9CC1-0B393A70E5C1}" srcOrd="3" destOrd="0" presId="urn:microsoft.com/office/officeart/2008/layout/VerticalCurvedList"/>
    <dgm:cxn modelId="{19C60F6C-68CE-406A-BFA6-46E890E559D4}" type="presParOf" srcId="{0841C53D-9DD4-49BB-A3E5-6C1385E9F52B}" destId="{BB964CCC-8433-48AB-B92A-F8C488283D5A}" srcOrd="1" destOrd="0" presId="urn:microsoft.com/office/officeart/2008/layout/VerticalCurvedList"/>
    <dgm:cxn modelId="{E83A6DB9-605C-4F9B-956C-5FFAA13EFF18}" type="presParOf" srcId="{0841C53D-9DD4-49BB-A3E5-6C1385E9F52B}" destId="{D97DE1C2-AEAE-47FE-A489-007B0D00F64C}" srcOrd="2" destOrd="0" presId="urn:microsoft.com/office/officeart/2008/layout/VerticalCurvedList"/>
    <dgm:cxn modelId="{60B650E8-3E48-4746-AC5D-1A16010ED00E}" type="presParOf" srcId="{D97DE1C2-AEAE-47FE-A489-007B0D00F64C}" destId="{4E23788D-EFD0-4AFA-BA7E-C7BE5B5BFC37}" srcOrd="0" destOrd="0" presId="urn:microsoft.com/office/officeart/2008/layout/VerticalCurvedList"/>
    <dgm:cxn modelId="{31F30867-B629-44DF-B28F-0CB61209BE74}" type="presParOf" srcId="{0841C53D-9DD4-49BB-A3E5-6C1385E9F52B}" destId="{C6D9DFFE-EF8B-4ED7-A608-3F694CE3EA71}" srcOrd="3" destOrd="0" presId="urn:microsoft.com/office/officeart/2008/layout/VerticalCurvedList"/>
    <dgm:cxn modelId="{B0A27883-EA16-4682-A342-01EECC1D185B}" type="presParOf" srcId="{0841C53D-9DD4-49BB-A3E5-6C1385E9F52B}" destId="{AB1D926B-92E2-4E71-92A4-1A78D8398803}" srcOrd="4" destOrd="0" presId="urn:microsoft.com/office/officeart/2008/layout/VerticalCurvedList"/>
    <dgm:cxn modelId="{BBF93AED-40A0-4D25-8800-3F3BC4A48AC5}" type="presParOf" srcId="{AB1D926B-92E2-4E71-92A4-1A78D8398803}" destId="{2559FD8B-C6C1-4687-B063-641B4D3C91D3}" srcOrd="0" destOrd="0" presId="urn:microsoft.com/office/officeart/2008/layout/VerticalCurvedList"/>
    <dgm:cxn modelId="{7BFA6DD4-497F-4249-B156-994603087461}" type="presParOf" srcId="{0841C53D-9DD4-49BB-A3E5-6C1385E9F52B}" destId="{AC760D52-7BE4-47DB-B111-8D67957E7D66}" srcOrd="5" destOrd="0" presId="urn:microsoft.com/office/officeart/2008/layout/VerticalCurvedList"/>
    <dgm:cxn modelId="{57847E4B-404A-48CB-8C0C-3FA47D24053D}" type="presParOf" srcId="{0841C53D-9DD4-49BB-A3E5-6C1385E9F52B}" destId="{0AEF3532-EDB7-4BBD-B4D0-7FF0E0256C50}" srcOrd="6" destOrd="0" presId="urn:microsoft.com/office/officeart/2008/layout/VerticalCurvedList"/>
    <dgm:cxn modelId="{6740C474-CF3F-4EE4-9F13-C48746A922B8}" type="presParOf" srcId="{0AEF3532-EDB7-4BBD-B4D0-7FF0E0256C50}" destId="{50F93600-B6C2-40BE-BB24-895247955FD7}" srcOrd="0" destOrd="0" presId="urn:microsoft.com/office/officeart/2008/layout/VerticalCurvedList"/>
    <dgm:cxn modelId="{8503C858-0944-4832-A0A8-9F9A6739E0E1}" type="presParOf" srcId="{0841C53D-9DD4-49BB-A3E5-6C1385E9F52B}" destId="{E4062018-25B6-4F80-B8A0-EC924D7F5F2E}" srcOrd="7" destOrd="0" presId="urn:microsoft.com/office/officeart/2008/layout/VerticalCurvedList"/>
    <dgm:cxn modelId="{B1C1F829-8FA1-4026-847F-5335C0BD59DE}" type="presParOf" srcId="{0841C53D-9DD4-49BB-A3E5-6C1385E9F52B}" destId="{BFEA1C31-4825-4261-B17C-C7E0272D0BDD}" srcOrd="8" destOrd="0" presId="urn:microsoft.com/office/officeart/2008/layout/VerticalCurvedList"/>
    <dgm:cxn modelId="{0108A7EE-7120-4F6B-9B33-04D16FFF6A99}" type="presParOf" srcId="{BFEA1C31-4825-4261-B17C-C7E0272D0BDD}" destId="{59B8BD32-7AD7-46CD-AA6F-106099F098E7}" srcOrd="0" destOrd="0" presId="urn:microsoft.com/office/officeart/2008/layout/VerticalCurvedList"/>
    <dgm:cxn modelId="{42C71797-ACB3-442C-9CCD-371F610FCCCF}" type="presParOf" srcId="{0841C53D-9DD4-49BB-A3E5-6C1385E9F52B}" destId="{AEF81FFC-27DA-4901-BEC2-7EDBBA4DAFB7}" srcOrd="9" destOrd="0" presId="urn:microsoft.com/office/officeart/2008/layout/VerticalCurvedList"/>
    <dgm:cxn modelId="{EF2E5150-2D24-4761-A127-ADC2FF4E4D3C}" type="presParOf" srcId="{0841C53D-9DD4-49BB-A3E5-6C1385E9F52B}" destId="{DDCBB1C4-D0A4-42AE-B09D-361F54718EAC}" srcOrd="10" destOrd="0" presId="urn:microsoft.com/office/officeart/2008/layout/VerticalCurvedList"/>
    <dgm:cxn modelId="{E17536DB-AA9B-49AB-A02D-70E5BA914CEF}" type="presParOf" srcId="{DDCBB1C4-D0A4-42AE-B09D-361F54718EAC}" destId="{A9F5D534-8082-44CD-B043-152A009ABD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EA23-B2E7-45E6-9EDD-00692F7145B7}">
      <dsp:nvSpPr>
        <dsp:cNvPr id="0" name=""/>
        <dsp:cNvSpPr/>
      </dsp:nvSpPr>
      <dsp:spPr>
        <a:xfrm>
          <a:off x="-2350768" y="-367904"/>
          <a:ext cx="2843390" cy="2843390"/>
        </a:xfrm>
        <a:prstGeom prst="blockArc">
          <a:avLst>
            <a:gd name="adj1" fmla="val 18900000"/>
            <a:gd name="adj2" fmla="val 2700000"/>
            <a:gd name="adj3" fmla="val 76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CCC-8433-48AB-B92A-F8C488283D5A}">
      <dsp:nvSpPr>
        <dsp:cNvPr id="0" name=""/>
        <dsp:cNvSpPr/>
      </dsp:nvSpPr>
      <dsp:spPr>
        <a:xfrm>
          <a:off x="327441" y="216988"/>
          <a:ext cx="3638382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Слюдянское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(18 482 человек)</a:t>
          </a:r>
        </a:p>
      </dsp:txBody>
      <dsp:txXfrm>
        <a:off x="327441" y="216988"/>
        <a:ext cx="3638382" cy="421516"/>
      </dsp:txXfrm>
    </dsp:sp>
    <dsp:sp modelId="{4E23788D-EFD0-4AFA-BA7E-C7BE5B5BFC37}">
      <dsp:nvSpPr>
        <dsp:cNvPr id="0" name=""/>
        <dsp:cNvSpPr/>
      </dsp:nvSpPr>
      <dsp:spPr>
        <a:xfrm>
          <a:off x="-5824" y="109046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9DFFE-EF8B-4ED7-A608-3F694CE3EA71}">
      <dsp:nvSpPr>
        <dsp:cNvPr id="0" name=""/>
        <dsp:cNvSpPr/>
      </dsp:nvSpPr>
      <dsp:spPr>
        <a:xfrm>
          <a:off x="480663" y="843032"/>
          <a:ext cx="3485161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Байкальское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(12 945 человек)</a:t>
          </a:r>
        </a:p>
      </dsp:txBody>
      <dsp:txXfrm>
        <a:off x="480663" y="843032"/>
        <a:ext cx="3485161" cy="421516"/>
      </dsp:txXfrm>
    </dsp:sp>
    <dsp:sp modelId="{2559FD8B-C6C1-4687-B063-641B4D3C91D3}">
      <dsp:nvSpPr>
        <dsp:cNvPr id="0" name=""/>
        <dsp:cNvSpPr/>
      </dsp:nvSpPr>
      <dsp:spPr>
        <a:xfrm>
          <a:off x="136774" y="764999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60D52-7BE4-47DB-B111-8D67957E7D66}">
      <dsp:nvSpPr>
        <dsp:cNvPr id="0" name=""/>
        <dsp:cNvSpPr/>
      </dsp:nvSpPr>
      <dsp:spPr>
        <a:xfrm>
          <a:off x="314998" y="1529999"/>
          <a:ext cx="3638382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Култукское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(4 337 человек)</a:t>
          </a:r>
        </a:p>
      </dsp:txBody>
      <dsp:txXfrm>
        <a:off x="314998" y="1529999"/>
        <a:ext cx="3638382" cy="421516"/>
      </dsp:txXfrm>
    </dsp:sp>
    <dsp:sp modelId="{50F93600-B6C2-40BE-BB24-895247955FD7}">
      <dsp:nvSpPr>
        <dsp:cNvPr id="0" name=""/>
        <dsp:cNvSpPr/>
      </dsp:nvSpPr>
      <dsp:spPr>
        <a:xfrm>
          <a:off x="-2" y="1440000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EA23-B2E7-45E6-9EDD-00692F7145B7}">
      <dsp:nvSpPr>
        <dsp:cNvPr id="0" name=""/>
        <dsp:cNvSpPr/>
      </dsp:nvSpPr>
      <dsp:spPr>
        <a:xfrm>
          <a:off x="-3598161" y="-555885"/>
          <a:ext cx="4312267" cy="431226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CCC-8433-48AB-B92A-F8C488283D5A}">
      <dsp:nvSpPr>
        <dsp:cNvPr id="0" name=""/>
        <dsp:cNvSpPr/>
      </dsp:nvSpPr>
      <dsp:spPr>
        <a:xfrm>
          <a:off x="323968" y="199967"/>
          <a:ext cx="3658706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Портбайкальское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(360 человек)</a:t>
          </a:r>
        </a:p>
      </dsp:txBody>
      <dsp:txXfrm>
        <a:off x="323968" y="199967"/>
        <a:ext cx="3658706" cy="400190"/>
      </dsp:txXfrm>
    </dsp:sp>
    <dsp:sp modelId="{4E23788D-EFD0-4AFA-BA7E-C7BE5B5BFC37}">
      <dsp:nvSpPr>
        <dsp:cNvPr id="0" name=""/>
        <dsp:cNvSpPr/>
      </dsp:nvSpPr>
      <dsp:spPr>
        <a:xfrm>
          <a:off x="7562" y="103401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9DFFE-EF8B-4ED7-A608-3F694CE3EA71}">
      <dsp:nvSpPr>
        <dsp:cNvPr id="0" name=""/>
        <dsp:cNvSpPr/>
      </dsp:nvSpPr>
      <dsp:spPr>
        <a:xfrm>
          <a:off x="712447" y="764999"/>
          <a:ext cx="3281944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Быстринское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(658 человек)</a:t>
          </a:r>
        </a:p>
      </dsp:txBody>
      <dsp:txXfrm>
        <a:off x="712447" y="764999"/>
        <a:ext cx="3281944" cy="400190"/>
      </dsp:txXfrm>
    </dsp:sp>
    <dsp:sp modelId="{2559FD8B-C6C1-4687-B063-641B4D3C91D3}">
      <dsp:nvSpPr>
        <dsp:cNvPr id="0" name=""/>
        <dsp:cNvSpPr/>
      </dsp:nvSpPr>
      <dsp:spPr>
        <a:xfrm>
          <a:off x="307618" y="675000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60D52-7BE4-47DB-B111-8D67957E7D66}">
      <dsp:nvSpPr>
        <dsp:cNvPr id="0" name=""/>
        <dsp:cNvSpPr/>
      </dsp:nvSpPr>
      <dsp:spPr>
        <a:xfrm>
          <a:off x="698746" y="1400153"/>
          <a:ext cx="3283928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Утуликское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(1 225 человек)</a:t>
          </a:r>
        </a:p>
      </dsp:txBody>
      <dsp:txXfrm>
        <a:off x="698746" y="1400153"/>
        <a:ext cx="3283928" cy="400190"/>
      </dsp:txXfrm>
    </dsp:sp>
    <dsp:sp modelId="{50F93600-B6C2-40BE-BB24-895247955FD7}">
      <dsp:nvSpPr>
        <dsp:cNvPr id="0" name=""/>
        <dsp:cNvSpPr/>
      </dsp:nvSpPr>
      <dsp:spPr>
        <a:xfrm>
          <a:off x="382340" y="1303587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062018-25B6-4F80-B8A0-EC924D7F5F2E}">
      <dsp:nvSpPr>
        <dsp:cNvPr id="0" name=""/>
        <dsp:cNvSpPr/>
      </dsp:nvSpPr>
      <dsp:spPr>
        <a:xfrm>
          <a:off x="622568" y="2025002"/>
          <a:ext cx="3371941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Новоснежнинское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(631 человек)</a:t>
          </a:r>
          <a:endParaRPr lang="ru-RU" sz="1100" kern="1200" dirty="0"/>
        </a:p>
      </dsp:txBody>
      <dsp:txXfrm>
        <a:off x="622568" y="2025002"/>
        <a:ext cx="3371941" cy="400190"/>
      </dsp:txXfrm>
    </dsp:sp>
    <dsp:sp modelId="{59B8BD32-7AD7-46CD-AA6F-106099F098E7}">
      <dsp:nvSpPr>
        <dsp:cNvPr id="0" name=""/>
        <dsp:cNvSpPr/>
      </dsp:nvSpPr>
      <dsp:spPr>
        <a:xfrm>
          <a:off x="307618" y="1935003"/>
          <a:ext cx="605257" cy="5994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F81FFC-27DA-4901-BEC2-7EDBBA4DAFB7}">
      <dsp:nvSpPr>
        <dsp:cNvPr id="0" name=""/>
        <dsp:cNvSpPr/>
      </dsp:nvSpPr>
      <dsp:spPr>
        <a:xfrm>
          <a:off x="314985" y="2655001"/>
          <a:ext cx="3688231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Маритуйское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(62 человек)</a:t>
          </a:r>
        </a:p>
      </dsp:txBody>
      <dsp:txXfrm>
        <a:off x="314985" y="2655001"/>
        <a:ext cx="3688231" cy="400190"/>
      </dsp:txXfrm>
    </dsp:sp>
    <dsp:sp modelId="{A9F5D534-8082-44CD-B043-152A009ABD50}">
      <dsp:nvSpPr>
        <dsp:cNvPr id="0" name=""/>
        <dsp:cNvSpPr/>
      </dsp:nvSpPr>
      <dsp:spPr>
        <a:xfrm>
          <a:off x="0" y="2519999"/>
          <a:ext cx="605257" cy="5994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0.29545</cdr:x>
      <cdr:y>0.72294</cdr:y>
    </cdr:from>
    <cdr:to>
      <cdr:x>0.44939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4999" y="25965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0.46538</cdr:x>
      <cdr:y>0.72294</cdr:y>
    </cdr:from>
    <cdr:to>
      <cdr:x>0.61932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30877" y="2635116"/>
          <a:ext cx="1035649" cy="100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10 849,06</a:t>
          </a:r>
        </a:p>
      </cdr:txBody>
    </cdr:sp>
  </cdr:relSizeAnchor>
  <cdr:relSizeAnchor xmlns:cdr="http://schemas.openxmlformats.org/drawingml/2006/chartDrawing">
    <cdr:from>
      <cdr:x>0.13045</cdr:x>
      <cdr:y>0.75237</cdr:y>
    </cdr:from>
    <cdr:to>
      <cdr:x>0.25924</cdr:x>
      <cdr:y>0.93838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7615" y="2742378"/>
          <a:ext cx="866450" cy="678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1 746,99</a:t>
          </a:r>
        </a:p>
      </cdr:txBody>
    </cdr:sp>
  </cdr:relSizeAnchor>
  <cdr:relSizeAnchor xmlns:cdr="http://schemas.openxmlformats.org/drawingml/2006/chartDrawing">
    <cdr:from>
      <cdr:x>0.78177</cdr:x>
      <cdr:y>0.74802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59477" y="2726543"/>
          <a:ext cx="1468138" cy="918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527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Выручка малых </a:t>
          </a:r>
        </a:p>
        <a:p xmlns:a="http://schemas.openxmlformats.org/drawingml/2006/main">
          <a:r>
            <a:rPr lang="ru-RU" sz="1100" dirty="0">
              <a:solidFill>
                <a:srgbClr val="00527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 (млн.руб.)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0.37679</cdr:y>
    </cdr:from>
    <cdr:to>
      <cdr:x>0.21236</cdr:x>
      <cdr:y>0.6505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122914" y="1258781"/>
          <a:ext cx="10020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</a:p>
      </cdr:txBody>
    </cdr:sp>
  </cdr:relSizeAnchor>
  <cdr:relSizeAnchor xmlns:cdr="http://schemas.openxmlformats.org/drawingml/2006/chartDrawing">
    <cdr:from>
      <cdr:x>0</cdr:x>
      <cdr:y>0.2853</cdr:y>
    </cdr:from>
    <cdr:to>
      <cdr:x>0.21236</cdr:x>
      <cdr:y>0.55901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4122914" y="953133"/>
          <a:ext cx="10020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</cdr:txBody>
    </cdr:sp>
  </cdr:relSizeAnchor>
  <cdr:relSizeAnchor xmlns:cdr="http://schemas.openxmlformats.org/drawingml/2006/chartDrawing">
    <cdr:from>
      <cdr:x>0</cdr:x>
      <cdr:y>0.66463</cdr:y>
    </cdr:from>
    <cdr:to>
      <cdr:x>0.21236</cdr:x>
      <cdr:y>0.93833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4116000" y="2220373"/>
          <a:ext cx="103172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0.11586</cdr:x>
      <cdr:y>0.11581</cdr:y>
    </cdr:from>
    <cdr:to>
      <cdr:x>0.21022</cdr:x>
      <cdr:y>0.1854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3052" y="675000"/>
          <a:ext cx="1053058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ea typeface="PMingLiU" panose="02020500000000000000" pitchFamily="18" charset="-120"/>
              <a:cs typeface="Times New Roman" panose="02020603050405020304" pitchFamily="18" charset="0"/>
            </a:rPr>
            <a:t>1 865 720</a:t>
          </a:r>
        </a:p>
      </cdr:txBody>
    </cdr:sp>
  </cdr:relSizeAnchor>
  <cdr:relSizeAnchor xmlns:cdr="http://schemas.openxmlformats.org/drawingml/2006/chartDrawing">
    <cdr:from>
      <cdr:x>0.3578</cdr:x>
      <cdr:y>0.09265</cdr:y>
    </cdr:from>
    <cdr:to>
      <cdr:x>0.47928</cdr:x>
      <cdr:y>0.16223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93052" y="540000"/>
          <a:ext cx="1355717" cy="405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2 011 280</a:t>
          </a:r>
        </a:p>
      </cdr:txBody>
    </cdr:sp>
  </cdr:relSizeAnchor>
  <cdr:relSizeAnchor xmlns:cdr="http://schemas.openxmlformats.org/drawingml/2006/chartDrawing">
    <cdr:from>
      <cdr:x>0.29269</cdr:x>
      <cdr:y>0.10037</cdr:y>
    </cdr:from>
    <cdr:to>
      <cdr:x>0.36586</cdr:x>
      <cdr:y>0.14669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id="{685CE4EC-46D6-4FBF-8512-EF4A91C34A72}"/>
            </a:ext>
          </a:extLst>
        </cdr:cNvPr>
        <cdr:cNvCxnSpPr/>
      </cdr:nvCxnSpPr>
      <cdr:spPr>
        <a:xfrm xmlns:a="http://schemas.openxmlformats.org/drawingml/2006/main">
          <a:off x="3266420" y="585013"/>
          <a:ext cx="816632" cy="2699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0.18441</cdr:x>
      <cdr:y>0.14669</cdr:y>
    </cdr:from>
    <cdr:to>
      <cdr:x>0.26418</cdr:x>
      <cdr:y>0.19501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2058052" y="855000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+17,5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0.30538</cdr:x>
      <cdr:y>0.15441</cdr:y>
    </cdr:from>
    <cdr:to>
      <cdr:x>0.38515</cdr:x>
      <cdr:y>0.20273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408052" y="900000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-8,2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0.41934</cdr:x>
      <cdr:y>0.23934</cdr:y>
    </cdr:from>
    <cdr:to>
      <cdr:x>0.49911</cdr:x>
      <cdr:y>0.28766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4679867" y="1395000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-19,2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0.55135</cdr:x>
      <cdr:y>0.32427</cdr:y>
    </cdr:from>
    <cdr:to>
      <cdr:x>0.63112</cdr:x>
      <cdr:y>0.37259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153052" y="1890000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Tx/>
            <a:buChar char="-"/>
          </a:pPr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13,8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0.55135</cdr:x>
      <cdr:y>0.25478</cdr:y>
    </cdr:from>
    <cdr:to>
      <cdr:x>0.60049</cdr:x>
      <cdr:y>0.31655</cdr:y>
    </cdr:to>
    <cdr:cxnSp macro="">
      <cdr:nvCxnSpPr>
        <cdr:cNvPr id="24" name="Прямая со стрелкой 23">
          <a:extLst xmlns:a="http://schemas.openxmlformats.org/drawingml/2006/main">
            <a:ext uri="{FF2B5EF4-FFF2-40B4-BE49-F238E27FC236}">
              <a16:creationId xmlns:a16="http://schemas.microsoft.com/office/drawing/2014/main" id="{11DAE3E0-68CA-4F90-8831-45CF5B525CAD}"/>
            </a:ext>
          </a:extLst>
        </cdr:cNvPr>
        <cdr:cNvCxnSpPr/>
      </cdr:nvCxnSpPr>
      <cdr:spPr>
        <a:xfrm xmlns:a="http://schemas.openxmlformats.org/drawingml/2006/main">
          <a:off x="6153052" y="1485000"/>
          <a:ext cx="548392" cy="3600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0.42635</cdr:x>
      <cdr:y>0.14669</cdr:y>
    </cdr:from>
    <cdr:to>
      <cdr:x>0.48683</cdr:x>
      <cdr:y>0.2239</cdr:y>
    </cdr:to>
    <cdr:cxnSp macro="">
      <cdr:nvCxnSpPr>
        <cdr:cNvPr id="36" name="Прямая со стрелкой 35">
          <a:extLst xmlns:a="http://schemas.openxmlformats.org/drawingml/2006/main">
            <a:ext uri="{FF2B5EF4-FFF2-40B4-BE49-F238E27FC236}">
              <a16:creationId xmlns:a16="http://schemas.microsoft.com/office/drawing/2014/main" id="{0D4DFB77-5177-4671-B336-D296997CFE90}"/>
            </a:ext>
          </a:extLst>
        </cdr:cNvPr>
        <cdr:cNvCxnSpPr/>
      </cdr:nvCxnSpPr>
      <cdr:spPr>
        <a:xfrm xmlns:a="http://schemas.openxmlformats.org/drawingml/2006/main">
          <a:off x="4758052" y="855000"/>
          <a:ext cx="675000" cy="450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0.71667</cdr:x>
      <cdr:y>0.13897</cdr:y>
    </cdr:from>
    <cdr:to>
      <cdr:x>1</cdr:x>
      <cdr:y>0.76434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7998052" y="810000"/>
          <a:ext cx="3161948" cy="364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Доходы районного бюджета на 2023 год запланированы в сумме 2 011 280 тыс. руб., что на -180 650 тыс. руб.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(-8,2%) меньше ожидаемых поступлений  2022 года. 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 2024 году доходы районного бюджета прогнозируются в объеме       1 632 351 тыс. руб., что на  -378 929 тыс. руб. (-18,8%) меньше прогнозируемого поступления на 2023 год.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В 2025 году доходы районного бюджета прогнозируются в объеме      1 406 574 тыс. руб., что на -225 778 тыс. руб. (-13,8%) меньше прогнозируемого поступления на 2024 год.</a:t>
          </a:r>
        </a:p>
        <a:p xmlns:a="http://schemas.openxmlformats.org/drawingml/2006/main">
          <a:pPr algn="just"/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0.17232</cdr:x>
      <cdr:y>0.10037</cdr:y>
    </cdr:from>
    <cdr:to>
      <cdr:x>0.24448</cdr:x>
      <cdr:y>0.16985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272BADC9-C892-4B67-9901-2EEA35F9FCCC}"/>
            </a:ext>
          </a:extLst>
        </cdr:cNvPr>
        <cdr:cNvCxnSpPr/>
      </cdr:nvCxnSpPr>
      <cdr:spPr>
        <a:xfrm xmlns:a="http://schemas.openxmlformats.org/drawingml/2006/main" flipV="1">
          <a:off x="1923052" y="585002"/>
          <a:ext cx="805316" cy="40499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0.23625</cdr:x>
      <cdr:y>0.05404</cdr:y>
    </cdr:from>
    <cdr:to>
      <cdr:x>0.34913</cdr:x>
      <cdr:y>0.12363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636589" y="315000"/>
          <a:ext cx="1259741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2 191 930</a:t>
          </a:r>
        </a:p>
      </cdr:txBody>
    </cdr:sp>
  </cdr:relSizeAnchor>
  <cdr:relSizeAnchor xmlns:cdr="http://schemas.openxmlformats.org/drawingml/2006/chartDrawing">
    <cdr:from>
      <cdr:x>0.59974</cdr:x>
      <cdr:y>0.25478</cdr:y>
    </cdr:from>
    <cdr:to>
      <cdr:x>0.72122</cdr:x>
      <cdr:y>0.32436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693052" y="1485000"/>
          <a:ext cx="1355717" cy="405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1 406 574</a:t>
          </a:r>
        </a:p>
      </cdr:txBody>
    </cdr:sp>
  </cdr:relSizeAnchor>
  <cdr:relSizeAnchor xmlns:cdr="http://schemas.openxmlformats.org/drawingml/2006/chartDrawing">
    <cdr:from>
      <cdr:x>0.4828</cdr:x>
      <cdr:y>0.20074</cdr:y>
    </cdr:from>
    <cdr:to>
      <cdr:x>0.59568</cdr:x>
      <cdr:y>0.27033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388052" y="1170000"/>
          <a:ext cx="1259741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1 632 351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0.3163</cdr:x>
      <cdr:y>0.04585</cdr:y>
    </cdr:from>
    <cdr:to>
      <cdr:x>0.4142</cdr:x>
      <cdr:y>0.17458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2388112" y="167946"/>
          <a:ext cx="739150" cy="471581"/>
        </a:xfrm>
        <a:prstGeom xmlns:a="http://schemas.openxmlformats.org/drawingml/2006/main" prst="rightArrow">
          <a:avLst>
            <a:gd name="adj1" fmla="val 50000"/>
            <a:gd name="adj2" fmla="val 52859"/>
          </a:avLst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+26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0.64691</cdr:x>
      <cdr:y>0.17779</cdr:y>
    </cdr:from>
    <cdr:to>
      <cdr:x>0.73623</cdr:x>
      <cdr:y>0.3053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>
          <a:off x="4884181" y="651298"/>
          <a:ext cx="674371" cy="46711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-22,3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0.80329</cdr:x>
      <cdr:y>0.27606</cdr:y>
    </cdr:from>
    <cdr:to>
      <cdr:x>0.89179</cdr:x>
      <cdr:y>0.3989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6064871" y="1011298"/>
          <a:ext cx="668180" cy="45000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-16,8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</cdr:y>
    </cdr:from>
    <cdr:to>
      <cdr:x>0.58489</cdr:x>
      <cdr:y>0.13064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775029" y="-3002702"/>
          <a:ext cx="640920" cy="47857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-7,8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5101-687A-418F-90B3-F0BCD2129FD9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5E26E-A891-4D31-B07C-835CA042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1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2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7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4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7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59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0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2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24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45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77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6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5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1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96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9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96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61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2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7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3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9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5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8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9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chart" Target="../charts/chart12.xml"/><Relationship Id="rId5" Type="http://schemas.openxmlformats.org/officeDocument/2006/relationships/image" Target="../media/image40.png"/><Relationship Id="rId10" Type="http://schemas.openxmlformats.org/officeDocument/2006/relationships/chart" Target="../charts/chart11.xml"/><Relationship Id="rId4" Type="http://schemas.openxmlformats.org/officeDocument/2006/relationships/image" Target="../media/image39.svg"/><Relationship Id="rId9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hart" Target="../charts/chart13.xml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5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17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6" Type="http://schemas.openxmlformats.org/officeDocument/2006/relationships/chart" Target="../charts/chart28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8.xml"/><Relationship Id="rId11" Type="http://schemas.openxmlformats.org/officeDocument/2006/relationships/chart" Target="../charts/chart23.xml"/><Relationship Id="rId5" Type="http://schemas.openxmlformats.org/officeDocument/2006/relationships/chart" Target="../charts/chart17.xml"/><Relationship Id="rId15" Type="http://schemas.openxmlformats.org/officeDocument/2006/relationships/chart" Target="../charts/chart27.xml"/><Relationship Id="rId10" Type="http://schemas.openxmlformats.org/officeDocument/2006/relationships/chart" Target="../charts/chart22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Relationship Id="rId1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lradm@irk.r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rgid.ru/media/excursions_gallery/84aaab7b-2597-4106-a137-d5f687fa7458.jpg">
            <a:extLst>
              <a:ext uri="{FF2B5EF4-FFF2-40B4-BE49-F238E27FC236}">
                <a16:creationId xmlns:a16="http://schemas.microsoft.com/office/drawing/2014/main" id="{70556213-66CB-4D25-B9B3-FF74E96F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84" y="864000"/>
            <a:ext cx="9723516" cy="4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2484" y="4644000"/>
            <a:ext cx="9723516" cy="1507050"/>
          </a:xfrm>
          <a:solidFill>
            <a:srgbClr val="C4ECEC"/>
          </a:solidFill>
        </p:spPr>
        <p:txBody>
          <a:bodyPr rtlCol="0">
            <a:noAutofit/>
          </a:bodyPr>
          <a:lstStyle/>
          <a:p>
            <a:pPr algn="ctr"/>
            <a:r>
              <a:rPr lang="ru-RU" altLang="zh-CN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altLang="zh-CN" b="1" dirty="0">
                <a:latin typeface="Monotype Corsiva" panose="03010101010201010101" pitchFamily="66" charset="0"/>
                <a:cs typeface="Times New Roman" pitchFamily="18" charset="0"/>
              </a:rPr>
              <a:t>к  решению думы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Слюдянского муниципального района от 22.12.2022 года №67-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VII </a:t>
            </a:r>
            <a:r>
              <a:rPr lang="ru-RU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рд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«О бюджете Слюдянского муниципального района на 2023 год и плановый период 20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2025 годов»</a:t>
            </a:r>
            <a:endParaRPr lang="zh-CN" altLang="en-US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8" name="Picture 2" descr="C:\Users\econ11\Desktop\Для презентации\slyudyansky_rayon_co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00" y="326864"/>
            <a:ext cx="1215000" cy="15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组合 91"/>
          <p:cNvGrpSpPr/>
          <p:nvPr/>
        </p:nvGrpSpPr>
        <p:grpSpPr>
          <a:xfrm>
            <a:off x="6728636" y="942337"/>
            <a:ext cx="3899481" cy="4537304"/>
            <a:chOff x="3905351" y="1209984"/>
            <a:chExt cx="3705330" cy="3442551"/>
          </a:xfrm>
        </p:grpSpPr>
        <p:grpSp>
          <p:nvGrpSpPr>
            <p:cNvPr id="335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356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6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5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7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2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8" name="组合 90"/>
            <p:cNvGrpSpPr/>
            <p:nvPr/>
          </p:nvGrpSpPr>
          <p:grpSpPr>
            <a:xfrm>
              <a:off x="3905351" y="1236501"/>
              <a:ext cx="3705330" cy="3416034"/>
              <a:chOff x="3905351" y="1236501"/>
              <a:chExt cx="3705330" cy="3416034"/>
            </a:xfrm>
          </p:grpSpPr>
          <p:grpSp>
            <p:nvGrpSpPr>
              <p:cNvPr id="339" name="组合 76"/>
              <p:cNvGrpSpPr/>
              <p:nvPr/>
            </p:nvGrpSpPr>
            <p:grpSpPr>
              <a:xfrm>
                <a:off x="3905351" y="1271782"/>
                <a:ext cx="3705330" cy="3380753"/>
                <a:chOff x="6199676" y="1161244"/>
                <a:chExt cx="5433540" cy="4551342"/>
              </a:xfrm>
            </p:grpSpPr>
            <p:sp>
              <p:nvSpPr>
                <p:cNvPr id="349" name="梯形 77"/>
                <p:cNvSpPr/>
                <p:nvPr/>
              </p:nvSpPr>
              <p:spPr>
                <a:xfrm rot="16200000">
                  <a:off x="4829748" y="2531173"/>
                  <a:ext cx="4551341" cy="1811485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0" name="梯形 78"/>
                <p:cNvSpPr/>
                <p:nvPr/>
              </p:nvSpPr>
              <p:spPr>
                <a:xfrm rot="5400000" flipH="1">
                  <a:off x="6640318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1" name="梯形 79"/>
                <p:cNvSpPr/>
                <p:nvPr/>
              </p:nvSpPr>
              <p:spPr>
                <a:xfrm rot="16200000">
                  <a:off x="8451803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FDFD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0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347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8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1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345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6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ln>
                      <a:solidFill>
                        <a:srgbClr val="CCCCFF"/>
                      </a:solidFill>
                    </a:ln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2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343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4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171" y="132993"/>
            <a:ext cx="7125731" cy="86175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Структура </a:t>
            </a:r>
            <a:r>
              <a:rPr lang="ru-RU" sz="2800" dirty="0">
                <a:solidFill>
                  <a:schemeClr val="accent3"/>
                </a:solidFill>
                <a:latin typeface="+mn-lt"/>
              </a:rPr>
              <a:t>доходов бюджета Слюдянского муниципального района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303750" y="1400318"/>
            <a:ext cx="1687500" cy="5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1991578" y="1400318"/>
            <a:ext cx="1687500" cy="573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3680100" y="1400318"/>
            <a:ext cx="1687500" cy="5737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B886A5-696B-49DA-A237-A597D43BE685}"/>
              </a:ext>
            </a:extLst>
          </p:cNvPr>
          <p:cNvSpPr/>
          <p:nvPr/>
        </p:nvSpPr>
        <p:spPr>
          <a:xfrm>
            <a:off x="307618" y="1978711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C2BAB8-4DDC-4D3F-9432-BD335E52355E}"/>
              </a:ext>
            </a:extLst>
          </p:cNvPr>
          <p:cNvSpPr/>
          <p:nvPr/>
        </p:nvSpPr>
        <p:spPr>
          <a:xfrm>
            <a:off x="1991578" y="1979103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3680100" y="1979103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307618" y="4069086"/>
            <a:ext cx="1687500" cy="13751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F6D5-8C18-4F76-B905-9DE992A4CD86}"/>
              </a:ext>
            </a:extLst>
          </p:cNvPr>
          <p:cNvSpPr/>
          <p:nvPr/>
        </p:nvSpPr>
        <p:spPr>
          <a:xfrm>
            <a:off x="1994771" y="4069086"/>
            <a:ext cx="1687500" cy="13751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3683293" y="4069086"/>
            <a:ext cx="1687500" cy="13751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-503563" y="1773897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2022 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438805" y="1419443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2023 год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A015A-A44A-4B76-855A-1FE204F281E8}"/>
              </a:ext>
            </a:extLst>
          </p:cNvPr>
          <p:cNvSpPr txBox="1"/>
          <p:nvPr/>
        </p:nvSpPr>
        <p:spPr>
          <a:xfrm>
            <a:off x="2082161" y="1419443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2024 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3818291" y="1439866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2025 год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433936" y="2555415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378A6"/>
                </a:solidFill>
              </a:rPr>
              <a:t>2 011 280</a:t>
            </a:r>
          </a:p>
          <a:p>
            <a:pPr algn="ctr"/>
            <a:r>
              <a:rPr lang="ru-RU" b="1" dirty="0">
                <a:solidFill>
                  <a:srgbClr val="0378A6"/>
                </a:solidFill>
              </a:rPr>
              <a:t>тыс.руб.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409136" y="3268996"/>
            <a:ext cx="14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-13 %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Неналоговые – 1 %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– 86%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FB1E2-71CA-4285-99AB-63649D92FBE1}"/>
              </a:ext>
            </a:extLst>
          </p:cNvPr>
          <p:cNvSpPr txBox="1"/>
          <p:nvPr/>
        </p:nvSpPr>
        <p:spPr>
          <a:xfrm>
            <a:off x="2100842" y="2535375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2CB05"/>
                </a:solidFill>
              </a:rPr>
              <a:t>1 632 351 тыс.руб.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0C934-C3BA-4FDE-8BBE-8EEB8E669B9B}"/>
              </a:ext>
            </a:extLst>
          </p:cNvPr>
          <p:cNvSpPr txBox="1"/>
          <p:nvPr/>
        </p:nvSpPr>
        <p:spPr>
          <a:xfrm>
            <a:off x="2109877" y="3283370"/>
            <a:ext cx="14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– 18% 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Неналоговые -1%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-81%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3795279" y="2560396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AD47"/>
                </a:solidFill>
              </a:rPr>
              <a:t>1 406 573 тыс.руб.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3807079" y="3283370"/>
            <a:ext cx="145444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-18% Неналоговые -1%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-81%</a:t>
            </a:r>
            <a:endParaRPr lang="en-US" sz="1050" dirty="0">
              <a:solidFill>
                <a:prstClr val="black"/>
              </a:solidFill>
            </a:endParaRPr>
          </a:p>
          <a:p>
            <a:pPr algn="ctr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2608363" y="2071098"/>
            <a:ext cx="456487" cy="463388"/>
          </a:xfrm>
          <a:custGeom>
            <a:avLst/>
            <a:gdLst>
              <a:gd name="T0" fmla="*/ 0 w 241"/>
              <a:gd name="T1" fmla="*/ 115 h 241"/>
              <a:gd name="T2" fmla="*/ 0 w 241"/>
              <a:gd name="T3" fmla="*/ 121 h 241"/>
              <a:gd name="T4" fmla="*/ 121 w 241"/>
              <a:gd name="T5" fmla="*/ 241 h 241"/>
              <a:gd name="T6" fmla="*/ 241 w 241"/>
              <a:gd name="T7" fmla="*/ 121 h 241"/>
              <a:gd name="T8" fmla="*/ 121 w 241"/>
              <a:gd name="T9" fmla="*/ 0 h 241"/>
              <a:gd name="T10" fmla="*/ 121 w 241"/>
              <a:gd name="T11" fmla="*/ 115 h 241"/>
              <a:gd name="T12" fmla="*/ 0 w 241"/>
              <a:gd name="T13" fmla="*/ 1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1">
                <a:moveTo>
                  <a:pt x="0" y="115"/>
                </a:moveTo>
                <a:cubicBezTo>
                  <a:pt x="0" y="117"/>
                  <a:pt x="0" y="119"/>
                  <a:pt x="0" y="121"/>
                </a:cubicBezTo>
                <a:cubicBezTo>
                  <a:pt x="0" y="187"/>
                  <a:pt x="54" y="241"/>
                  <a:pt x="121" y="241"/>
                </a:cubicBezTo>
                <a:cubicBezTo>
                  <a:pt x="187" y="241"/>
                  <a:pt x="241" y="187"/>
                  <a:pt x="241" y="121"/>
                </a:cubicBezTo>
                <a:cubicBezTo>
                  <a:pt x="241" y="54"/>
                  <a:pt x="187" y="0"/>
                  <a:pt x="121" y="0"/>
                </a:cubicBezTo>
                <a:cubicBezTo>
                  <a:pt x="121" y="115"/>
                  <a:pt x="121" y="115"/>
                  <a:pt x="121" y="115"/>
                </a:cubicBezTo>
                <a:lnTo>
                  <a:pt x="0" y="11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50">
              <a:ln>
                <a:solidFill>
                  <a:srgbClr val="F2CB05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2593222" y="2005018"/>
            <a:ext cx="217563" cy="219627"/>
          </a:xfrm>
          <a:custGeom>
            <a:avLst/>
            <a:gdLst>
              <a:gd name="T0" fmla="*/ 0 w 115"/>
              <a:gd name="T1" fmla="*/ 114 h 114"/>
              <a:gd name="T2" fmla="*/ 115 w 115"/>
              <a:gd name="T3" fmla="*/ 114 h 114"/>
              <a:gd name="T4" fmla="*/ 115 w 115"/>
              <a:gd name="T5" fmla="*/ 0 h 114"/>
              <a:gd name="T6" fmla="*/ 0 w 115"/>
              <a:gd name="T7" fmla="*/ 114 h 114"/>
              <a:gd name="T8" fmla="*/ 15 w 115"/>
              <a:gd name="T9" fmla="*/ 104 h 114"/>
              <a:gd name="T10" fmla="*/ 104 w 115"/>
              <a:gd name="T11" fmla="*/ 14 h 114"/>
              <a:gd name="T12" fmla="*/ 104 w 115"/>
              <a:gd name="T13" fmla="*/ 104 h 114"/>
              <a:gd name="T14" fmla="*/ 15 w 115"/>
              <a:gd name="T15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114">
                <a:moveTo>
                  <a:pt x="0" y="114"/>
                </a:moveTo>
                <a:cubicBezTo>
                  <a:pt x="115" y="114"/>
                  <a:pt x="115" y="114"/>
                  <a:pt x="115" y="114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0" y="51"/>
                  <a:pt x="0" y="114"/>
                </a:cubicBezTo>
                <a:close/>
                <a:moveTo>
                  <a:pt x="15" y="104"/>
                </a:moveTo>
                <a:cubicBezTo>
                  <a:pt x="15" y="54"/>
                  <a:pt x="55" y="14"/>
                  <a:pt x="104" y="14"/>
                </a:cubicBezTo>
                <a:cubicBezTo>
                  <a:pt x="104" y="104"/>
                  <a:pt x="104" y="104"/>
                  <a:pt x="104" y="104"/>
                </a:cubicBezTo>
                <a:lnTo>
                  <a:pt x="15" y="10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ln>
                <a:solidFill>
                  <a:srgbClr val="F2CB05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893548" y="2318146"/>
            <a:ext cx="102057" cy="18262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021713" y="2293208"/>
            <a:ext cx="102057" cy="207559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152251" y="2258614"/>
            <a:ext cx="102057" cy="24215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278833" y="2215976"/>
            <a:ext cx="102057" cy="284791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961585" y="2038988"/>
            <a:ext cx="292722" cy="217213"/>
          </a:xfrm>
          <a:custGeom>
            <a:avLst/>
            <a:gdLst>
              <a:gd name="T0" fmla="*/ 94 w 155"/>
              <a:gd name="T1" fmla="*/ 21 h 113"/>
              <a:gd name="T2" fmla="*/ 0 w 155"/>
              <a:gd name="T3" fmla="*/ 72 h 113"/>
              <a:gd name="T4" fmla="*/ 114 w 155"/>
              <a:gd name="T5" fmla="*/ 63 h 113"/>
              <a:gd name="T6" fmla="*/ 122 w 155"/>
              <a:gd name="T7" fmla="*/ 82 h 113"/>
              <a:gd name="T8" fmla="*/ 155 w 155"/>
              <a:gd name="T9" fmla="*/ 0 h 113"/>
              <a:gd name="T10" fmla="*/ 85 w 155"/>
              <a:gd name="T11" fmla="*/ 2 h 113"/>
              <a:gd name="T12" fmla="*/ 94 w 155"/>
              <a:gd name="T13" fmla="*/ 2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13">
                <a:moveTo>
                  <a:pt x="94" y="21"/>
                </a:moveTo>
                <a:cubicBezTo>
                  <a:pt x="85" y="33"/>
                  <a:pt x="53" y="68"/>
                  <a:pt x="0" y="72"/>
                </a:cubicBezTo>
                <a:cubicBezTo>
                  <a:pt x="0" y="72"/>
                  <a:pt x="31" y="113"/>
                  <a:pt x="114" y="63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55" y="0"/>
                  <a:pt x="155" y="0"/>
                  <a:pt x="155" y="0"/>
                </a:cubicBezTo>
                <a:cubicBezTo>
                  <a:pt x="85" y="2"/>
                  <a:pt x="85" y="2"/>
                  <a:pt x="85" y="2"/>
                </a:cubicBezTo>
                <a:lnTo>
                  <a:pt x="94" y="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7" name="Freeform 27"/>
          <p:cNvSpPr>
            <a:spLocks/>
          </p:cNvSpPr>
          <p:nvPr/>
        </p:nvSpPr>
        <p:spPr bwMode="auto">
          <a:xfrm>
            <a:off x="4281919" y="2155136"/>
            <a:ext cx="107585" cy="69509"/>
          </a:xfrm>
          <a:custGeom>
            <a:avLst/>
            <a:gdLst>
              <a:gd name="T0" fmla="*/ 25 w 76"/>
              <a:gd name="T1" fmla="*/ 48 h 48"/>
              <a:gd name="T2" fmla="*/ 64 w 76"/>
              <a:gd name="T3" fmla="*/ 44 h 48"/>
              <a:gd name="T4" fmla="*/ 76 w 76"/>
              <a:gd name="T5" fmla="*/ 13 h 48"/>
              <a:gd name="T6" fmla="*/ 39 w 76"/>
              <a:gd name="T7" fmla="*/ 15 h 48"/>
              <a:gd name="T8" fmla="*/ 23 w 76"/>
              <a:gd name="T9" fmla="*/ 10 h 48"/>
              <a:gd name="T10" fmla="*/ 7 w 76"/>
              <a:gd name="T11" fmla="*/ 20 h 48"/>
              <a:gd name="T12" fmla="*/ 25 w 76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48">
                <a:moveTo>
                  <a:pt x="25" y="48"/>
                </a:moveTo>
                <a:cubicBezTo>
                  <a:pt x="64" y="44"/>
                  <a:pt x="64" y="44"/>
                  <a:pt x="64" y="44"/>
                </a:cubicBezTo>
                <a:cubicBezTo>
                  <a:pt x="66" y="36"/>
                  <a:pt x="69" y="26"/>
                  <a:pt x="76" y="13"/>
                </a:cubicBezTo>
                <a:cubicBezTo>
                  <a:pt x="76" y="13"/>
                  <a:pt x="70" y="0"/>
                  <a:pt x="39" y="15"/>
                </a:cubicBezTo>
                <a:cubicBezTo>
                  <a:pt x="39" y="15"/>
                  <a:pt x="32" y="14"/>
                  <a:pt x="23" y="10"/>
                </a:cubicBezTo>
                <a:cubicBezTo>
                  <a:pt x="23" y="10"/>
                  <a:pt x="0" y="4"/>
                  <a:pt x="7" y="20"/>
                </a:cubicBezTo>
                <a:lnTo>
                  <a:pt x="25" y="4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8" name="Freeform 31"/>
          <p:cNvSpPr>
            <a:spLocks noEditPoints="1"/>
          </p:cNvSpPr>
          <p:nvPr/>
        </p:nvSpPr>
        <p:spPr bwMode="auto">
          <a:xfrm>
            <a:off x="4239717" y="2248823"/>
            <a:ext cx="252023" cy="224243"/>
          </a:xfrm>
          <a:custGeom>
            <a:avLst/>
            <a:gdLst>
              <a:gd name="T0" fmla="*/ 153 w 178"/>
              <a:gd name="T1" fmla="*/ 137 h 155"/>
              <a:gd name="T2" fmla="*/ 157 w 178"/>
              <a:gd name="T3" fmla="*/ 137 h 155"/>
              <a:gd name="T4" fmla="*/ 165 w 178"/>
              <a:gd name="T5" fmla="*/ 138 h 155"/>
              <a:gd name="T6" fmla="*/ 168 w 178"/>
              <a:gd name="T7" fmla="*/ 139 h 155"/>
              <a:gd name="T8" fmla="*/ 176 w 178"/>
              <a:gd name="T9" fmla="*/ 135 h 155"/>
              <a:gd name="T10" fmla="*/ 172 w 178"/>
              <a:gd name="T11" fmla="*/ 128 h 155"/>
              <a:gd name="T12" fmla="*/ 166 w 178"/>
              <a:gd name="T13" fmla="*/ 105 h 155"/>
              <a:gd name="T14" fmla="*/ 134 w 178"/>
              <a:gd name="T15" fmla="*/ 34 h 155"/>
              <a:gd name="T16" fmla="*/ 95 w 178"/>
              <a:gd name="T17" fmla="*/ 2 h 155"/>
              <a:gd name="T18" fmla="*/ 94 w 178"/>
              <a:gd name="T19" fmla="*/ 0 h 155"/>
              <a:gd name="T20" fmla="*/ 58 w 178"/>
              <a:gd name="T21" fmla="*/ 4 h 155"/>
              <a:gd name="T22" fmla="*/ 35 w 178"/>
              <a:gd name="T23" fmla="*/ 37 h 155"/>
              <a:gd name="T24" fmla="*/ 21 w 178"/>
              <a:gd name="T25" fmla="*/ 133 h 155"/>
              <a:gd name="T26" fmla="*/ 15 w 178"/>
              <a:gd name="T27" fmla="*/ 148 h 155"/>
              <a:gd name="T28" fmla="*/ 15 w 178"/>
              <a:gd name="T29" fmla="*/ 153 h 155"/>
              <a:gd name="T30" fmla="*/ 24 w 178"/>
              <a:gd name="T31" fmla="*/ 153 h 155"/>
              <a:gd name="T32" fmla="*/ 36 w 178"/>
              <a:gd name="T33" fmla="*/ 150 h 155"/>
              <a:gd name="T34" fmla="*/ 36 w 178"/>
              <a:gd name="T35" fmla="*/ 150 h 155"/>
              <a:gd name="T36" fmla="*/ 36 w 178"/>
              <a:gd name="T37" fmla="*/ 150 h 155"/>
              <a:gd name="T38" fmla="*/ 68 w 178"/>
              <a:gd name="T39" fmla="*/ 153 h 155"/>
              <a:gd name="T40" fmla="*/ 153 w 178"/>
              <a:gd name="T41" fmla="*/ 137 h 155"/>
              <a:gd name="T42" fmla="*/ 67 w 178"/>
              <a:gd name="T43" fmla="*/ 57 h 155"/>
              <a:gd name="T44" fmla="*/ 81 w 178"/>
              <a:gd name="T45" fmla="*/ 50 h 155"/>
              <a:gd name="T46" fmla="*/ 80 w 178"/>
              <a:gd name="T47" fmla="*/ 42 h 155"/>
              <a:gd name="T48" fmla="*/ 86 w 178"/>
              <a:gd name="T49" fmla="*/ 41 h 155"/>
              <a:gd name="T50" fmla="*/ 88 w 178"/>
              <a:gd name="T51" fmla="*/ 49 h 155"/>
              <a:gd name="T52" fmla="*/ 102 w 178"/>
              <a:gd name="T53" fmla="*/ 50 h 155"/>
              <a:gd name="T54" fmla="*/ 100 w 178"/>
              <a:gd name="T55" fmla="*/ 55 h 155"/>
              <a:gd name="T56" fmla="*/ 75 w 178"/>
              <a:gd name="T57" fmla="*/ 62 h 155"/>
              <a:gd name="T58" fmla="*/ 92 w 178"/>
              <a:gd name="T59" fmla="*/ 70 h 155"/>
              <a:gd name="T60" fmla="*/ 106 w 178"/>
              <a:gd name="T61" fmla="*/ 92 h 155"/>
              <a:gd name="T62" fmla="*/ 93 w 178"/>
              <a:gd name="T63" fmla="*/ 98 h 155"/>
              <a:gd name="T64" fmla="*/ 94 w 178"/>
              <a:gd name="T65" fmla="*/ 106 h 155"/>
              <a:gd name="T66" fmla="*/ 87 w 178"/>
              <a:gd name="T67" fmla="*/ 107 h 155"/>
              <a:gd name="T68" fmla="*/ 86 w 178"/>
              <a:gd name="T69" fmla="*/ 99 h 155"/>
              <a:gd name="T70" fmla="*/ 69 w 178"/>
              <a:gd name="T71" fmla="*/ 97 h 155"/>
              <a:gd name="T72" fmla="*/ 70 w 178"/>
              <a:gd name="T73" fmla="*/ 92 h 155"/>
              <a:gd name="T74" fmla="*/ 97 w 178"/>
              <a:gd name="T75" fmla="*/ 90 h 155"/>
              <a:gd name="T76" fmla="*/ 93 w 178"/>
              <a:gd name="T77" fmla="*/ 78 h 155"/>
              <a:gd name="T78" fmla="*/ 78 w 178"/>
              <a:gd name="T79" fmla="*/ 74 h 155"/>
              <a:gd name="T80" fmla="*/ 67 w 178"/>
              <a:gd name="T81" fmla="*/ 5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" h="155">
                <a:moveTo>
                  <a:pt x="153" y="137"/>
                </a:moveTo>
                <a:cubicBezTo>
                  <a:pt x="153" y="137"/>
                  <a:pt x="154" y="137"/>
                  <a:pt x="157" y="137"/>
                </a:cubicBezTo>
                <a:cubicBezTo>
                  <a:pt x="160" y="137"/>
                  <a:pt x="162" y="137"/>
                  <a:pt x="165" y="138"/>
                </a:cubicBezTo>
                <a:cubicBezTo>
                  <a:pt x="165" y="138"/>
                  <a:pt x="166" y="139"/>
                  <a:pt x="168" y="139"/>
                </a:cubicBezTo>
                <a:cubicBezTo>
                  <a:pt x="172" y="139"/>
                  <a:pt x="174" y="137"/>
                  <a:pt x="176" y="135"/>
                </a:cubicBezTo>
                <a:cubicBezTo>
                  <a:pt x="176" y="135"/>
                  <a:pt x="178" y="132"/>
                  <a:pt x="172" y="128"/>
                </a:cubicBezTo>
                <a:cubicBezTo>
                  <a:pt x="172" y="128"/>
                  <a:pt x="162" y="123"/>
                  <a:pt x="166" y="105"/>
                </a:cubicBezTo>
                <a:cubicBezTo>
                  <a:pt x="166" y="105"/>
                  <a:pt x="171" y="57"/>
                  <a:pt x="134" y="34"/>
                </a:cubicBezTo>
                <a:cubicBezTo>
                  <a:pt x="133" y="33"/>
                  <a:pt x="96" y="10"/>
                  <a:pt x="95" y="2"/>
                </a:cubicBezTo>
                <a:cubicBezTo>
                  <a:pt x="95" y="2"/>
                  <a:pt x="95" y="1"/>
                  <a:pt x="94" y="0"/>
                </a:cubicBezTo>
                <a:cubicBezTo>
                  <a:pt x="58" y="4"/>
                  <a:pt x="58" y="4"/>
                  <a:pt x="58" y="4"/>
                </a:cubicBezTo>
                <a:cubicBezTo>
                  <a:pt x="54" y="12"/>
                  <a:pt x="46" y="24"/>
                  <a:pt x="35" y="37"/>
                </a:cubicBezTo>
                <a:cubicBezTo>
                  <a:pt x="35" y="37"/>
                  <a:pt x="0" y="78"/>
                  <a:pt x="21" y="133"/>
                </a:cubicBezTo>
                <a:cubicBezTo>
                  <a:pt x="21" y="134"/>
                  <a:pt x="22" y="137"/>
                  <a:pt x="15" y="148"/>
                </a:cubicBezTo>
                <a:cubicBezTo>
                  <a:pt x="15" y="148"/>
                  <a:pt x="14" y="151"/>
                  <a:pt x="15" y="153"/>
                </a:cubicBezTo>
                <a:cubicBezTo>
                  <a:pt x="16" y="155"/>
                  <a:pt x="19" y="155"/>
                  <a:pt x="24" y="153"/>
                </a:cubicBezTo>
                <a:cubicBezTo>
                  <a:pt x="24" y="153"/>
                  <a:pt x="28" y="151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49" y="153"/>
                  <a:pt x="68" y="153"/>
                </a:cubicBezTo>
                <a:cubicBezTo>
                  <a:pt x="88" y="153"/>
                  <a:pt x="119" y="150"/>
                  <a:pt x="153" y="137"/>
                </a:cubicBezTo>
                <a:close/>
                <a:moveTo>
                  <a:pt x="67" y="57"/>
                </a:moveTo>
                <a:cubicBezTo>
                  <a:pt x="67" y="57"/>
                  <a:pt x="69" y="52"/>
                  <a:pt x="81" y="50"/>
                </a:cubicBezTo>
                <a:cubicBezTo>
                  <a:pt x="80" y="42"/>
                  <a:pt x="80" y="42"/>
                  <a:pt x="80" y="42"/>
                </a:cubicBezTo>
                <a:cubicBezTo>
                  <a:pt x="86" y="41"/>
                  <a:pt x="86" y="41"/>
                  <a:pt x="86" y="41"/>
                </a:cubicBezTo>
                <a:cubicBezTo>
                  <a:pt x="88" y="49"/>
                  <a:pt x="88" y="49"/>
                  <a:pt x="88" y="49"/>
                </a:cubicBezTo>
                <a:cubicBezTo>
                  <a:pt x="88" y="49"/>
                  <a:pt x="96" y="48"/>
                  <a:pt x="102" y="50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5"/>
                  <a:pt x="78" y="52"/>
                  <a:pt x="75" y="62"/>
                </a:cubicBezTo>
                <a:cubicBezTo>
                  <a:pt x="75" y="62"/>
                  <a:pt x="73" y="69"/>
                  <a:pt x="92" y="70"/>
                </a:cubicBezTo>
                <a:cubicBezTo>
                  <a:pt x="92" y="70"/>
                  <a:pt x="119" y="73"/>
                  <a:pt x="106" y="92"/>
                </a:cubicBezTo>
                <a:cubicBezTo>
                  <a:pt x="106" y="92"/>
                  <a:pt x="102" y="97"/>
                  <a:pt x="93" y="98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99"/>
                  <a:pt x="75" y="100"/>
                  <a:pt x="69" y="97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84" y="98"/>
                  <a:pt x="97" y="90"/>
                </a:cubicBezTo>
                <a:cubicBezTo>
                  <a:pt x="97" y="90"/>
                  <a:pt x="108" y="82"/>
                  <a:pt x="93" y="78"/>
                </a:cubicBezTo>
                <a:cubicBezTo>
                  <a:pt x="93" y="78"/>
                  <a:pt x="85" y="76"/>
                  <a:pt x="78" y="74"/>
                </a:cubicBezTo>
                <a:cubicBezTo>
                  <a:pt x="78" y="74"/>
                  <a:pt x="60" y="70"/>
                  <a:pt x="67" y="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4689673" y="2160575"/>
            <a:ext cx="104614" cy="65278"/>
          </a:xfrm>
          <a:custGeom>
            <a:avLst/>
            <a:gdLst>
              <a:gd name="T0" fmla="*/ 21 w 74"/>
              <a:gd name="T1" fmla="*/ 45 h 45"/>
              <a:gd name="T2" fmla="*/ 60 w 74"/>
              <a:gd name="T3" fmla="*/ 44 h 45"/>
              <a:gd name="T4" fmla="*/ 74 w 74"/>
              <a:gd name="T5" fmla="*/ 15 h 45"/>
              <a:gd name="T6" fmla="*/ 38 w 74"/>
              <a:gd name="T7" fmla="*/ 14 h 45"/>
              <a:gd name="T8" fmla="*/ 23 w 74"/>
              <a:gd name="T9" fmla="*/ 8 h 45"/>
              <a:gd name="T10" fmla="*/ 6 w 74"/>
              <a:gd name="T11" fmla="*/ 17 h 45"/>
              <a:gd name="T12" fmla="*/ 21 w 74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45">
                <a:moveTo>
                  <a:pt x="21" y="45"/>
                </a:moveTo>
                <a:cubicBezTo>
                  <a:pt x="60" y="44"/>
                  <a:pt x="60" y="44"/>
                  <a:pt x="60" y="44"/>
                </a:cubicBezTo>
                <a:cubicBezTo>
                  <a:pt x="62" y="37"/>
                  <a:pt x="66" y="27"/>
                  <a:pt x="74" y="15"/>
                </a:cubicBezTo>
                <a:cubicBezTo>
                  <a:pt x="74" y="15"/>
                  <a:pt x="69" y="2"/>
                  <a:pt x="38" y="14"/>
                </a:cubicBezTo>
                <a:cubicBezTo>
                  <a:pt x="38" y="14"/>
                  <a:pt x="31" y="13"/>
                  <a:pt x="23" y="8"/>
                </a:cubicBezTo>
                <a:cubicBezTo>
                  <a:pt x="23" y="8"/>
                  <a:pt x="0" y="0"/>
                  <a:pt x="6" y="17"/>
                </a:cubicBezTo>
                <a:lnTo>
                  <a:pt x="21" y="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0" name="Freeform 36"/>
          <p:cNvSpPr>
            <a:spLocks noEditPoints="1"/>
          </p:cNvSpPr>
          <p:nvPr/>
        </p:nvSpPr>
        <p:spPr bwMode="auto">
          <a:xfrm>
            <a:off x="4631423" y="2254866"/>
            <a:ext cx="238947" cy="213968"/>
          </a:xfrm>
          <a:custGeom>
            <a:avLst/>
            <a:gdLst>
              <a:gd name="T0" fmla="*/ 163 w 169"/>
              <a:gd name="T1" fmla="*/ 131 h 148"/>
              <a:gd name="T2" fmla="*/ 159 w 169"/>
              <a:gd name="T3" fmla="*/ 108 h 148"/>
              <a:gd name="T4" fmla="*/ 135 w 169"/>
              <a:gd name="T5" fmla="*/ 36 h 148"/>
              <a:gd name="T6" fmla="*/ 99 w 169"/>
              <a:gd name="T7" fmla="*/ 2 h 148"/>
              <a:gd name="T8" fmla="*/ 99 w 169"/>
              <a:gd name="T9" fmla="*/ 0 h 148"/>
              <a:gd name="T10" fmla="*/ 63 w 169"/>
              <a:gd name="T11" fmla="*/ 1 h 148"/>
              <a:gd name="T12" fmla="*/ 38 w 169"/>
              <a:gd name="T13" fmla="*/ 31 h 148"/>
              <a:gd name="T14" fmla="*/ 15 w 169"/>
              <a:gd name="T15" fmla="*/ 124 h 148"/>
              <a:gd name="T16" fmla="*/ 8 w 169"/>
              <a:gd name="T17" fmla="*/ 139 h 148"/>
              <a:gd name="T18" fmla="*/ 8 w 169"/>
              <a:gd name="T19" fmla="*/ 139 h 148"/>
              <a:gd name="T20" fmla="*/ 7 w 169"/>
              <a:gd name="T21" fmla="*/ 143 h 148"/>
              <a:gd name="T22" fmla="*/ 16 w 169"/>
              <a:gd name="T23" fmla="*/ 144 h 148"/>
              <a:gd name="T24" fmla="*/ 28 w 169"/>
              <a:gd name="T25" fmla="*/ 142 h 148"/>
              <a:gd name="T26" fmla="*/ 28 w 169"/>
              <a:gd name="T27" fmla="*/ 142 h 148"/>
              <a:gd name="T28" fmla="*/ 29 w 169"/>
              <a:gd name="T29" fmla="*/ 142 h 148"/>
              <a:gd name="T30" fmla="*/ 78 w 169"/>
              <a:gd name="T31" fmla="*/ 148 h 148"/>
              <a:gd name="T32" fmla="*/ 143 w 169"/>
              <a:gd name="T33" fmla="*/ 139 h 148"/>
              <a:gd name="T34" fmla="*/ 155 w 169"/>
              <a:gd name="T35" fmla="*/ 141 h 148"/>
              <a:gd name="T36" fmla="*/ 159 w 169"/>
              <a:gd name="T37" fmla="*/ 142 h 148"/>
              <a:gd name="T38" fmla="*/ 167 w 169"/>
              <a:gd name="T39" fmla="*/ 138 h 148"/>
              <a:gd name="T40" fmla="*/ 163 w 169"/>
              <a:gd name="T41" fmla="*/ 131 h 148"/>
              <a:gd name="T42" fmla="*/ 107 w 169"/>
              <a:gd name="T43" fmla="*/ 101 h 148"/>
              <a:gd name="T44" fmla="*/ 56 w 169"/>
              <a:gd name="T45" fmla="*/ 100 h 148"/>
              <a:gd name="T46" fmla="*/ 56 w 169"/>
              <a:gd name="T47" fmla="*/ 96 h 148"/>
              <a:gd name="T48" fmla="*/ 70 w 169"/>
              <a:gd name="T49" fmla="*/ 79 h 148"/>
              <a:gd name="T50" fmla="*/ 70 w 169"/>
              <a:gd name="T51" fmla="*/ 73 h 148"/>
              <a:gd name="T52" fmla="*/ 57 w 169"/>
              <a:gd name="T53" fmla="*/ 73 h 148"/>
              <a:gd name="T54" fmla="*/ 57 w 169"/>
              <a:gd name="T55" fmla="*/ 67 h 148"/>
              <a:gd name="T56" fmla="*/ 68 w 169"/>
              <a:gd name="T57" fmla="*/ 67 h 148"/>
              <a:gd name="T58" fmla="*/ 67 w 169"/>
              <a:gd name="T59" fmla="*/ 57 h 148"/>
              <a:gd name="T60" fmla="*/ 91 w 169"/>
              <a:gd name="T61" fmla="*/ 39 h 148"/>
              <a:gd name="T62" fmla="*/ 104 w 169"/>
              <a:gd name="T63" fmla="*/ 41 h 148"/>
              <a:gd name="T64" fmla="*/ 102 w 169"/>
              <a:gd name="T65" fmla="*/ 47 h 148"/>
              <a:gd name="T66" fmla="*/ 91 w 169"/>
              <a:gd name="T67" fmla="*/ 45 h 148"/>
              <a:gd name="T68" fmla="*/ 77 w 169"/>
              <a:gd name="T69" fmla="*/ 57 h 148"/>
              <a:gd name="T70" fmla="*/ 79 w 169"/>
              <a:gd name="T71" fmla="*/ 67 h 148"/>
              <a:gd name="T72" fmla="*/ 97 w 169"/>
              <a:gd name="T73" fmla="*/ 67 h 148"/>
              <a:gd name="T74" fmla="*/ 96 w 169"/>
              <a:gd name="T75" fmla="*/ 73 h 148"/>
              <a:gd name="T76" fmla="*/ 80 w 169"/>
              <a:gd name="T77" fmla="*/ 73 h 148"/>
              <a:gd name="T78" fmla="*/ 79 w 169"/>
              <a:gd name="T79" fmla="*/ 83 h 148"/>
              <a:gd name="T80" fmla="*/ 71 w 169"/>
              <a:gd name="T81" fmla="*/ 93 h 148"/>
              <a:gd name="T82" fmla="*/ 71 w 169"/>
              <a:gd name="T83" fmla="*/ 94 h 148"/>
              <a:gd name="T84" fmla="*/ 107 w 169"/>
              <a:gd name="T85" fmla="*/ 94 h 148"/>
              <a:gd name="T86" fmla="*/ 107 w 169"/>
              <a:gd name="T87" fmla="*/ 10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9" h="148">
                <a:moveTo>
                  <a:pt x="163" y="131"/>
                </a:moveTo>
                <a:cubicBezTo>
                  <a:pt x="163" y="131"/>
                  <a:pt x="154" y="125"/>
                  <a:pt x="159" y="108"/>
                </a:cubicBezTo>
                <a:cubicBezTo>
                  <a:pt x="159" y="108"/>
                  <a:pt x="168" y="62"/>
                  <a:pt x="135" y="36"/>
                </a:cubicBezTo>
                <a:cubicBezTo>
                  <a:pt x="133" y="35"/>
                  <a:pt x="100" y="10"/>
                  <a:pt x="99" y="2"/>
                </a:cubicBezTo>
                <a:cubicBezTo>
                  <a:pt x="99" y="2"/>
                  <a:pt x="99" y="1"/>
                  <a:pt x="9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58" y="9"/>
                  <a:pt x="50" y="19"/>
                  <a:pt x="38" y="31"/>
                </a:cubicBezTo>
                <a:cubicBezTo>
                  <a:pt x="37" y="32"/>
                  <a:pt x="0" y="69"/>
                  <a:pt x="15" y="124"/>
                </a:cubicBezTo>
                <a:cubicBezTo>
                  <a:pt x="15" y="125"/>
                  <a:pt x="16" y="128"/>
                  <a:pt x="8" y="139"/>
                </a:cubicBezTo>
                <a:cubicBezTo>
                  <a:pt x="8" y="139"/>
                  <a:pt x="8" y="139"/>
                  <a:pt x="8" y="139"/>
                </a:cubicBezTo>
                <a:cubicBezTo>
                  <a:pt x="8" y="139"/>
                  <a:pt x="6" y="142"/>
                  <a:pt x="7" y="143"/>
                </a:cubicBezTo>
                <a:cubicBezTo>
                  <a:pt x="9" y="145"/>
                  <a:pt x="12" y="145"/>
                  <a:pt x="16" y="144"/>
                </a:cubicBezTo>
                <a:cubicBezTo>
                  <a:pt x="16" y="144"/>
                  <a:pt x="21" y="143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29" y="142"/>
                  <a:pt x="48" y="148"/>
                  <a:pt x="78" y="148"/>
                </a:cubicBezTo>
                <a:cubicBezTo>
                  <a:pt x="100" y="148"/>
                  <a:pt x="122" y="145"/>
                  <a:pt x="143" y="139"/>
                </a:cubicBezTo>
                <a:cubicBezTo>
                  <a:pt x="143" y="139"/>
                  <a:pt x="149" y="138"/>
                  <a:pt x="155" y="141"/>
                </a:cubicBezTo>
                <a:cubicBezTo>
                  <a:pt x="155" y="141"/>
                  <a:pt x="157" y="142"/>
                  <a:pt x="159" y="142"/>
                </a:cubicBezTo>
                <a:cubicBezTo>
                  <a:pt x="162" y="142"/>
                  <a:pt x="165" y="140"/>
                  <a:pt x="167" y="138"/>
                </a:cubicBezTo>
                <a:cubicBezTo>
                  <a:pt x="167" y="138"/>
                  <a:pt x="169" y="135"/>
                  <a:pt x="163" y="131"/>
                </a:cubicBezTo>
                <a:close/>
                <a:moveTo>
                  <a:pt x="107" y="101"/>
                </a:moveTo>
                <a:cubicBezTo>
                  <a:pt x="56" y="100"/>
                  <a:pt x="56" y="100"/>
                  <a:pt x="56" y="100"/>
                </a:cubicBezTo>
                <a:cubicBezTo>
                  <a:pt x="56" y="96"/>
                  <a:pt x="56" y="96"/>
                  <a:pt x="56" y="96"/>
                </a:cubicBezTo>
                <a:cubicBezTo>
                  <a:pt x="64" y="93"/>
                  <a:pt x="70" y="86"/>
                  <a:pt x="70" y="79"/>
                </a:cubicBezTo>
                <a:cubicBezTo>
                  <a:pt x="70" y="77"/>
                  <a:pt x="70" y="75"/>
                  <a:pt x="70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4"/>
                  <a:pt x="67" y="61"/>
                  <a:pt x="67" y="57"/>
                </a:cubicBezTo>
                <a:cubicBezTo>
                  <a:pt x="67" y="46"/>
                  <a:pt x="77" y="39"/>
                  <a:pt x="91" y="39"/>
                </a:cubicBezTo>
                <a:cubicBezTo>
                  <a:pt x="97" y="39"/>
                  <a:pt x="102" y="40"/>
                  <a:pt x="104" y="41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0" y="46"/>
                  <a:pt x="96" y="45"/>
                  <a:pt x="91" y="45"/>
                </a:cubicBezTo>
                <a:cubicBezTo>
                  <a:pt x="81" y="45"/>
                  <a:pt x="77" y="50"/>
                  <a:pt x="77" y="57"/>
                </a:cubicBezTo>
                <a:cubicBezTo>
                  <a:pt x="77" y="61"/>
                  <a:pt x="78" y="64"/>
                  <a:pt x="79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73"/>
                  <a:pt x="96" y="73"/>
                  <a:pt x="96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6"/>
                  <a:pt x="80" y="80"/>
                  <a:pt x="79" y="83"/>
                </a:cubicBezTo>
                <a:cubicBezTo>
                  <a:pt x="78" y="87"/>
                  <a:pt x="75" y="91"/>
                  <a:pt x="71" y="93"/>
                </a:cubicBezTo>
                <a:cubicBezTo>
                  <a:pt x="71" y="94"/>
                  <a:pt x="71" y="94"/>
                  <a:pt x="71" y="94"/>
                </a:cubicBezTo>
                <a:cubicBezTo>
                  <a:pt x="107" y="94"/>
                  <a:pt x="107" y="94"/>
                  <a:pt x="107" y="94"/>
                </a:cubicBezTo>
                <a:lnTo>
                  <a:pt x="107" y="1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4522648" y="2182334"/>
            <a:ext cx="74894" cy="44728"/>
          </a:xfrm>
          <a:custGeom>
            <a:avLst/>
            <a:gdLst>
              <a:gd name="T0" fmla="*/ 12 w 53"/>
              <a:gd name="T1" fmla="*/ 31 h 31"/>
              <a:gd name="T2" fmla="*/ 1 w 53"/>
              <a:gd name="T3" fmla="*/ 9 h 31"/>
              <a:gd name="T4" fmla="*/ 2 w 53"/>
              <a:gd name="T5" fmla="*/ 2 h 31"/>
              <a:gd name="T6" fmla="*/ 7 w 53"/>
              <a:gd name="T7" fmla="*/ 0 h 31"/>
              <a:gd name="T8" fmla="*/ 15 w 53"/>
              <a:gd name="T9" fmla="*/ 2 h 31"/>
              <a:gd name="T10" fmla="*/ 15 w 53"/>
              <a:gd name="T11" fmla="*/ 2 h 31"/>
              <a:gd name="T12" fmla="*/ 25 w 53"/>
              <a:gd name="T13" fmla="*/ 7 h 31"/>
              <a:gd name="T14" fmla="*/ 42 w 53"/>
              <a:gd name="T15" fmla="*/ 3 h 31"/>
              <a:gd name="T16" fmla="*/ 53 w 53"/>
              <a:gd name="T17" fmla="*/ 9 h 31"/>
              <a:gd name="T18" fmla="*/ 53 w 53"/>
              <a:gd name="T19" fmla="*/ 9 h 31"/>
              <a:gd name="T20" fmla="*/ 53 w 53"/>
              <a:gd name="T21" fmla="*/ 9 h 31"/>
              <a:gd name="T22" fmla="*/ 42 w 53"/>
              <a:gd name="T23" fmla="*/ 31 h 31"/>
              <a:gd name="T24" fmla="*/ 42 w 53"/>
              <a:gd name="T25" fmla="*/ 31 h 31"/>
              <a:gd name="T26" fmla="*/ 12 w 53"/>
              <a:gd name="T27" fmla="*/ 31 h 31"/>
              <a:gd name="T28" fmla="*/ 7 w 53"/>
              <a:gd name="T29" fmla="*/ 1 h 31"/>
              <a:gd name="T30" fmla="*/ 2 w 53"/>
              <a:gd name="T31" fmla="*/ 3 h 31"/>
              <a:gd name="T32" fmla="*/ 2 w 53"/>
              <a:gd name="T33" fmla="*/ 9 h 31"/>
              <a:gd name="T34" fmla="*/ 13 w 53"/>
              <a:gd name="T35" fmla="*/ 30 h 31"/>
              <a:gd name="T36" fmla="*/ 41 w 53"/>
              <a:gd name="T37" fmla="*/ 30 h 31"/>
              <a:gd name="T38" fmla="*/ 52 w 53"/>
              <a:gd name="T39" fmla="*/ 9 h 31"/>
              <a:gd name="T40" fmla="*/ 42 w 53"/>
              <a:gd name="T41" fmla="*/ 4 h 31"/>
              <a:gd name="T42" fmla="*/ 26 w 53"/>
              <a:gd name="T43" fmla="*/ 8 h 31"/>
              <a:gd name="T44" fmla="*/ 26 w 53"/>
              <a:gd name="T45" fmla="*/ 8 h 31"/>
              <a:gd name="T46" fmla="*/ 25 w 53"/>
              <a:gd name="T47" fmla="*/ 8 h 31"/>
              <a:gd name="T48" fmla="*/ 14 w 53"/>
              <a:gd name="T49" fmla="*/ 3 h 31"/>
              <a:gd name="T50" fmla="*/ 7 w 53"/>
              <a:gd name="T51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31">
                <a:moveTo>
                  <a:pt x="12" y="31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4" y="0"/>
                  <a:pt x="7" y="0"/>
                </a:cubicBezTo>
                <a:cubicBezTo>
                  <a:pt x="10" y="0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20" y="6"/>
                  <a:pt x="25" y="7"/>
                  <a:pt x="25" y="7"/>
                </a:cubicBezTo>
                <a:cubicBezTo>
                  <a:pt x="32" y="5"/>
                  <a:pt x="37" y="3"/>
                  <a:pt x="42" y="3"/>
                </a:cubicBezTo>
                <a:cubicBezTo>
                  <a:pt x="51" y="3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48" y="17"/>
                  <a:pt x="44" y="24"/>
                  <a:pt x="42" y="31"/>
                </a:cubicBezTo>
                <a:cubicBezTo>
                  <a:pt x="42" y="31"/>
                  <a:pt x="42" y="31"/>
                  <a:pt x="42" y="31"/>
                </a:cubicBezTo>
                <a:lnTo>
                  <a:pt x="12" y="31"/>
                </a:lnTo>
                <a:close/>
                <a:moveTo>
                  <a:pt x="7" y="1"/>
                </a:moveTo>
                <a:cubicBezTo>
                  <a:pt x="5" y="1"/>
                  <a:pt x="3" y="2"/>
                  <a:pt x="2" y="3"/>
                </a:cubicBezTo>
                <a:cubicBezTo>
                  <a:pt x="1" y="4"/>
                  <a:pt x="1" y="6"/>
                  <a:pt x="2" y="9"/>
                </a:cubicBezTo>
                <a:cubicBezTo>
                  <a:pt x="13" y="30"/>
                  <a:pt x="13" y="30"/>
                  <a:pt x="13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3" y="23"/>
                  <a:pt x="47" y="16"/>
                  <a:pt x="52" y="9"/>
                </a:cubicBezTo>
                <a:cubicBezTo>
                  <a:pt x="51" y="8"/>
                  <a:pt x="49" y="4"/>
                  <a:pt x="42" y="4"/>
                </a:cubicBezTo>
                <a:cubicBezTo>
                  <a:pt x="37" y="4"/>
                  <a:pt x="32" y="6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0" y="7"/>
                  <a:pt x="14" y="3"/>
                </a:cubicBezTo>
                <a:cubicBezTo>
                  <a:pt x="14" y="3"/>
                  <a:pt x="10" y="1"/>
                  <a:pt x="7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2" name="Freeform 41"/>
          <p:cNvSpPr>
            <a:spLocks noEditPoints="1"/>
          </p:cNvSpPr>
          <p:nvPr/>
        </p:nvSpPr>
        <p:spPr bwMode="auto">
          <a:xfrm>
            <a:off x="4471530" y="2248823"/>
            <a:ext cx="178318" cy="159569"/>
          </a:xfrm>
          <a:custGeom>
            <a:avLst/>
            <a:gdLst>
              <a:gd name="T0" fmla="*/ 120 w 126"/>
              <a:gd name="T1" fmla="*/ 99 h 110"/>
              <a:gd name="T2" fmla="*/ 118 w 126"/>
              <a:gd name="T3" fmla="*/ 82 h 110"/>
              <a:gd name="T4" fmla="*/ 101 w 126"/>
              <a:gd name="T5" fmla="*/ 28 h 110"/>
              <a:gd name="T6" fmla="*/ 76 w 126"/>
              <a:gd name="T7" fmla="*/ 2 h 110"/>
              <a:gd name="T8" fmla="*/ 75 w 126"/>
              <a:gd name="T9" fmla="*/ 0 h 110"/>
              <a:gd name="T10" fmla="*/ 48 w 126"/>
              <a:gd name="T11" fmla="*/ 0 h 110"/>
              <a:gd name="T12" fmla="*/ 29 w 126"/>
              <a:gd name="T13" fmla="*/ 22 h 110"/>
              <a:gd name="T14" fmla="*/ 10 w 126"/>
              <a:gd name="T15" fmla="*/ 91 h 110"/>
              <a:gd name="T16" fmla="*/ 4 w 126"/>
              <a:gd name="T17" fmla="*/ 102 h 110"/>
              <a:gd name="T18" fmla="*/ 4 w 126"/>
              <a:gd name="T19" fmla="*/ 105 h 110"/>
              <a:gd name="T20" fmla="*/ 10 w 126"/>
              <a:gd name="T21" fmla="*/ 106 h 110"/>
              <a:gd name="T22" fmla="*/ 19 w 126"/>
              <a:gd name="T23" fmla="*/ 105 h 110"/>
              <a:gd name="T24" fmla="*/ 19 w 126"/>
              <a:gd name="T25" fmla="*/ 105 h 110"/>
              <a:gd name="T26" fmla="*/ 20 w 126"/>
              <a:gd name="T27" fmla="*/ 105 h 110"/>
              <a:gd name="T28" fmla="*/ 61 w 126"/>
              <a:gd name="T29" fmla="*/ 110 h 110"/>
              <a:gd name="T30" fmla="*/ 105 w 126"/>
              <a:gd name="T31" fmla="*/ 104 h 110"/>
              <a:gd name="T32" fmla="*/ 107 w 126"/>
              <a:gd name="T33" fmla="*/ 104 h 110"/>
              <a:gd name="T34" fmla="*/ 114 w 126"/>
              <a:gd name="T35" fmla="*/ 106 h 110"/>
              <a:gd name="T36" fmla="*/ 118 w 126"/>
              <a:gd name="T37" fmla="*/ 107 h 110"/>
              <a:gd name="T38" fmla="*/ 123 w 126"/>
              <a:gd name="T39" fmla="*/ 104 h 110"/>
              <a:gd name="T40" fmla="*/ 120 w 126"/>
              <a:gd name="T41" fmla="*/ 99 h 110"/>
              <a:gd name="T42" fmla="*/ 81 w 126"/>
              <a:gd name="T43" fmla="*/ 55 h 110"/>
              <a:gd name="T44" fmla="*/ 81 w 126"/>
              <a:gd name="T45" fmla="*/ 58 h 110"/>
              <a:gd name="T46" fmla="*/ 53 w 126"/>
              <a:gd name="T47" fmla="*/ 57 h 110"/>
              <a:gd name="T48" fmla="*/ 53 w 126"/>
              <a:gd name="T49" fmla="*/ 62 h 110"/>
              <a:gd name="T50" fmla="*/ 81 w 126"/>
              <a:gd name="T51" fmla="*/ 62 h 110"/>
              <a:gd name="T52" fmla="*/ 81 w 126"/>
              <a:gd name="T53" fmla="*/ 66 h 110"/>
              <a:gd name="T54" fmla="*/ 53 w 126"/>
              <a:gd name="T55" fmla="*/ 65 h 110"/>
              <a:gd name="T56" fmla="*/ 67 w 126"/>
              <a:gd name="T57" fmla="*/ 80 h 110"/>
              <a:gd name="T58" fmla="*/ 83 w 126"/>
              <a:gd name="T59" fmla="*/ 78 h 110"/>
              <a:gd name="T60" fmla="*/ 85 w 126"/>
              <a:gd name="T61" fmla="*/ 83 h 110"/>
              <a:gd name="T62" fmla="*/ 54 w 126"/>
              <a:gd name="T63" fmla="*/ 81 h 110"/>
              <a:gd name="T64" fmla="*/ 45 w 126"/>
              <a:gd name="T65" fmla="*/ 65 h 110"/>
              <a:gd name="T66" fmla="*/ 38 w 126"/>
              <a:gd name="T67" fmla="*/ 65 h 110"/>
              <a:gd name="T68" fmla="*/ 39 w 126"/>
              <a:gd name="T69" fmla="*/ 61 h 110"/>
              <a:gd name="T70" fmla="*/ 44 w 126"/>
              <a:gd name="T71" fmla="*/ 61 h 110"/>
              <a:gd name="T72" fmla="*/ 45 w 126"/>
              <a:gd name="T73" fmla="*/ 58 h 110"/>
              <a:gd name="T74" fmla="*/ 39 w 126"/>
              <a:gd name="T75" fmla="*/ 57 h 110"/>
              <a:gd name="T76" fmla="*/ 39 w 126"/>
              <a:gd name="T77" fmla="*/ 53 h 110"/>
              <a:gd name="T78" fmla="*/ 45 w 126"/>
              <a:gd name="T79" fmla="*/ 53 h 110"/>
              <a:gd name="T80" fmla="*/ 67 w 126"/>
              <a:gd name="T81" fmla="*/ 35 h 110"/>
              <a:gd name="T82" fmla="*/ 86 w 126"/>
              <a:gd name="T83" fmla="*/ 38 h 110"/>
              <a:gd name="T84" fmla="*/ 83 w 126"/>
              <a:gd name="T85" fmla="*/ 43 h 110"/>
              <a:gd name="T86" fmla="*/ 54 w 126"/>
              <a:gd name="T87" fmla="*/ 54 h 110"/>
              <a:gd name="T88" fmla="*/ 81 w 126"/>
              <a:gd name="T89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6" h="110">
                <a:moveTo>
                  <a:pt x="120" y="99"/>
                </a:moveTo>
                <a:cubicBezTo>
                  <a:pt x="120" y="99"/>
                  <a:pt x="114" y="94"/>
                  <a:pt x="118" y="82"/>
                </a:cubicBezTo>
                <a:cubicBezTo>
                  <a:pt x="118" y="82"/>
                  <a:pt x="126" y="48"/>
                  <a:pt x="101" y="28"/>
                </a:cubicBezTo>
                <a:cubicBezTo>
                  <a:pt x="99" y="26"/>
                  <a:pt x="76" y="7"/>
                  <a:pt x="76" y="2"/>
                </a:cubicBezTo>
                <a:cubicBezTo>
                  <a:pt x="76" y="1"/>
                  <a:pt x="75" y="1"/>
                  <a:pt x="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6"/>
                  <a:pt x="38" y="13"/>
                  <a:pt x="29" y="22"/>
                </a:cubicBezTo>
                <a:cubicBezTo>
                  <a:pt x="29" y="22"/>
                  <a:pt x="0" y="49"/>
                  <a:pt x="10" y="91"/>
                </a:cubicBezTo>
                <a:cubicBezTo>
                  <a:pt x="10" y="92"/>
                  <a:pt x="10" y="94"/>
                  <a:pt x="4" y="102"/>
                </a:cubicBezTo>
                <a:cubicBezTo>
                  <a:pt x="4" y="102"/>
                  <a:pt x="3" y="104"/>
                  <a:pt x="4" y="105"/>
                </a:cubicBezTo>
                <a:cubicBezTo>
                  <a:pt x="5" y="106"/>
                  <a:pt x="7" y="107"/>
                  <a:pt x="10" y="106"/>
                </a:cubicBezTo>
                <a:cubicBezTo>
                  <a:pt x="10" y="106"/>
                  <a:pt x="14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5"/>
                  <a:pt x="36" y="110"/>
                  <a:pt x="61" y="110"/>
                </a:cubicBezTo>
                <a:cubicBezTo>
                  <a:pt x="76" y="110"/>
                  <a:pt x="91" y="108"/>
                  <a:pt x="105" y="104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9" y="104"/>
                  <a:pt x="112" y="105"/>
                  <a:pt x="114" y="106"/>
                </a:cubicBezTo>
                <a:cubicBezTo>
                  <a:pt x="114" y="106"/>
                  <a:pt x="116" y="107"/>
                  <a:pt x="118" y="107"/>
                </a:cubicBezTo>
                <a:cubicBezTo>
                  <a:pt x="119" y="107"/>
                  <a:pt x="121" y="106"/>
                  <a:pt x="123" y="104"/>
                </a:cubicBezTo>
                <a:cubicBezTo>
                  <a:pt x="123" y="104"/>
                  <a:pt x="125" y="102"/>
                  <a:pt x="120" y="99"/>
                </a:cubicBezTo>
                <a:close/>
                <a:moveTo>
                  <a:pt x="81" y="55"/>
                </a:moveTo>
                <a:cubicBezTo>
                  <a:pt x="81" y="58"/>
                  <a:pt x="81" y="58"/>
                  <a:pt x="81" y="58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2" y="61"/>
                  <a:pt x="53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6"/>
                  <a:pt x="81" y="66"/>
                  <a:pt x="81" y="66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4" y="78"/>
                  <a:pt x="67" y="80"/>
                </a:cubicBezTo>
                <a:cubicBezTo>
                  <a:pt x="67" y="80"/>
                  <a:pt x="76" y="82"/>
                  <a:pt x="83" y="78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71" y="91"/>
                  <a:pt x="54" y="81"/>
                </a:cubicBezTo>
                <a:cubicBezTo>
                  <a:pt x="54" y="81"/>
                  <a:pt x="46" y="76"/>
                  <a:pt x="45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1"/>
                  <a:pt x="39" y="61"/>
                  <a:pt x="39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0"/>
                  <a:pt x="45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8" y="37"/>
                  <a:pt x="67" y="35"/>
                </a:cubicBezTo>
                <a:cubicBezTo>
                  <a:pt x="67" y="35"/>
                  <a:pt x="81" y="33"/>
                  <a:pt x="86" y="38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61" y="33"/>
                  <a:pt x="54" y="54"/>
                </a:cubicBezTo>
                <a:lnTo>
                  <a:pt x="81" y="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073" y="5905737"/>
            <a:ext cx="1950206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25373">
                    <a:lumMod val="75000"/>
                  </a:srgbClr>
                </a:solidFill>
                <a:ea typeface="ＭＳ Ｐゴシック" charset="0"/>
              </a:rPr>
              <a:t>2023 год</a:t>
            </a:r>
            <a:endParaRPr lang="en-US" sz="1400" b="1" dirty="0">
              <a:solidFill>
                <a:srgbClr val="025373">
                  <a:lumMod val="75000"/>
                </a:srgbClr>
              </a:solidFill>
              <a:ea typeface="ＭＳ Ｐゴシック" charset="0"/>
            </a:endParaRPr>
          </a:p>
        </p:txBody>
      </p:sp>
      <p:graphicFrame>
        <p:nvGraphicFramePr>
          <p:cNvPr id="56" name="Chart 7"/>
          <p:cNvGraphicFramePr/>
          <p:nvPr>
            <p:extLst/>
          </p:nvPr>
        </p:nvGraphicFramePr>
        <p:xfrm>
          <a:off x="132308" y="4179727"/>
          <a:ext cx="3892020" cy="228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Chart 7"/>
          <p:cNvGraphicFramePr/>
          <p:nvPr>
            <p:extLst/>
          </p:nvPr>
        </p:nvGraphicFramePr>
        <p:xfrm>
          <a:off x="1851772" y="3114272"/>
          <a:ext cx="3877901" cy="35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2308856" y="5905737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2CB05">
                    <a:lumMod val="50000"/>
                  </a:srgbClr>
                </a:solidFill>
              </a:rPr>
              <a:t>2024 год</a:t>
            </a:r>
          </a:p>
        </p:txBody>
      </p:sp>
      <p:graphicFrame>
        <p:nvGraphicFramePr>
          <p:cNvPr id="86" name="Chart 7"/>
          <p:cNvGraphicFramePr/>
          <p:nvPr>
            <p:extLst/>
          </p:nvPr>
        </p:nvGraphicFramePr>
        <p:xfrm>
          <a:off x="3407733" y="3385327"/>
          <a:ext cx="3663842" cy="313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4169893" y="5905737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AD47">
                    <a:lumMod val="60000"/>
                    <a:lumOff val="40000"/>
                  </a:srgbClr>
                </a:solidFill>
              </a:rPr>
              <a:t>2025 год</a:t>
            </a:r>
          </a:p>
        </p:txBody>
      </p:sp>
      <p:grpSp>
        <p:nvGrpSpPr>
          <p:cNvPr id="322" name="组合 143"/>
          <p:cNvGrpSpPr/>
          <p:nvPr/>
        </p:nvGrpSpPr>
        <p:grpSpPr>
          <a:xfrm>
            <a:off x="9858902" y="2014137"/>
            <a:ext cx="1086750" cy="534988"/>
            <a:chOff x="4428284" y="717552"/>
            <a:chExt cx="1030514" cy="507305"/>
          </a:xfrm>
          <a:effectLst/>
        </p:grpSpPr>
        <p:sp>
          <p:nvSpPr>
            <p:cNvPr id="323" name="文本框 144"/>
            <p:cNvSpPr txBox="1"/>
            <p:nvPr/>
          </p:nvSpPr>
          <p:spPr>
            <a:xfrm>
              <a:off x="4540771" y="717552"/>
              <a:ext cx="830212" cy="43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24" name="文本框 145"/>
            <p:cNvSpPr txBox="1"/>
            <p:nvPr/>
          </p:nvSpPr>
          <p:spPr>
            <a:xfrm>
              <a:off x="4428284" y="1049747"/>
              <a:ext cx="1030514" cy="17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6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325" name="TextBox 324"/>
          <p:cNvSpPr txBox="1"/>
          <p:nvPr/>
        </p:nvSpPr>
        <p:spPr>
          <a:xfrm>
            <a:off x="6846510" y="1963423"/>
            <a:ext cx="1130698" cy="284663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/>
          <a:p>
            <a:pPr defTabSz="914126">
              <a:defRPr/>
            </a:pPr>
            <a:r>
              <a:rPr lang="ru-RU" altLang="zh-CN" sz="1400" kern="0" dirty="0">
                <a:solidFill>
                  <a:srgbClr val="F2CB05">
                    <a:lumMod val="50000"/>
                  </a:srgbClr>
                </a:solidFill>
                <a:latin typeface="微软雅黑"/>
                <a:ea typeface="微软雅黑"/>
              </a:rPr>
              <a:t>Налоговые</a:t>
            </a:r>
            <a:endParaRPr lang="zh-CN" altLang="en-US" sz="1200" kern="0" dirty="0">
              <a:solidFill>
                <a:srgbClr val="F2CB05">
                  <a:lumMod val="5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6583878" y="2350852"/>
            <a:ext cx="1683261" cy="1084882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r>
              <a:rPr lang="ru-RU" altLang="zh-CN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8108100" y="2000002"/>
            <a:ext cx="1170773" cy="253885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200" dirty="0">
                <a:solidFill>
                  <a:srgbClr val="F2CB05">
                    <a:lumMod val="50000"/>
                  </a:srgbClr>
                </a:solidFill>
              </a:rPr>
              <a:t>Неналоговые</a:t>
            </a:r>
            <a:endParaRPr lang="zh-CN" altLang="en-US" sz="1200" dirty="0">
              <a:solidFill>
                <a:srgbClr val="F2CB05">
                  <a:lumMod val="50000"/>
                </a:srgbClr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957305" y="2332041"/>
            <a:ext cx="1457473" cy="1423436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имущества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имущества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ОС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9312393" y="2006315"/>
            <a:ext cx="1335883" cy="253885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200" dirty="0">
                <a:solidFill>
                  <a:srgbClr val="F2CB05">
                    <a:lumMod val="50000"/>
                  </a:srgbClr>
                </a:solidFill>
              </a:rPr>
              <a:t>Безвозмездные</a:t>
            </a:r>
            <a:endParaRPr lang="zh-CN" altLang="en-US" sz="1400" dirty="0">
              <a:solidFill>
                <a:srgbClr val="F2CB05">
                  <a:lumMod val="50000"/>
                </a:srgbClr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9090606" y="2375512"/>
            <a:ext cx="1771204" cy="930994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</a:t>
            </a:r>
          </a:p>
          <a:p>
            <a:r>
              <a:rPr lang="ru-RU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31" name="Номер слайда 3"/>
          <p:cNvSpPr txBox="1">
            <a:spLocks/>
          </p:cNvSpPr>
          <p:nvPr/>
        </p:nvSpPr>
        <p:spPr>
          <a:xfrm>
            <a:off x="10144034" y="6262700"/>
            <a:ext cx="484082" cy="2457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FD1E93-168C-4E3F-B839-29F00AE470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71" name="组合 137"/>
          <p:cNvGrpSpPr/>
          <p:nvPr/>
        </p:nvGrpSpPr>
        <p:grpSpPr>
          <a:xfrm>
            <a:off x="7408239" y="996621"/>
            <a:ext cx="813525" cy="542395"/>
            <a:chOff x="5159091" y="1157793"/>
            <a:chExt cx="1030514" cy="548533"/>
          </a:xfrm>
          <a:effectLst/>
        </p:grpSpPr>
        <p:sp>
          <p:nvSpPr>
            <p:cNvPr id="372" name="文本框 138"/>
            <p:cNvSpPr txBox="1"/>
            <p:nvPr/>
          </p:nvSpPr>
          <p:spPr>
            <a:xfrm>
              <a:off x="5249657" y="1157793"/>
              <a:ext cx="830212" cy="46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1ACB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sz="2400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3" name="文本框 139"/>
            <p:cNvSpPr txBox="1"/>
            <p:nvPr/>
          </p:nvSpPr>
          <p:spPr>
            <a:xfrm>
              <a:off x="5159091" y="1535133"/>
              <a:ext cx="1030514" cy="17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500" dirty="0">
                  <a:solidFill>
                    <a:srgbClr val="01ACB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налоговые</a:t>
              </a:r>
              <a:endParaRPr lang="zh-CN" altLang="en-US" sz="600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74" name="组合 140"/>
          <p:cNvGrpSpPr/>
          <p:nvPr/>
        </p:nvGrpSpPr>
        <p:grpSpPr>
          <a:xfrm>
            <a:off x="8775378" y="1057733"/>
            <a:ext cx="697402" cy="547408"/>
            <a:chOff x="5230644" y="1157793"/>
            <a:chExt cx="883418" cy="553603"/>
          </a:xfrm>
          <a:effectLst/>
        </p:grpSpPr>
        <p:sp>
          <p:nvSpPr>
            <p:cNvPr id="375" name="文本框 141"/>
            <p:cNvSpPr txBox="1"/>
            <p:nvPr/>
          </p:nvSpPr>
          <p:spPr>
            <a:xfrm>
              <a:off x="5249658" y="1157793"/>
              <a:ext cx="830212" cy="46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sz="24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6" name="文本框 142"/>
            <p:cNvSpPr txBox="1"/>
            <p:nvPr/>
          </p:nvSpPr>
          <p:spPr>
            <a:xfrm>
              <a:off x="5230644" y="1540203"/>
              <a:ext cx="883418" cy="17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5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неналоговые</a:t>
              </a:r>
              <a:endParaRPr lang="zh-CN" altLang="en-US" sz="6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77" name="组合 143"/>
          <p:cNvGrpSpPr/>
          <p:nvPr/>
        </p:nvGrpSpPr>
        <p:grpSpPr>
          <a:xfrm>
            <a:off x="10083090" y="1053718"/>
            <a:ext cx="813525" cy="557784"/>
            <a:chOff x="5159091" y="1157793"/>
            <a:chExt cx="1030514" cy="564096"/>
          </a:xfrm>
          <a:effectLst/>
        </p:grpSpPr>
        <p:sp>
          <p:nvSpPr>
            <p:cNvPr id="378" name="文本框 144"/>
            <p:cNvSpPr txBox="1"/>
            <p:nvPr/>
          </p:nvSpPr>
          <p:spPr>
            <a:xfrm>
              <a:off x="5249657" y="1157793"/>
              <a:ext cx="830212" cy="46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>
                      <a:lumMod val="50000"/>
                    </a:prst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03</a:t>
              </a:r>
              <a:endParaRPr lang="zh-CN" altLang="en-US" sz="2400" dirty="0">
                <a:solidFill>
                  <a:prstClr val="white">
                    <a:lumMod val="50000"/>
                  </a:prst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9" name="文本框 145"/>
            <p:cNvSpPr txBox="1"/>
            <p:nvPr/>
          </p:nvSpPr>
          <p:spPr>
            <a:xfrm>
              <a:off x="5159091" y="1535133"/>
              <a:ext cx="1030514" cy="1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600" dirty="0">
                  <a:solidFill>
                    <a:prstClr val="white">
                      <a:lumMod val="50000"/>
                    </a:prst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МБТ</a:t>
              </a:r>
              <a:endParaRPr lang="zh-CN" altLang="en-US" sz="600" dirty="0">
                <a:solidFill>
                  <a:prstClr val="white">
                    <a:lumMod val="50000"/>
                  </a:prst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3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408" y="1"/>
            <a:ext cx="7886699" cy="60693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25373"/>
                </a:solidFill>
                <a:latin typeface="+mn-lt"/>
              </a:rPr>
              <a:t>Доходы бюджета Слюдянского муниципального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03391533"/>
              </p:ext>
            </p:extLst>
          </p:nvPr>
        </p:nvGraphicFramePr>
        <p:xfrm>
          <a:off x="302948" y="1134000"/>
          <a:ext cx="11160000" cy="582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41000" y="3761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  <a:cs typeface="Times New Roman" pitchFamily="18" charset="0"/>
              </a:rPr>
              <a:t>района за 2021-2025 годы в разрезе основных видов</a:t>
            </a:r>
            <a:endParaRPr lang="ru-RU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685" y="838850"/>
            <a:ext cx="7109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5373"/>
                </a:solidFill>
              </a:rPr>
              <a:t>Налоговые доходы </a:t>
            </a:r>
            <a:r>
              <a:rPr lang="ru-RU" sz="1400" b="1" dirty="0">
                <a:solidFill>
                  <a:schemeClr val="accent3"/>
                </a:solidFill>
              </a:rPr>
              <a:t>бюджета Слюдянского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527" y="1045074"/>
            <a:ext cx="842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/>
                </a:solidFill>
              </a:rPr>
              <a:t>муниципального района на 2023-2025 годы (тыс.руб.) </a:t>
            </a:r>
            <a:endParaRPr lang="ru-RU" sz="1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312" y="176510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48396" y="184967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graphicFrame>
        <p:nvGraphicFramePr>
          <p:cNvPr id="31" name="Диаграмма 30"/>
          <p:cNvGraphicFramePr/>
          <p:nvPr>
            <p:extLst/>
          </p:nvPr>
        </p:nvGraphicFramePr>
        <p:xfrm>
          <a:off x="4274168" y="2006130"/>
          <a:ext cx="2438211" cy="225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08949" y="1367334"/>
          <a:ext cx="5672051" cy="22745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403">
                  <a:extLst>
                    <a:ext uri="{9D8B030D-6E8A-4147-A177-3AD203B41FA5}">
                      <a16:colId xmlns:a16="http://schemas.microsoft.com/office/drawing/2014/main" val="2609587042"/>
                    </a:ext>
                  </a:extLst>
                </a:gridCol>
                <a:gridCol w="677241">
                  <a:extLst>
                    <a:ext uri="{9D8B030D-6E8A-4147-A177-3AD203B41FA5}">
                      <a16:colId xmlns:a16="http://schemas.microsoft.com/office/drawing/2014/main" val="1009994305"/>
                    </a:ext>
                  </a:extLst>
                </a:gridCol>
                <a:gridCol w="71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2021</a:t>
                      </a:r>
                      <a:r>
                        <a:rPr lang="ru-RU" sz="105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год факт</a:t>
                      </a:r>
                      <a:endParaRPr lang="ru-RU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2022 год оценка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lang="ru-RU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2024 год</a:t>
                      </a:r>
                      <a:endParaRPr lang="ru-RU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2025 год</a:t>
                      </a:r>
                      <a:endParaRPr lang="ru-RU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211 073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206 251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199 032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199 630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201 826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28 716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37 856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42 138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560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42 985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ЕНВД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4 235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налог, Патент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11 254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9 361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709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795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883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080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5 131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5 182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083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8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r>
                        <a:rPr lang="ru-RU" sz="1000" u="none" strike="noStrike" kern="800" spc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нефтепродукты</a:t>
                      </a:r>
                      <a:endParaRPr lang="ru-RU" sz="1000" u="none" strike="noStrike" kern="800" spc="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192</a:t>
                      </a:r>
                      <a:endParaRPr lang="ru-RU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214</a:t>
                      </a:r>
                      <a:endParaRPr lang="ru-RU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80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  <a:endParaRPr lang="ru-RU" sz="1050" b="1" u="none" strike="noStrike" kern="80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налоговых доходов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261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616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259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359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255 152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256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330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102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Диаграмма 38"/>
          <p:cNvGraphicFramePr/>
          <p:nvPr>
            <p:extLst/>
          </p:nvPr>
        </p:nvGraphicFramePr>
        <p:xfrm>
          <a:off x="-40949" y="3339000"/>
          <a:ext cx="7469999" cy="365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84443" y="587324"/>
            <a:ext cx="3713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5373"/>
                </a:solidFill>
              </a:rPr>
              <a:t>Налоговые и неналоговые </a:t>
            </a:r>
            <a:r>
              <a:rPr lang="ru-RU" sz="1400" b="1" dirty="0">
                <a:solidFill>
                  <a:schemeClr val="accent3"/>
                </a:solidFill>
              </a:rPr>
              <a:t>доходов бюджета 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01332" y="262450"/>
            <a:ext cx="9390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/>
                </a:solidFill>
              </a:rPr>
              <a:t>Слюдянского муниципального района на 2023-2025 годы (тыс.руб.) </a:t>
            </a:r>
            <a:endParaRPr lang="ru-RU" sz="2000" dirty="0"/>
          </a:p>
          <a:p>
            <a:r>
              <a:rPr lang="ru-RU" sz="2400" b="1" dirty="0">
                <a:solidFill>
                  <a:schemeClr val="accent3"/>
                </a:solidFill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14706" y="-1352"/>
            <a:ext cx="8294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</a:rPr>
              <a:t>Структура налоговых и неналоговых доходов </a:t>
            </a:r>
            <a:r>
              <a:rPr lang="ru-RU" sz="2000" b="1" dirty="0">
                <a:solidFill>
                  <a:schemeClr val="accent3"/>
                </a:solidFill>
              </a:rPr>
              <a:t>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8044" y="763397"/>
            <a:ext cx="4759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/>
                </a:solidFill>
              </a:rPr>
              <a:t>муниципального района на 2023-2025 годы (тыс.руб.) </a:t>
            </a:r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047099" y="1083667"/>
          <a:ext cx="5778182" cy="234391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60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05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факт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оценка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9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9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r>
                        <a:rPr lang="ru-RU" sz="9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282</a:t>
                      </a:r>
                      <a:endParaRPr lang="ru-RU" sz="900" b="0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05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неналоговых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9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399</a:t>
                      </a:r>
                      <a:endParaRPr lang="ru-RU" sz="9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6879158" y="3460519"/>
          <a:ext cx="5496016" cy="390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9712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59"/>
          <p:cNvGrpSpPr/>
          <p:nvPr/>
        </p:nvGrpSpPr>
        <p:grpSpPr>
          <a:xfrm rot="9611352">
            <a:off x="6030990" y="2031895"/>
            <a:ext cx="4434102" cy="2214430"/>
            <a:chOff x="5170690" y="1991099"/>
            <a:chExt cx="4193436" cy="2094997"/>
          </a:xfrm>
        </p:grpSpPr>
        <p:sp>
          <p:nvSpPr>
            <p:cNvPr id="84" name="任意多边形 60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5" name="任意多边形 61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8000">
                  <a:srgbClr val="01484F"/>
                </a:gs>
                <a:gs pos="58000">
                  <a:srgbClr val="0192A1"/>
                </a:gs>
                <a:gs pos="32000">
                  <a:srgbClr val="5EB8C1"/>
                </a:gs>
                <a:gs pos="0">
                  <a:srgbClr val="01D7ED"/>
                </a:gs>
                <a:gs pos="100000">
                  <a:srgbClr val="013F4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6" name="文本框 19"/>
            <p:cNvSpPr txBox="1"/>
            <p:nvPr/>
          </p:nvSpPr>
          <p:spPr>
            <a:xfrm rot="8224442" flipH="1">
              <a:off x="6281062" y="2980729"/>
              <a:ext cx="2011595" cy="43676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Субвенция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63"/>
          <p:cNvGrpSpPr/>
          <p:nvPr/>
        </p:nvGrpSpPr>
        <p:grpSpPr>
          <a:xfrm rot="20660030">
            <a:off x="3548793" y="2005435"/>
            <a:ext cx="4557141" cy="2311983"/>
            <a:chOff x="2785403" y="3085606"/>
            <a:chExt cx="4309797" cy="2187289"/>
          </a:xfrm>
        </p:grpSpPr>
        <p:sp>
          <p:nvSpPr>
            <p:cNvPr id="88" name="任意多边形 64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9" name="任意多边形 65"/>
            <p:cNvSpPr/>
            <p:nvPr/>
          </p:nvSpPr>
          <p:spPr>
            <a:xfrm rot="2700000" flipV="1">
              <a:off x="4376731" y="1887915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53000">
                  <a:srgbClr val="77448C"/>
                </a:gs>
                <a:gs pos="23000">
                  <a:srgbClr val="3E2349"/>
                </a:gs>
                <a:gs pos="0">
                  <a:srgbClr val="3C2246"/>
                </a:gs>
                <a:gs pos="84000">
                  <a:srgbClr val="AA78B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0" name="文本框 16"/>
            <p:cNvSpPr txBox="1"/>
            <p:nvPr/>
          </p:nvSpPr>
          <p:spPr>
            <a:xfrm rot="18900000">
              <a:off x="4058389" y="3742974"/>
              <a:ext cx="1728572" cy="43676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Субсидия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67"/>
          <p:cNvGrpSpPr/>
          <p:nvPr/>
        </p:nvGrpSpPr>
        <p:grpSpPr>
          <a:xfrm rot="10021702" flipH="1">
            <a:off x="2189828" y="805656"/>
            <a:ext cx="2094147" cy="4303171"/>
            <a:chOff x="4048479" y="1167067"/>
            <a:chExt cx="1844692" cy="4071085"/>
          </a:xfrm>
        </p:grpSpPr>
        <p:sp>
          <p:nvSpPr>
            <p:cNvPr id="92" name="任意多边形 68"/>
            <p:cNvSpPr/>
            <p:nvPr/>
          </p:nvSpPr>
          <p:spPr>
            <a:xfrm rot="18900000">
              <a:off x="4048479" y="1167067"/>
              <a:ext cx="1563660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3" name="任意多边形 69"/>
            <p:cNvSpPr/>
            <p:nvPr/>
          </p:nvSpPr>
          <p:spPr>
            <a:xfrm rot="19105582">
              <a:off x="4506440" y="1487664"/>
              <a:ext cx="1386731" cy="3750488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B850"/>
                </a:gs>
                <a:gs pos="34000">
                  <a:srgbClr val="FFA015"/>
                </a:gs>
                <a:gs pos="0">
                  <a:srgbClr val="EE8E00"/>
                </a:gs>
                <a:gs pos="89000">
                  <a:srgbClr val="FFC67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4" name="文本框 4"/>
            <p:cNvSpPr txBox="1"/>
            <p:nvPr/>
          </p:nvSpPr>
          <p:spPr>
            <a:xfrm rot="13732780">
              <a:off x="4266862" y="2565776"/>
              <a:ext cx="1820258" cy="111156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Дотации</a:t>
              </a:r>
            </a:p>
            <a:p>
              <a:pPr algn="ctr"/>
              <a:r>
                <a: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(от лат. «</a:t>
              </a:r>
              <a:r>
                <a:rPr lang="en-US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Dotation</a:t>
              </a:r>
              <a:r>
                <a: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» – дар, пожертвование)</a:t>
              </a:r>
            </a:p>
            <a:p>
              <a:pPr algn="ctr"/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746811" y="8760"/>
            <a:ext cx="729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Межбюджетные трансферты </a:t>
            </a:r>
            <a:r>
              <a:rPr lang="ru-RU" sz="2400" b="1" dirty="0">
                <a:solidFill>
                  <a:schemeClr val="accent3"/>
                </a:solidFill>
              </a:rPr>
              <a:t>бюджета Слюдянского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2282" y="325992"/>
            <a:ext cx="842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муниципального района</a:t>
            </a:r>
            <a:endParaRPr lang="ru-RU" sz="24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5740" y="894194"/>
            <a:ext cx="890869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 одного бюджета бюджетной системы РФ, перечисляемые другому бюджету бюджетной системы РФ</a:t>
            </a:r>
          </a:p>
        </p:txBody>
      </p:sp>
      <p:grpSp>
        <p:nvGrpSpPr>
          <p:cNvPr id="99" name="Group 4"/>
          <p:cNvGrpSpPr>
            <a:grpSpLocks noChangeAspect="1"/>
          </p:cNvGrpSpPr>
          <p:nvPr/>
        </p:nvGrpSpPr>
        <p:grpSpPr bwMode="auto">
          <a:xfrm>
            <a:off x="7355034" y="4838761"/>
            <a:ext cx="434927" cy="336188"/>
            <a:chOff x="3494" y="1896"/>
            <a:chExt cx="688" cy="532"/>
          </a:xfrm>
          <a:solidFill>
            <a:srgbClr val="01ACBE"/>
          </a:solidFill>
        </p:grpSpPr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1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2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08" name="Group 17"/>
          <p:cNvGrpSpPr>
            <a:grpSpLocks noChangeAspect="1"/>
          </p:cNvGrpSpPr>
          <p:nvPr/>
        </p:nvGrpSpPr>
        <p:grpSpPr bwMode="auto">
          <a:xfrm>
            <a:off x="4401632" y="4691276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10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111" name="Freeform 310"/>
          <p:cNvSpPr>
            <a:spLocks noEditPoints="1"/>
          </p:cNvSpPr>
          <p:nvPr/>
        </p:nvSpPr>
        <p:spPr bwMode="auto">
          <a:xfrm>
            <a:off x="1635739" y="4764918"/>
            <a:ext cx="442786" cy="436804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6" name="文本框 113"/>
          <p:cNvSpPr txBox="1"/>
          <p:nvPr/>
        </p:nvSpPr>
        <p:spPr>
          <a:xfrm>
            <a:off x="2085425" y="4864757"/>
            <a:ext cx="2147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даете ребенку «карманные деньги».</a:t>
            </a:r>
          </a:p>
        </p:txBody>
      </p:sp>
      <p:sp>
        <p:nvSpPr>
          <p:cNvPr id="117" name="文本框 113"/>
          <p:cNvSpPr txBox="1"/>
          <p:nvPr/>
        </p:nvSpPr>
        <p:spPr>
          <a:xfrm>
            <a:off x="4795579" y="5753659"/>
            <a:ext cx="21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даете ребенку деньги и посылаете его в магазин купить продукты (по списку)</a:t>
            </a:r>
          </a:p>
        </p:txBody>
      </p:sp>
      <p:sp>
        <p:nvSpPr>
          <p:cNvPr id="118" name="文本框 113"/>
          <p:cNvSpPr txBox="1"/>
          <p:nvPr/>
        </p:nvSpPr>
        <p:spPr>
          <a:xfrm>
            <a:off x="7789961" y="5719163"/>
            <a:ext cx="2296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«добавляете» денег для того, чтобы ваш ребенок купил себе новый телефон (а остальные он накопил сам)</a:t>
            </a:r>
          </a:p>
        </p:txBody>
      </p:sp>
      <p:sp>
        <p:nvSpPr>
          <p:cNvPr id="120" name="文本框 37"/>
          <p:cNvSpPr txBox="1"/>
          <p:nvPr/>
        </p:nvSpPr>
        <p:spPr>
          <a:xfrm>
            <a:off x="4804545" y="4900630"/>
            <a:ext cx="245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121" name="文本框 37"/>
          <p:cNvSpPr txBox="1"/>
          <p:nvPr/>
        </p:nvSpPr>
        <p:spPr>
          <a:xfrm>
            <a:off x="7789960" y="4880666"/>
            <a:ext cx="245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0445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/>
          </p:nvPr>
        </p:nvGraphicFramePr>
        <p:xfrm>
          <a:off x="696000" y="3002702"/>
          <a:ext cx="7550059" cy="366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58748" y="57836"/>
            <a:ext cx="7109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Объем межбюджетных трансфертов </a:t>
            </a:r>
            <a:r>
              <a:rPr lang="ru-RU" sz="2400" b="1" dirty="0">
                <a:solidFill>
                  <a:srgbClr val="E7C304"/>
                </a:solidFill>
              </a:rPr>
              <a:t>в</a:t>
            </a:r>
            <a:r>
              <a:rPr lang="ru-RU" sz="2400" b="1" dirty="0">
                <a:solidFill>
                  <a:srgbClr val="025373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бюджете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1369" y="403022"/>
            <a:ext cx="9156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Слюдянского муниципального района на 2021-2025 годы (тыс.руб.) </a:t>
            </a:r>
            <a:endParaRPr lang="ru-RU" sz="2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9312" y="176510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48396" y="184967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26001" y="925563"/>
          <a:ext cx="9360000" cy="197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10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2024</a:t>
                      </a:r>
                      <a:r>
                        <a:rPr lang="ru-RU" sz="10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2025 год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131 360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038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93 408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85 445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749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582 358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669 450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640 580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378 310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167 467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748 752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976 830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997 349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896 804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898 673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37 648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66 129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19 391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1 641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1 501 719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1 899 355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1 750 729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1 360 559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1 131 889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121000" y="3654000"/>
            <a:ext cx="387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прогнозируемого объема безвозмездных поступлений на 2023 год к уровню 2022 года обусловлено планируемым завершением строительства таких объектов, как полигон ТКО на территории Слюдянского района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21209" y="1245555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1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32657" y="1755637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0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15297" y="2257338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9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25981" y="2731495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651" y="4866279"/>
            <a:ext cx="1782152" cy="178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Freeform 12">
            <a:extLst>
              <a:ext uri="{FF2B5EF4-FFF2-40B4-BE49-F238E27FC236}">
                <a16:creationId xmlns:a16="http://schemas.microsoft.com/office/drawing/2014/main" id="{6B5DC81A-068B-428C-A2E0-34A9D9A04575}"/>
              </a:ext>
            </a:extLst>
          </p:cNvPr>
          <p:cNvSpPr>
            <a:spLocks/>
          </p:cNvSpPr>
          <p:nvPr/>
        </p:nvSpPr>
        <p:spPr bwMode="auto">
          <a:xfrm rot="546258">
            <a:off x="4977963" y="3477901"/>
            <a:ext cx="1113959" cy="416563"/>
          </a:xfrm>
          <a:custGeom>
            <a:avLst/>
            <a:gdLst>
              <a:gd name="T0" fmla="*/ 0 w 1920"/>
              <a:gd name="T1" fmla="*/ 231 h 592"/>
              <a:gd name="T2" fmla="*/ 1920 w 1920"/>
              <a:gd name="T3" fmla="*/ 592 h 592"/>
              <a:gd name="T4" fmla="*/ 1920 w 1920"/>
              <a:gd name="T5" fmla="*/ 155 h 592"/>
              <a:gd name="T6" fmla="*/ 0 w 1920"/>
              <a:gd name="T7" fmla="*/ 0 h 592"/>
              <a:gd name="T8" fmla="*/ 0 w 1920"/>
              <a:gd name="T9" fmla="*/ 23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592">
                <a:moveTo>
                  <a:pt x="0" y="231"/>
                </a:moveTo>
                <a:lnTo>
                  <a:pt x="1920" y="592"/>
                </a:lnTo>
                <a:lnTo>
                  <a:pt x="1920" y="155"/>
                </a:lnTo>
                <a:lnTo>
                  <a:pt x="0" y="0"/>
                </a:lnTo>
                <a:lnTo>
                  <a:pt x="0" y="231"/>
                </a:lnTo>
                <a:close/>
              </a:path>
            </a:pathLst>
          </a:custGeom>
          <a:solidFill>
            <a:srgbClr val="457367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F34555EC-F0AC-4ADB-9798-E90BFD50E8A3}"/>
              </a:ext>
            </a:extLst>
          </p:cNvPr>
          <p:cNvSpPr>
            <a:spLocks/>
          </p:cNvSpPr>
          <p:nvPr/>
        </p:nvSpPr>
        <p:spPr bwMode="auto">
          <a:xfrm rot="21176704">
            <a:off x="6016328" y="3476798"/>
            <a:ext cx="837705" cy="449454"/>
          </a:xfrm>
          <a:custGeom>
            <a:avLst/>
            <a:gdLst>
              <a:gd name="T0" fmla="*/ 1201 w 1201"/>
              <a:gd name="T1" fmla="*/ 210 h 564"/>
              <a:gd name="T2" fmla="*/ 0 w 1201"/>
              <a:gd name="T3" fmla="*/ 564 h 564"/>
              <a:gd name="T4" fmla="*/ 0 w 1201"/>
              <a:gd name="T5" fmla="*/ 127 h 564"/>
              <a:gd name="T6" fmla="*/ 1201 w 1201"/>
              <a:gd name="T7" fmla="*/ 0 h 564"/>
              <a:gd name="T8" fmla="*/ 1201 w 1201"/>
              <a:gd name="T9" fmla="*/ 21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564">
                <a:moveTo>
                  <a:pt x="1201" y="210"/>
                </a:moveTo>
                <a:lnTo>
                  <a:pt x="0" y="564"/>
                </a:lnTo>
                <a:lnTo>
                  <a:pt x="0" y="127"/>
                </a:lnTo>
                <a:lnTo>
                  <a:pt x="1201" y="0"/>
                </a:lnTo>
                <a:lnTo>
                  <a:pt x="1201" y="210"/>
                </a:lnTo>
                <a:close/>
              </a:path>
            </a:pathLst>
          </a:custGeom>
          <a:solidFill>
            <a:srgbClr val="496F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8" name="Freeform 9">
            <a:extLst>
              <a:ext uri="{FF2B5EF4-FFF2-40B4-BE49-F238E27FC236}">
                <a16:creationId xmlns:a16="http://schemas.microsoft.com/office/drawing/2014/main" id="{7059FC6D-29C5-4B56-AF87-213E417C28C7}"/>
              </a:ext>
            </a:extLst>
          </p:cNvPr>
          <p:cNvSpPr>
            <a:spLocks/>
          </p:cNvSpPr>
          <p:nvPr/>
        </p:nvSpPr>
        <p:spPr bwMode="auto">
          <a:xfrm>
            <a:off x="4988881" y="3123871"/>
            <a:ext cx="1834016" cy="556275"/>
          </a:xfrm>
          <a:custGeom>
            <a:avLst/>
            <a:gdLst>
              <a:gd name="T0" fmla="*/ 0 w 3121"/>
              <a:gd name="T1" fmla="*/ 134 h 289"/>
              <a:gd name="T2" fmla="*/ 1920 w 3121"/>
              <a:gd name="T3" fmla="*/ 289 h 289"/>
              <a:gd name="T4" fmla="*/ 3121 w 3121"/>
              <a:gd name="T5" fmla="*/ 162 h 289"/>
              <a:gd name="T6" fmla="*/ 1917 w 3121"/>
              <a:gd name="T7" fmla="*/ 0 h 289"/>
              <a:gd name="T8" fmla="*/ 0 w 3121"/>
              <a:gd name="T9" fmla="*/ 13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289">
                <a:moveTo>
                  <a:pt x="0" y="134"/>
                </a:moveTo>
                <a:lnTo>
                  <a:pt x="1920" y="289"/>
                </a:lnTo>
                <a:lnTo>
                  <a:pt x="3121" y="162"/>
                </a:lnTo>
                <a:lnTo>
                  <a:pt x="1917" y="0"/>
                </a:lnTo>
                <a:lnTo>
                  <a:pt x="0" y="134"/>
                </a:lnTo>
                <a:close/>
              </a:path>
            </a:pathLst>
          </a:custGeom>
          <a:solidFill>
            <a:srgbClr val="585E6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25373">
                  <a:lumMod val="50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114" name="Freeform 10">
            <a:extLst>
              <a:ext uri="{FF2B5EF4-FFF2-40B4-BE49-F238E27FC236}">
                <a16:creationId xmlns:a16="http://schemas.microsoft.com/office/drawing/2014/main" id="{A84BD65E-2327-4DF3-AD48-235AC14A29CA}"/>
              </a:ext>
            </a:extLst>
          </p:cNvPr>
          <p:cNvSpPr>
            <a:spLocks/>
          </p:cNvSpPr>
          <p:nvPr/>
        </p:nvSpPr>
        <p:spPr bwMode="auto">
          <a:xfrm rot="21441267">
            <a:off x="4934099" y="1331474"/>
            <a:ext cx="1812642" cy="616097"/>
          </a:xfrm>
          <a:custGeom>
            <a:avLst/>
            <a:gdLst>
              <a:gd name="T0" fmla="*/ 0 w 3121"/>
              <a:gd name="T1" fmla="*/ 440 h 722"/>
              <a:gd name="T2" fmla="*/ 1920 w 3121"/>
              <a:gd name="T3" fmla="*/ 0 h 722"/>
              <a:gd name="T4" fmla="*/ 3121 w 3121"/>
              <a:gd name="T5" fmla="*/ 423 h 722"/>
              <a:gd name="T6" fmla="*/ 1920 w 3121"/>
              <a:gd name="T7" fmla="*/ 722 h 722"/>
              <a:gd name="T8" fmla="*/ 0 w 3121"/>
              <a:gd name="T9" fmla="*/ 44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722">
                <a:moveTo>
                  <a:pt x="0" y="440"/>
                </a:moveTo>
                <a:lnTo>
                  <a:pt x="1920" y="0"/>
                </a:lnTo>
                <a:lnTo>
                  <a:pt x="3121" y="423"/>
                </a:lnTo>
                <a:lnTo>
                  <a:pt x="1920" y="722"/>
                </a:lnTo>
                <a:lnTo>
                  <a:pt x="0" y="440"/>
                </a:lnTo>
                <a:close/>
              </a:path>
            </a:pathLst>
          </a:custGeom>
          <a:solidFill>
            <a:srgbClr val="47314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419" name="Group 887"/>
          <p:cNvGrpSpPr>
            <a:grpSpLocks noChangeAspect="1"/>
          </p:cNvGrpSpPr>
          <p:nvPr/>
        </p:nvGrpSpPr>
        <p:grpSpPr bwMode="auto">
          <a:xfrm>
            <a:off x="9670011" y="4537519"/>
            <a:ext cx="281141" cy="34971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420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21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430" name="Group 909"/>
          <p:cNvGrpSpPr>
            <a:grpSpLocks noChangeAspect="1"/>
          </p:cNvGrpSpPr>
          <p:nvPr/>
        </p:nvGrpSpPr>
        <p:grpSpPr bwMode="auto">
          <a:xfrm>
            <a:off x="9819555" y="1599684"/>
            <a:ext cx="302856" cy="25828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431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2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3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4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153" name="文本框 61"/>
          <p:cNvSpPr txBox="1"/>
          <p:nvPr/>
        </p:nvSpPr>
        <p:spPr>
          <a:xfrm>
            <a:off x="6661327" y="1305900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254 571,8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54" name="文本框 61"/>
          <p:cNvSpPr txBox="1"/>
          <p:nvPr/>
        </p:nvSpPr>
        <p:spPr>
          <a:xfrm>
            <a:off x="6662000" y="1840463"/>
            <a:ext cx="939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358 556,8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55" name="文本框 54"/>
          <p:cNvSpPr txBox="1"/>
          <p:nvPr/>
        </p:nvSpPr>
        <p:spPr>
          <a:xfrm>
            <a:off x="8511383" y="1294741"/>
            <a:ext cx="812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0,0</a:t>
            </a:r>
            <a:endParaRPr lang="zh-CN" altLang="en-US" sz="1000" b="1" dirty="0">
              <a:solidFill>
                <a:srgbClr val="01ACBE"/>
              </a:solidFill>
            </a:endParaRPr>
          </a:p>
        </p:txBody>
      </p:sp>
      <p:sp>
        <p:nvSpPr>
          <p:cNvPr id="1156" name="文本框 54"/>
          <p:cNvSpPr txBox="1"/>
          <p:nvPr/>
        </p:nvSpPr>
        <p:spPr>
          <a:xfrm>
            <a:off x="8510633" y="1799294"/>
            <a:ext cx="87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0,0</a:t>
            </a:r>
            <a:endParaRPr lang="zh-CN" altLang="en-US" sz="1000" b="1" dirty="0">
              <a:solidFill>
                <a:srgbClr val="01ACBE"/>
              </a:solidFill>
            </a:endParaRPr>
          </a:p>
        </p:txBody>
      </p:sp>
      <p:sp>
        <p:nvSpPr>
          <p:cNvPr id="1157" name="文本框 47"/>
          <p:cNvSpPr txBox="1"/>
          <p:nvPr/>
        </p:nvSpPr>
        <p:spPr>
          <a:xfrm>
            <a:off x="9318609" y="1290414"/>
            <a:ext cx="855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21 980,8</a:t>
            </a:r>
          </a:p>
        </p:txBody>
      </p:sp>
      <p:sp>
        <p:nvSpPr>
          <p:cNvPr id="1158" name="文本框 47"/>
          <p:cNvSpPr txBox="1"/>
          <p:nvPr/>
        </p:nvSpPr>
        <p:spPr>
          <a:xfrm>
            <a:off x="9369555" y="1797929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30 715,2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159" name="文本框 40"/>
          <p:cNvSpPr txBox="1"/>
          <p:nvPr/>
        </p:nvSpPr>
        <p:spPr>
          <a:xfrm>
            <a:off x="10144741" y="1284642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2 836,2</a:t>
            </a:r>
          </a:p>
        </p:txBody>
      </p:sp>
      <p:sp>
        <p:nvSpPr>
          <p:cNvPr id="1160" name="文本框 40"/>
          <p:cNvSpPr txBox="1"/>
          <p:nvPr/>
        </p:nvSpPr>
        <p:spPr>
          <a:xfrm>
            <a:off x="10143396" y="1814762"/>
            <a:ext cx="78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20 823,2</a:t>
            </a:r>
            <a:endParaRPr lang="zh-CN" altLang="en-US" sz="1000" b="1" dirty="0">
              <a:solidFill>
                <a:srgbClr val="FFC000"/>
              </a:solidFill>
            </a:endParaRPr>
          </a:p>
        </p:txBody>
      </p:sp>
      <p:cxnSp>
        <p:nvCxnSpPr>
          <p:cNvPr id="1162" name="Прямая соединительная линия 1161"/>
          <p:cNvCxnSpPr/>
          <p:nvPr/>
        </p:nvCxnSpPr>
        <p:spPr>
          <a:xfrm>
            <a:off x="11470793" y="1265493"/>
            <a:ext cx="31953" cy="228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6" name="TextBox 1165"/>
          <p:cNvSpPr txBox="1"/>
          <p:nvPr/>
        </p:nvSpPr>
        <p:spPr>
          <a:xfrm>
            <a:off x="11496874" y="1305052"/>
            <a:ext cx="828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582 357,7</a:t>
            </a:r>
          </a:p>
        </p:txBody>
      </p:sp>
      <p:sp>
        <p:nvSpPr>
          <p:cNvPr id="1167" name="TextBox 1166"/>
          <p:cNvSpPr txBox="1"/>
          <p:nvPr/>
        </p:nvSpPr>
        <p:spPr>
          <a:xfrm>
            <a:off x="11522639" y="179792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669 450,2</a:t>
            </a:r>
          </a:p>
        </p:txBody>
      </p:sp>
      <p:sp>
        <p:nvSpPr>
          <p:cNvPr id="1168" name="TextBox 1167"/>
          <p:cNvSpPr txBox="1"/>
          <p:nvPr/>
        </p:nvSpPr>
        <p:spPr>
          <a:xfrm>
            <a:off x="11506261" y="2314914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640 580,4</a:t>
            </a:r>
          </a:p>
        </p:txBody>
      </p:sp>
      <p:graphicFrame>
        <p:nvGraphicFramePr>
          <p:cNvPr id="1203" name="Таблица 1202"/>
          <p:cNvGraphicFramePr>
            <a:graphicFrameLocks noGrp="1"/>
          </p:cNvGraphicFramePr>
          <p:nvPr>
            <p:extLst/>
          </p:nvPr>
        </p:nvGraphicFramePr>
        <p:xfrm>
          <a:off x="16645" y="439680"/>
          <a:ext cx="4936110" cy="65672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7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Прочие субсидии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осуществление дорожной деятельности в отношении автомобильных дорог</a:t>
                      </a:r>
                      <a:r>
                        <a:rPr lang="ru-RU" sz="9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местного значения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</a:t>
                      </a:r>
                      <a:r>
                        <a:rPr lang="ru-RU" sz="9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000,0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40 000,0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38 486,1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реализацию мероприятий перечня народных инициатив 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15 000,0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7 445,4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7 445,4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выплату денежного</a:t>
                      </a:r>
                      <a:r>
                        <a:rPr lang="ru-RU" sz="9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содержания с начислениями на него главам, муниципальным служащим органов местного самоуправления  муниципальных районов </a:t>
                      </a:r>
                      <a:endParaRPr lang="ru-RU" sz="9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89 023,7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78 518,9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78 526,0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в целях софинансирования расходных обязательств для организации отдыха в каникулярное время на оплату стоимости набора продуктов питания в лагерях</a:t>
                      </a:r>
                      <a:r>
                        <a:rPr lang="ru-RU" sz="9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 дневным пребыванием детей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2 535,6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2 535,6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2 563,4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приобретение средств обучения и воспитания (мебели для зданий</a:t>
                      </a:r>
                      <a:r>
                        <a:rPr lang="ru-RU" sz="9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 учебных классах)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107,0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обеспечение бесплатным двухразовым обучающихся</a:t>
                      </a:r>
                      <a:r>
                        <a:rPr lang="ru-RU" sz="9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 ОВЗ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ru-RU" sz="9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564,9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6 411,6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6 301,4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обеспечение бесплатным питьевым молоком обучающихся 1-4 классов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9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134,5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3 221,9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3 253,9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приобретение школьных автобусов для обеспечения безопасности школьных перевозок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4 508,0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4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реализацию мероприятий по соблюдению требований к антитеррористической защищенности объектов муниципальных образовательных организаций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3 866,0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2341889"/>
                  </a:ext>
                </a:extLst>
              </a:tr>
              <a:tr h="6171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осуществление мероприятий по капитальному ремонту дошкольных образовательных учреждений (МБДОУ "Детский сад №6 г. Слюдянка, ул. Ленина, д. 106)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8 630,0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осуществление мероприятий по капитальному ремонту дошкольных образовательных учреждений (МБОУ ДО "Детско-юношеская спортивная школа г. </a:t>
                      </a:r>
                      <a:r>
                        <a:rPr lang="ru-RU" sz="9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Слюдянки</a:t>
                      </a:r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" г. Слюдянка, ул. Ленина, д. 1Е)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16 819,8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26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Субсидии в целях софинансирования расходных обязательств на оказание содействия по приведению в надлежащее состояние объектов электросетевого хозяйства садоводческих или огороднических некоммерческих товариществ с последующей передачей электрических сетей территориальным сетевым организациям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10 000,0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093" name="组合 52">
            <a:extLst>
              <a:ext uri="{FF2B5EF4-FFF2-40B4-BE49-F238E27FC236}">
                <a16:creationId xmlns:a16="http://schemas.microsoft.com/office/drawing/2014/main" id="{538516A8-498A-4AF1-8ABD-01E7376E9B00}"/>
              </a:ext>
            </a:extLst>
          </p:cNvPr>
          <p:cNvGrpSpPr/>
          <p:nvPr/>
        </p:nvGrpSpPr>
        <p:grpSpPr>
          <a:xfrm>
            <a:off x="4970081" y="1538688"/>
            <a:ext cx="1796770" cy="1790335"/>
            <a:chOff x="4087813" y="1265238"/>
            <a:chExt cx="4965700" cy="3746500"/>
          </a:xfrm>
        </p:grpSpPr>
        <p:grpSp>
          <p:nvGrpSpPr>
            <p:cNvPr id="1095" name="组合 4">
              <a:extLst>
                <a:ext uri="{FF2B5EF4-FFF2-40B4-BE49-F238E27FC236}">
                  <a16:creationId xmlns:a16="http://schemas.microsoft.com/office/drawing/2014/main" id="{3F2EFF7F-D8CD-4C5A-AB37-4DBC57EBB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7813" y="3859213"/>
              <a:ext cx="4954587" cy="1152525"/>
              <a:chOff x="3618706" y="4143375"/>
              <a:chExt cx="4954588" cy="1152525"/>
            </a:xfrm>
          </p:grpSpPr>
          <p:sp>
            <p:nvSpPr>
              <p:cNvPr id="1112" name="Freeform 9">
                <a:extLst>
                  <a:ext uri="{FF2B5EF4-FFF2-40B4-BE49-F238E27FC236}">
                    <a16:creationId xmlns:a16="http://schemas.microsoft.com/office/drawing/2014/main" id="{7059FC6D-29C5-4B56-AF87-213E417C2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143375"/>
                <a:ext cx="4954588" cy="458787"/>
              </a:xfrm>
              <a:custGeom>
                <a:avLst/>
                <a:gdLst>
                  <a:gd name="T0" fmla="*/ 0 w 3121"/>
                  <a:gd name="T1" fmla="*/ 134 h 289"/>
                  <a:gd name="T2" fmla="*/ 1920 w 3121"/>
                  <a:gd name="T3" fmla="*/ 289 h 289"/>
                  <a:gd name="T4" fmla="*/ 3121 w 3121"/>
                  <a:gd name="T5" fmla="*/ 162 h 289"/>
                  <a:gd name="T6" fmla="*/ 1917 w 3121"/>
                  <a:gd name="T7" fmla="*/ 0 h 289"/>
                  <a:gd name="T8" fmla="*/ 0 w 3121"/>
                  <a:gd name="T9" fmla="*/ 13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289">
                    <a:moveTo>
                      <a:pt x="0" y="134"/>
                    </a:moveTo>
                    <a:lnTo>
                      <a:pt x="1920" y="289"/>
                    </a:lnTo>
                    <a:lnTo>
                      <a:pt x="3121" y="162"/>
                    </a:lnTo>
                    <a:lnTo>
                      <a:pt x="1917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802D0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3" name="Freeform 11">
                <a:extLst>
                  <a:ext uri="{FF2B5EF4-FFF2-40B4-BE49-F238E27FC236}">
                    <a16:creationId xmlns:a16="http://schemas.microsoft.com/office/drawing/2014/main" id="{F34555EC-F0AC-4ADB-9798-E90BFD50E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7" y="4400550"/>
                <a:ext cx="1906587" cy="895350"/>
              </a:xfrm>
              <a:custGeom>
                <a:avLst/>
                <a:gdLst>
                  <a:gd name="T0" fmla="*/ 1201 w 1201"/>
                  <a:gd name="T1" fmla="*/ 210 h 564"/>
                  <a:gd name="T2" fmla="*/ 0 w 1201"/>
                  <a:gd name="T3" fmla="*/ 564 h 564"/>
                  <a:gd name="T4" fmla="*/ 0 w 1201"/>
                  <a:gd name="T5" fmla="*/ 127 h 564"/>
                  <a:gd name="T6" fmla="*/ 1201 w 1201"/>
                  <a:gd name="T7" fmla="*/ 0 h 564"/>
                  <a:gd name="T8" fmla="*/ 1201 w 1201"/>
                  <a:gd name="T9" fmla="*/ 21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564">
                    <a:moveTo>
                      <a:pt x="1201" y="210"/>
                    </a:moveTo>
                    <a:lnTo>
                      <a:pt x="0" y="564"/>
                    </a:lnTo>
                    <a:lnTo>
                      <a:pt x="0" y="127"/>
                    </a:lnTo>
                    <a:lnTo>
                      <a:pt x="1201" y="0"/>
                    </a:lnTo>
                    <a:lnTo>
                      <a:pt x="1201" y="210"/>
                    </a:lnTo>
                    <a:close/>
                  </a:path>
                </a:pathLst>
              </a:custGeom>
              <a:solidFill>
                <a:srgbClr val="AA600D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4" name="Freeform 12">
                <a:extLst>
                  <a:ext uri="{FF2B5EF4-FFF2-40B4-BE49-F238E27FC236}">
                    <a16:creationId xmlns:a16="http://schemas.microsoft.com/office/drawing/2014/main" id="{6B5DC81A-068B-428C-A2E0-34A9D9A04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356100"/>
                <a:ext cx="3048001" cy="939800"/>
              </a:xfrm>
              <a:custGeom>
                <a:avLst/>
                <a:gdLst>
                  <a:gd name="T0" fmla="*/ 0 w 1920"/>
                  <a:gd name="T1" fmla="*/ 231 h 592"/>
                  <a:gd name="T2" fmla="*/ 1920 w 1920"/>
                  <a:gd name="T3" fmla="*/ 592 h 592"/>
                  <a:gd name="T4" fmla="*/ 1920 w 1920"/>
                  <a:gd name="T5" fmla="*/ 155 h 592"/>
                  <a:gd name="T6" fmla="*/ 0 w 1920"/>
                  <a:gd name="T7" fmla="*/ 0 h 592"/>
                  <a:gd name="T8" fmla="*/ 0 w 1920"/>
                  <a:gd name="T9" fmla="*/ 23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592">
                    <a:moveTo>
                      <a:pt x="0" y="231"/>
                    </a:moveTo>
                    <a:lnTo>
                      <a:pt x="1920" y="592"/>
                    </a:lnTo>
                    <a:lnTo>
                      <a:pt x="1920" y="155"/>
                    </a:lnTo>
                    <a:lnTo>
                      <a:pt x="0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5A60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5" name="Freeform 19">
                <a:extLst>
                  <a:ext uri="{FF2B5EF4-FFF2-40B4-BE49-F238E27FC236}">
                    <a16:creationId xmlns:a16="http://schemas.microsoft.com/office/drawing/2014/main" id="{5F5A7F08-CC90-48B0-9C50-3B5F05E9A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356100"/>
                <a:ext cx="3048000" cy="246063"/>
              </a:xfrm>
              <a:custGeom>
                <a:avLst/>
                <a:gdLst>
                  <a:gd name="T0" fmla="*/ 3048000 w 558"/>
                  <a:gd name="T1" fmla="*/ 246063 h 45"/>
                  <a:gd name="T2" fmla="*/ 0 w 558"/>
                  <a:gd name="T3" fmla="*/ 0 h 45"/>
                  <a:gd name="T4" fmla="*/ 3048000 w 558"/>
                  <a:gd name="T5" fmla="*/ 246063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45">
                    <a:moveTo>
                      <a:pt x="558" y="45"/>
                    </a:moveTo>
                    <a:cubicBezTo>
                      <a:pt x="371" y="30"/>
                      <a:pt x="186" y="21"/>
                      <a:pt x="0" y="0"/>
                    </a:cubicBezTo>
                    <a:cubicBezTo>
                      <a:pt x="188" y="16"/>
                      <a:pt x="383" y="24"/>
                      <a:pt x="55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6" name="Freeform 20">
                <a:extLst>
                  <a:ext uri="{FF2B5EF4-FFF2-40B4-BE49-F238E27FC236}">
                    <a16:creationId xmlns:a16="http://schemas.microsoft.com/office/drawing/2014/main" id="{9296F95A-2F9D-4244-9A0D-34BA8F98C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4400550"/>
                <a:ext cx="1895475" cy="201613"/>
              </a:xfrm>
              <a:custGeom>
                <a:avLst/>
                <a:gdLst>
                  <a:gd name="T0" fmla="*/ 0 w 347"/>
                  <a:gd name="T1" fmla="*/ 201613 h 37"/>
                  <a:gd name="T2" fmla="*/ 1895475 w 347"/>
                  <a:gd name="T3" fmla="*/ 0 h 37"/>
                  <a:gd name="T4" fmla="*/ 0 w 347"/>
                  <a:gd name="T5" fmla="*/ 201613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7" h="37">
                    <a:moveTo>
                      <a:pt x="0" y="37"/>
                    </a:moveTo>
                    <a:cubicBezTo>
                      <a:pt x="116" y="22"/>
                      <a:pt x="231" y="20"/>
                      <a:pt x="347" y="0"/>
                    </a:cubicBezTo>
                    <a:cubicBezTo>
                      <a:pt x="230" y="15"/>
                      <a:pt x="109" y="16"/>
                      <a:pt x="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7" name="Freeform 25">
                <a:extLst>
                  <a:ext uri="{FF2B5EF4-FFF2-40B4-BE49-F238E27FC236}">
                    <a16:creationId xmlns:a16="http://schemas.microsoft.com/office/drawing/2014/main" id="{0BE2A400-FD33-4CF2-BA4B-CC2E8A69C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4602163"/>
                <a:ext cx="33338" cy="666750"/>
              </a:xfrm>
              <a:custGeom>
                <a:avLst/>
                <a:gdLst>
                  <a:gd name="T0" fmla="*/ 16669 w 6"/>
                  <a:gd name="T1" fmla="*/ 0 h 122"/>
                  <a:gd name="T2" fmla="*/ 16669 w 6"/>
                  <a:gd name="T3" fmla="*/ 666750 h 122"/>
                  <a:gd name="T4" fmla="*/ 16669 w 6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2">
                    <a:moveTo>
                      <a:pt x="3" y="0"/>
                    </a:moveTo>
                    <a:cubicBezTo>
                      <a:pt x="5" y="53"/>
                      <a:pt x="6" y="71"/>
                      <a:pt x="3" y="122"/>
                    </a:cubicBezTo>
                    <a:cubicBezTo>
                      <a:pt x="1" y="70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8" name="文本框 33">
                <a:extLst>
                  <a:ext uri="{FF2B5EF4-FFF2-40B4-BE49-F238E27FC236}">
                    <a16:creationId xmlns:a16="http://schemas.microsoft.com/office/drawing/2014/main" id="{86DA3E89-88A3-47B1-8C9E-69BE7476F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86291">
                <a:off x="3855468" y="4446757"/>
                <a:ext cx="2942534" cy="708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2024 год</a:t>
                </a: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6" name="组合 2">
              <a:extLst>
                <a:ext uri="{FF2B5EF4-FFF2-40B4-BE49-F238E27FC236}">
                  <a16:creationId xmlns:a16="http://schemas.microsoft.com/office/drawing/2014/main" id="{F20AB511-D927-4AD7-998A-DD6B10E1D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8925" y="1265238"/>
              <a:ext cx="4954588" cy="1906587"/>
              <a:chOff x="3618706" y="1570038"/>
              <a:chExt cx="4954588" cy="1906587"/>
            </a:xfrm>
          </p:grpSpPr>
          <p:sp>
            <p:nvSpPr>
              <p:cNvPr id="1105" name="Freeform 10">
                <a:extLst>
                  <a:ext uri="{FF2B5EF4-FFF2-40B4-BE49-F238E27FC236}">
                    <a16:creationId xmlns:a16="http://schemas.microsoft.com/office/drawing/2014/main" id="{A84BD65E-2327-4DF3-AD48-235AC14A2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2330450"/>
                <a:ext cx="4954588" cy="1146175"/>
              </a:xfrm>
              <a:custGeom>
                <a:avLst/>
                <a:gdLst>
                  <a:gd name="T0" fmla="*/ 0 w 3121"/>
                  <a:gd name="T1" fmla="*/ 440 h 722"/>
                  <a:gd name="T2" fmla="*/ 1920 w 3121"/>
                  <a:gd name="T3" fmla="*/ 0 h 722"/>
                  <a:gd name="T4" fmla="*/ 3121 w 3121"/>
                  <a:gd name="T5" fmla="*/ 423 h 722"/>
                  <a:gd name="T6" fmla="*/ 1920 w 3121"/>
                  <a:gd name="T7" fmla="*/ 722 h 722"/>
                  <a:gd name="T8" fmla="*/ 0 w 3121"/>
                  <a:gd name="T9" fmla="*/ 44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722">
                    <a:moveTo>
                      <a:pt x="0" y="440"/>
                    </a:moveTo>
                    <a:lnTo>
                      <a:pt x="1920" y="0"/>
                    </a:lnTo>
                    <a:lnTo>
                      <a:pt x="3121" y="423"/>
                    </a:lnTo>
                    <a:lnTo>
                      <a:pt x="1920" y="722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145D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6" name="Freeform 15">
                <a:extLst>
                  <a:ext uri="{FF2B5EF4-FFF2-40B4-BE49-F238E27FC236}">
                    <a16:creationId xmlns:a16="http://schemas.microsoft.com/office/drawing/2014/main" id="{59E9ADDF-55C9-4D02-9AA0-1E9F1729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1576388"/>
                <a:ext cx="1906588" cy="1425575"/>
              </a:xfrm>
              <a:custGeom>
                <a:avLst/>
                <a:gdLst>
                  <a:gd name="T0" fmla="*/ 1201 w 1201"/>
                  <a:gd name="T1" fmla="*/ 619 h 898"/>
                  <a:gd name="T2" fmla="*/ 0 w 1201"/>
                  <a:gd name="T3" fmla="*/ 0 h 898"/>
                  <a:gd name="T4" fmla="*/ 0 w 1201"/>
                  <a:gd name="T5" fmla="*/ 475 h 898"/>
                  <a:gd name="T6" fmla="*/ 1201 w 1201"/>
                  <a:gd name="T7" fmla="*/ 898 h 898"/>
                  <a:gd name="T8" fmla="*/ 1201 w 1201"/>
                  <a:gd name="T9" fmla="*/ 619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898">
                    <a:moveTo>
                      <a:pt x="1201" y="619"/>
                    </a:moveTo>
                    <a:lnTo>
                      <a:pt x="0" y="0"/>
                    </a:lnTo>
                    <a:lnTo>
                      <a:pt x="0" y="475"/>
                    </a:lnTo>
                    <a:lnTo>
                      <a:pt x="1201" y="898"/>
                    </a:lnTo>
                    <a:lnTo>
                      <a:pt x="1201" y="619"/>
                    </a:lnTo>
                    <a:close/>
                  </a:path>
                </a:pathLst>
              </a:custGeom>
              <a:solidFill>
                <a:srgbClr val="2099A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7" name="Freeform 16">
                <a:extLst>
                  <a:ext uri="{FF2B5EF4-FFF2-40B4-BE49-F238E27FC236}">
                    <a16:creationId xmlns:a16="http://schemas.microsoft.com/office/drawing/2014/main" id="{C3758F20-8FF8-4FEF-ADFF-247A1B7B3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1576388"/>
                <a:ext cx="3048000" cy="1452562"/>
              </a:xfrm>
              <a:custGeom>
                <a:avLst/>
                <a:gdLst>
                  <a:gd name="T0" fmla="*/ 0 w 1920"/>
                  <a:gd name="T1" fmla="*/ 609 h 915"/>
                  <a:gd name="T2" fmla="*/ 1920 w 1920"/>
                  <a:gd name="T3" fmla="*/ 0 h 915"/>
                  <a:gd name="T4" fmla="*/ 1920 w 1920"/>
                  <a:gd name="T5" fmla="*/ 475 h 915"/>
                  <a:gd name="T6" fmla="*/ 0 w 1920"/>
                  <a:gd name="T7" fmla="*/ 915 h 915"/>
                  <a:gd name="T8" fmla="*/ 0 w 1920"/>
                  <a:gd name="T9" fmla="*/ 609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915">
                    <a:moveTo>
                      <a:pt x="0" y="609"/>
                    </a:moveTo>
                    <a:lnTo>
                      <a:pt x="1920" y="0"/>
                    </a:lnTo>
                    <a:lnTo>
                      <a:pt x="1920" y="475"/>
                    </a:lnTo>
                    <a:lnTo>
                      <a:pt x="0" y="915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07C1D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8" name="Freeform 17">
                <a:extLst>
                  <a:ext uri="{FF2B5EF4-FFF2-40B4-BE49-F238E27FC236}">
                    <a16:creationId xmlns:a16="http://schemas.microsoft.com/office/drawing/2014/main" id="{08D1BB2F-5DF9-493A-9920-FBDFA1076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2330450"/>
                <a:ext cx="3048000" cy="693738"/>
              </a:xfrm>
              <a:custGeom>
                <a:avLst/>
                <a:gdLst>
                  <a:gd name="T0" fmla="*/ 3048000 w 558"/>
                  <a:gd name="T1" fmla="*/ 0 h 127"/>
                  <a:gd name="T2" fmla="*/ 0 w 558"/>
                  <a:gd name="T3" fmla="*/ 693738 h 127"/>
                  <a:gd name="T4" fmla="*/ 3048000 w 558"/>
                  <a:gd name="T5" fmla="*/ 0 h 1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127">
                    <a:moveTo>
                      <a:pt x="558" y="0"/>
                    </a:moveTo>
                    <a:cubicBezTo>
                      <a:pt x="376" y="44"/>
                      <a:pt x="184" y="92"/>
                      <a:pt x="0" y="127"/>
                    </a:cubicBezTo>
                    <a:cubicBezTo>
                      <a:pt x="184" y="85"/>
                      <a:pt x="385" y="34"/>
                      <a:pt x="5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9" name="Freeform 21">
                <a:extLst>
                  <a:ext uri="{FF2B5EF4-FFF2-40B4-BE49-F238E27FC236}">
                    <a16:creationId xmlns:a16="http://schemas.microsoft.com/office/drawing/2014/main" id="{66661262-ACFE-4B89-8B19-6AF734FA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2330450"/>
                <a:ext cx="1906588" cy="666750"/>
              </a:xfrm>
              <a:custGeom>
                <a:avLst/>
                <a:gdLst>
                  <a:gd name="T0" fmla="*/ 0 w 349"/>
                  <a:gd name="T1" fmla="*/ 0 h 122"/>
                  <a:gd name="T2" fmla="*/ 1906588 w 349"/>
                  <a:gd name="T3" fmla="*/ 666750 h 122"/>
                  <a:gd name="T4" fmla="*/ 0 w 349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9" h="122">
                    <a:moveTo>
                      <a:pt x="0" y="0"/>
                    </a:moveTo>
                    <a:cubicBezTo>
                      <a:pt x="111" y="44"/>
                      <a:pt x="236" y="87"/>
                      <a:pt x="349" y="122"/>
                    </a:cubicBezTo>
                    <a:cubicBezTo>
                      <a:pt x="237" y="80"/>
                      <a:pt x="106" y="3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0" name="Freeform 23">
                <a:extLst>
                  <a:ext uri="{FF2B5EF4-FFF2-40B4-BE49-F238E27FC236}">
                    <a16:creationId xmlns:a16="http://schemas.microsoft.com/office/drawing/2014/main" id="{6BFEA428-04EA-4BE0-810E-DBC5D87C7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1570038"/>
                <a:ext cx="33338" cy="754063"/>
              </a:xfrm>
              <a:custGeom>
                <a:avLst/>
                <a:gdLst>
                  <a:gd name="T0" fmla="*/ 16669 w 6"/>
                  <a:gd name="T1" fmla="*/ 0 h 138"/>
                  <a:gd name="T2" fmla="*/ 16669 w 6"/>
                  <a:gd name="T3" fmla="*/ 754063 h 138"/>
                  <a:gd name="T4" fmla="*/ 16669 w 6"/>
                  <a:gd name="T5" fmla="*/ 0 h 1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8">
                    <a:moveTo>
                      <a:pt x="3" y="0"/>
                    </a:moveTo>
                    <a:cubicBezTo>
                      <a:pt x="5" y="54"/>
                      <a:pt x="6" y="87"/>
                      <a:pt x="3" y="138"/>
                    </a:cubicBezTo>
                    <a:cubicBezTo>
                      <a:pt x="1" y="87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1" name="文本框 1">
                <a:extLst>
                  <a:ext uri="{FF2B5EF4-FFF2-40B4-BE49-F238E27FC236}">
                    <a16:creationId xmlns:a16="http://schemas.microsoft.com/office/drawing/2014/main" id="{5FB731DE-BD08-48A9-A623-7459419EA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620040">
                <a:off x="3781935" y="2047550"/>
                <a:ext cx="2942534" cy="708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2022 год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7" name="组合 3">
              <a:extLst>
                <a:ext uri="{FF2B5EF4-FFF2-40B4-BE49-F238E27FC236}">
                  <a16:creationId xmlns:a16="http://schemas.microsoft.com/office/drawing/2014/main" id="{1316F884-86D9-421F-B99C-9BD2F602F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8925" y="2713038"/>
              <a:ext cx="4954588" cy="1131887"/>
              <a:chOff x="3618706" y="3017838"/>
              <a:chExt cx="4954588" cy="1131888"/>
            </a:xfrm>
          </p:grpSpPr>
          <p:sp>
            <p:nvSpPr>
              <p:cNvPr id="1098" name="Freeform 8">
                <a:extLst>
                  <a:ext uri="{FF2B5EF4-FFF2-40B4-BE49-F238E27FC236}">
                    <a16:creationId xmlns:a16="http://schemas.microsoft.com/office/drawing/2014/main" id="{5E807D07-B7F1-4804-B4E5-450649264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684589"/>
                <a:ext cx="4954588" cy="465137"/>
              </a:xfrm>
              <a:custGeom>
                <a:avLst/>
                <a:gdLst>
                  <a:gd name="T0" fmla="*/ 0 w 3121"/>
                  <a:gd name="T1" fmla="*/ 128 h 293"/>
                  <a:gd name="T2" fmla="*/ 1920 w 3121"/>
                  <a:gd name="T3" fmla="*/ 0 h 293"/>
                  <a:gd name="T4" fmla="*/ 3121 w 3121"/>
                  <a:gd name="T5" fmla="*/ 114 h 293"/>
                  <a:gd name="T6" fmla="*/ 1917 w 3121"/>
                  <a:gd name="T7" fmla="*/ 293 h 293"/>
                  <a:gd name="T8" fmla="*/ 0 w 3121"/>
                  <a:gd name="T9" fmla="*/ 12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293">
                    <a:moveTo>
                      <a:pt x="0" y="128"/>
                    </a:moveTo>
                    <a:lnTo>
                      <a:pt x="1920" y="0"/>
                    </a:lnTo>
                    <a:lnTo>
                      <a:pt x="3121" y="114"/>
                    </a:lnTo>
                    <a:lnTo>
                      <a:pt x="1917" y="29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6C6B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99" name="Freeform 13">
                <a:extLst>
                  <a:ext uri="{FF2B5EF4-FFF2-40B4-BE49-F238E27FC236}">
                    <a16:creationId xmlns:a16="http://schemas.microsoft.com/office/drawing/2014/main" id="{EAFCCEAD-4826-4AAB-8D28-24F57B14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3017838"/>
                <a:ext cx="1906588" cy="847726"/>
              </a:xfrm>
              <a:custGeom>
                <a:avLst/>
                <a:gdLst>
                  <a:gd name="T0" fmla="*/ 1201 w 1201"/>
                  <a:gd name="T1" fmla="*/ 327 h 534"/>
                  <a:gd name="T2" fmla="*/ 0 w 1201"/>
                  <a:gd name="T3" fmla="*/ 0 h 534"/>
                  <a:gd name="T4" fmla="*/ 0 w 1201"/>
                  <a:gd name="T5" fmla="*/ 420 h 534"/>
                  <a:gd name="T6" fmla="*/ 1201 w 1201"/>
                  <a:gd name="T7" fmla="*/ 534 h 534"/>
                  <a:gd name="T8" fmla="*/ 1201 w 1201"/>
                  <a:gd name="T9" fmla="*/ 32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534">
                    <a:moveTo>
                      <a:pt x="1201" y="327"/>
                    </a:moveTo>
                    <a:lnTo>
                      <a:pt x="0" y="0"/>
                    </a:lnTo>
                    <a:lnTo>
                      <a:pt x="0" y="420"/>
                    </a:lnTo>
                    <a:lnTo>
                      <a:pt x="1201" y="534"/>
                    </a:lnTo>
                    <a:lnTo>
                      <a:pt x="1201" y="327"/>
                    </a:lnTo>
                    <a:close/>
                  </a:path>
                </a:pathLst>
              </a:custGeom>
              <a:solidFill>
                <a:srgbClr val="96938B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0" name="Freeform 14">
                <a:extLst>
                  <a:ext uri="{FF2B5EF4-FFF2-40B4-BE49-F238E27FC236}">
                    <a16:creationId xmlns:a16="http://schemas.microsoft.com/office/drawing/2014/main" id="{17A13E82-071B-4FE4-951A-ED80FC1F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017838"/>
                <a:ext cx="3048000" cy="869951"/>
              </a:xfrm>
              <a:custGeom>
                <a:avLst/>
                <a:gdLst>
                  <a:gd name="T0" fmla="*/ 0 w 1920"/>
                  <a:gd name="T1" fmla="*/ 317 h 548"/>
                  <a:gd name="T2" fmla="*/ 1920 w 1920"/>
                  <a:gd name="T3" fmla="*/ 0 h 548"/>
                  <a:gd name="T4" fmla="*/ 1920 w 1920"/>
                  <a:gd name="T5" fmla="*/ 420 h 548"/>
                  <a:gd name="T6" fmla="*/ 0 w 1920"/>
                  <a:gd name="T7" fmla="*/ 548 h 548"/>
                  <a:gd name="T8" fmla="*/ 0 w 1920"/>
                  <a:gd name="T9" fmla="*/ 317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548">
                    <a:moveTo>
                      <a:pt x="0" y="317"/>
                    </a:moveTo>
                    <a:lnTo>
                      <a:pt x="1920" y="0"/>
                    </a:lnTo>
                    <a:lnTo>
                      <a:pt x="1920" y="420"/>
                    </a:lnTo>
                    <a:lnTo>
                      <a:pt x="0" y="548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D7D3C8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1" name="Freeform 18">
                <a:extLst>
                  <a:ext uri="{FF2B5EF4-FFF2-40B4-BE49-F238E27FC236}">
                    <a16:creationId xmlns:a16="http://schemas.microsoft.com/office/drawing/2014/main" id="{9C92FCDD-3DAF-413F-93C2-60073002C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684588"/>
                <a:ext cx="3048000" cy="196850"/>
              </a:xfrm>
              <a:custGeom>
                <a:avLst/>
                <a:gdLst>
                  <a:gd name="T0" fmla="*/ 3048000 w 558"/>
                  <a:gd name="T1" fmla="*/ 0 h 36"/>
                  <a:gd name="T2" fmla="*/ 0 w 558"/>
                  <a:gd name="T3" fmla="*/ 196850 h 36"/>
                  <a:gd name="T4" fmla="*/ 3048000 w 558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36">
                    <a:moveTo>
                      <a:pt x="558" y="0"/>
                    </a:moveTo>
                    <a:cubicBezTo>
                      <a:pt x="372" y="13"/>
                      <a:pt x="187" y="30"/>
                      <a:pt x="0" y="36"/>
                    </a:cubicBezTo>
                    <a:cubicBezTo>
                      <a:pt x="188" y="24"/>
                      <a:pt x="382" y="6"/>
                      <a:pt x="5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2" name="Freeform 22">
                <a:extLst>
                  <a:ext uri="{FF2B5EF4-FFF2-40B4-BE49-F238E27FC236}">
                    <a16:creationId xmlns:a16="http://schemas.microsoft.com/office/drawing/2014/main" id="{FF20D027-0D1F-463E-B943-20E0F25C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3684588"/>
                <a:ext cx="1895475" cy="180975"/>
              </a:xfrm>
              <a:custGeom>
                <a:avLst/>
                <a:gdLst>
                  <a:gd name="T0" fmla="*/ 0 w 347"/>
                  <a:gd name="T1" fmla="*/ 0 h 33"/>
                  <a:gd name="T2" fmla="*/ 1895475 w 347"/>
                  <a:gd name="T3" fmla="*/ 180975 h 33"/>
                  <a:gd name="T4" fmla="*/ 0 w 34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7" h="33">
                    <a:moveTo>
                      <a:pt x="0" y="0"/>
                    </a:moveTo>
                    <a:cubicBezTo>
                      <a:pt x="114" y="13"/>
                      <a:pt x="233" y="26"/>
                      <a:pt x="347" y="33"/>
                    </a:cubicBezTo>
                    <a:cubicBezTo>
                      <a:pt x="233" y="21"/>
                      <a:pt x="108" y="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3" name="Freeform 24">
                <a:extLst>
                  <a:ext uri="{FF2B5EF4-FFF2-40B4-BE49-F238E27FC236}">
                    <a16:creationId xmlns:a16="http://schemas.microsoft.com/office/drawing/2014/main" id="{C7F29BFE-8477-4E04-874B-48F105DB3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3017838"/>
                <a:ext cx="33338" cy="666750"/>
              </a:xfrm>
              <a:custGeom>
                <a:avLst/>
                <a:gdLst>
                  <a:gd name="T0" fmla="*/ 16669 w 6"/>
                  <a:gd name="T1" fmla="*/ 0 h 122"/>
                  <a:gd name="T2" fmla="*/ 16669 w 6"/>
                  <a:gd name="T3" fmla="*/ 666750 h 122"/>
                  <a:gd name="T4" fmla="*/ 16669 w 6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2">
                    <a:moveTo>
                      <a:pt x="3" y="0"/>
                    </a:moveTo>
                    <a:cubicBezTo>
                      <a:pt x="5" y="53"/>
                      <a:pt x="6" y="71"/>
                      <a:pt x="3" y="122"/>
                    </a:cubicBezTo>
                    <a:cubicBezTo>
                      <a:pt x="1" y="70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4" name="文本框 32">
                <a:extLst>
                  <a:ext uri="{FF2B5EF4-FFF2-40B4-BE49-F238E27FC236}">
                    <a16:creationId xmlns:a16="http://schemas.microsoft.com/office/drawing/2014/main" id="{6081D2CC-DA38-45E7-B5EE-3524408009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88924">
                <a:off x="3965849" y="3159917"/>
                <a:ext cx="2942534" cy="708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2023 год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5" name="Freeform 15">
            <a:extLst>
              <a:ext uri="{FF2B5EF4-FFF2-40B4-BE49-F238E27FC236}">
                <a16:creationId xmlns:a16="http://schemas.microsoft.com/office/drawing/2014/main" id="{59E9ADDF-55C9-4D02-9AA0-1E9F1729FFB3}"/>
              </a:ext>
            </a:extLst>
          </p:cNvPr>
          <p:cNvSpPr>
            <a:spLocks/>
          </p:cNvSpPr>
          <p:nvPr/>
        </p:nvSpPr>
        <p:spPr bwMode="auto">
          <a:xfrm>
            <a:off x="6020828" y="1068216"/>
            <a:ext cx="697528" cy="600039"/>
          </a:xfrm>
          <a:custGeom>
            <a:avLst/>
            <a:gdLst>
              <a:gd name="T0" fmla="*/ 1201 w 1201"/>
              <a:gd name="T1" fmla="*/ 619 h 898"/>
              <a:gd name="T2" fmla="*/ 0 w 1201"/>
              <a:gd name="T3" fmla="*/ 0 h 898"/>
              <a:gd name="T4" fmla="*/ 0 w 1201"/>
              <a:gd name="T5" fmla="*/ 475 h 898"/>
              <a:gd name="T6" fmla="*/ 1201 w 1201"/>
              <a:gd name="T7" fmla="*/ 898 h 898"/>
              <a:gd name="T8" fmla="*/ 1201 w 1201"/>
              <a:gd name="T9" fmla="*/ 619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898">
                <a:moveTo>
                  <a:pt x="1201" y="619"/>
                </a:moveTo>
                <a:lnTo>
                  <a:pt x="0" y="0"/>
                </a:lnTo>
                <a:lnTo>
                  <a:pt x="0" y="475"/>
                </a:lnTo>
                <a:lnTo>
                  <a:pt x="1201" y="898"/>
                </a:lnTo>
                <a:lnTo>
                  <a:pt x="1201" y="619"/>
                </a:lnTo>
                <a:close/>
              </a:path>
            </a:pathLst>
          </a:custGeom>
          <a:solidFill>
            <a:srgbClr val="6C56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3496" y="54960"/>
            <a:ext cx="7315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</a:rPr>
              <a:t>Субсидии </a:t>
            </a:r>
            <a:r>
              <a:rPr lang="ru-RU" sz="2000" b="1" dirty="0">
                <a:solidFill>
                  <a:srgbClr val="F2CB05"/>
                </a:solidFill>
              </a:rPr>
              <a:t>на 2021 - 2024 годы (тыс.руб.) 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srgbClr val="025373"/>
                </a:solidFill>
              </a:rPr>
              <a:t> </a:t>
            </a:r>
            <a:endParaRPr lang="ru-RU" sz="2400" b="1" dirty="0">
              <a:solidFill>
                <a:srgbClr val="F2CB05"/>
              </a:solidFill>
            </a:endParaRPr>
          </a:p>
        </p:txBody>
      </p:sp>
      <p:sp>
        <p:nvSpPr>
          <p:cNvPr id="117" name="Freeform 16">
            <a:extLst>
              <a:ext uri="{FF2B5EF4-FFF2-40B4-BE49-F238E27FC236}">
                <a16:creationId xmlns:a16="http://schemas.microsoft.com/office/drawing/2014/main" id="{C3758F20-8FF8-4FEF-ADFF-247A1B7B3E77}"/>
              </a:ext>
            </a:extLst>
          </p:cNvPr>
          <p:cNvSpPr>
            <a:spLocks/>
          </p:cNvSpPr>
          <p:nvPr/>
        </p:nvSpPr>
        <p:spPr bwMode="auto">
          <a:xfrm rot="21346271">
            <a:off x="4941872" y="1093595"/>
            <a:ext cx="1115115" cy="611398"/>
          </a:xfrm>
          <a:custGeom>
            <a:avLst/>
            <a:gdLst>
              <a:gd name="T0" fmla="*/ 0 w 1920"/>
              <a:gd name="T1" fmla="*/ 609 h 915"/>
              <a:gd name="T2" fmla="*/ 1920 w 1920"/>
              <a:gd name="T3" fmla="*/ 0 h 915"/>
              <a:gd name="T4" fmla="*/ 1920 w 1920"/>
              <a:gd name="T5" fmla="*/ 475 h 915"/>
              <a:gd name="T6" fmla="*/ 0 w 1920"/>
              <a:gd name="T7" fmla="*/ 915 h 915"/>
              <a:gd name="T8" fmla="*/ 0 w 1920"/>
              <a:gd name="T9" fmla="*/ 60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915">
                <a:moveTo>
                  <a:pt x="0" y="609"/>
                </a:moveTo>
                <a:lnTo>
                  <a:pt x="1920" y="0"/>
                </a:lnTo>
                <a:lnTo>
                  <a:pt x="1920" y="475"/>
                </a:lnTo>
                <a:lnTo>
                  <a:pt x="0" y="915"/>
                </a:lnTo>
                <a:lnTo>
                  <a:pt x="0" y="609"/>
                </a:lnTo>
                <a:close/>
              </a:path>
            </a:pathLst>
          </a:custGeom>
          <a:solidFill>
            <a:srgbClr val="6C56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6" name="文本框 1">
            <a:extLst>
              <a:ext uri="{FF2B5EF4-FFF2-40B4-BE49-F238E27FC236}">
                <a16:creationId xmlns:a16="http://schemas.microsoft.com/office/drawing/2014/main" id="{5FB731DE-BD08-48A9-A623-7459419EAEB8}"/>
              </a:ext>
            </a:extLst>
          </p:cNvPr>
          <p:cNvSpPr txBox="1">
            <a:spLocks noChangeArrowheads="1"/>
          </p:cNvSpPr>
          <p:nvPr/>
        </p:nvSpPr>
        <p:spPr bwMode="auto">
          <a:xfrm rot="20237777">
            <a:off x="5000074" y="1218825"/>
            <a:ext cx="106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 год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61"/>
          <p:cNvSpPr txBox="1"/>
          <p:nvPr/>
        </p:nvSpPr>
        <p:spPr>
          <a:xfrm>
            <a:off x="6746692" y="2340095"/>
            <a:ext cx="855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266 030,3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4" name="文本框 61"/>
          <p:cNvSpPr txBox="1"/>
          <p:nvPr/>
        </p:nvSpPr>
        <p:spPr>
          <a:xfrm>
            <a:off x="6758823" y="2802218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209 351,0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6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41296" y="3229765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8" name="文本框 54"/>
          <p:cNvSpPr txBox="1"/>
          <p:nvPr/>
        </p:nvSpPr>
        <p:spPr>
          <a:xfrm>
            <a:off x="8536650" y="2322731"/>
            <a:ext cx="87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157 310,6</a:t>
            </a:r>
            <a:endParaRPr lang="zh-CN" altLang="en-US" sz="1000" b="1" dirty="0">
              <a:solidFill>
                <a:srgbClr val="01ACBE"/>
              </a:solidFill>
            </a:endParaRPr>
          </a:p>
        </p:txBody>
      </p:sp>
      <p:sp>
        <p:nvSpPr>
          <p:cNvPr id="129" name="文本框 54"/>
          <p:cNvSpPr txBox="1"/>
          <p:nvPr/>
        </p:nvSpPr>
        <p:spPr>
          <a:xfrm>
            <a:off x="8545529" y="2797963"/>
            <a:ext cx="87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0,0</a:t>
            </a:r>
            <a:endParaRPr lang="zh-CN" altLang="en-US" sz="1200" b="1" dirty="0">
              <a:solidFill>
                <a:srgbClr val="01ACBE"/>
              </a:solidFill>
            </a:endParaRPr>
          </a:p>
        </p:txBody>
      </p:sp>
      <p:sp>
        <p:nvSpPr>
          <p:cNvPr id="130" name="文本框 47"/>
          <p:cNvSpPr txBox="1"/>
          <p:nvPr/>
        </p:nvSpPr>
        <p:spPr>
          <a:xfrm>
            <a:off x="9382884" y="2328049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26 298,4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31" name="文本框 47"/>
          <p:cNvSpPr txBox="1"/>
          <p:nvPr/>
        </p:nvSpPr>
        <p:spPr>
          <a:xfrm>
            <a:off x="9384390" y="2792150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26 727,5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32" name="文本框 40"/>
          <p:cNvSpPr txBox="1"/>
          <p:nvPr/>
        </p:nvSpPr>
        <p:spPr>
          <a:xfrm>
            <a:off x="10173924" y="2348863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232,6</a:t>
            </a:r>
            <a:endParaRPr lang="zh-CN" altLang="en-US" sz="1000" b="1" dirty="0">
              <a:solidFill>
                <a:srgbClr val="FFC000"/>
              </a:solidFill>
            </a:endParaRPr>
          </a:p>
        </p:txBody>
      </p:sp>
      <p:sp>
        <p:nvSpPr>
          <p:cNvPr id="133" name="文本框 40"/>
          <p:cNvSpPr txBox="1"/>
          <p:nvPr/>
        </p:nvSpPr>
        <p:spPr>
          <a:xfrm>
            <a:off x="10181926" y="2805946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232,6</a:t>
            </a:r>
            <a:endParaRPr lang="zh-CN" altLang="en-US" sz="1000" b="1" dirty="0">
              <a:solidFill>
                <a:srgbClr val="FFC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492967" y="277621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378 310,5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490801" y="328573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167 466,6</a:t>
            </a:r>
          </a:p>
        </p:txBody>
      </p:sp>
      <p:sp>
        <p:nvSpPr>
          <p:cNvPr id="136" name="文本框 128"/>
          <p:cNvSpPr txBox="1"/>
          <p:nvPr/>
        </p:nvSpPr>
        <p:spPr>
          <a:xfrm>
            <a:off x="6360390" y="322065"/>
            <a:ext cx="1326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Софинансирование капитальных вложений в объекты муниципальной собственности </a:t>
            </a:r>
            <a:endParaRPr lang="zh-CN" altLang="en-US" sz="9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7" name="文本框 128"/>
          <p:cNvSpPr txBox="1"/>
          <p:nvPr/>
        </p:nvSpPr>
        <p:spPr>
          <a:xfrm>
            <a:off x="10667740" y="746338"/>
            <a:ext cx="889143" cy="37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00B050"/>
                </a:solidFill>
              </a:rPr>
              <a:t>Прочие субсидии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138" name="文本框 128"/>
          <p:cNvSpPr txBox="1"/>
          <p:nvPr/>
        </p:nvSpPr>
        <p:spPr>
          <a:xfrm>
            <a:off x="10006911" y="619165"/>
            <a:ext cx="92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FFC000"/>
                </a:solidFill>
              </a:rPr>
              <a:t>На поддержку отрасли культуры</a:t>
            </a:r>
            <a:endParaRPr lang="zh-CN" altLang="en-US" sz="900" b="1" dirty="0">
              <a:solidFill>
                <a:srgbClr val="FFC000"/>
              </a:solidFill>
            </a:endParaRPr>
          </a:p>
        </p:txBody>
      </p:sp>
      <p:sp>
        <p:nvSpPr>
          <p:cNvPr id="139" name="文本框 128"/>
          <p:cNvSpPr txBox="1"/>
          <p:nvPr/>
        </p:nvSpPr>
        <p:spPr>
          <a:xfrm>
            <a:off x="9206723" y="464118"/>
            <a:ext cx="93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967A89"/>
                </a:solidFill>
              </a:rPr>
              <a:t>Бесплатное горячее питание обучающихся</a:t>
            </a:r>
            <a:endParaRPr lang="zh-CN" altLang="en-US" sz="900" b="1" dirty="0">
              <a:solidFill>
                <a:srgbClr val="967A89"/>
              </a:solidFill>
            </a:endParaRPr>
          </a:p>
        </p:txBody>
      </p:sp>
      <p:sp>
        <p:nvSpPr>
          <p:cNvPr id="140" name="文本框 128"/>
          <p:cNvSpPr txBox="1"/>
          <p:nvPr/>
        </p:nvSpPr>
        <p:spPr>
          <a:xfrm>
            <a:off x="8342959" y="323470"/>
            <a:ext cx="10347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49C1C7"/>
                </a:solidFill>
              </a:rPr>
              <a:t>Создание дополнительных мест для детей в возрасте от 1,5 до 3 лет</a:t>
            </a:r>
            <a:endParaRPr lang="zh-CN" altLang="en-US" sz="900" b="1" dirty="0">
              <a:solidFill>
                <a:srgbClr val="49C1C7"/>
              </a:solidFill>
            </a:endParaRPr>
          </a:p>
        </p:txBody>
      </p:sp>
      <p:sp>
        <p:nvSpPr>
          <p:cNvPr id="141" name="文本框 61"/>
          <p:cNvSpPr txBox="1"/>
          <p:nvPr/>
        </p:nvSpPr>
        <p:spPr>
          <a:xfrm>
            <a:off x="6789713" y="3316272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0,0</a:t>
            </a:r>
            <a:endParaRPr lang="zh-CN" altLang="en-US" sz="10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2" name="文本框 54"/>
          <p:cNvSpPr txBox="1"/>
          <p:nvPr/>
        </p:nvSpPr>
        <p:spPr>
          <a:xfrm>
            <a:off x="8552930" y="3311399"/>
            <a:ext cx="87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0,0</a:t>
            </a:r>
            <a:endParaRPr lang="zh-CN" altLang="en-US" sz="1000" b="1" dirty="0">
              <a:solidFill>
                <a:srgbClr val="01ACBE"/>
              </a:solidFill>
            </a:endParaRPr>
          </a:p>
        </p:txBody>
      </p:sp>
      <p:sp>
        <p:nvSpPr>
          <p:cNvPr id="143" name="文本框 47"/>
          <p:cNvSpPr txBox="1"/>
          <p:nvPr/>
        </p:nvSpPr>
        <p:spPr>
          <a:xfrm>
            <a:off x="9402522" y="3312454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26 042,5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44" name="文本框 40"/>
          <p:cNvSpPr txBox="1"/>
          <p:nvPr/>
        </p:nvSpPr>
        <p:spPr>
          <a:xfrm>
            <a:off x="10132992" y="3326251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232,9</a:t>
            </a:r>
            <a:endParaRPr lang="zh-CN" altLang="en-US" sz="1000" b="1" dirty="0">
              <a:solidFill>
                <a:srgbClr val="FFC000"/>
              </a:solidFill>
            </a:endParaRPr>
          </a:p>
        </p:txBody>
      </p:sp>
      <p:sp>
        <p:nvSpPr>
          <p:cNvPr id="145" name="文本框 40"/>
          <p:cNvSpPr txBox="1"/>
          <p:nvPr/>
        </p:nvSpPr>
        <p:spPr>
          <a:xfrm>
            <a:off x="10725605" y="1291758"/>
            <a:ext cx="860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302 968,9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6" name="文本框 40"/>
          <p:cNvSpPr txBox="1"/>
          <p:nvPr/>
        </p:nvSpPr>
        <p:spPr>
          <a:xfrm>
            <a:off x="10758190" y="1807035"/>
            <a:ext cx="817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141 434,0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7" name="文本框 40"/>
          <p:cNvSpPr txBox="1"/>
          <p:nvPr/>
        </p:nvSpPr>
        <p:spPr>
          <a:xfrm>
            <a:off x="10754038" y="2336805"/>
            <a:ext cx="805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190 708,5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8" name="文本框 40"/>
          <p:cNvSpPr txBox="1"/>
          <p:nvPr/>
        </p:nvSpPr>
        <p:spPr>
          <a:xfrm>
            <a:off x="10777566" y="2805947"/>
            <a:ext cx="808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141 999,4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9" name="文本框 40"/>
          <p:cNvSpPr txBox="1"/>
          <p:nvPr/>
        </p:nvSpPr>
        <p:spPr>
          <a:xfrm>
            <a:off x="10777566" y="3305995"/>
            <a:ext cx="824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141 191,2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20398627" flipH="1">
            <a:off x="4962802" y="4818353"/>
            <a:ext cx="6874602" cy="1077820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7357587" y="449063"/>
            <a:ext cx="132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Модернизация школьных </a:t>
            </a:r>
          </a:p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систем </a:t>
            </a:r>
          </a:p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образования</a:t>
            </a:r>
            <a:endParaRPr lang="zh-CN" altLang="en-US" sz="900" b="1" dirty="0">
              <a:solidFill>
                <a:srgbClr val="C00000"/>
              </a:solidFill>
            </a:endParaRPr>
          </a:p>
        </p:txBody>
      </p:sp>
      <p:sp>
        <p:nvSpPr>
          <p:cNvPr id="94" name="文本框 61"/>
          <p:cNvSpPr txBox="1"/>
          <p:nvPr/>
        </p:nvSpPr>
        <p:spPr>
          <a:xfrm>
            <a:off x="7673226" y="1291758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5" name="文本框 61"/>
          <p:cNvSpPr txBox="1"/>
          <p:nvPr/>
        </p:nvSpPr>
        <p:spPr>
          <a:xfrm>
            <a:off x="7665651" y="1812467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117 921,0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6" name="文本框 61"/>
          <p:cNvSpPr txBox="1"/>
          <p:nvPr/>
        </p:nvSpPr>
        <p:spPr>
          <a:xfrm>
            <a:off x="7657031" y="2309985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7" name="文本框 61"/>
          <p:cNvSpPr txBox="1"/>
          <p:nvPr/>
        </p:nvSpPr>
        <p:spPr>
          <a:xfrm>
            <a:off x="7674544" y="2797962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8" name="文本框 61"/>
          <p:cNvSpPr txBox="1"/>
          <p:nvPr/>
        </p:nvSpPr>
        <p:spPr>
          <a:xfrm>
            <a:off x="7690656" y="3299691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1" name="文本框 33">
            <a:extLst>
              <a:ext uri="{FF2B5EF4-FFF2-40B4-BE49-F238E27FC236}">
                <a16:creationId xmlns:a16="http://schemas.microsoft.com/office/drawing/2014/main" id="{86DA3E89-88A3-47B1-8C9E-69BE7476FFE5}"/>
              </a:ext>
            </a:extLst>
          </p:cNvPr>
          <p:cNvSpPr txBox="1">
            <a:spLocks noChangeArrowheads="1"/>
          </p:cNvSpPr>
          <p:nvPr/>
        </p:nvSpPr>
        <p:spPr bwMode="auto">
          <a:xfrm rot="937269">
            <a:off x="5071738" y="3499282"/>
            <a:ext cx="106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 год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30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823" y="72768"/>
            <a:ext cx="5749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Субвенции </a:t>
            </a:r>
            <a:r>
              <a:rPr lang="ru-RU" sz="2400" b="1" dirty="0">
                <a:solidFill>
                  <a:schemeClr val="accent3"/>
                </a:solidFill>
              </a:rPr>
              <a:t>на</a:t>
            </a:r>
            <a:r>
              <a:rPr lang="ru-RU" sz="2400" b="1" dirty="0">
                <a:solidFill>
                  <a:srgbClr val="025373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2021 - 2025 годы (тыс.руб.) </a:t>
            </a:r>
            <a:endParaRPr lang="ru-RU" sz="2400" dirty="0"/>
          </a:p>
        </p:txBody>
      </p:sp>
      <p:grpSp>
        <p:nvGrpSpPr>
          <p:cNvPr id="82" name="Group 737"/>
          <p:cNvGrpSpPr>
            <a:grpSpLocks noChangeAspect="1"/>
          </p:cNvGrpSpPr>
          <p:nvPr/>
        </p:nvGrpSpPr>
        <p:grpSpPr bwMode="auto">
          <a:xfrm>
            <a:off x="5520663" y="497697"/>
            <a:ext cx="6561077" cy="6182709"/>
            <a:chOff x="2105" y="527"/>
            <a:chExt cx="3468" cy="3268"/>
          </a:xfrm>
        </p:grpSpPr>
        <p:sp>
          <p:nvSpPr>
            <p:cNvPr id="83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4" name="Freeform 738"/>
            <p:cNvSpPr>
              <a:spLocks noEditPoints="1"/>
            </p:cNvSpPr>
            <p:nvPr/>
          </p:nvSpPr>
          <p:spPr bwMode="auto">
            <a:xfrm>
              <a:off x="2105" y="2581"/>
              <a:ext cx="333" cy="478"/>
            </a:xfrm>
            <a:custGeom>
              <a:avLst/>
              <a:gdLst>
                <a:gd name="T0" fmla="*/ 50 w 141"/>
                <a:gd name="T1" fmla="*/ 181 h 202"/>
                <a:gd name="T2" fmla="*/ 61 w 141"/>
                <a:gd name="T3" fmla="*/ 177 h 202"/>
                <a:gd name="T4" fmla="*/ 58 w 141"/>
                <a:gd name="T5" fmla="*/ 195 h 202"/>
                <a:gd name="T6" fmla="*/ 131 w 141"/>
                <a:gd name="T7" fmla="*/ 171 h 202"/>
                <a:gd name="T8" fmla="*/ 100 w 141"/>
                <a:gd name="T9" fmla="*/ 173 h 202"/>
                <a:gd name="T10" fmla="*/ 83 w 141"/>
                <a:gd name="T11" fmla="*/ 168 h 202"/>
                <a:gd name="T12" fmla="*/ 88 w 141"/>
                <a:gd name="T13" fmla="*/ 167 h 202"/>
                <a:gd name="T14" fmla="*/ 82 w 141"/>
                <a:gd name="T15" fmla="*/ 185 h 202"/>
                <a:gd name="T16" fmla="*/ 121 w 141"/>
                <a:gd name="T17" fmla="*/ 150 h 202"/>
                <a:gd name="T18" fmla="*/ 131 w 141"/>
                <a:gd name="T19" fmla="*/ 148 h 202"/>
                <a:gd name="T20" fmla="*/ 131 w 141"/>
                <a:gd name="T21" fmla="*/ 148 h 202"/>
                <a:gd name="T22" fmla="*/ 95 w 141"/>
                <a:gd name="T23" fmla="*/ 122 h 202"/>
                <a:gd name="T24" fmla="*/ 38 w 141"/>
                <a:gd name="T25" fmla="*/ 115 h 202"/>
                <a:gd name="T26" fmla="*/ 31 w 141"/>
                <a:gd name="T27" fmla="*/ 113 h 202"/>
                <a:gd name="T28" fmla="*/ 92 w 141"/>
                <a:gd name="T29" fmla="*/ 114 h 202"/>
                <a:gd name="T30" fmla="*/ 92 w 141"/>
                <a:gd name="T31" fmla="*/ 114 h 202"/>
                <a:gd name="T32" fmla="*/ 85 w 141"/>
                <a:gd name="T33" fmla="*/ 109 h 202"/>
                <a:gd name="T34" fmla="*/ 63 w 141"/>
                <a:gd name="T35" fmla="*/ 101 h 202"/>
                <a:gd name="T36" fmla="*/ 72 w 141"/>
                <a:gd name="T37" fmla="*/ 107 h 202"/>
                <a:gd name="T38" fmla="*/ 72 w 141"/>
                <a:gd name="T39" fmla="*/ 107 h 202"/>
                <a:gd name="T40" fmla="*/ 33 w 141"/>
                <a:gd name="T41" fmla="*/ 62 h 202"/>
                <a:gd name="T42" fmla="*/ 51 w 141"/>
                <a:gd name="T43" fmla="*/ 45 h 202"/>
                <a:gd name="T44" fmla="*/ 37 w 141"/>
                <a:gd name="T45" fmla="*/ 75 h 202"/>
                <a:gd name="T46" fmla="*/ 57 w 141"/>
                <a:gd name="T47" fmla="*/ 55 h 202"/>
                <a:gd name="T48" fmla="*/ 62 w 141"/>
                <a:gd name="T49" fmla="*/ 53 h 202"/>
                <a:gd name="T50" fmla="*/ 84 w 141"/>
                <a:gd name="T51" fmla="*/ 41 h 202"/>
                <a:gd name="T52" fmla="*/ 35 w 141"/>
                <a:gd name="T53" fmla="*/ 102 h 202"/>
                <a:gd name="T54" fmla="*/ 17 w 141"/>
                <a:gd name="T55" fmla="*/ 37 h 202"/>
                <a:gd name="T56" fmla="*/ 16 w 141"/>
                <a:gd name="T57" fmla="*/ 36 h 202"/>
                <a:gd name="T58" fmla="*/ 36 w 141"/>
                <a:gd name="T59" fmla="*/ 28 h 202"/>
                <a:gd name="T60" fmla="*/ 40 w 141"/>
                <a:gd name="T61" fmla="*/ 46 h 202"/>
                <a:gd name="T62" fmla="*/ 29 w 141"/>
                <a:gd name="T63" fmla="*/ 79 h 202"/>
                <a:gd name="T64" fmla="*/ 87 w 141"/>
                <a:gd name="T65" fmla="*/ 71 h 202"/>
                <a:gd name="T66" fmla="*/ 114 w 141"/>
                <a:gd name="T67" fmla="*/ 142 h 202"/>
                <a:gd name="T68" fmla="*/ 113 w 141"/>
                <a:gd name="T69" fmla="*/ 144 h 202"/>
                <a:gd name="T70" fmla="*/ 128 w 141"/>
                <a:gd name="T71" fmla="*/ 167 h 202"/>
                <a:gd name="T72" fmla="*/ 94 w 141"/>
                <a:gd name="T73" fmla="*/ 157 h 202"/>
                <a:gd name="T74" fmla="*/ 50 w 141"/>
                <a:gd name="T75" fmla="*/ 151 h 202"/>
                <a:gd name="T76" fmla="*/ 98 w 141"/>
                <a:gd name="T77" fmla="*/ 125 h 202"/>
                <a:gd name="T78" fmla="*/ 84 w 141"/>
                <a:gd name="T79" fmla="*/ 95 h 202"/>
                <a:gd name="T80" fmla="*/ 36 w 141"/>
                <a:gd name="T81" fmla="*/ 102 h 202"/>
                <a:gd name="T82" fmla="*/ 2 w 141"/>
                <a:gd name="T83" fmla="*/ 16 h 202"/>
                <a:gd name="T84" fmla="*/ 1 w 141"/>
                <a:gd name="T85" fmla="*/ 17 h 202"/>
                <a:gd name="T86" fmla="*/ 2 w 141"/>
                <a:gd name="T87" fmla="*/ 19 h 202"/>
                <a:gd name="T88" fmla="*/ 8 w 141"/>
                <a:gd name="T89" fmla="*/ 92 h 202"/>
                <a:gd name="T90" fmla="*/ 24 w 141"/>
                <a:gd name="T91" fmla="*/ 114 h 202"/>
                <a:gd name="T92" fmla="*/ 38 w 141"/>
                <a:gd name="T93" fmla="*/ 119 h 202"/>
                <a:gd name="T94" fmla="*/ 77 w 141"/>
                <a:gd name="T95" fmla="*/ 112 h 202"/>
                <a:gd name="T96" fmla="*/ 87 w 141"/>
                <a:gd name="T97" fmla="*/ 115 h 202"/>
                <a:gd name="T98" fmla="*/ 87 w 141"/>
                <a:gd name="T99" fmla="*/ 130 h 202"/>
                <a:gd name="T100" fmla="*/ 55 w 141"/>
                <a:gd name="T101" fmla="*/ 198 h 202"/>
                <a:gd name="T102" fmla="*/ 57 w 141"/>
                <a:gd name="T103" fmla="*/ 199 h 202"/>
                <a:gd name="T104" fmla="*/ 60 w 141"/>
                <a:gd name="T105" fmla="*/ 198 h 202"/>
                <a:gd name="T106" fmla="*/ 116 w 141"/>
                <a:gd name="T107" fmla="*/ 200 h 202"/>
                <a:gd name="T108" fmla="*/ 140 w 141"/>
                <a:gd name="T109" fmla="*/ 182 h 202"/>
                <a:gd name="T110" fmla="*/ 141 w 141"/>
                <a:gd name="T111" fmla="*/ 131 h 202"/>
                <a:gd name="T112" fmla="*/ 128 w 141"/>
                <a:gd name="T113" fmla="*/ 97 h 202"/>
                <a:gd name="T114" fmla="*/ 47 w 141"/>
                <a:gd name="T115" fmla="*/ 77 h 202"/>
                <a:gd name="T116" fmla="*/ 41 w 141"/>
                <a:gd name="T117" fmla="*/ 68 h 202"/>
                <a:gd name="T118" fmla="*/ 86 w 141"/>
                <a:gd name="T119" fmla="*/ 51 h 202"/>
                <a:gd name="T120" fmla="*/ 78 w 141"/>
                <a:gd name="T121" fmla="*/ 8 h 202"/>
                <a:gd name="T122" fmla="*/ 24 w 141"/>
                <a:gd name="T12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02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5" name="Freeform 739"/>
            <p:cNvSpPr>
              <a:spLocks noEditPoints="1"/>
            </p:cNvSpPr>
            <p:nvPr/>
          </p:nvSpPr>
          <p:spPr bwMode="auto">
            <a:xfrm>
              <a:off x="4761" y="650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6" name="Freeform 740"/>
            <p:cNvSpPr>
              <a:spLocks noEditPoints="1"/>
            </p:cNvSpPr>
            <p:nvPr/>
          </p:nvSpPr>
          <p:spPr bwMode="auto">
            <a:xfrm>
              <a:off x="4699" y="641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7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8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9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0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1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2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3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4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5" name="Freeform 749"/>
            <p:cNvSpPr>
              <a:spLocks/>
            </p:cNvSpPr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6" name="Freeform 750"/>
            <p:cNvSpPr>
              <a:spLocks/>
            </p:cNvSpPr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7" name="Freeform 751"/>
            <p:cNvSpPr>
              <a:spLocks/>
            </p:cNvSpPr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8" name="Freeform 752"/>
            <p:cNvSpPr>
              <a:spLocks/>
            </p:cNvSpPr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9" name="Freeform 753"/>
            <p:cNvSpPr>
              <a:spLocks/>
            </p:cNvSpPr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0" name="Freeform 754"/>
            <p:cNvSpPr>
              <a:spLocks/>
            </p:cNvSpPr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1" name="Freeform 755"/>
            <p:cNvSpPr>
              <a:spLocks/>
            </p:cNvSpPr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2" name="Freeform 756"/>
            <p:cNvSpPr>
              <a:spLocks/>
            </p:cNvSpPr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3" name="Freeform 757"/>
            <p:cNvSpPr>
              <a:spLocks/>
            </p:cNvSpPr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4" name="Freeform 758"/>
            <p:cNvSpPr>
              <a:spLocks/>
            </p:cNvSpPr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5" name="Freeform 759"/>
            <p:cNvSpPr>
              <a:spLocks/>
            </p:cNvSpPr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6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7" name="Freeform 761"/>
            <p:cNvSpPr>
              <a:spLocks noEditPoints="1"/>
            </p:cNvSpPr>
            <p:nvPr/>
          </p:nvSpPr>
          <p:spPr bwMode="auto">
            <a:xfrm>
              <a:off x="4716" y="1367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8" name="Freeform 762"/>
            <p:cNvSpPr>
              <a:spLocks noEditPoints="1"/>
            </p:cNvSpPr>
            <p:nvPr/>
          </p:nvSpPr>
          <p:spPr bwMode="auto">
            <a:xfrm>
              <a:off x="4730" y="1107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9" name="Freeform 763"/>
            <p:cNvSpPr>
              <a:spLocks noEditPoints="1"/>
            </p:cNvSpPr>
            <p:nvPr/>
          </p:nvSpPr>
          <p:spPr bwMode="auto">
            <a:xfrm>
              <a:off x="4702" y="1079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0" name="Freeform 764"/>
            <p:cNvSpPr>
              <a:spLocks noEditPoints="1"/>
            </p:cNvSpPr>
            <p:nvPr/>
          </p:nvSpPr>
          <p:spPr bwMode="auto">
            <a:xfrm>
              <a:off x="4884" y="1244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1" name="Freeform 765"/>
            <p:cNvSpPr>
              <a:spLocks noEditPoints="1"/>
            </p:cNvSpPr>
            <p:nvPr/>
          </p:nvSpPr>
          <p:spPr bwMode="auto">
            <a:xfrm>
              <a:off x="4856" y="1216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2" name="Freeform 766"/>
            <p:cNvSpPr>
              <a:spLocks noEditPoints="1"/>
            </p:cNvSpPr>
            <p:nvPr/>
          </p:nvSpPr>
          <p:spPr bwMode="auto">
            <a:xfrm>
              <a:off x="4740" y="1079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3" name="Freeform 767"/>
            <p:cNvSpPr>
              <a:spLocks noEditPoints="1"/>
            </p:cNvSpPr>
            <p:nvPr/>
          </p:nvSpPr>
          <p:spPr bwMode="auto">
            <a:xfrm>
              <a:off x="5213" y="3119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4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5" name="Freeform 769"/>
            <p:cNvSpPr>
              <a:spLocks noEditPoints="1"/>
            </p:cNvSpPr>
            <p:nvPr/>
          </p:nvSpPr>
          <p:spPr bwMode="auto">
            <a:xfrm>
              <a:off x="4235" y="529"/>
              <a:ext cx="325" cy="434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6" name="Freeform 770"/>
            <p:cNvSpPr>
              <a:spLocks noEditPoints="1"/>
            </p:cNvSpPr>
            <p:nvPr/>
          </p:nvSpPr>
          <p:spPr bwMode="auto">
            <a:xfrm>
              <a:off x="4332" y="726"/>
              <a:ext cx="126" cy="189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7" name="Freeform 771"/>
            <p:cNvSpPr>
              <a:spLocks noEditPoints="1"/>
            </p:cNvSpPr>
            <p:nvPr/>
          </p:nvSpPr>
          <p:spPr bwMode="auto">
            <a:xfrm>
              <a:off x="4359" y="764"/>
              <a:ext cx="28" cy="4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8" name="Freeform 772"/>
            <p:cNvSpPr>
              <a:spLocks noEditPoints="1"/>
            </p:cNvSpPr>
            <p:nvPr/>
          </p:nvSpPr>
          <p:spPr bwMode="auto">
            <a:xfrm>
              <a:off x="4399" y="830"/>
              <a:ext cx="33" cy="52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9" name="Freeform 773"/>
            <p:cNvSpPr>
              <a:spLocks noEditPoints="1"/>
            </p:cNvSpPr>
            <p:nvPr/>
          </p:nvSpPr>
          <p:spPr bwMode="auto">
            <a:xfrm>
              <a:off x="3049" y="2901"/>
              <a:ext cx="190" cy="189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0" name="Freeform 774"/>
            <p:cNvSpPr>
              <a:spLocks noEditPoints="1"/>
            </p:cNvSpPr>
            <p:nvPr/>
          </p:nvSpPr>
          <p:spPr bwMode="auto">
            <a:xfrm>
              <a:off x="3085" y="2917"/>
              <a:ext cx="139" cy="14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1" name="Freeform 775"/>
            <p:cNvSpPr>
              <a:spLocks noEditPoints="1"/>
            </p:cNvSpPr>
            <p:nvPr/>
          </p:nvSpPr>
          <p:spPr bwMode="auto">
            <a:xfrm>
              <a:off x="3111" y="2943"/>
              <a:ext cx="78" cy="1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2" name="Freeform 776"/>
            <p:cNvSpPr>
              <a:spLocks noEditPoints="1"/>
            </p:cNvSpPr>
            <p:nvPr/>
          </p:nvSpPr>
          <p:spPr bwMode="auto">
            <a:xfrm>
              <a:off x="2926" y="3175"/>
              <a:ext cx="187" cy="192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3" name="Freeform 777"/>
            <p:cNvSpPr>
              <a:spLocks noEditPoints="1"/>
            </p:cNvSpPr>
            <p:nvPr/>
          </p:nvSpPr>
          <p:spPr bwMode="auto">
            <a:xfrm>
              <a:off x="2962" y="3199"/>
              <a:ext cx="137" cy="152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4" name="Freeform 778"/>
            <p:cNvSpPr>
              <a:spLocks noEditPoints="1"/>
            </p:cNvSpPr>
            <p:nvPr/>
          </p:nvSpPr>
          <p:spPr bwMode="auto">
            <a:xfrm>
              <a:off x="2995" y="3220"/>
              <a:ext cx="69" cy="114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5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6" name="Freeform 780"/>
            <p:cNvSpPr>
              <a:spLocks/>
            </p:cNvSpPr>
            <p:nvPr/>
          </p:nvSpPr>
          <p:spPr bwMode="auto"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7" name="Freeform 781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8" name="Freeform 782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9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0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1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2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3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4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5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6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7" name="Freeform 791"/>
            <p:cNvSpPr>
              <a:spLocks noEditPoints="1"/>
            </p:cNvSpPr>
            <p:nvPr/>
          </p:nvSpPr>
          <p:spPr bwMode="auto">
            <a:xfrm>
              <a:off x="3454" y="3395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8" name="Freeform 792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9" name="Freeform 793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0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1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2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3" name="Freeform 797"/>
            <p:cNvSpPr>
              <a:spLocks/>
            </p:cNvSpPr>
            <p:nvPr/>
          </p:nvSpPr>
          <p:spPr bwMode="auto"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4" name="Freeform 798"/>
            <p:cNvSpPr>
              <a:spLocks/>
            </p:cNvSpPr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5" name="Freeform 799"/>
            <p:cNvSpPr>
              <a:spLocks/>
            </p:cNvSpPr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6" name="Freeform 800"/>
            <p:cNvSpPr>
              <a:spLocks/>
            </p:cNvSpPr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7" name="Freeform 801"/>
            <p:cNvSpPr>
              <a:spLocks/>
            </p:cNvSpPr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8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9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0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1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2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3" name="Freeform 807"/>
            <p:cNvSpPr>
              <a:spLocks/>
            </p:cNvSpPr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4" name="Freeform 808"/>
            <p:cNvSpPr>
              <a:spLocks/>
            </p:cNvSpPr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5" name="Freeform 809"/>
            <p:cNvSpPr>
              <a:spLocks/>
            </p:cNvSpPr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6" name="Freeform 810"/>
            <p:cNvSpPr>
              <a:spLocks/>
            </p:cNvSpPr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7" name="Freeform 811"/>
            <p:cNvSpPr>
              <a:spLocks/>
            </p:cNvSpPr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8" name="Freeform 812"/>
            <p:cNvSpPr>
              <a:spLocks/>
            </p:cNvSpPr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9" name="Freeform 813"/>
            <p:cNvSpPr>
              <a:spLocks noEditPoints="1"/>
            </p:cNvSpPr>
            <p:nvPr/>
          </p:nvSpPr>
          <p:spPr bwMode="auto">
            <a:xfrm>
              <a:off x="3033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0" name="Freeform 814"/>
            <p:cNvSpPr>
              <a:spLocks/>
            </p:cNvSpPr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1" name="Freeform 815"/>
            <p:cNvSpPr>
              <a:spLocks/>
            </p:cNvSpPr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2" name="Freeform 816"/>
            <p:cNvSpPr>
              <a:spLocks/>
            </p:cNvSpPr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3" name="Freeform 817"/>
            <p:cNvSpPr>
              <a:spLocks noEditPoints="1"/>
            </p:cNvSpPr>
            <p:nvPr/>
          </p:nvSpPr>
          <p:spPr bwMode="auto">
            <a:xfrm>
              <a:off x="2734" y="1341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4" name="Freeform 818"/>
            <p:cNvSpPr>
              <a:spLocks/>
            </p:cNvSpPr>
            <p:nvPr/>
          </p:nvSpPr>
          <p:spPr bwMode="auto">
            <a:xfrm>
              <a:off x="2768" y="1438"/>
              <a:ext cx="118" cy="48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5" name="Freeform 819"/>
            <p:cNvSpPr>
              <a:spLocks/>
            </p:cNvSpPr>
            <p:nvPr/>
          </p:nvSpPr>
          <p:spPr bwMode="auto">
            <a:xfrm>
              <a:off x="2777" y="1471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6" name="Freeform 820"/>
            <p:cNvSpPr>
              <a:spLocks/>
            </p:cNvSpPr>
            <p:nvPr/>
          </p:nvSpPr>
          <p:spPr bwMode="auto">
            <a:xfrm>
              <a:off x="2779" y="1519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7" name="Freeform 821"/>
            <p:cNvSpPr>
              <a:spLocks/>
            </p:cNvSpPr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8" name="Freeform 822"/>
            <p:cNvSpPr>
              <a:spLocks/>
            </p:cNvSpPr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9" name="Freeform 823"/>
            <p:cNvSpPr>
              <a:spLocks/>
            </p:cNvSpPr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0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1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2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3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4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5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6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7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8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9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0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1" name="Freeform 835"/>
            <p:cNvSpPr>
              <a:spLocks/>
            </p:cNvSpPr>
            <p:nvPr/>
          </p:nvSpPr>
          <p:spPr bwMode="auto"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2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3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4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5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6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7" name="Freeform 841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8" name="Freeform 842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9" name="Freeform 843"/>
            <p:cNvSpPr>
              <a:spLocks noEditPoints="1"/>
            </p:cNvSpPr>
            <p:nvPr/>
          </p:nvSpPr>
          <p:spPr bwMode="auto">
            <a:xfrm>
              <a:off x="4993" y="2200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0" name="Freeform 844"/>
            <p:cNvSpPr>
              <a:spLocks noEditPoints="1"/>
            </p:cNvSpPr>
            <p:nvPr/>
          </p:nvSpPr>
          <p:spPr bwMode="auto">
            <a:xfrm>
              <a:off x="5282" y="2338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1" name="Freeform 845"/>
            <p:cNvSpPr>
              <a:spLocks/>
            </p:cNvSpPr>
            <p:nvPr/>
          </p:nvSpPr>
          <p:spPr bwMode="auto">
            <a:xfrm>
              <a:off x="5173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2" name="Freeform 846"/>
            <p:cNvSpPr>
              <a:spLocks/>
            </p:cNvSpPr>
            <p:nvPr/>
          </p:nvSpPr>
          <p:spPr bwMode="auto">
            <a:xfrm>
              <a:off x="5045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3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4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5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6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7" name="Freeform 851"/>
            <p:cNvSpPr>
              <a:spLocks/>
            </p:cNvSpPr>
            <p:nvPr/>
          </p:nvSpPr>
          <p:spPr bwMode="auto"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8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9" name="Freeform 853"/>
            <p:cNvSpPr>
              <a:spLocks noEditPoints="1"/>
            </p:cNvSpPr>
            <p:nvPr/>
          </p:nvSpPr>
          <p:spPr bwMode="auto">
            <a:xfrm>
              <a:off x="5381" y="2456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0" name="Freeform 854"/>
            <p:cNvSpPr>
              <a:spLocks/>
            </p:cNvSpPr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1" name="Freeform 855"/>
            <p:cNvSpPr>
              <a:spLocks/>
            </p:cNvSpPr>
            <p:nvPr/>
          </p:nvSpPr>
          <p:spPr bwMode="auto">
            <a:xfrm>
              <a:off x="5504" y="2572"/>
              <a:ext cx="34" cy="9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2" name="Freeform 856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3" name="Freeform 857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4" name="Freeform 858"/>
            <p:cNvSpPr>
              <a:spLocks noEditPoints="1"/>
            </p:cNvSpPr>
            <p:nvPr/>
          </p:nvSpPr>
          <p:spPr bwMode="auto">
            <a:xfrm>
              <a:off x="5182" y="1649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5" name="Freeform 859"/>
            <p:cNvSpPr>
              <a:spLocks/>
            </p:cNvSpPr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6" name="Freeform 860"/>
            <p:cNvSpPr>
              <a:spLocks noEditPoints="1"/>
            </p:cNvSpPr>
            <p:nvPr/>
          </p:nvSpPr>
          <p:spPr bwMode="auto">
            <a:xfrm>
              <a:off x="2389" y="873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7" name="Freeform 861"/>
            <p:cNvSpPr>
              <a:spLocks/>
            </p:cNvSpPr>
            <p:nvPr/>
          </p:nvSpPr>
          <p:spPr bwMode="auto">
            <a:xfrm>
              <a:off x="2519" y="754"/>
              <a:ext cx="14" cy="95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8" name="Freeform 862"/>
            <p:cNvSpPr>
              <a:spLocks/>
            </p:cNvSpPr>
            <p:nvPr/>
          </p:nvSpPr>
          <p:spPr bwMode="auto">
            <a:xfrm>
              <a:off x="2637" y="818"/>
              <a:ext cx="64" cy="48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9" name="Freeform 863"/>
            <p:cNvSpPr>
              <a:spLocks/>
            </p:cNvSpPr>
            <p:nvPr/>
          </p:nvSpPr>
          <p:spPr bwMode="auto">
            <a:xfrm>
              <a:off x="2678" y="944"/>
              <a:ext cx="66" cy="23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0" name="Freeform 864"/>
            <p:cNvSpPr>
              <a:spLocks/>
            </p:cNvSpPr>
            <p:nvPr/>
          </p:nvSpPr>
          <p:spPr bwMode="auto">
            <a:xfrm>
              <a:off x="2668" y="1048"/>
              <a:ext cx="55" cy="4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1" name="Freeform 865"/>
            <p:cNvSpPr>
              <a:spLocks/>
            </p:cNvSpPr>
            <p:nvPr/>
          </p:nvSpPr>
          <p:spPr bwMode="auto">
            <a:xfrm>
              <a:off x="2372" y="818"/>
              <a:ext cx="52" cy="50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2" name="Freeform 866"/>
            <p:cNvSpPr>
              <a:spLocks/>
            </p:cNvSpPr>
            <p:nvPr/>
          </p:nvSpPr>
          <p:spPr bwMode="auto">
            <a:xfrm>
              <a:off x="2332" y="948"/>
              <a:ext cx="64" cy="22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3" name="Freeform 867"/>
            <p:cNvSpPr>
              <a:spLocks/>
            </p:cNvSpPr>
            <p:nvPr/>
          </p:nvSpPr>
          <p:spPr bwMode="auto">
            <a:xfrm>
              <a:off x="2351" y="1067"/>
              <a:ext cx="59" cy="4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4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5" name="Freeform 869"/>
            <p:cNvSpPr>
              <a:spLocks/>
            </p:cNvSpPr>
            <p:nvPr/>
          </p:nvSpPr>
          <p:spPr bwMode="auto"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6" name="Freeform 870"/>
            <p:cNvSpPr>
              <a:spLocks/>
            </p:cNvSpPr>
            <p:nvPr/>
          </p:nvSpPr>
          <p:spPr bwMode="auto">
            <a:xfrm>
              <a:off x="2585" y="1618"/>
              <a:ext cx="45" cy="59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7" name="Freeform 871"/>
            <p:cNvSpPr>
              <a:spLocks/>
            </p:cNvSpPr>
            <p:nvPr/>
          </p:nvSpPr>
          <p:spPr bwMode="auto">
            <a:xfrm>
              <a:off x="2592" y="1639"/>
              <a:ext cx="38" cy="48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8" name="Freeform 872"/>
            <p:cNvSpPr>
              <a:spLocks/>
            </p:cNvSpPr>
            <p:nvPr/>
          </p:nvSpPr>
          <p:spPr bwMode="auto">
            <a:xfrm>
              <a:off x="2602" y="1658"/>
              <a:ext cx="28" cy="41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9" name="Freeform 873"/>
            <p:cNvSpPr>
              <a:spLocks noEditPoints="1"/>
            </p:cNvSpPr>
            <p:nvPr/>
          </p:nvSpPr>
          <p:spPr bwMode="auto">
            <a:xfrm>
              <a:off x="2706" y="2020"/>
              <a:ext cx="367" cy="486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0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1" name="Freeform 875"/>
            <p:cNvSpPr>
              <a:spLocks/>
            </p:cNvSpPr>
            <p:nvPr/>
          </p:nvSpPr>
          <p:spPr bwMode="auto"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2" name="Freeform 876"/>
            <p:cNvSpPr>
              <a:spLocks noEditPoints="1"/>
            </p:cNvSpPr>
            <p:nvPr/>
          </p:nvSpPr>
          <p:spPr bwMode="auto">
            <a:xfrm>
              <a:off x="4389" y="981"/>
              <a:ext cx="299" cy="417"/>
            </a:xfrm>
            <a:custGeom>
              <a:avLst/>
              <a:gdLst>
                <a:gd name="T0" fmla="*/ 96 w 126"/>
                <a:gd name="T1" fmla="*/ 172 h 176"/>
                <a:gd name="T2" fmla="*/ 94 w 126"/>
                <a:gd name="T3" fmla="*/ 160 h 176"/>
                <a:gd name="T4" fmla="*/ 80 w 126"/>
                <a:gd name="T5" fmla="*/ 170 h 176"/>
                <a:gd name="T6" fmla="*/ 70 w 126"/>
                <a:gd name="T7" fmla="*/ 155 h 176"/>
                <a:gd name="T8" fmla="*/ 121 w 126"/>
                <a:gd name="T9" fmla="*/ 158 h 176"/>
                <a:gd name="T10" fmla="*/ 63 w 126"/>
                <a:gd name="T11" fmla="*/ 164 h 176"/>
                <a:gd name="T12" fmla="*/ 50 w 126"/>
                <a:gd name="T13" fmla="*/ 157 h 176"/>
                <a:gd name="T14" fmla="*/ 49 w 126"/>
                <a:gd name="T15" fmla="*/ 154 h 176"/>
                <a:gd name="T16" fmla="*/ 45 w 126"/>
                <a:gd name="T17" fmla="*/ 141 h 176"/>
                <a:gd name="T18" fmla="*/ 37 w 126"/>
                <a:gd name="T19" fmla="*/ 143 h 176"/>
                <a:gd name="T20" fmla="*/ 30 w 126"/>
                <a:gd name="T21" fmla="*/ 119 h 176"/>
                <a:gd name="T22" fmla="*/ 28 w 126"/>
                <a:gd name="T23" fmla="*/ 118 h 176"/>
                <a:gd name="T24" fmla="*/ 9 w 126"/>
                <a:gd name="T25" fmla="*/ 119 h 176"/>
                <a:gd name="T26" fmla="*/ 20 w 126"/>
                <a:gd name="T27" fmla="*/ 106 h 176"/>
                <a:gd name="T28" fmla="*/ 74 w 126"/>
                <a:gd name="T29" fmla="*/ 104 h 176"/>
                <a:gd name="T30" fmla="*/ 65 w 126"/>
                <a:gd name="T31" fmla="*/ 104 h 176"/>
                <a:gd name="T32" fmla="*/ 75 w 126"/>
                <a:gd name="T33" fmla="*/ 115 h 176"/>
                <a:gd name="T34" fmla="*/ 87 w 126"/>
                <a:gd name="T35" fmla="*/ 114 h 176"/>
                <a:gd name="T36" fmla="*/ 89 w 126"/>
                <a:gd name="T37" fmla="*/ 115 h 176"/>
                <a:gd name="T38" fmla="*/ 5 w 126"/>
                <a:gd name="T39" fmla="*/ 101 h 176"/>
                <a:gd name="T40" fmla="*/ 6 w 126"/>
                <a:gd name="T41" fmla="*/ 81 h 176"/>
                <a:gd name="T42" fmla="*/ 81 w 126"/>
                <a:gd name="T43" fmla="*/ 76 h 176"/>
                <a:gd name="T44" fmla="*/ 67 w 126"/>
                <a:gd name="T45" fmla="*/ 83 h 176"/>
                <a:gd name="T46" fmla="*/ 91 w 126"/>
                <a:gd name="T47" fmla="*/ 76 h 176"/>
                <a:gd name="T48" fmla="*/ 59 w 126"/>
                <a:gd name="T49" fmla="*/ 81 h 176"/>
                <a:gd name="T50" fmla="*/ 64 w 126"/>
                <a:gd name="T51" fmla="*/ 83 h 176"/>
                <a:gd name="T52" fmla="*/ 102 w 126"/>
                <a:gd name="T53" fmla="*/ 75 h 176"/>
                <a:gd name="T54" fmla="*/ 99 w 126"/>
                <a:gd name="T55" fmla="*/ 76 h 176"/>
                <a:gd name="T56" fmla="*/ 22 w 126"/>
                <a:gd name="T57" fmla="*/ 75 h 176"/>
                <a:gd name="T58" fmla="*/ 4 w 126"/>
                <a:gd name="T59" fmla="*/ 76 h 176"/>
                <a:gd name="T60" fmla="*/ 67 w 126"/>
                <a:gd name="T61" fmla="*/ 44 h 176"/>
                <a:gd name="T62" fmla="*/ 112 w 126"/>
                <a:gd name="T63" fmla="*/ 46 h 176"/>
                <a:gd name="T64" fmla="*/ 116 w 126"/>
                <a:gd name="T65" fmla="*/ 37 h 176"/>
                <a:gd name="T66" fmla="*/ 105 w 126"/>
                <a:gd name="T67" fmla="*/ 42 h 176"/>
                <a:gd name="T68" fmla="*/ 85 w 126"/>
                <a:gd name="T69" fmla="*/ 33 h 176"/>
                <a:gd name="T70" fmla="*/ 103 w 126"/>
                <a:gd name="T71" fmla="*/ 33 h 176"/>
                <a:gd name="T72" fmla="*/ 88 w 126"/>
                <a:gd name="T73" fmla="*/ 39 h 176"/>
                <a:gd name="T74" fmla="*/ 120 w 126"/>
                <a:gd name="T75" fmla="*/ 24 h 176"/>
                <a:gd name="T76" fmla="*/ 75 w 126"/>
                <a:gd name="T77" fmla="*/ 56 h 176"/>
                <a:gd name="T78" fmla="*/ 51 w 126"/>
                <a:gd name="T79" fmla="*/ 72 h 176"/>
                <a:gd name="T80" fmla="*/ 50 w 126"/>
                <a:gd name="T81" fmla="*/ 85 h 176"/>
                <a:gd name="T82" fmla="*/ 78 w 126"/>
                <a:gd name="T83" fmla="*/ 100 h 176"/>
                <a:gd name="T84" fmla="*/ 62 w 126"/>
                <a:gd name="T85" fmla="*/ 118 h 176"/>
                <a:gd name="T86" fmla="*/ 97 w 126"/>
                <a:gd name="T87" fmla="*/ 156 h 176"/>
                <a:gd name="T88" fmla="*/ 10 w 126"/>
                <a:gd name="T89" fmla="*/ 101 h 176"/>
                <a:gd name="T90" fmla="*/ 25 w 126"/>
                <a:gd name="T91" fmla="*/ 84 h 176"/>
                <a:gd name="T92" fmla="*/ 23 w 126"/>
                <a:gd name="T93" fmla="*/ 71 h 176"/>
                <a:gd name="T94" fmla="*/ 66 w 126"/>
                <a:gd name="T95" fmla="*/ 6 h 176"/>
                <a:gd name="T96" fmla="*/ 6 w 126"/>
                <a:gd name="T97" fmla="*/ 54 h 176"/>
                <a:gd name="T98" fmla="*/ 0 w 126"/>
                <a:gd name="T99" fmla="*/ 85 h 176"/>
                <a:gd name="T100" fmla="*/ 8 w 126"/>
                <a:gd name="T101" fmla="*/ 86 h 176"/>
                <a:gd name="T102" fmla="*/ 1 w 126"/>
                <a:gd name="T103" fmla="*/ 122 h 176"/>
                <a:gd name="T104" fmla="*/ 6 w 126"/>
                <a:gd name="T105" fmla="*/ 123 h 176"/>
                <a:gd name="T106" fmla="*/ 102 w 126"/>
                <a:gd name="T107" fmla="*/ 176 h 176"/>
                <a:gd name="T108" fmla="*/ 124 w 126"/>
                <a:gd name="T109" fmla="*/ 173 h 176"/>
                <a:gd name="T110" fmla="*/ 125 w 126"/>
                <a:gd name="T111" fmla="*/ 123 h 176"/>
                <a:gd name="T112" fmla="*/ 71 w 126"/>
                <a:gd name="T113" fmla="*/ 124 h 176"/>
                <a:gd name="T114" fmla="*/ 104 w 126"/>
                <a:gd name="T115" fmla="*/ 82 h 176"/>
                <a:gd name="T116" fmla="*/ 105 w 126"/>
                <a:gd name="T117" fmla="*/ 54 h 176"/>
                <a:gd name="T118" fmla="*/ 112 w 126"/>
                <a:gd name="T119" fmla="*/ 51 h 176"/>
                <a:gd name="T120" fmla="*/ 93 w 126"/>
                <a:gd name="T1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3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4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5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6" name="Freeform 880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7" name="Freeform 881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8" name="Freeform 882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9" name="Freeform 883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30" name="Freeform 884"/>
            <p:cNvSpPr>
              <a:spLocks noEditPoints="1"/>
            </p:cNvSpPr>
            <p:nvPr/>
          </p:nvSpPr>
          <p:spPr bwMode="auto">
            <a:xfrm>
              <a:off x="2803" y="724"/>
              <a:ext cx="277" cy="433"/>
            </a:xfrm>
            <a:custGeom>
              <a:avLst/>
              <a:gdLst>
                <a:gd name="T0" fmla="*/ 78 w 117"/>
                <a:gd name="T1" fmla="*/ 178 h 183"/>
                <a:gd name="T2" fmla="*/ 91 w 117"/>
                <a:gd name="T3" fmla="*/ 179 h 183"/>
                <a:gd name="T4" fmla="*/ 86 w 117"/>
                <a:gd name="T5" fmla="*/ 178 h 183"/>
                <a:gd name="T6" fmla="*/ 94 w 117"/>
                <a:gd name="T7" fmla="*/ 179 h 183"/>
                <a:gd name="T8" fmla="*/ 64 w 117"/>
                <a:gd name="T9" fmla="*/ 174 h 183"/>
                <a:gd name="T10" fmla="*/ 100 w 117"/>
                <a:gd name="T11" fmla="*/ 178 h 183"/>
                <a:gd name="T12" fmla="*/ 106 w 117"/>
                <a:gd name="T13" fmla="*/ 175 h 183"/>
                <a:gd name="T14" fmla="*/ 57 w 117"/>
                <a:gd name="T15" fmla="*/ 172 h 183"/>
                <a:gd name="T16" fmla="*/ 11 w 117"/>
                <a:gd name="T17" fmla="*/ 167 h 183"/>
                <a:gd name="T18" fmla="*/ 47 w 117"/>
                <a:gd name="T19" fmla="*/ 169 h 183"/>
                <a:gd name="T20" fmla="*/ 18 w 117"/>
                <a:gd name="T21" fmla="*/ 164 h 183"/>
                <a:gd name="T22" fmla="*/ 41 w 117"/>
                <a:gd name="T23" fmla="*/ 157 h 183"/>
                <a:gd name="T24" fmla="*/ 32 w 117"/>
                <a:gd name="T25" fmla="*/ 157 h 183"/>
                <a:gd name="T26" fmla="*/ 35 w 117"/>
                <a:gd name="T27" fmla="*/ 157 h 183"/>
                <a:gd name="T28" fmla="*/ 12 w 117"/>
                <a:gd name="T29" fmla="*/ 151 h 183"/>
                <a:gd name="T30" fmla="*/ 5 w 117"/>
                <a:gd name="T31" fmla="*/ 154 h 183"/>
                <a:gd name="T32" fmla="*/ 6 w 117"/>
                <a:gd name="T33" fmla="*/ 142 h 183"/>
                <a:gd name="T34" fmla="*/ 86 w 117"/>
                <a:gd name="T35" fmla="*/ 103 h 183"/>
                <a:gd name="T36" fmla="*/ 73 w 117"/>
                <a:gd name="T37" fmla="*/ 112 h 183"/>
                <a:gd name="T38" fmla="*/ 66 w 117"/>
                <a:gd name="T39" fmla="*/ 102 h 183"/>
                <a:gd name="T40" fmla="*/ 12 w 117"/>
                <a:gd name="T41" fmla="*/ 103 h 183"/>
                <a:gd name="T42" fmla="*/ 10 w 117"/>
                <a:gd name="T43" fmla="*/ 111 h 183"/>
                <a:gd name="T44" fmla="*/ 19 w 117"/>
                <a:gd name="T45" fmla="*/ 102 h 183"/>
                <a:gd name="T46" fmla="*/ 30 w 117"/>
                <a:gd name="T47" fmla="*/ 101 h 183"/>
                <a:gd name="T48" fmla="*/ 102 w 117"/>
                <a:gd name="T49" fmla="*/ 56 h 183"/>
                <a:gd name="T50" fmla="*/ 84 w 117"/>
                <a:gd name="T51" fmla="*/ 53 h 183"/>
                <a:gd name="T52" fmla="*/ 80 w 117"/>
                <a:gd name="T53" fmla="*/ 63 h 183"/>
                <a:gd name="T54" fmla="*/ 89 w 117"/>
                <a:gd name="T55" fmla="*/ 60 h 183"/>
                <a:gd name="T56" fmla="*/ 76 w 117"/>
                <a:gd name="T57" fmla="*/ 52 h 183"/>
                <a:gd name="T58" fmla="*/ 103 w 117"/>
                <a:gd name="T59" fmla="*/ 52 h 183"/>
                <a:gd name="T60" fmla="*/ 97 w 117"/>
                <a:gd name="T61" fmla="*/ 49 h 183"/>
                <a:gd name="T62" fmla="*/ 72 w 117"/>
                <a:gd name="T63" fmla="*/ 48 h 183"/>
                <a:gd name="T64" fmla="*/ 53 w 117"/>
                <a:gd name="T65" fmla="*/ 46 h 183"/>
                <a:gd name="T66" fmla="*/ 73 w 117"/>
                <a:gd name="T67" fmla="*/ 37 h 183"/>
                <a:gd name="T68" fmla="*/ 54 w 117"/>
                <a:gd name="T69" fmla="*/ 50 h 183"/>
                <a:gd name="T70" fmla="*/ 66 w 117"/>
                <a:gd name="T71" fmla="*/ 36 h 183"/>
                <a:gd name="T72" fmla="*/ 65 w 117"/>
                <a:gd name="T73" fmla="*/ 46 h 183"/>
                <a:gd name="T74" fmla="*/ 30 w 117"/>
                <a:gd name="T75" fmla="*/ 79 h 183"/>
                <a:gd name="T76" fmla="*/ 62 w 117"/>
                <a:gd name="T77" fmla="*/ 4 h 183"/>
                <a:gd name="T78" fmla="*/ 75 w 117"/>
                <a:gd name="T79" fmla="*/ 33 h 183"/>
                <a:gd name="T80" fmla="*/ 49 w 117"/>
                <a:gd name="T81" fmla="*/ 54 h 183"/>
                <a:gd name="T82" fmla="*/ 57 w 117"/>
                <a:gd name="T83" fmla="*/ 81 h 183"/>
                <a:gd name="T84" fmla="*/ 58 w 117"/>
                <a:gd name="T85" fmla="*/ 98 h 183"/>
                <a:gd name="T86" fmla="*/ 54 w 117"/>
                <a:gd name="T87" fmla="*/ 114 h 183"/>
                <a:gd name="T88" fmla="*/ 83 w 117"/>
                <a:gd name="T89" fmla="*/ 142 h 183"/>
                <a:gd name="T90" fmla="*/ 34 w 117"/>
                <a:gd name="T91" fmla="*/ 153 h 183"/>
                <a:gd name="T92" fmla="*/ 25 w 117"/>
                <a:gd name="T93" fmla="*/ 120 h 183"/>
                <a:gd name="T94" fmla="*/ 33 w 117"/>
                <a:gd name="T95" fmla="*/ 98 h 183"/>
                <a:gd name="T96" fmla="*/ 32 w 117"/>
                <a:gd name="T97" fmla="*/ 97 h 183"/>
                <a:gd name="T98" fmla="*/ 22 w 117"/>
                <a:gd name="T99" fmla="*/ 32 h 183"/>
                <a:gd name="T100" fmla="*/ 7 w 117"/>
                <a:gd name="T101" fmla="*/ 115 h 183"/>
                <a:gd name="T102" fmla="*/ 10 w 117"/>
                <a:gd name="T103" fmla="*/ 117 h 183"/>
                <a:gd name="T104" fmla="*/ 4 w 117"/>
                <a:gd name="T105" fmla="*/ 132 h 183"/>
                <a:gd name="T106" fmla="*/ 8 w 117"/>
                <a:gd name="T107" fmla="*/ 170 h 183"/>
                <a:gd name="T108" fmla="*/ 36 w 117"/>
                <a:gd name="T109" fmla="*/ 173 h 183"/>
                <a:gd name="T110" fmla="*/ 111 w 117"/>
                <a:gd name="T111" fmla="*/ 180 h 183"/>
                <a:gd name="T112" fmla="*/ 111 w 117"/>
                <a:gd name="T113" fmla="*/ 136 h 183"/>
                <a:gd name="T114" fmla="*/ 50 w 117"/>
                <a:gd name="T115" fmla="*/ 130 h 183"/>
                <a:gd name="T116" fmla="*/ 87 w 117"/>
                <a:gd name="T117" fmla="*/ 116 h 183"/>
                <a:gd name="T118" fmla="*/ 90 w 117"/>
                <a:gd name="T119" fmla="*/ 95 h 183"/>
                <a:gd name="T120" fmla="*/ 55 w 117"/>
                <a:gd name="T121" fmla="*/ 64 h 183"/>
                <a:gd name="T122" fmla="*/ 73 w 117"/>
                <a:gd name="T123" fmla="*/ 60 h 183"/>
                <a:gd name="T124" fmla="*/ 104 w 117"/>
                <a:gd name="T125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316" name="Group 887"/>
          <p:cNvGrpSpPr>
            <a:grpSpLocks noChangeAspect="1"/>
          </p:cNvGrpSpPr>
          <p:nvPr/>
        </p:nvGrpSpPr>
        <p:grpSpPr bwMode="auto">
          <a:xfrm>
            <a:off x="9517611" y="4385119"/>
            <a:ext cx="281141" cy="34971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17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18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Group 893"/>
          <p:cNvGrpSpPr>
            <a:grpSpLocks noChangeAspect="1"/>
          </p:cNvGrpSpPr>
          <p:nvPr/>
        </p:nvGrpSpPr>
        <p:grpSpPr bwMode="auto">
          <a:xfrm>
            <a:off x="9487425" y="3458245"/>
            <a:ext cx="305146" cy="304002"/>
            <a:chOff x="6356" y="2576"/>
            <a:chExt cx="267" cy="26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20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avLst/>
              <a:gdLst>
                <a:gd name="T0" fmla="*/ 55 w 110"/>
                <a:gd name="T1" fmla="*/ 0 h 111"/>
                <a:gd name="T2" fmla="*/ 0 w 110"/>
                <a:gd name="T3" fmla="*/ 56 h 111"/>
                <a:gd name="T4" fmla="*/ 55 w 110"/>
                <a:gd name="T5" fmla="*/ 111 h 111"/>
                <a:gd name="T6" fmla="*/ 110 w 110"/>
                <a:gd name="T7" fmla="*/ 56 h 111"/>
                <a:gd name="T8" fmla="*/ 55 w 110"/>
                <a:gd name="T9" fmla="*/ 0 h 111"/>
                <a:gd name="T10" fmla="*/ 55 w 110"/>
                <a:gd name="T11" fmla="*/ 100 h 111"/>
                <a:gd name="T12" fmla="*/ 10 w 110"/>
                <a:gd name="T13" fmla="*/ 56 h 111"/>
                <a:gd name="T14" fmla="*/ 55 w 110"/>
                <a:gd name="T15" fmla="*/ 11 h 111"/>
                <a:gd name="T16" fmla="*/ 100 w 110"/>
                <a:gd name="T17" fmla="*/ 56 h 111"/>
                <a:gd name="T18" fmla="*/ 55 w 11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1" name="Freeform 897"/>
            <p:cNvSpPr>
              <a:spLocks/>
            </p:cNvSpPr>
            <p:nvPr/>
          </p:nvSpPr>
          <p:spPr bwMode="auto">
            <a:xfrm>
              <a:off x="6480" y="2605"/>
              <a:ext cx="19" cy="24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7 h 10"/>
                <a:gd name="T6" fmla="*/ 8 w 8"/>
                <a:gd name="T7" fmla="*/ 1 h 10"/>
                <a:gd name="T8" fmla="*/ 4 w 8"/>
                <a:gd name="T9" fmla="*/ 0 h 10"/>
                <a:gd name="T10" fmla="*/ 0 w 8"/>
                <a:gd name="T11" fmla="*/ 1 h 10"/>
                <a:gd name="T12" fmla="*/ 0 w 8"/>
                <a:gd name="T13" fmla="*/ 7 h 10"/>
                <a:gd name="T14" fmla="*/ 4 w 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2" name="Freeform 898"/>
            <p:cNvSpPr>
              <a:spLocks/>
            </p:cNvSpPr>
            <p:nvPr/>
          </p:nvSpPr>
          <p:spPr bwMode="auto">
            <a:xfrm>
              <a:off x="6480" y="2790"/>
              <a:ext cx="19" cy="24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9 h 10"/>
                <a:gd name="T8" fmla="*/ 4 w 8"/>
                <a:gd name="T9" fmla="*/ 10 h 10"/>
                <a:gd name="T10" fmla="*/ 8 w 8"/>
                <a:gd name="T11" fmla="*/ 9 h 10"/>
                <a:gd name="T12" fmla="*/ 8 w 8"/>
                <a:gd name="T13" fmla="*/ 3 h 10"/>
                <a:gd name="T14" fmla="*/ 4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3" name="Freeform 899"/>
            <p:cNvSpPr>
              <a:spLocks/>
            </p:cNvSpPr>
            <p:nvPr/>
          </p:nvSpPr>
          <p:spPr bwMode="auto">
            <a:xfrm>
              <a:off x="6385" y="2701"/>
              <a:ext cx="24" cy="17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0 h 7"/>
                <a:gd name="T4" fmla="*/ 0 w 10"/>
                <a:gd name="T5" fmla="*/ 4 h 7"/>
                <a:gd name="T6" fmla="*/ 0 w 10"/>
                <a:gd name="T7" fmla="*/ 7 h 7"/>
                <a:gd name="T8" fmla="*/ 6 w 10"/>
                <a:gd name="T9" fmla="*/ 7 h 7"/>
                <a:gd name="T10" fmla="*/ 10 w 10"/>
                <a:gd name="T11" fmla="*/ 4 h 7"/>
                <a:gd name="T12" fmla="*/ 10 w 10"/>
                <a:gd name="T13" fmla="*/ 3 h 7"/>
                <a:gd name="T14" fmla="*/ 6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4" name="Freeform 900"/>
            <p:cNvSpPr>
              <a:spLocks/>
            </p:cNvSpPr>
            <p:nvPr/>
          </p:nvSpPr>
          <p:spPr bwMode="auto">
            <a:xfrm>
              <a:off x="6569" y="2701"/>
              <a:ext cx="24" cy="17"/>
            </a:xfrm>
            <a:custGeom>
              <a:avLst/>
              <a:gdLst>
                <a:gd name="T0" fmla="*/ 10 w 10"/>
                <a:gd name="T1" fmla="*/ 0 h 7"/>
                <a:gd name="T2" fmla="*/ 4 w 10"/>
                <a:gd name="T3" fmla="*/ 0 h 7"/>
                <a:gd name="T4" fmla="*/ 0 w 10"/>
                <a:gd name="T5" fmla="*/ 3 h 7"/>
                <a:gd name="T6" fmla="*/ 0 w 10"/>
                <a:gd name="T7" fmla="*/ 4 h 7"/>
                <a:gd name="T8" fmla="*/ 4 w 10"/>
                <a:gd name="T9" fmla="*/ 7 h 7"/>
                <a:gd name="T10" fmla="*/ 10 w 10"/>
                <a:gd name="T11" fmla="*/ 7 h 7"/>
                <a:gd name="T12" fmla="*/ 10 w 10"/>
                <a:gd name="T13" fmla="*/ 4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5" name="Freeform 901"/>
            <p:cNvSpPr>
              <a:spLocks/>
            </p:cNvSpPr>
            <p:nvPr/>
          </p:nvSpPr>
          <p:spPr bwMode="auto">
            <a:xfrm>
              <a:off x="6424" y="2636"/>
              <a:ext cx="75" cy="86"/>
            </a:xfrm>
            <a:custGeom>
              <a:avLst/>
              <a:gdLst>
                <a:gd name="T0" fmla="*/ 27 w 31"/>
                <a:gd name="T1" fmla="*/ 0 h 36"/>
                <a:gd name="T2" fmla="*/ 23 w 31"/>
                <a:gd name="T3" fmla="*/ 5 h 36"/>
                <a:gd name="T4" fmla="*/ 23 w 31"/>
                <a:gd name="T5" fmla="*/ 26 h 36"/>
                <a:gd name="T6" fmla="*/ 22 w 31"/>
                <a:gd name="T7" fmla="*/ 28 h 36"/>
                <a:gd name="T8" fmla="*/ 4 w 31"/>
                <a:gd name="T9" fmla="*/ 28 h 36"/>
                <a:gd name="T10" fmla="*/ 0 w 31"/>
                <a:gd name="T11" fmla="*/ 32 h 36"/>
                <a:gd name="T12" fmla="*/ 4 w 31"/>
                <a:gd name="T13" fmla="*/ 36 h 36"/>
                <a:gd name="T14" fmla="*/ 26 w 31"/>
                <a:gd name="T15" fmla="*/ 36 h 36"/>
                <a:gd name="T16" fmla="*/ 29 w 31"/>
                <a:gd name="T17" fmla="*/ 35 h 36"/>
                <a:gd name="T18" fmla="*/ 29 w 31"/>
                <a:gd name="T19" fmla="*/ 35 h 36"/>
                <a:gd name="T20" fmla="*/ 31 w 31"/>
                <a:gd name="T21" fmla="*/ 31 h 36"/>
                <a:gd name="T22" fmla="*/ 31 w 31"/>
                <a:gd name="T23" fmla="*/ 5 h 36"/>
                <a:gd name="T24" fmla="*/ 27 w 3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326" name="Freeform 905"/>
          <p:cNvSpPr>
            <a:spLocks/>
          </p:cNvSpPr>
          <p:nvPr/>
        </p:nvSpPr>
        <p:spPr bwMode="auto">
          <a:xfrm>
            <a:off x="9536044" y="2362928"/>
            <a:ext cx="222514" cy="430482"/>
          </a:xfrm>
          <a:custGeom>
            <a:avLst/>
            <a:gdLst>
              <a:gd name="T0" fmla="*/ 31 w 72"/>
              <a:gd name="T1" fmla="*/ 118 h 118"/>
              <a:gd name="T2" fmla="*/ 39 w 72"/>
              <a:gd name="T3" fmla="*/ 118 h 118"/>
              <a:gd name="T4" fmla="*/ 41 w 72"/>
              <a:gd name="T5" fmla="*/ 115 h 118"/>
              <a:gd name="T6" fmla="*/ 41 w 72"/>
              <a:gd name="T7" fmla="*/ 107 h 118"/>
              <a:gd name="T8" fmla="*/ 62 w 72"/>
              <a:gd name="T9" fmla="*/ 100 h 118"/>
              <a:gd name="T10" fmla="*/ 69 w 72"/>
              <a:gd name="T11" fmla="*/ 73 h 118"/>
              <a:gd name="T12" fmla="*/ 41 w 72"/>
              <a:gd name="T13" fmla="*/ 53 h 118"/>
              <a:gd name="T14" fmla="*/ 40 w 72"/>
              <a:gd name="T15" fmla="*/ 52 h 118"/>
              <a:gd name="T16" fmla="*/ 30 w 72"/>
              <a:gd name="T17" fmla="*/ 48 h 118"/>
              <a:gd name="T18" fmla="*/ 29 w 72"/>
              <a:gd name="T19" fmla="*/ 47 h 118"/>
              <a:gd name="T20" fmla="*/ 22 w 72"/>
              <a:gd name="T21" fmla="*/ 42 h 118"/>
              <a:gd name="T22" fmla="*/ 23 w 72"/>
              <a:gd name="T23" fmla="*/ 31 h 118"/>
              <a:gd name="T24" fmla="*/ 35 w 72"/>
              <a:gd name="T25" fmla="*/ 26 h 118"/>
              <a:gd name="T26" fmla="*/ 43 w 72"/>
              <a:gd name="T27" fmla="*/ 28 h 118"/>
              <a:gd name="T28" fmla="*/ 52 w 72"/>
              <a:gd name="T29" fmla="*/ 33 h 118"/>
              <a:gd name="T30" fmla="*/ 53 w 72"/>
              <a:gd name="T31" fmla="*/ 34 h 118"/>
              <a:gd name="T32" fmla="*/ 53 w 72"/>
              <a:gd name="T33" fmla="*/ 34 h 118"/>
              <a:gd name="T34" fmla="*/ 53 w 72"/>
              <a:gd name="T35" fmla="*/ 35 h 118"/>
              <a:gd name="T36" fmla="*/ 58 w 72"/>
              <a:gd name="T37" fmla="*/ 38 h 118"/>
              <a:gd name="T38" fmla="*/ 67 w 72"/>
              <a:gd name="T39" fmla="*/ 32 h 118"/>
              <a:gd name="T40" fmla="*/ 67 w 72"/>
              <a:gd name="T41" fmla="*/ 25 h 118"/>
              <a:gd name="T42" fmla="*/ 48 w 72"/>
              <a:gd name="T43" fmla="*/ 12 h 118"/>
              <a:gd name="T44" fmla="*/ 41 w 72"/>
              <a:gd name="T45" fmla="*/ 11 h 118"/>
              <a:gd name="T46" fmla="*/ 41 w 72"/>
              <a:gd name="T47" fmla="*/ 2 h 118"/>
              <a:gd name="T48" fmla="*/ 39 w 72"/>
              <a:gd name="T49" fmla="*/ 0 h 118"/>
              <a:gd name="T50" fmla="*/ 31 w 72"/>
              <a:gd name="T51" fmla="*/ 0 h 118"/>
              <a:gd name="T52" fmla="*/ 28 w 72"/>
              <a:gd name="T53" fmla="*/ 2 h 118"/>
              <a:gd name="T54" fmla="*/ 28 w 72"/>
              <a:gd name="T55" fmla="*/ 11 h 118"/>
              <a:gd name="T56" fmla="*/ 10 w 72"/>
              <a:gd name="T57" fmla="*/ 20 h 118"/>
              <a:gd name="T58" fmla="*/ 5 w 72"/>
              <a:gd name="T59" fmla="*/ 48 h 118"/>
              <a:gd name="T60" fmla="*/ 14 w 72"/>
              <a:gd name="T61" fmla="*/ 58 h 118"/>
              <a:gd name="T62" fmla="*/ 40 w 72"/>
              <a:gd name="T63" fmla="*/ 71 h 118"/>
              <a:gd name="T64" fmla="*/ 44 w 72"/>
              <a:gd name="T65" fmla="*/ 72 h 118"/>
              <a:gd name="T66" fmla="*/ 50 w 72"/>
              <a:gd name="T67" fmla="*/ 78 h 118"/>
              <a:gd name="T68" fmla="*/ 48 w 72"/>
              <a:gd name="T69" fmla="*/ 89 h 118"/>
              <a:gd name="T70" fmla="*/ 38 w 72"/>
              <a:gd name="T71" fmla="*/ 92 h 118"/>
              <a:gd name="T72" fmla="*/ 26 w 72"/>
              <a:gd name="T73" fmla="*/ 90 h 118"/>
              <a:gd name="T74" fmla="*/ 17 w 72"/>
              <a:gd name="T75" fmla="*/ 85 h 118"/>
              <a:gd name="T76" fmla="*/ 16 w 72"/>
              <a:gd name="T77" fmla="*/ 84 h 118"/>
              <a:gd name="T78" fmla="*/ 16 w 72"/>
              <a:gd name="T79" fmla="*/ 84 h 118"/>
              <a:gd name="T80" fmla="*/ 16 w 72"/>
              <a:gd name="T81" fmla="*/ 84 h 118"/>
              <a:gd name="T82" fmla="*/ 16 w 72"/>
              <a:gd name="T83" fmla="*/ 83 h 118"/>
              <a:gd name="T84" fmla="*/ 11 w 72"/>
              <a:gd name="T85" fmla="*/ 80 h 118"/>
              <a:gd name="T86" fmla="*/ 2 w 72"/>
              <a:gd name="T87" fmla="*/ 86 h 118"/>
              <a:gd name="T88" fmla="*/ 2 w 72"/>
              <a:gd name="T89" fmla="*/ 93 h 118"/>
              <a:gd name="T90" fmla="*/ 28 w 72"/>
              <a:gd name="T91" fmla="*/ 107 h 118"/>
              <a:gd name="T92" fmla="*/ 28 w 72"/>
              <a:gd name="T93" fmla="*/ 115 h 118"/>
              <a:gd name="T94" fmla="*/ 31 w 72"/>
              <a:gd name="T9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18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6350" stA="50000" endA="300" endPos="40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  <p:grpSp>
        <p:nvGrpSpPr>
          <p:cNvPr id="327" name="Group 909"/>
          <p:cNvGrpSpPr>
            <a:grpSpLocks noChangeAspect="1"/>
          </p:cNvGrpSpPr>
          <p:nvPr/>
        </p:nvGrpSpPr>
        <p:grpSpPr bwMode="auto">
          <a:xfrm>
            <a:off x="9470207" y="1481006"/>
            <a:ext cx="302856" cy="25828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28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9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0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1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组合 326"/>
          <p:cNvGrpSpPr/>
          <p:nvPr/>
        </p:nvGrpSpPr>
        <p:grpSpPr>
          <a:xfrm>
            <a:off x="401866" y="1704828"/>
            <a:ext cx="3708048" cy="507831"/>
            <a:chOff x="3594188" y="5187145"/>
            <a:chExt cx="3518014" cy="481804"/>
          </a:xfrm>
        </p:grpSpPr>
        <p:sp>
          <p:nvSpPr>
            <p:cNvPr id="335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00B050"/>
                  </a:solidFill>
                  <a:latin typeface="Impact" panose="020B0806030902050204" pitchFamily="34" charset="0"/>
                </a:rPr>
                <a:t>2022</a:t>
              </a:r>
              <a:endParaRPr lang="zh-CN" altLang="en-US" sz="2700" dirty="0">
                <a:solidFill>
                  <a:srgbClr val="00B0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4" name="文本框 329"/>
            <p:cNvSpPr txBox="1"/>
            <p:nvPr/>
          </p:nvSpPr>
          <p:spPr>
            <a:xfrm>
              <a:off x="4476419" y="5262974"/>
              <a:ext cx="2635783" cy="39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00B050"/>
                  </a:solidFill>
                </a:rPr>
                <a:t>976 829,6 тыс.руб.</a:t>
              </a:r>
            </a:p>
          </p:txBody>
        </p:sp>
      </p:grpSp>
      <p:grpSp>
        <p:nvGrpSpPr>
          <p:cNvPr id="337" name="组合 333"/>
          <p:cNvGrpSpPr/>
          <p:nvPr/>
        </p:nvGrpSpPr>
        <p:grpSpPr>
          <a:xfrm>
            <a:off x="3232280" y="798824"/>
            <a:ext cx="3598517" cy="507831"/>
            <a:chOff x="3638802" y="5194039"/>
            <a:chExt cx="3414097" cy="481805"/>
          </a:xfrm>
        </p:grpSpPr>
        <p:sp>
          <p:nvSpPr>
            <p:cNvPr id="340" name="文本框 338"/>
            <p:cNvSpPr txBox="1"/>
            <p:nvPr/>
          </p:nvSpPr>
          <p:spPr>
            <a:xfrm>
              <a:off x="3638802" y="5194039"/>
              <a:ext cx="1000117" cy="48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01ACBE"/>
                  </a:solidFill>
                  <a:latin typeface="Impact" panose="020B0806030902050204" pitchFamily="34" charset="0"/>
                </a:rPr>
                <a:t>2023</a:t>
              </a:r>
              <a:endParaRPr lang="zh-CN" altLang="en-US" sz="27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9" name="文本框 336"/>
            <p:cNvSpPr txBox="1"/>
            <p:nvPr/>
          </p:nvSpPr>
          <p:spPr>
            <a:xfrm>
              <a:off x="4472735" y="5258417"/>
              <a:ext cx="2580164" cy="39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0070C0"/>
                  </a:solidFill>
                </a:rPr>
                <a:t>997 349,4 тыс.руб.</a:t>
              </a:r>
            </a:p>
          </p:txBody>
        </p:sp>
      </p:grpSp>
      <p:grpSp>
        <p:nvGrpSpPr>
          <p:cNvPr id="342" name="组合 340"/>
          <p:cNvGrpSpPr/>
          <p:nvPr/>
        </p:nvGrpSpPr>
        <p:grpSpPr>
          <a:xfrm>
            <a:off x="3206260" y="1423378"/>
            <a:ext cx="3651024" cy="507831"/>
            <a:chOff x="3645785" y="5202453"/>
            <a:chExt cx="3463913" cy="481805"/>
          </a:xfrm>
        </p:grpSpPr>
        <p:sp>
          <p:nvSpPr>
            <p:cNvPr id="345" name="文本框 345"/>
            <p:cNvSpPr txBox="1"/>
            <p:nvPr/>
          </p:nvSpPr>
          <p:spPr>
            <a:xfrm>
              <a:off x="3645785" y="5202453"/>
              <a:ext cx="1000117" cy="48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E87071"/>
                  </a:solidFill>
                  <a:latin typeface="Impact" panose="020B0806030902050204" pitchFamily="34" charset="0"/>
                </a:rPr>
                <a:t>2024</a:t>
              </a:r>
              <a:endParaRPr lang="zh-CN" altLang="en-US" sz="27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4" name="文本框 343"/>
            <p:cNvSpPr txBox="1"/>
            <p:nvPr/>
          </p:nvSpPr>
          <p:spPr>
            <a:xfrm>
              <a:off x="4534791" y="5274592"/>
              <a:ext cx="2574907" cy="39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F67879"/>
                  </a:solidFill>
                </a:rPr>
                <a:t>896 804,1 тыс.руб.</a:t>
              </a:r>
            </a:p>
          </p:txBody>
        </p:sp>
      </p:grpSp>
      <p:graphicFrame>
        <p:nvGraphicFramePr>
          <p:cNvPr id="312" name="Диаграмма 311"/>
          <p:cNvGraphicFramePr/>
          <p:nvPr>
            <p:extLst/>
          </p:nvPr>
        </p:nvGraphicFramePr>
        <p:xfrm>
          <a:off x="174026" y="3009568"/>
          <a:ext cx="10962811" cy="3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3" name="组合 326"/>
          <p:cNvGrpSpPr/>
          <p:nvPr/>
        </p:nvGrpSpPr>
        <p:grpSpPr>
          <a:xfrm>
            <a:off x="369571" y="991055"/>
            <a:ext cx="3708048" cy="507831"/>
            <a:chOff x="3594188" y="5187145"/>
            <a:chExt cx="3518014" cy="481804"/>
          </a:xfrm>
        </p:grpSpPr>
        <p:sp>
          <p:nvSpPr>
            <p:cNvPr id="336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FCB64F"/>
                  </a:solidFill>
                  <a:latin typeface="Impact" panose="020B0806030902050204" pitchFamily="34" charset="0"/>
                </a:rPr>
                <a:t>2021</a:t>
              </a:r>
              <a:endParaRPr lang="zh-CN" altLang="en-US" sz="2700" dirty="0">
                <a:solidFill>
                  <a:srgbClr val="FCB64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8" name="文本框 329"/>
            <p:cNvSpPr txBox="1"/>
            <p:nvPr/>
          </p:nvSpPr>
          <p:spPr>
            <a:xfrm>
              <a:off x="4476419" y="5262974"/>
              <a:ext cx="2635783" cy="39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chemeClr val="accent3">
                      <a:lumMod val="75000"/>
                    </a:schemeClr>
                  </a:solidFill>
                </a:rPr>
                <a:t>748 752,3 тыс.руб.</a:t>
              </a:r>
            </a:p>
          </p:txBody>
        </p:sp>
      </p:grpSp>
      <p:grpSp>
        <p:nvGrpSpPr>
          <p:cNvPr id="347" name="组合 326"/>
          <p:cNvGrpSpPr/>
          <p:nvPr/>
        </p:nvGrpSpPr>
        <p:grpSpPr>
          <a:xfrm>
            <a:off x="3208831" y="2068044"/>
            <a:ext cx="3708048" cy="507831"/>
            <a:chOff x="3594188" y="5187145"/>
            <a:chExt cx="3518014" cy="481804"/>
          </a:xfrm>
        </p:grpSpPr>
        <p:sp>
          <p:nvSpPr>
            <p:cNvPr id="348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6C5672"/>
                  </a:solidFill>
                  <a:latin typeface="Impact" panose="020B0806030902050204" pitchFamily="34" charset="0"/>
                </a:rPr>
                <a:t>2025</a:t>
              </a:r>
              <a:endParaRPr lang="zh-CN" altLang="en-US" sz="2700" dirty="0">
                <a:solidFill>
                  <a:srgbClr val="6C567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9" name="文本框 329"/>
            <p:cNvSpPr txBox="1"/>
            <p:nvPr/>
          </p:nvSpPr>
          <p:spPr>
            <a:xfrm>
              <a:off x="4476419" y="5262974"/>
              <a:ext cx="2635783" cy="39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>
                  <a:solidFill>
                    <a:srgbClr val="6C5672"/>
                  </a:solidFill>
                </a:rPr>
                <a:t>898 672,5 </a:t>
              </a:r>
              <a:r>
                <a:rPr lang="ru-RU" altLang="zh-CN" sz="1400" b="1" i="1" kern="0" dirty="0">
                  <a:solidFill>
                    <a:srgbClr val="6C5672"/>
                  </a:solidFill>
                </a:rPr>
                <a:t>тыс.руб.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5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3563982" y="3720972"/>
            <a:ext cx="1987605" cy="1720570"/>
            <a:chOff x="3491880" y="2299046"/>
            <a:chExt cx="2448272" cy="1925181"/>
          </a:xfrm>
        </p:grpSpPr>
        <p:sp>
          <p:nvSpPr>
            <p:cNvPr id="48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7114791" y="3408050"/>
            <a:ext cx="1987605" cy="1720570"/>
            <a:chOff x="3491880" y="2299046"/>
            <a:chExt cx="2448272" cy="1925181"/>
          </a:xfrm>
        </p:grpSpPr>
        <p:sp>
          <p:nvSpPr>
            <p:cNvPr id="53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14">
            <a:extLst>
              <a:ext uri="{FF2B5EF4-FFF2-40B4-BE49-F238E27FC236}">
                <a16:creationId xmlns:a16="http://schemas.microsoft.com/office/drawing/2014/main" id="{80C9735D-2B1B-4949-ABF3-C12A43A62A2B}"/>
              </a:ext>
            </a:extLst>
          </p:cNvPr>
          <p:cNvGrpSpPr/>
          <p:nvPr/>
        </p:nvGrpSpPr>
        <p:grpSpPr>
          <a:xfrm rot="3152971">
            <a:off x="-583266" y="824793"/>
            <a:ext cx="5829646" cy="2379735"/>
            <a:chOff x="2482316" y="2299046"/>
            <a:chExt cx="4752528" cy="1940042"/>
          </a:xfrm>
        </p:grpSpPr>
        <p:sp>
          <p:nvSpPr>
            <p:cNvPr id="88" name="矩形 15">
              <a:extLst>
                <a:ext uri="{FF2B5EF4-FFF2-40B4-BE49-F238E27FC236}">
                  <a16:creationId xmlns:a16="http://schemas.microsoft.com/office/drawing/2014/main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3">
              <a:extLst>
                <a:ext uri="{FF2B5EF4-FFF2-40B4-BE49-F238E27FC236}">
                  <a16:creationId xmlns:a16="http://schemas.microsoft.com/office/drawing/2014/main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6">
              <a:extLst>
                <a:ext uri="{FF2B5EF4-FFF2-40B4-BE49-F238E27FC236}">
                  <a16:creationId xmlns:a16="http://schemas.microsoft.com/office/drawing/2014/main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6">
              <a:extLst>
                <a:ext uri="{FF2B5EF4-FFF2-40B4-BE49-F238E27FC236}">
                  <a16:creationId xmlns:a16="http://schemas.microsoft.com/office/drawing/2014/main" id="{9E44F59C-DCA9-4F7C-8FD3-8A2E9ACD308B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2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2576564" y="828288"/>
            <a:ext cx="6815504" cy="3006116"/>
            <a:chOff x="2482316" y="2299046"/>
            <a:chExt cx="4752528" cy="1940042"/>
          </a:xfrm>
        </p:grpSpPr>
        <p:sp>
          <p:nvSpPr>
            <p:cNvPr id="93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DA403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6395526" y="602374"/>
            <a:ext cx="6333243" cy="2846053"/>
            <a:chOff x="2482316" y="2299046"/>
            <a:chExt cx="4752528" cy="1940042"/>
          </a:xfrm>
        </p:grpSpPr>
        <p:sp>
          <p:nvSpPr>
            <p:cNvPr id="98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1262407" y="793899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11 023,7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4926555" y="829403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11 160,2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8592094" y="661809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9 391,2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631193" y="1475902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2021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3937579" y="1823482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7549068" y="1500181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矩形 42">
            <a:extLst>
              <a:ext uri="{FF2B5EF4-FFF2-40B4-BE49-F238E27FC236}">
                <a16:creationId xmlns:a16="http://schemas.microsoft.com/office/drawing/2014/main" id="{97E343C7-68E6-49E5-9742-40994FDABED4}"/>
              </a:ext>
            </a:extLst>
          </p:cNvPr>
          <p:cNvSpPr/>
          <p:nvPr/>
        </p:nvSpPr>
        <p:spPr>
          <a:xfrm rot="5400000">
            <a:off x="563987" y="1632927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877281" y="1938585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50">
            <a:extLst>
              <a:ext uri="{FF2B5EF4-FFF2-40B4-BE49-F238E27FC236}">
                <a16:creationId xmlns:a16="http://schemas.microsoft.com/office/drawing/2014/main" id="{6694C78F-F55B-4EC8-853B-D0914E78C52F}"/>
              </a:ext>
            </a:extLst>
          </p:cNvPr>
          <p:cNvSpPr/>
          <p:nvPr/>
        </p:nvSpPr>
        <p:spPr>
          <a:xfrm rot="5400000">
            <a:off x="7505685" y="1657207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1251588" y="1039798"/>
            <a:ext cx="2164776" cy="179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ЕДДС – 2 682,0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ГО и ЧС - 458,5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Содержание и обслуживание системы оповещения -762,7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Секретное делопроизводство - 458,5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Электроснабжение населения – 13,2 тыс.руб.;</a:t>
            </a: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1426" y="2428747"/>
            <a:ext cx="1654170" cy="272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009" y="2590932"/>
            <a:ext cx="1511952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бюджета– 5 435,9 тыс.руб.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8430845" y="2199899"/>
            <a:ext cx="209884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8124" y="569480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Иные МБТ сформированы на 2023 год основании заключенных соглашений по передаче бюджету муниципального района из бюджетов поселений части полномочий по решению вопросов местного значения. Исходя из 6 видов исполняемых полномочий по 8 поселениям района.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4567983" y="1063028"/>
            <a:ext cx="249741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ЕДДС - 2 682,0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ГО и ЧС – 802,1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Секретное делопроизводство - 458,5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Электроснабжение населения – 4,0 тыс.руб.;</a:t>
            </a: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4576996" y="1752952"/>
            <a:ext cx="263203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Внутренний фин. контроль – 170,9 тыс.руб.;</a:t>
            </a: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4577315" y="1911066"/>
            <a:ext cx="256291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Внешний фин. контроль – 1 585,7 тыс.руб.;</a:t>
            </a: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67301" y="2089516"/>
            <a:ext cx="2528932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–5 435,9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63448" y="2278797"/>
            <a:ext cx="2717772" cy="6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Проведение конкурсных процедур по определению поставщиков товаров –8,4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8159052" y="933379"/>
            <a:ext cx="266118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ЕДДС – 2 682,0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ГО и ЧС – 802,1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Секретное делопроизводство - 458,5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Ликвидация последствий ЧС по средствам локальной системы </a:t>
            </a:r>
            <a:r>
              <a:rPr lang="ru-RU" altLang="zh-CN" sz="900" b="1" dirty="0" err="1">
                <a:solidFill>
                  <a:schemeClr val="bg2"/>
                </a:solidFill>
                <a:ea typeface="微软雅黑" pitchFamily="34" charset="-122"/>
              </a:rPr>
              <a:t>звукофиксации</a:t>
            </a: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– 12,7 тыс.руб.;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4578538" y="2644466"/>
            <a:ext cx="2845693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Ликвидация последствий ЧС по средствам           локальной системы </a:t>
            </a:r>
            <a:r>
              <a:rPr lang="ru-RU" altLang="zh-CN" sz="900" b="1" dirty="0" err="1">
                <a:solidFill>
                  <a:schemeClr val="bg2"/>
                </a:solidFill>
                <a:ea typeface="微软雅黑" pitchFamily="34" charset="-122"/>
              </a:rPr>
              <a:t>звукофиксации</a:t>
            </a: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– 12,7 тыс.руб.;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58111" y="2009930"/>
            <a:ext cx="2528932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–5 435,9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3457636" y="4313915"/>
            <a:ext cx="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2024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275587" y="4520948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6841624" y="4167749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3945374" y="3858800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0,0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7507840" y="3610490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0,0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6998235" y="4020178"/>
            <a:ext cx="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2025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541642" y="2763150"/>
            <a:ext cx="1814920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Фин. контроль – 1 212,8 тыс.руб.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228" y="20521"/>
            <a:ext cx="895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Иные межбюджетные трансферты </a:t>
            </a:r>
            <a:r>
              <a:rPr lang="ru-RU" sz="2400" b="1">
                <a:solidFill>
                  <a:schemeClr val="accent3"/>
                </a:solidFill>
              </a:rPr>
              <a:t>на</a:t>
            </a:r>
            <a:r>
              <a:rPr lang="ru-RU" sz="2400" b="1">
                <a:solidFill>
                  <a:srgbClr val="025373"/>
                </a:solidFill>
              </a:rPr>
              <a:t> </a:t>
            </a:r>
            <a:r>
              <a:rPr lang="ru-RU" sz="2400" b="1">
                <a:solidFill>
                  <a:schemeClr val="accent3"/>
                </a:solidFill>
              </a:rPr>
              <a:t>2023-2025 </a:t>
            </a:r>
            <a:r>
              <a:rPr lang="ru-RU" sz="2400" b="1" dirty="0">
                <a:solidFill>
                  <a:schemeClr val="accent3"/>
                </a:solidFill>
              </a:rPr>
              <a:t>годы (тыс.руб)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26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66000" y="144000"/>
            <a:ext cx="8894411" cy="5155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335" y="819000"/>
            <a:ext cx="5934839" cy="17440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- это средства, выплачиваемые из бюджета на реализацию расходных обязательств Слюдянского муниципального района, то есть расходов, необходимость которых установлена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21521" y="803740"/>
            <a:ext cx="6041680" cy="1845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спорта и др.) и органов местного самоуправления;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8070" y="2754000"/>
            <a:ext cx="10686903" cy="599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Слюдянского муниципального района на 2023 год и плановый период 2024 и 2025 годов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3499464"/>
            <a:ext cx="7065000" cy="23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44304" y="3499464"/>
            <a:ext cx="4815000" cy="28931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Полный  перечень разделов и подразделов классификации  расходов  бюджетов  приведен в статье 21 Бюджетного кодекса     Российской      Федерации.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Каждый из разделов классификации имеет перечень подразделов, которые отражают основные направления реализации соответствующей функции.      Например,  в составе  раздела «Образование», 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дополнительное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961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1587BA7-961F-4158-BF94-D03926F9A91F}"/>
              </a:ext>
            </a:extLst>
          </p:cNvPr>
          <p:cNvSpPr/>
          <p:nvPr/>
        </p:nvSpPr>
        <p:spPr>
          <a:xfrm>
            <a:off x="5508267" y="2133236"/>
            <a:ext cx="484632" cy="49026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7DC72178-885A-409D-990E-1F8BCFD951D1}"/>
              </a:ext>
            </a:extLst>
          </p:cNvPr>
          <p:cNvSpPr/>
          <p:nvPr/>
        </p:nvSpPr>
        <p:spPr>
          <a:xfrm rot="20287160">
            <a:off x="6660726" y="829213"/>
            <a:ext cx="6375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471001" cy="72135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Слюдянского муниципального района на 2023 год и плановый период 2024 и 2025 годов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51728F0-109C-4FE3-B901-8917E59F9ADC}"/>
              </a:ext>
            </a:extLst>
          </p:cNvPr>
          <p:cNvGraphicFramePr/>
          <p:nvPr>
            <p:extLst/>
          </p:nvPr>
        </p:nvGraphicFramePr>
        <p:xfrm>
          <a:off x="4596726" y="505818"/>
          <a:ext cx="2515047" cy="202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58029C-92F6-4C92-9563-F241C5E9C3F5}"/>
              </a:ext>
            </a:extLst>
          </p:cNvPr>
          <p:cNvSpPr/>
          <p:nvPr/>
        </p:nvSpPr>
        <p:spPr>
          <a:xfrm>
            <a:off x="8426656" y="373259"/>
            <a:ext cx="3058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социальную сферу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4E05AA-BD32-4891-9280-F1F0A57F24D0}"/>
              </a:ext>
            </a:extLst>
          </p:cNvPr>
          <p:cNvSpPr/>
          <p:nvPr/>
        </p:nvSpPr>
        <p:spPr>
          <a:xfrm>
            <a:off x="5077064" y="2649888"/>
            <a:ext cx="1578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расходы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0B7D19-2029-41BA-BA54-99B8FF920A04}"/>
              </a:ext>
            </a:extLst>
          </p:cNvPr>
          <p:cNvSpPr/>
          <p:nvPr/>
        </p:nvSpPr>
        <p:spPr>
          <a:xfrm>
            <a:off x="7769696" y="654636"/>
            <a:ext cx="1084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6A575E8-F825-4FEF-8599-5817AFD19848}"/>
              </a:ext>
            </a:extLst>
          </p:cNvPr>
          <p:cNvGraphicFramePr/>
          <p:nvPr>
            <p:extLst/>
          </p:nvPr>
        </p:nvGraphicFramePr>
        <p:xfrm>
          <a:off x="7135445" y="862234"/>
          <a:ext cx="2570413" cy="10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FBF445-5367-4416-8DE2-66E85FAC749C}"/>
              </a:ext>
            </a:extLst>
          </p:cNvPr>
          <p:cNvSpPr/>
          <p:nvPr/>
        </p:nvSpPr>
        <p:spPr>
          <a:xfrm>
            <a:off x="10879625" y="642600"/>
            <a:ext cx="840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2B13032-8721-4F98-9275-E0CE603B46AE}"/>
              </a:ext>
            </a:extLst>
          </p:cNvPr>
          <p:cNvGraphicFramePr/>
          <p:nvPr>
            <p:extLst/>
          </p:nvPr>
        </p:nvGraphicFramePr>
        <p:xfrm>
          <a:off x="9814330" y="903021"/>
          <a:ext cx="2231007" cy="63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7F31BD-A71E-46F0-A8D0-D792C465EE85}"/>
              </a:ext>
            </a:extLst>
          </p:cNvPr>
          <p:cNvSpPr/>
          <p:nvPr/>
        </p:nvSpPr>
        <p:spPr>
          <a:xfrm>
            <a:off x="10466076" y="1479050"/>
            <a:ext cx="1376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E3B4BF5-F927-4D0F-A27C-EDB033445C72}"/>
              </a:ext>
            </a:extLst>
          </p:cNvPr>
          <p:cNvGraphicFramePr/>
          <p:nvPr>
            <p:extLst/>
          </p:nvPr>
        </p:nvGraphicFramePr>
        <p:xfrm>
          <a:off x="10447802" y="1718099"/>
          <a:ext cx="1640222" cy="5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5AA693-A001-44E5-9F7C-C20BE85BC6C6}"/>
              </a:ext>
            </a:extLst>
          </p:cNvPr>
          <p:cNvSpPr/>
          <p:nvPr/>
        </p:nvSpPr>
        <p:spPr>
          <a:xfrm>
            <a:off x="10146053" y="2126567"/>
            <a:ext cx="1746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63F11C25-A315-4F14-9F07-D2F01F3D75A1}"/>
              </a:ext>
            </a:extLst>
          </p:cNvPr>
          <p:cNvGraphicFramePr/>
          <p:nvPr>
            <p:extLst/>
          </p:nvPr>
        </p:nvGraphicFramePr>
        <p:xfrm>
          <a:off x="9696000" y="2332734"/>
          <a:ext cx="2451200" cy="102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881F117-C4CC-46FE-9391-1046AEB26858}"/>
              </a:ext>
            </a:extLst>
          </p:cNvPr>
          <p:cNvSpPr/>
          <p:nvPr/>
        </p:nvSpPr>
        <p:spPr>
          <a:xfrm>
            <a:off x="7160079" y="1896325"/>
            <a:ext cx="2256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9AA03058-8714-4E8A-91B0-7B63B38A72D4}"/>
              </a:ext>
            </a:extLst>
          </p:cNvPr>
          <p:cNvGraphicFramePr/>
          <p:nvPr>
            <p:extLst/>
          </p:nvPr>
        </p:nvGraphicFramePr>
        <p:xfrm>
          <a:off x="7280126" y="2103773"/>
          <a:ext cx="2333576" cy="5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D0F293-9E8D-4233-94CA-F88CEFE40FC2}"/>
              </a:ext>
            </a:extLst>
          </p:cNvPr>
          <p:cNvSpPr/>
          <p:nvPr/>
        </p:nvSpPr>
        <p:spPr>
          <a:xfrm>
            <a:off x="5145418" y="938318"/>
            <a:ext cx="15119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1 576 335,8 тыс. 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97275E1-0335-466B-BD3D-39ED803EA80B}"/>
              </a:ext>
            </a:extLst>
          </p:cNvPr>
          <p:cNvSpPr/>
          <p:nvPr/>
        </p:nvSpPr>
        <p:spPr>
          <a:xfrm>
            <a:off x="5161650" y="1535295"/>
            <a:ext cx="934736" cy="42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457 643,5 тыс. рублей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97109E-BA8C-4098-BBB2-D28368D53424}"/>
              </a:ext>
            </a:extLst>
          </p:cNvPr>
          <p:cNvSpPr/>
          <p:nvPr/>
        </p:nvSpPr>
        <p:spPr>
          <a:xfrm>
            <a:off x="4596726" y="3010734"/>
            <a:ext cx="2397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418FB7-1D3B-4D6B-900E-FD1F815FF663}"/>
              </a:ext>
            </a:extLst>
          </p:cNvPr>
          <p:cNvSpPr/>
          <p:nvPr/>
        </p:nvSpPr>
        <p:spPr>
          <a:xfrm>
            <a:off x="7356767" y="2882169"/>
            <a:ext cx="181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оборона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58BC3FF2-B8BA-4484-A8A3-4BD741C65FE7}"/>
              </a:ext>
            </a:extLst>
          </p:cNvPr>
          <p:cNvGraphicFramePr/>
          <p:nvPr>
            <p:extLst/>
          </p:nvPr>
        </p:nvGraphicFramePr>
        <p:xfrm>
          <a:off x="7235853" y="3162835"/>
          <a:ext cx="2151703" cy="56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6AF0E9E-5C27-4B82-BF8E-223059212A26}"/>
              </a:ext>
            </a:extLst>
          </p:cNvPr>
          <p:cNvSpPr/>
          <p:nvPr/>
        </p:nvSpPr>
        <p:spPr>
          <a:xfrm>
            <a:off x="7310741" y="3717416"/>
            <a:ext cx="261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D6C3E0A3-E2B0-4D06-B9F6-59F7CE30C194}"/>
              </a:ext>
            </a:extLst>
          </p:cNvPr>
          <p:cNvGraphicFramePr/>
          <p:nvPr>
            <p:extLst/>
          </p:nvPr>
        </p:nvGraphicFramePr>
        <p:xfrm>
          <a:off x="7293748" y="4107352"/>
          <a:ext cx="2631479" cy="110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200274B-5FA5-4E60-B1C8-B3DD6A48F2EA}"/>
              </a:ext>
            </a:extLst>
          </p:cNvPr>
          <p:cNvSpPr/>
          <p:nvPr/>
        </p:nvSpPr>
        <p:spPr>
          <a:xfrm>
            <a:off x="7337737" y="5029008"/>
            <a:ext cx="3647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EDB28E0C-4519-498E-B90C-B1A77079C99B}"/>
              </a:ext>
            </a:extLst>
          </p:cNvPr>
          <p:cNvGraphicFramePr/>
          <p:nvPr>
            <p:extLst/>
          </p:nvPr>
        </p:nvGraphicFramePr>
        <p:xfrm>
          <a:off x="7138501" y="5255767"/>
          <a:ext cx="2765324" cy="139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B875CF8-1433-4477-88AB-35F362C581FA}"/>
              </a:ext>
            </a:extLst>
          </p:cNvPr>
          <p:cNvSpPr/>
          <p:nvPr/>
        </p:nvSpPr>
        <p:spPr>
          <a:xfrm>
            <a:off x="9739079" y="3357770"/>
            <a:ext cx="227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B8EB030D-3EC4-4354-BBD7-4D1410751D8A}"/>
              </a:ext>
            </a:extLst>
          </p:cNvPr>
          <p:cNvGraphicFramePr/>
          <p:nvPr>
            <p:extLst/>
          </p:nvPr>
        </p:nvGraphicFramePr>
        <p:xfrm>
          <a:off x="9789113" y="3650968"/>
          <a:ext cx="2273402" cy="80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DF3C7DE-8F84-40A8-9EB7-374BC7C0CB5F}"/>
              </a:ext>
            </a:extLst>
          </p:cNvPr>
          <p:cNvSpPr/>
          <p:nvPr/>
        </p:nvSpPr>
        <p:spPr>
          <a:xfrm>
            <a:off x="9788843" y="4299730"/>
            <a:ext cx="2256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9B2630C-052B-4953-9F82-B047A3D36784}"/>
              </a:ext>
            </a:extLst>
          </p:cNvPr>
          <p:cNvGraphicFramePr/>
          <p:nvPr>
            <p:extLst/>
          </p:nvPr>
        </p:nvGraphicFramePr>
        <p:xfrm>
          <a:off x="9788896" y="4506124"/>
          <a:ext cx="2225368" cy="5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879B83E-4991-4202-A437-21F05E2DE0CE}"/>
              </a:ext>
            </a:extLst>
          </p:cNvPr>
          <p:cNvSpPr/>
          <p:nvPr/>
        </p:nvSpPr>
        <p:spPr>
          <a:xfrm>
            <a:off x="9793353" y="4905878"/>
            <a:ext cx="2256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401415BF-763A-4327-A257-01E6E4E194D0}"/>
              </a:ext>
            </a:extLst>
          </p:cNvPr>
          <p:cNvGraphicFramePr/>
          <p:nvPr>
            <p:extLst/>
          </p:nvPr>
        </p:nvGraphicFramePr>
        <p:xfrm>
          <a:off x="9769391" y="5281313"/>
          <a:ext cx="2225368" cy="5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7CDF5E8-C3A2-45CB-9E94-31613B129EDF}"/>
              </a:ext>
            </a:extLst>
          </p:cNvPr>
          <p:cNvSpPr/>
          <p:nvPr/>
        </p:nvSpPr>
        <p:spPr>
          <a:xfrm>
            <a:off x="9788511" y="5663838"/>
            <a:ext cx="2273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(муниципального) долга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F0C31AD8-0111-497E-B023-56242E94B748}"/>
              </a:ext>
            </a:extLst>
          </p:cNvPr>
          <p:cNvGraphicFramePr/>
          <p:nvPr>
            <p:extLst/>
          </p:nvPr>
        </p:nvGraphicFramePr>
        <p:xfrm>
          <a:off x="9861802" y="6224808"/>
          <a:ext cx="2225368" cy="56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1C4C619B-7E4A-475D-9359-D5CB5DB06EEE}"/>
              </a:ext>
            </a:extLst>
          </p:cNvPr>
          <p:cNvGraphicFramePr/>
          <p:nvPr>
            <p:extLst/>
          </p:nvPr>
        </p:nvGraphicFramePr>
        <p:xfrm>
          <a:off x="4631102" y="3175867"/>
          <a:ext cx="2631479" cy="206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90F86D9-32A1-4D9E-95C9-186F8E9F74D7}"/>
              </a:ext>
            </a:extLst>
          </p:cNvPr>
          <p:cNvSpPr/>
          <p:nvPr/>
        </p:nvSpPr>
        <p:spPr>
          <a:xfrm>
            <a:off x="4650993" y="5121781"/>
            <a:ext cx="2651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 бюджетам бюджетной системы российской федерации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5EC2068B-CD35-40AC-8A0C-D10C5618F37C}"/>
              </a:ext>
            </a:extLst>
          </p:cNvPr>
          <p:cNvGraphicFramePr/>
          <p:nvPr>
            <p:extLst/>
          </p:nvPr>
        </p:nvGraphicFramePr>
        <p:xfrm>
          <a:off x="4592896" y="5759613"/>
          <a:ext cx="2738400" cy="90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2FE8461-E911-4909-80CF-92F088621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08984"/>
              </p:ext>
            </p:extLst>
          </p:nvPr>
        </p:nvGraphicFramePr>
        <p:xfrm>
          <a:off x="134918" y="733066"/>
          <a:ext cx="4374808" cy="572630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90210">
                  <a:extLst>
                    <a:ext uri="{9D8B030D-6E8A-4147-A177-3AD203B41FA5}">
                      <a16:colId xmlns:a16="http://schemas.microsoft.com/office/drawing/2014/main" val="3458036170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132150944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4114917710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392449890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554533848"/>
                    </a:ext>
                  </a:extLst>
                </a:gridCol>
                <a:gridCol w="619598">
                  <a:extLst>
                    <a:ext uri="{9D8B030D-6E8A-4147-A177-3AD203B41FA5}">
                      <a16:colId xmlns:a16="http://schemas.microsoft.com/office/drawing/2014/main" val="2365151582"/>
                    </a:ext>
                  </a:extLst>
                </a:gridCol>
              </a:tblGrid>
              <a:tr h="498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(факт)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(оценка)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185472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125 162,00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145 333,80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111 244,20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115 245,90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105 827,50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1653093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227033"/>
                  </a:ext>
                </a:extLst>
              </a:tr>
              <a:tr h="4980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13 526,70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9 018,70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6904861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18 426,90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60 569,50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50 222,80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48 111,50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828522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163 076,00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37 747,60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74 317,00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3128310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384386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1 208 788,00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1 662 941,50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1 493 643,70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1 245 053,20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1 023 683,50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5475367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50 506,00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52 022,50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61 871,60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54 251,50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52 500,70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671856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779809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77 888,00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82 810,80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19 445,50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19 120,20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19 446,10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393122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430635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5 379,20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4 974,60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1263541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543083"/>
                  </a:ext>
                </a:extLst>
              </a:tr>
              <a:tr h="4980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179 762,00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193 008,50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191 697,90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146 915,10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147 500,20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9012873"/>
                  </a:ext>
                </a:extLst>
              </a:tr>
              <a:tr h="3113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1 854 217,00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2 213 599,40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2 033 979,30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1 649 132,10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1 414 838,80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076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101"/>
          <p:cNvGrpSpPr/>
          <p:nvPr/>
        </p:nvGrpSpPr>
        <p:grpSpPr>
          <a:xfrm flipV="1">
            <a:off x="2862350" y="3859750"/>
            <a:ext cx="1257890" cy="290586"/>
            <a:chOff x="5415884" y="5007622"/>
            <a:chExt cx="1648950" cy="353770"/>
          </a:xfrm>
        </p:grpSpPr>
        <p:sp>
          <p:nvSpPr>
            <p:cNvPr id="72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3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104"/>
          <p:cNvGrpSpPr/>
          <p:nvPr/>
        </p:nvGrpSpPr>
        <p:grpSpPr>
          <a:xfrm flipV="1">
            <a:off x="2745567" y="1166411"/>
            <a:ext cx="1324944" cy="289545"/>
            <a:chOff x="5415884" y="5007622"/>
            <a:chExt cx="1648950" cy="353770"/>
          </a:xfrm>
        </p:grpSpPr>
        <p:sp>
          <p:nvSpPr>
            <p:cNvPr id="48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9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101"/>
          <p:cNvGrpSpPr/>
          <p:nvPr/>
        </p:nvGrpSpPr>
        <p:grpSpPr>
          <a:xfrm flipV="1">
            <a:off x="2872128" y="2534811"/>
            <a:ext cx="1257890" cy="290586"/>
            <a:chOff x="5415884" y="5007622"/>
            <a:chExt cx="1648950" cy="353770"/>
          </a:xfrm>
        </p:grpSpPr>
        <p:sp>
          <p:nvSpPr>
            <p:cNvPr id="45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6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组合 29"/>
          <p:cNvGrpSpPr/>
          <p:nvPr/>
        </p:nvGrpSpPr>
        <p:grpSpPr>
          <a:xfrm>
            <a:off x="1591138" y="713807"/>
            <a:ext cx="1590238" cy="1316018"/>
            <a:chOff x="3978461" y="2452512"/>
            <a:chExt cx="1505319" cy="1297689"/>
          </a:xfrm>
        </p:grpSpPr>
        <p:sp>
          <p:nvSpPr>
            <p:cNvPr id="120" name="梯形 30"/>
            <p:cNvSpPr/>
            <p:nvPr/>
          </p:nvSpPr>
          <p:spPr>
            <a:xfrm>
              <a:off x="4344623" y="3523139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1" name="六边形 31"/>
            <p:cNvSpPr/>
            <p:nvPr/>
          </p:nvSpPr>
          <p:spPr>
            <a:xfrm>
              <a:off x="3978461" y="2452512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2" name="任意多边形 32"/>
            <p:cNvSpPr/>
            <p:nvPr/>
          </p:nvSpPr>
          <p:spPr>
            <a:xfrm>
              <a:off x="4051993" y="2515056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3" name="梯形 71"/>
            <p:cNvSpPr/>
            <p:nvPr/>
          </p:nvSpPr>
          <p:spPr>
            <a:xfrm rot="14580000" flipH="1">
              <a:off x="4859296" y="2760492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34"/>
            <p:cNvSpPr/>
            <p:nvPr/>
          </p:nvSpPr>
          <p:spPr>
            <a:xfrm>
              <a:off x="4052375" y="2519273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5" name="梯形 35"/>
            <p:cNvSpPr/>
            <p:nvPr/>
          </p:nvSpPr>
          <p:spPr>
            <a:xfrm flipV="1">
              <a:off x="4344623" y="251505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1594833" y="2093435"/>
            <a:ext cx="1636374" cy="1339611"/>
            <a:chOff x="3978461" y="3747190"/>
            <a:chExt cx="1505319" cy="1297689"/>
          </a:xfrm>
        </p:grpSpPr>
        <p:sp>
          <p:nvSpPr>
            <p:cNvPr id="8" name="梯形 40"/>
            <p:cNvSpPr/>
            <p:nvPr/>
          </p:nvSpPr>
          <p:spPr>
            <a:xfrm>
              <a:off x="4344623" y="4817817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9" name="梯形 41"/>
            <p:cNvSpPr/>
            <p:nvPr/>
          </p:nvSpPr>
          <p:spPr>
            <a:xfrm flipV="1">
              <a:off x="4344623" y="3809733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0" name="六边形 42"/>
            <p:cNvSpPr/>
            <p:nvPr/>
          </p:nvSpPr>
          <p:spPr>
            <a:xfrm>
              <a:off x="3978461" y="3747190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43"/>
            <p:cNvSpPr/>
            <p:nvPr/>
          </p:nvSpPr>
          <p:spPr>
            <a:xfrm>
              <a:off x="4051993" y="3809734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" name="梯形 71"/>
            <p:cNvSpPr/>
            <p:nvPr/>
          </p:nvSpPr>
          <p:spPr>
            <a:xfrm rot="14580000" flipH="1">
              <a:off x="4859296" y="4055170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45"/>
            <p:cNvSpPr/>
            <p:nvPr/>
          </p:nvSpPr>
          <p:spPr>
            <a:xfrm>
              <a:off x="4052375" y="3813951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56"/>
          <p:cNvGrpSpPr/>
          <p:nvPr/>
        </p:nvGrpSpPr>
        <p:grpSpPr>
          <a:xfrm>
            <a:off x="1755789" y="2326772"/>
            <a:ext cx="1286423" cy="873002"/>
            <a:chOff x="6515137" y="2679573"/>
            <a:chExt cx="1176722" cy="843565"/>
          </a:xfrm>
        </p:grpSpPr>
        <p:sp>
          <p:nvSpPr>
            <p:cNvPr id="22" name="六边形 57"/>
            <p:cNvSpPr/>
            <p:nvPr/>
          </p:nvSpPr>
          <p:spPr>
            <a:xfrm>
              <a:off x="6614230" y="2679573"/>
              <a:ext cx="978537" cy="843565"/>
            </a:xfrm>
            <a:prstGeom prst="hexagon">
              <a:avLst/>
            </a:prstGeom>
            <a:solidFill>
              <a:srgbClr val="663A77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23" name="文本框 47"/>
            <p:cNvSpPr txBox="1"/>
            <p:nvPr/>
          </p:nvSpPr>
          <p:spPr>
            <a:xfrm>
              <a:off x="6515137" y="2959340"/>
              <a:ext cx="1176722" cy="25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Расходы</a:t>
              </a:r>
              <a:endParaRPr lang="zh-CN" altLang="en-US" sz="1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4" name="组合 69"/>
          <p:cNvGrpSpPr/>
          <p:nvPr/>
        </p:nvGrpSpPr>
        <p:grpSpPr>
          <a:xfrm>
            <a:off x="1641778" y="3481745"/>
            <a:ext cx="1611515" cy="1311898"/>
            <a:chOff x="5164627" y="4382948"/>
            <a:chExt cx="1505319" cy="1297689"/>
          </a:xfrm>
        </p:grpSpPr>
        <p:sp>
          <p:nvSpPr>
            <p:cNvPr id="35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6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7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9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86"/>
          <p:cNvGrpSpPr/>
          <p:nvPr/>
        </p:nvGrpSpPr>
        <p:grpSpPr>
          <a:xfrm>
            <a:off x="1877544" y="944076"/>
            <a:ext cx="1037419" cy="851960"/>
            <a:chOff x="5291634" y="552142"/>
            <a:chExt cx="1242834" cy="1021023"/>
          </a:xfrm>
        </p:grpSpPr>
        <p:sp>
          <p:nvSpPr>
            <p:cNvPr id="42" name="六边形 87"/>
            <p:cNvSpPr/>
            <p:nvPr/>
          </p:nvSpPr>
          <p:spPr>
            <a:xfrm>
              <a:off x="5291634" y="552142"/>
              <a:ext cx="1242834" cy="1021023"/>
            </a:xfrm>
            <a:prstGeom prst="hexagon">
              <a:avLst/>
            </a:prstGeom>
            <a:solidFill>
              <a:srgbClr val="FFB85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3" name="文本框 54"/>
            <p:cNvSpPr txBox="1"/>
            <p:nvPr/>
          </p:nvSpPr>
          <p:spPr>
            <a:xfrm>
              <a:off x="5364969" y="886063"/>
              <a:ext cx="1070200" cy="31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Доходы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0" name="组合 107"/>
          <p:cNvGrpSpPr/>
          <p:nvPr/>
        </p:nvGrpSpPr>
        <p:grpSpPr>
          <a:xfrm>
            <a:off x="6136936" y="3486228"/>
            <a:ext cx="1799894" cy="733975"/>
            <a:chOff x="1781271" y="1584323"/>
            <a:chExt cx="2156285" cy="879621"/>
          </a:xfrm>
        </p:grpSpPr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798061" y="1709757"/>
              <a:ext cx="346328" cy="247893"/>
            </a:xfrm>
            <a:custGeom>
              <a:avLst/>
              <a:gdLst>
                <a:gd name="T0" fmla="*/ 92 w 244"/>
                <a:gd name="T1" fmla="*/ 48 h 175"/>
                <a:gd name="T2" fmla="*/ 102 w 244"/>
                <a:gd name="T3" fmla="*/ 27 h 175"/>
                <a:gd name="T4" fmla="*/ 75 w 244"/>
                <a:gd name="T5" fmla="*/ 0 h 175"/>
                <a:gd name="T6" fmla="*/ 48 w 244"/>
                <a:gd name="T7" fmla="*/ 27 h 175"/>
                <a:gd name="T8" fmla="*/ 58 w 244"/>
                <a:gd name="T9" fmla="*/ 48 h 175"/>
                <a:gd name="T10" fmla="*/ 10 w 244"/>
                <a:gd name="T11" fmla="*/ 123 h 175"/>
                <a:gd name="T12" fmla="*/ 46 w 244"/>
                <a:gd name="T13" fmla="*/ 97 h 175"/>
                <a:gd name="T14" fmla="*/ 32 w 244"/>
                <a:gd name="T15" fmla="*/ 175 h 175"/>
                <a:gd name="T16" fmla="*/ 57 w 244"/>
                <a:gd name="T17" fmla="*/ 175 h 175"/>
                <a:gd name="T18" fmla="*/ 75 w 244"/>
                <a:gd name="T19" fmla="*/ 142 h 175"/>
                <a:gd name="T20" fmla="*/ 93 w 244"/>
                <a:gd name="T21" fmla="*/ 175 h 175"/>
                <a:gd name="T22" fmla="*/ 118 w 244"/>
                <a:gd name="T23" fmla="*/ 175 h 175"/>
                <a:gd name="T24" fmla="*/ 104 w 244"/>
                <a:gd name="T25" fmla="*/ 97 h 175"/>
                <a:gd name="T26" fmla="*/ 140 w 244"/>
                <a:gd name="T27" fmla="*/ 123 h 175"/>
                <a:gd name="T28" fmla="*/ 92 w 244"/>
                <a:gd name="T29" fmla="*/ 48 h 175"/>
                <a:gd name="T30" fmla="*/ 208 w 244"/>
                <a:gd name="T31" fmla="*/ 97 h 175"/>
                <a:gd name="T32" fmla="*/ 214 w 244"/>
                <a:gd name="T33" fmla="*/ 84 h 175"/>
                <a:gd name="T34" fmla="*/ 198 w 244"/>
                <a:gd name="T35" fmla="*/ 68 h 175"/>
                <a:gd name="T36" fmla="*/ 181 w 244"/>
                <a:gd name="T37" fmla="*/ 84 h 175"/>
                <a:gd name="T38" fmla="*/ 187 w 244"/>
                <a:gd name="T39" fmla="*/ 97 h 175"/>
                <a:gd name="T40" fmla="*/ 158 w 244"/>
                <a:gd name="T41" fmla="*/ 143 h 175"/>
                <a:gd name="T42" fmla="*/ 180 w 244"/>
                <a:gd name="T43" fmla="*/ 127 h 175"/>
                <a:gd name="T44" fmla="*/ 171 w 244"/>
                <a:gd name="T45" fmla="*/ 175 h 175"/>
                <a:gd name="T46" fmla="*/ 186 w 244"/>
                <a:gd name="T47" fmla="*/ 175 h 175"/>
                <a:gd name="T48" fmla="*/ 198 w 244"/>
                <a:gd name="T49" fmla="*/ 155 h 175"/>
                <a:gd name="T50" fmla="*/ 209 w 244"/>
                <a:gd name="T51" fmla="*/ 175 h 175"/>
                <a:gd name="T52" fmla="*/ 224 w 244"/>
                <a:gd name="T53" fmla="*/ 175 h 175"/>
                <a:gd name="T54" fmla="*/ 216 w 244"/>
                <a:gd name="T55" fmla="*/ 127 h 175"/>
                <a:gd name="T56" fmla="*/ 237 w 244"/>
                <a:gd name="T57" fmla="*/ 143 h 175"/>
                <a:gd name="T58" fmla="*/ 208 w 244"/>
                <a:gd name="T59" fmla="*/ 9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" h="175">
                  <a:moveTo>
                    <a:pt x="92" y="48"/>
                  </a:moveTo>
                  <a:cubicBezTo>
                    <a:pt x="98" y="43"/>
                    <a:pt x="102" y="36"/>
                    <a:pt x="102" y="27"/>
                  </a:cubicBezTo>
                  <a:cubicBezTo>
                    <a:pt x="102" y="12"/>
                    <a:pt x="90" y="0"/>
                    <a:pt x="75" y="0"/>
                  </a:cubicBezTo>
                  <a:cubicBezTo>
                    <a:pt x="60" y="0"/>
                    <a:pt x="48" y="12"/>
                    <a:pt x="48" y="27"/>
                  </a:cubicBezTo>
                  <a:cubicBezTo>
                    <a:pt x="48" y="36"/>
                    <a:pt x="52" y="43"/>
                    <a:pt x="58" y="48"/>
                  </a:cubicBezTo>
                  <a:cubicBezTo>
                    <a:pt x="31" y="58"/>
                    <a:pt x="0" y="113"/>
                    <a:pt x="10" y="123"/>
                  </a:cubicBezTo>
                  <a:cubicBezTo>
                    <a:pt x="19" y="131"/>
                    <a:pt x="34" y="114"/>
                    <a:pt x="46" y="97"/>
                  </a:cubicBezTo>
                  <a:cubicBezTo>
                    <a:pt x="39" y="123"/>
                    <a:pt x="34" y="151"/>
                    <a:pt x="32" y="175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7" y="161"/>
                    <a:pt x="66" y="142"/>
                    <a:pt x="75" y="142"/>
                  </a:cubicBezTo>
                  <a:cubicBezTo>
                    <a:pt x="84" y="142"/>
                    <a:pt x="93" y="161"/>
                    <a:pt x="93" y="175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16" y="151"/>
                    <a:pt x="111" y="123"/>
                    <a:pt x="104" y="97"/>
                  </a:cubicBezTo>
                  <a:cubicBezTo>
                    <a:pt x="116" y="114"/>
                    <a:pt x="131" y="131"/>
                    <a:pt x="140" y="123"/>
                  </a:cubicBezTo>
                  <a:cubicBezTo>
                    <a:pt x="150" y="113"/>
                    <a:pt x="119" y="58"/>
                    <a:pt x="92" y="48"/>
                  </a:cubicBezTo>
                  <a:close/>
                  <a:moveTo>
                    <a:pt x="208" y="97"/>
                  </a:moveTo>
                  <a:cubicBezTo>
                    <a:pt x="212" y="94"/>
                    <a:pt x="214" y="89"/>
                    <a:pt x="214" y="84"/>
                  </a:cubicBezTo>
                  <a:cubicBezTo>
                    <a:pt x="214" y="75"/>
                    <a:pt x="207" y="68"/>
                    <a:pt x="198" y="68"/>
                  </a:cubicBezTo>
                  <a:cubicBezTo>
                    <a:pt x="188" y="68"/>
                    <a:pt x="181" y="75"/>
                    <a:pt x="181" y="84"/>
                  </a:cubicBezTo>
                  <a:cubicBezTo>
                    <a:pt x="181" y="89"/>
                    <a:pt x="183" y="94"/>
                    <a:pt x="187" y="97"/>
                  </a:cubicBezTo>
                  <a:cubicBezTo>
                    <a:pt x="170" y="103"/>
                    <a:pt x="151" y="137"/>
                    <a:pt x="158" y="143"/>
                  </a:cubicBezTo>
                  <a:cubicBezTo>
                    <a:pt x="163" y="148"/>
                    <a:pt x="172" y="137"/>
                    <a:pt x="180" y="127"/>
                  </a:cubicBezTo>
                  <a:cubicBezTo>
                    <a:pt x="176" y="143"/>
                    <a:pt x="173" y="160"/>
                    <a:pt x="171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6" y="167"/>
                    <a:pt x="192" y="155"/>
                    <a:pt x="198" y="155"/>
                  </a:cubicBezTo>
                  <a:cubicBezTo>
                    <a:pt x="203" y="155"/>
                    <a:pt x="209" y="167"/>
                    <a:pt x="209" y="175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3" y="160"/>
                    <a:pt x="219" y="143"/>
                    <a:pt x="216" y="127"/>
                  </a:cubicBezTo>
                  <a:cubicBezTo>
                    <a:pt x="223" y="137"/>
                    <a:pt x="232" y="148"/>
                    <a:pt x="237" y="143"/>
                  </a:cubicBezTo>
                  <a:cubicBezTo>
                    <a:pt x="244" y="137"/>
                    <a:pt x="225" y="103"/>
                    <a:pt x="208" y="97"/>
                  </a:cubicBez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prstClr val="black"/>
                </a:solidFill>
              </a:endParaRPr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2091155" y="1584323"/>
              <a:ext cx="1846401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Профицит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53" name="文本框 113"/>
            <p:cNvSpPr txBox="1"/>
            <p:nvPr/>
          </p:nvSpPr>
          <p:spPr>
            <a:xfrm>
              <a:off x="1781271" y="2015177"/>
              <a:ext cx="2040205" cy="4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превышение доходов бюджета над расходами</a:t>
              </a:r>
            </a:p>
          </p:txBody>
        </p:sp>
      </p:grpSp>
      <p:grpSp>
        <p:nvGrpSpPr>
          <p:cNvPr id="54" name="组合 111"/>
          <p:cNvGrpSpPr/>
          <p:nvPr/>
        </p:nvGrpSpPr>
        <p:grpSpPr>
          <a:xfrm>
            <a:off x="6149947" y="4851773"/>
            <a:ext cx="2292558" cy="1635570"/>
            <a:chOff x="1726464" y="2985402"/>
            <a:chExt cx="2390276" cy="1195575"/>
          </a:xfrm>
        </p:grpSpPr>
        <p:grpSp>
          <p:nvGrpSpPr>
            <p:cNvPr id="55" name="组合 112"/>
            <p:cNvGrpSpPr/>
            <p:nvPr/>
          </p:nvGrpSpPr>
          <p:grpSpPr>
            <a:xfrm>
              <a:off x="1816002" y="3028151"/>
              <a:ext cx="273219" cy="254594"/>
              <a:chOff x="8578850" y="286403"/>
              <a:chExt cx="793192" cy="739122"/>
            </a:xfrm>
            <a:solidFill>
              <a:srgbClr val="E87071"/>
            </a:solidFill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8578850" y="530225"/>
                <a:ext cx="615950" cy="495300"/>
              </a:xfrm>
              <a:custGeom>
                <a:avLst/>
                <a:gdLst>
                  <a:gd name="T0" fmla="*/ 164 w 164"/>
                  <a:gd name="T1" fmla="*/ 59 h 132"/>
                  <a:gd name="T2" fmla="*/ 131 w 164"/>
                  <a:gd name="T3" fmla="*/ 63 h 132"/>
                  <a:gd name="T4" fmla="*/ 108 w 164"/>
                  <a:gd name="T5" fmla="*/ 61 h 132"/>
                  <a:gd name="T6" fmla="*/ 76 w 164"/>
                  <a:gd name="T7" fmla="*/ 83 h 132"/>
                  <a:gd name="T8" fmla="*/ 77 w 164"/>
                  <a:gd name="T9" fmla="*/ 50 h 132"/>
                  <a:gd name="T10" fmla="*/ 41 w 164"/>
                  <a:gd name="T11" fmla="*/ 0 h 132"/>
                  <a:gd name="T12" fmla="*/ 0 w 164"/>
                  <a:gd name="T13" fmla="*/ 48 h 132"/>
                  <a:gd name="T14" fmla="*/ 83 w 164"/>
                  <a:gd name="T15" fmla="*/ 105 h 132"/>
                  <a:gd name="T16" fmla="*/ 108 w 164"/>
                  <a:gd name="T17" fmla="*/ 102 h 132"/>
                  <a:gd name="T18" fmla="*/ 138 w 164"/>
                  <a:gd name="T19" fmla="*/ 132 h 132"/>
                  <a:gd name="T20" fmla="*/ 130 w 164"/>
                  <a:gd name="T21" fmla="*/ 95 h 132"/>
                  <a:gd name="T22" fmla="*/ 164 w 164"/>
                  <a:gd name="T23" fmla="*/ 5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2">
                    <a:moveTo>
                      <a:pt x="164" y="59"/>
                    </a:moveTo>
                    <a:cubicBezTo>
                      <a:pt x="154" y="62"/>
                      <a:pt x="143" y="63"/>
                      <a:pt x="131" y="63"/>
                    </a:cubicBezTo>
                    <a:cubicBezTo>
                      <a:pt x="123" y="63"/>
                      <a:pt x="115" y="62"/>
                      <a:pt x="108" y="61"/>
                    </a:cubicBezTo>
                    <a:cubicBezTo>
                      <a:pt x="104" y="64"/>
                      <a:pt x="76" y="83"/>
                      <a:pt x="76" y="83"/>
                    </a:cubicBezTo>
                    <a:cubicBezTo>
                      <a:pt x="76" y="83"/>
                      <a:pt x="76" y="56"/>
                      <a:pt x="77" y="50"/>
                    </a:cubicBezTo>
                    <a:cubicBezTo>
                      <a:pt x="55" y="38"/>
                      <a:pt x="41" y="20"/>
                      <a:pt x="41" y="0"/>
                    </a:cubicBezTo>
                    <a:cubicBezTo>
                      <a:pt x="17" y="10"/>
                      <a:pt x="0" y="28"/>
                      <a:pt x="0" y="48"/>
                    </a:cubicBezTo>
                    <a:cubicBezTo>
                      <a:pt x="0" y="80"/>
                      <a:pt x="37" y="105"/>
                      <a:pt x="83" y="105"/>
                    </a:cubicBezTo>
                    <a:cubicBezTo>
                      <a:pt x="92" y="105"/>
                      <a:pt x="100" y="104"/>
                      <a:pt x="108" y="102"/>
                    </a:cubicBezTo>
                    <a:cubicBezTo>
                      <a:pt x="138" y="132"/>
                      <a:pt x="138" y="132"/>
                      <a:pt x="138" y="132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48" y="87"/>
                      <a:pt x="160" y="74"/>
                      <a:pt x="16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8752916" y="286403"/>
                <a:ext cx="619126" cy="469901"/>
              </a:xfrm>
              <a:custGeom>
                <a:avLst/>
                <a:gdLst>
                  <a:gd name="T0" fmla="*/ 83 w 165"/>
                  <a:gd name="T1" fmla="*/ 0 h 125"/>
                  <a:gd name="T2" fmla="*/ 0 w 165"/>
                  <a:gd name="T3" fmla="*/ 56 h 125"/>
                  <a:gd name="T4" fmla="*/ 36 w 165"/>
                  <a:gd name="T5" fmla="*/ 102 h 125"/>
                  <a:gd name="T6" fmla="*/ 35 w 165"/>
                  <a:gd name="T7" fmla="*/ 125 h 125"/>
                  <a:gd name="T8" fmla="*/ 57 w 165"/>
                  <a:gd name="T9" fmla="*/ 110 h 125"/>
                  <a:gd name="T10" fmla="*/ 83 w 165"/>
                  <a:gd name="T11" fmla="*/ 113 h 125"/>
                  <a:gd name="T12" fmla="*/ 165 w 165"/>
                  <a:gd name="T13" fmla="*/ 56 h 125"/>
                  <a:gd name="T14" fmla="*/ 83 w 165"/>
                  <a:gd name="T1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5">
                    <a:moveTo>
                      <a:pt x="83" y="0"/>
                    </a:moveTo>
                    <a:cubicBezTo>
                      <a:pt x="37" y="0"/>
                      <a:pt x="0" y="25"/>
                      <a:pt x="0" y="56"/>
                    </a:cubicBezTo>
                    <a:cubicBezTo>
                      <a:pt x="0" y="75"/>
                      <a:pt x="14" y="92"/>
                      <a:pt x="36" y="102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65" y="112"/>
                      <a:pt x="74" y="113"/>
                      <a:pt x="83" y="113"/>
                    </a:cubicBezTo>
                    <a:cubicBezTo>
                      <a:pt x="128" y="113"/>
                      <a:pt x="165" y="87"/>
                      <a:pt x="165" y="56"/>
                    </a:cubicBezTo>
                    <a:cubicBezTo>
                      <a:pt x="165" y="25"/>
                      <a:pt x="128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文本框 159"/>
            <p:cNvSpPr txBox="1"/>
            <p:nvPr/>
          </p:nvSpPr>
          <p:spPr>
            <a:xfrm>
              <a:off x="2024249" y="2985402"/>
              <a:ext cx="2034746" cy="45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Консолидированный бюджет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57" name="文本框 113"/>
            <p:cNvSpPr txBox="1"/>
            <p:nvPr/>
          </p:nvSpPr>
          <p:spPr>
            <a:xfrm>
              <a:off x="1726464" y="3362867"/>
              <a:ext cx="2390276" cy="8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свод бюджетов бюджетной системы </a:t>
              </a: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на соответствующей территории (без учета межбюджетных трансфертов между этими бюджетами)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>
                <a:lnSpc>
                  <a:spcPts val="1125"/>
                </a:lnSpc>
              </a:pPr>
              <a:endParaRPr lang="ru-RU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60" name="组合 123"/>
          <p:cNvGrpSpPr/>
          <p:nvPr/>
        </p:nvGrpSpPr>
        <p:grpSpPr>
          <a:xfrm>
            <a:off x="4000843" y="868749"/>
            <a:ext cx="1892025" cy="632413"/>
            <a:chOff x="8573242" y="2380412"/>
            <a:chExt cx="2266659" cy="757902"/>
          </a:xfrm>
        </p:grpSpPr>
        <p:sp>
          <p:nvSpPr>
            <p:cNvPr id="61" name="文本框 117"/>
            <p:cNvSpPr txBox="1"/>
            <p:nvPr/>
          </p:nvSpPr>
          <p:spPr>
            <a:xfrm>
              <a:off x="8949048" y="2385250"/>
              <a:ext cx="1645308" cy="36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Доходы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grpSp>
          <p:nvGrpSpPr>
            <p:cNvPr id="62" name="Group 11"/>
            <p:cNvGrpSpPr>
              <a:grpSpLocks noChangeAspect="1"/>
            </p:cNvGrpSpPr>
            <p:nvPr/>
          </p:nvGrpSpPr>
          <p:grpSpPr bwMode="auto">
            <a:xfrm>
              <a:off x="8573242" y="2380412"/>
              <a:ext cx="307453" cy="267243"/>
              <a:chOff x="4838" y="1902"/>
              <a:chExt cx="497" cy="432"/>
            </a:xfrm>
            <a:solidFill>
              <a:srgbClr val="FFB850"/>
            </a:solidFill>
          </p:grpSpPr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5001" y="1999"/>
                <a:ext cx="334" cy="335"/>
              </a:xfrm>
              <a:custGeom>
                <a:avLst/>
                <a:gdLst>
                  <a:gd name="T0" fmla="*/ 9 w 80"/>
                  <a:gd name="T1" fmla="*/ 19 h 80"/>
                  <a:gd name="T2" fmla="*/ 10 w 80"/>
                  <a:gd name="T3" fmla="*/ 26 h 80"/>
                  <a:gd name="T4" fmla="*/ 5 w 80"/>
                  <a:gd name="T5" fmla="*/ 27 h 80"/>
                  <a:gd name="T6" fmla="*/ 0 w 80"/>
                  <a:gd name="T7" fmla="*/ 31 h 80"/>
                  <a:gd name="T8" fmla="*/ 3 w 80"/>
                  <a:gd name="T9" fmla="*/ 37 h 80"/>
                  <a:gd name="T10" fmla="*/ 7 w 80"/>
                  <a:gd name="T11" fmla="*/ 42 h 80"/>
                  <a:gd name="T12" fmla="*/ 3 w 80"/>
                  <a:gd name="T13" fmla="*/ 46 h 80"/>
                  <a:gd name="T14" fmla="*/ 1 w 80"/>
                  <a:gd name="T15" fmla="*/ 52 h 80"/>
                  <a:gd name="T16" fmla="*/ 7 w 80"/>
                  <a:gd name="T17" fmla="*/ 56 h 80"/>
                  <a:gd name="T18" fmla="*/ 11 w 80"/>
                  <a:gd name="T19" fmla="*/ 57 h 80"/>
                  <a:gd name="T20" fmla="*/ 11 w 80"/>
                  <a:gd name="T21" fmla="*/ 63 h 80"/>
                  <a:gd name="T22" fmla="*/ 13 w 80"/>
                  <a:gd name="T23" fmla="*/ 70 h 80"/>
                  <a:gd name="T24" fmla="*/ 19 w 80"/>
                  <a:gd name="T25" fmla="*/ 70 h 80"/>
                  <a:gd name="T26" fmla="*/ 25 w 80"/>
                  <a:gd name="T27" fmla="*/ 70 h 80"/>
                  <a:gd name="T28" fmla="*/ 27 w 80"/>
                  <a:gd name="T29" fmla="*/ 74 h 80"/>
                  <a:gd name="T30" fmla="*/ 31 w 80"/>
                  <a:gd name="T31" fmla="*/ 79 h 80"/>
                  <a:gd name="T32" fmla="*/ 37 w 80"/>
                  <a:gd name="T33" fmla="*/ 76 h 80"/>
                  <a:gd name="T34" fmla="*/ 42 w 80"/>
                  <a:gd name="T35" fmla="*/ 73 h 80"/>
                  <a:gd name="T36" fmla="*/ 46 w 80"/>
                  <a:gd name="T37" fmla="*/ 76 h 80"/>
                  <a:gd name="T38" fmla="*/ 52 w 80"/>
                  <a:gd name="T39" fmla="*/ 78 h 80"/>
                  <a:gd name="T40" fmla="*/ 56 w 80"/>
                  <a:gd name="T41" fmla="*/ 73 h 80"/>
                  <a:gd name="T42" fmla="*/ 58 w 80"/>
                  <a:gd name="T43" fmla="*/ 67 h 80"/>
                  <a:gd name="T44" fmla="*/ 63 w 80"/>
                  <a:gd name="T45" fmla="*/ 68 h 80"/>
                  <a:gd name="T46" fmla="*/ 69 w 80"/>
                  <a:gd name="T47" fmla="*/ 67 h 80"/>
                  <a:gd name="T48" fmla="*/ 70 w 80"/>
                  <a:gd name="T49" fmla="*/ 60 h 80"/>
                  <a:gd name="T50" fmla="*/ 69 w 80"/>
                  <a:gd name="T51" fmla="*/ 54 h 80"/>
                  <a:gd name="T52" fmla="*/ 74 w 80"/>
                  <a:gd name="T53" fmla="*/ 53 h 80"/>
                  <a:gd name="T54" fmla="*/ 79 w 80"/>
                  <a:gd name="T55" fmla="*/ 48 h 80"/>
                  <a:gd name="T56" fmla="*/ 76 w 80"/>
                  <a:gd name="T57" fmla="*/ 42 h 80"/>
                  <a:gd name="T58" fmla="*/ 72 w 80"/>
                  <a:gd name="T59" fmla="*/ 37 h 80"/>
                  <a:gd name="T60" fmla="*/ 76 w 80"/>
                  <a:gd name="T61" fmla="*/ 34 h 80"/>
                  <a:gd name="T62" fmla="*/ 78 w 80"/>
                  <a:gd name="T63" fmla="*/ 27 h 80"/>
                  <a:gd name="T64" fmla="*/ 73 w 80"/>
                  <a:gd name="T65" fmla="*/ 24 h 80"/>
                  <a:gd name="T66" fmla="*/ 67 w 80"/>
                  <a:gd name="T67" fmla="*/ 21 h 80"/>
                  <a:gd name="T68" fmla="*/ 68 w 80"/>
                  <a:gd name="T69" fmla="*/ 16 h 80"/>
                  <a:gd name="T70" fmla="*/ 67 w 80"/>
                  <a:gd name="T71" fmla="*/ 10 h 80"/>
                  <a:gd name="T72" fmla="*/ 60 w 80"/>
                  <a:gd name="T73" fmla="*/ 9 h 80"/>
                  <a:gd name="T74" fmla="*/ 54 w 80"/>
                  <a:gd name="T75" fmla="*/ 10 h 80"/>
                  <a:gd name="T76" fmla="*/ 52 w 80"/>
                  <a:gd name="T77" fmla="*/ 5 h 80"/>
                  <a:gd name="T78" fmla="*/ 48 w 80"/>
                  <a:gd name="T79" fmla="*/ 0 h 80"/>
                  <a:gd name="T80" fmla="*/ 42 w 80"/>
                  <a:gd name="T81" fmla="*/ 3 h 80"/>
                  <a:gd name="T82" fmla="*/ 37 w 80"/>
                  <a:gd name="T83" fmla="*/ 7 h 80"/>
                  <a:gd name="T84" fmla="*/ 33 w 80"/>
                  <a:gd name="T85" fmla="*/ 3 h 80"/>
                  <a:gd name="T86" fmla="*/ 27 w 80"/>
                  <a:gd name="T87" fmla="*/ 1 h 80"/>
                  <a:gd name="T88" fmla="*/ 23 w 80"/>
                  <a:gd name="T89" fmla="*/ 7 h 80"/>
                  <a:gd name="T90" fmla="*/ 21 w 80"/>
                  <a:gd name="T91" fmla="*/ 13 h 80"/>
                  <a:gd name="T92" fmla="*/ 16 w 80"/>
                  <a:gd name="T93" fmla="*/ 11 h 80"/>
                  <a:gd name="T94" fmla="*/ 10 w 80"/>
                  <a:gd name="T95" fmla="*/ 13 h 80"/>
                  <a:gd name="T96" fmla="*/ 9 w 80"/>
                  <a:gd name="T97" fmla="*/ 19 h 80"/>
                  <a:gd name="T98" fmla="*/ 32 w 80"/>
                  <a:gd name="T99" fmla="*/ 18 h 80"/>
                  <a:gd name="T100" fmla="*/ 62 w 80"/>
                  <a:gd name="T101" fmla="*/ 33 h 80"/>
                  <a:gd name="T102" fmla="*/ 47 w 80"/>
                  <a:gd name="T103" fmla="*/ 62 h 80"/>
                  <a:gd name="T104" fmla="*/ 18 w 80"/>
                  <a:gd name="T105" fmla="*/ 47 h 80"/>
                  <a:gd name="T106" fmla="*/ 32 w 80"/>
                  <a:gd name="T107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80">
                    <a:moveTo>
                      <a:pt x="9" y="19"/>
                    </a:moveTo>
                    <a:cubicBezTo>
                      <a:pt x="11" y="21"/>
                      <a:pt x="10" y="25"/>
                      <a:pt x="10" y="26"/>
                    </a:cubicBezTo>
                    <a:cubicBezTo>
                      <a:pt x="9" y="27"/>
                      <a:pt x="7" y="27"/>
                      <a:pt x="5" y="27"/>
                    </a:cubicBezTo>
                    <a:cubicBezTo>
                      <a:pt x="3" y="26"/>
                      <a:pt x="1" y="28"/>
                      <a:pt x="0" y="31"/>
                    </a:cubicBezTo>
                    <a:cubicBezTo>
                      <a:pt x="0" y="34"/>
                      <a:pt x="1" y="37"/>
                      <a:pt x="3" y="37"/>
                    </a:cubicBezTo>
                    <a:cubicBezTo>
                      <a:pt x="5" y="38"/>
                      <a:pt x="7" y="41"/>
                      <a:pt x="7" y="42"/>
                    </a:cubicBezTo>
                    <a:cubicBezTo>
                      <a:pt x="7" y="44"/>
                      <a:pt x="5" y="45"/>
                      <a:pt x="3" y="46"/>
                    </a:cubicBezTo>
                    <a:cubicBezTo>
                      <a:pt x="1" y="47"/>
                      <a:pt x="0" y="49"/>
                      <a:pt x="1" y="52"/>
                    </a:cubicBezTo>
                    <a:cubicBezTo>
                      <a:pt x="2" y="55"/>
                      <a:pt x="4" y="57"/>
                      <a:pt x="7" y="56"/>
                    </a:cubicBezTo>
                    <a:cubicBezTo>
                      <a:pt x="9" y="55"/>
                      <a:pt x="11" y="56"/>
                      <a:pt x="11" y="57"/>
                    </a:cubicBezTo>
                    <a:cubicBezTo>
                      <a:pt x="12" y="58"/>
                      <a:pt x="13" y="62"/>
                      <a:pt x="11" y="63"/>
                    </a:cubicBezTo>
                    <a:cubicBezTo>
                      <a:pt x="10" y="65"/>
                      <a:pt x="10" y="68"/>
                      <a:pt x="13" y="70"/>
                    </a:cubicBezTo>
                    <a:cubicBezTo>
                      <a:pt x="15" y="72"/>
                      <a:pt x="18" y="72"/>
                      <a:pt x="19" y="70"/>
                    </a:cubicBezTo>
                    <a:cubicBezTo>
                      <a:pt x="20" y="69"/>
                      <a:pt x="24" y="69"/>
                      <a:pt x="25" y="70"/>
                    </a:cubicBezTo>
                    <a:cubicBezTo>
                      <a:pt x="27" y="70"/>
                      <a:pt x="27" y="72"/>
                      <a:pt x="27" y="74"/>
                    </a:cubicBezTo>
                    <a:cubicBezTo>
                      <a:pt x="26" y="76"/>
                      <a:pt x="28" y="78"/>
                      <a:pt x="31" y="79"/>
                    </a:cubicBezTo>
                    <a:cubicBezTo>
                      <a:pt x="34" y="80"/>
                      <a:pt x="37" y="79"/>
                      <a:pt x="37" y="76"/>
                    </a:cubicBezTo>
                    <a:cubicBezTo>
                      <a:pt x="37" y="74"/>
                      <a:pt x="41" y="73"/>
                      <a:pt x="42" y="73"/>
                    </a:cubicBezTo>
                    <a:cubicBezTo>
                      <a:pt x="43" y="72"/>
                      <a:pt x="45" y="74"/>
                      <a:pt x="46" y="76"/>
                    </a:cubicBezTo>
                    <a:cubicBezTo>
                      <a:pt x="46" y="78"/>
                      <a:pt x="49" y="79"/>
                      <a:pt x="52" y="78"/>
                    </a:cubicBezTo>
                    <a:cubicBezTo>
                      <a:pt x="55" y="77"/>
                      <a:pt x="56" y="75"/>
                      <a:pt x="56" y="73"/>
                    </a:cubicBezTo>
                    <a:cubicBezTo>
                      <a:pt x="55" y="71"/>
                      <a:pt x="57" y="68"/>
                      <a:pt x="58" y="67"/>
                    </a:cubicBezTo>
                    <a:cubicBezTo>
                      <a:pt x="59" y="66"/>
                      <a:pt x="61" y="67"/>
                      <a:pt x="63" y="68"/>
                    </a:cubicBezTo>
                    <a:cubicBezTo>
                      <a:pt x="65" y="70"/>
                      <a:pt x="67" y="69"/>
                      <a:pt x="69" y="67"/>
                    </a:cubicBezTo>
                    <a:cubicBezTo>
                      <a:pt x="71" y="65"/>
                      <a:pt x="72" y="62"/>
                      <a:pt x="70" y="60"/>
                    </a:cubicBezTo>
                    <a:cubicBezTo>
                      <a:pt x="69" y="59"/>
                      <a:pt x="69" y="55"/>
                      <a:pt x="69" y="54"/>
                    </a:cubicBezTo>
                    <a:cubicBezTo>
                      <a:pt x="70" y="53"/>
                      <a:pt x="72" y="52"/>
                      <a:pt x="74" y="53"/>
                    </a:cubicBezTo>
                    <a:cubicBezTo>
                      <a:pt x="76" y="53"/>
                      <a:pt x="78" y="51"/>
                      <a:pt x="79" y="48"/>
                    </a:cubicBezTo>
                    <a:cubicBezTo>
                      <a:pt x="80" y="45"/>
                      <a:pt x="78" y="43"/>
                      <a:pt x="76" y="42"/>
                    </a:cubicBezTo>
                    <a:cubicBezTo>
                      <a:pt x="74" y="42"/>
                      <a:pt x="72" y="38"/>
                      <a:pt x="72" y="37"/>
                    </a:cubicBezTo>
                    <a:cubicBezTo>
                      <a:pt x="72" y="36"/>
                      <a:pt x="74" y="34"/>
                      <a:pt x="76" y="34"/>
                    </a:cubicBezTo>
                    <a:cubicBezTo>
                      <a:pt x="78" y="33"/>
                      <a:pt x="79" y="30"/>
                      <a:pt x="78" y="27"/>
                    </a:cubicBezTo>
                    <a:cubicBezTo>
                      <a:pt x="77" y="25"/>
                      <a:pt x="75" y="23"/>
                      <a:pt x="73" y="24"/>
                    </a:cubicBezTo>
                    <a:cubicBezTo>
                      <a:pt x="71" y="24"/>
                      <a:pt x="67" y="22"/>
                      <a:pt x="67" y="21"/>
                    </a:cubicBezTo>
                    <a:cubicBezTo>
                      <a:pt x="66" y="20"/>
                      <a:pt x="66" y="18"/>
                      <a:pt x="68" y="16"/>
                    </a:cubicBezTo>
                    <a:cubicBezTo>
                      <a:pt x="69" y="15"/>
                      <a:pt x="69" y="12"/>
                      <a:pt x="67" y="10"/>
                    </a:cubicBezTo>
                    <a:cubicBezTo>
                      <a:pt x="64" y="8"/>
                      <a:pt x="61" y="8"/>
                      <a:pt x="60" y="9"/>
                    </a:cubicBezTo>
                    <a:cubicBezTo>
                      <a:pt x="59" y="11"/>
                      <a:pt x="55" y="10"/>
                      <a:pt x="54" y="10"/>
                    </a:cubicBezTo>
                    <a:cubicBezTo>
                      <a:pt x="52" y="9"/>
                      <a:pt x="52" y="7"/>
                      <a:pt x="52" y="5"/>
                    </a:cubicBezTo>
                    <a:cubicBezTo>
                      <a:pt x="53" y="3"/>
                      <a:pt x="51" y="1"/>
                      <a:pt x="48" y="0"/>
                    </a:cubicBezTo>
                    <a:cubicBezTo>
                      <a:pt x="45" y="0"/>
                      <a:pt x="42" y="1"/>
                      <a:pt x="42" y="3"/>
                    </a:cubicBezTo>
                    <a:cubicBezTo>
                      <a:pt x="42" y="5"/>
                      <a:pt x="38" y="7"/>
                      <a:pt x="37" y="7"/>
                    </a:cubicBezTo>
                    <a:cubicBezTo>
                      <a:pt x="36" y="7"/>
                      <a:pt x="34" y="5"/>
                      <a:pt x="33" y="3"/>
                    </a:cubicBezTo>
                    <a:cubicBezTo>
                      <a:pt x="33" y="1"/>
                      <a:pt x="30" y="1"/>
                      <a:pt x="27" y="1"/>
                    </a:cubicBezTo>
                    <a:cubicBezTo>
                      <a:pt x="24" y="2"/>
                      <a:pt x="23" y="5"/>
                      <a:pt x="23" y="7"/>
                    </a:cubicBezTo>
                    <a:cubicBezTo>
                      <a:pt x="24" y="9"/>
                      <a:pt x="22" y="12"/>
                      <a:pt x="21" y="13"/>
                    </a:cubicBezTo>
                    <a:cubicBezTo>
                      <a:pt x="20" y="13"/>
                      <a:pt x="18" y="13"/>
                      <a:pt x="16" y="11"/>
                    </a:cubicBezTo>
                    <a:cubicBezTo>
                      <a:pt x="15" y="10"/>
                      <a:pt x="12" y="11"/>
                      <a:pt x="10" y="13"/>
                    </a:cubicBezTo>
                    <a:cubicBezTo>
                      <a:pt x="8" y="15"/>
                      <a:pt x="7" y="18"/>
                      <a:pt x="9" y="19"/>
                    </a:cubicBezTo>
                    <a:close/>
                    <a:moveTo>
                      <a:pt x="32" y="18"/>
                    </a:moveTo>
                    <a:cubicBezTo>
                      <a:pt x="45" y="14"/>
                      <a:pt x="58" y="21"/>
                      <a:pt x="62" y="33"/>
                    </a:cubicBezTo>
                    <a:cubicBezTo>
                      <a:pt x="65" y="45"/>
                      <a:pt x="59" y="58"/>
                      <a:pt x="47" y="62"/>
                    </a:cubicBezTo>
                    <a:cubicBezTo>
                      <a:pt x="34" y="66"/>
                      <a:pt x="21" y="59"/>
                      <a:pt x="18" y="47"/>
                    </a:cubicBezTo>
                    <a:cubicBezTo>
                      <a:pt x="14" y="35"/>
                      <a:pt x="20" y="22"/>
                      <a:pt x="3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4838" y="1902"/>
                <a:ext cx="217" cy="214"/>
              </a:xfrm>
              <a:custGeom>
                <a:avLst/>
                <a:gdLst>
                  <a:gd name="T0" fmla="*/ 6 w 52"/>
                  <a:gd name="T1" fmla="*/ 12 h 51"/>
                  <a:gd name="T2" fmla="*/ 7 w 52"/>
                  <a:gd name="T3" fmla="*/ 16 h 51"/>
                  <a:gd name="T4" fmla="*/ 4 w 52"/>
                  <a:gd name="T5" fmla="*/ 17 h 51"/>
                  <a:gd name="T6" fmla="*/ 1 w 52"/>
                  <a:gd name="T7" fmla="*/ 20 h 51"/>
                  <a:gd name="T8" fmla="*/ 3 w 52"/>
                  <a:gd name="T9" fmla="*/ 24 h 51"/>
                  <a:gd name="T10" fmla="*/ 5 w 52"/>
                  <a:gd name="T11" fmla="*/ 27 h 51"/>
                  <a:gd name="T12" fmla="*/ 3 w 52"/>
                  <a:gd name="T13" fmla="*/ 29 h 51"/>
                  <a:gd name="T14" fmla="*/ 1 w 52"/>
                  <a:gd name="T15" fmla="*/ 33 h 51"/>
                  <a:gd name="T16" fmla="*/ 5 w 52"/>
                  <a:gd name="T17" fmla="*/ 36 h 51"/>
                  <a:gd name="T18" fmla="*/ 8 w 52"/>
                  <a:gd name="T19" fmla="*/ 36 h 51"/>
                  <a:gd name="T20" fmla="*/ 8 w 52"/>
                  <a:gd name="T21" fmla="*/ 41 h 51"/>
                  <a:gd name="T22" fmla="*/ 9 w 52"/>
                  <a:gd name="T23" fmla="*/ 45 h 51"/>
                  <a:gd name="T24" fmla="*/ 13 w 52"/>
                  <a:gd name="T25" fmla="*/ 45 h 51"/>
                  <a:gd name="T26" fmla="*/ 17 w 52"/>
                  <a:gd name="T27" fmla="*/ 45 h 51"/>
                  <a:gd name="T28" fmla="*/ 18 w 52"/>
                  <a:gd name="T29" fmla="*/ 48 h 51"/>
                  <a:gd name="T30" fmla="*/ 21 w 52"/>
                  <a:gd name="T31" fmla="*/ 51 h 51"/>
                  <a:gd name="T32" fmla="*/ 25 w 52"/>
                  <a:gd name="T33" fmla="*/ 49 h 51"/>
                  <a:gd name="T34" fmla="*/ 28 w 52"/>
                  <a:gd name="T35" fmla="*/ 47 h 51"/>
                  <a:gd name="T36" fmla="*/ 30 w 52"/>
                  <a:gd name="T37" fmla="*/ 49 h 51"/>
                  <a:gd name="T38" fmla="*/ 34 w 52"/>
                  <a:gd name="T39" fmla="*/ 50 h 51"/>
                  <a:gd name="T40" fmla="*/ 37 w 52"/>
                  <a:gd name="T41" fmla="*/ 47 h 51"/>
                  <a:gd name="T42" fmla="*/ 38 w 52"/>
                  <a:gd name="T43" fmla="*/ 43 h 51"/>
                  <a:gd name="T44" fmla="*/ 41 w 52"/>
                  <a:gd name="T45" fmla="*/ 44 h 51"/>
                  <a:gd name="T46" fmla="*/ 45 w 52"/>
                  <a:gd name="T47" fmla="*/ 43 h 51"/>
                  <a:gd name="T48" fmla="*/ 46 w 52"/>
                  <a:gd name="T49" fmla="*/ 39 h 51"/>
                  <a:gd name="T50" fmla="*/ 45 w 52"/>
                  <a:gd name="T51" fmla="*/ 35 h 51"/>
                  <a:gd name="T52" fmla="*/ 48 w 52"/>
                  <a:gd name="T53" fmla="*/ 34 h 51"/>
                  <a:gd name="T54" fmla="*/ 51 w 52"/>
                  <a:gd name="T55" fmla="*/ 31 h 51"/>
                  <a:gd name="T56" fmla="*/ 50 w 52"/>
                  <a:gd name="T57" fmla="*/ 27 h 51"/>
                  <a:gd name="T58" fmla="*/ 47 w 52"/>
                  <a:gd name="T59" fmla="*/ 24 h 51"/>
                  <a:gd name="T60" fmla="*/ 49 w 52"/>
                  <a:gd name="T61" fmla="*/ 22 h 51"/>
                  <a:gd name="T62" fmla="*/ 51 w 52"/>
                  <a:gd name="T63" fmla="*/ 18 h 51"/>
                  <a:gd name="T64" fmla="*/ 47 w 52"/>
                  <a:gd name="T65" fmla="*/ 15 h 51"/>
                  <a:gd name="T66" fmla="*/ 44 w 52"/>
                  <a:gd name="T67" fmla="*/ 13 h 51"/>
                  <a:gd name="T68" fmla="*/ 44 w 52"/>
                  <a:gd name="T69" fmla="*/ 10 h 51"/>
                  <a:gd name="T70" fmla="*/ 43 w 52"/>
                  <a:gd name="T71" fmla="*/ 6 h 51"/>
                  <a:gd name="T72" fmla="*/ 39 w 52"/>
                  <a:gd name="T73" fmla="*/ 6 h 51"/>
                  <a:gd name="T74" fmla="*/ 35 w 52"/>
                  <a:gd name="T75" fmla="*/ 6 h 51"/>
                  <a:gd name="T76" fmla="*/ 34 w 52"/>
                  <a:gd name="T77" fmla="*/ 3 h 51"/>
                  <a:gd name="T78" fmla="*/ 32 w 52"/>
                  <a:gd name="T79" fmla="*/ 0 h 51"/>
                  <a:gd name="T80" fmla="*/ 28 w 52"/>
                  <a:gd name="T81" fmla="*/ 2 h 51"/>
                  <a:gd name="T82" fmla="*/ 24 w 52"/>
                  <a:gd name="T83" fmla="*/ 4 h 51"/>
                  <a:gd name="T84" fmla="*/ 22 w 52"/>
                  <a:gd name="T85" fmla="*/ 2 h 51"/>
                  <a:gd name="T86" fmla="*/ 18 w 52"/>
                  <a:gd name="T87" fmla="*/ 1 h 51"/>
                  <a:gd name="T88" fmla="*/ 16 w 52"/>
                  <a:gd name="T89" fmla="*/ 4 h 51"/>
                  <a:gd name="T90" fmla="*/ 14 w 52"/>
                  <a:gd name="T91" fmla="*/ 8 h 51"/>
                  <a:gd name="T92" fmla="*/ 11 w 52"/>
                  <a:gd name="T93" fmla="*/ 7 h 51"/>
                  <a:gd name="T94" fmla="*/ 7 w 52"/>
                  <a:gd name="T95" fmla="*/ 8 h 51"/>
                  <a:gd name="T96" fmla="*/ 6 w 52"/>
                  <a:gd name="T97" fmla="*/ 12 h 51"/>
                  <a:gd name="T98" fmla="*/ 22 w 52"/>
                  <a:gd name="T99" fmla="*/ 11 h 51"/>
                  <a:gd name="T100" fmla="*/ 40 w 52"/>
                  <a:gd name="T101" fmla="*/ 21 h 51"/>
                  <a:gd name="T102" fmla="*/ 31 w 52"/>
                  <a:gd name="T103" fmla="*/ 40 h 51"/>
                  <a:gd name="T104" fmla="*/ 12 w 52"/>
                  <a:gd name="T105" fmla="*/ 30 h 51"/>
                  <a:gd name="T106" fmla="*/ 22 w 52"/>
                  <a:gd name="T107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1">
                    <a:moveTo>
                      <a:pt x="6" y="12"/>
                    </a:moveTo>
                    <a:cubicBezTo>
                      <a:pt x="7" y="13"/>
                      <a:pt x="7" y="16"/>
                      <a:pt x="7" y="16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3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4" y="24"/>
                      <a:pt x="5" y="26"/>
                      <a:pt x="5" y="27"/>
                    </a:cubicBezTo>
                    <a:cubicBezTo>
                      <a:pt x="5" y="28"/>
                      <a:pt x="4" y="29"/>
                      <a:pt x="3" y="29"/>
                    </a:cubicBezTo>
                    <a:cubicBezTo>
                      <a:pt x="1" y="30"/>
                      <a:pt x="1" y="32"/>
                      <a:pt x="1" y="33"/>
                    </a:cubicBezTo>
                    <a:cubicBezTo>
                      <a:pt x="2" y="35"/>
                      <a:pt x="4" y="36"/>
                      <a:pt x="5" y="36"/>
                    </a:cubicBezTo>
                    <a:cubicBezTo>
                      <a:pt x="6" y="36"/>
                      <a:pt x="8" y="36"/>
                      <a:pt x="8" y="36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3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4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8" y="49"/>
                      <a:pt x="19" y="50"/>
                      <a:pt x="21" y="51"/>
                    </a:cubicBezTo>
                    <a:cubicBezTo>
                      <a:pt x="22" y="51"/>
                      <a:pt x="24" y="50"/>
                      <a:pt x="25" y="49"/>
                    </a:cubicBezTo>
                    <a:cubicBezTo>
                      <a:pt x="25" y="48"/>
                      <a:pt x="27" y="47"/>
                      <a:pt x="28" y="47"/>
                    </a:cubicBezTo>
                    <a:cubicBezTo>
                      <a:pt x="29" y="47"/>
                      <a:pt x="30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6" y="50"/>
                      <a:pt x="37" y="48"/>
                      <a:pt x="37" y="47"/>
                    </a:cubicBezTo>
                    <a:cubicBezTo>
                      <a:pt x="36" y="45"/>
                      <a:pt x="38" y="43"/>
                      <a:pt x="38" y="43"/>
                    </a:cubicBezTo>
                    <a:cubicBezTo>
                      <a:pt x="39" y="42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8"/>
                      <a:pt x="45" y="35"/>
                      <a:pt x="45" y="35"/>
                    </a:cubicBezTo>
                    <a:cubicBezTo>
                      <a:pt x="46" y="34"/>
                      <a:pt x="47" y="34"/>
                      <a:pt x="48" y="34"/>
                    </a:cubicBezTo>
                    <a:cubicBezTo>
                      <a:pt x="50" y="34"/>
                      <a:pt x="51" y="33"/>
                      <a:pt x="51" y="31"/>
                    </a:cubicBezTo>
                    <a:cubicBezTo>
                      <a:pt x="52" y="29"/>
                      <a:pt x="51" y="27"/>
                      <a:pt x="50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1" y="21"/>
                      <a:pt x="51" y="19"/>
                      <a:pt x="51" y="18"/>
                    </a:cubicBezTo>
                    <a:cubicBezTo>
                      <a:pt x="50" y="16"/>
                      <a:pt x="49" y="15"/>
                      <a:pt x="47" y="15"/>
                    </a:cubicBezTo>
                    <a:cubicBezTo>
                      <a:pt x="46" y="16"/>
                      <a:pt x="44" y="14"/>
                      <a:pt x="44" y="13"/>
                    </a:cubicBezTo>
                    <a:cubicBezTo>
                      <a:pt x="43" y="13"/>
                      <a:pt x="43" y="11"/>
                      <a:pt x="44" y="10"/>
                    </a:cubicBezTo>
                    <a:cubicBezTo>
                      <a:pt x="45" y="9"/>
                      <a:pt x="45" y="8"/>
                      <a:pt x="43" y="6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4" y="5"/>
                      <a:pt x="34" y="3"/>
                    </a:cubicBezTo>
                    <a:cubicBezTo>
                      <a:pt x="35" y="2"/>
                      <a:pt x="33" y="1"/>
                      <a:pt x="32" y="0"/>
                    </a:cubicBezTo>
                    <a:cubicBezTo>
                      <a:pt x="30" y="0"/>
                      <a:pt x="28" y="1"/>
                      <a:pt x="28" y="2"/>
                    </a:cubicBezTo>
                    <a:cubicBezTo>
                      <a:pt x="27" y="3"/>
                      <a:pt x="25" y="4"/>
                      <a:pt x="24" y="4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2" y="1"/>
                      <a:pt x="20" y="0"/>
                      <a:pt x="18" y="1"/>
                    </a:cubicBezTo>
                    <a:cubicBezTo>
                      <a:pt x="16" y="1"/>
                      <a:pt x="15" y="3"/>
                      <a:pt x="16" y="4"/>
                    </a:cubicBezTo>
                    <a:cubicBezTo>
                      <a:pt x="16" y="6"/>
                      <a:pt x="15" y="8"/>
                      <a:pt x="14" y="8"/>
                    </a:cubicBezTo>
                    <a:cubicBezTo>
                      <a:pt x="13" y="9"/>
                      <a:pt x="12" y="8"/>
                      <a:pt x="11" y="7"/>
                    </a:cubicBezTo>
                    <a:cubicBezTo>
                      <a:pt x="10" y="6"/>
                      <a:pt x="8" y="7"/>
                      <a:pt x="7" y="8"/>
                    </a:cubicBezTo>
                    <a:cubicBezTo>
                      <a:pt x="6" y="10"/>
                      <a:pt x="5" y="11"/>
                      <a:pt x="6" y="12"/>
                    </a:cubicBezTo>
                    <a:close/>
                    <a:moveTo>
                      <a:pt x="22" y="11"/>
                    </a:moveTo>
                    <a:cubicBezTo>
                      <a:pt x="29" y="9"/>
                      <a:pt x="38" y="13"/>
                      <a:pt x="40" y="21"/>
                    </a:cubicBezTo>
                    <a:cubicBezTo>
                      <a:pt x="43" y="29"/>
                      <a:pt x="38" y="37"/>
                      <a:pt x="31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2"/>
                      <a:pt x="14" y="14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4"/>
              <p:cNvSpPr>
                <a:spLocks noEditPoints="1"/>
              </p:cNvSpPr>
              <p:nvPr/>
            </p:nvSpPr>
            <p:spPr bwMode="auto">
              <a:xfrm>
                <a:off x="4842" y="2116"/>
                <a:ext cx="163" cy="168"/>
              </a:xfrm>
              <a:custGeom>
                <a:avLst/>
                <a:gdLst>
                  <a:gd name="T0" fmla="*/ 4 w 39"/>
                  <a:gd name="T1" fmla="*/ 10 h 40"/>
                  <a:gd name="T2" fmla="*/ 5 w 39"/>
                  <a:gd name="T3" fmla="*/ 13 h 40"/>
                  <a:gd name="T4" fmla="*/ 2 w 39"/>
                  <a:gd name="T5" fmla="*/ 13 h 40"/>
                  <a:gd name="T6" fmla="*/ 0 w 39"/>
                  <a:gd name="T7" fmla="*/ 16 h 40"/>
                  <a:gd name="T8" fmla="*/ 1 w 39"/>
                  <a:gd name="T9" fmla="*/ 19 h 40"/>
                  <a:gd name="T10" fmla="*/ 3 w 39"/>
                  <a:gd name="T11" fmla="*/ 21 h 40"/>
                  <a:gd name="T12" fmla="*/ 2 w 39"/>
                  <a:gd name="T13" fmla="*/ 23 h 40"/>
                  <a:gd name="T14" fmla="*/ 1 w 39"/>
                  <a:gd name="T15" fmla="*/ 26 h 40"/>
                  <a:gd name="T16" fmla="*/ 3 w 39"/>
                  <a:gd name="T17" fmla="*/ 28 h 40"/>
                  <a:gd name="T18" fmla="*/ 5 w 39"/>
                  <a:gd name="T19" fmla="*/ 28 h 40"/>
                  <a:gd name="T20" fmla="*/ 5 w 39"/>
                  <a:gd name="T21" fmla="*/ 31 h 40"/>
                  <a:gd name="T22" fmla="*/ 6 w 39"/>
                  <a:gd name="T23" fmla="*/ 35 h 40"/>
                  <a:gd name="T24" fmla="*/ 9 w 39"/>
                  <a:gd name="T25" fmla="*/ 35 h 40"/>
                  <a:gd name="T26" fmla="*/ 13 w 39"/>
                  <a:gd name="T27" fmla="*/ 34 h 40"/>
                  <a:gd name="T28" fmla="*/ 13 w 39"/>
                  <a:gd name="T29" fmla="*/ 37 h 40"/>
                  <a:gd name="T30" fmla="*/ 15 w 39"/>
                  <a:gd name="T31" fmla="*/ 39 h 40"/>
                  <a:gd name="T32" fmla="*/ 18 w 39"/>
                  <a:gd name="T33" fmla="*/ 38 h 40"/>
                  <a:gd name="T34" fmla="*/ 21 w 39"/>
                  <a:gd name="T35" fmla="*/ 36 h 40"/>
                  <a:gd name="T36" fmla="*/ 22 w 39"/>
                  <a:gd name="T37" fmla="*/ 38 h 40"/>
                  <a:gd name="T38" fmla="*/ 26 w 39"/>
                  <a:gd name="T39" fmla="*/ 39 h 40"/>
                  <a:gd name="T40" fmla="*/ 27 w 39"/>
                  <a:gd name="T41" fmla="*/ 36 h 40"/>
                  <a:gd name="T42" fmla="*/ 29 w 39"/>
                  <a:gd name="T43" fmla="*/ 33 h 40"/>
                  <a:gd name="T44" fmla="*/ 31 w 39"/>
                  <a:gd name="T45" fmla="*/ 34 h 40"/>
                  <a:gd name="T46" fmla="*/ 34 w 39"/>
                  <a:gd name="T47" fmla="*/ 33 h 40"/>
                  <a:gd name="T48" fmla="*/ 35 w 39"/>
                  <a:gd name="T49" fmla="*/ 30 h 40"/>
                  <a:gd name="T50" fmla="*/ 34 w 39"/>
                  <a:gd name="T51" fmla="*/ 27 h 40"/>
                  <a:gd name="T52" fmla="*/ 36 w 39"/>
                  <a:gd name="T53" fmla="*/ 26 h 40"/>
                  <a:gd name="T54" fmla="*/ 39 w 39"/>
                  <a:gd name="T55" fmla="*/ 24 h 40"/>
                  <a:gd name="T56" fmla="*/ 38 w 39"/>
                  <a:gd name="T57" fmla="*/ 21 h 40"/>
                  <a:gd name="T58" fmla="*/ 36 w 39"/>
                  <a:gd name="T59" fmla="*/ 18 h 40"/>
                  <a:gd name="T60" fmla="*/ 37 w 39"/>
                  <a:gd name="T61" fmla="*/ 17 h 40"/>
                  <a:gd name="T62" fmla="*/ 38 w 39"/>
                  <a:gd name="T63" fmla="*/ 14 h 40"/>
                  <a:gd name="T64" fmla="*/ 36 w 39"/>
                  <a:gd name="T65" fmla="*/ 12 h 40"/>
                  <a:gd name="T66" fmla="*/ 33 w 39"/>
                  <a:gd name="T67" fmla="*/ 10 h 40"/>
                  <a:gd name="T68" fmla="*/ 33 w 39"/>
                  <a:gd name="T69" fmla="*/ 8 h 40"/>
                  <a:gd name="T70" fmla="*/ 33 w 39"/>
                  <a:gd name="T71" fmla="*/ 5 h 40"/>
                  <a:gd name="T72" fmla="*/ 30 w 39"/>
                  <a:gd name="T73" fmla="*/ 5 h 40"/>
                  <a:gd name="T74" fmla="*/ 26 w 39"/>
                  <a:gd name="T75" fmla="*/ 5 h 40"/>
                  <a:gd name="T76" fmla="*/ 26 w 39"/>
                  <a:gd name="T77" fmla="*/ 3 h 40"/>
                  <a:gd name="T78" fmla="*/ 24 w 39"/>
                  <a:gd name="T79" fmla="*/ 0 h 40"/>
                  <a:gd name="T80" fmla="*/ 21 w 39"/>
                  <a:gd name="T81" fmla="*/ 2 h 40"/>
                  <a:gd name="T82" fmla="*/ 18 w 39"/>
                  <a:gd name="T83" fmla="*/ 4 h 40"/>
                  <a:gd name="T84" fmla="*/ 16 w 39"/>
                  <a:gd name="T85" fmla="*/ 2 h 40"/>
                  <a:gd name="T86" fmla="*/ 13 w 39"/>
                  <a:gd name="T87" fmla="*/ 1 h 40"/>
                  <a:gd name="T88" fmla="*/ 11 w 39"/>
                  <a:gd name="T89" fmla="*/ 3 h 40"/>
                  <a:gd name="T90" fmla="*/ 10 w 39"/>
                  <a:gd name="T91" fmla="*/ 6 h 40"/>
                  <a:gd name="T92" fmla="*/ 8 w 39"/>
                  <a:gd name="T93" fmla="*/ 6 h 40"/>
                  <a:gd name="T94" fmla="*/ 5 w 39"/>
                  <a:gd name="T95" fmla="*/ 6 h 40"/>
                  <a:gd name="T96" fmla="*/ 4 w 39"/>
                  <a:gd name="T97" fmla="*/ 10 h 40"/>
                  <a:gd name="T98" fmla="*/ 16 w 39"/>
                  <a:gd name="T99" fmla="*/ 9 h 40"/>
                  <a:gd name="T100" fmla="*/ 30 w 39"/>
                  <a:gd name="T101" fmla="*/ 16 h 40"/>
                  <a:gd name="T102" fmla="*/ 23 w 39"/>
                  <a:gd name="T103" fmla="*/ 31 h 40"/>
                  <a:gd name="T104" fmla="*/ 9 w 39"/>
                  <a:gd name="T105" fmla="*/ 23 h 40"/>
                  <a:gd name="T106" fmla="*/ 16 w 39"/>
                  <a:gd name="T107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40">
                    <a:moveTo>
                      <a:pt x="4" y="10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4" y="13"/>
                      <a:pt x="3" y="14"/>
                      <a:pt x="2" y="13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19"/>
                      <a:pt x="3" y="20"/>
                      <a:pt x="3" y="21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1" y="23"/>
                      <a:pt x="0" y="24"/>
                      <a:pt x="1" y="26"/>
                    </a:cubicBezTo>
                    <a:cubicBezTo>
                      <a:pt x="1" y="27"/>
                      <a:pt x="2" y="28"/>
                      <a:pt x="3" y="28"/>
                    </a:cubicBezTo>
                    <a:cubicBezTo>
                      <a:pt x="4" y="27"/>
                      <a:pt x="5" y="28"/>
                      <a:pt x="5" y="28"/>
                    </a:cubicBezTo>
                    <a:cubicBezTo>
                      <a:pt x="6" y="29"/>
                      <a:pt x="6" y="31"/>
                      <a:pt x="5" y="31"/>
                    </a:cubicBezTo>
                    <a:cubicBezTo>
                      <a:pt x="5" y="32"/>
                      <a:pt x="5" y="34"/>
                      <a:pt x="6" y="35"/>
                    </a:cubicBezTo>
                    <a:cubicBezTo>
                      <a:pt x="7" y="35"/>
                      <a:pt x="9" y="36"/>
                      <a:pt x="9" y="35"/>
                    </a:cubicBezTo>
                    <a:cubicBezTo>
                      <a:pt x="10" y="34"/>
                      <a:pt x="12" y="34"/>
                      <a:pt x="13" y="34"/>
                    </a:cubicBezTo>
                    <a:cubicBezTo>
                      <a:pt x="13" y="35"/>
                      <a:pt x="13" y="36"/>
                      <a:pt x="13" y="37"/>
                    </a:cubicBezTo>
                    <a:cubicBezTo>
                      <a:pt x="13" y="38"/>
                      <a:pt x="14" y="39"/>
                      <a:pt x="15" y="39"/>
                    </a:cubicBezTo>
                    <a:cubicBezTo>
                      <a:pt x="17" y="40"/>
                      <a:pt x="18" y="39"/>
                      <a:pt x="18" y="38"/>
                    </a:cubicBezTo>
                    <a:cubicBezTo>
                      <a:pt x="18" y="37"/>
                      <a:pt x="20" y="36"/>
                      <a:pt x="21" y="36"/>
                    </a:cubicBezTo>
                    <a:cubicBezTo>
                      <a:pt x="21" y="36"/>
                      <a:pt x="22" y="37"/>
                      <a:pt x="22" y="38"/>
                    </a:cubicBezTo>
                    <a:cubicBezTo>
                      <a:pt x="23" y="39"/>
                      <a:pt x="24" y="39"/>
                      <a:pt x="26" y="39"/>
                    </a:cubicBezTo>
                    <a:cubicBezTo>
                      <a:pt x="27" y="38"/>
                      <a:pt x="28" y="37"/>
                      <a:pt x="27" y="36"/>
                    </a:cubicBezTo>
                    <a:cubicBezTo>
                      <a:pt x="27" y="35"/>
                      <a:pt x="28" y="33"/>
                      <a:pt x="29" y="33"/>
                    </a:cubicBezTo>
                    <a:cubicBezTo>
                      <a:pt x="29" y="33"/>
                      <a:pt x="30" y="33"/>
                      <a:pt x="31" y="34"/>
                    </a:cubicBezTo>
                    <a:cubicBezTo>
                      <a:pt x="32" y="34"/>
                      <a:pt x="33" y="34"/>
                      <a:pt x="34" y="33"/>
                    </a:cubicBezTo>
                    <a:cubicBezTo>
                      <a:pt x="35" y="32"/>
                      <a:pt x="35" y="31"/>
                      <a:pt x="35" y="30"/>
                    </a:cubicBezTo>
                    <a:cubicBezTo>
                      <a:pt x="34" y="29"/>
                      <a:pt x="34" y="27"/>
                      <a:pt x="34" y="27"/>
                    </a:cubicBezTo>
                    <a:cubicBezTo>
                      <a:pt x="34" y="26"/>
                      <a:pt x="35" y="26"/>
                      <a:pt x="36" y="26"/>
                    </a:cubicBezTo>
                    <a:cubicBezTo>
                      <a:pt x="38" y="26"/>
                      <a:pt x="39" y="25"/>
                      <a:pt x="39" y="24"/>
                    </a:cubicBezTo>
                    <a:cubicBezTo>
                      <a:pt x="39" y="23"/>
                      <a:pt x="39" y="21"/>
                      <a:pt x="38" y="21"/>
                    </a:cubicBezTo>
                    <a:cubicBezTo>
                      <a:pt x="37" y="21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7" y="17"/>
                    </a:cubicBezTo>
                    <a:cubicBezTo>
                      <a:pt x="38" y="16"/>
                      <a:pt x="39" y="15"/>
                      <a:pt x="38" y="14"/>
                    </a:cubicBezTo>
                    <a:cubicBezTo>
                      <a:pt x="38" y="12"/>
                      <a:pt x="37" y="11"/>
                      <a:pt x="36" y="12"/>
                    </a:cubicBezTo>
                    <a:cubicBezTo>
                      <a:pt x="35" y="12"/>
                      <a:pt x="33" y="11"/>
                      <a:pt x="33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4" y="7"/>
                      <a:pt x="34" y="6"/>
                      <a:pt x="33" y="5"/>
                    </a:cubicBezTo>
                    <a:cubicBezTo>
                      <a:pt x="32" y="4"/>
                      <a:pt x="30" y="4"/>
                      <a:pt x="30" y="5"/>
                    </a:cubicBezTo>
                    <a:cubicBezTo>
                      <a:pt x="29" y="5"/>
                      <a:pt x="27" y="5"/>
                      <a:pt x="26" y="5"/>
                    </a:cubicBezTo>
                    <a:cubicBezTo>
                      <a:pt x="26" y="5"/>
                      <a:pt x="26" y="4"/>
                      <a:pt x="26" y="3"/>
                    </a:cubicBezTo>
                    <a:cubicBezTo>
                      <a:pt x="26" y="2"/>
                      <a:pt x="25" y="1"/>
                      <a:pt x="24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0" y="3"/>
                      <a:pt x="19" y="3"/>
                      <a:pt x="18" y="4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12" y="1"/>
                      <a:pt x="11" y="2"/>
                      <a:pt x="11" y="3"/>
                    </a:cubicBezTo>
                    <a:cubicBezTo>
                      <a:pt x="12" y="4"/>
                      <a:pt x="11" y="6"/>
                      <a:pt x="10" y="6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9"/>
                      <a:pt x="4" y="10"/>
                    </a:cubicBezTo>
                    <a:close/>
                    <a:moveTo>
                      <a:pt x="16" y="9"/>
                    </a:moveTo>
                    <a:cubicBezTo>
                      <a:pt x="22" y="7"/>
                      <a:pt x="28" y="10"/>
                      <a:pt x="30" y="16"/>
                    </a:cubicBezTo>
                    <a:cubicBezTo>
                      <a:pt x="32" y="22"/>
                      <a:pt x="29" y="29"/>
                      <a:pt x="23" y="31"/>
                    </a:cubicBezTo>
                    <a:cubicBezTo>
                      <a:pt x="17" y="33"/>
                      <a:pt x="11" y="29"/>
                      <a:pt x="9" y="23"/>
                    </a:cubicBezTo>
                    <a:cubicBezTo>
                      <a:pt x="7" y="17"/>
                      <a:pt x="10" y="11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" name="文本框 113"/>
            <p:cNvSpPr txBox="1"/>
            <p:nvPr/>
          </p:nvSpPr>
          <p:spPr>
            <a:xfrm>
              <a:off x="8611365" y="2689549"/>
              <a:ext cx="2228536" cy="44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денежные средства поступающие в бюджет</a:t>
              </a:r>
            </a:p>
          </p:txBody>
        </p:sp>
      </p:grpSp>
      <p:grpSp>
        <p:nvGrpSpPr>
          <p:cNvPr id="67" name="组合 130"/>
          <p:cNvGrpSpPr/>
          <p:nvPr/>
        </p:nvGrpSpPr>
        <p:grpSpPr>
          <a:xfrm>
            <a:off x="4115759" y="2264608"/>
            <a:ext cx="1819397" cy="628916"/>
            <a:chOff x="8565431" y="3732241"/>
            <a:chExt cx="2179649" cy="753718"/>
          </a:xfrm>
        </p:grpSpPr>
        <p:sp>
          <p:nvSpPr>
            <p:cNvPr id="68" name="文本框 122"/>
            <p:cNvSpPr txBox="1"/>
            <p:nvPr/>
          </p:nvSpPr>
          <p:spPr>
            <a:xfrm>
              <a:off x="8896163" y="3741965"/>
              <a:ext cx="1645308" cy="36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Расходы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8565431" y="3732241"/>
              <a:ext cx="303924" cy="226825"/>
            </a:xfrm>
            <a:custGeom>
              <a:avLst/>
              <a:gdLst>
                <a:gd name="T0" fmla="*/ 82 w 112"/>
                <a:gd name="T1" fmla="*/ 53 h 83"/>
                <a:gd name="T2" fmla="*/ 99 w 112"/>
                <a:gd name="T3" fmla="*/ 36 h 83"/>
                <a:gd name="T4" fmla="*/ 104 w 112"/>
                <a:gd name="T5" fmla="*/ 37 h 83"/>
                <a:gd name="T6" fmla="*/ 104 w 112"/>
                <a:gd name="T7" fmla="*/ 24 h 83"/>
                <a:gd name="T8" fmla="*/ 92 w 112"/>
                <a:gd name="T9" fmla="*/ 12 h 83"/>
                <a:gd name="T10" fmla="*/ 49 w 112"/>
                <a:gd name="T11" fmla="*/ 12 h 83"/>
                <a:gd name="T12" fmla="*/ 39 w 112"/>
                <a:gd name="T13" fmla="*/ 0 h 83"/>
                <a:gd name="T14" fmla="*/ 14 w 112"/>
                <a:gd name="T15" fmla="*/ 0 h 83"/>
                <a:gd name="T16" fmla="*/ 2 w 112"/>
                <a:gd name="T17" fmla="*/ 6 h 83"/>
                <a:gd name="T18" fmla="*/ 0 w 112"/>
                <a:gd name="T19" fmla="*/ 13 h 83"/>
                <a:gd name="T20" fmla="*/ 0 w 112"/>
                <a:gd name="T21" fmla="*/ 13 h 83"/>
                <a:gd name="T22" fmla="*/ 0 w 112"/>
                <a:gd name="T23" fmla="*/ 14 h 83"/>
                <a:gd name="T24" fmla="*/ 0 w 112"/>
                <a:gd name="T25" fmla="*/ 16 h 83"/>
                <a:gd name="T26" fmla="*/ 0 w 112"/>
                <a:gd name="T27" fmla="*/ 34 h 83"/>
                <a:gd name="T28" fmla="*/ 0 w 112"/>
                <a:gd name="T29" fmla="*/ 71 h 83"/>
                <a:gd name="T30" fmla="*/ 12 w 112"/>
                <a:gd name="T31" fmla="*/ 83 h 83"/>
                <a:gd name="T32" fmla="*/ 92 w 112"/>
                <a:gd name="T33" fmla="*/ 83 h 83"/>
                <a:gd name="T34" fmla="*/ 104 w 112"/>
                <a:gd name="T35" fmla="*/ 71 h 83"/>
                <a:gd name="T36" fmla="*/ 104 w 112"/>
                <a:gd name="T37" fmla="*/ 69 h 83"/>
                <a:gd name="T38" fmla="*/ 99 w 112"/>
                <a:gd name="T39" fmla="*/ 69 h 83"/>
                <a:gd name="T40" fmla="*/ 82 w 112"/>
                <a:gd name="T41" fmla="*/ 53 h 83"/>
                <a:gd name="T42" fmla="*/ 104 w 112"/>
                <a:gd name="T43" fmla="*/ 40 h 83"/>
                <a:gd name="T44" fmla="*/ 99 w 112"/>
                <a:gd name="T45" fmla="*/ 39 h 83"/>
                <a:gd name="T46" fmla="*/ 85 w 112"/>
                <a:gd name="T47" fmla="*/ 53 h 83"/>
                <a:gd name="T48" fmla="*/ 99 w 112"/>
                <a:gd name="T49" fmla="*/ 66 h 83"/>
                <a:gd name="T50" fmla="*/ 104 w 112"/>
                <a:gd name="T51" fmla="*/ 65 h 83"/>
                <a:gd name="T52" fmla="*/ 112 w 112"/>
                <a:gd name="T53" fmla="*/ 53 h 83"/>
                <a:gd name="T54" fmla="*/ 104 w 112"/>
                <a:gd name="T55" fmla="*/ 40 h 83"/>
                <a:gd name="T56" fmla="*/ 104 w 112"/>
                <a:gd name="T57" fmla="*/ 56 h 83"/>
                <a:gd name="T58" fmla="*/ 99 w 112"/>
                <a:gd name="T59" fmla="*/ 63 h 83"/>
                <a:gd name="T60" fmla="*/ 98 w 112"/>
                <a:gd name="T61" fmla="*/ 64 h 83"/>
                <a:gd name="T62" fmla="*/ 98 w 112"/>
                <a:gd name="T63" fmla="*/ 64 h 83"/>
                <a:gd name="T64" fmla="*/ 97 w 112"/>
                <a:gd name="T65" fmla="*/ 63 h 83"/>
                <a:gd name="T66" fmla="*/ 89 w 112"/>
                <a:gd name="T67" fmla="*/ 53 h 83"/>
                <a:gd name="T68" fmla="*/ 89 w 112"/>
                <a:gd name="T69" fmla="*/ 53 h 83"/>
                <a:gd name="T70" fmla="*/ 93 w 112"/>
                <a:gd name="T71" fmla="*/ 53 h 83"/>
                <a:gd name="T72" fmla="*/ 98 w 112"/>
                <a:gd name="T73" fmla="*/ 59 h 83"/>
                <a:gd name="T74" fmla="*/ 104 w 112"/>
                <a:gd name="T75" fmla="*/ 50 h 83"/>
                <a:gd name="T76" fmla="*/ 107 w 112"/>
                <a:gd name="T77" fmla="*/ 45 h 83"/>
                <a:gd name="T78" fmla="*/ 109 w 112"/>
                <a:gd name="T79" fmla="*/ 45 h 83"/>
                <a:gd name="T80" fmla="*/ 110 w 112"/>
                <a:gd name="T81" fmla="*/ 47 h 83"/>
                <a:gd name="T82" fmla="*/ 104 w 112"/>
                <a:gd name="T8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83">
                  <a:moveTo>
                    <a:pt x="82" y="53"/>
                  </a:moveTo>
                  <a:cubicBezTo>
                    <a:pt x="82" y="44"/>
                    <a:pt x="90" y="36"/>
                    <a:pt x="99" y="36"/>
                  </a:cubicBezTo>
                  <a:cubicBezTo>
                    <a:pt x="100" y="36"/>
                    <a:pt x="102" y="37"/>
                    <a:pt x="104" y="3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7"/>
                    <a:pt x="99" y="12"/>
                    <a:pt x="9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5"/>
                    <a:pt x="43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5" y="83"/>
                    <a:pt x="1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9" y="83"/>
                    <a:pt x="104" y="78"/>
                    <a:pt x="104" y="7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2" y="69"/>
                    <a:pt x="100" y="69"/>
                    <a:pt x="99" y="69"/>
                  </a:cubicBezTo>
                  <a:cubicBezTo>
                    <a:pt x="90" y="69"/>
                    <a:pt x="82" y="62"/>
                    <a:pt x="82" y="53"/>
                  </a:cubicBezTo>
                  <a:close/>
                  <a:moveTo>
                    <a:pt x="104" y="40"/>
                  </a:moveTo>
                  <a:cubicBezTo>
                    <a:pt x="102" y="40"/>
                    <a:pt x="101" y="39"/>
                    <a:pt x="99" y="39"/>
                  </a:cubicBezTo>
                  <a:cubicBezTo>
                    <a:pt x="91" y="39"/>
                    <a:pt x="85" y="45"/>
                    <a:pt x="85" y="53"/>
                  </a:cubicBezTo>
                  <a:cubicBezTo>
                    <a:pt x="85" y="60"/>
                    <a:pt x="91" y="66"/>
                    <a:pt x="99" y="66"/>
                  </a:cubicBezTo>
                  <a:cubicBezTo>
                    <a:pt x="101" y="66"/>
                    <a:pt x="102" y="66"/>
                    <a:pt x="104" y="65"/>
                  </a:cubicBezTo>
                  <a:cubicBezTo>
                    <a:pt x="109" y="63"/>
                    <a:pt x="112" y="59"/>
                    <a:pt x="112" y="53"/>
                  </a:cubicBezTo>
                  <a:cubicBezTo>
                    <a:pt x="112" y="47"/>
                    <a:pt x="109" y="42"/>
                    <a:pt x="104" y="40"/>
                  </a:cubicBezTo>
                  <a:close/>
                  <a:moveTo>
                    <a:pt x="104" y="56"/>
                  </a:move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3"/>
                    <a:pt x="97" y="6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4"/>
                    <a:pt x="108" y="44"/>
                    <a:pt x="109" y="45"/>
                  </a:cubicBezTo>
                  <a:cubicBezTo>
                    <a:pt x="110" y="45"/>
                    <a:pt x="110" y="46"/>
                    <a:pt x="110" y="47"/>
                  </a:cubicBezTo>
                  <a:lnTo>
                    <a:pt x="104" y="56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prstClr val="black"/>
                </a:solidFill>
              </a:endParaRPr>
            </a:p>
          </p:txBody>
        </p:sp>
        <p:sp>
          <p:nvSpPr>
            <p:cNvPr id="70" name="文本框 113"/>
            <p:cNvSpPr txBox="1"/>
            <p:nvPr/>
          </p:nvSpPr>
          <p:spPr>
            <a:xfrm>
              <a:off x="8588555" y="4037190"/>
              <a:ext cx="2156525" cy="44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денежные средства, выплачиваемое из бюджета</a:t>
              </a:r>
            </a:p>
          </p:txBody>
        </p:sp>
      </p:grpSp>
      <p:grpSp>
        <p:nvGrpSpPr>
          <p:cNvPr id="77" name="组合 101"/>
          <p:cNvGrpSpPr/>
          <p:nvPr/>
        </p:nvGrpSpPr>
        <p:grpSpPr>
          <a:xfrm flipV="1">
            <a:off x="2850158" y="5261839"/>
            <a:ext cx="1257890" cy="290586"/>
            <a:chOff x="5415884" y="5007622"/>
            <a:chExt cx="1648950" cy="353770"/>
          </a:xfrm>
        </p:grpSpPr>
        <p:sp>
          <p:nvSpPr>
            <p:cNvPr id="78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9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组合 36"/>
          <p:cNvGrpSpPr/>
          <p:nvPr/>
        </p:nvGrpSpPr>
        <p:grpSpPr>
          <a:xfrm>
            <a:off x="1913413" y="3695263"/>
            <a:ext cx="1100144" cy="881819"/>
            <a:chOff x="4261497" y="2549981"/>
            <a:chExt cx="1010966" cy="843565"/>
          </a:xfrm>
        </p:grpSpPr>
        <p:sp>
          <p:nvSpPr>
            <p:cNvPr id="81" name="六边形 37"/>
            <p:cNvSpPr/>
            <p:nvPr/>
          </p:nvSpPr>
          <p:spPr>
            <a:xfrm>
              <a:off x="4271929" y="2549981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82" name="文本框 1"/>
            <p:cNvSpPr txBox="1"/>
            <p:nvPr/>
          </p:nvSpPr>
          <p:spPr>
            <a:xfrm>
              <a:off x="4261497" y="2812130"/>
              <a:ext cx="1010966" cy="382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0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Межбюджетные трансферты</a:t>
              </a:r>
              <a:endParaRPr lang="zh-CN" altLang="en-US" sz="16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86" name="组合 104"/>
          <p:cNvGrpSpPr/>
          <p:nvPr/>
        </p:nvGrpSpPr>
        <p:grpSpPr>
          <a:xfrm flipH="1" flipV="1">
            <a:off x="7980985" y="2659509"/>
            <a:ext cx="1144819" cy="289545"/>
            <a:chOff x="5415884" y="5007622"/>
            <a:chExt cx="1648950" cy="353770"/>
          </a:xfrm>
        </p:grpSpPr>
        <p:sp>
          <p:nvSpPr>
            <p:cNvPr id="87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88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组合 104"/>
          <p:cNvGrpSpPr/>
          <p:nvPr/>
        </p:nvGrpSpPr>
        <p:grpSpPr>
          <a:xfrm flipH="1" flipV="1">
            <a:off x="7972957" y="3859751"/>
            <a:ext cx="1144819" cy="289545"/>
            <a:chOff x="5415884" y="5007622"/>
            <a:chExt cx="1648950" cy="353770"/>
          </a:xfrm>
        </p:grpSpPr>
        <p:sp>
          <p:nvSpPr>
            <p:cNvPr id="90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91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组合 117"/>
          <p:cNvGrpSpPr/>
          <p:nvPr/>
        </p:nvGrpSpPr>
        <p:grpSpPr>
          <a:xfrm>
            <a:off x="6055212" y="833945"/>
            <a:ext cx="2673485" cy="1860871"/>
            <a:chOff x="1811458" y="4255072"/>
            <a:chExt cx="3008730" cy="2230137"/>
          </a:xfrm>
        </p:grpSpPr>
        <p:grpSp>
          <p:nvGrpSpPr>
            <p:cNvPr id="93" name="组合 118"/>
            <p:cNvGrpSpPr/>
            <p:nvPr/>
          </p:nvGrpSpPr>
          <p:grpSpPr>
            <a:xfrm>
              <a:off x="1811458" y="4272160"/>
              <a:ext cx="270029" cy="304740"/>
              <a:chOff x="10815653" y="1174747"/>
              <a:chExt cx="728662" cy="822328"/>
            </a:xfrm>
            <a:solidFill>
              <a:srgbClr val="00AF92"/>
            </a:solidFill>
          </p:grpSpPr>
          <p:sp>
            <p:nvSpPr>
              <p:cNvPr id="96" name="Freeform 33"/>
              <p:cNvSpPr>
                <a:spLocks noEditPoints="1"/>
              </p:cNvSpPr>
              <p:nvPr/>
            </p:nvSpPr>
            <p:spPr bwMode="auto">
              <a:xfrm>
                <a:off x="10815653" y="1174747"/>
                <a:ext cx="728662" cy="822328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>
                <a:off x="11153772" y="1404939"/>
                <a:ext cx="160339" cy="273051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文本框 154"/>
            <p:cNvSpPr txBox="1"/>
            <p:nvPr/>
          </p:nvSpPr>
          <p:spPr>
            <a:xfrm>
              <a:off x="2099857" y="4255072"/>
              <a:ext cx="2511987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Бюджетный процесс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95" name="文本框 113"/>
            <p:cNvSpPr txBox="1"/>
            <p:nvPr/>
          </p:nvSpPr>
          <p:spPr>
            <a:xfrm>
              <a:off x="1847084" y="4514931"/>
              <a:ext cx="2973104" cy="197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регламентируемая законодательством деятельность органов исполнительной власти, по составлению и рассмотрению проектов бюджета, утверждению и исполнению бюджетов, контролю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>
                <a:lnSpc>
                  <a:spcPts val="1125"/>
                </a:lnSpc>
              </a:pPr>
              <a:endParaRPr lang="ru-RU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98" name="组合 134"/>
          <p:cNvGrpSpPr/>
          <p:nvPr/>
        </p:nvGrpSpPr>
        <p:grpSpPr>
          <a:xfrm>
            <a:off x="4064867" y="4898270"/>
            <a:ext cx="2093671" cy="1122854"/>
            <a:chOff x="8582484" y="4934772"/>
            <a:chExt cx="2508234" cy="1345667"/>
          </a:xfrm>
        </p:grpSpPr>
        <p:sp>
          <p:nvSpPr>
            <p:cNvPr id="99" name="文本框 127"/>
            <p:cNvSpPr txBox="1"/>
            <p:nvPr/>
          </p:nvSpPr>
          <p:spPr>
            <a:xfrm>
              <a:off x="8819477" y="4934772"/>
              <a:ext cx="2042023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Бюджетная система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grpSp>
          <p:nvGrpSpPr>
            <p:cNvPr id="100" name="Group 4"/>
            <p:cNvGrpSpPr>
              <a:grpSpLocks noChangeAspect="1"/>
            </p:cNvGrpSpPr>
            <p:nvPr/>
          </p:nvGrpSpPr>
          <p:grpSpPr bwMode="auto">
            <a:xfrm>
              <a:off x="8582484" y="4979543"/>
              <a:ext cx="215855" cy="316960"/>
              <a:chOff x="3540" y="531"/>
              <a:chExt cx="348" cy="511"/>
            </a:xfrm>
            <a:solidFill>
              <a:srgbClr val="C65885"/>
            </a:solidFill>
          </p:grpSpPr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>
                <a:off x="3540" y="801"/>
                <a:ext cx="348" cy="241"/>
              </a:xfrm>
              <a:custGeom>
                <a:avLst/>
                <a:gdLst>
                  <a:gd name="T0" fmla="*/ 78 w 97"/>
                  <a:gd name="T1" fmla="*/ 0 h 68"/>
                  <a:gd name="T2" fmla="*/ 70 w 97"/>
                  <a:gd name="T3" fmla="*/ 20 h 68"/>
                  <a:gd name="T4" fmla="*/ 49 w 97"/>
                  <a:gd name="T5" fmla="*/ 66 h 68"/>
                  <a:gd name="T6" fmla="*/ 29 w 97"/>
                  <a:gd name="T7" fmla="*/ 20 h 68"/>
                  <a:gd name="T8" fmla="*/ 20 w 97"/>
                  <a:gd name="T9" fmla="*/ 0 h 68"/>
                  <a:gd name="T10" fmla="*/ 0 w 97"/>
                  <a:gd name="T11" fmla="*/ 39 h 68"/>
                  <a:gd name="T12" fmla="*/ 0 w 97"/>
                  <a:gd name="T13" fmla="*/ 50 h 68"/>
                  <a:gd name="T14" fmla="*/ 49 w 97"/>
                  <a:gd name="T15" fmla="*/ 68 h 68"/>
                  <a:gd name="T16" fmla="*/ 97 w 97"/>
                  <a:gd name="T17" fmla="*/ 50 h 68"/>
                  <a:gd name="T18" fmla="*/ 97 w 97"/>
                  <a:gd name="T19" fmla="*/ 39 h 68"/>
                  <a:gd name="T20" fmla="*/ 78 w 97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68">
                    <a:moveTo>
                      <a:pt x="78" y="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8" y="8"/>
                      <a:pt x="0" y="23"/>
                      <a:pt x="0" y="3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3" y="61"/>
                      <a:pt x="30" y="68"/>
                      <a:pt x="49" y="68"/>
                    </a:cubicBezTo>
                    <a:cubicBezTo>
                      <a:pt x="67" y="68"/>
                      <a:pt x="84" y="61"/>
                      <a:pt x="97" y="50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23"/>
                      <a:pt x="90" y="9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"/>
              <p:cNvSpPr>
                <a:spLocks/>
              </p:cNvSpPr>
              <p:nvPr/>
            </p:nvSpPr>
            <p:spPr bwMode="auto">
              <a:xfrm>
                <a:off x="3687" y="833"/>
                <a:ext cx="58" cy="156"/>
              </a:xfrm>
              <a:custGeom>
                <a:avLst/>
                <a:gdLst>
                  <a:gd name="T0" fmla="*/ 0 w 16"/>
                  <a:gd name="T1" fmla="*/ 0 h 44"/>
                  <a:gd name="T2" fmla="*/ 3 w 16"/>
                  <a:gd name="T3" fmla="*/ 7 h 44"/>
                  <a:gd name="T4" fmla="*/ 0 w 16"/>
                  <a:gd name="T5" fmla="*/ 36 h 44"/>
                  <a:gd name="T6" fmla="*/ 8 w 16"/>
                  <a:gd name="T7" fmla="*/ 44 h 44"/>
                  <a:gd name="T8" fmla="*/ 15 w 16"/>
                  <a:gd name="T9" fmla="*/ 36 h 44"/>
                  <a:gd name="T10" fmla="*/ 12 w 16"/>
                  <a:gd name="T11" fmla="*/ 7 h 44"/>
                  <a:gd name="T12" fmla="*/ 16 w 16"/>
                  <a:gd name="T13" fmla="*/ 0 h 44"/>
                  <a:gd name="T14" fmla="*/ 8 w 16"/>
                  <a:gd name="T15" fmla="*/ 1 h 44"/>
                  <a:gd name="T16" fmla="*/ 0 w 16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4">
                    <a:moveTo>
                      <a:pt x="0" y="0"/>
                    </a:moveTo>
                    <a:cubicBezTo>
                      <a:pt x="0" y="3"/>
                      <a:pt x="1" y="5"/>
                      <a:pt x="3" y="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5"/>
                      <a:pt x="15" y="3"/>
                      <a:pt x="16" y="0"/>
                    </a:cubicBezTo>
                    <a:cubicBezTo>
                      <a:pt x="13" y="1"/>
                      <a:pt x="10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3609" y="652"/>
                <a:ext cx="215" cy="181"/>
              </a:xfrm>
              <a:custGeom>
                <a:avLst/>
                <a:gdLst>
                  <a:gd name="T0" fmla="*/ 30 w 60"/>
                  <a:gd name="T1" fmla="*/ 5 h 51"/>
                  <a:gd name="T2" fmla="*/ 13 w 60"/>
                  <a:gd name="T3" fmla="*/ 0 h 51"/>
                  <a:gd name="T4" fmla="*/ 1 w 60"/>
                  <a:gd name="T5" fmla="*/ 0 h 51"/>
                  <a:gd name="T6" fmla="*/ 0 w 60"/>
                  <a:gd name="T7" fmla="*/ 0 h 51"/>
                  <a:gd name="T8" fmla="*/ 0 w 60"/>
                  <a:gd name="T9" fmla="*/ 6 h 51"/>
                  <a:gd name="T10" fmla="*/ 0 w 60"/>
                  <a:gd name="T11" fmla="*/ 24 h 51"/>
                  <a:gd name="T12" fmla="*/ 22 w 60"/>
                  <a:gd name="T13" fmla="*/ 50 h 51"/>
                  <a:gd name="T14" fmla="*/ 30 w 60"/>
                  <a:gd name="T15" fmla="*/ 51 h 51"/>
                  <a:gd name="T16" fmla="*/ 38 w 60"/>
                  <a:gd name="T17" fmla="*/ 50 h 51"/>
                  <a:gd name="T18" fmla="*/ 60 w 60"/>
                  <a:gd name="T19" fmla="*/ 24 h 51"/>
                  <a:gd name="T20" fmla="*/ 60 w 60"/>
                  <a:gd name="T21" fmla="*/ 6 h 51"/>
                  <a:gd name="T22" fmla="*/ 59 w 60"/>
                  <a:gd name="T23" fmla="*/ 0 h 51"/>
                  <a:gd name="T24" fmla="*/ 47 w 60"/>
                  <a:gd name="T25" fmla="*/ 0 h 51"/>
                  <a:gd name="T26" fmla="*/ 30 w 60"/>
                  <a:gd name="T27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51">
                    <a:moveTo>
                      <a:pt x="30" y="5"/>
                    </a:moveTo>
                    <a:cubicBezTo>
                      <a:pt x="22" y="5"/>
                      <a:pt x="15" y="3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6"/>
                      <a:pt x="9" y="47"/>
                      <a:pt x="22" y="50"/>
                    </a:cubicBezTo>
                    <a:cubicBezTo>
                      <a:pt x="24" y="51"/>
                      <a:pt x="27" y="51"/>
                      <a:pt x="30" y="51"/>
                    </a:cubicBezTo>
                    <a:cubicBezTo>
                      <a:pt x="32" y="51"/>
                      <a:pt x="35" y="51"/>
                      <a:pt x="38" y="50"/>
                    </a:cubicBezTo>
                    <a:cubicBezTo>
                      <a:pt x="50" y="47"/>
                      <a:pt x="60" y="36"/>
                      <a:pt x="60" y="2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4"/>
                      <a:pt x="59" y="2"/>
                      <a:pt x="5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3"/>
                      <a:pt x="38" y="5"/>
                      <a:pt x="3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8"/>
              <p:cNvSpPr>
                <a:spLocks noEditPoints="1"/>
              </p:cNvSpPr>
              <p:nvPr/>
            </p:nvSpPr>
            <p:spPr bwMode="auto">
              <a:xfrm>
                <a:off x="3598" y="531"/>
                <a:ext cx="240" cy="128"/>
              </a:xfrm>
              <a:custGeom>
                <a:avLst/>
                <a:gdLst>
                  <a:gd name="T0" fmla="*/ 33 w 67"/>
                  <a:gd name="T1" fmla="*/ 0 h 36"/>
                  <a:gd name="T2" fmla="*/ 0 w 67"/>
                  <a:gd name="T3" fmla="*/ 31 h 36"/>
                  <a:gd name="T4" fmla="*/ 4 w 67"/>
                  <a:gd name="T5" fmla="*/ 31 h 36"/>
                  <a:gd name="T6" fmla="*/ 4 w 67"/>
                  <a:gd name="T7" fmla="*/ 31 h 36"/>
                  <a:gd name="T8" fmla="*/ 16 w 67"/>
                  <a:gd name="T9" fmla="*/ 31 h 36"/>
                  <a:gd name="T10" fmla="*/ 33 w 67"/>
                  <a:gd name="T11" fmla="*/ 36 h 36"/>
                  <a:gd name="T12" fmla="*/ 51 w 67"/>
                  <a:gd name="T13" fmla="*/ 31 h 36"/>
                  <a:gd name="T14" fmla="*/ 62 w 67"/>
                  <a:gd name="T15" fmla="*/ 31 h 36"/>
                  <a:gd name="T16" fmla="*/ 64 w 67"/>
                  <a:gd name="T17" fmla="*/ 31 h 36"/>
                  <a:gd name="T18" fmla="*/ 67 w 67"/>
                  <a:gd name="T19" fmla="*/ 31 h 36"/>
                  <a:gd name="T20" fmla="*/ 33 w 67"/>
                  <a:gd name="T21" fmla="*/ 0 h 36"/>
                  <a:gd name="T22" fmla="*/ 33 w 67"/>
                  <a:gd name="T23" fmla="*/ 26 h 36"/>
                  <a:gd name="T24" fmla="*/ 27 w 67"/>
                  <a:gd name="T25" fmla="*/ 20 h 36"/>
                  <a:gd name="T26" fmla="*/ 33 w 67"/>
                  <a:gd name="T27" fmla="*/ 14 h 36"/>
                  <a:gd name="T28" fmla="*/ 40 w 67"/>
                  <a:gd name="T29" fmla="*/ 20 h 36"/>
                  <a:gd name="T30" fmla="*/ 33 w 67"/>
                  <a:gd name="T31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36">
                    <a:moveTo>
                      <a:pt x="33" y="0"/>
                    </a:moveTo>
                    <a:cubicBezTo>
                      <a:pt x="15" y="0"/>
                      <a:pt x="1" y="14"/>
                      <a:pt x="0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4"/>
                      <a:pt x="25" y="36"/>
                      <a:pt x="33" y="36"/>
                    </a:cubicBezTo>
                    <a:cubicBezTo>
                      <a:pt x="42" y="36"/>
                      <a:pt x="49" y="34"/>
                      <a:pt x="51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6" y="14"/>
                      <a:pt x="51" y="0"/>
                      <a:pt x="33" y="0"/>
                    </a:cubicBezTo>
                    <a:close/>
                    <a:moveTo>
                      <a:pt x="33" y="26"/>
                    </a:moveTo>
                    <a:cubicBezTo>
                      <a:pt x="30" y="26"/>
                      <a:pt x="27" y="24"/>
                      <a:pt x="27" y="20"/>
                    </a:cubicBezTo>
                    <a:cubicBezTo>
                      <a:pt x="27" y="17"/>
                      <a:pt x="30" y="14"/>
                      <a:pt x="33" y="14"/>
                    </a:cubicBezTo>
                    <a:cubicBezTo>
                      <a:pt x="37" y="14"/>
                      <a:pt x="40" y="17"/>
                      <a:pt x="40" y="20"/>
                    </a:cubicBezTo>
                    <a:cubicBezTo>
                      <a:pt x="40" y="24"/>
                      <a:pt x="37" y="26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文本框 113"/>
            <p:cNvSpPr txBox="1"/>
            <p:nvPr/>
          </p:nvSpPr>
          <p:spPr>
            <a:xfrm>
              <a:off x="8632127" y="5324503"/>
              <a:ext cx="2458591" cy="95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совокупность федерального бюджета, бюджетов субъектов РФ, местных бюджетов и бюджетов государственных внебюджетных фондов</a:t>
              </a:r>
              <a:r>
                <a:rPr lang="ru-RU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.</a:t>
              </a:r>
            </a:p>
          </p:txBody>
        </p:sp>
      </p:grpSp>
      <p:grpSp>
        <p:nvGrpSpPr>
          <p:cNvPr id="106" name="组合 104"/>
          <p:cNvGrpSpPr/>
          <p:nvPr/>
        </p:nvGrpSpPr>
        <p:grpSpPr>
          <a:xfrm flipH="1" flipV="1">
            <a:off x="8088421" y="5256847"/>
            <a:ext cx="1478545" cy="289545"/>
            <a:chOff x="5415884" y="5007622"/>
            <a:chExt cx="1648950" cy="353770"/>
          </a:xfrm>
        </p:grpSpPr>
        <p:sp>
          <p:nvSpPr>
            <p:cNvPr id="107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08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117"/>
          <p:cNvGrpSpPr/>
          <p:nvPr/>
        </p:nvGrpSpPr>
        <p:grpSpPr>
          <a:xfrm>
            <a:off x="4039302" y="3480057"/>
            <a:ext cx="1999793" cy="988041"/>
            <a:chOff x="1811447" y="4195796"/>
            <a:chExt cx="2250558" cy="1184102"/>
          </a:xfrm>
        </p:grpSpPr>
        <p:grpSp>
          <p:nvGrpSpPr>
            <p:cNvPr id="110" name="组合 118"/>
            <p:cNvGrpSpPr/>
            <p:nvPr/>
          </p:nvGrpSpPr>
          <p:grpSpPr>
            <a:xfrm>
              <a:off x="1811447" y="4272161"/>
              <a:ext cx="270029" cy="304739"/>
              <a:chOff x="10815638" y="1174750"/>
              <a:chExt cx="728663" cy="822325"/>
            </a:xfrm>
            <a:solidFill>
              <a:srgbClr val="00AF92"/>
            </a:solidFill>
          </p:grpSpPr>
          <p:sp>
            <p:nvSpPr>
              <p:cNvPr id="113" name="Freeform 33"/>
              <p:cNvSpPr>
                <a:spLocks noEditPoints="1"/>
              </p:cNvSpPr>
              <p:nvPr/>
            </p:nvSpPr>
            <p:spPr bwMode="auto">
              <a:xfrm>
                <a:off x="10815638" y="1174750"/>
                <a:ext cx="728663" cy="822325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4"/>
              <p:cNvSpPr>
                <a:spLocks/>
              </p:cNvSpPr>
              <p:nvPr/>
            </p:nvSpPr>
            <p:spPr bwMode="auto">
              <a:xfrm>
                <a:off x="11153775" y="1404937"/>
                <a:ext cx="160338" cy="273050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1" name="文本框 154"/>
            <p:cNvSpPr txBox="1"/>
            <p:nvPr/>
          </p:nvSpPr>
          <p:spPr>
            <a:xfrm>
              <a:off x="2081931" y="4195796"/>
              <a:ext cx="1275251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МБТ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112" name="文本框 113"/>
            <p:cNvSpPr txBox="1"/>
            <p:nvPr/>
          </p:nvSpPr>
          <p:spPr>
            <a:xfrm>
              <a:off x="1853124" y="4593018"/>
              <a:ext cx="2208881" cy="78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средства, предоставляемые одним бюджетом бюджетной системы другому бюджету бюджетной системы.</a:t>
              </a:r>
            </a:p>
          </p:txBody>
        </p:sp>
      </p:grpSp>
      <p:grpSp>
        <p:nvGrpSpPr>
          <p:cNvPr id="115" name="组合 134"/>
          <p:cNvGrpSpPr/>
          <p:nvPr/>
        </p:nvGrpSpPr>
        <p:grpSpPr>
          <a:xfrm>
            <a:off x="6179909" y="2567860"/>
            <a:ext cx="1908512" cy="650025"/>
            <a:chOff x="8470468" y="5013109"/>
            <a:chExt cx="2286410" cy="779013"/>
          </a:xfrm>
        </p:grpSpPr>
        <p:sp>
          <p:nvSpPr>
            <p:cNvPr id="116" name="文本框 127"/>
            <p:cNvSpPr txBox="1"/>
            <p:nvPr/>
          </p:nvSpPr>
          <p:spPr>
            <a:xfrm>
              <a:off x="8657939" y="5013109"/>
              <a:ext cx="1808946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Дефицит </a:t>
              </a:r>
              <a:r>
                <a: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бюджета</a:t>
              </a:r>
              <a:endPara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117" name="文本框 113"/>
            <p:cNvSpPr txBox="1"/>
            <p:nvPr/>
          </p:nvSpPr>
          <p:spPr>
            <a:xfrm>
              <a:off x="8470468" y="5343355"/>
              <a:ext cx="2286410" cy="4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превышение расходов бюджетов над доходами</a:t>
              </a:r>
            </a:p>
          </p:txBody>
        </p:sp>
      </p:grpSp>
      <p:sp>
        <p:nvSpPr>
          <p:cNvPr id="126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4" y="-16534"/>
            <a:ext cx="7886700" cy="776288"/>
          </a:xfrm>
        </p:spPr>
        <p:txBody>
          <a:bodyPr>
            <a:normAutofit/>
          </a:bodyPr>
          <a:lstStyle/>
          <a:p>
            <a:pPr algn="ctr"/>
            <a:r>
              <a:rPr lang="ru-RU" sz="4050" dirty="0"/>
              <a:t>Основные понятия </a:t>
            </a:r>
          </a:p>
        </p:txBody>
      </p:sp>
      <p:grpSp>
        <p:nvGrpSpPr>
          <p:cNvPr id="127" name="组合 69"/>
          <p:cNvGrpSpPr/>
          <p:nvPr/>
        </p:nvGrpSpPr>
        <p:grpSpPr>
          <a:xfrm>
            <a:off x="1677070" y="4855614"/>
            <a:ext cx="1611515" cy="1311898"/>
            <a:chOff x="5164627" y="4382948"/>
            <a:chExt cx="1505319" cy="1297689"/>
          </a:xfrm>
        </p:grpSpPr>
        <p:sp>
          <p:nvSpPr>
            <p:cNvPr id="128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9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0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1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2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3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66"/>
          <p:cNvGrpSpPr/>
          <p:nvPr/>
        </p:nvGrpSpPr>
        <p:grpSpPr>
          <a:xfrm>
            <a:off x="1914829" y="5088554"/>
            <a:ext cx="1142906" cy="884913"/>
            <a:chOff x="6585523" y="3974251"/>
            <a:chExt cx="1042295" cy="843565"/>
          </a:xfrm>
        </p:grpSpPr>
        <p:sp>
          <p:nvSpPr>
            <p:cNvPr id="75" name="六边形 67"/>
            <p:cNvSpPr/>
            <p:nvPr/>
          </p:nvSpPr>
          <p:spPr>
            <a:xfrm>
              <a:off x="6614230" y="3974251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6" name="文本框 50"/>
            <p:cNvSpPr txBox="1"/>
            <p:nvPr/>
          </p:nvSpPr>
          <p:spPr>
            <a:xfrm>
              <a:off x="6585523" y="4230135"/>
              <a:ext cx="1042295" cy="41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Бюджетная система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1" name="组合 104"/>
          <p:cNvGrpSpPr/>
          <p:nvPr/>
        </p:nvGrpSpPr>
        <p:grpSpPr>
          <a:xfrm flipH="1" flipV="1">
            <a:off x="8644103" y="1123425"/>
            <a:ext cx="335923" cy="252205"/>
            <a:chOff x="5415884" y="5007622"/>
            <a:chExt cx="1648950" cy="353770"/>
          </a:xfrm>
        </p:grpSpPr>
        <p:sp>
          <p:nvSpPr>
            <p:cNvPr id="142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3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34" name="组合 79"/>
          <p:cNvGrpSpPr/>
          <p:nvPr/>
        </p:nvGrpSpPr>
        <p:grpSpPr>
          <a:xfrm>
            <a:off x="8910518" y="681967"/>
            <a:ext cx="1595092" cy="1301913"/>
            <a:chOff x="5164627" y="1804365"/>
            <a:chExt cx="1505319" cy="1297689"/>
          </a:xfrm>
        </p:grpSpPr>
        <p:sp>
          <p:nvSpPr>
            <p:cNvPr id="135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6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7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8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9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0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组合 76"/>
          <p:cNvGrpSpPr/>
          <p:nvPr/>
        </p:nvGrpSpPr>
        <p:grpSpPr>
          <a:xfrm>
            <a:off x="8811743" y="909768"/>
            <a:ext cx="1815613" cy="818318"/>
            <a:chOff x="5079029" y="4610009"/>
            <a:chExt cx="1712582" cy="843565"/>
          </a:xfrm>
        </p:grpSpPr>
        <p:sp>
          <p:nvSpPr>
            <p:cNvPr id="145" name="六边形 77"/>
            <p:cNvSpPr/>
            <p:nvPr/>
          </p:nvSpPr>
          <p:spPr>
            <a:xfrm>
              <a:off x="5428018" y="4610009"/>
              <a:ext cx="978537" cy="843565"/>
            </a:xfrm>
            <a:prstGeom prst="hexagon">
              <a:avLst/>
            </a:prstGeom>
            <a:solidFill>
              <a:srgbClr val="00AF92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6" name="文本框 52"/>
            <p:cNvSpPr txBox="1"/>
            <p:nvPr/>
          </p:nvSpPr>
          <p:spPr>
            <a:xfrm>
              <a:off x="5079029" y="4804356"/>
              <a:ext cx="1712582" cy="44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Бюджетный </a:t>
              </a:r>
            </a:p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процесс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7" name="组合 79"/>
          <p:cNvGrpSpPr/>
          <p:nvPr/>
        </p:nvGrpSpPr>
        <p:grpSpPr>
          <a:xfrm>
            <a:off x="8950765" y="2122352"/>
            <a:ext cx="1595092" cy="1301913"/>
            <a:chOff x="5164627" y="1804365"/>
            <a:chExt cx="1505319" cy="1297689"/>
          </a:xfrm>
        </p:grpSpPr>
        <p:sp>
          <p:nvSpPr>
            <p:cNvPr id="148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9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0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1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2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3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66"/>
          <p:cNvGrpSpPr/>
          <p:nvPr/>
        </p:nvGrpSpPr>
        <p:grpSpPr>
          <a:xfrm>
            <a:off x="9163097" y="2320265"/>
            <a:ext cx="1163887" cy="922474"/>
            <a:chOff x="6596956" y="3961375"/>
            <a:chExt cx="1042295" cy="843565"/>
          </a:xfrm>
        </p:grpSpPr>
        <p:sp>
          <p:nvSpPr>
            <p:cNvPr id="32" name="六边形 67"/>
            <p:cNvSpPr/>
            <p:nvPr/>
          </p:nvSpPr>
          <p:spPr>
            <a:xfrm>
              <a:off x="6628836" y="3961375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3" name="文本框 50"/>
            <p:cNvSpPr txBox="1"/>
            <p:nvPr/>
          </p:nvSpPr>
          <p:spPr>
            <a:xfrm>
              <a:off x="6596956" y="4252388"/>
              <a:ext cx="1042295" cy="23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Дефицит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54" name="组合 79"/>
          <p:cNvGrpSpPr/>
          <p:nvPr/>
        </p:nvGrpSpPr>
        <p:grpSpPr>
          <a:xfrm>
            <a:off x="8910702" y="3488172"/>
            <a:ext cx="1595092" cy="1301913"/>
            <a:chOff x="5164627" y="1804365"/>
            <a:chExt cx="1505319" cy="1297689"/>
          </a:xfrm>
        </p:grpSpPr>
        <p:sp>
          <p:nvSpPr>
            <p:cNvPr id="155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6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7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8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9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0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组合 79"/>
          <p:cNvGrpSpPr/>
          <p:nvPr/>
        </p:nvGrpSpPr>
        <p:grpSpPr>
          <a:xfrm>
            <a:off x="8958434" y="4824357"/>
            <a:ext cx="1595092" cy="1301913"/>
            <a:chOff x="5164627" y="1804365"/>
            <a:chExt cx="1505319" cy="1297689"/>
          </a:xfrm>
        </p:grpSpPr>
        <p:sp>
          <p:nvSpPr>
            <p:cNvPr id="162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3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4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5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6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7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组合 36"/>
          <p:cNvGrpSpPr/>
          <p:nvPr/>
        </p:nvGrpSpPr>
        <p:grpSpPr>
          <a:xfrm>
            <a:off x="9163097" y="3700232"/>
            <a:ext cx="1122164" cy="862051"/>
            <a:chOff x="4261497" y="2549981"/>
            <a:chExt cx="1010966" cy="843565"/>
          </a:xfrm>
        </p:grpSpPr>
        <p:sp>
          <p:nvSpPr>
            <p:cNvPr id="169" name="六边形 37"/>
            <p:cNvSpPr/>
            <p:nvPr/>
          </p:nvSpPr>
          <p:spPr>
            <a:xfrm>
              <a:off x="4271929" y="2549981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0" name="文本框 1"/>
            <p:cNvSpPr txBox="1"/>
            <p:nvPr/>
          </p:nvSpPr>
          <p:spPr>
            <a:xfrm>
              <a:off x="4261497" y="2812130"/>
              <a:ext cx="1010966" cy="25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Профицит</a:t>
              </a:r>
              <a:endParaRPr lang="zh-CN" altLang="en-US" sz="20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1" name="组合 46"/>
          <p:cNvGrpSpPr/>
          <p:nvPr/>
        </p:nvGrpSpPr>
        <p:grpSpPr>
          <a:xfrm>
            <a:off x="8929557" y="5054345"/>
            <a:ext cx="1710903" cy="844122"/>
            <a:chOff x="3944534" y="3974251"/>
            <a:chExt cx="1597890" cy="843565"/>
          </a:xfrm>
        </p:grpSpPr>
        <p:sp>
          <p:nvSpPr>
            <p:cNvPr id="172" name="六边形 47"/>
            <p:cNvSpPr/>
            <p:nvPr/>
          </p:nvSpPr>
          <p:spPr>
            <a:xfrm>
              <a:off x="4241852" y="3974251"/>
              <a:ext cx="978537" cy="843565"/>
            </a:xfrm>
            <a:prstGeom prst="hexagon">
              <a:avLst/>
            </a:prstGeom>
            <a:solidFill>
              <a:srgbClr val="E87071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3" name="文本框 26"/>
            <p:cNvSpPr txBox="1"/>
            <p:nvPr/>
          </p:nvSpPr>
          <p:spPr>
            <a:xfrm>
              <a:off x="3944534" y="4275832"/>
              <a:ext cx="1597890" cy="33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800" b="1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Консолидированный  </a:t>
              </a:r>
            </a:p>
            <a:p>
              <a:pPr algn="ctr"/>
              <a:r>
                <a:rPr lang="ru-RU" altLang="zh-CN" sz="800" b="1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</a:t>
              </a:r>
              <a:endParaRPr lang="zh-CN" altLang="en-US" sz="800" b="1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4" name="Group 201">
            <a:extLst>
              <a:ext uri="{FF2B5EF4-FFF2-40B4-BE49-F238E27FC236}">
                <a16:creationId xmlns:a16="http://schemas.microsoft.com/office/drawing/2014/main" id="{9D8E3D58-90FD-458E-89C2-E032DD110967}"/>
              </a:ext>
            </a:extLst>
          </p:cNvPr>
          <p:cNvGrpSpPr/>
          <p:nvPr/>
        </p:nvGrpSpPr>
        <p:grpSpPr>
          <a:xfrm>
            <a:off x="6157761" y="2567859"/>
            <a:ext cx="178634" cy="221075"/>
            <a:chOff x="3236138" y="5146141"/>
            <a:chExt cx="953249" cy="1169638"/>
          </a:xfrm>
          <a:solidFill>
            <a:srgbClr val="C65885"/>
          </a:solidFill>
        </p:grpSpPr>
        <p:sp>
          <p:nvSpPr>
            <p:cNvPr id="175" name="Freeform: Shape 172">
              <a:extLst>
                <a:ext uri="{FF2B5EF4-FFF2-40B4-BE49-F238E27FC236}">
                  <a16:creationId xmlns:a16="http://schemas.microsoft.com/office/drawing/2014/main" id="{D5D8B317-0BE1-4B2F-8A42-C0A627A13804}"/>
                </a:ext>
              </a:extLst>
            </p:cNvPr>
            <p:cNvSpPr/>
            <p:nvPr/>
          </p:nvSpPr>
          <p:spPr>
            <a:xfrm rot="18900000" flipV="1">
              <a:off x="3542835" y="5146141"/>
              <a:ext cx="434712" cy="361225"/>
            </a:xfrm>
            <a:custGeom>
              <a:avLst/>
              <a:gdLst>
                <a:gd name="connsiteX0" fmla="*/ 367773 w 371581"/>
                <a:gd name="connsiteY0" fmla="*/ 218905 h 308766"/>
                <a:gd name="connsiteX1" fmla="*/ 305740 w 371581"/>
                <a:gd name="connsiteY1" fmla="*/ 84254 h 308766"/>
                <a:gd name="connsiteX2" fmla="*/ 171694 w 371581"/>
                <a:gd name="connsiteY2" fmla="*/ 96164 h 308766"/>
                <a:gd name="connsiteX3" fmla="*/ 135438 w 371581"/>
                <a:gd name="connsiteY3" fmla="*/ 111175 h 308766"/>
                <a:gd name="connsiteX4" fmla="*/ 24263 w 371581"/>
                <a:gd name="connsiteY4" fmla="*/ 0 h 308766"/>
                <a:gd name="connsiteX5" fmla="*/ 0 w 371581"/>
                <a:gd name="connsiteY5" fmla="*/ 24263 h 308766"/>
                <a:gd name="connsiteX6" fmla="*/ 109115 w 371581"/>
                <a:gd name="connsiteY6" fmla="*/ 133378 h 308766"/>
                <a:gd name="connsiteX7" fmla="*/ 97603 w 371581"/>
                <a:gd name="connsiteY7" fmla="*/ 156901 h 308766"/>
                <a:gd name="connsiteX8" fmla="*/ 82647 w 371581"/>
                <a:gd name="connsiteY8" fmla="*/ 255042 h 308766"/>
                <a:gd name="connsiteX9" fmla="*/ 178922 w 371581"/>
                <a:gd name="connsiteY9" fmla="*/ 306929 h 308766"/>
                <a:gd name="connsiteX10" fmla="*/ 143852 w 371581"/>
                <a:gd name="connsiteY10" fmla="*/ 167580 h 308766"/>
                <a:gd name="connsiteX11" fmla="*/ 129509 w 371581"/>
                <a:gd name="connsiteY11" fmla="*/ 133478 h 308766"/>
                <a:gd name="connsiteX12" fmla="*/ 182221 w 371581"/>
                <a:gd name="connsiteY12" fmla="*/ 159640 h 308766"/>
                <a:gd name="connsiteX13" fmla="*/ 367773 w 371581"/>
                <a:gd name="connsiteY13" fmla="*/ 218905 h 3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81" h="308766">
                  <a:moveTo>
                    <a:pt x="367773" y="218905"/>
                  </a:moveTo>
                  <a:cubicBezTo>
                    <a:pt x="383077" y="176789"/>
                    <a:pt x="350220" y="104782"/>
                    <a:pt x="305740" y="84254"/>
                  </a:cubicBezTo>
                  <a:cubicBezTo>
                    <a:pt x="281142" y="69775"/>
                    <a:pt x="232256" y="74913"/>
                    <a:pt x="171694" y="96164"/>
                  </a:cubicBezTo>
                  <a:lnTo>
                    <a:pt x="135438" y="111175"/>
                  </a:lnTo>
                  <a:lnTo>
                    <a:pt x="24263" y="0"/>
                  </a:lnTo>
                  <a:lnTo>
                    <a:pt x="0" y="24263"/>
                  </a:lnTo>
                  <a:lnTo>
                    <a:pt x="109115" y="133378"/>
                  </a:lnTo>
                  <a:lnTo>
                    <a:pt x="97603" y="156901"/>
                  </a:lnTo>
                  <a:cubicBezTo>
                    <a:pt x="79161" y="200509"/>
                    <a:pt x="73122" y="236264"/>
                    <a:pt x="82647" y="255042"/>
                  </a:cubicBezTo>
                  <a:cubicBezTo>
                    <a:pt x="95708" y="288738"/>
                    <a:pt x="147208" y="316252"/>
                    <a:pt x="178922" y="306929"/>
                  </a:cubicBezTo>
                  <a:cubicBezTo>
                    <a:pt x="196052" y="268845"/>
                    <a:pt x="169554" y="221813"/>
                    <a:pt x="143852" y="167580"/>
                  </a:cubicBezTo>
                  <a:lnTo>
                    <a:pt x="129509" y="133478"/>
                  </a:lnTo>
                  <a:lnTo>
                    <a:pt x="182221" y="159640"/>
                  </a:lnTo>
                  <a:cubicBezTo>
                    <a:pt x="253413" y="199012"/>
                    <a:pt x="314797" y="238850"/>
                    <a:pt x="367773" y="2189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76" name="Group 118">
              <a:extLst>
                <a:ext uri="{FF2B5EF4-FFF2-40B4-BE49-F238E27FC236}">
                  <a16:creationId xmlns:a16="http://schemas.microsoft.com/office/drawing/2014/main" id="{CF8D5893-CE3C-4B5D-9B61-634B3EF81DCA}"/>
                </a:ext>
              </a:extLst>
            </p:cNvPr>
            <p:cNvGrpSpPr/>
            <p:nvPr/>
          </p:nvGrpSpPr>
          <p:grpSpPr>
            <a:xfrm>
              <a:off x="3236138" y="5501642"/>
              <a:ext cx="953249" cy="814137"/>
              <a:chOff x="4983166" y="4633525"/>
              <a:chExt cx="2207049" cy="1884966"/>
            </a:xfrm>
            <a:grpFill/>
          </p:grpSpPr>
          <p:sp>
            <p:nvSpPr>
              <p:cNvPr id="177" name="Freeform: Shape 119">
                <a:extLst>
                  <a:ext uri="{FF2B5EF4-FFF2-40B4-BE49-F238E27FC236}">
                    <a16:creationId xmlns:a16="http://schemas.microsoft.com/office/drawing/2014/main" id="{D37CC98E-00A1-4685-9F69-6E87418FAB5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20">
                <a:extLst>
                  <a:ext uri="{FF2B5EF4-FFF2-40B4-BE49-F238E27FC236}">
                    <a16:creationId xmlns:a16="http://schemas.microsoft.com/office/drawing/2014/main" id="{D62AFE1F-6A8F-490A-A9B3-3320A08C9BF7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21">
                <a:extLst>
                  <a:ext uri="{FF2B5EF4-FFF2-40B4-BE49-F238E27FC236}">
                    <a16:creationId xmlns:a16="http://schemas.microsoft.com/office/drawing/2014/main" id="{49674DF4-D97F-4820-9BB7-B75837BFB118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22">
                <a:extLst>
                  <a:ext uri="{FF2B5EF4-FFF2-40B4-BE49-F238E27FC236}">
                    <a16:creationId xmlns:a16="http://schemas.microsoft.com/office/drawing/2014/main" id="{D7110721-82A5-4891-BC6A-5E02CE7FA377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2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85500" y="-52661"/>
            <a:ext cx="9696000" cy="8510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целеполагания социально-экономического развития Слюдянского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6000" y="602432"/>
            <a:ext cx="9495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Слюдянского муниципального района от 14 ноября 2016 года №439 (в редакции от 12.09.2018 г №537, от 25.08.2020 г. №400) утверждена действующая система целеполагания, определяющая стратегическую цель, стратегические задачи и тактические цели социально-экономического развития. На период до 2024 года утверждено 18 муниципальных программ Слюдянского муниципального района, представляющих 99,3% расходов бюджета в 2023 году, 98,9% в 2024 году, 99,0% в 2025 году. Достижение поставленных целей и задач социально-экономического развития Слюдянского муниципального района реализуется путем использования программно-целевого принципа распределения бюджетных расходов, т.е. составления и исполнения муниципальных программ Слюдянского муниципального района. В муниципальной программе содержится комплекс планируемых мероприятий, взаимоувязанных по задачам, срокам, исполнителям и ресурсам.</a:t>
            </a:r>
          </a:p>
        </p:txBody>
      </p:sp>
      <p:pic>
        <p:nvPicPr>
          <p:cNvPr id="7" name="Picture 2" descr="https://pp.userapi.com/c849020/v849020835/a6d00/GknGL0oCD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9" y="282729"/>
            <a:ext cx="2413819" cy="8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84" y="1076075"/>
            <a:ext cx="249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Стратегическая цель: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человеческого капитала на основе социально – ориентированного типа экономического развития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B547C83-BA82-47CB-9809-C00AB3B6B6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243" y="1916803"/>
          <a:ext cx="11969998" cy="46157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676902">
                  <a:extLst>
                    <a:ext uri="{9D8B030D-6E8A-4147-A177-3AD203B41FA5}">
                      <a16:colId xmlns:a16="http://schemas.microsoft.com/office/drawing/2014/main" val="2253138750"/>
                    </a:ext>
                  </a:extLst>
                </a:gridCol>
                <a:gridCol w="1431032">
                  <a:extLst>
                    <a:ext uri="{9D8B030D-6E8A-4147-A177-3AD203B41FA5}">
                      <a16:colId xmlns:a16="http://schemas.microsoft.com/office/drawing/2014/main" val="556750590"/>
                    </a:ext>
                  </a:extLst>
                </a:gridCol>
                <a:gridCol w="1431032">
                  <a:extLst>
                    <a:ext uri="{9D8B030D-6E8A-4147-A177-3AD203B41FA5}">
                      <a16:colId xmlns:a16="http://schemas.microsoft.com/office/drawing/2014/main" val="2737166238"/>
                    </a:ext>
                  </a:extLst>
                </a:gridCol>
                <a:gridCol w="1431032">
                  <a:extLst>
                    <a:ext uri="{9D8B030D-6E8A-4147-A177-3AD203B41FA5}">
                      <a16:colId xmlns:a16="http://schemas.microsoft.com/office/drawing/2014/main" val="1088987987"/>
                    </a:ext>
                  </a:extLst>
                </a:gridCol>
              </a:tblGrid>
              <a:tr h="1019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задачи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бюджета, тыс.рублей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0234"/>
                  </a:ext>
                </a:extLst>
              </a:tr>
              <a:tr h="101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483325013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 задача 1: Обеспечение достойных условий жизни (социальное развитие)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1 568 584,50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1 308 915,00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1 086 772,80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3507796816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1 040 381,30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939 735,50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944 668,90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4134956478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45 620,70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37 099,90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35 297,40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3986138607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системы отдыха и оздоровления детей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6 100,50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5 993,90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5 894,60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1727765245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"Содействие развитию учреждений образования и культуры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68 561,60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70 201,70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75 180,50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930549143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1932496075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"Молодёжная политика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208,3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208,3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108725935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дорожного движения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585637603"/>
                  </a:ext>
                </a:extLst>
              </a:tr>
              <a:tr h="3719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комплексных мер безопасности, противодействия чрезвычайным ситуациям природного и техногенного характера, построение и развитие аппаратно-программного комплекса "Безопасный город" 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11 850,50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9 096,00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8 644,20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903944534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поддержка населения Слюдянского муниципального района"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11 912,10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11 912,70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11 912,70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745207619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"Охрана окружающей среды на территории Слюдянского муниципального района"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2 479,00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2 665,00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713252904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и развитие учреждений образования и культуры Слюдянского муниципального района"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378 308,90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230056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984378343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безнадзорности и правонарушений несовершеннолетних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1962727068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оказания медицинской помощи населению на территории Слюдянского муниципального района"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705,8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705,8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570904704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Слюдянском муниципальном районе"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185,9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184468877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 задача 2: Создание возможностей для работы и бизнеса (экономика и инфраструктура)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91 051,10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4 538,50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4 246,90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617074095"/>
                  </a:ext>
                </a:extLst>
              </a:tr>
              <a:tr h="2802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транспортной доступности, обеспечение условий для реализации потребностей граждан Слюдянского муниципального района в перевозках"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3727301027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приоритетных отраслей экономики Слюдянского муниципального района"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2695325186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развития сельскохозяйственного производства в поселениях Слюдянского района"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90 231,10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3 718,50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3 426,90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1704489116"/>
                  </a:ext>
                </a:extLst>
              </a:tr>
              <a:tr h="101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 задача 3: Поддержание высокого уровня управления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360 879,00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317 427,90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310 119,20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3231996641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"Совершенствование механизмов управления Слюдянского муниципального района"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360 879,00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317 427,90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310 119,20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5" marR="5095" marT="5095" marB="0" anchor="ctr"/>
                </a:tc>
                <a:extLst>
                  <a:ext uri="{0D108BD9-81ED-4DB2-BD59-A6C34878D82A}">
                    <a16:rowId xmlns:a16="http://schemas.microsoft.com/office/drawing/2014/main" val="4129543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807" y="630526"/>
            <a:ext cx="12028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В планируемом периоде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инвестиций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объекты социальной инфраструктуры (строительство и реконструкция объектов) составляет в 2023 году в сумме 496 491,0 тыс. рублей, в 2024 году в сумме 274 012,1 тыс. рублей, в 2025 году в сумме 41 832,7 тыс. рублей.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000" y="174881"/>
            <a:ext cx="29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D4C626-799C-42E8-9B5F-6951DD9E144F}"/>
              </a:ext>
            </a:extLst>
          </p:cNvPr>
          <p:cNvSpPr/>
          <p:nvPr/>
        </p:nvSpPr>
        <p:spPr>
          <a:xfrm>
            <a:off x="634037" y="2562879"/>
            <a:ext cx="332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объекты строительства и реконструкции в сфере общего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E247EC-3C9B-4C8C-B470-1960A06F1654}"/>
              </a:ext>
            </a:extLst>
          </p:cNvPr>
          <p:cNvSpPr/>
          <p:nvPr/>
        </p:nvSpPr>
        <p:spPr>
          <a:xfrm>
            <a:off x="618362" y="3227275"/>
            <a:ext cx="332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школы на 725 мест в м-не Рудоуправление г. Слюдянка) </a:t>
            </a:r>
          </a:p>
          <a:p>
            <a:pPr algn="ctr" font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218 115,1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год – 230 056,0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xn----7sbgmb5alfjdwc.xn--p1ai/sites/default/files/images/25_06_2020/3D_maket_school_site.jpg">
            <a:extLst>
              <a:ext uri="{FF2B5EF4-FFF2-40B4-BE49-F238E27FC236}">
                <a16:creationId xmlns:a16="http://schemas.microsoft.com/office/drawing/2014/main" id="{BE66A429-E16F-4DE4-89F6-C2584CF8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" y="4140392"/>
            <a:ext cx="2565000" cy="10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6367EE-3AF2-4FB2-ABBD-39AC66EEA904}"/>
              </a:ext>
            </a:extLst>
          </p:cNvPr>
          <p:cNvSpPr/>
          <p:nvPr/>
        </p:nvSpPr>
        <p:spPr>
          <a:xfrm>
            <a:off x="188607" y="5838718"/>
            <a:ext cx="4130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объекта: Детский сад на 350 мест по адресу: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г.Слюдянка,ул.Лени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Полуяхтова,20 </a:t>
            </a:r>
          </a:p>
          <a:p>
            <a:pPr algn="ctr" font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157310,6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44C181-335D-4DD2-8951-7AAB1EE233A5}"/>
              </a:ext>
            </a:extLst>
          </p:cNvPr>
          <p:cNvSpPr/>
          <p:nvPr/>
        </p:nvSpPr>
        <p:spPr>
          <a:xfrm>
            <a:off x="328901" y="5168563"/>
            <a:ext cx="4012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 и реконструкции в сфере дошкольного образования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276766-1E9B-496E-BC22-99748FB9D9CC}"/>
              </a:ext>
            </a:extLst>
          </p:cNvPr>
          <p:cNvSpPr/>
          <p:nvPr/>
        </p:nvSpPr>
        <p:spPr>
          <a:xfrm>
            <a:off x="8398649" y="1394470"/>
            <a:ext cx="319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 и реконструкции в сфере дополнительного образования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2CE9EF4-5BEB-407C-9448-9622CE5DBD14}"/>
              </a:ext>
            </a:extLst>
          </p:cNvPr>
          <p:cNvSpPr/>
          <p:nvPr/>
        </p:nvSpPr>
        <p:spPr>
          <a:xfrm>
            <a:off x="8398649" y="2258661"/>
            <a:ext cx="3351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проектно-сметной документации и выполнение инженерных изысканий строительства объекта: Спортивно-оздоровительный комплекс </a:t>
            </a:r>
            <a:r>
              <a:rPr lang="ru-RU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г.Слюдянка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ctr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2 000,0 </a:t>
            </a:r>
            <a:r>
              <a:rPr lang="ru-RU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31391-C1FF-48C0-BC92-52DA20BD2356}"/>
              </a:ext>
            </a:extLst>
          </p:cNvPr>
          <p:cNvSpPr/>
          <p:nvPr/>
        </p:nvSpPr>
        <p:spPr>
          <a:xfrm>
            <a:off x="4599421" y="2668869"/>
            <a:ext cx="3471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дорожного хозяйства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A94A13-BCFB-4633-B2CC-ED2827600DDA}"/>
              </a:ext>
            </a:extLst>
          </p:cNvPr>
          <p:cNvSpPr/>
          <p:nvPr/>
        </p:nvSpPr>
        <p:spPr>
          <a:xfrm>
            <a:off x="4271766" y="3390098"/>
            <a:ext cx="41268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дорожной деятельности в отношении автомобильных дорог местного значения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43 956,1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 год – 43 956,1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 год – 41 832,7тыс.рублей.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D3190F-1ABA-433B-A7C3-94AC768C8867}"/>
              </a:ext>
            </a:extLst>
          </p:cNvPr>
          <p:cNvSpPr/>
          <p:nvPr/>
        </p:nvSpPr>
        <p:spPr>
          <a:xfrm>
            <a:off x="8488852" y="3856621"/>
            <a:ext cx="3210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благоустройства</a:t>
            </a:r>
            <a:endParaRPr lang="ru-RU" sz="1400" dirty="0">
              <a:solidFill>
                <a:srgbClr val="FF505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E69AB6-1FC1-4AC0-8474-D1C72FCAF1E5}"/>
              </a:ext>
            </a:extLst>
          </p:cNvPr>
          <p:cNvSpPr/>
          <p:nvPr/>
        </p:nvSpPr>
        <p:spPr>
          <a:xfrm>
            <a:off x="8488852" y="4720812"/>
            <a:ext cx="332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надземного пешеходного моста через </a:t>
            </a:r>
            <a:r>
              <a:rPr lang="ru-RU" sz="1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р.Снежная</a:t>
            </a:r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п.Новоснежная</a:t>
            </a:r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Слюдянском</a:t>
            </a:r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Иркутской области«</a:t>
            </a:r>
          </a:p>
          <a:p>
            <a:pPr algn="ctr" fontAlgn="ctr"/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74 226,0 </a:t>
            </a:r>
            <a:r>
              <a:rPr lang="ru-RU" sz="1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3F42CC9-2E2E-4467-937B-8671AC8C31D3}"/>
              </a:ext>
            </a:extLst>
          </p:cNvPr>
          <p:cNvSpPr/>
          <p:nvPr/>
        </p:nvSpPr>
        <p:spPr>
          <a:xfrm>
            <a:off x="4547413" y="4720812"/>
            <a:ext cx="3851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общегосударственных вопросов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ECA0722-9A88-4A72-AFEB-B7CF59195234}"/>
              </a:ext>
            </a:extLst>
          </p:cNvPr>
          <p:cNvSpPr/>
          <p:nvPr/>
        </p:nvSpPr>
        <p:spPr>
          <a:xfrm>
            <a:off x="4480139" y="5493475"/>
            <a:ext cx="3985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на нежилое здание, расположенное по адресу: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г.Байкальск,м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 Гагарина,д.151Б </a:t>
            </a:r>
          </a:p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883,2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AA87A5D3-A417-4A57-8E07-C62183FA3E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5226" y="1172194"/>
          <a:ext cx="8093080" cy="13373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675491">
                  <a:extLst>
                    <a:ext uri="{9D8B030D-6E8A-4147-A177-3AD203B41FA5}">
                      <a16:colId xmlns:a16="http://schemas.microsoft.com/office/drawing/2014/main" val="2794744864"/>
                    </a:ext>
                  </a:extLst>
                </a:gridCol>
                <a:gridCol w="1195423">
                  <a:extLst>
                    <a:ext uri="{9D8B030D-6E8A-4147-A177-3AD203B41FA5}">
                      <a16:colId xmlns:a16="http://schemas.microsoft.com/office/drawing/2014/main" val="1110596796"/>
                    </a:ext>
                  </a:extLst>
                </a:gridCol>
                <a:gridCol w="1111083">
                  <a:extLst>
                    <a:ext uri="{9D8B030D-6E8A-4147-A177-3AD203B41FA5}">
                      <a16:colId xmlns:a16="http://schemas.microsoft.com/office/drawing/2014/main" val="2647880189"/>
                    </a:ext>
                  </a:extLst>
                </a:gridCol>
                <a:gridCol w="1111083">
                  <a:extLst>
                    <a:ext uri="{9D8B030D-6E8A-4147-A177-3AD203B41FA5}">
                      <a16:colId xmlns:a16="http://schemas.microsoft.com/office/drawing/2014/main" val="814992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1989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инвестиции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496 491,0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274 012,1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41 832,70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446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377 425,70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230 056,0 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06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дорожного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43 956,10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43 956,10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41 832,70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4488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благоустройства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74 226,0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415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общегосударственных вопросов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796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4D55FC-4906-46A8-BE21-76B1ECC06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07" y="1978882"/>
            <a:ext cx="5231226" cy="459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000" y="126168"/>
            <a:ext cx="8916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76507E-2608-45C7-8C3A-26BACE2D0F6A}"/>
              </a:ext>
            </a:extLst>
          </p:cNvPr>
          <p:cNvSpPr/>
          <p:nvPr/>
        </p:nvSpPr>
        <p:spPr>
          <a:xfrm>
            <a:off x="381000" y="7740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средства, предоставляемые одним бюджетом бюджетной системы РФ другому бюджету бюджетной системы РФ.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DF72071-C18A-47C4-A76F-72F8258CCBD0}"/>
              </a:ext>
            </a:extLst>
          </p:cNvPr>
          <p:cNvSpPr/>
          <p:nvPr/>
        </p:nvSpPr>
        <p:spPr>
          <a:xfrm>
            <a:off x="124363" y="1305059"/>
            <a:ext cx="693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трансфертов, предоставляемых из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бюджетам городских и сельских поселений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составляет в 2023 году 179 273,4 тыс. рублей, 2024 году 134 752,1 тыс. рублей, в 2025 году 135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978,7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Кроме того, предусмотрен нераспределенный резерв средств бюджета в виде дотации на сбалансированность, источником финансирования указанного трансферта являются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2023 году 12 424,5 тыс. рублей, 2024 году 12 163 тыс. рублей, в 2025 году 11 521,5 тыс. рублей. В 2023 году ассигнования будут распределяться до 1 декабря 2023 года на основании анализа сбалансированности бюджетов городских и сельских поселений в 2023 году.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Распределение дотации на выравнивание уровня бюджетной обеспеченности поселений произведено в соответствие с Законом Иркутской области от 22 октября 2013 года № 74-ОЗ «О межбюджетных трансфертах и нормативах отчислений доходов в местные бюджеты» и Законом Иркутской области   от 30 ноября 2021 года № 121-оз «О наделении органов местного самоуправления муниципальных районов Иркутской области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поселений».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0D6060-AAB3-48A4-9ED1-125CBB0A1223}"/>
              </a:ext>
            </a:extLst>
          </p:cNvPr>
          <p:cNvSpPr txBox="1"/>
          <p:nvPr/>
        </p:nvSpPr>
        <p:spPr>
          <a:xfrm>
            <a:off x="6943907" y="191668"/>
            <a:ext cx="512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и сельские поселения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283AB0-510F-4F20-A184-0E764C02DBA8}"/>
              </a:ext>
            </a:extLst>
          </p:cNvPr>
          <p:cNvSpPr txBox="1"/>
          <p:nvPr/>
        </p:nvSpPr>
        <p:spPr>
          <a:xfrm>
            <a:off x="7244229" y="810973"/>
            <a:ext cx="170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поселения: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Байкальское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Култукское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DC939D-C5D5-4839-BBDE-709BE9BB6A0A}"/>
              </a:ext>
            </a:extLst>
          </p:cNvPr>
          <p:cNvSpPr txBox="1"/>
          <p:nvPr/>
        </p:nvSpPr>
        <p:spPr>
          <a:xfrm>
            <a:off x="9139947" y="810973"/>
            <a:ext cx="302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поселения: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Портбайкальское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Новоснежнинское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Утуликское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Быстринское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Маритуйское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189A38C-782A-4938-BFF1-7ECB74A427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360" y="4437482"/>
          <a:ext cx="7119869" cy="22288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22600">
                  <a:extLst>
                    <a:ext uri="{9D8B030D-6E8A-4147-A177-3AD203B41FA5}">
                      <a16:colId xmlns:a16="http://schemas.microsoft.com/office/drawing/2014/main" val="2991319328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3208207634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2980072248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2931969418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2740526111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2510521305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620231856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2131138869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2600805786"/>
                    </a:ext>
                  </a:extLst>
                </a:gridCol>
                <a:gridCol w="644141">
                  <a:extLst>
                    <a:ext uri="{9D8B030D-6E8A-4147-A177-3AD203B41FA5}">
                      <a16:colId xmlns:a16="http://schemas.microsoft.com/office/drawing/2014/main" val="390859334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641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74-оз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(ОБ)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74-оз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(ОБ)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74-оз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(ОБ)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31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38 678,00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38 678,00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28 418,00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884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Байкальское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7 602,20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71 012,30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78 614,50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52175,1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59 586,50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52 970,10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59913,8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077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Култукское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16 378,00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17 568,60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12033,5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13 197,50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1098,7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12 216,80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6889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Портбайкальское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10 021,80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10 718,10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8 051,30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7 475,80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352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Новоснежнинское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8 658,40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9 171,70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6361,6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6 868,60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155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Утуликское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10 794,10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12 308,50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1 495,80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9 426,60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8 051,70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266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Быстринское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9 601,30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7 251,00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6 582,70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255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Маритуйское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2 612,70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1 952,60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8290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12 424,70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166 848,70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179 273,40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12 162,90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122 589,20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134 752,10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11 521,40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124 457,30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135 978,70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0720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19" y="144000"/>
            <a:ext cx="943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Слюдянского муниципального района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4BBB14-F1AD-4D8C-8B06-333B7BE4ACF6}"/>
              </a:ext>
            </a:extLst>
          </p:cNvPr>
          <p:cNvSpPr/>
          <p:nvPr/>
        </p:nvSpPr>
        <p:spPr>
          <a:xfrm>
            <a:off x="156000" y="594000"/>
            <a:ext cx="11970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10"/>
              </a:lnSpc>
              <a:spcBef>
                <a:spcPts val="18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Удельный вес непрограммных расходов составляет в 2023 году 0,7%, в 2024  году 1,1%, в 2025 году 1,0 %.</a:t>
            </a:r>
          </a:p>
          <a:p>
            <a:pPr algn="just">
              <a:lnSpc>
                <a:spcPts val="151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бюджетных ассигнований на обеспечение непрограммных направлений деятельности включены следующие расходы: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235EF270-3C9E-4E25-BDCE-E7693017CB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258" y="1131922"/>
          <a:ext cx="8531742" cy="531208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327331">
                  <a:extLst>
                    <a:ext uri="{9D8B030D-6E8A-4147-A177-3AD203B41FA5}">
                      <a16:colId xmlns:a16="http://schemas.microsoft.com/office/drawing/2014/main" val="3781660361"/>
                    </a:ext>
                  </a:extLst>
                </a:gridCol>
                <a:gridCol w="1068137">
                  <a:extLst>
                    <a:ext uri="{9D8B030D-6E8A-4147-A177-3AD203B41FA5}">
                      <a16:colId xmlns:a16="http://schemas.microsoft.com/office/drawing/2014/main" val="19276881"/>
                    </a:ext>
                  </a:extLst>
                </a:gridCol>
                <a:gridCol w="1068137">
                  <a:extLst>
                    <a:ext uri="{9D8B030D-6E8A-4147-A177-3AD203B41FA5}">
                      <a16:colId xmlns:a16="http://schemas.microsoft.com/office/drawing/2014/main" val="885306826"/>
                    </a:ext>
                  </a:extLst>
                </a:gridCol>
                <a:gridCol w="1068137">
                  <a:extLst>
                    <a:ext uri="{9D8B030D-6E8A-4147-A177-3AD203B41FA5}">
                      <a16:colId xmlns:a16="http://schemas.microsoft.com/office/drawing/2014/main" val="3567004903"/>
                    </a:ext>
                  </a:extLst>
                </a:gridCol>
              </a:tblGrid>
              <a:tr h="2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4237595412"/>
                  </a:ext>
                </a:extLst>
              </a:tr>
              <a:tr h="2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выплаты муниципальных пенсий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335046095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Председатель представительного органа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084414420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Депутаты представительного органа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937270704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Центральный аппарат представительного органа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1598519070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Выборы мэра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района, депутатов думы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4 246,80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06066227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Мобилизационная подготовка экономики Администрации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859793240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резервного фонда Администрации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4067729434"/>
                  </a:ext>
                </a:extLst>
              </a:tr>
              <a:tr h="687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169701044"/>
                  </a:ext>
                </a:extLst>
              </a:tr>
              <a:tr h="913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областных государственных полномочий по организации проведения мероприятий по отлову и содержанию безнадзорных собак и кошек в границах населенных пунктов Иркутской области.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905823672"/>
                  </a:ext>
                </a:extLst>
              </a:tr>
              <a:tr h="2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Контрольно-счетная палата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5 303,30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5 842,40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5 538,70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3575044422"/>
                  </a:ext>
                </a:extLst>
              </a:tr>
              <a:tr h="2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13 464,70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18 250,70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13 699,90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3418358450"/>
                  </a:ext>
                </a:extLst>
              </a:tr>
            </a:tbl>
          </a:graphicData>
        </a:graphic>
      </p:graphicFrame>
      <p:pic>
        <p:nvPicPr>
          <p:cNvPr id="4098" name="Picture 2" descr="https://news1.ru/wp-content/uploads/2021/07/2-270.jpg">
            <a:extLst>
              <a:ext uri="{FF2B5EF4-FFF2-40B4-BE49-F238E27FC236}">
                <a16:creationId xmlns:a16="http://schemas.microsoft.com/office/drawing/2014/main" id="{3E941D2C-C1AE-437F-9D32-0CC1C7D1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00" y="1134615"/>
            <a:ext cx="2913936" cy="1619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pru.obs.ru-moscow-1.hc.sbercloud.ru/images/article/2018/11/22/2F7A5EDA-B14D-46CE-8926-51C04F7FC402.jpg">
            <a:extLst>
              <a:ext uri="{FF2B5EF4-FFF2-40B4-BE49-F238E27FC236}">
                <a16:creationId xmlns:a16="http://schemas.microsoft.com/office/drawing/2014/main" id="{B02CA9B8-CB8D-46AD-8EC2-DC53DAA1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43" y="2817562"/>
            <a:ext cx="2901845" cy="19345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os-mo.ru/upload/iblock/778/d41xqxpgi23o3az2mlzi4h30s69mkq9m/1.jpg">
            <a:extLst>
              <a:ext uri="{FF2B5EF4-FFF2-40B4-BE49-F238E27FC236}">
                <a16:creationId xmlns:a16="http://schemas.microsoft.com/office/drawing/2014/main" id="{C6F3A881-8DE4-488E-B64C-1990BED3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00" y="4715645"/>
            <a:ext cx="2901845" cy="19345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000" y="1179000"/>
            <a:ext cx="119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дефицита бюджета сформирован на 2023 год в сумме 22 699,6 тыс. рублей или 8,4 процента утвержденного общего годового объема доходов бюджета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без учета утвержденного объема безвозмездных поступлений, на 2024 год в сумме 26 392,3 тыс. рублей или 9,7 процентов, на 2025 год в сумме 26 662,4 тыс. рублей или 9,7 процентов.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 и 2025 годов предусмотрены следующие источники финансирования дефицита бюджета района: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кредитов от кредитных организаций запланировано соответственно по годам 18 699,6 тыс. рублей, 26 392,3 тыс. рублей, 26 662,4 тыс. рублей.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получение кредитов от других бюджетов бюджетной системы Российской федерации бюджетами муниципальных за счет бюджетных кредитов на пополнение остатков средств на счетах бюджетов субъектов Российской Федерации (местных бюджетов)  в 2023 году в сумме 10 000 тыс. рублей;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погашение бюджетных кредитов на пополнение остатков средств на счетах бюджетов субъектов Российской Федерации (местных бюджетов) в 2023 году в сумме 10 000 тыс. рублей,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При установленных параметрах бюджета верхний предел муниципального долга муниципального образования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Слюдянский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составит на 1 января 2024 года 18 699,6 тыс. рублей, по состоянию на 1 января 2025 года 45 091,9 тыс. рублей, по состоянию на 1 января 2026 года в размере 71 754,2 тыс. рублей.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1000" y="144000"/>
            <a:ext cx="9557840" cy="792707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БЮДЖЕТА, ИСТОЧНИКИ ФИНАНСИРОВАНИЯ ДЕФИЦИТА БЮДЖЕТА </a:t>
            </a:r>
            <a:r>
              <a:rPr lang="ru-RU" sz="1800" b="1" cap="all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СЛЮДЯНСКого</a:t>
            </a:r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800" b="1" cap="all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800" b="1" cap="all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431800" y="854994"/>
            <a:ext cx="11328400" cy="1945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финансов Слюдянского муниципального района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665904  г. Слюдянка, ул. Ленина, 110.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тел./факс (39544) 51-6-10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fin30@gfu.ru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466" y="1089000"/>
            <a:ext cx="563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5FCCDF-38CA-40BD-8C29-5AA5CDFC8F49}"/>
              </a:ext>
            </a:extLst>
          </p:cNvPr>
          <p:cNvSpPr/>
          <p:nvPr/>
        </p:nvSpPr>
        <p:spPr>
          <a:xfrm>
            <a:off x="3711000" y="4057651"/>
            <a:ext cx="592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www.sludyanka.ru</a:t>
            </a:r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222">
            <a:extLst>
              <a:ext uri="{FF2B5EF4-FFF2-40B4-BE49-F238E27FC236}">
                <a16:creationId xmlns:a16="http://schemas.microsoft.com/office/drawing/2014/main" id="{FB63E893-7215-46EE-937A-DCF0A5A582A7}"/>
              </a:ext>
            </a:extLst>
          </p:cNvPr>
          <p:cNvSpPr txBox="1"/>
          <p:nvPr/>
        </p:nvSpPr>
        <p:spPr>
          <a:xfrm>
            <a:off x="6853717" y="3817924"/>
            <a:ext cx="419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224" name="Freeform 512">
            <a:extLst>
              <a:ext uri="{FF2B5EF4-FFF2-40B4-BE49-F238E27FC236}">
                <a16:creationId xmlns:a16="http://schemas.microsoft.com/office/drawing/2014/main" id="{D454BD49-FEEC-4B6C-9A7E-F33C576D0F2E}"/>
              </a:ext>
            </a:extLst>
          </p:cNvPr>
          <p:cNvSpPr>
            <a:spLocks/>
          </p:cNvSpPr>
          <p:nvPr/>
        </p:nvSpPr>
        <p:spPr bwMode="auto">
          <a:xfrm>
            <a:off x="6802354" y="3550020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040198B-12C2-4692-9324-A75CEBD2FE8E}"/>
              </a:ext>
            </a:extLst>
          </p:cNvPr>
          <p:cNvSpPr txBox="1"/>
          <p:nvPr/>
        </p:nvSpPr>
        <p:spPr>
          <a:xfrm>
            <a:off x="6880285" y="3491881"/>
            <a:ext cx="251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rgbClr val="E271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Российской Федерации</a:t>
            </a:r>
            <a:endParaRPr lang="en-US" altLang="zh-CN" sz="1400" b="1" dirty="0">
              <a:solidFill>
                <a:srgbClr val="E271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307EB6-96B4-4418-BDA9-4279D11CB81D}"/>
              </a:ext>
            </a:extLst>
          </p:cNvPr>
          <p:cNvSpPr txBox="1"/>
          <p:nvPr/>
        </p:nvSpPr>
        <p:spPr>
          <a:xfrm>
            <a:off x="6681781" y="4809006"/>
            <a:ext cx="478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227" name="Freeform 512">
            <a:extLst>
              <a:ext uri="{FF2B5EF4-FFF2-40B4-BE49-F238E27FC236}">
                <a16:creationId xmlns:a16="http://schemas.microsoft.com/office/drawing/2014/main" id="{26359738-16A5-4BBA-9916-350B62032DC1}"/>
              </a:ext>
            </a:extLst>
          </p:cNvPr>
          <p:cNvSpPr>
            <a:spLocks/>
          </p:cNvSpPr>
          <p:nvPr/>
        </p:nvSpPr>
        <p:spPr bwMode="auto">
          <a:xfrm>
            <a:off x="6835863" y="4522426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73B1F94-491D-462E-A486-D617AB6FC509}"/>
              </a:ext>
            </a:extLst>
          </p:cNvPr>
          <p:cNvSpPr txBox="1"/>
          <p:nvPr/>
        </p:nvSpPr>
        <p:spPr>
          <a:xfrm>
            <a:off x="6740944" y="5812401"/>
            <a:ext cx="487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sp>
        <p:nvSpPr>
          <p:cNvPr id="230" name="Freeform 512">
            <a:extLst>
              <a:ext uri="{FF2B5EF4-FFF2-40B4-BE49-F238E27FC236}">
                <a16:creationId xmlns:a16="http://schemas.microsoft.com/office/drawing/2014/main" id="{27C04C12-CFFF-46FE-9E04-8C2263C1687F}"/>
              </a:ext>
            </a:extLst>
          </p:cNvPr>
          <p:cNvSpPr>
            <a:spLocks/>
          </p:cNvSpPr>
          <p:nvPr/>
        </p:nvSpPr>
        <p:spPr bwMode="auto">
          <a:xfrm>
            <a:off x="6824738" y="5528799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7EF981E-4A64-44C1-AC1D-D4ADEE976DB5}"/>
              </a:ext>
            </a:extLst>
          </p:cNvPr>
          <p:cNvSpPr txBox="1"/>
          <p:nvPr/>
        </p:nvSpPr>
        <p:spPr>
          <a:xfrm>
            <a:off x="6925280" y="5477494"/>
            <a:ext cx="395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Муниципальных образований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1">
            <a:extLst>
              <a:ext uri="{FF2B5EF4-FFF2-40B4-BE49-F238E27FC236}">
                <a16:creationId xmlns:a16="http://schemas.microsoft.com/office/drawing/2014/main" id="{5BEEF96A-EB8C-4736-B407-87E8D4A7F1AD}"/>
              </a:ext>
            </a:extLst>
          </p:cNvPr>
          <p:cNvGrpSpPr/>
          <p:nvPr/>
        </p:nvGrpSpPr>
        <p:grpSpPr>
          <a:xfrm>
            <a:off x="1236000" y="2721055"/>
            <a:ext cx="4961367" cy="4592943"/>
            <a:chOff x="4185406" y="1746862"/>
            <a:chExt cx="4137734" cy="4198205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F0D558AB-2750-4A23-96B3-559FA54E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43" y="4171020"/>
              <a:ext cx="3841897" cy="982150"/>
            </a:xfrm>
            <a:custGeom>
              <a:avLst/>
              <a:gdLst>
                <a:gd name="T0" fmla="*/ 5 w 2836"/>
                <a:gd name="T1" fmla="*/ 41 h 725"/>
                <a:gd name="T2" fmla="*/ 2318 w 2836"/>
                <a:gd name="T3" fmla="*/ 0 h 725"/>
                <a:gd name="T4" fmla="*/ 2836 w 2836"/>
                <a:gd name="T5" fmla="*/ 254 h 725"/>
                <a:gd name="T6" fmla="*/ 2333 w 2836"/>
                <a:gd name="T7" fmla="*/ 548 h 725"/>
                <a:gd name="T8" fmla="*/ 0 w 2836"/>
                <a:gd name="T9" fmla="*/ 725 h 725"/>
                <a:gd name="T10" fmla="*/ 5 w 2836"/>
                <a:gd name="T11" fmla="*/ 4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6" h="725">
                  <a:moveTo>
                    <a:pt x="5" y="41"/>
                  </a:moveTo>
                  <a:lnTo>
                    <a:pt x="2318" y="0"/>
                  </a:lnTo>
                  <a:lnTo>
                    <a:pt x="2836" y="254"/>
                  </a:lnTo>
                  <a:lnTo>
                    <a:pt x="2333" y="548"/>
                  </a:lnTo>
                  <a:lnTo>
                    <a:pt x="0" y="725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6371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F4F8406-80B2-4622-83B4-38B53EE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5" y="3079132"/>
              <a:ext cx="3806675" cy="914415"/>
            </a:xfrm>
            <a:custGeom>
              <a:avLst/>
              <a:gdLst>
                <a:gd name="T0" fmla="*/ 5 w 2810"/>
                <a:gd name="T1" fmla="*/ 0 h 675"/>
                <a:gd name="T2" fmla="*/ 2293 w 2810"/>
                <a:gd name="T3" fmla="*/ 102 h 675"/>
                <a:gd name="T4" fmla="*/ 2810 w 2810"/>
                <a:gd name="T5" fmla="*/ 381 h 675"/>
                <a:gd name="T6" fmla="*/ 2303 w 2810"/>
                <a:gd name="T7" fmla="*/ 644 h 675"/>
                <a:gd name="T8" fmla="*/ 0 w 2810"/>
                <a:gd name="T9" fmla="*/ 675 h 675"/>
                <a:gd name="T10" fmla="*/ 5 w 2810"/>
                <a:gd name="T1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0" h="675">
                  <a:moveTo>
                    <a:pt x="5" y="0"/>
                  </a:moveTo>
                  <a:lnTo>
                    <a:pt x="2293" y="102"/>
                  </a:lnTo>
                  <a:lnTo>
                    <a:pt x="2810" y="381"/>
                  </a:lnTo>
                  <a:lnTo>
                    <a:pt x="2303" y="644"/>
                  </a:lnTo>
                  <a:lnTo>
                    <a:pt x="0" y="6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0B8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8DB0639-DE5F-411D-BE44-986894E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852" y="4128901"/>
              <a:ext cx="3435491" cy="74508"/>
            </a:xfrm>
            <a:custGeom>
              <a:avLst/>
              <a:gdLst>
                <a:gd name="T0" fmla="*/ 0 w 2536"/>
                <a:gd name="T1" fmla="*/ 40 h 55"/>
                <a:gd name="T2" fmla="*/ 2181 w 2536"/>
                <a:gd name="T3" fmla="*/ 0 h 55"/>
                <a:gd name="T4" fmla="*/ 2212 w 2536"/>
                <a:gd name="T5" fmla="*/ 0 h 55"/>
                <a:gd name="T6" fmla="*/ 2536 w 2536"/>
                <a:gd name="T7" fmla="*/ 15 h 55"/>
                <a:gd name="T8" fmla="*/ 213 w 2536"/>
                <a:gd name="T9" fmla="*/ 55 h 55"/>
                <a:gd name="T10" fmla="*/ 0 w 2536"/>
                <a:gd name="T11" fmla="*/ 40 h 55"/>
                <a:gd name="T12" fmla="*/ 0 w 2536"/>
                <a:gd name="T1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6" h="55">
                  <a:moveTo>
                    <a:pt x="0" y="40"/>
                  </a:moveTo>
                  <a:lnTo>
                    <a:pt x="2181" y="0"/>
                  </a:lnTo>
                  <a:lnTo>
                    <a:pt x="2212" y="0"/>
                  </a:lnTo>
                  <a:lnTo>
                    <a:pt x="2536" y="15"/>
                  </a:lnTo>
                  <a:lnTo>
                    <a:pt x="213" y="5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73BC558-4A65-40D1-B182-7CDF8CC3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06" y="4215077"/>
              <a:ext cx="261455" cy="941508"/>
            </a:xfrm>
            <a:custGeom>
              <a:avLst/>
              <a:gdLst>
                <a:gd name="T0" fmla="*/ 0 w 193"/>
                <a:gd name="T1" fmla="*/ 629 h 695"/>
                <a:gd name="T2" fmla="*/ 5 w 193"/>
                <a:gd name="T3" fmla="*/ 168 h 695"/>
                <a:gd name="T4" fmla="*/ 10 w 193"/>
                <a:gd name="T5" fmla="*/ 0 h 695"/>
                <a:gd name="T6" fmla="*/ 193 w 193"/>
                <a:gd name="T7" fmla="*/ 16 h 695"/>
                <a:gd name="T8" fmla="*/ 188 w 193"/>
                <a:gd name="T9" fmla="*/ 695 h 695"/>
                <a:gd name="T10" fmla="*/ 0 w 193"/>
                <a:gd name="T11" fmla="*/ 62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695">
                  <a:moveTo>
                    <a:pt x="0" y="629"/>
                  </a:moveTo>
                  <a:lnTo>
                    <a:pt x="5" y="168"/>
                  </a:lnTo>
                  <a:lnTo>
                    <a:pt x="10" y="0"/>
                  </a:lnTo>
                  <a:lnTo>
                    <a:pt x="193" y="16"/>
                  </a:lnTo>
                  <a:lnTo>
                    <a:pt x="188" y="695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B65EF4A-0150-43ED-AAD9-B0BACEF0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852" y="3085906"/>
              <a:ext cx="261455" cy="907641"/>
            </a:xfrm>
            <a:custGeom>
              <a:avLst/>
              <a:gdLst>
                <a:gd name="T0" fmla="*/ 0 w 193"/>
                <a:gd name="T1" fmla="*/ 660 h 670"/>
                <a:gd name="T2" fmla="*/ 10 w 193"/>
                <a:gd name="T3" fmla="*/ 41 h 670"/>
                <a:gd name="T4" fmla="*/ 193 w 193"/>
                <a:gd name="T5" fmla="*/ 0 h 670"/>
                <a:gd name="T6" fmla="*/ 188 w 193"/>
                <a:gd name="T7" fmla="*/ 670 h 670"/>
                <a:gd name="T8" fmla="*/ 0 w 193"/>
                <a:gd name="T9" fmla="*/ 66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70">
                  <a:moveTo>
                    <a:pt x="0" y="660"/>
                  </a:moveTo>
                  <a:lnTo>
                    <a:pt x="10" y="41"/>
                  </a:lnTo>
                  <a:lnTo>
                    <a:pt x="193" y="0"/>
                  </a:lnTo>
                  <a:lnTo>
                    <a:pt x="188" y="67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1FAB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A9DA1E8-4FA3-4473-A9A3-00088C34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1746862"/>
              <a:ext cx="296677" cy="1071559"/>
            </a:xfrm>
            <a:custGeom>
              <a:avLst/>
              <a:gdLst>
                <a:gd name="T0" fmla="*/ 213 w 219"/>
                <a:gd name="T1" fmla="*/ 675 h 791"/>
                <a:gd name="T2" fmla="*/ 219 w 219"/>
                <a:gd name="T3" fmla="*/ 0 h 791"/>
                <a:gd name="T4" fmla="*/ 11 w 219"/>
                <a:gd name="T5" fmla="*/ 163 h 791"/>
                <a:gd name="T6" fmla="*/ 0 w 219"/>
                <a:gd name="T7" fmla="*/ 791 h 791"/>
                <a:gd name="T8" fmla="*/ 213 w 219"/>
                <a:gd name="T9" fmla="*/ 675 h 791"/>
                <a:gd name="T10" fmla="*/ 213 w 219"/>
                <a:gd name="T11" fmla="*/ 675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91">
                  <a:moveTo>
                    <a:pt x="213" y="675"/>
                  </a:moveTo>
                  <a:lnTo>
                    <a:pt x="219" y="0"/>
                  </a:lnTo>
                  <a:lnTo>
                    <a:pt x="11" y="163"/>
                  </a:lnTo>
                  <a:lnTo>
                    <a:pt x="0" y="791"/>
                  </a:lnTo>
                  <a:lnTo>
                    <a:pt x="213" y="675"/>
                  </a:lnTo>
                  <a:lnTo>
                    <a:pt x="213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7730C6F-18F6-428A-9B08-39B28075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916" y="1788857"/>
              <a:ext cx="253327" cy="995696"/>
            </a:xfrm>
            <a:custGeom>
              <a:avLst/>
              <a:gdLst>
                <a:gd name="T0" fmla="*/ 10 w 187"/>
                <a:gd name="T1" fmla="*/ 142 h 735"/>
                <a:gd name="T2" fmla="*/ 187 w 187"/>
                <a:gd name="T3" fmla="*/ 0 h 735"/>
                <a:gd name="T4" fmla="*/ 182 w 187"/>
                <a:gd name="T5" fmla="*/ 639 h 735"/>
                <a:gd name="T6" fmla="*/ 0 w 187"/>
                <a:gd name="T7" fmla="*/ 735 h 735"/>
                <a:gd name="T8" fmla="*/ 10 w 187"/>
                <a:gd name="T9" fmla="*/ 14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35">
                  <a:moveTo>
                    <a:pt x="10" y="142"/>
                  </a:moveTo>
                  <a:lnTo>
                    <a:pt x="187" y="0"/>
                  </a:lnTo>
                  <a:lnTo>
                    <a:pt x="182" y="639"/>
                  </a:lnTo>
                  <a:lnTo>
                    <a:pt x="0" y="735"/>
                  </a:lnTo>
                  <a:lnTo>
                    <a:pt x="10" y="142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63A1BB9-77D2-470F-9917-351CDB1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789" y="1746862"/>
              <a:ext cx="3799902" cy="1272053"/>
            </a:xfrm>
            <a:custGeom>
              <a:avLst/>
              <a:gdLst>
                <a:gd name="T0" fmla="*/ 0 w 2805"/>
                <a:gd name="T1" fmla="*/ 675 h 939"/>
                <a:gd name="T2" fmla="*/ 6 w 2805"/>
                <a:gd name="T3" fmla="*/ 0 h 939"/>
                <a:gd name="T4" fmla="*/ 11 w 2805"/>
                <a:gd name="T5" fmla="*/ 0 h 939"/>
                <a:gd name="T6" fmla="*/ 2273 w 2805"/>
                <a:gd name="T7" fmla="*/ 381 h 939"/>
                <a:gd name="T8" fmla="*/ 2805 w 2805"/>
                <a:gd name="T9" fmla="*/ 731 h 939"/>
                <a:gd name="T10" fmla="*/ 2283 w 2805"/>
                <a:gd name="T11" fmla="*/ 939 h 939"/>
                <a:gd name="T12" fmla="*/ 0 w 2805"/>
                <a:gd name="T13" fmla="*/ 675 h 939"/>
                <a:gd name="T14" fmla="*/ 0 w 2805"/>
                <a:gd name="T15" fmla="*/ 67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5" h="939">
                  <a:moveTo>
                    <a:pt x="0" y="67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273" y="381"/>
                  </a:lnTo>
                  <a:lnTo>
                    <a:pt x="2805" y="731"/>
                  </a:lnTo>
                  <a:lnTo>
                    <a:pt x="2283" y="939"/>
                  </a:lnTo>
                  <a:lnTo>
                    <a:pt x="0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05435D16-2860-4778-A600-FEE7BA90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4" y="1767182"/>
              <a:ext cx="3737587" cy="1230057"/>
            </a:xfrm>
            <a:custGeom>
              <a:avLst/>
              <a:gdLst>
                <a:gd name="T0" fmla="*/ 0 w 2759"/>
                <a:gd name="T1" fmla="*/ 650 h 908"/>
                <a:gd name="T2" fmla="*/ 5 w 2759"/>
                <a:gd name="T3" fmla="*/ 0 h 908"/>
                <a:gd name="T4" fmla="*/ 2252 w 2759"/>
                <a:gd name="T5" fmla="*/ 381 h 908"/>
                <a:gd name="T6" fmla="*/ 2759 w 2759"/>
                <a:gd name="T7" fmla="*/ 716 h 908"/>
                <a:gd name="T8" fmla="*/ 2262 w 2759"/>
                <a:gd name="T9" fmla="*/ 908 h 908"/>
                <a:gd name="T10" fmla="*/ 0 w 2759"/>
                <a:gd name="T11" fmla="*/ 65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9" h="908">
                  <a:moveTo>
                    <a:pt x="0" y="650"/>
                  </a:moveTo>
                  <a:lnTo>
                    <a:pt x="5" y="0"/>
                  </a:lnTo>
                  <a:lnTo>
                    <a:pt x="2252" y="381"/>
                  </a:lnTo>
                  <a:lnTo>
                    <a:pt x="2759" y="716"/>
                  </a:lnTo>
                  <a:lnTo>
                    <a:pt x="2262" y="908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F39F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A97A618A-FEBC-4CCA-9E89-70FE9FB7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2661276"/>
              <a:ext cx="3381303" cy="460594"/>
            </a:xfrm>
            <a:custGeom>
              <a:avLst/>
              <a:gdLst>
                <a:gd name="T0" fmla="*/ 213 w 2496"/>
                <a:gd name="T1" fmla="*/ 0 h 340"/>
                <a:gd name="T2" fmla="*/ 0 w 2496"/>
                <a:gd name="T3" fmla="*/ 116 h 340"/>
                <a:gd name="T4" fmla="*/ 2171 w 2496"/>
                <a:gd name="T5" fmla="*/ 340 h 340"/>
                <a:gd name="T6" fmla="*/ 2496 w 2496"/>
                <a:gd name="T7" fmla="*/ 264 h 340"/>
                <a:gd name="T8" fmla="*/ 213 w 2496"/>
                <a:gd name="T9" fmla="*/ 0 h 340"/>
                <a:gd name="T10" fmla="*/ 213 w 249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6" h="340">
                  <a:moveTo>
                    <a:pt x="213" y="0"/>
                  </a:moveTo>
                  <a:lnTo>
                    <a:pt x="0" y="116"/>
                  </a:lnTo>
                  <a:lnTo>
                    <a:pt x="2171" y="340"/>
                  </a:lnTo>
                  <a:lnTo>
                    <a:pt x="2496" y="26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6" name="组合 51">
              <a:extLst>
                <a:ext uri="{FF2B5EF4-FFF2-40B4-BE49-F238E27FC236}">
                  <a16:creationId xmlns:a16="http://schemas.microsoft.com/office/drawing/2014/main" id="{EFD9627D-DCA0-4125-AACA-51515E5F4803}"/>
                </a:ext>
              </a:extLst>
            </p:cNvPr>
            <p:cNvGrpSpPr/>
            <p:nvPr/>
          </p:nvGrpSpPr>
          <p:grpSpPr>
            <a:xfrm>
              <a:off x="6240985" y="5862431"/>
              <a:ext cx="700375" cy="82636"/>
              <a:chOff x="6072188" y="5795963"/>
              <a:chExt cx="820738" cy="96837"/>
            </a:xfrm>
          </p:grpSpPr>
          <p:sp>
            <p:nvSpPr>
              <p:cNvPr id="67" name="Freeform 34">
                <a:extLst>
                  <a:ext uri="{FF2B5EF4-FFF2-40B4-BE49-F238E27FC236}">
                    <a16:creationId xmlns:a16="http://schemas.microsoft.com/office/drawing/2014/main" id="{F4507039-28D0-40E2-BBBF-FFC6DCDE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5795963"/>
                <a:ext cx="160338" cy="41275"/>
              </a:xfrm>
              <a:custGeom>
                <a:avLst/>
                <a:gdLst>
                  <a:gd name="T0" fmla="*/ 101 w 101"/>
                  <a:gd name="T1" fmla="*/ 0 h 26"/>
                  <a:gd name="T2" fmla="*/ 71 w 101"/>
                  <a:gd name="T3" fmla="*/ 5 h 26"/>
                  <a:gd name="T4" fmla="*/ 0 w 101"/>
                  <a:gd name="T5" fmla="*/ 26 h 26"/>
                  <a:gd name="T6" fmla="*/ 45 w 101"/>
                  <a:gd name="T7" fmla="*/ 16 h 26"/>
                  <a:gd name="T8" fmla="*/ 101 w 101"/>
                  <a:gd name="T9" fmla="*/ 0 h 26"/>
                  <a:gd name="T10" fmla="*/ 101 w 10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6">
                    <a:moveTo>
                      <a:pt x="101" y="0"/>
                    </a:moveTo>
                    <a:lnTo>
                      <a:pt x="71" y="5"/>
                    </a:lnTo>
                    <a:lnTo>
                      <a:pt x="0" y="26"/>
                    </a:lnTo>
                    <a:lnTo>
                      <a:pt x="45" y="16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35">
                <a:extLst>
                  <a:ext uri="{FF2B5EF4-FFF2-40B4-BE49-F238E27FC236}">
                    <a16:creationId xmlns:a16="http://schemas.microsoft.com/office/drawing/2014/main" id="{D9F72886-2EC2-45FB-97F6-947F3DD6B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5861050"/>
                <a:ext cx="160338" cy="31750"/>
              </a:xfrm>
              <a:custGeom>
                <a:avLst/>
                <a:gdLst>
                  <a:gd name="T0" fmla="*/ 101 w 101"/>
                  <a:gd name="T1" fmla="*/ 0 h 20"/>
                  <a:gd name="T2" fmla="*/ 71 w 101"/>
                  <a:gd name="T3" fmla="*/ 0 h 20"/>
                  <a:gd name="T4" fmla="*/ 0 w 101"/>
                  <a:gd name="T5" fmla="*/ 20 h 20"/>
                  <a:gd name="T6" fmla="*/ 50 w 101"/>
                  <a:gd name="T7" fmla="*/ 10 h 20"/>
                  <a:gd name="T8" fmla="*/ 101 w 101"/>
                  <a:gd name="T9" fmla="*/ 0 h 20"/>
                  <a:gd name="T10" fmla="*/ 101 w 10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0">
                    <a:moveTo>
                      <a:pt x="101" y="0"/>
                    </a:moveTo>
                    <a:lnTo>
                      <a:pt x="71" y="0"/>
                    </a:lnTo>
                    <a:lnTo>
                      <a:pt x="0" y="20"/>
                    </a:lnTo>
                    <a:lnTo>
                      <a:pt x="50" y="1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17" name="组合 52">
            <a:extLst>
              <a:ext uri="{FF2B5EF4-FFF2-40B4-BE49-F238E27FC236}">
                <a16:creationId xmlns:a16="http://schemas.microsoft.com/office/drawing/2014/main" id="{E64FFC5A-AD6B-4472-830A-9705A6F278B6}"/>
              </a:ext>
            </a:extLst>
          </p:cNvPr>
          <p:cNvGrpSpPr/>
          <p:nvPr/>
        </p:nvGrpSpPr>
        <p:grpSpPr>
          <a:xfrm>
            <a:off x="2054136" y="4373059"/>
            <a:ext cx="636713" cy="615678"/>
            <a:chOff x="7123232" y="3409157"/>
            <a:chExt cx="849147" cy="821094"/>
          </a:xfrm>
        </p:grpSpPr>
        <p:sp>
          <p:nvSpPr>
            <p:cNvPr id="218" name="椭圆 10">
              <a:extLst>
                <a:ext uri="{FF2B5EF4-FFF2-40B4-BE49-F238E27FC236}">
                  <a16:creationId xmlns:a16="http://schemas.microsoft.com/office/drawing/2014/main" id="{2A8331BB-CE70-4BE5-BE58-192E17247EA2}"/>
                </a:ext>
              </a:extLst>
            </p:cNvPr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9" name="文本框 57">
              <a:extLst>
                <a:ext uri="{FF2B5EF4-FFF2-40B4-BE49-F238E27FC236}">
                  <a16:creationId xmlns:a16="http://schemas.microsoft.com/office/drawing/2014/main" id="{6EA2C36F-DD45-4D59-814E-5365C8EF218D}"/>
                </a:ext>
              </a:extLst>
            </p:cNvPr>
            <p:cNvSpPr txBox="1"/>
            <p:nvPr/>
          </p:nvSpPr>
          <p:spPr>
            <a:xfrm>
              <a:off x="7123232" y="3485087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2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999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81C34B45-9139-4DA7-9E96-5F309F8D0FF5}"/>
              </a:ext>
            </a:extLst>
          </p:cNvPr>
          <p:cNvSpPr txBox="1"/>
          <p:nvPr/>
        </p:nvSpPr>
        <p:spPr>
          <a:xfrm>
            <a:off x="6933478" y="4469706"/>
            <a:ext cx="404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Субъектов Российской Федерации</a:t>
            </a:r>
            <a:endParaRPr lang="en-US" altLang="zh-CN" sz="1400" b="1" dirty="0">
              <a:solidFill>
                <a:schemeClr val="accent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4" name="组合 51">
            <a:extLst>
              <a:ext uri="{FF2B5EF4-FFF2-40B4-BE49-F238E27FC236}">
                <a16:creationId xmlns:a16="http://schemas.microsoft.com/office/drawing/2014/main" id="{3CB9FB16-5DA0-4F3A-B1F6-8A2CB751B8FC}"/>
              </a:ext>
            </a:extLst>
          </p:cNvPr>
          <p:cNvGrpSpPr/>
          <p:nvPr/>
        </p:nvGrpSpPr>
        <p:grpSpPr>
          <a:xfrm>
            <a:off x="2032416" y="2999443"/>
            <a:ext cx="651654" cy="615678"/>
            <a:chOff x="5413751" y="1710838"/>
            <a:chExt cx="869073" cy="821094"/>
          </a:xfrm>
        </p:grpSpPr>
        <p:sp>
          <p:nvSpPr>
            <p:cNvPr id="215" name="椭圆 7">
              <a:extLst>
                <a:ext uri="{FF2B5EF4-FFF2-40B4-BE49-F238E27FC236}">
                  <a16:creationId xmlns:a16="http://schemas.microsoft.com/office/drawing/2014/main" id="{338C9417-0C4D-4C89-9722-22F03970AD6D}"/>
                </a:ext>
              </a:extLst>
            </p:cNvPr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6" name="文本框 56">
              <a:extLst>
                <a:ext uri="{FF2B5EF4-FFF2-40B4-BE49-F238E27FC236}">
                  <a16:creationId xmlns:a16="http://schemas.microsoft.com/office/drawing/2014/main" id="{DE823736-E699-4079-9DC0-39B0ED16DF68}"/>
                </a:ext>
              </a:extLst>
            </p:cNvPr>
            <p:cNvSpPr txBox="1"/>
            <p:nvPr/>
          </p:nvSpPr>
          <p:spPr>
            <a:xfrm>
              <a:off x="5433677" y="1754838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rgbClr val="ED7D3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999" dirty="0">
                <a:solidFill>
                  <a:srgbClr val="ED7D3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6" name="组合 53">
            <a:extLst>
              <a:ext uri="{FF2B5EF4-FFF2-40B4-BE49-F238E27FC236}">
                <a16:creationId xmlns:a16="http://schemas.microsoft.com/office/drawing/2014/main" id="{ACEC7061-5C7B-463C-9405-0C6EABBAC81C}"/>
              </a:ext>
            </a:extLst>
          </p:cNvPr>
          <p:cNvGrpSpPr/>
          <p:nvPr/>
        </p:nvGrpSpPr>
        <p:grpSpPr>
          <a:xfrm>
            <a:off x="2067878" y="5616805"/>
            <a:ext cx="636713" cy="615678"/>
            <a:chOff x="5399724" y="4970379"/>
            <a:chExt cx="849147" cy="821094"/>
          </a:xfrm>
        </p:grpSpPr>
        <p:sp>
          <p:nvSpPr>
            <p:cNvPr id="237" name="椭圆 8">
              <a:extLst>
                <a:ext uri="{FF2B5EF4-FFF2-40B4-BE49-F238E27FC236}">
                  <a16:creationId xmlns:a16="http://schemas.microsoft.com/office/drawing/2014/main" id="{1A77C4DA-F3BB-4106-B4A9-3473EB88CD6E}"/>
                </a:ext>
              </a:extLst>
            </p:cNvPr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8" name="文本框 58">
              <a:extLst>
                <a:ext uri="{FF2B5EF4-FFF2-40B4-BE49-F238E27FC236}">
                  <a16:creationId xmlns:a16="http://schemas.microsoft.com/office/drawing/2014/main" id="{255D71AE-5236-4014-B28C-8E38DCFB136F}"/>
                </a:ext>
              </a:extLst>
            </p:cNvPr>
            <p:cNvSpPr txBox="1"/>
            <p:nvPr/>
          </p:nvSpPr>
          <p:spPr>
            <a:xfrm>
              <a:off x="5399724" y="5039258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2999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999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925889" y="2348789"/>
            <a:ext cx="438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4"/>
          <p:cNvGrpSpPr>
            <a:grpSpLocks noChangeAspect="1"/>
          </p:cNvGrpSpPr>
          <p:nvPr/>
        </p:nvGrpSpPr>
        <p:grpSpPr bwMode="auto">
          <a:xfrm>
            <a:off x="9772445" y="1599582"/>
            <a:ext cx="2097110" cy="2154749"/>
            <a:chOff x="2504" y="959"/>
            <a:chExt cx="2735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7" name="Group 205"/>
            <p:cNvGrpSpPr>
              <a:grpSpLocks/>
            </p:cNvGrpSpPr>
            <p:nvPr/>
          </p:nvGrpSpPr>
          <p:grpSpPr bwMode="auto">
            <a:xfrm>
              <a:off x="2554" y="1163"/>
              <a:ext cx="2472" cy="2408"/>
              <a:chOff x="2554" y="1163"/>
              <a:chExt cx="2472" cy="2408"/>
            </a:xfrm>
          </p:grpSpPr>
          <p:sp>
            <p:nvSpPr>
              <p:cNvPr id="1095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7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8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9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0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1" name="Freeform 11"/>
              <p:cNvSpPr>
                <a:spLocks/>
              </p:cNvSpPr>
              <p:nvPr/>
            </p:nvSpPr>
            <p:spPr bwMode="auto">
              <a:xfrm>
                <a:off x="4783" y="2255"/>
                <a:ext cx="243" cy="358"/>
              </a:xfrm>
              <a:custGeom>
                <a:avLst/>
                <a:gdLst>
                  <a:gd name="T0" fmla="*/ 189 w 242"/>
                  <a:gd name="T1" fmla="*/ 332 h 356"/>
                  <a:gd name="T2" fmla="*/ 230 w 242"/>
                  <a:gd name="T3" fmla="*/ 287 h 356"/>
                  <a:gd name="T4" fmla="*/ 240 w 242"/>
                  <a:gd name="T5" fmla="*/ 88 h 356"/>
                  <a:gd name="T6" fmla="*/ 204 w 242"/>
                  <a:gd name="T7" fmla="*/ 40 h 356"/>
                  <a:gd name="T8" fmla="*/ 57 w 242"/>
                  <a:gd name="T9" fmla="*/ 5 h 356"/>
                  <a:gd name="T10" fmla="*/ 17 w 242"/>
                  <a:gd name="T11" fmla="*/ 35 h 356"/>
                  <a:gd name="T12" fmla="*/ 2 w 242"/>
                  <a:gd name="T13" fmla="*/ 319 h 356"/>
                  <a:gd name="T14" fmla="*/ 38 w 242"/>
                  <a:gd name="T15" fmla="*/ 353 h 356"/>
                  <a:gd name="T16" fmla="*/ 189 w 242"/>
                  <a:gd name="T17" fmla="*/ 3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56">
                    <a:moveTo>
                      <a:pt x="189" y="332"/>
                    </a:moveTo>
                    <a:cubicBezTo>
                      <a:pt x="210" y="329"/>
                      <a:pt x="229" y="309"/>
                      <a:pt x="230" y="287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2" y="66"/>
                      <a:pt x="225" y="45"/>
                      <a:pt x="204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6" y="0"/>
                      <a:pt x="18" y="13"/>
                      <a:pt x="17" y="35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0" y="341"/>
                      <a:pt x="17" y="356"/>
                      <a:pt x="38" y="353"/>
                    </a:cubicBezTo>
                    <a:cubicBezTo>
                      <a:pt x="189" y="332"/>
                      <a:pt x="189" y="332"/>
                      <a:pt x="189" y="332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2" name="Freeform 12"/>
              <p:cNvSpPr>
                <a:spLocks/>
              </p:cNvSpPr>
              <p:nvPr/>
            </p:nvSpPr>
            <p:spPr bwMode="auto">
              <a:xfrm>
                <a:off x="4733" y="2337"/>
                <a:ext cx="205" cy="211"/>
              </a:xfrm>
              <a:custGeom>
                <a:avLst/>
                <a:gdLst>
                  <a:gd name="T0" fmla="*/ 6 w 205"/>
                  <a:gd name="T1" fmla="*/ 81 h 211"/>
                  <a:gd name="T2" fmla="*/ 130 w 205"/>
                  <a:gd name="T3" fmla="*/ 108 h 211"/>
                  <a:gd name="T4" fmla="*/ 4 w 205"/>
                  <a:gd name="T5" fmla="*/ 120 h 211"/>
                  <a:gd name="T6" fmla="*/ 0 w 205"/>
                  <a:gd name="T7" fmla="*/ 201 h 211"/>
                  <a:gd name="T8" fmla="*/ 194 w 205"/>
                  <a:gd name="T9" fmla="*/ 211 h 211"/>
                  <a:gd name="T10" fmla="*/ 205 w 205"/>
                  <a:gd name="T11" fmla="*/ 10 h 211"/>
                  <a:gd name="T12" fmla="*/ 10 w 205"/>
                  <a:gd name="T13" fmla="*/ 0 h 211"/>
                  <a:gd name="T14" fmla="*/ 6 w 205"/>
                  <a:gd name="T1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211">
                    <a:moveTo>
                      <a:pt x="6" y="81"/>
                    </a:moveTo>
                    <a:lnTo>
                      <a:pt x="130" y="108"/>
                    </a:lnTo>
                    <a:lnTo>
                      <a:pt x="4" y="120"/>
                    </a:lnTo>
                    <a:lnTo>
                      <a:pt x="0" y="201"/>
                    </a:lnTo>
                    <a:lnTo>
                      <a:pt x="194" y="211"/>
                    </a:lnTo>
                    <a:lnTo>
                      <a:pt x="205" y="10"/>
                    </a:lnTo>
                    <a:lnTo>
                      <a:pt x="10" y="0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3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4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5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6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7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8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9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0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1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2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3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4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5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6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7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8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9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0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1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2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3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4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5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6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7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8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9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1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2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3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4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5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6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7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8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9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0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1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2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3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4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5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6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7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8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9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0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1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2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3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4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5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6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7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8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9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0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1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2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3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4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5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6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7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8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9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0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1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2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3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4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5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6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7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8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9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0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1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2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3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4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5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6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7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8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9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0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1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2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3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4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5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6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7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8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9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0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1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2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3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4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5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6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7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8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9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0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1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2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3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4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5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6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7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8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9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0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1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2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3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4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5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6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7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8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9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0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1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2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3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4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5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6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7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8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9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0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1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2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3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4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5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6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7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8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9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0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1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2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3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4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5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6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7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8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9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0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1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2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3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4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5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6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7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8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9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0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1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2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3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4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5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6" name="Freeform 186"/>
              <p:cNvSpPr>
                <a:spLocks noEditPoints="1"/>
              </p:cNvSpPr>
              <p:nvPr/>
            </p:nvSpPr>
            <p:spPr bwMode="auto">
              <a:xfrm>
                <a:off x="4347" y="2095"/>
                <a:ext cx="71" cy="94"/>
              </a:xfrm>
              <a:custGeom>
                <a:avLst/>
                <a:gdLst>
                  <a:gd name="T0" fmla="*/ 17 w 70"/>
                  <a:gd name="T1" fmla="*/ 70 h 93"/>
                  <a:gd name="T2" fmla="*/ 0 w 70"/>
                  <a:gd name="T3" fmla="*/ 93 h 93"/>
                  <a:gd name="T4" fmla="*/ 0 w 70"/>
                  <a:gd name="T5" fmla="*/ 93 h 93"/>
                  <a:gd name="T6" fmla="*/ 8 w 70"/>
                  <a:gd name="T7" fmla="*/ 86 h 93"/>
                  <a:gd name="T8" fmla="*/ 19 w 70"/>
                  <a:gd name="T9" fmla="*/ 84 h 93"/>
                  <a:gd name="T10" fmla="*/ 20 w 70"/>
                  <a:gd name="T11" fmla="*/ 84 h 93"/>
                  <a:gd name="T12" fmla="*/ 17 w 70"/>
                  <a:gd name="T13" fmla="*/ 70 h 93"/>
                  <a:gd name="T14" fmla="*/ 70 w 70"/>
                  <a:gd name="T15" fmla="*/ 0 h 93"/>
                  <a:gd name="T16" fmla="*/ 49 w 70"/>
                  <a:gd name="T17" fmla="*/ 28 h 93"/>
                  <a:gd name="T18" fmla="*/ 68 w 70"/>
                  <a:gd name="T19" fmla="*/ 24 h 93"/>
                  <a:gd name="T20" fmla="*/ 67 w 70"/>
                  <a:gd name="T21" fmla="*/ 21 h 93"/>
                  <a:gd name="T22" fmla="*/ 66 w 70"/>
                  <a:gd name="T23" fmla="*/ 10 h 93"/>
                  <a:gd name="T24" fmla="*/ 70 w 70"/>
                  <a:gd name="T25" fmla="*/ 0 h 93"/>
                  <a:gd name="T26" fmla="*/ 70 w 70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93">
                    <a:moveTo>
                      <a:pt x="17" y="7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0"/>
                      <a:pt x="5" y="87"/>
                      <a:pt x="8" y="86"/>
                    </a:cubicBezTo>
                    <a:cubicBezTo>
                      <a:pt x="12" y="85"/>
                      <a:pt x="15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7" y="70"/>
                      <a:pt x="17" y="70"/>
                      <a:pt x="17" y="70"/>
                    </a:cubicBezTo>
                    <a:moveTo>
                      <a:pt x="70" y="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8"/>
                      <a:pt x="66" y="14"/>
                      <a:pt x="66" y="10"/>
                    </a:cubicBezTo>
                    <a:cubicBezTo>
                      <a:pt x="67" y="7"/>
                      <a:pt x="68" y="4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7" name="Freeform 187"/>
              <p:cNvSpPr>
                <a:spLocks/>
              </p:cNvSpPr>
              <p:nvPr/>
            </p:nvSpPr>
            <p:spPr bwMode="auto">
              <a:xfrm>
                <a:off x="4338" y="2094"/>
                <a:ext cx="80" cy="95"/>
              </a:xfrm>
              <a:custGeom>
                <a:avLst/>
                <a:gdLst>
                  <a:gd name="T0" fmla="*/ 69 w 79"/>
                  <a:gd name="T1" fmla="*/ 0 h 94"/>
                  <a:gd name="T2" fmla="*/ 67 w 79"/>
                  <a:gd name="T3" fmla="*/ 0 h 94"/>
                  <a:gd name="T4" fmla="*/ 63 w 79"/>
                  <a:gd name="T5" fmla="*/ 1 h 94"/>
                  <a:gd name="T6" fmla="*/ 15 w 79"/>
                  <a:gd name="T7" fmla="*/ 11 h 94"/>
                  <a:gd name="T8" fmla="*/ 2 w 79"/>
                  <a:gd name="T9" fmla="*/ 16 h 94"/>
                  <a:gd name="T10" fmla="*/ 1 w 79"/>
                  <a:gd name="T11" fmla="*/ 29 h 94"/>
                  <a:gd name="T12" fmla="*/ 4 w 79"/>
                  <a:gd name="T13" fmla="*/ 78 h 94"/>
                  <a:gd name="T14" fmla="*/ 4 w 79"/>
                  <a:gd name="T15" fmla="*/ 82 h 94"/>
                  <a:gd name="T16" fmla="*/ 5 w 79"/>
                  <a:gd name="T17" fmla="*/ 85 h 94"/>
                  <a:gd name="T18" fmla="*/ 7 w 79"/>
                  <a:gd name="T19" fmla="*/ 89 h 94"/>
                  <a:gd name="T20" fmla="*/ 8 w 79"/>
                  <a:gd name="T21" fmla="*/ 90 h 94"/>
                  <a:gd name="T22" fmla="*/ 10 w 79"/>
                  <a:gd name="T23" fmla="*/ 92 h 94"/>
                  <a:gd name="T24" fmla="*/ 9 w 79"/>
                  <a:gd name="T25" fmla="*/ 94 h 94"/>
                  <a:gd name="T26" fmla="*/ 9 w 79"/>
                  <a:gd name="T27" fmla="*/ 94 h 94"/>
                  <a:gd name="T28" fmla="*/ 26 w 79"/>
                  <a:gd name="T29" fmla="*/ 71 h 94"/>
                  <a:gd name="T30" fmla="*/ 19 w 79"/>
                  <a:gd name="T31" fmla="*/ 42 h 94"/>
                  <a:gd name="T32" fmla="*/ 22 w 79"/>
                  <a:gd name="T33" fmla="*/ 38 h 94"/>
                  <a:gd name="T34" fmla="*/ 58 w 79"/>
                  <a:gd name="T35" fmla="*/ 29 h 94"/>
                  <a:gd name="T36" fmla="*/ 79 w 79"/>
                  <a:gd name="T37" fmla="*/ 1 h 94"/>
                  <a:gd name="T38" fmla="*/ 79 w 79"/>
                  <a:gd name="T39" fmla="*/ 1 h 94"/>
                  <a:gd name="T40" fmla="*/ 78 w 79"/>
                  <a:gd name="T41" fmla="*/ 3 h 94"/>
                  <a:gd name="T42" fmla="*/ 76 w 79"/>
                  <a:gd name="T43" fmla="*/ 2 h 94"/>
                  <a:gd name="T44" fmla="*/ 75 w 79"/>
                  <a:gd name="T45" fmla="*/ 1 h 94"/>
                  <a:gd name="T46" fmla="*/ 70 w 79"/>
                  <a:gd name="T47" fmla="*/ 0 h 94"/>
                  <a:gd name="T48" fmla="*/ 69 w 79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94">
                    <a:moveTo>
                      <a:pt x="69" y="0"/>
                    </a:moveTo>
                    <a:cubicBezTo>
                      <a:pt x="68" y="0"/>
                      <a:pt x="67" y="0"/>
                      <a:pt x="67" y="0"/>
                    </a:cubicBezTo>
                    <a:cubicBezTo>
                      <a:pt x="65" y="0"/>
                      <a:pt x="64" y="1"/>
                      <a:pt x="63" y="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1" y="18"/>
                      <a:pt x="0" y="22"/>
                      <a:pt x="1" y="2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9"/>
                      <a:pt x="4" y="80"/>
                      <a:pt x="4" y="82"/>
                    </a:cubicBezTo>
                    <a:cubicBezTo>
                      <a:pt x="4" y="83"/>
                      <a:pt x="5" y="84"/>
                      <a:pt x="5" y="85"/>
                    </a:cubicBezTo>
                    <a:cubicBezTo>
                      <a:pt x="5" y="86"/>
                      <a:pt x="6" y="88"/>
                      <a:pt x="7" y="89"/>
                    </a:cubicBezTo>
                    <a:cubicBezTo>
                      <a:pt x="7" y="89"/>
                      <a:pt x="8" y="90"/>
                      <a:pt x="8" y="90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0"/>
                      <a:pt x="20" y="38"/>
                      <a:pt x="22" y="3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0"/>
                      <a:pt x="72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8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9" name="Freeform 189"/>
              <p:cNvSpPr>
                <a:spLocks/>
              </p:cNvSpPr>
              <p:nvPr/>
            </p:nvSpPr>
            <p:spPr bwMode="auto">
              <a:xfrm>
                <a:off x="4337" y="2092"/>
                <a:ext cx="81" cy="97"/>
              </a:xfrm>
              <a:custGeom>
                <a:avLst/>
                <a:gdLst>
                  <a:gd name="T0" fmla="*/ 70 w 80"/>
                  <a:gd name="T1" fmla="*/ 0 h 96"/>
                  <a:gd name="T2" fmla="*/ 70 w 80"/>
                  <a:gd name="T3" fmla="*/ 0 h 96"/>
                  <a:gd name="T4" fmla="*/ 64 w 80"/>
                  <a:gd name="T5" fmla="*/ 0 h 96"/>
                  <a:gd name="T6" fmla="*/ 64 w 80"/>
                  <a:gd name="T7" fmla="*/ 1 h 96"/>
                  <a:gd name="T8" fmla="*/ 15 w 80"/>
                  <a:gd name="T9" fmla="*/ 10 h 96"/>
                  <a:gd name="T10" fmla="*/ 0 w 80"/>
                  <a:gd name="T11" fmla="*/ 26 h 96"/>
                  <a:gd name="T12" fmla="*/ 0 w 80"/>
                  <a:gd name="T13" fmla="*/ 31 h 96"/>
                  <a:gd name="T14" fmla="*/ 3 w 80"/>
                  <a:gd name="T15" fmla="*/ 80 h 96"/>
                  <a:gd name="T16" fmla="*/ 4 w 80"/>
                  <a:gd name="T17" fmla="*/ 88 h 96"/>
                  <a:gd name="T18" fmla="*/ 7 w 80"/>
                  <a:gd name="T19" fmla="*/ 93 h 96"/>
                  <a:gd name="T20" fmla="*/ 9 w 80"/>
                  <a:gd name="T21" fmla="*/ 95 h 96"/>
                  <a:gd name="T22" fmla="*/ 10 w 80"/>
                  <a:gd name="T23" fmla="*/ 96 h 96"/>
                  <a:gd name="T24" fmla="*/ 10 w 80"/>
                  <a:gd name="T25" fmla="*/ 96 h 96"/>
                  <a:gd name="T26" fmla="*/ 10 w 80"/>
                  <a:gd name="T27" fmla="*/ 96 h 96"/>
                  <a:gd name="T28" fmla="*/ 10 w 80"/>
                  <a:gd name="T29" fmla="*/ 96 h 96"/>
                  <a:gd name="T30" fmla="*/ 11 w 80"/>
                  <a:gd name="T31" fmla="*/ 94 h 96"/>
                  <a:gd name="T32" fmla="*/ 9 w 80"/>
                  <a:gd name="T33" fmla="*/ 92 h 96"/>
                  <a:gd name="T34" fmla="*/ 8 w 80"/>
                  <a:gd name="T35" fmla="*/ 91 h 96"/>
                  <a:gd name="T36" fmla="*/ 6 w 80"/>
                  <a:gd name="T37" fmla="*/ 87 h 96"/>
                  <a:gd name="T38" fmla="*/ 5 w 80"/>
                  <a:gd name="T39" fmla="*/ 84 h 96"/>
                  <a:gd name="T40" fmla="*/ 5 w 80"/>
                  <a:gd name="T41" fmla="*/ 80 h 96"/>
                  <a:gd name="T42" fmla="*/ 2 w 80"/>
                  <a:gd name="T43" fmla="*/ 31 h 96"/>
                  <a:gd name="T44" fmla="*/ 3 w 80"/>
                  <a:gd name="T45" fmla="*/ 18 h 96"/>
                  <a:gd name="T46" fmla="*/ 16 w 80"/>
                  <a:gd name="T47" fmla="*/ 13 h 96"/>
                  <a:gd name="T48" fmla="*/ 64 w 80"/>
                  <a:gd name="T49" fmla="*/ 3 h 96"/>
                  <a:gd name="T50" fmla="*/ 68 w 80"/>
                  <a:gd name="T51" fmla="*/ 2 h 96"/>
                  <a:gd name="T52" fmla="*/ 70 w 80"/>
                  <a:gd name="T53" fmla="*/ 2 h 96"/>
                  <a:gd name="T54" fmla="*/ 71 w 80"/>
                  <a:gd name="T55" fmla="*/ 2 h 96"/>
                  <a:gd name="T56" fmla="*/ 76 w 80"/>
                  <a:gd name="T57" fmla="*/ 3 h 96"/>
                  <a:gd name="T58" fmla="*/ 77 w 80"/>
                  <a:gd name="T59" fmla="*/ 4 h 96"/>
                  <a:gd name="T60" fmla="*/ 79 w 80"/>
                  <a:gd name="T61" fmla="*/ 5 h 96"/>
                  <a:gd name="T62" fmla="*/ 80 w 80"/>
                  <a:gd name="T63" fmla="*/ 3 h 96"/>
                  <a:gd name="T64" fmla="*/ 80 w 80"/>
                  <a:gd name="T65" fmla="*/ 3 h 96"/>
                  <a:gd name="T66" fmla="*/ 76 w 80"/>
                  <a:gd name="T67" fmla="*/ 1 h 96"/>
                  <a:gd name="T68" fmla="*/ 76 w 80"/>
                  <a:gd name="T69" fmla="*/ 1 h 96"/>
                  <a:gd name="T70" fmla="*/ 76 w 80"/>
                  <a:gd name="T71" fmla="*/ 1 h 96"/>
                  <a:gd name="T72" fmla="*/ 71 w 80"/>
                  <a:gd name="T73" fmla="*/ 0 h 96"/>
                  <a:gd name="T74" fmla="*/ 71 w 80"/>
                  <a:gd name="T75" fmla="*/ 0 h 96"/>
                  <a:gd name="T76" fmla="*/ 71 w 80"/>
                  <a:gd name="T77" fmla="*/ 0 h 96"/>
                  <a:gd name="T78" fmla="*/ 70 w 80"/>
                  <a:gd name="T79" fmla="*/ 0 h 96"/>
                  <a:gd name="T80" fmla="*/ 70 w 80"/>
                  <a:gd name="T81" fmla="*/ 0 h 96"/>
                  <a:gd name="T82" fmla="*/ 70 w 8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96"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" y="13"/>
                      <a:pt x="0" y="15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3"/>
                      <a:pt x="3" y="85"/>
                      <a:pt x="4" y="88"/>
                    </a:cubicBezTo>
                    <a:cubicBezTo>
                      <a:pt x="5" y="89"/>
                      <a:pt x="5" y="91"/>
                      <a:pt x="7" y="93"/>
                    </a:cubicBezTo>
                    <a:cubicBezTo>
                      <a:pt x="7" y="94"/>
                      <a:pt x="8" y="94"/>
                      <a:pt x="9" y="95"/>
                    </a:cubicBezTo>
                    <a:cubicBezTo>
                      <a:pt x="9" y="95"/>
                      <a:pt x="9" y="95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8" y="91"/>
                      <a:pt x="8" y="91"/>
                    </a:cubicBezTo>
                    <a:cubicBezTo>
                      <a:pt x="7" y="90"/>
                      <a:pt x="6" y="88"/>
                      <a:pt x="6" y="87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2"/>
                      <a:pt x="5" y="81"/>
                      <a:pt x="5" y="8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4"/>
                      <a:pt x="2" y="20"/>
                      <a:pt x="3" y="18"/>
                    </a:cubicBezTo>
                    <a:cubicBezTo>
                      <a:pt x="5" y="15"/>
                      <a:pt x="9" y="14"/>
                      <a:pt x="16" y="1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6" y="2"/>
                      <a:pt x="68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3" y="2"/>
                      <a:pt x="74" y="2"/>
                      <a:pt x="76" y="3"/>
                    </a:cubicBezTo>
                    <a:cubicBezTo>
                      <a:pt x="76" y="3"/>
                      <a:pt x="77" y="3"/>
                      <a:pt x="77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7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3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0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1" name="Freeform 191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142"/>
              </a:xfrm>
              <a:custGeom>
                <a:avLst/>
                <a:gdLst>
                  <a:gd name="T0" fmla="*/ 98 w 133"/>
                  <a:gd name="T1" fmla="*/ 95 h 141"/>
                  <a:gd name="T2" fmla="*/ 98 w 133"/>
                  <a:gd name="T3" fmla="*/ 95 h 141"/>
                  <a:gd name="T4" fmla="*/ 62 w 133"/>
                  <a:gd name="T5" fmla="*/ 141 h 141"/>
                  <a:gd name="T6" fmla="*/ 62 w 133"/>
                  <a:gd name="T7" fmla="*/ 140 h 141"/>
                  <a:gd name="T8" fmla="*/ 62 w 133"/>
                  <a:gd name="T9" fmla="*/ 140 h 141"/>
                  <a:gd name="T10" fmla="*/ 62 w 133"/>
                  <a:gd name="T11" fmla="*/ 141 h 141"/>
                  <a:gd name="T12" fmla="*/ 98 w 133"/>
                  <a:gd name="T13" fmla="*/ 95 h 141"/>
                  <a:gd name="T14" fmla="*/ 20 w 133"/>
                  <a:gd name="T15" fmla="*/ 85 h 141"/>
                  <a:gd name="T16" fmla="*/ 20 w 133"/>
                  <a:gd name="T17" fmla="*/ 85 h 141"/>
                  <a:gd name="T18" fmla="*/ 9 w 133"/>
                  <a:gd name="T19" fmla="*/ 86 h 141"/>
                  <a:gd name="T20" fmla="*/ 0 w 133"/>
                  <a:gd name="T21" fmla="*/ 93 h 141"/>
                  <a:gd name="T22" fmla="*/ 0 w 133"/>
                  <a:gd name="T23" fmla="*/ 93 h 141"/>
                  <a:gd name="T24" fmla="*/ 0 w 133"/>
                  <a:gd name="T25" fmla="*/ 93 h 141"/>
                  <a:gd name="T26" fmla="*/ 0 w 133"/>
                  <a:gd name="T27" fmla="*/ 93 h 141"/>
                  <a:gd name="T28" fmla="*/ 0 w 133"/>
                  <a:gd name="T29" fmla="*/ 93 h 141"/>
                  <a:gd name="T30" fmla="*/ 62 w 133"/>
                  <a:gd name="T31" fmla="*/ 140 h 141"/>
                  <a:gd name="T32" fmla="*/ 56 w 133"/>
                  <a:gd name="T33" fmla="*/ 127 h 141"/>
                  <a:gd name="T34" fmla="*/ 54 w 133"/>
                  <a:gd name="T35" fmla="*/ 105 h 141"/>
                  <a:gd name="T36" fmla="*/ 30 w 133"/>
                  <a:gd name="T37" fmla="*/ 111 h 141"/>
                  <a:gd name="T38" fmla="*/ 29 w 133"/>
                  <a:gd name="T39" fmla="*/ 111 h 141"/>
                  <a:gd name="T40" fmla="*/ 26 w 133"/>
                  <a:gd name="T41" fmla="*/ 108 h 141"/>
                  <a:gd name="T42" fmla="*/ 20 w 133"/>
                  <a:gd name="T43" fmla="*/ 85 h 141"/>
                  <a:gd name="T44" fmla="*/ 10 w 133"/>
                  <a:gd name="T45" fmla="*/ 87 h 141"/>
                  <a:gd name="T46" fmla="*/ 0 w 133"/>
                  <a:gd name="T47" fmla="*/ 93 h 141"/>
                  <a:gd name="T48" fmla="*/ 0 w 133"/>
                  <a:gd name="T49" fmla="*/ 93 h 141"/>
                  <a:gd name="T50" fmla="*/ 9 w 133"/>
                  <a:gd name="T51" fmla="*/ 87 h 141"/>
                  <a:gd name="T52" fmla="*/ 20 w 133"/>
                  <a:gd name="T53" fmla="*/ 85 h 141"/>
                  <a:gd name="T54" fmla="*/ 20 w 133"/>
                  <a:gd name="T55" fmla="*/ 85 h 141"/>
                  <a:gd name="T56" fmla="*/ 20 w 133"/>
                  <a:gd name="T57" fmla="*/ 85 h 141"/>
                  <a:gd name="T58" fmla="*/ 133 w 133"/>
                  <a:gd name="T59" fmla="*/ 48 h 141"/>
                  <a:gd name="T60" fmla="*/ 133 w 133"/>
                  <a:gd name="T61" fmla="*/ 48 h 141"/>
                  <a:gd name="T62" fmla="*/ 133 w 133"/>
                  <a:gd name="T63" fmla="*/ 48 h 141"/>
                  <a:gd name="T64" fmla="*/ 133 w 133"/>
                  <a:gd name="T65" fmla="*/ 48 h 141"/>
                  <a:gd name="T66" fmla="*/ 125 w 133"/>
                  <a:gd name="T67" fmla="*/ 42 h 141"/>
                  <a:gd name="T68" fmla="*/ 126 w 133"/>
                  <a:gd name="T69" fmla="*/ 45 h 141"/>
                  <a:gd name="T70" fmla="*/ 133 w 133"/>
                  <a:gd name="T71" fmla="*/ 48 h 141"/>
                  <a:gd name="T72" fmla="*/ 133 w 133"/>
                  <a:gd name="T73" fmla="*/ 48 h 141"/>
                  <a:gd name="T74" fmla="*/ 125 w 133"/>
                  <a:gd name="T75" fmla="*/ 42 h 141"/>
                  <a:gd name="T76" fmla="*/ 70 w 133"/>
                  <a:gd name="T77" fmla="*/ 0 h 141"/>
                  <a:gd name="T78" fmla="*/ 70 w 133"/>
                  <a:gd name="T79" fmla="*/ 0 h 141"/>
                  <a:gd name="T80" fmla="*/ 70 w 133"/>
                  <a:gd name="T81" fmla="*/ 0 h 141"/>
                  <a:gd name="T82" fmla="*/ 70 w 133"/>
                  <a:gd name="T83" fmla="*/ 0 h 141"/>
                  <a:gd name="T84" fmla="*/ 70 w 133"/>
                  <a:gd name="T85" fmla="*/ 0 h 141"/>
                  <a:gd name="T86" fmla="*/ 70 w 133"/>
                  <a:gd name="T87" fmla="*/ 0 h 141"/>
                  <a:gd name="T88" fmla="*/ 67 w 133"/>
                  <a:gd name="T89" fmla="*/ 11 h 141"/>
                  <a:gd name="T90" fmla="*/ 68 w 133"/>
                  <a:gd name="T91" fmla="*/ 22 h 141"/>
                  <a:gd name="T92" fmla="*/ 68 w 133"/>
                  <a:gd name="T93" fmla="*/ 24 h 141"/>
                  <a:gd name="T94" fmla="*/ 69 w 133"/>
                  <a:gd name="T95" fmla="*/ 24 h 141"/>
                  <a:gd name="T96" fmla="*/ 68 w 133"/>
                  <a:gd name="T97" fmla="*/ 22 h 141"/>
                  <a:gd name="T98" fmla="*/ 67 w 133"/>
                  <a:gd name="T99" fmla="*/ 11 h 141"/>
                  <a:gd name="T100" fmla="*/ 70 w 133"/>
                  <a:gd name="T101" fmla="*/ 1 h 141"/>
                  <a:gd name="T102" fmla="*/ 71 w 133"/>
                  <a:gd name="T103" fmla="*/ 1 h 141"/>
                  <a:gd name="T104" fmla="*/ 68 w 133"/>
                  <a:gd name="T105" fmla="*/ 12 h 141"/>
                  <a:gd name="T106" fmla="*/ 69 w 133"/>
                  <a:gd name="T107" fmla="*/ 23 h 141"/>
                  <a:gd name="T108" fmla="*/ 69 w 133"/>
                  <a:gd name="T109" fmla="*/ 24 h 141"/>
                  <a:gd name="T110" fmla="*/ 93 w 133"/>
                  <a:gd name="T111" fmla="*/ 18 h 141"/>
                  <a:gd name="T112" fmla="*/ 70 w 133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41">
                    <a:moveTo>
                      <a:pt x="98" y="95"/>
                    </a:moveTo>
                    <a:cubicBezTo>
                      <a:pt x="98" y="95"/>
                      <a:pt x="98" y="95"/>
                      <a:pt x="98" y="95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41"/>
                      <a:pt x="62" y="141"/>
                      <a:pt x="6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98" y="95"/>
                      <a:pt x="98" y="95"/>
                      <a:pt x="98" y="95"/>
                    </a:cubicBezTo>
                    <a:moveTo>
                      <a:pt x="20" y="85"/>
                    </a:move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2" y="85"/>
                      <a:pt x="9" y="86"/>
                    </a:cubicBezTo>
                    <a:cubicBezTo>
                      <a:pt x="5" y="88"/>
                      <a:pt x="2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58" y="136"/>
                      <a:pt x="56" y="133"/>
                      <a:pt x="56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8" y="111"/>
                      <a:pt x="26" y="110"/>
                      <a:pt x="26" y="108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7" y="86"/>
                      <a:pt x="13" y="86"/>
                      <a:pt x="10" y="87"/>
                    </a:cubicBezTo>
                    <a:cubicBezTo>
                      <a:pt x="6" y="88"/>
                      <a:pt x="3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" y="90"/>
                      <a:pt x="5" y="88"/>
                      <a:pt x="9" y="87"/>
                    </a:cubicBezTo>
                    <a:cubicBezTo>
                      <a:pt x="12" y="86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moveTo>
                      <a:pt x="133" y="48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moveTo>
                      <a:pt x="125" y="42"/>
                    </a:moveTo>
                    <a:cubicBezTo>
                      <a:pt x="126" y="45"/>
                      <a:pt x="126" y="45"/>
                      <a:pt x="126" y="45"/>
                    </a:cubicBezTo>
                    <a:cubicBezTo>
                      <a:pt x="128" y="46"/>
                      <a:pt x="130" y="47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67" y="7"/>
                      <a:pt x="67" y="11"/>
                    </a:cubicBezTo>
                    <a:cubicBezTo>
                      <a:pt x="67" y="15"/>
                      <a:pt x="67" y="18"/>
                      <a:pt x="68" y="2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8"/>
                      <a:pt x="67" y="14"/>
                      <a:pt x="67" y="11"/>
                    </a:cubicBezTo>
                    <a:cubicBezTo>
                      <a:pt x="67" y="7"/>
                      <a:pt x="69" y="4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9" y="4"/>
                      <a:pt x="68" y="8"/>
                      <a:pt x="68" y="12"/>
                    </a:cubicBezTo>
                    <a:cubicBezTo>
                      <a:pt x="68" y="15"/>
                      <a:pt x="68" y="19"/>
                      <a:pt x="69" y="23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2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3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4" name="Freeform 194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8" cy="96"/>
              </a:xfrm>
              <a:custGeom>
                <a:avLst/>
                <a:gdLst>
                  <a:gd name="T0" fmla="*/ 43 w 78"/>
                  <a:gd name="T1" fmla="*/ 49 h 95"/>
                  <a:gd name="T2" fmla="*/ 1 w 78"/>
                  <a:gd name="T3" fmla="*/ 59 h 95"/>
                  <a:gd name="T4" fmla="*/ 2 w 78"/>
                  <a:gd name="T5" fmla="*/ 83 h 95"/>
                  <a:gd name="T6" fmla="*/ 5 w 78"/>
                  <a:gd name="T7" fmla="*/ 91 h 95"/>
                  <a:gd name="T8" fmla="*/ 2 w 78"/>
                  <a:gd name="T9" fmla="*/ 82 h 95"/>
                  <a:gd name="T10" fmla="*/ 0 w 78"/>
                  <a:gd name="T11" fmla="*/ 59 h 95"/>
                  <a:gd name="T12" fmla="*/ 0 w 78"/>
                  <a:gd name="T13" fmla="*/ 59 h 95"/>
                  <a:gd name="T14" fmla="*/ 1 w 78"/>
                  <a:gd name="T15" fmla="*/ 82 h 95"/>
                  <a:gd name="T16" fmla="*/ 7 w 78"/>
                  <a:gd name="T17" fmla="*/ 94 h 95"/>
                  <a:gd name="T18" fmla="*/ 7 w 78"/>
                  <a:gd name="T19" fmla="*/ 95 h 95"/>
                  <a:gd name="T20" fmla="*/ 43 w 78"/>
                  <a:gd name="T21" fmla="*/ 49 h 95"/>
                  <a:gd name="T22" fmla="*/ 71 w 78"/>
                  <a:gd name="T23" fmla="*/ 0 h 95"/>
                  <a:gd name="T24" fmla="*/ 71 w 78"/>
                  <a:gd name="T25" fmla="*/ 0 h 95"/>
                  <a:gd name="T26" fmla="*/ 74 w 78"/>
                  <a:gd name="T27" fmla="*/ 1 h 95"/>
                  <a:gd name="T28" fmla="*/ 71 w 78"/>
                  <a:gd name="T29" fmla="*/ 0 h 95"/>
                  <a:gd name="T30" fmla="*/ 73 w 78"/>
                  <a:gd name="T31" fmla="*/ 9 h 95"/>
                  <a:gd name="T32" fmla="*/ 78 w 78"/>
                  <a:gd name="T33" fmla="*/ 2 h 95"/>
                  <a:gd name="T34" fmla="*/ 78 w 78"/>
                  <a:gd name="T35" fmla="*/ 2 h 95"/>
                  <a:gd name="T36" fmla="*/ 78 w 78"/>
                  <a:gd name="T37" fmla="*/ 2 h 95"/>
                  <a:gd name="T38" fmla="*/ 71 w 78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95">
                    <a:moveTo>
                      <a:pt x="43" y="4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9"/>
                      <a:pt x="5" y="91"/>
                    </a:cubicBezTo>
                    <a:cubicBezTo>
                      <a:pt x="3" y="89"/>
                      <a:pt x="2" y="86"/>
                      <a:pt x="2" y="8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7"/>
                      <a:pt x="3" y="90"/>
                      <a:pt x="7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43" y="49"/>
                      <a:pt x="43" y="49"/>
                      <a:pt x="43" y="4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5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6" name="Freeform 196"/>
              <p:cNvSpPr>
                <a:spLocks noEditPoints="1"/>
              </p:cNvSpPr>
              <p:nvPr/>
            </p:nvSpPr>
            <p:spPr bwMode="auto">
              <a:xfrm>
                <a:off x="4357" y="2108"/>
                <a:ext cx="126" cy="99"/>
              </a:xfrm>
              <a:custGeom>
                <a:avLst/>
                <a:gdLst>
                  <a:gd name="T0" fmla="*/ 16 w 125"/>
                  <a:gd name="T1" fmla="*/ 51 h 98"/>
                  <a:gd name="T2" fmla="*/ 102 w 125"/>
                  <a:gd name="T3" fmla="*/ 30 h 98"/>
                  <a:gd name="T4" fmla="*/ 16 w 125"/>
                  <a:gd name="T5" fmla="*/ 51 h 98"/>
                  <a:gd name="T6" fmla="*/ 13 w 125"/>
                  <a:gd name="T7" fmla="*/ 37 h 98"/>
                  <a:gd name="T8" fmla="*/ 99 w 125"/>
                  <a:gd name="T9" fmla="*/ 17 h 98"/>
                  <a:gd name="T10" fmla="*/ 13 w 125"/>
                  <a:gd name="T11" fmla="*/ 37 h 98"/>
                  <a:gd name="T12" fmla="*/ 105 w 125"/>
                  <a:gd name="T13" fmla="*/ 0 h 98"/>
                  <a:gd name="T14" fmla="*/ 104 w 125"/>
                  <a:gd name="T15" fmla="*/ 0 h 98"/>
                  <a:gd name="T16" fmla="*/ 83 w 125"/>
                  <a:gd name="T17" fmla="*/ 5 h 98"/>
                  <a:gd name="T18" fmla="*/ 83 w 125"/>
                  <a:gd name="T19" fmla="*/ 5 h 98"/>
                  <a:gd name="T20" fmla="*/ 59 w 125"/>
                  <a:gd name="T21" fmla="*/ 11 h 98"/>
                  <a:gd name="T22" fmla="*/ 59 w 125"/>
                  <a:gd name="T23" fmla="*/ 11 h 98"/>
                  <a:gd name="T24" fmla="*/ 58 w 125"/>
                  <a:gd name="T25" fmla="*/ 11 h 98"/>
                  <a:gd name="T26" fmla="*/ 58 w 125"/>
                  <a:gd name="T27" fmla="*/ 11 h 98"/>
                  <a:gd name="T28" fmla="*/ 39 w 125"/>
                  <a:gd name="T29" fmla="*/ 15 h 98"/>
                  <a:gd name="T30" fmla="*/ 39 w 125"/>
                  <a:gd name="T31" fmla="*/ 15 h 98"/>
                  <a:gd name="T32" fmla="*/ 3 w 125"/>
                  <a:gd name="T33" fmla="*/ 24 h 98"/>
                  <a:gd name="T34" fmla="*/ 0 w 125"/>
                  <a:gd name="T35" fmla="*/ 28 h 98"/>
                  <a:gd name="T36" fmla="*/ 7 w 125"/>
                  <a:gd name="T37" fmla="*/ 57 h 98"/>
                  <a:gd name="T38" fmla="*/ 7 w 125"/>
                  <a:gd name="T39" fmla="*/ 57 h 98"/>
                  <a:gd name="T40" fmla="*/ 10 w 125"/>
                  <a:gd name="T41" fmla="*/ 71 h 98"/>
                  <a:gd name="T42" fmla="*/ 10 w 125"/>
                  <a:gd name="T43" fmla="*/ 72 h 98"/>
                  <a:gd name="T44" fmla="*/ 10 w 125"/>
                  <a:gd name="T45" fmla="*/ 72 h 98"/>
                  <a:gd name="T46" fmla="*/ 10 w 125"/>
                  <a:gd name="T47" fmla="*/ 72 h 98"/>
                  <a:gd name="T48" fmla="*/ 16 w 125"/>
                  <a:gd name="T49" fmla="*/ 95 h 98"/>
                  <a:gd name="T50" fmla="*/ 19 w 125"/>
                  <a:gd name="T51" fmla="*/ 98 h 98"/>
                  <a:gd name="T52" fmla="*/ 20 w 125"/>
                  <a:gd name="T53" fmla="*/ 98 h 98"/>
                  <a:gd name="T54" fmla="*/ 44 w 125"/>
                  <a:gd name="T55" fmla="*/ 92 h 98"/>
                  <a:gd name="T56" fmla="*/ 45 w 125"/>
                  <a:gd name="T57" fmla="*/ 92 h 98"/>
                  <a:gd name="T58" fmla="*/ 45 w 125"/>
                  <a:gd name="T59" fmla="*/ 92 h 98"/>
                  <a:gd name="T60" fmla="*/ 46 w 125"/>
                  <a:gd name="T61" fmla="*/ 92 h 98"/>
                  <a:gd name="T62" fmla="*/ 88 w 125"/>
                  <a:gd name="T63" fmla="*/ 82 h 98"/>
                  <a:gd name="T64" fmla="*/ 122 w 125"/>
                  <a:gd name="T65" fmla="*/ 74 h 98"/>
                  <a:gd name="T66" fmla="*/ 125 w 125"/>
                  <a:gd name="T67" fmla="*/ 69 h 98"/>
                  <a:gd name="T68" fmla="*/ 118 w 125"/>
                  <a:gd name="T69" fmla="*/ 42 h 98"/>
                  <a:gd name="T70" fmla="*/ 116 w 125"/>
                  <a:gd name="T71" fmla="*/ 33 h 98"/>
                  <a:gd name="T72" fmla="*/ 116 w 125"/>
                  <a:gd name="T73" fmla="*/ 33 h 98"/>
                  <a:gd name="T74" fmla="*/ 116 w 125"/>
                  <a:gd name="T75" fmla="*/ 33 h 98"/>
                  <a:gd name="T76" fmla="*/ 116 w 125"/>
                  <a:gd name="T77" fmla="*/ 32 h 98"/>
                  <a:gd name="T78" fmla="*/ 115 w 125"/>
                  <a:gd name="T79" fmla="*/ 29 h 98"/>
                  <a:gd name="T80" fmla="*/ 115 w 125"/>
                  <a:gd name="T81" fmla="*/ 29 h 98"/>
                  <a:gd name="T82" fmla="*/ 109 w 125"/>
                  <a:gd name="T83" fmla="*/ 3 h 98"/>
                  <a:gd name="T84" fmla="*/ 105 w 125"/>
                  <a:gd name="T8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98">
                    <a:moveTo>
                      <a:pt x="16" y="51"/>
                    </a:moveTo>
                    <a:cubicBezTo>
                      <a:pt x="102" y="30"/>
                      <a:pt x="102" y="30"/>
                      <a:pt x="102" y="30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13" y="3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13" y="37"/>
                      <a:pt x="13" y="37"/>
                      <a:pt x="13" y="37"/>
                    </a:cubicBezTo>
                    <a:moveTo>
                      <a:pt x="105" y="0"/>
                    </a:moveTo>
                    <a:cubicBezTo>
                      <a:pt x="105" y="0"/>
                      <a:pt x="105" y="0"/>
                      <a:pt x="104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69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7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8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9" name="Freeform 199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90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1" name="Picture 20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87"/>
                <a:ext cx="14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" name="Picture 20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3" name="Freeform 203"/>
              <p:cNvSpPr>
                <a:spLocks/>
              </p:cNvSpPr>
              <p:nvPr/>
            </p:nvSpPr>
            <p:spPr bwMode="auto">
              <a:xfrm>
                <a:off x="4331" y="2088"/>
                <a:ext cx="83" cy="96"/>
              </a:xfrm>
              <a:custGeom>
                <a:avLst/>
                <a:gdLst>
                  <a:gd name="T0" fmla="*/ 82 w 82"/>
                  <a:gd name="T1" fmla="*/ 4 h 96"/>
                  <a:gd name="T2" fmla="*/ 82 w 82"/>
                  <a:gd name="T3" fmla="*/ 4 h 96"/>
                  <a:gd name="T4" fmla="*/ 73 w 82"/>
                  <a:gd name="T5" fmla="*/ 1 h 96"/>
                  <a:gd name="T6" fmla="*/ 65 w 82"/>
                  <a:gd name="T7" fmla="*/ 2 h 96"/>
                  <a:gd name="T8" fmla="*/ 17 w 82"/>
                  <a:gd name="T9" fmla="*/ 12 h 96"/>
                  <a:gd name="T10" fmla="*/ 2 w 82"/>
                  <a:gd name="T11" fmla="*/ 32 h 96"/>
                  <a:gd name="T12" fmla="*/ 5 w 82"/>
                  <a:gd name="T13" fmla="*/ 81 h 96"/>
                  <a:gd name="T14" fmla="*/ 6 w 82"/>
                  <a:gd name="T15" fmla="*/ 89 h 96"/>
                  <a:gd name="T16" fmla="*/ 11 w 82"/>
                  <a:gd name="T17" fmla="*/ 96 h 96"/>
                  <a:gd name="T18" fmla="*/ 11 w 82"/>
                  <a:gd name="T19" fmla="*/ 96 h 96"/>
                  <a:gd name="T20" fmla="*/ 5 w 82"/>
                  <a:gd name="T21" fmla="*/ 88 h 96"/>
                  <a:gd name="T22" fmla="*/ 4 w 82"/>
                  <a:gd name="T23" fmla="*/ 81 h 96"/>
                  <a:gd name="T24" fmla="*/ 1 w 82"/>
                  <a:gd name="T25" fmla="*/ 32 h 96"/>
                  <a:gd name="T26" fmla="*/ 17 w 82"/>
                  <a:gd name="T27" fmla="*/ 11 h 96"/>
                  <a:gd name="T28" fmla="*/ 65 w 82"/>
                  <a:gd name="T29" fmla="*/ 1 h 96"/>
                  <a:gd name="T30" fmla="*/ 72 w 82"/>
                  <a:gd name="T31" fmla="*/ 1 h 96"/>
                  <a:gd name="T32" fmla="*/ 82 w 82"/>
                  <a:gd name="T33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96">
                    <a:moveTo>
                      <a:pt x="82" y="4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1"/>
                    </a:cubicBezTo>
                    <a:cubicBezTo>
                      <a:pt x="70" y="1"/>
                      <a:pt x="68" y="1"/>
                      <a:pt x="65" y="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" y="15"/>
                      <a:pt x="1" y="17"/>
                      <a:pt x="2" y="3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4"/>
                      <a:pt x="5" y="86"/>
                      <a:pt x="6" y="89"/>
                    </a:cubicBezTo>
                    <a:cubicBezTo>
                      <a:pt x="7" y="92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8" y="94"/>
                      <a:pt x="6" y="91"/>
                      <a:pt x="5" y="88"/>
                    </a:cubicBezTo>
                    <a:cubicBezTo>
                      <a:pt x="4" y="86"/>
                      <a:pt x="4" y="83"/>
                      <a:pt x="4" y="8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17"/>
                      <a:pt x="2" y="14"/>
                      <a:pt x="17" y="1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70" y="0"/>
                      <a:pt x="72" y="1"/>
                    </a:cubicBezTo>
                    <a:cubicBezTo>
                      <a:pt x="76" y="1"/>
                      <a:pt x="79" y="2"/>
                      <a:pt x="82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4" name="Picture 20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406"/>
            <p:cNvGrpSpPr>
              <a:grpSpLocks/>
            </p:cNvGrpSpPr>
            <p:nvPr/>
          </p:nvGrpSpPr>
          <p:grpSpPr bwMode="auto">
            <a:xfrm>
              <a:off x="2504" y="959"/>
              <a:ext cx="2735" cy="2809"/>
              <a:chOff x="2504" y="959"/>
              <a:chExt cx="2735" cy="2809"/>
            </a:xfrm>
          </p:grpSpPr>
          <p:pic>
            <p:nvPicPr>
              <p:cNvPr id="895" name="Picture 206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14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6" name="Freeform 207"/>
              <p:cNvSpPr>
                <a:spLocks/>
              </p:cNvSpPr>
              <p:nvPr/>
            </p:nvSpPr>
            <p:spPr bwMode="auto">
              <a:xfrm>
                <a:off x="4342" y="2092"/>
                <a:ext cx="135" cy="142"/>
              </a:xfrm>
              <a:custGeom>
                <a:avLst/>
                <a:gdLst>
                  <a:gd name="T0" fmla="*/ 0 w 134"/>
                  <a:gd name="T1" fmla="*/ 93 h 141"/>
                  <a:gd name="T2" fmla="*/ 10 w 134"/>
                  <a:gd name="T3" fmla="*/ 87 h 141"/>
                  <a:gd name="T4" fmla="*/ 21 w 134"/>
                  <a:gd name="T5" fmla="*/ 85 h 141"/>
                  <a:gd name="T6" fmla="*/ 77 w 134"/>
                  <a:gd name="T7" fmla="*/ 78 h 141"/>
                  <a:gd name="T8" fmla="*/ 69 w 134"/>
                  <a:gd name="T9" fmla="*/ 22 h 141"/>
                  <a:gd name="T10" fmla="*/ 68 w 134"/>
                  <a:gd name="T11" fmla="*/ 11 h 141"/>
                  <a:gd name="T12" fmla="*/ 71 w 134"/>
                  <a:gd name="T13" fmla="*/ 0 h 141"/>
                  <a:gd name="T14" fmla="*/ 134 w 134"/>
                  <a:gd name="T15" fmla="*/ 49 h 141"/>
                  <a:gd name="T16" fmla="*/ 99 w 134"/>
                  <a:gd name="T17" fmla="*/ 95 h 141"/>
                  <a:gd name="T18" fmla="*/ 99 w 134"/>
                  <a:gd name="T19" fmla="*/ 95 h 141"/>
                  <a:gd name="T20" fmla="*/ 63 w 134"/>
                  <a:gd name="T21" fmla="*/ 141 h 141"/>
                  <a:gd name="T22" fmla="*/ 0 w 134"/>
                  <a:gd name="T23" fmla="*/ 9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141">
                    <a:moveTo>
                      <a:pt x="0" y="93"/>
                    </a:moveTo>
                    <a:cubicBezTo>
                      <a:pt x="3" y="90"/>
                      <a:pt x="6" y="88"/>
                      <a:pt x="10" y="87"/>
                    </a:cubicBezTo>
                    <a:cubicBezTo>
                      <a:pt x="13" y="85"/>
                      <a:pt x="17" y="85"/>
                      <a:pt x="21" y="85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7" y="15"/>
                      <a:pt x="68" y="11"/>
                    </a:cubicBezTo>
                    <a:cubicBezTo>
                      <a:pt x="68" y="7"/>
                      <a:pt x="69" y="4"/>
                      <a:pt x="71" y="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63" y="141"/>
                      <a:pt x="63" y="141"/>
                      <a:pt x="63" y="141"/>
                    </a:cubicBez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97" name="Picture 208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8" name="Picture 209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132"/>
                <a:ext cx="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9" name="Freeform 210"/>
              <p:cNvSpPr>
                <a:spLocks/>
              </p:cNvSpPr>
              <p:nvPr/>
            </p:nvSpPr>
            <p:spPr bwMode="auto">
              <a:xfrm>
                <a:off x="4398" y="2137"/>
                <a:ext cx="79" cy="97"/>
              </a:xfrm>
              <a:custGeom>
                <a:avLst/>
                <a:gdLst>
                  <a:gd name="T0" fmla="*/ 11 w 79"/>
                  <a:gd name="T1" fmla="*/ 25 h 96"/>
                  <a:gd name="T2" fmla="*/ 11 w 79"/>
                  <a:gd name="T3" fmla="*/ 25 h 96"/>
                  <a:gd name="T4" fmla="*/ 4 w 79"/>
                  <a:gd name="T5" fmla="*/ 34 h 96"/>
                  <a:gd name="T6" fmla="*/ 1 w 79"/>
                  <a:gd name="T7" fmla="*/ 38 h 96"/>
                  <a:gd name="T8" fmla="*/ 0 w 79"/>
                  <a:gd name="T9" fmla="*/ 47 h 96"/>
                  <a:gd name="T10" fmla="*/ 2 w 79"/>
                  <a:gd name="T11" fmla="*/ 83 h 96"/>
                  <a:gd name="T12" fmla="*/ 8 w 79"/>
                  <a:gd name="T13" fmla="*/ 96 h 96"/>
                  <a:gd name="T14" fmla="*/ 44 w 79"/>
                  <a:gd name="T15" fmla="*/ 50 h 96"/>
                  <a:gd name="T16" fmla="*/ 44 w 79"/>
                  <a:gd name="T17" fmla="*/ 50 h 96"/>
                  <a:gd name="T18" fmla="*/ 79 w 79"/>
                  <a:gd name="T19" fmla="*/ 4 h 96"/>
                  <a:gd name="T20" fmla="*/ 65 w 79"/>
                  <a:gd name="T21" fmla="*/ 1 h 96"/>
                  <a:gd name="T22" fmla="*/ 29 w 79"/>
                  <a:gd name="T23" fmla="*/ 8 h 96"/>
                  <a:gd name="T24" fmla="*/ 21 w 79"/>
                  <a:gd name="T25" fmla="*/ 12 h 96"/>
                  <a:gd name="T26" fmla="*/ 18 w 79"/>
                  <a:gd name="T27" fmla="*/ 15 h 96"/>
                  <a:gd name="T28" fmla="*/ 11 w 79"/>
                  <a:gd name="T29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96">
                    <a:moveTo>
                      <a:pt x="11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2" y="37"/>
                      <a:pt x="1" y="38"/>
                    </a:cubicBezTo>
                    <a:cubicBezTo>
                      <a:pt x="0" y="41"/>
                      <a:pt x="0" y="44"/>
                      <a:pt x="0" y="4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9"/>
                      <a:pt x="4" y="92"/>
                      <a:pt x="8" y="9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1"/>
                      <a:pt x="71" y="0"/>
                      <a:pt x="6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00" name="Picture 21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2135"/>
                <a:ext cx="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" name="Freeform 212"/>
              <p:cNvSpPr>
                <a:spLocks/>
              </p:cNvSpPr>
              <p:nvPr/>
            </p:nvSpPr>
            <p:spPr bwMode="auto">
              <a:xfrm>
                <a:off x="4353" y="2105"/>
                <a:ext cx="126" cy="100"/>
              </a:xfrm>
              <a:custGeom>
                <a:avLst/>
                <a:gdLst>
                  <a:gd name="T0" fmla="*/ 104 w 125"/>
                  <a:gd name="T1" fmla="*/ 0 h 99"/>
                  <a:gd name="T2" fmla="*/ 3 w 125"/>
                  <a:gd name="T3" fmla="*/ 24 h 99"/>
                  <a:gd name="T4" fmla="*/ 0 w 125"/>
                  <a:gd name="T5" fmla="*/ 29 h 99"/>
                  <a:gd name="T6" fmla="*/ 16 w 125"/>
                  <a:gd name="T7" fmla="*/ 95 h 99"/>
                  <a:gd name="T8" fmla="*/ 20 w 125"/>
                  <a:gd name="T9" fmla="*/ 98 h 99"/>
                  <a:gd name="T10" fmla="*/ 122 w 125"/>
                  <a:gd name="T11" fmla="*/ 74 h 99"/>
                  <a:gd name="T12" fmla="*/ 125 w 125"/>
                  <a:gd name="T13" fmla="*/ 70 h 99"/>
                  <a:gd name="T14" fmla="*/ 109 w 125"/>
                  <a:gd name="T15" fmla="*/ 3 h 99"/>
                  <a:gd name="T16" fmla="*/ 104 w 12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9">
                    <a:moveTo>
                      <a:pt x="104" y="0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7"/>
                      <a:pt x="0" y="29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9"/>
                      <a:pt x="20" y="98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70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2" name="Freeform 213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  <a:gd name="T8" fmla="*/ 1 w 8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3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4" name="Freeform 215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  <a:gd name="T8" fmla="*/ 1 w 8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5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6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7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8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9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0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1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2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3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4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5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6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7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8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9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0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1" name="Picture 232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" name="Picture 233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4" name="Picture 235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" name="Picture 236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6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7" name="Picture 238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8" name="Picture 239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9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30" name="Picture 241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2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3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4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5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6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7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8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39" name="Picture 250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1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42" name="Picture 253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3" name="Picture 254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4" name="Picture 25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5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6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7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8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9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0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1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2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3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4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5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6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7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8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9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0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1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2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3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4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5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6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7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8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9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0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1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2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3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4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5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6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7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8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9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0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1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2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3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4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5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6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7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8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9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0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1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2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3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4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5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6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7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8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9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0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1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2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4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5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6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7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8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9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0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1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2" name="Freeform 323"/>
              <p:cNvSpPr>
                <a:spLocks/>
              </p:cNvSpPr>
              <p:nvPr/>
            </p:nvSpPr>
            <p:spPr bwMode="auto">
              <a:xfrm>
                <a:off x="4379" y="2398"/>
                <a:ext cx="28" cy="20"/>
              </a:xfrm>
              <a:custGeom>
                <a:avLst/>
                <a:gdLst>
                  <a:gd name="T0" fmla="*/ 27 w 28"/>
                  <a:gd name="T1" fmla="*/ 16 h 20"/>
                  <a:gd name="T2" fmla="*/ 24 w 28"/>
                  <a:gd name="T3" fmla="*/ 20 h 20"/>
                  <a:gd name="T4" fmla="*/ 19 w 28"/>
                  <a:gd name="T5" fmla="*/ 20 h 20"/>
                  <a:gd name="T6" fmla="*/ 0 w 28"/>
                  <a:gd name="T7" fmla="*/ 12 h 20"/>
                  <a:gd name="T8" fmla="*/ 5 w 28"/>
                  <a:gd name="T9" fmla="*/ 0 h 20"/>
                  <a:gd name="T10" fmla="*/ 24 w 28"/>
                  <a:gd name="T11" fmla="*/ 7 h 20"/>
                  <a:gd name="T12" fmla="*/ 27 w 28"/>
                  <a:gd name="T13" fmla="*/ 11 h 20"/>
                  <a:gd name="T14" fmla="*/ 27 w 28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27" y="16"/>
                    </a:moveTo>
                    <a:cubicBezTo>
                      <a:pt x="27" y="17"/>
                      <a:pt x="26" y="19"/>
                      <a:pt x="24" y="20"/>
                    </a:cubicBezTo>
                    <a:cubicBezTo>
                      <a:pt x="22" y="20"/>
                      <a:pt x="20" y="20"/>
                      <a:pt x="19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7" y="9"/>
                      <a:pt x="27" y="11"/>
                    </a:cubicBezTo>
                    <a:cubicBezTo>
                      <a:pt x="28" y="12"/>
                      <a:pt x="28" y="14"/>
                      <a:pt x="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3" name="Freeform 324"/>
              <p:cNvSpPr>
                <a:spLocks/>
              </p:cNvSpPr>
              <p:nvPr/>
            </p:nvSpPr>
            <p:spPr bwMode="auto">
              <a:xfrm>
                <a:off x="4379" y="2398"/>
                <a:ext cx="12" cy="15"/>
              </a:xfrm>
              <a:custGeom>
                <a:avLst/>
                <a:gdLst>
                  <a:gd name="T0" fmla="*/ 5 w 12"/>
                  <a:gd name="T1" fmla="*/ 0 h 15"/>
                  <a:gd name="T2" fmla="*/ 0 w 12"/>
                  <a:gd name="T3" fmla="*/ 12 h 15"/>
                  <a:gd name="T4" fmla="*/ 7 w 12"/>
                  <a:gd name="T5" fmla="*/ 15 h 15"/>
                  <a:gd name="T6" fmla="*/ 12 w 12"/>
                  <a:gd name="T7" fmla="*/ 2 h 15"/>
                  <a:gd name="T8" fmla="*/ 5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7"/>
                      <a:pt x="12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4" name="Freeform 325"/>
              <p:cNvSpPr>
                <a:spLocks/>
              </p:cNvSpPr>
              <p:nvPr/>
            </p:nvSpPr>
            <p:spPr bwMode="auto">
              <a:xfrm>
                <a:off x="4299" y="2344"/>
                <a:ext cx="90" cy="90"/>
              </a:xfrm>
              <a:custGeom>
                <a:avLst/>
                <a:gdLst>
                  <a:gd name="T0" fmla="*/ 86 w 89"/>
                  <a:gd name="T1" fmla="*/ 49 h 89"/>
                  <a:gd name="T2" fmla="*/ 40 w 89"/>
                  <a:gd name="T3" fmla="*/ 86 h 89"/>
                  <a:gd name="T4" fmla="*/ 3 w 89"/>
                  <a:gd name="T5" fmla="*/ 40 h 89"/>
                  <a:gd name="T6" fmla="*/ 49 w 89"/>
                  <a:gd name="T7" fmla="*/ 3 h 89"/>
                  <a:gd name="T8" fmla="*/ 86 w 89"/>
                  <a:gd name="T9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86" y="49"/>
                    </a:moveTo>
                    <a:cubicBezTo>
                      <a:pt x="84" y="72"/>
                      <a:pt x="63" y="89"/>
                      <a:pt x="40" y="86"/>
                    </a:cubicBezTo>
                    <a:cubicBezTo>
                      <a:pt x="17" y="84"/>
                      <a:pt x="0" y="63"/>
                      <a:pt x="3" y="40"/>
                    </a:cubicBezTo>
                    <a:cubicBezTo>
                      <a:pt x="5" y="17"/>
                      <a:pt x="26" y="0"/>
                      <a:pt x="49" y="3"/>
                    </a:cubicBezTo>
                    <a:cubicBezTo>
                      <a:pt x="72" y="5"/>
                      <a:pt x="89" y="26"/>
                      <a:pt x="8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5" name="Freeform 326"/>
              <p:cNvSpPr>
                <a:spLocks/>
              </p:cNvSpPr>
              <p:nvPr/>
            </p:nvSpPr>
            <p:spPr bwMode="auto">
              <a:xfrm>
                <a:off x="4306" y="2351"/>
                <a:ext cx="76" cy="76"/>
              </a:xfrm>
              <a:custGeom>
                <a:avLst/>
                <a:gdLst>
                  <a:gd name="T0" fmla="*/ 73 w 75"/>
                  <a:gd name="T1" fmla="*/ 41 h 75"/>
                  <a:gd name="T2" fmla="*/ 34 w 75"/>
                  <a:gd name="T3" fmla="*/ 72 h 75"/>
                  <a:gd name="T4" fmla="*/ 2 w 75"/>
                  <a:gd name="T5" fmla="*/ 33 h 75"/>
                  <a:gd name="T6" fmla="*/ 41 w 75"/>
                  <a:gd name="T7" fmla="*/ 2 h 75"/>
                  <a:gd name="T8" fmla="*/ 73 w 75"/>
                  <a:gd name="T9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3" y="41"/>
                    </a:moveTo>
                    <a:cubicBezTo>
                      <a:pt x="70" y="61"/>
                      <a:pt x="53" y="75"/>
                      <a:pt x="34" y="72"/>
                    </a:cubicBezTo>
                    <a:cubicBezTo>
                      <a:pt x="14" y="70"/>
                      <a:pt x="0" y="53"/>
                      <a:pt x="2" y="33"/>
                    </a:cubicBezTo>
                    <a:cubicBezTo>
                      <a:pt x="5" y="14"/>
                      <a:pt x="22" y="0"/>
                      <a:pt x="41" y="2"/>
                    </a:cubicBezTo>
                    <a:cubicBezTo>
                      <a:pt x="61" y="4"/>
                      <a:pt x="75" y="22"/>
                      <a:pt x="73" y="41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6" name="Freeform 327"/>
              <p:cNvSpPr>
                <a:spLocks/>
              </p:cNvSpPr>
              <p:nvPr/>
            </p:nvSpPr>
            <p:spPr bwMode="auto">
              <a:xfrm>
                <a:off x="4307" y="2351"/>
                <a:ext cx="69" cy="66"/>
              </a:xfrm>
              <a:custGeom>
                <a:avLst/>
                <a:gdLst>
                  <a:gd name="T0" fmla="*/ 10 w 68"/>
                  <a:gd name="T1" fmla="*/ 45 h 65"/>
                  <a:gd name="T2" fmla="*/ 49 w 68"/>
                  <a:gd name="T3" fmla="*/ 13 h 65"/>
                  <a:gd name="T4" fmla="*/ 68 w 68"/>
                  <a:gd name="T5" fmla="*/ 21 h 65"/>
                  <a:gd name="T6" fmla="*/ 40 w 68"/>
                  <a:gd name="T7" fmla="*/ 2 h 65"/>
                  <a:gd name="T8" fmla="*/ 1 w 68"/>
                  <a:gd name="T9" fmla="*/ 33 h 65"/>
                  <a:gd name="T10" fmla="*/ 14 w 68"/>
                  <a:gd name="T11" fmla="*/ 65 h 65"/>
                  <a:gd name="T12" fmla="*/ 10 w 68"/>
                  <a:gd name="T13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5">
                    <a:moveTo>
                      <a:pt x="10" y="45"/>
                    </a:moveTo>
                    <a:cubicBezTo>
                      <a:pt x="12" y="25"/>
                      <a:pt x="30" y="11"/>
                      <a:pt x="49" y="13"/>
                    </a:cubicBezTo>
                    <a:cubicBezTo>
                      <a:pt x="56" y="14"/>
                      <a:pt x="63" y="17"/>
                      <a:pt x="68" y="21"/>
                    </a:cubicBezTo>
                    <a:cubicBezTo>
                      <a:pt x="63" y="11"/>
                      <a:pt x="53" y="4"/>
                      <a:pt x="40" y="2"/>
                    </a:cubicBezTo>
                    <a:cubicBezTo>
                      <a:pt x="21" y="0"/>
                      <a:pt x="4" y="14"/>
                      <a:pt x="1" y="33"/>
                    </a:cubicBezTo>
                    <a:cubicBezTo>
                      <a:pt x="0" y="46"/>
                      <a:pt x="5" y="57"/>
                      <a:pt x="14" y="65"/>
                    </a:cubicBezTo>
                    <a:cubicBezTo>
                      <a:pt x="11" y="59"/>
                      <a:pt x="10" y="52"/>
                      <a:pt x="10" y="45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7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8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9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0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1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2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3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4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5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6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7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0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1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2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3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4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5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6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7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8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9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0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1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2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3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4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5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6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7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8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9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0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4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5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6" name="Freeform 377"/>
              <p:cNvSpPr>
                <a:spLocks/>
              </p:cNvSpPr>
              <p:nvPr/>
            </p:nvSpPr>
            <p:spPr bwMode="auto">
              <a:xfrm>
                <a:off x="5013" y="2256"/>
                <a:ext cx="226" cy="377"/>
              </a:xfrm>
              <a:custGeom>
                <a:avLst/>
                <a:gdLst>
                  <a:gd name="T0" fmla="*/ 48 w 225"/>
                  <a:gd name="T1" fmla="*/ 40 h 375"/>
                  <a:gd name="T2" fmla="*/ 11 w 225"/>
                  <a:gd name="T3" fmla="*/ 86 h 375"/>
                  <a:gd name="T4" fmla="*/ 1 w 225"/>
                  <a:gd name="T5" fmla="*/ 292 h 375"/>
                  <a:gd name="T6" fmla="*/ 33 w 225"/>
                  <a:gd name="T7" fmla="*/ 337 h 375"/>
                  <a:gd name="T8" fmla="*/ 151 w 225"/>
                  <a:gd name="T9" fmla="*/ 369 h 375"/>
                  <a:gd name="T10" fmla="*/ 194 w 225"/>
                  <a:gd name="T11" fmla="*/ 344 h 375"/>
                  <a:gd name="T12" fmla="*/ 219 w 225"/>
                  <a:gd name="T13" fmla="*/ 234 h 375"/>
                  <a:gd name="T14" fmla="*/ 223 w 225"/>
                  <a:gd name="T15" fmla="*/ 164 h 375"/>
                  <a:gd name="T16" fmla="*/ 210 w 225"/>
                  <a:gd name="T17" fmla="*/ 31 h 375"/>
                  <a:gd name="T18" fmla="*/ 172 w 225"/>
                  <a:gd name="T19" fmla="*/ 5 h 375"/>
                  <a:gd name="T20" fmla="*/ 48 w 225"/>
                  <a:gd name="T21" fmla="*/ 4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375">
                    <a:moveTo>
                      <a:pt x="48" y="40"/>
                    </a:moveTo>
                    <a:cubicBezTo>
                      <a:pt x="29" y="46"/>
                      <a:pt x="12" y="66"/>
                      <a:pt x="11" y="86"/>
                    </a:cubicBezTo>
                    <a:cubicBezTo>
                      <a:pt x="1" y="292"/>
                      <a:pt x="1" y="292"/>
                      <a:pt x="1" y="292"/>
                    </a:cubicBezTo>
                    <a:cubicBezTo>
                      <a:pt x="0" y="311"/>
                      <a:pt x="14" y="332"/>
                      <a:pt x="33" y="337"/>
                    </a:cubicBezTo>
                    <a:cubicBezTo>
                      <a:pt x="151" y="369"/>
                      <a:pt x="151" y="369"/>
                      <a:pt x="151" y="369"/>
                    </a:cubicBezTo>
                    <a:cubicBezTo>
                      <a:pt x="170" y="375"/>
                      <a:pt x="189" y="363"/>
                      <a:pt x="194" y="34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3" y="215"/>
                      <a:pt x="225" y="183"/>
                      <a:pt x="223" y="164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8" y="11"/>
                      <a:pt x="191" y="0"/>
                      <a:pt x="172" y="5"/>
                    </a:cubicBezTo>
                    <a:cubicBezTo>
                      <a:pt x="48" y="40"/>
                      <a:pt x="48" y="40"/>
                      <a:pt x="48" y="40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7" name="Freeform 378"/>
              <p:cNvSpPr>
                <a:spLocks/>
              </p:cNvSpPr>
              <p:nvPr/>
            </p:nvSpPr>
            <p:spPr bwMode="auto">
              <a:xfrm>
                <a:off x="5138" y="2256"/>
                <a:ext cx="101" cy="377"/>
              </a:xfrm>
              <a:custGeom>
                <a:avLst/>
                <a:gdLst>
                  <a:gd name="T0" fmla="*/ 25 w 100"/>
                  <a:gd name="T1" fmla="*/ 11 h 375"/>
                  <a:gd name="T2" fmla="*/ 32 w 100"/>
                  <a:gd name="T3" fmla="*/ 28 h 375"/>
                  <a:gd name="T4" fmla="*/ 44 w 100"/>
                  <a:gd name="T5" fmla="*/ 161 h 375"/>
                  <a:gd name="T6" fmla="*/ 40 w 100"/>
                  <a:gd name="T7" fmla="*/ 231 h 375"/>
                  <a:gd name="T8" fmla="*/ 15 w 100"/>
                  <a:gd name="T9" fmla="*/ 341 h 375"/>
                  <a:gd name="T10" fmla="*/ 0 w 100"/>
                  <a:gd name="T11" fmla="*/ 362 h 375"/>
                  <a:gd name="T12" fmla="*/ 26 w 100"/>
                  <a:gd name="T13" fmla="*/ 369 h 375"/>
                  <a:gd name="T14" fmla="*/ 69 w 100"/>
                  <a:gd name="T15" fmla="*/ 344 h 375"/>
                  <a:gd name="T16" fmla="*/ 94 w 100"/>
                  <a:gd name="T17" fmla="*/ 234 h 375"/>
                  <a:gd name="T18" fmla="*/ 98 w 100"/>
                  <a:gd name="T19" fmla="*/ 164 h 375"/>
                  <a:gd name="T20" fmla="*/ 85 w 100"/>
                  <a:gd name="T21" fmla="*/ 31 h 375"/>
                  <a:gd name="T22" fmla="*/ 47 w 100"/>
                  <a:gd name="T23" fmla="*/ 5 h 375"/>
                  <a:gd name="T24" fmla="*/ 25 w 100"/>
                  <a:gd name="T25" fmla="*/ 1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375">
                    <a:moveTo>
                      <a:pt x="25" y="11"/>
                    </a:moveTo>
                    <a:cubicBezTo>
                      <a:pt x="29" y="16"/>
                      <a:pt x="31" y="21"/>
                      <a:pt x="32" y="28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6" y="180"/>
                      <a:pt x="44" y="212"/>
                      <a:pt x="40" y="231"/>
                    </a:cubicBezTo>
                    <a:cubicBezTo>
                      <a:pt x="15" y="341"/>
                      <a:pt x="15" y="341"/>
                      <a:pt x="15" y="341"/>
                    </a:cubicBezTo>
                    <a:cubicBezTo>
                      <a:pt x="13" y="350"/>
                      <a:pt x="7" y="358"/>
                      <a:pt x="0" y="362"/>
                    </a:cubicBezTo>
                    <a:cubicBezTo>
                      <a:pt x="26" y="369"/>
                      <a:pt x="26" y="369"/>
                      <a:pt x="26" y="369"/>
                    </a:cubicBezTo>
                    <a:cubicBezTo>
                      <a:pt x="45" y="375"/>
                      <a:pt x="64" y="363"/>
                      <a:pt x="69" y="344"/>
                    </a:cubicBezTo>
                    <a:cubicBezTo>
                      <a:pt x="94" y="234"/>
                      <a:pt x="94" y="234"/>
                      <a:pt x="94" y="234"/>
                    </a:cubicBezTo>
                    <a:cubicBezTo>
                      <a:pt x="98" y="215"/>
                      <a:pt x="100" y="183"/>
                      <a:pt x="98" y="164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3" y="11"/>
                      <a:pt x="66" y="0"/>
                      <a:pt x="47" y="5"/>
                    </a:cubicBezTo>
                    <a:cubicBezTo>
                      <a:pt x="25" y="11"/>
                      <a:pt x="25" y="11"/>
                      <a:pt x="25" y="11"/>
                    </a:cubicBezTo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8" name="Freeform 379"/>
              <p:cNvSpPr>
                <a:spLocks/>
              </p:cNvSpPr>
              <p:nvPr/>
            </p:nvSpPr>
            <p:spPr bwMode="auto">
              <a:xfrm>
                <a:off x="4726" y="2590"/>
                <a:ext cx="41" cy="55"/>
              </a:xfrm>
              <a:custGeom>
                <a:avLst/>
                <a:gdLst>
                  <a:gd name="T0" fmla="*/ 41 w 41"/>
                  <a:gd name="T1" fmla="*/ 8 h 55"/>
                  <a:gd name="T2" fmla="*/ 18 w 41"/>
                  <a:gd name="T3" fmla="*/ 55 h 55"/>
                  <a:gd name="T4" fmla="*/ 0 w 41"/>
                  <a:gd name="T5" fmla="*/ 47 h 55"/>
                  <a:gd name="T6" fmla="*/ 22 w 41"/>
                  <a:gd name="T7" fmla="*/ 0 h 55"/>
                  <a:gd name="T8" fmla="*/ 41 w 41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41" y="8"/>
                    </a:moveTo>
                    <a:lnTo>
                      <a:pt x="18" y="55"/>
                    </a:lnTo>
                    <a:lnTo>
                      <a:pt x="0" y="47"/>
                    </a:lnTo>
                    <a:lnTo>
                      <a:pt x="22" y="0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9" name="Freeform 380"/>
              <p:cNvSpPr>
                <a:spLocks/>
              </p:cNvSpPr>
              <p:nvPr/>
            </p:nvSpPr>
            <p:spPr bwMode="auto">
              <a:xfrm>
                <a:off x="4742" y="2463"/>
                <a:ext cx="411" cy="255"/>
              </a:xfrm>
              <a:custGeom>
                <a:avLst/>
                <a:gdLst>
                  <a:gd name="T0" fmla="*/ 245 w 408"/>
                  <a:gd name="T1" fmla="*/ 17 h 254"/>
                  <a:gd name="T2" fmla="*/ 253 w 408"/>
                  <a:gd name="T3" fmla="*/ 131 h 254"/>
                  <a:gd name="T4" fmla="*/ 24 w 408"/>
                  <a:gd name="T5" fmla="*/ 131 h 254"/>
                  <a:gd name="T6" fmla="*/ 0 w 408"/>
                  <a:gd name="T7" fmla="*/ 184 h 254"/>
                  <a:gd name="T8" fmla="*/ 207 w 408"/>
                  <a:gd name="T9" fmla="*/ 242 h 254"/>
                  <a:gd name="T10" fmla="*/ 353 w 408"/>
                  <a:gd name="T11" fmla="*/ 188 h 254"/>
                  <a:gd name="T12" fmla="*/ 401 w 408"/>
                  <a:gd name="T13" fmla="*/ 42 h 254"/>
                  <a:gd name="T14" fmla="*/ 245 w 408"/>
                  <a:gd name="T15" fmla="*/ 1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254">
                    <a:moveTo>
                      <a:pt x="245" y="17"/>
                    </a:moveTo>
                    <a:cubicBezTo>
                      <a:pt x="245" y="17"/>
                      <a:pt x="268" y="87"/>
                      <a:pt x="253" y="131"/>
                    </a:cubicBezTo>
                    <a:cubicBezTo>
                      <a:pt x="239" y="175"/>
                      <a:pt x="111" y="175"/>
                      <a:pt x="24" y="131"/>
                    </a:cubicBezTo>
                    <a:cubicBezTo>
                      <a:pt x="9" y="161"/>
                      <a:pt x="0" y="184"/>
                      <a:pt x="0" y="184"/>
                    </a:cubicBezTo>
                    <a:cubicBezTo>
                      <a:pt x="0" y="184"/>
                      <a:pt x="141" y="254"/>
                      <a:pt x="207" y="242"/>
                    </a:cubicBezTo>
                    <a:cubicBezTo>
                      <a:pt x="273" y="230"/>
                      <a:pt x="353" y="188"/>
                      <a:pt x="353" y="188"/>
                    </a:cubicBezTo>
                    <a:cubicBezTo>
                      <a:pt x="353" y="188"/>
                      <a:pt x="394" y="85"/>
                      <a:pt x="401" y="42"/>
                    </a:cubicBezTo>
                    <a:cubicBezTo>
                      <a:pt x="408" y="0"/>
                      <a:pt x="245" y="17"/>
                      <a:pt x="245" y="1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0" name="Freeform 381"/>
              <p:cNvSpPr>
                <a:spLocks/>
              </p:cNvSpPr>
              <p:nvPr/>
            </p:nvSpPr>
            <p:spPr bwMode="auto">
              <a:xfrm>
                <a:off x="4742" y="2482"/>
                <a:ext cx="406" cy="236"/>
              </a:xfrm>
              <a:custGeom>
                <a:avLst/>
                <a:gdLst>
                  <a:gd name="T0" fmla="*/ 327 w 403"/>
                  <a:gd name="T1" fmla="*/ 139 h 235"/>
                  <a:gd name="T2" fmla="*/ 180 w 403"/>
                  <a:gd name="T3" fmla="*/ 194 h 235"/>
                  <a:gd name="T4" fmla="*/ 6 w 403"/>
                  <a:gd name="T5" fmla="*/ 150 h 235"/>
                  <a:gd name="T6" fmla="*/ 0 w 403"/>
                  <a:gd name="T7" fmla="*/ 165 h 235"/>
                  <a:gd name="T8" fmla="*/ 207 w 403"/>
                  <a:gd name="T9" fmla="*/ 223 h 235"/>
                  <a:gd name="T10" fmla="*/ 353 w 403"/>
                  <a:gd name="T11" fmla="*/ 169 h 235"/>
                  <a:gd name="T12" fmla="*/ 401 w 403"/>
                  <a:gd name="T13" fmla="*/ 23 h 235"/>
                  <a:gd name="T14" fmla="*/ 373 w 403"/>
                  <a:gd name="T15" fmla="*/ 0 h 235"/>
                  <a:gd name="T16" fmla="*/ 327 w 403"/>
                  <a:gd name="T17" fmla="*/ 13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35">
                    <a:moveTo>
                      <a:pt x="327" y="139"/>
                    </a:moveTo>
                    <a:cubicBezTo>
                      <a:pt x="327" y="139"/>
                      <a:pt x="246" y="182"/>
                      <a:pt x="180" y="194"/>
                    </a:cubicBezTo>
                    <a:cubicBezTo>
                      <a:pt x="134" y="202"/>
                      <a:pt x="52" y="170"/>
                      <a:pt x="6" y="150"/>
                    </a:cubicBezTo>
                    <a:cubicBezTo>
                      <a:pt x="2" y="160"/>
                      <a:pt x="0" y="165"/>
                      <a:pt x="0" y="165"/>
                    </a:cubicBezTo>
                    <a:cubicBezTo>
                      <a:pt x="0" y="165"/>
                      <a:pt x="141" y="235"/>
                      <a:pt x="207" y="223"/>
                    </a:cubicBezTo>
                    <a:cubicBezTo>
                      <a:pt x="273" y="211"/>
                      <a:pt x="353" y="169"/>
                      <a:pt x="353" y="169"/>
                    </a:cubicBezTo>
                    <a:cubicBezTo>
                      <a:pt x="353" y="169"/>
                      <a:pt x="394" y="66"/>
                      <a:pt x="401" y="23"/>
                    </a:cubicBezTo>
                    <a:cubicBezTo>
                      <a:pt x="403" y="11"/>
                      <a:pt x="391" y="4"/>
                      <a:pt x="373" y="0"/>
                    </a:cubicBezTo>
                    <a:cubicBezTo>
                      <a:pt x="364" y="45"/>
                      <a:pt x="327" y="139"/>
                      <a:pt x="327" y="139"/>
                    </a:cubicBezTo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1" name="Freeform 382"/>
              <p:cNvSpPr>
                <a:spLocks/>
              </p:cNvSpPr>
              <p:nvPr/>
            </p:nvSpPr>
            <p:spPr bwMode="auto">
              <a:xfrm>
                <a:off x="4829" y="2138"/>
                <a:ext cx="23" cy="54"/>
              </a:xfrm>
              <a:custGeom>
                <a:avLst/>
                <a:gdLst>
                  <a:gd name="T0" fmla="*/ 23 w 23"/>
                  <a:gd name="T1" fmla="*/ 53 h 54"/>
                  <a:gd name="T2" fmla="*/ 20 w 23"/>
                  <a:gd name="T3" fmla="*/ 0 h 54"/>
                  <a:gd name="T4" fmla="*/ 0 w 23"/>
                  <a:gd name="T5" fmla="*/ 2 h 54"/>
                  <a:gd name="T6" fmla="*/ 3 w 23"/>
                  <a:gd name="T7" fmla="*/ 54 h 54"/>
                  <a:gd name="T8" fmla="*/ 23 w 23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4">
                    <a:moveTo>
                      <a:pt x="23" y="53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2" name="Freeform 383"/>
              <p:cNvSpPr>
                <a:spLocks/>
              </p:cNvSpPr>
              <p:nvPr/>
            </p:nvSpPr>
            <p:spPr bwMode="auto">
              <a:xfrm>
                <a:off x="4846" y="2134"/>
                <a:ext cx="320" cy="340"/>
              </a:xfrm>
              <a:custGeom>
                <a:avLst/>
                <a:gdLst>
                  <a:gd name="T0" fmla="*/ 154 w 318"/>
                  <a:gd name="T1" fmla="*/ 262 h 338"/>
                  <a:gd name="T2" fmla="*/ 204 w 318"/>
                  <a:gd name="T3" fmla="*/ 159 h 338"/>
                  <a:gd name="T4" fmla="*/ 3 w 318"/>
                  <a:gd name="T5" fmla="*/ 58 h 338"/>
                  <a:gd name="T6" fmla="*/ 1 w 318"/>
                  <a:gd name="T7" fmla="*/ 0 h 338"/>
                  <a:gd name="T8" fmla="*/ 202 w 318"/>
                  <a:gd name="T9" fmla="*/ 38 h 338"/>
                  <a:gd name="T10" fmla="*/ 317 w 318"/>
                  <a:gd name="T11" fmla="*/ 143 h 338"/>
                  <a:gd name="T12" fmla="*/ 308 w 318"/>
                  <a:gd name="T13" fmla="*/ 296 h 338"/>
                  <a:gd name="T14" fmla="*/ 154 w 318"/>
                  <a:gd name="T15" fmla="*/ 2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338">
                    <a:moveTo>
                      <a:pt x="154" y="262"/>
                    </a:moveTo>
                    <a:cubicBezTo>
                      <a:pt x="154" y="262"/>
                      <a:pt x="201" y="205"/>
                      <a:pt x="204" y="159"/>
                    </a:cubicBezTo>
                    <a:cubicBezTo>
                      <a:pt x="206" y="113"/>
                      <a:pt x="100" y="49"/>
                      <a:pt x="3" y="58"/>
                    </a:cubicBezTo>
                    <a:cubicBezTo>
                      <a:pt x="0" y="24"/>
                      <a:pt x="1" y="0"/>
                      <a:pt x="1" y="0"/>
                    </a:cubicBezTo>
                    <a:cubicBezTo>
                      <a:pt x="1" y="0"/>
                      <a:pt x="145" y="3"/>
                      <a:pt x="202" y="38"/>
                    </a:cubicBezTo>
                    <a:cubicBezTo>
                      <a:pt x="258" y="74"/>
                      <a:pt x="317" y="143"/>
                      <a:pt x="317" y="143"/>
                    </a:cubicBezTo>
                    <a:cubicBezTo>
                      <a:pt x="317" y="143"/>
                      <a:pt x="318" y="254"/>
                      <a:pt x="308" y="296"/>
                    </a:cubicBezTo>
                    <a:cubicBezTo>
                      <a:pt x="299" y="338"/>
                      <a:pt x="154" y="262"/>
                      <a:pt x="154" y="262"/>
                    </a:cubicBezTo>
                    <a:close/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3" name="Freeform 384"/>
              <p:cNvSpPr>
                <a:spLocks/>
              </p:cNvSpPr>
              <p:nvPr/>
            </p:nvSpPr>
            <p:spPr bwMode="auto">
              <a:xfrm>
                <a:off x="4847" y="2134"/>
                <a:ext cx="319" cy="312"/>
              </a:xfrm>
              <a:custGeom>
                <a:avLst/>
                <a:gdLst>
                  <a:gd name="T0" fmla="*/ 281 w 317"/>
                  <a:gd name="T1" fmla="*/ 161 h 310"/>
                  <a:gd name="T2" fmla="*/ 165 w 317"/>
                  <a:gd name="T3" fmla="*/ 56 h 310"/>
                  <a:gd name="T4" fmla="*/ 0 w 317"/>
                  <a:gd name="T5" fmla="*/ 16 h 310"/>
                  <a:gd name="T6" fmla="*/ 0 w 317"/>
                  <a:gd name="T7" fmla="*/ 0 h 310"/>
                  <a:gd name="T8" fmla="*/ 201 w 317"/>
                  <a:gd name="T9" fmla="*/ 38 h 310"/>
                  <a:gd name="T10" fmla="*/ 316 w 317"/>
                  <a:gd name="T11" fmla="*/ 143 h 310"/>
                  <a:gd name="T12" fmla="*/ 307 w 317"/>
                  <a:gd name="T13" fmla="*/ 296 h 310"/>
                  <a:gd name="T14" fmla="*/ 273 w 317"/>
                  <a:gd name="T15" fmla="*/ 308 h 310"/>
                  <a:gd name="T16" fmla="*/ 281 w 317"/>
                  <a:gd name="T17" fmla="*/ 16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0">
                    <a:moveTo>
                      <a:pt x="281" y="161"/>
                    </a:moveTo>
                    <a:cubicBezTo>
                      <a:pt x="281" y="161"/>
                      <a:pt x="222" y="92"/>
                      <a:pt x="165" y="56"/>
                    </a:cubicBezTo>
                    <a:cubicBezTo>
                      <a:pt x="125" y="31"/>
                      <a:pt x="50" y="14"/>
                      <a:pt x="0" y="16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0" y="0"/>
                      <a:pt x="144" y="3"/>
                      <a:pt x="201" y="38"/>
                    </a:cubicBezTo>
                    <a:cubicBezTo>
                      <a:pt x="257" y="74"/>
                      <a:pt x="316" y="143"/>
                      <a:pt x="316" y="143"/>
                    </a:cubicBezTo>
                    <a:cubicBezTo>
                      <a:pt x="316" y="143"/>
                      <a:pt x="317" y="254"/>
                      <a:pt x="307" y="296"/>
                    </a:cubicBezTo>
                    <a:cubicBezTo>
                      <a:pt x="305" y="308"/>
                      <a:pt x="291" y="310"/>
                      <a:pt x="273" y="308"/>
                    </a:cubicBezTo>
                    <a:cubicBezTo>
                      <a:pt x="281" y="262"/>
                      <a:pt x="281" y="161"/>
                      <a:pt x="281" y="161"/>
                    </a:cubicBezTo>
                    <a:close/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4" name="Freeform 385"/>
              <p:cNvSpPr>
                <a:spLocks/>
              </p:cNvSpPr>
              <p:nvPr/>
            </p:nvSpPr>
            <p:spPr bwMode="auto">
              <a:xfrm>
                <a:off x="4687" y="2134"/>
                <a:ext cx="145" cy="96"/>
              </a:xfrm>
              <a:custGeom>
                <a:avLst/>
                <a:gdLst>
                  <a:gd name="T0" fmla="*/ 142 w 144"/>
                  <a:gd name="T1" fmla="*/ 20 h 95"/>
                  <a:gd name="T2" fmla="*/ 73 w 144"/>
                  <a:gd name="T3" fmla="*/ 3 h 95"/>
                  <a:gd name="T4" fmla="*/ 39 w 144"/>
                  <a:gd name="T5" fmla="*/ 16 h 95"/>
                  <a:gd name="T6" fmla="*/ 6 w 144"/>
                  <a:gd name="T7" fmla="*/ 38 h 95"/>
                  <a:gd name="T8" fmla="*/ 9 w 144"/>
                  <a:gd name="T9" fmla="*/ 39 h 95"/>
                  <a:gd name="T10" fmla="*/ 0 w 144"/>
                  <a:gd name="T11" fmla="*/ 48 h 95"/>
                  <a:gd name="T12" fmla="*/ 11 w 144"/>
                  <a:gd name="T13" fmla="*/ 51 h 95"/>
                  <a:gd name="T14" fmla="*/ 1 w 144"/>
                  <a:gd name="T15" fmla="*/ 63 h 95"/>
                  <a:gd name="T16" fmla="*/ 18 w 144"/>
                  <a:gd name="T17" fmla="*/ 65 h 95"/>
                  <a:gd name="T18" fmla="*/ 9 w 144"/>
                  <a:gd name="T19" fmla="*/ 78 h 95"/>
                  <a:gd name="T20" fmla="*/ 27 w 144"/>
                  <a:gd name="T21" fmla="*/ 80 h 95"/>
                  <a:gd name="T22" fmla="*/ 72 w 144"/>
                  <a:gd name="T23" fmla="*/ 64 h 95"/>
                  <a:gd name="T24" fmla="*/ 38 w 144"/>
                  <a:gd name="T25" fmla="*/ 82 h 95"/>
                  <a:gd name="T26" fmla="*/ 53 w 144"/>
                  <a:gd name="T27" fmla="*/ 88 h 95"/>
                  <a:gd name="T28" fmla="*/ 103 w 144"/>
                  <a:gd name="T29" fmla="*/ 76 h 95"/>
                  <a:gd name="T30" fmla="*/ 144 w 144"/>
                  <a:gd name="T31" fmla="*/ 53 h 95"/>
                  <a:gd name="T32" fmla="*/ 142 w 144"/>
                  <a:gd name="T33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95">
                    <a:moveTo>
                      <a:pt x="142" y="20"/>
                    </a:moveTo>
                    <a:cubicBezTo>
                      <a:pt x="142" y="20"/>
                      <a:pt x="93" y="6"/>
                      <a:pt x="73" y="3"/>
                    </a:cubicBezTo>
                    <a:cubicBezTo>
                      <a:pt x="53" y="0"/>
                      <a:pt x="54" y="7"/>
                      <a:pt x="39" y="16"/>
                    </a:cubicBezTo>
                    <a:cubicBezTo>
                      <a:pt x="23" y="25"/>
                      <a:pt x="8" y="31"/>
                      <a:pt x="6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" y="42"/>
                      <a:pt x="0" y="48"/>
                    </a:cubicBezTo>
                    <a:cubicBezTo>
                      <a:pt x="0" y="54"/>
                      <a:pt x="7" y="52"/>
                      <a:pt x="11" y="51"/>
                    </a:cubicBezTo>
                    <a:cubicBezTo>
                      <a:pt x="2" y="54"/>
                      <a:pt x="0" y="58"/>
                      <a:pt x="1" y="63"/>
                    </a:cubicBezTo>
                    <a:cubicBezTo>
                      <a:pt x="3" y="68"/>
                      <a:pt x="10" y="67"/>
                      <a:pt x="18" y="65"/>
                    </a:cubicBezTo>
                    <a:cubicBezTo>
                      <a:pt x="10" y="68"/>
                      <a:pt x="8" y="74"/>
                      <a:pt x="9" y="78"/>
                    </a:cubicBezTo>
                    <a:cubicBezTo>
                      <a:pt x="9" y="82"/>
                      <a:pt x="16" y="86"/>
                      <a:pt x="27" y="80"/>
                    </a:cubicBezTo>
                    <a:cubicBezTo>
                      <a:pt x="38" y="74"/>
                      <a:pt x="72" y="64"/>
                      <a:pt x="72" y="64"/>
                    </a:cubicBezTo>
                    <a:cubicBezTo>
                      <a:pt x="72" y="64"/>
                      <a:pt x="41" y="81"/>
                      <a:pt x="38" y="82"/>
                    </a:cubicBezTo>
                    <a:cubicBezTo>
                      <a:pt x="36" y="83"/>
                      <a:pt x="37" y="95"/>
                      <a:pt x="53" y="88"/>
                    </a:cubicBezTo>
                    <a:cubicBezTo>
                      <a:pt x="68" y="82"/>
                      <a:pt x="88" y="80"/>
                      <a:pt x="103" y="76"/>
                    </a:cubicBezTo>
                    <a:cubicBezTo>
                      <a:pt x="118" y="72"/>
                      <a:pt x="140" y="62"/>
                      <a:pt x="144" y="53"/>
                    </a:cubicBezTo>
                    <a:cubicBezTo>
                      <a:pt x="142" y="26"/>
                      <a:pt x="142" y="20"/>
                      <a:pt x="142" y="2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5" name="Freeform 386"/>
              <p:cNvSpPr>
                <a:spLocks/>
              </p:cNvSpPr>
              <p:nvPr/>
            </p:nvSpPr>
            <p:spPr bwMode="auto">
              <a:xfrm>
                <a:off x="4607" y="2519"/>
                <a:ext cx="138" cy="110"/>
              </a:xfrm>
              <a:custGeom>
                <a:avLst/>
                <a:gdLst>
                  <a:gd name="T0" fmla="*/ 124 w 138"/>
                  <a:gd name="T1" fmla="*/ 109 h 109"/>
                  <a:gd name="T2" fmla="*/ 53 w 138"/>
                  <a:gd name="T3" fmla="*/ 99 h 109"/>
                  <a:gd name="T4" fmla="*/ 26 w 138"/>
                  <a:gd name="T5" fmla="*/ 74 h 109"/>
                  <a:gd name="T6" fmla="*/ 5 w 138"/>
                  <a:gd name="T7" fmla="*/ 41 h 109"/>
                  <a:gd name="T8" fmla="*/ 7 w 138"/>
                  <a:gd name="T9" fmla="*/ 42 h 109"/>
                  <a:gd name="T10" fmla="*/ 2 w 138"/>
                  <a:gd name="T11" fmla="*/ 30 h 109"/>
                  <a:gd name="T12" fmla="*/ 14 w 138"/>
                  <a:gd name="T13" fmla="*/ 32 h 109"/>
                  <a:gd name="T14" fmla="*/ 9 w 138"/>
                  <a:gd name="T15" fmla="*/ 17 h 109"/>
                  <a:gd name="T16" fmla="*/ 25 w 138"/>
                  <a:gd name="T17" fmla="*/ 21 h 109"/>
                  <a:gd name="T18" fmla="*/ 21 w 138"/>
                  <a:gd name="T19" fmla="*/ 6 h 109"/>
                  <a:gd name="T20" fmla="*/ 39 w 138"/>
                  <a:gd name="T21" fmla="*/ 10 h 109"/>
                  <a:gd name="T22" fmla="*/ 75 w 138"/>
                  <a:gd name="T23" fmla="*/ 42 h 109"/>
                  <a:gd name="T24" fmla="*/ 50 w 138"/>
                  <a:gd name="T25" fmla="*/ 13 h 109"/>
                  <a:gd name="T26" fmla="*/ 66 w 138"/>
                  <a:gd name="T27" fmla="*/ 12 h 109"/>
                  <a:gd name="T28" fmla="*/ 108 w 138"/>
                  <a:gd name="T29" fmla="*/ 42 h 109"/>
                  <a:gd name="T30" fmla="*/ 138 w 138"/>
                  <a:gd name="T31" fmla="*/ 79 h 109"/>
                  <a:gd name="T32" fmla="*/ 124 w 13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09">
                    <a:moveTo>
                      <a:pt x="124" y="109"/>
                    </a:moveTo>
                    <a:cubicBezTo>
                      <a:pt x="124" y="109"/>
                      <a:pt x="73" y="103"/>
                      <a:pt x="53" y="99"/>
                    </a:cubicBezTo>
                    <a:cubicBezTo>
                      <a:pt x="34" y="95"/>
                      <a:pt x="37" y="88"/>
                      <a:pt x="26" y="74"/>
                    </a:cubicBezTo>
                    <a:cubicBezTo>
                      <a:pt x="15" y="60"/>
                      <a:pt x="3" y="49"/>
                      <a:pt x="5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0" y="36"/>
                      <a:pt x="2" y="30"/>
                    </a:cubicBezTo>
                    <a:cubicBezTo>
                      <a:pt x="4" y="24"/>
                      <a:pt x="10" y="29"/>
                      <a:pt x="14" y="32"/>
                    </a:cubicBezTo>
                    <a:cubicBezTo>
                      <a:pt x="6" y="25"/>
                      <a:pt x="5" y="21"/>
                      <a:pt x="9" y="17"/>
                    </a:cubicBezTo>
                    <a:cubicBezTo>
                      <a:pt x="12" y="13"/>
                      <a:pt x="19" y="16"/>
                      <a:pt x="25" y="21"/>
                    </a:cubicBezTo>
                    <a:cubicBezTo>
                      <a:pt x="19" y="15"/>
                      <a:pt x="19" y="9"/>
                      <a:pt x="21" y="6"/>
                    </a:cubicBezTo>
                    <a:cubicBezTo>
                      <a:pt x="23" y="2"/>
                      <a:pt x="31" y="0"/>
                      <a:pt x="39" y="10"/>
                    </a:cubicBezTo>
                    <a:cubicBezTo>
                      <a:pt x="47" y="20"/>
                      <a:pt x="75" y="42"/>
                      <a:pt x="75" y="42"/>
                    </a:cubicBezTo>
                    <a:cubicBezTo>
                      <a:pt x="75" y="42"/>
                      <a:pt x="52" y="14"/>
                      <a:pt x="50" y="13"/>
                    </a:cubicBezTo>
                    <a:cubicBezTo>
                      <a:pt x="48" y="11"/>
                      <a:pt x="54" y="0"/>
                      <a:pt x="66" y="12"/>
                    </a:cubicBezTo>
                    <a:cubicBezTo>
                      <a:pt x="78" y="24"/>
                      <a:pt x="95" y="32"/>
                      <a:pt x="108" y="42"/>
                    </a:cubicBezTo>
                    <a:cubicBezTo>
                      <a:pt x="121" y="52"/>
                      <a:pt x="138" y="69"/>
                      <a:pt x="138" y="79"/>
                    </a:cubicBezTo>
                    <a:cubicBezTo>
                      <a:pt x="126" y="103"/>
                      <a:pt x="124" y="109"/>
                      <a:pt x="124" y="10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6" name="Freeform 387"/>
              <p:cNvSpPr>
                <a:spLocks/>
              </p:cNvSpPr>
              <p:nvPr/>
            </p:nvSpPr>
            <p:spPr bwMode="auto">
              <a:xfrm>
                <a:off x="4905" y="2321"/>
                <a:ext cx="147" cy="253"/>
              </a:xfrm>
              <a:custGeom>
                <a:avLst/>
                <a:gdLst>
                  <a:gd name="T0" fmla="*/ 32 w 146"/>
                  <a:gd name="T1" fmla="*/ 27 h 251"/>
                  <a:gd name="T2" fmla="*/ 8 w 146"/>
                  <a:gd name="T3" fmla="*/ 58 h 251"/>
                  <a:gd name="T4" fmla="*/ 1 w 146"/>
                  <a:gd name="T5" fmla="*/ 196 h 251"/>
                  <a:gd name="T6" fmla="*/ 22 w 146"/>
                  <a:gd name="T7" fmla="*/ 226 h 251"/>
                  <a:gd name="T8" fmla="*/ 98 w 146"/>
                  <a:gd name="T9" fmla="*/ 248 h 251"/>
                  <a:gd name="T10" fmla="*/ 125 w 146"/>
                  <a:gd name="T11" fmla="*/ 231 h 251"/>
                  <a:gd name="T12" fmla="*/ 142 w 146"/>
                  <a:gd name="T13" fmla="*/ 157 h 251"/>
                  <a:gd name="T14" fmla="*/ 145 w 146"/>
                  <a:gd name="T15" fmla="*/ 110 h 251"/>
                  <a:gd name="T16" fmla="*/ 137 w 146"/>
                  <a:gd name="T17" fmla="*/ 21 h 251"/>
                  <a:gd name="T18" fmla="*/ 112 w 146"/>
                  <a:gd name="T19" fmla="*/ 3 h 251"/>
                  <a:gd name="T20" fmla="*/ 32 w 146"/>
                  <a:gd name="T21" fmla="*/ 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51">
                    <a:moveTo>
                      <a:pt x="32" y="27"/>
                    </a:moveTo>
                    <a:cubicBezTo>
                      <a:pt x="20" y="31"/>
                      <a:pt x="9" y="45"/>
                      <a:pt x="8" y="58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0" y="209"/>
                      <a:pt x="10" y="223"/>
                      <a:pt x="22" y="226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10" y="251"/>
                      <a:pt x="122" y="243"/>
                      <a:pt x="125" y="231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4" y="144"/>
                      <a:pt x="146" y="123"/>
                      <a:pt x="145" y="11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5" y="7"/>
                      <a:pt x="124" y="0"/>
                      <a:pt x="112" y="3"/>
                    </a:cubicBezTo>
                    <a:cubicBezTo>
                      <a:pt x="32" y="27"/>
                      <a:pt x="32" y="27"/>
                      <a:pt x="32" y="2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7" name="Freeform 388"/>
              <p:cNvSpPr>
                <a:spLocks/>
              </p:cNvSpPr>
              <p:nvPr/>
            </p:nvSpPr>
            <p:spPr bwMode="auto">
              <a:xfrm>
                <a:off x="4960" y="2350"/>
                <a:ext cx="235" cy="217"/>
              </a:xfrm>
              <a:custGeom>
                <a:avLst/>
                <a:gdLst>
                  <a:gd name="T0" fmla="*/ 123 w 234"/>
                  <a:gd name="T1" fmla="*/ 3 h 215"/>
                  <a:gd name="T2" fmla="*/ 4 w 234"/>
                  <a:gd name="T3" fmla="*/ 101 h 215"/>
                  <a:gd name="T4" fmla="*/ 112 w 234"/>
                  <a:gd name="T5" fmla="*/ 212 h 215"/>
                  <a:gd name="T6" fmla="*/ 231 w 234"/>
                  <a:gd name="T7" fmla="*/ 113 h 215"/>
                  <a:gd name="T8" fmla="*/ 123 w 234"/>
                  <a:gd name="T9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5">
                    <a:moveTo>
                      <a:pt x="123" y="3"/>
                    </a:moveTo>
                    <a:cubicBezTo>
                      <a:pt x="60" y="0"/>
                      <a:pt x="7" y="44"/>
                      <a:pt x="4" y="101"/>
                    </a:cubicBezTo>
                    <a:cubicBezTo>
                      <a:pt x="0" y="159"/>
                      <a:pt x="49" y="209"/>
                      <a:pt x="112" y="212"/>
                    </a:cubicBezTo>
                    <a:cubicBezTo>
                      <a:pt x="174" y="215"/>
                      <a:pt x="228" y="171"/>
                      <a:pt x="231" y="113"/>
                    </a:cubicBezTo>
                    <a:cubicBezTo>
                      <a:pt x="234" y="56"/>
                      <a:pt x="185" y="6"/>
                      <a:pt x="123" y="3"/>
                    </a:cubicBezTo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8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9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0" name="Freeform 391"/>
              <p:cNvSpPr>
                <a:spLocks/>
              </p:cNvSpPr>
              <p:nvPr/>
            </p:nvSpPr>
            <p:spPr bwMode="auto">
              <a:xfrm>
                <a:off x="4963" y="2407"/>
                <a:ext cx="229" cy="157"/>
              </a:xfrm>
              <a:custGeom>
                <a:avLst/>
                <a:gdLst>
                  <a:gd name="T0" fmla="*/ 15 w 228"/>
                  <a:gd name="T1" fmla="*/ 0 h 156"/>
                  <a:gd name="T2" fmla="*/ 1 w 228"/>
                  <a:gd name="T3" fmla="*/ 38 h 156"/>
                  <a:gd name="T4" fmla="*/ 1 w 228"/>
                  <a:gd name="T5" fmla="*/ 38 h 156"/>
                  <a:gd name="T6" fmla="*/ 1 w 228"/>
                  <a:gd name="T7" fmla="*/ 38 h 156"/>
                  <a:gd name="T8" fmla="*/ 1 w 228"/>
                  <a:gd name="T9" fmla="*/ 38 h 156"/>
                  <a:gd name="T10" fmla="*/ 1 w 228"/>
                  <a:gd name="T11" fmla="*/ 38 h 156"/>
                  <a:gd name="T12" fmla="*/ 1 w 228"/>
                  <a:gd name="T13" fmla="*/ 45 h 156"/>
                  <a:gd name="T14" fmla="*/ 0 w 228"/>
                  <a:gd name="T15" fmla="*/ 50 h 156"/>
                  <a:gd name="T16" fmla="*/ 109 w 228"/>
                  <a:gd name="T17" fmla="*/ 156 h 156"/>
                  <a:gd name="T18" fmla="*/ 115 w 228"/>
                  <a:gd name="T19" fmla="*/ 156 h 156"/>
                  <a:gd name="T20" fmla="*/ 228 w 228"/>
                  <a:gd name="T21" fmla="*/ 57 h 156"/>
                  <a:gd name="T22" fmla="*/ 228 w 228"/>
                  <a:gd name="T23" fmla="*/ 57 h 156"/>
                  <a:gd name="T24" fmla="*/ 228 w 228"/>
                  <a:gd name="T25" fmla="*/ 57 h 156"/>
                  <a:gd name="T26" fmla="*/ 228 w 228"/>
                  <a:gd name="T27" fmla="*/ 49 h 156"/>
                  <a:gd name="T28" fmla="*/ 129 w 228"/>
                  <a:gd name="T29" fmla="*/ 102 h 156"/>
                  <a:gd name="T30" fmla="*/ 123 w 228"/>
                  <a:gd name="T31" fmla="*/ 102 h 156"/>
                  <a:gd name="T32" fmla="*/ 15 w 228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56">
                    <a:moveTo>
                      <a:pt x="15" y="0"/>
                    </a:moveTo>
                    <a:cubicBezTo>
                      <a:pt x="8" y="11"/>
                      <a:pt x="3" y="24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1"/>
                      <a:pt x="1" y="43"/>
                      <a:pt x="1" y="45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106"/>
                      <a:pt x="48" y="153"/>
                      <a:pt x="109" y="156"/>
                    </a:cubicBezTo>
                    <a:cubicBezTo>
                      <a:pt x="111" y="156"/>
                      <a:pt x="113" y="156"/>
                      <a:pt x="115" y="156"/>
                    </a:cubicBezTo>
                    <a:cubicBezTo>
                      <a:pt x="175" y="156"/>
                      <a:pt x="225" y="113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2"/>
                      <a:pt x="228" y="49"/>
                    </a:cubicBezTo>
                    <a:cubicBezTo>
                      <a:pt x="208" y="81"/>
                      <a:pt x="171" y="102"/>
                      <a:pt x="129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63" y="99"/>
                      <a:pt x="16" y="54"/>
                      <a:pt x="15" y="0"/>
                    </a:cubicBezTo>
                  </a:path>
                </a:pathLst>
              </a:custGeom>
              <a:solidFill>
                <a:srgbClr val="F57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3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4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5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6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7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8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9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0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1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2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3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4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79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904"/>
              <a:chOff x="2850" y="1612"/>
              <a:chExt cx="1896" cy="1904"/>
            </a:xfrm>
          </p:grpSpPr>
          <p:sp>
            <p:nvSpPr>
              <p:cNvPr id="699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0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1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2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3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4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5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6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7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8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9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0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1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2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3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4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5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6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7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8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9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0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1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2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3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4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5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6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8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9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0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1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2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3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4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5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6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7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8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9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0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1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2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3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4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5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6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7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8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9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0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1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2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3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4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5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6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7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8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9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0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1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2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3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4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5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6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7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8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9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0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1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2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3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4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5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776" name="Picture 485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" y="3039"/>
                <a:ext cx="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7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8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9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0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1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2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3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4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5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6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7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8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9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0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1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2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3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4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5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6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7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8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9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0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1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2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3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4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5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6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7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8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9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0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1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2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3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4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5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6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7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8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9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0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1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2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3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4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5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6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7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8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9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0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1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2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3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4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5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6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7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8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9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0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1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2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3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4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5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6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7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8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9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0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1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2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3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4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5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6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7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8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9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0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1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2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3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4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5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6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7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8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9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0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1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2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3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4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5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6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7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8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9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0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1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2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3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4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5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6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7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8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9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0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1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2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3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4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0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499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7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8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9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0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1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2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3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4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5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6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7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8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9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1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2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3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4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5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6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7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8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9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0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1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2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3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4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5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7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8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9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0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1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2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3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4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5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6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7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8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9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0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1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2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3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4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5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6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7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8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9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0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1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2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3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4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5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6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7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8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9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0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1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2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3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4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5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6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7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8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9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1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2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3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4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5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6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7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8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9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0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1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2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3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4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5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6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7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8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9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0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1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2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3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4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5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6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7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8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1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299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7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9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0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8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2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5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6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1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2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7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8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3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4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5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6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7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8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9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0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1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6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7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2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3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8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9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4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5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0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1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2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3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4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5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6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7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8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9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0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1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2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3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4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5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6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7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8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9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0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1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2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3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4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5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6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7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8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9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0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1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2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3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4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5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6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7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8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9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0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1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2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3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4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5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6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7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8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9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0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1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2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3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4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5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6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7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8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9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0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1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2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3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4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5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6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7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8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39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0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1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2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3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4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5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6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7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8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9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0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1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2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3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4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5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6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7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8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259" name="Picture 1157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1158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2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3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4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265" name="Picture 1163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7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8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9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0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1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2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3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4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5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6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7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8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9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0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1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2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3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4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5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6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7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8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9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0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1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2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3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4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5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6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7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8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308" name="文本框 8"/>
          <p:cNvSpPr txBox="1"/>
          <p:nvPr/>
        </p:nvSpPr>
        <p:spPr>
          <a:xfrm>
            <a:off x="2110907" y="1471146"/>
            <a:ext cx="2969080" cy="747721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Add a detailed text description here, suggested to be relevant to the title and in line with the overall language style.</a:t>
            </a:r>
          </a:p>
        </p:txBody>
      </p:sp>
      <p:sp>
        <p:nvSpPr>
          <p:cNvPr id="1309" name="TextBox 24"/>
          <p:cNvSpPr txBox="1"/>
          <p:nvPr/>
        </p:nvSpPr>
        <p:spPr>
          <a:xfrm>
            <a:off x="3316068" y="1138379"/>
            <a:ext cx="1338861" cy="346073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 job name</a:t>
            </a:r>
            <a:endParaRPr lang="zh-CN" altLang="en-US" sz="1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856" y="127333"/>
            <a:ext cx="7886700" cy="4207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6000" y="619873"/>
            <a:ext cx="28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1295" name="TextBox 1294"/>
          <p:cNvSpPr txBox="1"/>
          <p:nvPr/>
        </p:nvSpPr>
        <p:spPr>
          <a:xfrm>
            <a:off x="2158147" y="1178112"/>
            <a:ext cx="3866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Семейный: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</a:p>
        </p:txBody>
      </p:sp>
      <p:sp>
        <p:nvSpPr>
          <p:cNvPr id="1297" name="TextBox 1296"/>
          <p:cNvSpPr txBox="1"/>
          <p:nvPr/>
        </p:nvSpPr>
        <p:spPr>
          <a:xfrm>
            <a:off x="6312418" y="1113897"/>
            <a:ext cx="4193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659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6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6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1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1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6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1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91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91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 animBg="1"/>
      <p:bldP spid="225" grpId="0"/>
      <p:bldP spid="226" grpId="0"/>
      <p:bldP spid="227" grpId="0" animBg="1"/>
      <p:bldP spid="229" grpId="0"/>
      <p:bldP spid="230" grpId="0" animBg="1"/>
      <p:bldP spid="231" grpId="0"/>
      <p:bldP spid="228" grpId="0"/>
      <p:bldP spid="1308" grpId="0"/>
      <p:bldP spid="13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2"/>
          <p:cNvSpPr>
            <a:spLocks noGrp="1"/>
          </p:cNvSpPr>
          <p:nvPr>
            <p:ph type="title"/>
          </p:nvPr>
        </p:nvSpPr>
        <p:spPr>
          <a:xfrm>
            <a:off x="2631001" y="279000"/>
            <a:ext cx="9450000" cy="6257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Слюдянского муниципального района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1332" y="897063"/>
            <a:ext cx="10399471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бюджета района регламентируется Постановлением администрации Слюдянского муниципального района от 24.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.2021 года №420 «Об утверждении Положения о порядке и сроках составления проекта бюджета Слюдянского муниципального района, и порядке работы над документами и материалами, предоставляемыми в Думу Слюдянского муниципального района одновременно с проектом бюджета Слюдянского муниципального района» (в редакции постановления Администрации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«15»  сентября  2022 года № 466 «О внесении изменения в приложение №2 к Положению о порядке и сроках составления проекта бюджета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и порядке работы над документами и материалами, представляемыми в Думу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одновременно с проектом бюджета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утвержденному постановлением администрации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24.08.2021 года №420»).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46637" y="3005344"/>
            <a:ext cx="10399471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entury Schoolbook"/>
              </a:rPr>
              <a:t>Рассмотрение проекта бюджета  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 Слюдянского муниципального района представляет проект бюджета района на рассмотрение Думы Слюдянского муниципального района  до 15 ноября текущего года.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Думы района направляет проект решения о бюджете района в постоянные комиссии Думы для внесения предложений и замечаний, а также в Контрольно-счетную палату для подготовки заключения.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района рассматривает проект решения о бюджете района в одном чтении.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25959" y="4376516"/>
            <a:ext cx="10299077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/>
              </a:rPr>
              <a:t>Утверждение проекта бюджета 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Слюдянского муниципального района утверждается Думой Слюдянского муниципального района и подлежит обнародованию путем опубликования его в специальном выпуске газеты «Славное море» и размещению на официальном сайте администрации Слюдянского района.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42" name="文本框 67">
            <a:extLst>
              <a:ext uri="{FF2B5EF4-FFF2-40B4-BE49-F238E27FC236}">
                <a16:creationId xmlns:a16="http://schemas.microsoft.com/office/drawing/2014/main" id="{E03EA644-B97E-4B98-858E-5B0808D0AC2E}"/>
              </a:ext>
            </a:extLst>
          </p:cNvPr>
          <p:cNvSpPr txBox="1"/>
          <p:nvPr/>
        </p:nvSpPr>
        <p:spPr>
          <a:xfrm flipH="1">
            <a:off x="876000" y="1225736"/>
            <a:ext cx="34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66">
            <a:extLst>
              <a:ext uri="{FF2B5EF4-FFF2-40B4-BE49-F238E27FC236}">
                <a16:creationId xmlns:a16="http://schemas.microsoft.com/office/drawing/2014/main" id="{BEBFB073-223D-4E1E-8CFB-49F7449C1EE1}"/>
              </a:ext>
            </a:extLst>
          </p:cNvPr>
          <p:cNvSpPr txBox="1"/>
          <p:nvPr/>
        </p:nvSpPr>
        <p:spPr>
          <a:xfrm>
            <a:off x="835125" y="2358445"/>
            <a:ext cx="43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64">
            <a:extLst>
              <a:ext uri="{FF2B5EF4-FFF2-40B4-BE49-F238E27FC236}">
                <a16:creationId xmlns:a16="http://schemas.microsoft.com/office/drawing/2014/main" id="{6F63C154-2F05-484D-B5AC-2924A0AA8E61}"/>
              </a:ext>
            </a:extLst>
          </p:cNvPr>
          <p:cNvSpPr txBox="1"/>
          <p:nvPr/>
        </p:nvSpPr>
        <p:spPr>
          <a:xfrm>
            <a:off x="835125" y="360564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000" y="5409449"/>
            <a:ext cx="11535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Прогноз социально – экономического развития Слюдянского муниципального района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Бюджетный прогноз Слюдянского муниципального района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Основные направления бюджетной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 налоговой  политики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Проекты муниципальных программ Слюдянского муниципального  района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73730" y="1721104"/>
            <a:ext cx="1350000" cy="991548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1</a:t>
            </a:r>
            <a:endParaRPr lang="ko-KR" altLang="en-US" sz="2700" dirty="0"/>
          </a:p>
        </p:txBody>
      </p:sp>
      <p:sp>
        <p:nvSpPr>
          <p:cNvPr id="47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73730" y="3029892"/>
            <a:ext cx="1380509" cy="991548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2</a:t>
            </a:r>
            <a:endParaRPr lang="ko-KR" altLang="en-US" sz="2700" dirty="0"/>
          </a:p>
        </p:txBody>
      </p:sp>
      <p:sp>
        <p:nvSpPr>
          <p:cNvPr id="48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86084" y="4357067"/>
            <a:ext cx="1350000" cy="991548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3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523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41000" y="0"/>
            <a:ext cx="8262600" cy="7541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Слюдянский муниципальный район 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201000" y="909000"/>
          <a:ext cx="3960000" cy="210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201000" y="3429000"/>
          <a:ext cx="4005000" cy="320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00" y="2223897"/>
            <a:ext cx="7335000" cy="431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133" y="384836"/>
            <a:ext cx="398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Городские поселения входящие в состав Слюдянского муниципального района (численность постоянного населения)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000" y="3024000"/>
            <a:ext cx="398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Сельские поселения входящие в состав Слюдянского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7966" y="602839"/>
            <a:ext cx="78640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Слюдянский муниципальный район расположен в южной части Иркутской области и граничит с Иркутским,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Шелеховским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Усольским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районами Иркутской области, а также с Республикой Бурятия (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Закаменский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Тункинский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Кабанский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районы).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составляет 630,11 тыс. га (6,3 тыс. км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или 0,8 % территории Иркутской области.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г. Слюдянка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Слюдянского района  по состоянию на 01.01.2022 года составляет 38 700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0052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CFA824E4-74AA-4295-BC78-1AFE4A132058}"/>
              </a:ext>
            </a:extLst>
          </p:cNvPr>
          <p:cNvSpPr/>
          <p:nvPr/>
        </p:nvSpPr>
        <p:spPr>
          <a:xfrm rot="10800000" flipV="1">
            <a:off x="381000" y="2928643"/>
            <a:ext cx="11564999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расходов бюджета над его доходами  Расходы </a:t>
            </a:r>
            <a:r>
              <a:rPr lang="en-US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>
              <a:defRPr/>
            </a:pP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расходов над доходами  принимается решение об источниках покрытия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B96B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использовать имеющиеся накопления, остатки, взять в долг).</a:t>
            </a:r>
            <a:endParaRPr lang="ru-RU" sz="1400" b="1" dirty="0">
              <a:solidFill>
                <a:srgbClr val="B96B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KorolkoEA\Desktop\Картинки для бюджета для граждан\весы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753065" y="3204001"/>
            <a:ext cx="2053041" cy="1260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980189F1-9A3F-4534-B530-010EBFA915E4}"/>
              </a:ext>
            </a:extLst>
          </p:cNvPr>
          <p:cNvSpPr/>
          <p:nvPr/>
        </p:nvSpPr>
        <p:spPr>
          <a:xfrm>
            <a:off x="381000" y="819133"/>
            <a:ext cx="11564999" cy="1809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доходов бюджета над его расходами. Доходы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(например, накапливать резервы, остатки, погашать долг).</a:t>
            </a:r>
          </a:p>
          <a:p>
            <a:pPr algn="just">
              <a:defRPr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KorolkoEA\Desktop\Картинки для бюджета для граждан\весы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722681" y="1101311"/>
            <a:ext cx="2083425" cy="124548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51000" y="110926"/>
            <a:ext cx="9381000" cy="60820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Слюдянского муниципального района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3797" y="1997062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62635" y="1593247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1000" y="3703196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91492" y="4067345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2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381000" y="1593321"/>
            <a:ext cx="2576651" cy="99154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B043D021-343F-40DE-BA89-0DDB30ECE401}"/>
              </a:ext>
            </a:extLst>
          </p:cNvPr>
          <p:cNvSpPr txBox="1"/>
          <p:nvPr/>
        </p:nvSpPr>
        <p:spPr>
          <a:xfrm>
            <a:off x="565754" y="1997062"/>
            <a:ext cx="167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ight Triangle 32">
            <a:extLst>
              <a:ext uri="{FF2B5EF4-FFF2-40B4-BE49-F238E27FC236}">
                <a16:creationId xmlns:a16="http://schemas.microsoft.com/office/drawing/2014/main" id="{EFEF72E6-193C-46B3-9D28-EA9EB62AA287}"/>
              </a:ext>
            </a:extLst>
          </p:cNvPr>
          <p:cNvSpPr/>
          <p:nvPr/>
        </p:nvSpPr>
        <p:spPr>
          <a:xfrm rot="10800000">
            <a:off x="11114196" y="738486"/>
            <a:ext cx="914400" cy="91440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6" name="Pentagon 37">
            <a:extLst>
              <a:ext uri="{FF2B5EF4-FFF2-40B4-BE49-F238E27FC236}">
                <a16:creationId xmlns:a16="http://schemas.microsoft.com/office/drawing/2014/main" id="{398E7196-C137-4119-8AA7-305C33D57361}"/>
              </a:ext>
            </a:extLst>
          </p:cNvPr>
          <p:cNvSpPr/>
          <p:nvPr/>
        </p:nvSpPr>
        <p:spPr>
          <a:xfrm flipV="1">
            <a:off x="406201" y="2895823"/>
            <a:ext cx="2575883" cy="991548"/>
          </a:xfrm>
          <a:prstGeom prst="homePlate">
            <a:avLst/>
          </a:prstGeom>
          <a:solidFill>
            <a:srgbClr val="D8ACB6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8" name="Right Triangle 31">
            <a:extLst>
              <a:ext uri="{FF2B5EF4-FFF2-40B4-BE49-F238E27FC236}">
                <a16:creationId xmlns:a16="http://schemas.microsoft.com/office/drawing/2014/main" id="{76427FF4-F2E1-480A-9AF0-9115C3ADAC7A}"/>
              </a:ext>
            </a:extLst>
          </p:cNvPr>
          <p:cNvSpPr/>
          <p:nvPr/>
        </p:nvSpPr>
        <p:spPr>
          <a:xfrm rot="16200000">
            <a:off x="11161420" y="3857594"/>
            <a:ext cx="914400" cy="914400"/>
          </a:xfrm>
          <a:prstGeom prst="rtTriangle">
            <a:avLst/>
          </a:prstGeom>
          <a:solidFill>
            <a:srgbClr val="D8ACB6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851CBD40-A81C-4EB3-8750-DDC95D1EFDCA}"/>
              </a:ext>
            </a:extLst>
          </p:cNvPr>
          <p:cNvSpPr txBox="1"/>
          <p:nvPr/>
        </p:nvSpPr>
        <p:spPr>
          <a:xfrm>
            <a:off x="549455" y="3151193"/>
            <a:ext cx="1668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sosceles Triangle 6">
            <a:extLst>
              <a:ext uri="{FF2B5EF4-FFF2-40B4-BE49-F238E27FC236}">
                <a16:creationId xmlns:a16="http://schemas.microsoft.com/office/drawing/2014/main" id="{E7CE8066-2C50-4BDD-97C8-BBE761066BBC}"/>
              </a:ext>
            </a:extLst>
          </p:cNvPr>
          <p:cNvSpPr/>
          <p:nvPr/>
        </p:nvSpPr>
        <p:spPr>
          <a:xfrm rot="3600000" flipV="1">
            <a:off x="5128346" y="5890543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E682433-501A-4A36-960D-23DE6CBB5DEA}"/>
              </a:ext>
            </a:extLst>
          </p:cNvPr>
          <p:cNvSpPr/>
          <p:nvPr/>
        </p:nvSpPr>
        <p:spPr>
          <a:xfrm flipV="1">
            <a:off x="406201" y="4824964"/>
            <a:ext cx="11514595" cy="15520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2" name="Pentagon 41">
            <a:extLst>
              <a:ext uri="{FF2B5EF4-FFF2-40B4-BE49-F238E27FC236}">
                <a16:creationId xmlns:a16="http://schemas.microsoft.com/office/drawing/2014/main" id="{E7F90C88-688C-48E0-9AE4-EB94B6AB5936}"/>
              </a:ext>
            </a:extLst>
          </p:cNvPr>
          <p:cNvSpPr/>
          <p:nvPr/>
        </p:nvSpPr>
        <p:spPr>
          <a:xfrm rot="10800000" flipV="1">
            <a:off x="8501878" y="5024963"/>
            <a:ext cx="3444121" cy="99154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CDDA783-E799-4BEB-8559-8E861429B58F}"/>
              </a:ext>
            </a:extLst>
          </p:cNvPr>
          <p:cNvSpPr txBox="1"/>
          <p:nvPr/>
        </p:nvSpPr>
        <p:spPr>
          <a:xfrm>
            <a:off x="4406426" y="5995365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56C5F6CA-4137-411A-830C-101B73D9ECF7}"/>
              </a:ext>
            </a:extLst>
          </p:cNvPr>
          <p:cNvSpPr txBox="1"/>
          <p:nvPr/>
        </p:nvSpPr>
        <p:spPr>
          <a:xfrm>
            <a:off x="908657" y="4927334"/>
            <a:ext cx="7662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Долговым обязательством, входящим в структуру муниципального долга Слюдянского муниципального района на 2023 год и плановый период 2024 и 2025 годов являются кредиты, полученные  из областного бюджета. 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35" name="Right Triangle 30">
            <a:extLst>
              <a:ext uri="{FF2B5EF4-FFF2-40B4-BE49-F238E27FC236}">
                <a16:creationId xmlns:a16="http://schemas.microsoft.com/office/drawing/2014/main" id="{F0BE880E-A1B2-441A-B69E-48CC871BCB90}"/>
              </a:ext>
            </a:extLst>
          </p:cNvPr>
          <p:cNvSpPr/>
          <p:nvPr/>
        </p:nvSpPr>
        <p:spPr>
          <a:xfrm rot="5400000">
            <a:off x="316458" y="4761559"/>
            <a:ext cx="914400" cy="91440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003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625" y="99000"/>
            <a:ext cx="947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Слюдянского муниципального района на 2023 год и на период до 2025 года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45" y="666156"/>
            <a:ext cx="55785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Слюдянского муниципального района на 2023-2025 годы подготовлен на основе статистических данных, представленных  территориальным органом Федеральной службы государственной статистики по Иркутской области (Иркутскстат), прогнозных показателей крупных и средних предприятий, малого бизнеса, осуществляющих деятельность на территории района, сценарных условий и основных макроэкономических параметров социально-экономического развития Российской Федерации на 2023-2025 годы, с применением прогноза показателей инфляции, индексов-дефляторов по видам экономической деятельности, Бюджетного Кодекса Российской Федерации.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Разработка прогноза социально-экономического развития и параметров прогноза на период до 2025 года  осуществлялась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консервативному варианту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754245"/>
              </p:ext>
            </p:extLst>
          </p:nvPr>
        </p:nvGraphicFramePr>
        <p:xfrm>
          <a:off x="368625" y="37746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314686"/>
              </p:ext>
            </p:extLst>
          </p:nvPr>
        </p:nvGraphicFramePr>
        <p:xfrm>
          <a:off x="5739262" y="909000"/>
          <a:ext cx="5580000" cy="212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59615"/>
              </p:ext>
            </p:extLst>
          </p:nvPr>
        </p:nvGraphicFramePr>
        <p:xfrm>
          <a:off x="5398385" y="3114000"/>
          <a:ext cx="6727615" cy="36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92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Диаграмма 79"/>
          <p:cNvGraphicFramePr/>
          <p:nvPr>
            <p:extLst>
              <p:ext uri="{D42A27DB-BD31-4B8C-83A1-F6EECF244321}">
                <p14:modId xmlns:p14="http://schemas.microsoft.com/office/powerpoint/2010/main" val="2871388511"/>
              </p:ext>
            </p:extLst>
          </p:nvPr>
        </p:nvGraphicFramePr>
        <p:xfrm>
          <a:off x="4056177" y="3344265"/>
          <a:ext cx="4858469" cy="334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886" y="80586"/>
            <a:ext cx="7101016" cy="44663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918" y="375779"/>
            <a:ext cx="11978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на 2023 и плановый период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 (тыс.руб.)</a:t>
            </a:r>
          </a:p>
        </p:txBody>
      </p:sp>
      <p:grpSp>
        <p:nvGrpSpPr>
          <p:cNvPr id="13" name="组合 89"/>
          <p:cNvGrpSpPr/>
          <p:nvPr/>
        </p:nvGrpSpPr>
        <p:grpSpPr>
          <a:xfrm>
            <a:off x="8680013" y="848388"/>
            <a:ext cx="3496499" cy="5750160"/>
            <a:chOff x="1249092" y="1220655"/>
            <a:chExt cx="2827683" cy="3548678"/>
          </a:xfrm>
        </p:grpSpPr>
        <p:sp>
          <p:nvSpPr>
            <p:cNvPr id="14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solidFill>
              <a:schemeClr val="accent1">
                <a:lumMod val="75000"/>
              </a:schemeClr>
            </a:soli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7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5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3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1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5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3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1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39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7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5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3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1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29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7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8" name="文本框 124"/>
          <p:cNvSpPr txBox="1"/>
          <p:nvPr/>
        </p:nvSpPr>
        <p:spPr>
          <a:xfrm>
            <a:off x="8945943" y="1475535"/>
            <a:ext cx="3107373" cy="4685888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Бюджет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 муниципального района на 2023 год и на плановый период 2024 и  2025 годов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 на основании: проекта закона Иркутской области №ПЗ-1086 от 25.10.2022г. «Об областном бюджете на 2023 год и на плановый период 2024 и 2025 годов»; закона Иркутской области от 22 октября 2013 года №74-ОЗ с учетом поправок от 7 ноября 2022 года №87-ОЗ; закона Иркутской области   от 30 ноября 2021 года № 121-оз «О наделении органов местного самоуправления муниципальных районов Иркутской области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поселений»; прогноза социально-экономического развития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2023 год и плановый период 2024 и 2025 годов; основных направлений бюджетной и налоговой политики; проектов муниципальных программ Слюдянского муниципального района.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7B66A2-7255-4176-A9BA-A9CF025F8FB8}"/>
              </a:ext>
            </a:extLst>
          </p:cNvPr>
          <p:cNvSpPr/>
          <p:nvPr/>
        </p:nvSpPr>
        <p:spPr>
          <a:xfrm>
            <a:off x="25768" y="2795181"/>
            <a:ext cx="8350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*условно утверждаемые расходы - бюджетные ассигнования, не распределенные в плановом периоде по бюджетной классификации (ст. 184.1 БК РФ)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1439611-79A6-4051-8C06-465C7D085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44512"/>
              </p:ext>
            </p:extLst>
          </p:nvPr>
        </p:nvGraphicFramePr>
        <p:xfrm>
          <a:off x="121923" y="1075543"/>
          <a:ext cx="8350240" cy="17430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60933">
                  <a:extLst>
                    <a:ext uri="{9D8B030D-6E8A-4147-A177-3AD203B41FA5}">
                      <a16:colId xmlns:a16="http://schemas.microsoft.com/office/drawing/2014/main" val="3359227900"/>
                    </a:ext>
                  </a:extLst>
                </a:gridCol>
                <a:gridCol w="1152323">
                  <a:extLst>
                    <a:ext uri="{9D8B030D-6E8A-4147-A177-3AD203B41FA5}">
                      <a16:colId xmlns:a16="http://schemas.microsoft.com/office/drawing/2014/main" val="3767008712"/>
                    </a:ext>
                  </a:extLst>
                </a:gridCol>
                <a:gridCol w="1109246">
                  <a:extLst>
                    <a:ext uri="{9D8B030D-6E8A-4147-A177-3AD203B41FA5}">
                      <a16:colId xmlns:a16="http://schemas.microsoft.com/office/drawing/2014/main" val="3717286539"/>
                    </a:ext>
                  </a:extLst>
                </a:gridCol>
                <a:gridCol w="1109246">
                  <a:extLst>
                    <a:ext uri="{9D8B030D-6E8A-4147-A177-3AD203B41FA5}">
                      <a16:colId xmlns:a16="http://schemas.microsoft.com/office/drawing/2014/main" val="1832721229"/>
                    </a:ext>
                  </a:extLst>
                </a:gridCol>
                <a:gridCol w="1109246">
                  <a:extLst>
                    <a:ext uri="{9D8B030D-6E8A-4147-A177-3AD203B41FA5}">
                      <a16:colId xmlns:a16="http://schemas.microsoft.com/office/drawing/2014/main" val="630132292"/>
                    </a:ext>
                  </a:extLst>
                </a:gridCol>
                <a:gridCol w="1109246">
                  <a:extLst>
                    <a:ext uri="{9D8B030D-6E8A-4147-A177-3AD203B41FA5}">
                      <a16:colId xmlns:a16="http://schemas.microsoft.com/office/drawing/2014/main" val="365381521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757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1 865 719,9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2 194 930,5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1 632</a:t>
                      </a:r>
                      <a:r>
                        <a:rPr lang="ru-RU" sz="12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1 406 573,5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6067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364 001,4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295 575,3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270 550,8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271 792,1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274 684,8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8059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1 501 718,5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1 899 355,2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1 740 728,9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1 360 559,3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1 131 888,7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3371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1 854 216,6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2 213 599,4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2 033 979,3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1 658 743,7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1 433 235,8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68603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условно утвержденные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101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11 503,3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-18 668,9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-22 699,6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-26 392,3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-26 662,3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44464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AA13A78-62C9-44D6-884D-49175941C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258019"/>
              </p:ext>
            </p:extLst>
          </p:nvPr>
        </p:nvGraphicFramePr>
        <p:xfrm>
          <a:off x="-75905" y="3300411"/>
          <a:ext cx="4296000" cy="305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A04A0E-AC0A-4B14-B47E-12D26C9B5334}"/>
              </a:ext>
            </a:extLst>
          </p:cNvPr>
          <p:cNvSpPr/>
          <p:nvPr/>
        </p:nvSpPr>
        <p:spPr>
          <a:xfrm>
            <a:off x="-9396" y="6460049"/>
            <a:ext cx="8599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проект закона об областном бюджете на 2023 и на плановый период 2024 и 2025 годов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8D7022-307B-47BB-ACE9-25DD776EAE07}"/>
              </a:ext>
            </a:extLst>
          </p:cNvPr>
          <p:cNvSpPr/>
          <p:nvPr/>
        </p:nvSpPr>
        <p:spPr>
          <a:xfrm>
            <a:off x="651000" y="3383558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нецелевой финансовой помощи из областного бюджета (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11" y="956736"/>
            <a:ext cx="3247628" cy="270954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66000" y="35679"/>
            <a:ext cx="7780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и налоговой политики на 2023-2025 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5827" y="816443"/>
            <a:ext cx="6536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dirty="0">
              <a:solidFill>
                <a:srgbClr val="025373"/>
              </a:solidFill>
            </a:endParaRPr>
          </a:p>
        </p:txBody>
      </p:sp>
      <p:sp>
        <p:nvSpPr>
          <p:cNvPr id="12" name="Pentagon 19"/>
          <p:cNvSpPr/>
          <p:nvPr/>
        </p:nvSpPr>
        <p:spPr>
          <a:xfrm>
            <a:off x="103372" y="743565"/>
            <a:ext cx="9511628" cy="5940795"/>
          </a:xfrm>
          <a:prstGeom prst="homePlate">
            <a:avLst>
              <a:gd name="adj" fmla="val 4146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Бюджетная и налоговая политика Слюдянского муниципального района на 2023 год и 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плановый период 2024 и 2025 годов ориентирована на обеспечение сбалансированности и устойчивости  бюджета Слюдянского муниципального района, повышение качества бюджетного планирования и исполнения бюджета Слюдянского муниципального района, прозрачности и открытости бюджетного планирования, сдерживание роста долговых обязательств, учитывает задачи муниципального уровня, обозначенные Правительством Российской Федерации и Правительством Иркутской области в сфере налоговой и бюджетной политики на 2023 год и плановый период 2024 и 2025 годов, Указами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Посланием Президента Российской Федерации Федеральному Собранию Российской Федерации от 21 апреля 2021 года.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Для обеспечения долгосрочной сбалансированности и устойчивости бюджетной системы  Постановлением Администрации Слюдянского муниципального района  от 12.10.2021 года № 524 утверждена Программа оздоровления муниципальных финансов Слюдянского муниципального района на период с 2022 по 2024 год, предусматривающая: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1) обеспечение полного и стабильного поступления налоговых и неналоговых доходов бюджета Слюдянского муниципального района; 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2) принятие новых расходных обязательств должно проводиться с учетом оценки их эффективности и возможных сроков и механизмов реализации в пределах имеющихся ресурсов.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Бюджетная и налоговая политика Слюдянского муниципального района на 2023 год и плановый период 2024 и 2025 годов определяется основными направлениями экономического и социального развития Слюдянского муниципального района на долгосрочную перспективу и призвана способствовать дальнейшему росту уровня жизни населения </a:t>
            </a:r>
            <a:r>
              <a:rPr lang="ru-RU" sz="1400" dirty="0" err="1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Слюдянского</a:t>
            </a:r>
            <a:endParaRPr lang="ru-RU" sz="1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муниципального района, сохранению стабильности бюджета района.  </a:t>
            </a:r>
          </a:p>
          <a:p>
            <a:endParaRPr lang="ru-RU" sz="12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5053</Words>
  <Application>Microsoft Office PowerPoint</Application>
  <PresentationFormat>Широкоэкранный</PresentationFormat>
  <Paragraphs>1162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微软雅黑</vt:lpstr>
      <vt:lpstr>Arial</vt:lpstr>
      <vt:lpstr>Calibri</vt:lpstr>
      <vt:lpstr>Calibri Light</vt:lpstr>
      <vt:lpstr>Century Schoolbook</vt:lpstr>
      <vt:lpstr>Impact</vt:lpstr>
      <vt:lpstr>Monotype Corsiva</vt:lpstr>
      <vt:lpstr>Times New Roman</vt:lpstr>
      <vt:lpstr>汉仪菱心体简</vt:lpstr>
      <vt:lpstr>Тема Office</vt:lpstr>
      <vt:lpstr>Презентация PowerPoint</vt:lpstr>
      <vt:lpstr>Основные понятия </vt:lpstr>
      <vt:lpstr>Бюджет – это план доходов и расходов на определенный период</vt:lpstr>
      <vt:lpstr>Этапы составления и утверждения бюджета Слюдянского муниципального района</vt:lpstr>
      <vt:lpstr>Слюдянский муниципальный район </vt:lpstr>
      <vt:lpstr>Структура бюджета Слюдянского муниципального района</vt:lpstr>
      <vt:lpstr>Презентация PowerPoint</vt:lpstr>
      <vt:lpstr>Основные характеристики бюджета </vt:lpstr>
      <vt:lpstr>Презентация PowerPoint</vt:lpstr>
      <vt:lpstr>Структура доходов бюджета Слюдянского муниципального района </vt:lpstr>
      <vt:lpstr>Доходы бюджета Слюдянского муниципального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</vt:lpstr>
      <vt:lpstr>Структура расходов бюджета Слюдянского муниципального района на 2023 год и плановый период 2024 и 2025 годов</vt:lpstr>
      <vt:lpstr>Система целеполагания социально-экономического развития Слюдянского муниципального района </vt:lpstr>
      <vt:lpstr>Презентация PowerPoint</vt:lpstr>
      <vt:lpstr>Презентация PowerPoint</vt:lpstr>
      <vt:lpstr>Презентация PowerPoint</vt:lpstr>
      <vt:lpstr>ДЕФИЦИТ БЮДЖЕТА, ИСТОЧНИКИ ФИНАНСИРОВАНИЯ ДЕФИЦИТА БЮДЖЕТА СЛЮДЯНСКого муниципального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tdf</cp:lastModifiedBy>
  <cp:revision>306</cp:revision>
  <cp:lastPrinted>2021-12-02T03:13:57Z</cp:lastPrinted>
  <dcterms:created xsi:type="dcterms:W3CDTF">2020-06-21T13:18:43Z</dcterms:created>
  <dcterms:modified xsi:type="dcterms:W3CDTF">2023-03-31T02:24:15Z</dcterms:modified>
</cp:coreProperties>
</file>