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2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3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3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4.xml" ContentType="application/vnd.openxmlformats-officedocument.drawingml.chartshape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4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5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6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7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8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9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20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21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2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3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4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5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6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7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8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9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7" r:id="rId2"/>
    <p:sldId id="258" r:id="rId3"/>
    <p:sldId id="355" r:id="rId4"/>
    <p:sldId id="356" r:id="rId5"/>
    <p:sldId id="341" r:id="rId6"/>
    <p:sldId id="384" r:id="rId7"/>
    <p:sldId id="329" r:id="rId8"/>
    <p:sldId id="376" r:id="rId9"/>
    <p:sldId id="369" r:id="rId10"/>
    <p:sldId id="358" r:id="rId11"/>
    <p:sldId id="377" r:id="rId12"/>
    <p:sldId id="378" r:id="rId13"/>
    <p:sldId id="379" r:id="rId14"/>
    <p:sldId id="364" r:id="rId15"/>
    <p:sldId id="380" r:id="rId16"/>
    <p:sldId id="381" r:id="rId17"/>
    <p:sldId id="382" r:id="rId18"/>
    <p:sldId id="383" r:id="rId19"/>
    <p:sldId id="332" r:id="rId20"/>
    <p:sldId id="336" r:id="rId21"/>
    <p:sldId id="337" r:id="rId22"/>
    <p:sldId id="338" r:id="rId23"/>
    <p:sldId id="352" r:id="rId24"/>
    <p:sldId id="353" r:id="rId25"/>
    <p:sldId id="354" r:id="rId26"/>
    <p:sldId id="267" r:id="rId27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27" userDrawn="1">
          <p15:clr>
            <a:srgbClr val="A4A3A4"/>
          </p15:clr>
        </p15:guide>
        <p15:guide id="2" pos="38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6B7E"/>
    <a:srgbClr val="3333FF"/>
    <a:srgbClr val="008000"/>
    <a:srgbClr val="FF5050"/>
    <a:srgbClr val="6600FF"/>
    <a:srgbClr val="9999FF"/>
    <a:srgbClr val="C4ECEC"/>
    <a:srgbClr val="D8ACB6"/>
    <a:srgbClr val="D3DC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howGuides="1">
      <p:cViewPr varScale="1">
        <p:scale>
          <a:sx n="112" d="100"/>
          <a:sy n="112" d="100"/>
        </p:scale>
        <p:origin x="924" y="108"/>
      </p:cViewPr>
      <p:guideLst>
        <p:guide orient="horz" pos="2727"/>
        <p:guide pos="38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49" d="100"/>
          <a:sy n="49" d="100"/>
        </p:scale>
        <p:origin x="1842" y="54"/>
      </p:cViewPr>
      <p:guideLst/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4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Фактическое</a:t>
            </a:r>
            <a:r>
              <a:rPr lang="ru-RU" b="1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прогнозное количество СМСП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B96B7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Лист1!$A$1:$A$7</c:f>
              <c:numCache>
                <c:formatCode>General</c:formatCod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</c:numCache>
            </c:numRef>
          </c:cat>
          <c:val>
            <c:numRef>
              <c:f>Лист1!$B$1:$B$7</c:f>
              <c:numCache>
                <c:formatCode>General</c:formatCode>
                <c:ptCount val="7"/>
                <c:pt idx="0">
                  <c:v>1061</c:v>
                </c:pt>
                <c:pt idx="1">
                  <c:v>1025</c:v>
                </c:pt>
                <c:pt idx="2">
                  <c:v>1022</c:v>
                </c:pt>
                <c:pt idx="3">
                  <c:v>1022</c:v>
                </c:pt>
                <c:pt idx="4">
                  <c:v>1022</c:v>
                </c:pt>
                <c:pt idx="5">
                  <c:v>1022</c:v>
                </c:pt>
                <c:pt idx="6">
                  <c:v>1022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0B-4AB9-8547-FC5AD1BC40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31806352"/>
        <c:axId val="831809096"/>
      </c:barChart>
      <c:catAx>
        <c:axId val="831806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31809096"/>
        <c:crosses val="autoZero"/>
        <c:auto val="1"/>
        <c:lblAlgn val="ctr"/>
        <c:lblOffset val="100"/>
        <c:noMultiLvlLbl val="0"/>
      </c:catAx>
      <c:valAx>
        <c:axId val="831809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31806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132522625098309"/>
          <c:y val="0.14401435331631202"/>
          <c:w val="0.68840084670493273"/>
          <c:h val="0.77104725042312305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1.4402606477780204E-2"/>
          <c:w val="0.99933124183006528"/>
          <c:h val="0.6491052818494872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>
                    <a:solidFill>
                      <a:schemeClr val="tx2"/>
                    </a:solidFill>
                    <a:latin typeface="+mn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Лист1!$A$2:$A$6</c:f>
              <c:strCache>
                <c:ptCount val="5"/>
                <c:pt idx="0">
                  <c:v>2021 факт</c:v>
                </c:pt>
                <c:pt idx="1">
                  <c:v>2022 оценка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211072</c:v>
                </c:pt>
                <c:pt idx="1">
                  <c:v>206251</c:v>
                </c:pt>
                <c:pt idx="2">
                  <c:v>199033</c:v>
                </c:pt>
                <c:pt idx="3">
                  <c:v>199630</c:v>
                </c:pt>
                <c:pt idx="4">
                  <c:v>201826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D9-4860-AC83-4BBD09ED730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Налог, взимаемый в связи с применением упрощенной системы налогообложения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dLbl>
              <c:idx val="0"/>
              <c:layout>
                <c:manualLayout>
                  <c:x val="1.8261437908496717E-2"/>
                  <c:y val="-6.2546273571819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014-425C-A690-4232CD47524E}"/>
                </c:ext>
              </c:extLst>
            </c:dLbl>
            <c:dLbl>
              <c:idx val="1"/>
              <c:layout>
                <c:manualLayout>
                  <c:x val="2.4901960784313726E-2"/>
                  <c:y val="-6.9495859524243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014-425C-A690-4232CD47524E}"/>
                </c:ext>
              </c:extLst>
            </c:dLbl>
            <c:dLbl>
              <c:idx val="2"/>
              <c:layout>
                <c:manualLayout>
                  <c:x val="2.6290849673202554E-2"/>
                  <c:y val="-3.79151898796517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7D9-4860-AC83-4BBD09ED730C}"/>
                </c:ext>
              </c:extLst>
            </c:dLbl>
            <c:dLbl>
              <c:idx val="3"/>
              <c:layout>
                <c:manualLayout>
                  <c:x val="1.6601307189542485E-2"/>
                  <c:y val="-5.11995696728824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7D9-4860-AC83-4BBD09ED730C}"/>
                </c:ext>
              </c:extLst>
            </c:dLbl>
            <c:dLbl>
              <c:idx val="4"/>
              <c:layout>
                <c:manualLayout>
                  <c:x val="2.8254901960784191E-2"/>
                  <c:y val="-4.7571010267329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7D9-4860-AC83-4BBD09ED73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>
                    <a:solidFill>
                      <a:schemeClr val="tx2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Лист1!$A$2:$A$6</c:f>
              <c:strCache>
                <c:ptCount val="5"/>
                <c:pt idx="0">
                  <c:v>2021 факт</c:v>
                </c:pt>
                <c:pt idx="1">
                  <c:v>2022 оценка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Лист1!$C$2:$C$6</c:f>
              <c:numCache>
                <c:formatCode>#,##0</c:formatCode>
                <c:ptCount val="5"/>
                <c:pt idx="0">
                  <c:v>28716</c:v>
                </c:pt>
                <c:pt idx="1">
                  <c:v>37856</c:v>
                </c:pt>
                <c:pt idx="2">
                  <c:v>42138</c:v>
                </c:pt>
                <c:pt idx="3">
                  <c:v>42560</c:v>
                </c:pt>
                <c:pt idx="4">
                  <c:v>42985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7D9-4860-AC83-4BBD09ED730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Единый сельскохозяйственный налог, Патент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dLbl>
              <c:idx val="0"/>
              <c:layout>
                <c:manualLayout>
                  <c:x val="1.8261437908496717E-2"/>
                  <c:y val="-4.51723086907582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014-425C-A690-4232CD47524E}"/>
                </c:ext>
              </c:extLst>
            </c:dLbl>
            <c:dLbl>
              <c:idx val="1"/>
              <c:layout>
                <c:manualLayout>
                  <c:x val="8.3006535947712425E-3"/>
                  <c:y val="-4.86471016669704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014-425C-A690-4232CD47524E}"/>
                </c:ext>
              </c:extLst>
            </c:dLbl>
            <c:dLbl>
              <c:idx val="2"/>
              <c:layout>
                <c:manualLayout>
                  <c:x val="1.995424836601295E-2"/>
                  <c:y val="-2.77983438096974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7D9-4860-AC83-4BBD09ED730C}"/>
                </c:ext>
              </c:extLst>
            </c:dLbl>
            <c:dLbl>
              <c:idx val="3"/>
              <c:layout>
                <c:manualLayout>
                  <c:x val="1.3313725490195957E-2"/>
                  <c:y val="-2.43235508334851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7D9-4860-AC83-4BBD09ED730C}"/>
                </c:ext>
              </c:extLst>
            </c:dLbl>
            <c:dLbl>
              <c:idx val="4"/>
              <c:layout>
                <c:manualLayout>
                  <c:x val="1.8022875816993463E-2"/>
                  <c:y val="-5.18143617845004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7D9-4860-AC83-4BBD09ED73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>
                    <a:solidFill>
                      <a:schemeClr val="tx2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Лист1!$A$2:$A$6</c:f>
              <c:strCache>
                <c:ptCount val="5"/>
                <c:pt idx="0">
                  <c:v>2021 факт</c:v>
                </c:pt>
                <c:pt idx="1">
                  <c:v>2022 оценка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Лист1!$D$2:$D$6</c:f>
              <c:numCache>
                <c:formatCode>#,##0</c:formatCode>
                <c:ptCount val="5"/>
                <c:pt idx="0">
                  <c:v>11254</c:v>
                </c:pt>
                <c:pt idx="1">
                  <c:v>9359</c:v>
                </c:pt>
                <c:pt idx="2">
                  <c:v>8709</c:v>
                </c:pt>
                <c:pt idx="3">
                  <c:v>8795</c:v>
                </c:pt>
                <c:pt idx="4">
                  <c:v>8883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7D9-4860-AC83-4BBD09ED730C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Государственная пошлина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dLbl>
              <c:idx val="0"/>
              <c:layout>
                <c:manualLayout>
                  <c:x val="8.3006535947712269E-3"/>
                  <c:y val="-6.94958595242433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014-425C-A690-4232CD47524E}"/>
                </c:ext>
              </c:extLst>
            </c:dLbl>
            <c:dLbl>
              <c:idx val="1"/>
              <c:layout>
                <c:manualLayout>
                  <c:x val="1.1620915032679738E-2"/>
                  <c:y val="-2.43235508334851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014-425C-A690-4232CD47524E}"/>
                </c:ext>
              </c:extLst>
            </c:dLbl>
            <c:dLbl>
              <c:idx val="2"/>
              <c:layout>
                <c:manualLayout>
                  <c:x val="3.7673202614379085E-2"/>
                  <c:y val="-1.02706124992954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7D9-4860-AC83-4BBD09ED730C}"/>
                </c:ext>
              </c:extLst>
            </c:dLbl>
            <c:dLbl>
              <c:idx val="3"/>
              <c:layout>
                <c:manualLayout>
                  <c:x val="2.3545751633986808E-2"/>
                  <c:y val="-6.2546273571819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7D9-4860-AC83-4BBD09ED730C}"/>
                </c:ext>
              </c:extLst>
            </c:dLbl>
            <c:dLbl>
              <c:idx val="4"/>
              <c:layout>
                <c:manualLayout>
                  <c:x val="3.7673202614379085E-2"/>
                  <c:y val="-3.12731367859095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7D9-4860-AC83-4BBD09ED73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>
                    <a:solidFill>
                      <a:schemeClr val="tx2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Лист1!$A$2:$A$6</c:f>
              <c:strCache>
                <c:ptCount val="5"/>
                <c:pt idx="0">
                  <c:v>2021 факт</c:v>
                </c:pt>
                <c:pt idx="1">
                  <c:v>2022 оценка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Лист1!$E$2:$E$6</c:f>
              <c:numCache>
                <c:formatCode>#,##0</c:formatCode>
                <c:ptCount val="5"/>
                <c:pt idx="0">
                  <c:v>5958</c:v>
                </c:pt>
                <c:pt idx="1">
                  <c:v>5800</c:v>
                </c:pt>
                <c:pt idx="2">
                  <c:v>5080</c:v>
                </c:pt>
                <c:pt idx="3">
                  <c:v>5131</c:v>
                </c:pt>
                <c:pt idx="4">
                  <c:v>5182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7D9-4860-AC83-4BBD09ED730C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Акцизы на нефтепродукты</c:v>
                </c:pt>
              </c:strCache>
            </c:strRef>
          </c:tx>
          <c:spPr>
            <a:solidFill>
              <a:srgbClr val="FF66FF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dLbl>
              <c:idx val="0"/>
              <c:layout>
                <c:manualLayout>
                  <c:x val="1.9921568627450981E-2"/>
                  <c:y val="-4.1697515714546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014-425C-A690-4232CD47524E}"/>
                </c:ext>
              </c:extLst>
            </c:dLbl>
            <c:dLbl>
              <c:idx val="1"/>
              <c:layout>
                <c:manualLayout>
                  <c:x val="3.4862745098039154E-2"/>
                  <c:y val="-5.55966876193947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014-425C-A690-4232CD47524E}"/>
                </c:ext>
              </c:extLst>
            </c:dLbl>
            <c:dLbl>
              <c:idx val="2"/>
              <c:layout>
                <c:manualLayout>
                  <c:x val="3.2964052287581758E-2"/>
                  <c:y val="3.62855940555321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7D9-4860-AC83-4BBD09ED730C}"/>
                </c:ext>
              </c:extLst>
            </c:dLbl>
            <c:dLbl>
              <c:idx val="3"/>
              <c:layout>
                <c:manualLayout>
                  <c:x val="3.6013071895424839E-2"/>
                  <c:y val="-1.04243789286365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7D9-4860-AC83-4BBD09ED730C}"/>
                </c:ext>
              </c:extLst>
            </c:dLbl>
            <c:dLbl>
              <c:idx val="4"/>
              <c:layout>
                <c:manualLayout>
                  <c:x val="3.6284313725490076E-2"/>
                  <c:y val="-6.94958595242440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7D9-4860-AC83-4BBD09ED73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>
                    <a:solidFill>
                      <a:schemeClr val="tx2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Лист1!$A$2:$A$6</c:f>
              <c:strCache>
                <c:ptCount val="5"/>
                <c:pt idx="0">
                  <c:v>2021 факт</c:v>
                </c:pt>
                <c:pt idx="1">
                  <c:v>2022 оценка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Лист1!$F$2:$F$6</c:f>
              <c:numCache>
                <c:formatCode>#,##0</c:formatCode>
                <c:ptCount val="5"/>
                <c:pt idx="0">
                  <c:v>378</c:v>
                </c:pt>
                <c:pt idx="1">
                  <c:v>233</c:v>
                </c:pt>
                <c:pt idx="2">
                  <c:v>192</c:v>
                </c:pt>
                <c:pt idx="3">
                  <c:v>214</c:v>
                </c:pt>
                <c:pt idx="4">
                  <c:v>226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D7D9-4860-AC83-4BBD09ED730C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ЕНВД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1542483660130689E-2"/>
                  <c:y val="-1.04243789286365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014-425C-A690-4232CD47524E}"/>
                </c:ext>
              </c:extLst>
            </c:dLbl>
            <c:dLbl>
              <c:idx val="1"/>
              <c:layout>
                <c:manualLayout>
                  <c:x val="1.9921568627450981E-2"/>
                  <c:y val="0.107718855868323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014-425C-A690-4232CD4752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>
                    <a:solidFill>
                      <a:schemeClr val="accent2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Лист1!$A$2:$A$6</c:f>
              <c:strCache>
                <c:ptCount val="5"/>
                <c:pt idx="0">
                  <c:v>2021 факт</c:v>
                </c:pt>
                <c:pt idx="1">
                  <c:v>2022 оценка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Лист1!$G$2:$G$6</c:f>
              <c:numCache>
                <c:formatCode>#,##0</c:formatCode>
                <c:ptCount val="5"/>
                <c:pt idx="0">
                  <c:v>4235</c:v>
                </c:pt>
                <c:pt idx="1">
                  <c:v>-142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014-425C-A690-4232CD4752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3"/>
        <c:gapDepth val="342"/>
        <c:shape val="box"/>
        <c:axId val="761029768"/>
        <c:axId val="761030160"/>
        <c:axId val="0"/>
      </c:bar3DChart>
      <c:catAx>
        <c:axId val="7610297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61030160"/>
        <c:crosses val="autoZero"/>
        <c:auto val="1"/>
        <c:lblAlgn val="ctr"/>
        <c:lblOffset val="100"/>
        <c:noMultiLvlLbl val="0"/>
      </c:catAx>
      <c:valAx>
        <c:axId val="761030160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761029768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/>
        </a:sp3d>
      </c:spPr>
    </c:plotArea>
    <c:legend>
      <c:legendPos val="r"/>
      <c:legendEntry>
        <c:idx val="1"/>
        <c:txPr>
          <a:bodyPr/>
          <a:lstStyle/>
          <a:p>
            <a:pPr>
              <a:defRPr sz="105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1.3755424836601306E-2"/>
          <c:y val="0.6883400722428612"/>
          <c:w val="0.72170732552976247"/>
          <c:h val="0.23521448228047107"/>
        </c:manualLayout>
      </c:layout>
      <c:overlay val="0"/>
      <c:txPr>
        <a:bodyPr/>
        <a:lstStyle/>
        <a:p>
          <a:pPr>
            <a:defRPr sz="1050">
              <a:solidFill>
                <a:schemeClr val="tx2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08497375328084E-3"/>
          <c:y val="1.1347226860335172E-3"/>
          <c:w val="0.9864107082085003"/>
          <c:h val="0.8167551742724398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от использования имущества, находящегося в государственной и муниципальной собственности </c:v>
                </c:pt>
              </c:strCache>
            </c:strRef>
          </c:tx>
          <c:spPr>
            <a:solidFill>
              <a:srgbClr val="F2CB05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dLbl>
              <c:idx val="0"/>
              <c:layout>
                <c:manualLayout>
                  <c:x val="-5.1823916206848461E-3"/>
                  <c:y val="-5.45594830109502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53C-4EE2-AF71-B8EDCDBF4BED}"/>
                </c:ext>
              </c:extLst>
            </c:dLbl>
            <c:dLbl>
              <c:idx val="1"/>
              <c:layout>
                <c:manualLayout>
                  <c:x val="5.1823916206848427E-3"/>
                  <c:y val="-5.81967818783469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53C-4EE2-AF71-B8EDCDBF4BED}"/>
                </c:ext>
              </c:extLst>
            </c:dLbl>
            <c:dLbl>
              <c:idx val="2"/>
              <c:layout>
                <c:manualLayout>
                  <c:x val="9.2813777490139175E-4"/>
                  <c:y val="-0.1254865245237000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000" b="1">
                      <a:solidFill>
                        <a:schemeClr val="accent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871857001900755"/>
                      <c:h val="5.03336290906008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37B4-474F-912C-E0DACC0AEFEF}"/>
                </c:ext>
              </c:extLst>
            </c:dLbl>
            <c:dLbl>
              <c:idx val="3"/>
              <c:layout>
                <c:manualLayout>
                  <c:x val="7.9774145660297894E-3"/>
                  <c:y val="-0.1030234832034120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000" b="1">
                      <a:solidFill>
                        <a:schemeClr val="accent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3278560486671463E-2"/>
                      <c:h val="4.561688302389561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37B4-474F-912C-E0DACC0AEFEF}"/>
                </c:ext>
              </c:extLst>
            </c:dLbl>
            <c:dLbl>
              <c:idx val="4"/>
              <c:layout>
                <c:manualLayout>
                  <c:x val="8.1814457321983895E-3"/>
                  <c:y val="-4.72848852761569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7B4-474F-912C-E0DACC0AEF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>
                    <a:solidFill>
                      <a:schemeClr val="accent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Лист1!$A$2:$A$6</c:f>
              <c:strCache>
                <c:ptCount val="5"/>
                <c:pt idx="0">
                  <c:v>2021 год факт</c:v>
                </c:pt>
                <c:pt idx="1">
                  <c:v>2022 год оценка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17341</c:v>
                </c:pt>
                <c:pt idx="1">
                  <c:v>6408</c:v>
                </c:pt>
                <c:pt idx="2">
                  <c:v>9817</c:v>
                </c:pt>
                <c:pt idx="3">
                  <c:v>9920</c:v>
                </c:pt>
                <c:pt idx="4">
                  <c:v>10024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B4-474F-912C-E0DACC0AEFE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Платежи при пользовании природными ресурсами </c:v>
                </c:pt>
              </c:strCache>
            </c:strRef>
          </c:tx>
          <c:spPr>
            <a:solidFill>
              <a:srgbClr val="CCCCFF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dLbl>
              <c:idx val="0"/>
              <c:layout>
                <c:manualLayout>
                  <c:x val="7.7735874310272637E-2"/>
                  <c:y val="-4.1676901400465605E-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53C-4EE2-AF71-B8EDCDBF4BED}"/>
                </c:ext>
              </c:extLst>
            </c:dLbl>
            <c:dLbl>
              <c:idx val="1"/>
              <c:layout>
                <c:manualLayout>
                  <c:x val="1.0364783241369685E-2"/>
                  <c:y val="-5.09221841435535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53C-4EE2-AF71-B8EDCDBF4BED}"/>
                </c:ext>
              </c:extLst>
            </c:dLbl>
            <c:dLbl>
              <c:idx val="2"/>
              <c:layout>
                <c:manualLayout>
                  <c:x val="4.1416286420583315E-3"/>
                  <c:y val="-6.84691439631435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7B4-474F-912C-E0DACC0AEFEF}"/>
                </c:ext>
              </c:extLst>
            </c:dLbl>
            <c:dLbl>
              <c:idx val="3"/>
              <c:layout>
                <c:manualLayout>
                  <c:x val="5.4882343387717162E-3"/>
                  <c:y val="-8.06601096001205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7B4-474F-912C-E0DACC0AEFEF}"/>
                </c:ext>
              </c:extLst>
            </c:dLbl>
            <c:dLbl>
              <c:idx val="4"/>
              <c:layout>
                <c:manualLayout>
                  <c:x val="1.8648244556652517E-2"/>
                  <c:y val="-6.846914396314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7B4-474F-912C-E0DACC0AEF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>
                    <a:solidFill>
                      <a:schemeClr val="accent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Лист1!$A$2:$A$6</c:f>
              <c:strCache>
                <c:ptCount val="5"/>
                <c:pt idx="0">
                  <c:v>2021 год факт</c:v>
                </c:pt>
                <c:pt idx="1">
                  <c:v>2022 год оценка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Лист1!$C$2:$C$6</c:f>
              <c:numCache>
                <c:formatCode>#,##0</c:formatCode>
                <c:ptCount val="5"/>
                <c:pt idx="0">
                  <c:v>74282</c:v>
                </c:pt>
                <c:pt idx="1">
                  <c:v>3386</c:v>
                </c:pt>
                <c:pt idx="2">
                  <c:v>2738</c:v>
                </c:pt>
                <c:pt idx="3">
                  <c:v>2847</c:v>
                </c:pt>
                <c:pt idx="4">
                  <c:v>2961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B4-474F-912C-E0DACC0AEFE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Доходы от продажи материальных и нематериальных активов 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dLbl>
              <c:idx val="0"/>
              <c:layout>
                <c:manualLayout>
                  <c:x val="0"/>
                  <c:y val="-1.4549195469586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53C-4EE2-AF71-B8EDCDBF4BED}"/>
                </c:ext>
              </c:extLst>
            </c:dLbl>
            <c:dLbl>
              <c:idx val="1"/>
              <c:layout>
                <c:manualLayout>
                  <c:x val="1.5547174862054529E-2"/>
                  <c:y val="-2.9098390939173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53C-4EE2-AF71-B8EDCDBF4BED}"/>
                </c:ext>
              </c:extLst>
            </c:dLbl>
            <c:dLbl>
              <c:idx val="2"/>
              <c:layout>
                <c:manualLayout>
                  <c:x val="4.1666666666666415E-3"/>
                  <c:y val="-1.65562913907284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7B4-474F-912C-E0DACC0AEFEF}"/>
                </c:ext>
              </c:extLst>
            </c:dLbl>
            <c:dLbl>
              <c:idx val="3"/>
              <c:layout>
                <c:manualLayout>
                  <c:x val="1.3888888888888889E-3"/>
                  <c:y val="-6.62251655629145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7B4-474F-912C-E0DACC0AEFEF}"/>
                </c:ext>
              </c:extLst>
            </c:dLbl>
            <c:dLbl>
              <c:idx val="4"/>
              <c:layout>
                <c:manualLayout>
                  <c:x val="4.1666666666667681E-3"/>
                  <c:y val="-1.65562913907284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7B4-474F-912C-E0DACC0AEF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>
                    <a:solidFill>
                      <a:schemeClr val="accent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Лист1!$A$2:$A$6</c:f>
              <c:strCache>
                <c:ptCount val="5"/>
                <c:pt idx="0">
                  <c:v>2021 год факт</c:v>
                </c:pt>
                <c:pt idx="1">
                  <c:v>2022 год оценка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Лист1!$D$2:$D$6</c:f>
              <c:numCache>
                <c:formatCode>#,##0</c:formatCode>
                <c:ptCount val="5"/>
                <c:pt idx="0">
                  <c:v>194</c:v>
                </c:pt>
                <c:pt idx="1">
                  <c:v>138</c:v>
                </c:pt>
                <c:pt idx="2">
                  <c:v>119</c:v>
                </c:pt>
                <c:pt idx="3">
                  <c:v>115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7B4-474F-912C-E0DACC0AEFE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Штрафы, санкции, возмещение ущерба 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dLbl>
              <c:idx val="0"/>
              <c:layout>
                <c:manualLayout>
                  <c:x val="2.5911958103424213E-3"/>
                  <c:y val="-4.36475864087602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53C-4EE2-AF71-B8EDCDBF4BED}"/>
                </c:ext>
              </c:extLst>
            </c:dLbl>
            <c:dLbl>
              <c:idx val="1"/>
              <c:layout>
                <c:manualLayout>
                  <c:x val="1.0364783241369685E-2"/>
                  <c:y val="-4.36475864087602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53C-4EE2-AF71-B8EDCDBF4BED}"/>
                </c:ext>
              </c:extLst>
            </c:dLbl>
            <c:dLbl>
              <c:idx val="2"/>
              <c:layout>
                <c:manualLayout>
                  <c:x val="2.7666422101308819E-2"/>
                  <c:y val="-2.97379254565669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7B4-474F-912C-E0DACC0AEFEF}"/>
                </c:ext>
              </c:extLst>
            </c:dLbl>
            <c:dLbl>
              <c:idx val="3"/>
              <c:layout>
                <c:manualLayout>
                  <c:x val="1.8342401838565548E-2"/>
                  <c:y val="-3.27356898065702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7B4-474F-912C-E0DACC0AEFEF}"/>
                </c:ext>
              </c:extLst>
            </c:dLbl>
            <c:dLbl>
              <c:idx val="4"/>
              <c:layout>
                <c:manualLayout>
                  <c:x val="3.1400192442195933E-2"/>
                  <c:y val="-3.27356898065702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7B4-474F-912C-E0DACC0AEF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>
                    <a:solidFill>
                      <a:schemeClr val="accent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Лист1!$A$2:$A$6</c:f>
              <c:strCache>
                <c:ptCount val="5"/>
                <c:pt idx="0">
                  <c:v>2021 год факт</c:v>
                </c:pt>
                <c:pt idx="1">
                  <c:v>2022 год оценка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Лист1!$E$2:$E$6</c:f>
              <c:numCache>
                <c:formatCode>#,##0</c:formatCode>
                <c:ptCount val="5"/>
                <c:pt idx="0">
                  <c:v>10437</c:v>
                </c:pt>
                <c:pt idx="1">
                  <c:v>3793</c:v>
                </c:pt>
                <c:pt idx="2">
                  <c:v>1052</c:v>
                </c:pt>
                <c:pt idx="3">
                  <c:v>975</c:v>
                </c:pt>
                <c:pt idx="4">
                  <c:v>975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7B4-474F-912C-E0DACC0AEF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52908536"/>
        <c:axId val="652908928"/>
        <c:axId val="0"/>
      </c:bar3DChart>
      <c:catAx>
        <c:axId val="6529085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 b="1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52908928"/>
        <c:crosses val="autoZero"/>
        <c:auto val="1"/>
        <c:lblAlgn val="ctr"/>
        <c:lblOffset val="100"/>
        <c:noMultiLvlLbl val="0"/>
      </c:catAx>
      <c:valAx>
        <c:axId val="652908928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652908536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/>
        </a:sp3d>
      </c:spPr>
    </c:plotArea>
    <c:legend>
      <c:legendPos val="r"/>
      <c:layout>
        <c:manualLayout>
          <c:xMode val="edge"/>
          <c:yMode val="edge"/>
          <c:x val="0.35348521957426043"/>
          <c:y val="4.0249719183343351E-2"/>
          <c:w val="0.64651478042573951"/>
          <c:h val="0.30861163443027012"/>
        </c:manualLayout>
      </c:layout>
      <c:overlay val="0"/>
      <c:txPr>
        <a:bodyPr/>
        <a:lstStyle/>
        <a:p>
          <a:pPr>
            <a:defRPr sz="900">
              <a:solidFill>
                <a:schemeClr val="tx2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004993603361248"/>
          <c:y val="0"/>
          <c:w val="0.77995006396638755"/>
          <c:h val="0.8685080312087295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721-4D56-888F-60BC12A4D78D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46F-4EA8-812A-2B397E2F4828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46F-4EA8-812A-2B397E2F4828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46F-4EA8-812A-2B397E2F4828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46F-4EA8-812A-2B397E2F48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2021 год факт</c:v>
                </c:pt>
                <c:pt idx="1">
                  <c:v>2022 год оценка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131360</c:v>
                </c:pt>
                <c:pt idx="1">
                  <c:v>187038</c:v>
                </c:pt>
                <c:pt idx="2">
                  <c:v>93408</c:v>
                </c:pt>
                <c:pt idx="3">
                  <c:v>85445</c:v>
                </c:pt>
                <c:pt idx="4">
                  <c:v>65749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46F-4EA8-812A-2B397E2F482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-1.9607843137254902E-3"/>
                  <c:y val="-1.38671494327298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46F-4EA8-812A-2B397E2F48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2021 год факт</c:v>
                </c:pt>
                <c:pt idx="1">
                  <c:v>2022 год оценка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Лист1!$C$2:$C$6</c:f>
              <c:numCache>
                <c:formatCode>#,##0</c:formatCode>
                <c:ptCount val="5"/>
                <c:pt idx="0">
                  <c:v>582358</c:v>
                </c:pt>
                <c:pt idx="1">
                  <c:v>669450</c:v>
                </c:pt>
                <c:pt idx="2">
                  <c:v>539640</c:v>
                </c:pt>
                <c:pt idx="3">
                  <c:v>170618</c:v>
                </c:pt>
                <c:pt idx="4">
                  <c:v>168836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46F-4EA8-812A-2B397E2F482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2021 год факт</c:v>
                </c:pt>
                <c:pt idx="1">
                  <c:v>2022 год оценка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Лист1!$D$2:$D$6</c:f>
              <c:numCache>
                <c:formatCode>#,##0</c:formatCode>
                <c:ptCount val="5"/>
                <c:pt idx="0">
                  <c:v>748752</c:v>
                </c:pt>
                <c:pt idx="1">
                  <c:v>979830</c:v>
                </c:pt>
                <c:pt idx="2">
                  <c:v>1000401</c:v>
                </c:pt>
                <c:pt idx="3">
                  <c:v>899852</c:v>
                </c:pt>
                <c:pt idx="4">
                  <c:v>901718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46F-4EA8-812A-2B397E2F4828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МБТ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46F-4EA8-812A-2B397E2F48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2021 год факт</c:v>
                </c:pt>
                <c:pt idx="1">
                  <c:v>2022 год оценка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Лист1!$E$2:$E$6</c:f>
              <c:numCache>
                <c:formatCode>#,##0</c:formatCode>
                <c:ptCount val="5"/>
                <c:pt idx="0">
                  <c:v>37648</c:v>
                </c:pt>
                <c:pt idx="1">
                  <c:v>66129</c:v>
                </c:pt>
                <c:pt idx="2">
                  <c:v>9391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46F-4EA8-812A-2B397E2F4828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Прочие безвозмездные поступления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2021 год факт</c:v>
                </c:pt>
                <c:pt idx="1">
                  <c:v>2022 год оценка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Лист1!$F$2:$F$6</c:f>
              <c:numCache>
                <c:formatCode>#,##0</c:formatCode>
                <c:ptCount val="5"/>
                <c:pt idx="0">
                  <c:v>1641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21-4D56-888F-60BC12A4D7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37642408"/>
        <c:axId val="737642800"/>
      </c:barChart>
      <c:catAx>
        <c:axId val="737642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37642800"/>
        <c:crosses val="autoZero"/>
        <c:auto val="1"/>
        <c:lblAlgn val="ctr"/>
        <c:lblOffset val="100"/>
        <c:noMultiLvlLbl val="0"/>
      </c:catAx>
      <c:valAx>
        <c:axId val="737642800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737642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7586304954703E-3"/>
          <c:y val="0.25111578687610797"/>
          <c:w val="0.24918388054980758"/>
          <c:h val="0.4784747991856597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881822972639214E-2"/>
          <c:y val="3.9819406506429136E-2"/>
          <c:w val="0.90802304263021594"/>
          <c:h val="0.5623035376603386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Субвенция на предоставление гражданам субсидии на оплату жилого помещения и коммунальных услуг</c:v>
                </c:pt>
              </c:strCache>
            </c:strRef>
          </c:tx>
          <c:spPr>
            <a:solidFill>
              <a:srgbClr val="589867"/>
            </a:solidFill>
          </c:spPr>
          <c:invertIfNegative val="0"/>
          <c:dLbls>
            <c:dLbl>
              <c:idx val="0"/>
              <c:layout>
                <c:manualLayout>
                  <c:x val="-6.294006163200296E-6"/>
                  <c:y val="4.27558610037258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091-48DB-BA93-FC34CCC088C9}"/>
                </c:ext>
              </c:extLst>
            </c:dLbl>
            <c:dLbl>
              <c:idx val="1"/>
              <c:layout>
                <c:manualLayout>
                  <c:x val="-2.430945858685438E-4"/>
                  <c:y val="-8.55117220074524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091-48DB-BA93-FC34CCC088C9}"/>
                </c:ext>
              </c:extLst>
            </c:dLbl>
            <c:dLbl>
              <c:idx val="3"/>
              <c:layout>
                <c:manualLayout>
                  <c:x val="2.6388888888888875E-2"/>
                  <c:y val="-8.55117220074516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091-48DB-BA93-FC34CCC088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  <a:latin typeface="+mn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Лист1!$B$2:$B$6</c:f>
              <c:numCache>
                <c:formatCode>#\ ##0.0</c:formatCode>
                <c:ptCount val="5"/>
                <c:pt idx="0">
                  <c:v>55692.6</c:v>
                </c:pt>
                <c:pt idx="1">
                  <c:v>56870.8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99-4C53-9BE1-835E90446EE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Субвенция на выполнение переданных полномочий субьектов РФ</c:v>
                </c:pt>
              </c:strCache>
            </c:strRef>
          </c:tx>
          <c:spPr>
            <a:solidFill>
              <a:srgbClr val="B490D8"/>
            </a:solidFill>
          </c:spPr>
          <c:invertIfNegative val="0"/>
          <c:dLbls>
            <c:dLbl>
              <c:idx val="0"/>
              <c:layout>
                <c:manualLayout>
                  <c:x val="1.8286003471190009E-2"/>
                  <c:y val="-3.84802749033532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091-48DB-BA93-FC34CCC088C9}"/>
                </c:ext>
              </c:extLst>
            </c:dLbl>
            <c:dLbl>
              <c:idx val="2"/>
              <c:layout>
                <c:manualLayout>
                  <c:x val="1.5470363079615048E-2"/>
                  <c:y val="-6.33986023833854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999-4C53-9BE1-835E90446EE2}"/>
                </c:ext>
              </c:extLst>
            </c:dLbl>
            <c:dLbl>
              <c:idx val="3"/>
              <c:layout>
                <c:manualLayout>
                  <c:x val="2.638835894411877E-2"/>
                  <c:y val="6.73808858704192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999-4C53-9BE1-835E90446EE2}"/>
                </c:ext>
              </c:extLst>
            </c:dLbl>
            <c:dLbl>
              <c:idx val="4"/>
              <c:layout>
                <c:manualLayout>
                  <c:x val="2.5180373929029817E-2"/>
                  <c:y val="2.77161862527716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999-4C53-9BE1-835E90446E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tx2"/>
                    </a:solidFill>
                    <a:latin typeface="+mn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Лист1!$C$2:$C$6</c:f>
              <c:numCache>
                <c:formatCode>#\ ##0.0</c:formatCode>
                <c:ptCount val="5"/>
                <c:pt idx="0">
                  <c:v>17118.599999999999</c:v>
                </c:pt>
                <c:pt idx="1">
                  <c:v>187514.7</c:v>
                </c:pt>
                <c:pt idx="2">
                  <c:v>187261.3</c:v>
                </c:pt>
                <c:pt idx="3">
                  <c:v>142992.79999999999</c:v>
                </c:pt>
                <c:pt idx="4">
                  <c:v>144859.5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999-4C53-9BE1-835E90446EE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Субвенция на получение общедоступного и бесплатного начального общего, основного общего, среднего образования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tx2"/>
                    </a:solidFill>
                    <a:latin typeface="+mn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Лист1!$D$2:$D$6</c:f>
              <c:numCache>
                <c:formatCode>#\ ##0.0</c:formatCode>
                <c:ptCount val="5"/>
                <c:pt idx="0">
                  <c:v>443733.1</c:v>
                </c:pt>
                <c:pt idx="1">
                  <c:v>487006</c:v>
                </c:pt>
                <c:pt idx="2">
                  <c:v>546977</c:v>
                </c:pt>
                <c:pt idx="3">
                  <c:v>508316.9</c:v>
                </c:pt>
                <c:pt idx="4">
                  <c:v>508316.9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999-4C53-9BE1-835E90446EE2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Субвенция на получение общедоступного и бесплатного дошкольного образования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tx2"/>
                    </a:solidFill>
                    <a:latin typeface="+mn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Лист1!$E$2:$E$6</c:f>
              <c:numCache>
                <c:formatCode>#\ ##0.0</c:formatCode>
                <c:ptCount val="5"/>
                <c:pt idx="0">
                  <c:v>231710.7</c:v>
                </c:pt>
                <c:pt idx="1">
                  <c:v>245316.4</c:v>
                </c:pt>
                <c:pt idx="2">
                  <c:v>266160</c:v>
                </c:pt>
                <c:pt idx="3">
                  <c:v>248538.7</c:v>
                </c:pt>
                <c:pt idx="4">
                  <c:v>248538.7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999-4C53-9BE1-835E90446EE2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Субвенция на осуществление полномочий по составлению списков кандидатов в присяжные заседатели федеральных судов общей юрисдикции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1"/>
              <c:layout>
                <c:manualLayout>
                  <c:x val="2.0833333333333332E-2"/>
                  <c:y val="3.919241983257034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091-48DB-BA93-FC34CCC088C9}"/>
                </c:ext>
              </c:extLst>
            </c:dLbl>
            <c:dLbl>
              <c:idx val="2"/>
              <c:layout>
                <c:manualLayout>
                  <c:x val="2.8824983303168232E-2"/>
                  <c:y val="-1.85377791235567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999-4C53-9BE1-835E90446EE2}"/>
                </c:ext>
              </c:extLst>
            </c:dLbl>
            <c:dLbl>
              <c:idx val="3"/>
              <c:layout>
                <c:manualLayout>
                  <c:x val="2.7533042556779165E-2"/>
                  <c:y val="5.50812386266712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999-4C53-9BE1-835E90446EE2}"/>
                </c:ext>
              </c:extLst>
            </c:dLbl>
            <c:dLbl>
              <c:idx val="4"/>
              <c:layout>
                <c:manualLayout>
                  <c:x val="3.1747534218048955E-2"/>
                  <c:y val="6.46116682490592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999-4C53-9BE1-835E90446E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>
                    <a:solidFill>
                      <a:schemeClr val="tx2"/>
                    </a:solidFill>
                    <a:latin typeface="+mn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Лист1!$A$2:$A$6</c:f>
              <c:strCache>
                <c:ptCount val="5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Лист1!$F$2:$F$6</c:f>
              <c:numCache>
                <c:formatCode>#\ ##0.0</c:formatCode>
                <c:ptCount val="5"/>
                <c:pt idx="0">
                  <c:v>13.8</c:v>
                </c:pt>
                <c:pt idx="1">
                  <c:v>121.7</c:v>
                </c:pt>
                <c:pt idx="2">
                  <c:v>3.1</c:v>
                </c:pt>
                <c:pt idx="3">
                  <c:v>3.2</c:v>
                </c:pt>
                <c:pt idx="4">
                  <c:v>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999-4C53-9BE1-835E90446EE2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Субвенция на поведение Всероссийской переписи населения</c:v>
                </c:pt>
              </c:strCache>
            </c:strRef>
          </c:tx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091-48DB-BA93-FC34CCC088C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Лист1!$A$2:$A$6</c:f>
              <c:strCache>
                <c:ptCount val="5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Лист1!$G$2:$G$6</c:f>
              <c:numCache>
                <c:formatCode>General</c:formatCode>
                <c:ptCount val="5"/>
                <c:pt idx="0" formatCode="#,##0">
                  <c:v>483.5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091-48DB-BA93-FC34CCC088C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831805568"/>
        <c:axId val="831802432"/>
      </c:barChart>
      <c:catAx>
        <c:axId val="83180556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accent5">
                    <a:lumMod val="50000"/>
                  </a:schemeClr>
                </a:solidFill>
                <a:latin typeface="+mn-lt"/>
              </a:defRPr>
            </a:pPr>
            <a:endParaRPr lang="ru-RU"/>
          </a:p>
        </c:txPr>
        <c:crossAx val="831802432"/>
        <c:crossesAt val="100"/>
        <c:auto val="1"/>
        <c:lblAlgn val="ctr"/>
        <c:lblOffset val="100"/>
        <c:noMultiLvlLbl val="0"/>
      </c:catAx>
      <c:valAx>
        <c:axId val="831802432"/>
        <c:scaling>
          <c:orientation val="minMax"/>
        </c:scaling>
        <c:delete val="1"/>
        <c:axPos val="b"/>
        <c:numFmt formatCode="#\ ##0.0" sourceLinked="1"/>
        <c:majorTickMark val="none"/>
        <c:minorTickMark val="none"/>
        <c:tickLblPos val="low"/>
        <c:crossAx val="831805568"/>
        <c:crosses val="autoZero"/>
        <c:crossBetween val="between"/>
      </c:valAx>
      <c:spPr>
        <a:ln>
          <a:solidFill>
            <a:schemeClr val="accent1"/>
          </a:solidFill>
        </a:ln>
      </c:spPr>
    </c:plotArea>
    <c:legend>
      <c:legendPos val="b"/>
      <c:layout>
        <c:manualLayout>
          <c:xMode val="edge"/>
          <c:yMode val="edge"/>
          <c:x val="0"/>
          <c:y val="0.65264599864056572"/>
          <c:w val="0.8336701662292213"/>
          <c:h val="0.34632247413017914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050">
              <a:solidFill>
                <a:schemeClr val="accent5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24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AD31-460C-94CC-C793E4A60907}"/>
              </c:ext>
            </c:extLst>
          </c:dPt>
          <c:dPt>
            <c:idx val="1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AD31-460C-94CC-C793E4A6090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AD31-460C-94CC-C793E4A6090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AD31-460C-94CC-C793E4A60907}"/>
              </c:ext>
            </c:extLst>
          </c:dPt>
          <c:dLbls>
            <c:delete val="1"/>
          </c:dLbls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1553558.1</c:v>
                </c:pt>
                <c:pt idx="1">
                  <c:v>382532.59999999986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F5-4FF3-A6AD-8B184183750D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6.8269187942231625E-3"/>
                  <c:y val="-9.5084688419682236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CBA-465B-90AF-2BCC926AC9B8}"/>
                </c:ext>
              </c:extLst>
            </c:dLbl>
            <c:dLbl>
              <c:idx val="1"/>
              <c:layout>
                <c:manualLayout>
                  <c:x val="6.8269187942233056E-3"/>
                  <c:y val="-9.5084688419682236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CBA-465B-90AF-2BCC926AC9B8}"/>
                </c:ext>
              </c:extLst>
            </c:dLbl>
            <c:dLbl>
              <c:idx val="2"/>
              <c:layout>
                <c:manualLayout>
                  <c:x val="-3.4431015867018686E-3"/>
                  <c:y val="-1.037299492866728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CBA-465B-90AF-2BCC926AC9B8}"/>
                </c:ext>
              </c:extLst>
            </c:dLbl>
            <c:dLbl>
              <c:idx val="3"/>
              <c:layout>
                <c:manualLayout>
                  <c:x val="3.8744031245632388E-2"/>
                  <c:y val="-1.03729949286673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CBA-465B-90AF-2BCC926AC9B8}"/>
                </c:ext>
              </c:extLst>
            </c:dLbl>
            <c:dLbl>
              <c:idx val="4"/>
              <c:layout>
                <c:manualLayout>
                  <c:x val="3.3374955267939287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CBA-465B-90AF-2BCC926AC9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Общее</c:v>
                </c:pt>
                <c:pt idx="1">
                  <c:v>Дошкольное</c:v>
                </c:pt>
                <c:pt idx="2">
                  <c:v>Дополнительное</c:v>
                </c:pt>
                <c:pt idx="3">
                  <c:v>Молодежная политика</c:v>
                </c:pt>
                <c:pt idx="4">
                  <c:v>Другие 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831313.3</c:v>
                </c:pt>
                <c:pt idx="1">
                  <c:v>434044.2</c:v>
                </c:pt>
                <c:pt idx="2">
                  <c:v>126526.3</c:v>
                </c:pt>
                <c:pt idx="3">
                  <c:v>414.6</c:v>
                </c:pt>
                <c:pt idx="4">
                  <c:v>75401.899999999994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BA-465B-90AF-2BCC926AC9B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737644760"/>
        <c:axId val="737645152"/>
      </c:barChart>
      <c:catAx>
        <c:axId val="7376447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37645152"/>
        <c:crosses val="autoZero"/>
        <c:auto val="1"/>
        <c:lblAlgn val="ctr"/>
        <c:lblOffset val="100"/>
        <c:noMultiLvlLbl val="0"/>
      </c:catAx>
      <c:valAx>
        <c:axId val="73764515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737644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7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-9.2477338473989455E-3"/>
                  <c:y val="-0.1591204523030179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140-4F60-B560-3DB848E6A440}"/>
                </c:ext>
              </c:extLst>
            </c:dLbl>
            <c:dLbl>
              <c:idx val="1"/>
              <c:layout>
                <c:manualLayout>
                  <c:x val="6.8269187942233056E-3"/>
                  <c:y val="-9.5084688419682236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140-4F60-B560-3DB848E6A4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Культура</c:v>
                </c:pt>
                <c:pt idx="1">
                  <c:v>Другие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45649.7</c:v>
                </c:pt>
                <c:pt idx="1">
                  <c:v>16221.9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140-4F60-B560-3DB848E6A44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737645936"/>
        <c:axId val="755116816"/>
      </c:barChart>
      <c:catAx>
        <c:axId val="7376459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55116816"/>
        <c:crosses val="autoZero"/>
        <c:auto val="1"/>
        <c:lblAlgn val="ctr"/>
        <c:lblOffset val="100"/>
        <c:noMultiLvlLbl val="0"/>
      </c:catAx>
      <c:valAx>
        <c:axId val="75511681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737645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7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4.2213842223245857E-3"/>
                  <c:y val="-3.308330968065912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1BC-49A0-B715-0135A5E275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Другие вопросы в области здравоохранения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1BC-49A0-B715-0135A5E2751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759113792"/>
        <c:axId val="759542032"/>
      </c:barChart>
      <c:catAx>
        <c:axId val="7591137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59542032"/>
        <c:crosses val="autoZero"/>
        <c:auto val="1"/>
        <c:lblAlgn val="ctr"/>
        <c:lblOffset val="100"/>
        <c:noMultiLvlLbl val="0"/>
      </c:catAx>
      <c:valAx>
        <c:axId val="75954203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759113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7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6.8269187942231625E-3"/>
                  <c:y val="-9.5084688419682236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DCB-48B6-AC41-9F65F3AC00A4}"/>
                </c:ext>
              </c:extLst>
            </c:dLbl>
            <c:dLbl>
              <c:idx val="1"/>
              <c:layout>
                <c:manualLayout>
                  <c:x val="6.8269187942233056E-3"/>
                  <c:y val="-9.5084688419682236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DCB-48B6-AC41-9F65F3AC00A4}"/>
                </c:ext>
              </c:extLst>
            </c:dLbl>
            <c:dLbl>
              <c:idx val="2"/>
              <c:layout>
                <c:manualLayout>
                  <c:x val="-3.4431015867018686E-3"/>
                  <c:y val="-1.037299492866728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DCB-48B6-AC41-9F65F3AC00A4}"/>
                </c:ext>
              </c:extLst>
            </c:dLbl>
            <c:dLbl>
              <c:idx val="3"/>
              <c:layout>
                <c:manualLayout>
                  <c:x val="3.8744031245632388E-2"/>
                  <c:y val="-1.03729949286673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DCB-48B6-AC41-9F65F3AC00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Пенсионное обеспечение</c:v>
                </c:pt>
                <c:pt idx="1">
                  <c:v>Социальное обеспечение населения</c:v>
                </c:pt>
                <c:pt idx="2">
                  <c:v>Охрана семьи и детства</c:v>
                </c:pt>
                <c:pt idx="3">
                  <c:v>Другие вопросы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3621.3</c:v>
                </c:pt>
                <c:pt idx="1">
                  <c:v>4517.8</c:v>
                </c:pt>
                <c:pt idx="2">
                  <c:v>12066.6</c:v>
                </c:pt>
                <c:pt idx="3">
                  <c:v>2405.5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DCB-48B6-AC41-9F65F3AC00A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759542816"/>
        <c:axId val="759543208"/>
      </c:barChart>
      <c:catAx>
        <c:axId val="7595428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59543208"/>
        <c:crosses val="autoZero"/>
        <c:auto val="1"/>
        <c:lblAlgn val="ctr"/>
        <c:lblOffset val="100"/>
        <c:noMultiLvlLbl val="0"/>
      </c:catAx>
      <c:valAx>
        <c:axId val="75954320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759542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7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400" b="1" dirty="0">
                <a:solidFill>
                  <a:schemeClr val="tx1"/>
                </a:solidFill>
              </a:rPr>
              <a:t>Фактическая и  прогнозная численность населения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Лист1!$A$24:$A$30</c:f>
              <c:strCach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Лист1!$A$24:$A$30</c:f>
              <c:numCache>
                <c:formatCode>General</c:formatCod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</c:numCache>
            </c:numRef>
          </c:cat>
          <c:val>
            <c:numRef>
              <c:f>Лист1!$B$24:$B$30</c:f>
              <c:numCache>
                <c:formatCode>General</c:formatCode>
                <c:ptCount val="7"/>
                <c:pt idx="0">
                  <c:v>39097</c:v>
                </c:pt>
                <c:pt idx="1">
                  <c:v>38995</c:v>
                </c:pt>
                <c:pt idx="2">
                  <c:v>38700</c:v>
                </c:pt>
                <c:pt idx="3">
                  <c:v>38700</c:v>
                </c:pt>
                <c:pt idx="4">
                  <c:v>38700</c:v>
                </c:pt>
                <c:pt idx="5">
                  <c:v>38700</c:v>
                </c:pt>
                <c:pt idx="6">
                  <c:v>38700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87-48B5-852E-D3ACA466D5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31807920"/>
        <c:axId val="831798904"/>
      </c:barChart>
      <c:catAx>
        <c:axId val="831807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31798904"/>
        <c:crosses val="autoZero"/>
        <c:auto val="1"/>
        <c:lblAlgn val="ctr"/>
        <c:lblOffset val="100"/>
        <c:noMultiLvlLbl val="0"/>
      </c:catAx>
      <c:valAx>
        <c:axId val="831798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31807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4.2213842223245857E-3"/>
                  <c:y val="-3.308330968065912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DFC-4AED-BCA0-8053F507A0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Другие вопросы в области физической культуры и спорта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1321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FC-4AED-BCA0-8053F507A07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759543992"/>
        <c:axId val="759544384"/>
      </c:barChart>
      <c:catAx>
        <c:axId val="7595439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59544384"/>
        <c:crosses val="autoZero"/>
        <c:auto val="1"/>
        <c:lblAlgn val="ctr"/>
        <c:lblOffset val="100"/>
        <c:noMultiLvlLbl val="0"/>
      </c:catAx>
      <c:valAx>
        <c:axId val="75954438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759543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7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4.2213842223245857E-3"/>
                  <c:y val="-3.308330968065912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9CB-4231-AC09-9BBD288D29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Мобилизационная подготовка экономики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CB-4231-AC09-9BBD288D298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759545168"/>
        <c:axId val="759545560"/>
      </c:barChart>
      <c:catAx>
        <c:axId val="7595451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59545560"/>
        <c:crosses val="autoZero"/>
        <c:auto val="1"/>
        <c:lblAlgn val="ctr"/>
        <c:lblOffset val="100"/>
        <c:noMultiLvlLbl val="0"/>
      </c:catAx>
      <c:valAx>
        <c:axId val="75954556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759545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7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4.2213842223245857E-3"/>
                  <c:y val="-3.308330968065912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A17-4EF5-8D61-3BCFABF919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Гражданская оборона</c:v>
                </c:pt>
                <c:pt idx="1">
                  <c:v>Защита населения и территории от ЧС природного и техногенного характера, пожарная безопасность</c:v>
                </c:pt>
                <c:pt idx="2">
                  <c:v>Другие вопросы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403</c:v>
                </c:pt>
                <c:pt idx="1">
                  <c:v>138.4</c:v>
                </c:pt>
                <c:pt idx="2">
                  <c:v>11683.6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17-4EF5-8D61-3BCFABF9196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788684112"/>
        <c:axId val="788684504"/>
      </c:barChart>
      <c:catAx>
        <c:axId val="7886841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88684504"/>
        <c:crosses val="autoZero"/>
        <c:auto val="1"/>
        <c:lblAlgn val="ctr"/>
        <c:lblOffset val="100"/>
        <c:noMultiLvlLbl val="0"/>
      </c:catAx>
      <c:valAx>
        <c:axId val="78868450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788684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7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4.2213842223245857E-3"/>
                  <c:y val="-3.308330968065912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C54-46FF-9734-B4DE16F132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Сельское хозяйство и рыболовство</c:v>
                </c:pt>
                <c:pt idx="1">
                  <c:v>Транспорт</c:v>
                </c:pt>
                <c:pt idx="2">
                  <c:v>Дорожное хозяйство (дорожные фонды)</c:v>
                </c:pt>
                <c:pt idx="3">
                  <c:v>Другие вопросы в области национальной экономики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4796.7</c:v>
                </c:pt>
                <c:pt idx="1">
                  <c:v>3403.1</c:v>
                </c:pt>
                <c:pt idx="2">
                  <c:v>44148.6</c:v>
                </c:pt>
                <c:pt idx="3">
                  <c:v>645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C54-46FF-9734-B4DE16F132C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788685288"/>
        <c:axId val="788685680"/>
      </c:barChart>
      <c:catAx>
        <c:axId val="7886852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88685680"/>
        <c:crosses val="autoZero"/>
        <c:auto val="1"/>
        <c:lblAlgn val="ctr"/>
        <c:lblOffset val="100"/>
        <c:noMultiLvlLbl val="0"/>
      </c:catAx>
      <c:valAx>
        <c:axId val="78868568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788685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7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4.2213842223245857E-3"/>
                  <c:y val="-3.308330968065912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610-47D2-AE1A-33FFAC7673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Жилищное хозяйство</c:v>
                </c:pt>
                <c:pt idx="1">
                  <c:v>Благоустройство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91</c:v>
                </c:pt>
                <c:pt idx="1">
                  <c:v>6680.4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10-47D2-AE1A-33FFAC76736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788686464"/>
        <c:axId val="788686856"/>
      </c:barChart>
      <c:catAx>
        <c:axId val="7886864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88686856"/>
        <c:crosses val="autoZero"/>
        <c:auto val="1"/>
        <c:lblAlgn val="ctr"/>
        <c:lblOffset val="100"/>
        <c:noMultiLvlLbl val="0"/>
      </c:catAx>
      <c:valAx>
        <c:axId val="78868685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788686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7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4.2213842223245857E-3"/>
                  <c:y val="-3.308330968065912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558-4D16-8CF6-9E351C6425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Другие вопросы в области охраны окружающей среды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2474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58-4D16-8CF6-9E351C6425A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741577920"/>
        <c:axId val="741578312"/>
      </c:barChart>
      <c:catAx>
        <c:axId val="7415779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41578312"/>
        <c:crosses val="autoZero"/>
        <c:auto val="1"/>
        <c:lblAlgn val="ctr"/>
        <c:lblOffset val="100"/>
        <c:noMultiLvlLbl val="0"/>
      </c:catAx>
      <c:valAx>
        <c:axId val="74157831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741577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7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4.2213842223245857E-3"/>
                  <c:y val="-3.308330968065912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249-4B83-ABF3-3034F3ED5F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Периодическая печать и издательства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4948.3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49-4B83-ABF3-3034F3ED5FC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741579096"/>
        <c:axId val="741579488"/>
      </c:barChart>
      <c:catAx>
        <c:axId val="7415790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41579488"/>
        <c:crosses val="autoZero"/>
        <c:auto val="1"/>
        <c:lblAlgn val="ctr"/>
        <c:lblOffset val="100"/>
        <c:noMultiLvlLbl val="0"/>
      </c:catAx>
      <c:valAx>
        <c:axId val="74157948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741579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7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4.2213842223245857E-3"/>
                  <c:y val="-3.308330968065912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B1-40AF-B46C-0A9A692705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Обслуживание государственного (муниципального) внутреннего долга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FB1-40AF-B46C-0A9A6927051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741580272"/>
        <c:axId val="741580664"/>
      </c:barChart>
      <c:catAx>
        <c:axId val="7415802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41580664"/>
        <c:crosses val="autoZero"/>
        <c:auto val="1"/>
        <c:lblAlgn val="ctr"/>
        <c:lblOffset val="100"/>
        <c:noMultiLvlLbl val="0"/>
      </c:catAx>
      <c:valAx>
        <c:axId val="74158066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741580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7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4.2213842223245857E-3"/>
                  <c:y val="-3.308330968065912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2AA-47EA-8F09-950425643C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Функционирование высшего должностного лица субъекта Российской Федерации и муниципального образования</c:v>
                </c:pt>
                <c:pt idx="1">
                  <c:v>Функционирование законодательных (представительных) органов государственной власти и представительных органов муниципальных образований</c:v>
                </c:pt>
                <c:pt idx="2">
                  <c:v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c:v>
                </c:pt>
                <c:pt idx="3">
                  <c:v>Судебная система</c:v>
                </c:pt>
                <c:pt idx="4">
                  <c:v>Обеспечение деятельности финансовых, налоговых и таможенных органов и органов финансового (финансово-бюджетного) надзора</c:v>
                </c:pt>
                <c:pt idx="5">
                  <c:v>Резервные фонды</c:v>
                </c:pt>
                <c:pt idx="6">
                  <c:v>Другие общегосударственные вопросы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3714.5</c:v>
                </c:pt>
                <c:pt idx="1">
                  <c:v>2320.1999999999998</c:v>
                </c:pt>
                <c:pt idx="2">
                  <c:v>50688.9</c:v>
                </c:pt>
                <c:pt idx="3">
                  <c:v>3.1</c:v>
                </c:pt>
                <c:pt idx="4">
                  <c:v>39898.699999999997</c:v>
                </c:pt>
                <c:pt idx="5">
                  <c:v>250</c:v>
                </c:pt>
                <c:pt idx="6">
                  <c:v>14363.5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AA-47EA-8F09-950425643CB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741581448"/>
        <c:axId val="800639280"/>
      </c:barChart>
      <c:catAx>
        <c:axId val="7415814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00639280"/>
        <c:crosses val="autoZero"/>
        <c:auto val="1"/>
        <c:lblAlgn val="ctr"/>
        <c:lblOffset val="100"/>
        <c:noMultiLvlLbl val="0"/>
      </c:catAx>
      <c:valAx>
        <c:axId val="80063928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741581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7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-0.10203038270522925"/>
                  <c:y val="-3.308315474370372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C04-4784-9E9C-DFEDECFE73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Дотации на выравнивание бюджетной обеспеченности субъектов Российской Федерации и муниципальных образований</c:v>
                </c:pt>
                <c:pt idx="1">
                  <c:v>Иные дотации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179289.4</c:v>
                </c:pt>
                <c:pt idx="1">
                  <c:v>12424.5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04-4784-9E9C-DFEDECFE732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800640064"/>
        <c:axId val="800640456"/>
      </c:barChart>
      <c:catAx>
        <c:axId val="8006400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00640456"/>
        <c:crosses val="autoZero"/>
        <c:auto val="1"/>
        <c:lblAlgn val="ctr"/>
        <c:lblOffset val="100"/>
        <c:noMultiLvlLbl val="0"/>
      </c:catAx>
      <c:valAx>
        <c:axId val="80064045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00640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7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 и прогноз выручки Слюдянского района по полному кругу организаций и в малом бизнесе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7.8469149741103139E-2"/>
          <c:y val="0.2104126936802474"/>
          <c:w val="0.64569885322164777"/>
          <c:h val="0.6029013329842861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Лист1!$B$41</c:f>
              <c:strCache>
                <c:ptCount val="1"/>
                <c:pt idx="0">
                  <c:v>Выручка малых организаций (млн. руб.)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64061485874341573"/>
                  <c:y val="4.088512796856567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  </a:t>
                    </a:r>
                  </a:p>
                </c:rich>
              </c:tx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354845591927453"/>
                      <c:h val="0.1227339201228802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69B1-4E54-AD7E-9BCEB82AD7F2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Лист1!$A$42:$A$48</c:f>
              <c:numCache>
                <c:formatCode>General</c:formatCod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</c:numCache>
            </c:numRef>
          </c:cat>
          <c:val>
            <c:numRef>
              <c:f>Лист1!$B$42:$B$48</c:f>
              <c:numCache>
                <c:formatCode>General</c:formatCode>
                <c:ptCount val="7"/>
                <c:pt idx="0">
                  <c:v>1746.99</c:v>
                </c:pt>
                <c:pt idx="1">
                  <c:v>1654.4079999999999</c:v>
                </c:pt>
                <c:pt idx="2">
                  <c:v>2216.75</c:v>
                </c:pt>
                <c:pt idx="3">
                  <c:v>2123.2199999999998</c:v>
                </c:pt>
                <c:pt idx="4">
                  <c:v>2125.86</c:v>
                </c:pt>
                <c:pt idx="5">
                  <c:v>2169.1</c:v>
                </c:pt>
                <c:pt idx="6">
                  <c:v>2214.6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B1-4E54-AD7E-9BCEB82AD7F2}"/>
            </c:ext>
          </c:extLst>
        </c:ser>
        <c:ser>
          <c:idx val="1"/>
          <c:order val="1"/>
          <c:tx>
            <c:strRef>
              <c:f>Лист1!$C$41</c:f>
              <c:strCache>
                <c:ptCount val="1"/>
                <c:pt idx="0">
                  <c:v>Выручка по полному кругу (млн. руб.)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35879242424242425"/>
                  <c:y val="-0.15776808606435436"/>
                </c:manualLayout>
              </c:layout>
              <c:tx>
                <c:rich>
                  <a:bodyPr/>
                  <a:lstStyle/>
                  <a:p>
                    <a:fld id="{0D408C81-9C91-40C7-B757-5EFBF11745AF}" type="CELLRANGE">
                      <a:rPr lang="ru-RU" smtClean="0"/>
                      <a:pPr/>
                      <a:t>[ДИАПАЗОН ЯЧЕЕК]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69B1-4E54-AD7E-9BCEB82AD7F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926FC4B8-4253-4C74-AA09-1C945C53EE3C}" type="VALUE">
                      <a:rPr lang="en-US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69B1-4E54-AD7E-9BCEB82AD7F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DF0531CD-43B4-4AAA-84A4-A8378A4B952D}" type="VALUE">
                      <a:rPr lang="en-US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69B1-4E54-AD7E-9BCEB82AD7F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66C713DD-1D0C-4961-95CC-9DE13049BA7E}" type="VALUE">
                      <a:rPr lang="en-US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69B1-4E54-AD7E-9BCEB82AD7F2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BC2AC232-18BA-4AB0-A786-714A5DB95492}" type="VALUE">
                      <a:rPr lang="en-US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69B1-4E54-AD7E-9BCEB82AD7F2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C980EBBC-25A7-40C8-A3CE-EEBE928852EC}" type="VALUE">
                      <a:rPr lang="en-US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69B1-4E54-AD7E-9BCEB82AD7F2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AEDDAFBE-D101-4049-A395-065B58214AF1}" type="VALUE">
                      <a:rPr lang="en-US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69B1-4E54-AD7E-9BCEB82AD7F2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Лист1!$A$42:$A$48</c:f>
              <c:numCache>
                <c:formatCode>General</c:formatCod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</c:numCache>
            </c:numRef>
          </c:cat>
          <c:val>
            <c:numRef>
              <c:f>Лист1!$C$42:$C$48</c:f>
              <c:numCache>
                <c:formatCode>General</c:formatCode>
                <c:ptCount val="7"/>
                <c:pt idx="0">
                  <c:v>10849.06</c:v>
                </c:pt>
                <c:pt idx="1">
                  <c:v>11187.73</c:v>
                </c:pt>
                <c:pt idx="2">
                  <c:v>14448.55</c:v>
                </c:pt>
                <c:pt idx="3">
                  <c:v>14903.04</c:v>
                </c:pt>
                <c:pt idx="4">
                  <c:v>14470.85</c:v>
                </c:pt>
                <c:pt idx="5">
                  <c:v>16168.84</c:v>
                </c:pt>
                <c:pt idx="6">
                  <c:v>16627.23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Лист1!$C$41</c15:f>
                <c15:dlblRangeCache>
                  <c:ptCount val="1"/>
                  <c:pt idx="0">
                    <c:v>Выручка по полному кругу (млн. руб.)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9-69B1-4E54-AD7E-9BCEB82AD7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7"/>
        <c:axId val="831809488"/>
        <c:axId val="831807136"/>
      </c:barChart>
      <c:catAx>
        <c:axId val="8318094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31807136"/>
        <c:crosses val="autoZero"/>
        <c:auto val="1"/>
        <c:lblAlgn val="ctr"/>
        <c:lblOffset val="100"/>
        <c:noMultiLvlLbl val="0"/>
      </c:catAx>
      <c:valAx>
        <c:axId val="8318071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31809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целевых МБТ из областного бюджета </a:t>
            </a:r>
          </a:p>
        </c:rich>
      </c:tx>
      <c:layout>
        <c:manualLayout>
          <c:xMode val="edge"/>
          <c:yMode val="edge"/>
          <c:x val="0.12044140974078127"/>
          <c:y val="2.10576931048490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9.522464792921391E-2"/>
          <c:y val="0.13260719639461874"/>
          <c:w val="0.86648092147020106"/>
          <c:h val="0.61036165620690708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Субсидии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6735519400619373E-3"/>
                  <c:y val="3.86057706922232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C3A-469D-BC4E-D51F82D52C20}"/>
                </c:ext>
              </c:extLst>
            </c:dLbl>
            <c:dLbl>
              <c:idx val="1"/>
              <c:layout>
                <c:manualLayout>
                  <c:x val="2.9409071340681041E-2"/>
                  <c:y val="-3.50961551747484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C3A-469D-BC4E-D51F82D52C20}"/>
                </c:ext>
              </c:extLst>
            </c:dLbl>
            <c:dLbl>
              <c:idx val="3"/>
              <c:layout>
                <c:manualLayout>
                  <c:x val="-6.2386234529008565E-2"/>
                  <c:y val="-9.70945742077308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C3A-469D-BC4E-D51F82D52C20}"/>
                </c:ext>
              </c:extLst>
            </c:dLbl>
            <c:dLbl>
              <c:idx val="4"/>
              <c:layout>
                <c:manualLayout>
                  <c:x val="-7.5843647327622735E-2"/>
                  <c:y val="-0.123413246710951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C3A-469D-BC4E-D51F82D52C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2021 год       (ФАКТ)</c:v>
                </c:pt>
                <c:pt idx="1">
                  <c:v>2022 год (ОЦЕНКА)</c:v>
                </c:pt>
                <c:pt idx="2">
                  <c:v>2023 год (ПРОЕКТ)</c:v>
                </c:pt>
                <c:pt idx="3">
                  <c:v>2024 год (ПРОЕКТ)</c:v>
                </c:pt>
                <c:pt idx="4">
                  <c:v>2025 год (ПРОЕКТ)</c:v>
                </c:pt>
              </c:strCache>
            </c:strRef>
          </c:cat>
          <c:val>
            <c:numRef>
              <c:f>Лист1!$B$2:$B$6</c:f>
              <c:numCache>
                <c:formatCode>#,##0.00</c:formatCode>
                <c:ptCount val="5"/>
                <c:pt idx="0">
                  <c:v>582357.69999999995</c:v>
                </c:pt>
                <c:pt idx="1">
                  <c:v>669450.19999999995</c:v>
                </c:pt>
                <c:pt idx="2">
                  <c:v>539639.80000000005</c:v>
                </c:pt>
                <c:pt idx="3">
                  <c:v>170618.3</c:v>
                </c:pt>
                <c:pt idx="4">
                  <c:v>168835.8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C3A-469D-BC4E-D51F82D52C2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8123934921114442E-2"/>
                  <c:y val="-7.72115413844465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C3A-469D-BC4E-D51F82D52C20}"/>
                </c:ext>
              </c:extLst>
            </c:dLbl>
            <c:dLbl>
              <c:idx val="1"/>
              <c:layout>
                <c:manualLayout>
                  <c:x val="0"/>
                  <c:y val="-3.86057706922233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C3A-469D-BC4E-D51F82D52C20}"/>
                </c:ext>
              </c:extLst>
            </c:dLbl>
            <c:dLbl>
              <c:idx val="2"/>
              <c:layout>
                <c:manualLayout>
                  <c:x val="3.4756175220804771E-2"/>
                  <c:y val="-1.75480775873742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C3A-469D-BC4E-D51F82D52C20}"/>
                </c:ext>
              </c:extLst>
            </c:dLbl>
            <c:dLbl>
              <c:idx val="3"/>
              <c:layout>
                <c:manualLayout>
                  <c:x val="-7.8517327955454477E-2"/>
                  <c:y val="7.37018615989540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C3A-469D-BC4E-D51F82D52C20}"/>
                </c:ext>
              </c:extLst>
            </c:dLbl>
            <c:dLbl>
              <c:idx val="4"/>
              <c:layout>
                <c:manualLayout>
                  <c:x val="-8.4388786563101809E-2"/>
                  <c:y val="-8.94915684462090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C3A-469D-BC4E-D51F82D52C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2021 год       (ФАКТ)</c:v>
                </c:pt>
                <c:pt idx="1">
                  <c:v>2022 год (ОЦЕНКА)</c:v>
                </c:pt>
                <c:pt idx="2">
                  <c:v>2023 год (ПРОЕКТ)</c:v>
                </c:pt>
                <c:pt idx="3">
                  <c:v>2024 год (ПРОЕКТ)</c:v>
                </c:pt>
                <c:pt idx="4">
                  <c:v>2025 год (ПРОЕКТ)</c:v>
                </c:pt>
              </c:strCache>
            </c:strRef>
          </c:cat>
          <c:val>
            <c:numRef>
              <c:f>Лист1!$C$2:$C$6</c:f>
              <c:numCache>
                <c:formatCode>#,##0.00</c:formatCode>
                <c:ptCount val="5"/>
                <c:pt idx="0">
                  <c:v>748752.3</c:v>
                </c:pt>
                <c:pt idx="1">
                  <c:v>976829.6</c:v>
                </c:pt>
                <c:pt idx="2">
                  <c:v>1000401.4</c:v>
                </c:pt>
                <c:pt idx="3">
                  <c:v>899851.6</c:v>
                </c:pt>
                <c:pt idx="4">
                  <c:v>901718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AC3A-469D-BC4E-D51F82D52C2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Иные МБТ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7.2185908770849433E-2"/>
                  <c:y val="-0.105865269948610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C3A-469D-BC4E-D51F82D52C20}"/>
                </c:ext>
              </c:extLst>
            </c:dLbl>
            <c:dLbl>
              <c:idx val="1"/>
              <c:layout>
                <c:manualLayout>
                  <c:x val="-8.0206558201857431E-2"/>
                  <c:y val="-7.72115413844467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C3A-469D-BC4E-D51F82D52C20}"/>
                </c:ext>
              </c:extLst>
            </c:dLbl>
            <c:dLbl>
              <c:idx val="2"/>
              <c:layout>
                <c:manualLayout>
                  <c:x val="-9.8029105361679845E-17"/>
                  <c:y val="-5.26442327621226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C3A-469D-BC4E-D51F82D52C20}"/>
                </c:ext>
              </c:extLst>
            </c:dLbl>
            <c:dLbl>
              <c:idx val="3"/>
              <c:layout>
                <c:manualLayout>
                  <c:x val="2.6735519400619126E-3"/>
                  <c:y val="-3.15865396572736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C3A-469D-BC4E-D51F82D52C20}"/>
                </c:ext>
              </c:extLst>
            </c:dLbl>
            <c:dLbl>
              <c:idx val="4"/>
              <c:layout>
                <c:manualLayout>
                  <c:x val="-3.4756175220804868E-2"/>
                  <c:y val="-4.56250017271729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C3A-469D-BC4E-D51F82D52C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2021 год       (ФАКТ)</c:v>
                </c:pt>
                <c:pt idx="1">
                  <c:v>2022 год (ОЦЕНКА)</c:v>
                </c:pt>
                <c:pt idx="2">
                  <c:v>2023 год (ПРОЕКТ)</c:v>
                </c:pt>
                <c:pt idx="3">
                  <c:v>2024 год (ПРОЕКТ)</c:v>
                </c:pt>
                <c:pt idx="4">
                  <c:v>2025 год (ПРОЕКТ)</c:v>
                </c:pt>
              </c:strCache>
            </c:strRef>
          </c:cat>
          <c:val>
            <c:numRef>
              <c:f>Лист1!$D$2:$D$6</c:f>
              <c:numCache>
                <c:formatCode>#,##0.00</c:formatCode>
                <c:ptCount val="5"/>
                <c:pt idx="0">
                  <c:v>11023.7</c:v>
                </c:pt>
                <c:pt idx="1">
                  <c:v>11160.2</c:v>
                </c:pt>
                <c:pt idx="2">
                  <c:v>9391.2000000000007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AC3A-469D-BC4E-D51F82D52C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90934840"/>
        <c:axId val="752537696"/>
      </c:lineChart>
      <c:catAx>
        <c:axId val="790934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52537696"/>
        <c:crosses val="autoZero"/>
        <c:auto val="1"/>
        <c:lblAlgn val="ctr"/>
        <c:lblOffset val="100"/>
        <c:noMultiLvlLbl val="0"/>
      </c:catAx>
      <c:valAx>
        <c:axId val="75253769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crossAx val="790934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518621973929233E-2"/>
          <c:y val="0.47549927035136497"/>
          <c:w val="0.93496275605214152"/>
          <c:h val="0.3924808512283456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Дотация на выравнивание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2021 (факт)</c:v>
                </c:pt>
                <c:pt idx="1">
                  <c:v>2022 (оценка)</c:v>
                </c:pt>
                <c:pt idx="2">
                  <c:v>2023 (проект)*</c:v>
                </c:pt>
                <c:pt idx="3">
                  <c:v>2024 (проект)*</c:v>
                </c:pt>
                <c:pt idx="4">
                  <c:v>2025 (проект)*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89148.5</c:v>
                </c:pt>
                <c:pt idx="1">
                  <c:v>96780.6</c:v>
                </c:pt>
                <c:pt idx="2">
                  <c:v>93407.9</c:v>
                </c:pt>
                <c:pt idx="3">
                  <c:v>85444.7</c:v>
                </c:pt>
                <c:pt idx="4">
                  <c:v>65749.600000000006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A0-442F-AC3B-4636B672BFB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Дотация на сбалансированность</c:v>
                </c:pt>
              </c:strCache>
            </c:strRef>
          </c:tx>
          <c:spPr>
            <a:solidFill>
              <a:srgbClr val="B96B7E"/>
            </a:solidFill>
            <a:ln>
              <a:noFill/>
            </a:ln>
            <a:effectLst/>
          </c:spPr>
          <c:invertIfNegative val="0"/>
          <c:dLbls>
            <c:numFmt formatCode="#,##0.0_ ;\-#,##0.0\ 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2021 (факт)</c:v>
                </c:pt>
                <c:pt idx="1">
                  <c:v>2022 (оценка)</c:v>
                </c:pt>
                <c:pt idx="2">
                  <c:v>2023 (проект)*</c:v>
                </c:pt>
                <c:pt idx="3">
                  <c:v>2024 (проект)*</c:v>
                </c:pt>
                <c:pt idx="4">
                  <c:v>2025 (проект)*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42210.6</c:v>
                </c:pt>
                <c:pt idx="1">
                  <c:v>90257.8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A0-442F-AC3B-4636B672BFB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Прочие МБТ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1"/>
              <c:numFmt formatCode="#,##0.0_ ;\-#,##0.0\ 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16F3-4B5D-94DA-D508E322DE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2021 (факт)</c:v>
                </c:pt>
                <c:pt idx="1">
                  <c:v>2022 (оценка)</c:v>
                </c:pt>
                <c:pt idx="2">
                  <c:v>2023 (проект)*</c:v>
                </c:pt>
                <c:pt idx="3">
                  <c:v>2024 (проект)*</c:v>
                </c:pt>
                <c:pt idx="4">
                  <c:v>2025 (проект)*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1">
                  <c:v>23834.799999999999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EA0-442F-AC3B-4636B672BFB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759113008"/>
        <c:axId val="759113400"/>
      </c:barChart>
      <c:catAx>
        <c:axId val="7591130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cap="all" spc="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59113400"/>
        <c:crosses val="autoZero"/>
        <c:auto val="1"/>
        <c:lblAlgn val="ctr"/>
        <c:lblOffset val="100"/>
        <c:noMultiLvlLbl val="0"/>
      </c:catAx>
      <c:valAx>
        <c:axId val="7591134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59113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2.9562383612662941E-3"/>
          <c:y val="0.29463650916696865"/>
          <c:w val="0.5513961824953445"/>
          <c:h val="0.193421105226014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7892611034886765E-3"/>
          <c:y val="0.28277328932441803"/>
          <c:w val="0.5166926172013504"/>
          <c:h val="0.50230886719975087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2022 год</c:v>
                </c:pt>
              </c:strCache>
            </c:strRef>
          </c:tx>
          <c:spPr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c:spPr>
          <c:dPt>
            <c:idx val="0"/>
            <c:bubble3D val="0"/>
            <c:explosion val="35"/>
            <c:spPr>
              <a:solidFill>
                <a:schemeClr val="accent1"/>
              </a:solidFill>
              <a:ln>
                <a:noFill/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9AA6-400D-9922-C95A8A90DD8A}"/>
              </c:ext>
            </c:extLst>
          </c:dPt>
          <c:dPt>
            <c:idx val="1"/>
            <c:bubble3D val="0"/>
            <c:explosion val="40"/>
            <c:spPr>
              <a:solidFill>
                <a:schemeClr val="accent2"/>
              </a:solidFill>
              <a:ln>
                <a:noFill/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9AA6-400D-9922-C95A8A90DD8A}"/>
              </c:ext>
            </c:extLst>
          </c:dPt>
          <c:dPt>
            <c:idx val="2"/>
            <c:bubble3D val="0"/>
            <c:explosion val="16"/>
            <c:spPr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9AA6-400D-9922-C95A8A90DD8A}"/>
              </c:ext>
            </c:extLst>
          </c:dPt>
          <c:dLbls>
            <c:dLbl>
              <c:idx val="0"/>
              <c:layout>
                <c:manualLayout>
                  <c:x val="-0.3491934779369068"/>
                  <c:y val="-9.866611477262213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7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430EE5B-F5BA-4A29-B6B3-EDF68100AC64}" type="CATEGORYNAME">
                      <a:rPr lang="ru-RU" sz="1050"/>
                      <a:pPr>
                        <a:defRPr sz="700"/>
                      </a:pPr>
                      <a:t>[ИМЯ КАТЕГОРИИ]</a:t>
                    </a:fld>
                    <a:r>
                      <a:rPr lang="ru-RU" baseline="0" dirty="0"/>
                      <a:t>
</a:t>
                    </a:r>
                    <a:fld id="{8F2E1D54-7EE2-4C8E-9020-66E5E9B6AFB0}" type="PERCENTAGE">
                      <a:rPr lang="ru-RU" sz="900" baseline="0"/>
                      <a:pPr>
                        <a:defRPr sz="700"/>
                      </a:pPr>
                      <a:t>[ПРОЦЕНТ]</a:t>
                    </a:fld>
                    <a:endParaRPr lang="ru-RU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4794810920807188"/>
                      <c:h val="0.1950714517166521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AA6-400D-9922-C95A8A90DD8A}"/>
                </c:ext>
              </c:extLst>
            </c:dLbl>
            <c:dLbl>
              <c:idx val="1"/>
              <c:layout>
                <c:manualLayout>
                  <c:x val="-0.35217933104146432"/>
                  <c:y val="-6.790335657105427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7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169422B-8E99-4889-B6AF-CAC036C711E7}" type="CATEGORYNAME">
                      <a:rPr lang="ru-RU" sz="1000"/>
                      <a:pPr>
                        <a:defRPr sz="700"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r>
                      <a:rPr lang="ru-RU" sz="900" baseline="0" dirty="0"/>
                      <a:t>
</a:t>
                    </a:r>
                    <a:fld id="{AEC90142-08FB-4832-923C-19545E3A4DFD}" type="PERCENTAGE">
                      <a:rPr lang="ru-RU" sz="900" baseline="0"/>
                      <a:pPr>
                        <a:defRPr sz="700">
                          <a:solidFill>
                            <a:schemeClr val="accent1"/>
                          </a:solidFill>
                        </a:defRPr>
                      </a:pPr>
                      <a:t>[ПРОЦЕНТ]</a:t>
                    </a:fld>
                    <a:endParaRPr lang="ru-RU" sz="9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6185040159094765"/>
                      <c:h val="0.1682179186374297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AA6-400D-9922-C95A8A90DD8A}"/>
                </c:ext>
              </c:extLst>
            </c:dLbl>
            <c:dLbl>
              <c:idx val="2"/>
              <c:layout>
                <c:manualLayout>
                  <c:x val="8.4772945668316182E-2"/>
                  <c:y val="-0.2417883497166126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ECFE598-5B52-4DA4-8F02-B2F33D20E22B}" type="CATEGORYNAME">
                      <a:rPr lang="ru-RU" sz="90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pPr>
                        <a:defRPr sz="900"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r>
                      <a:rPr lang="ru-RU" sz="900" baseline="0" dirty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
</a:t>
                    </a:r>
                    <a:fld id="{409ABE42-72E8-4CCC-AA63-170EF1D75CC9}" type="PERCENTAGE">
                      <a:rPr lang="ru-RU" sz="900" baseline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pPr>
                        <a:defRPr sz="900">
                          <a:solidFill>
                            <a:schemeClr val="accent1"/>
                          </a:solidFill>
                        </a:defRPr>
                      </a:pPr>
                      <a:t>[ПРОЦЕНТ]</a:t>
                    </a:fld>
                    <a:endParaRPr lang="ru-RU" sz="900" baseline="0" dirty="0">
                      <a:solidFill>
                        <a:schemeClr val="accent5">
                          <a:lumMod val="50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218015323662265"/>
                      <c:h val="0.2195387984642617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AA6-400D-9922-C95A8A90DD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Межбюджетные трансферты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255152</c:v>
                </c:pt>
                <c:pt idx="1">
                  <c:v>15399</c:v>
                </c:pt>
                <c:pt idx="2">
                  <c:v>1642840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AA6-400D-9922-C95A8A90DD8A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9649805397301271E-2"/>
          <c:y val="0.41207099938642572"/>
          <c:w val="0.50910892258466633"/>
          <c:h val="0.50158833391424906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2023 год</c:v>
                </c:pt>
              </c:strCache>
            </c:strRef>
          </c:tx>
          <c:spPr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c:spPr>
          <c:dPt>
            <c:idx val="0"/>
            <c:bubble3D val="0"/>
            <c:explosion val="9"/>
            <c:spPr>
              <a:solidFill>
                <a:srgbClr val="CEB522"/>
              </a:solidFill>
              <a:ln>
                <a:solidFill>
                  <a:srgbClr val="000000"/>
                </a:solidFill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97D-4DBB-8773-9025203FDE10}"/>
              </c:ext>
            </c:extLst>
          </c:dPt>
          <c:dPt>
            <c:idx val="1"/>
            <c:bubble3D val="0"/>
            <c:explosion val="40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  <a:contourClr>
                  <a:schemeClr val="accent3">
                    <a:lumMod val="60000"/>
                    <a:lumOff val="4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97D-4DBB-8773-9025203FDE10}"/>
              </c:ext>
            </c:extLst>
          </c:dPt>
          <c:dPt>
            <c:idx val="2"/>
            <c:bubble3D val="0"/>
            <c:explosion val="16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997D-4DBB-8773-9025203FDE10}"/>
              </c:ext>
            </c:extLst>
          </c:dPt>
          <c:dLbls>
            <c:dLbl>
              <c:idx val="0"/>
              <c:layout>
                <c:manualLayout>
                  <c:x val="-0.28164721069465154"/>
                  <c:y val="-3.248210632205441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7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430EE5B-F5BA-4A29-B6B3-EDF68100AC64}" type="CATEGORYNAME">
                      <a:rPr lang="ru-RU" sz="900">
                        <a:solidFill>
                          <a:schemeClr val="accent3">
                            <a:lumMod val="75000"/>
                          </a:schemeClr>
                        </a:solidFill>
                      </a:rPr>
                      <a:pPr>
                        <a:defRPr sz="700"/>
                      </a:pPr>
                      <a:t>[ИМЯ КАТЕГОРИИ]</a:t>
                    </a:fld>
                    <a:r>
                      <a:rPr lang="ru-RU" sz="900" baseline="0" dirty="0">
                        <a:solidFill>
                          <a:schemeClr val="accent3">
                            <a:lumMod val="75000"/>
                          </a:schemeClr>
                        </a:solidFill>
                      </a:rPr>
                      <a:t>
</a:t>
                    </a:r>
                    <a:fld id="{8F2E1D54-7EE2-4C8E-9020-66E5E9B6AFB0}" type="PERCENTAGE">
                      <a:rPr lang="ru-RU" sz="900" baseline="0">
                        <a:solidFill>
                          <a:schemeClr val="accent3">
                            <a:lumMod val="75000"/>
                          </a:schemeClr>
                        </a:solidFill>
                      </a:rPr>
                      <a:pPr>
                        <a:defRPr sz="700"/>
                      </a:pPr>
                      <a:t>[ПРОЦЕНТ]</a:t>
                    </a:fld>
                    <a:endParaRPr lang="ru-RU" sz="900" baseline="0" dirty="0">
                      <a:solidFill>
                        <a:schemeClr val="accent3">
                          <a:lumMod val="75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093803580854697"/>
                      <c:h val="0.1838985740628595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97D-4DBB-8773-9025203FDE10}"/>
                </c:ext>
              </c:extLst>
            </c:dLbl>
            <c:dLbl>
              <c:idx val="1"/>
              <c:layout>
                <c:manualLayout>
                  <c:x val="-0.137548379909647"/>
                  <c:y val="-0.1587480613289916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7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169422B-8E99-4889-B6AF-CAC036C711E7}" type="CATEGORYNAME">
                      <a:rPr lang="ru-RU" sz="900">
                        <a:solidFill>
                          <a:schemeClr val="accent3">
                            <a:lumMod val="50000"/>
                          </a:schemeClr>
                        </a:solidFill>
                      </a:rPr>
                      <a:pPr>
                        <a:defRPr sz="700"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r>
                      <a:rPr lang="ru-RU" sz="900" baseline="0" dirty="0"/>
                      <a:t>
</a:t>
                    </a:r>
                    <a:fld id="{AEC90142-08FB-4832-923C-19545E3A4DFD}" type="PERCENTAGE">
                      <a:rPr lang="ru-RU" sz="900" baseline="0">
                        <a:solidFill>
                          <a:schemeClr val="accent3">
                            <a:lumMod val="50000"/>
                          </a:schemeClr>
                        </a:solidFill>
                      </a:rPr>
                      <a:pPr>
                        <a:defRPr sz="700">
                          <a:solidFill>
                            <a:schemeClr val="accent1"/>
                          </a:solidFill>
                        </a:defRPr>
                      </a:pPr>
                      <a:t>[ПРОЦЕНТ]</a:t>
                    </a:fld>
                    <a:endParaRPr lang="ru-RU" sz="9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6588350244114021"/>
                      <c:h val="0.1885886084699458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97D-4DBB-8773-9025203FDE10}"/>
                </c:ext>
              </c:extLst>
            </c:dLbl>
            <c:dLbl>
              <c:idx val="2"/>
              <c:layout>
                <c:manualLayout>
                  <c:x val="5.8949416191903817E-2"/>
                  <c:y val="-0.164426803039254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ECFE598-5B52-4DA4-8F02-B2F33D20E22B}" type="CATEGORYNAME">
                      <a:rPr lang="ru-RU" sz="1000">
                        <a:solidFill>
                          <a:schemeClr val="accent3">
                            <a:lumMod val="75000"/>
                          </a:schemeClr>
                        </a:solidFill>
                      </a:rPr>
                      <a:pPr>
                        <a:defRPr sz="900"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r>
                      <a:rPr lang="ru-RU" sz="1000" baseline="0" dirty="0">
                        <a:solidFill>
                          <a:schemeClr val="accent3">
                            <a:lumMod val="75000"/>
                          </a:schemeClr>
                        </a:solidFill>
                      </a:rPr>
                      <a:t>
</a:t>
                    </a:r>
                    <a:fld id="{409ABE42-72E8-4CCC-AA63-170EF1D75CC9}" type="PERCENTAGE">
                      <a:rPr lang="ru-RU" sz="1000" baseline="0">
                        <a:solidFill>
                          <a:schemeClr val="accent3">
                            <a:lumMod val="75000"/>
                          </a:schemeClr>
                        </a:solidFill>
                      </a:rPr>
                      <a:pPr>
                        <a:defRPr sz="900">
                          <a:solidFill>
                            <a:schemeClr val="accent1"/>
                          </a:solidFill>
                        </a:defRPr>
                      </a:pPr>
                      <a:t>[ПРОЦЕНТ]</a:t>
                    </a:fld>
                    <a:endParaRPr lang="ru-RU" sz="1000" baseline="0" dirty="0">
                      <a:solidFill>
                        <a:schemeClr val="accent3">
                          <a:lumMod val="75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1428881242713522"/>
                      <c:h val="0.2061114929793576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97D-4DBB-8773-9025203FDE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Межбюджетные трансферты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256330</c:v>
                </c:pt>
                <c:pt idx="1">
                  <c:v>15462</c:v>
                </c:pt>
                <c:pt idx="2">
                  <c:v>1155915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97D-4DBB-8773-9025203FDE10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9311667915810782E-2"/>
          <c:y val="0.42656199294878727"/>
          <c:w val="0.53987617369963004"/>
          <c:h val="0.52606999073686733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2022 год</c:v>
                </c:pt>
              </c:strCache>
            </c:strRef>
          </c:tx>
          <c:spPr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c:spPr>
          <c:dPt>
            <c:idx val="0"/>
            <c:bubble3D val="0"/>
            <c:explosion val="35"/>
            <c:spPr>
              <a:solidFill>
                <a:srgbClr val="BCD8C9"/>
              </a:solidFill>
              <a:ln>
                <a:noFill/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E44A-4989-8228-560B0DDC1AB6}"/>
              </c:ext>
            </c:extLst>
          </c:dPt>
          <c:dPt>
            <c:idx val="1"/>
            <c:bubble3D val="0"/>
            <c:explosion val="40"/>
            <c:spPr>
              <a:solidFill>
                <a:srgbClr val="67B96B"/>
              </a:solidFill>
              <a:ln>
                <a:noFill/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E44A-4989-8228-560B0DDC1AB6}"/>
              </c:ext>
            </c:extLst>
          </c:dPt>
          <c:dPt>
            <c:idx val="2"/>
            <c:bubble3D val="0"/>
            <c:explosion val="16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E44A-4989-8228-560B0DDC1AB6}"/>
              </c:ext>
            </c:extLst>
          </c:dPt>
          <c:dLbls>
            <c:dLbl>
              <c:idx val="0"/>
              <c:layout>
                <c:manualLayout>
                  <c:x val="-8.3959952421529094E-2"/>
                  <c:y val="-0.1197512770710504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7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430EE5B-F5BA-4A29-B6B3-EDF68100AC64}" type="CATEGORYNAME">
                      <a:rPr lang="ru-RU" sz="900">
                        <a:solidFill>
                          <a:srgbClr val="67B96B"/>
                        </a:solidFill>
                      </a:rPr>
                      <a:pPr>
                        <a:defRPr sz="700"/>
                      </a:pPr>
                      <a:t>[ИМЯ КАТЕГОРИИ]</a:t>
                    </a:fld>
                    <a:r>
                      <a:rPr lang="ru-RU" baseline="0" dirty="0">
                        <a:solidFill>
                          <a:srgbClr val="67B96B"/>
                        </a:solidFill>
                      </a:rPr>
                      <a:t>
</a:t>
                    </a:r>
                    <a:fld id="{8F2E1D54-7EE2-4C8E-9020-66E5E9B6AFB0}" type="PERCENTAGE">
                      <a:rPr lang="ru-RU" sz="900" baseline="0">
                        <a:solidFill>
                          <a:srgbClr val="67B96B"/>
                        </a:solidFill>
                      </a:rPr>
                      <a:pPr>
                        <a:defRPr sz="700"/>
                      </a:pPr>
                      <a:t>[ПРОЦЕНТ]</a:t>
                    </a:fld>
                    <a:endParaRPr lang="ru-RU" baseline="0" dirty="0">
                      <a:solidFill>
                        <a:srgbClr val="67B96B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4308051493486894"/>
                      <c:h val="0.1568813460675082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44A-4989-8228-560B0DDC1AB6}"/>
                </c:ext>
              </c:extLst>
            </c:dLbl>
            <c:dLbl>
              <c:idx val="1"/>
              <c:layout>
                <c:manualLayout>
                  <c:x val="1.3053783432800869E-2"/>
                  <c:y val="-4.057351012100146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7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169422B-8E99-4889-B6AF-CAC036C711E7}" type="CATEGORYNAME">
                      <a:rPr lang="ru-RU" sz="1000">
                        <a:solidFill>
                          <a:srgbClr val="578637"/>
                        </a:solidFill>
                      </a:rPr>
                      <a:pPr>
                        <a:defRPr sz="700"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r>
                      <a:rPr lang="ru-RU" sz="900" baseline="0" dirty="0">
                        <a:solidFill>
                          <a:srgbClr val="578637"/>
                        </a:solidFill>
                      </a:rPr>
                      <a:t>
</a:t>
                    </a:r>
                    <a:fld id="{AEC90142-08FB-4832-923C-19545E3A4DFD}" type="PERCENTAGE">
                      <a:rPr lang="ru-RU" sz="900" baseline="0">
                        <a:solidFill>
                          <a:srgbClr val="578637"/>
                        </a:solidFill>
                      </a:rPr>
                      <a:pPr>
                        <a:defRPr sz="700">
                          <a:solidFill>
                            <a:schemeClr val="accent1"/>
                          </a:solidFill>
                        </a:defRPr>
                      </a:pPr>
                      <a:t>[ПРОЦЕНТ]</a:t>
                    </a:fld>
                    <a:endParaRPr lang="ru-RU" sz="900" baseline="0" dirty="0">
                      <a:solidFill>
                        <a:srgbClr val="578637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651400906480135"/>
                      <c:h val="0.1569878330105205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44A-4989-8228-560B0DDC1AB6}"/>
                </c:ext>
              </c:extLst>
            </c:dLbl>
            <c:dLbl>
              <c:idx val="2"/>
              <c:layout>
                <c:manualLayout>
                  <c:x val="0.1119406895821381"/>
                  <c:y val="-0.181071747317823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ECFE598-5B52-4DA4-8F02-B2F33D20E22B}" type="CATEGORYNAME">
                      <a:rPr lang="ru-RU" sz="1050">
                        <a:solidFill>
                          <a:srgbClr val="70AD47"/>
                        </a:solidFill>
                      </a:rPr>
                      <a:pPr>
                        <a:defRPr sz="900"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r>
                      <a:rPr lang="ru-RU" sz="1050" baseline="0" dirty="0">
                        <a:solidFill>
                          <a:srgbClr val="70AD47"/>
                        </a:solidFill>
                      </a:rPr>
                      <a:t>
</a:t>
                    </a:r>
                    <a:fld id="{409ABE42-72E8-4CCC-AA63-170EF1D75CC9}" type="PERCENTAGE">
                      <a:rPr lang="ru-RU" sz="1050" baseline="0">
                        <a:solidFill>
                          <a:srgbClr val="70AD47"/>
                        </a:solidFill>
                      </a:rPr>
                      <a:pPr>
                        <a:defRPr sz="900">
                          <a:solidFill>
                            <a:schemeClr val="accent1"/>
                          </a:solidFill>
                        </a:defRPr>
                      </a:pPr>
                      <a:t>[ПРОЦЕНТ]</a:t>
                    </a:fld>
                    <a:endParaRPr lang="ru-RU" sz="1050" baseline="0" dirty="0">
                      <a:solidFill>
                        <a:srgbClr val="70AD47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6494936189933955"/>
                      <c:h val="0.2656716818268428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E44A-4989-8228-560B0DDC1A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Межбюджетные трансферты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259102</c:v>
                </c:pt>
                <c:pt idx="1">
                  <c:v>15583</c:v>
                </c:pt>
                <c:pt idx="2">
                  <c:v>1136303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44A-4989-8228-560B0DDC1AB6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8163156174603616E-2"/>
          <c:y val="2.7407220855822801E-2"/>
          <c:w val="0.60722293307086639"/>
          <c:h val="0.6494871559234000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56945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2021 факт</c:v>
                </c:pt>
                <c:pt idx="1">
                  <c:v>2022 оценка</c:v>
                </c:pt>
                <c:pt idx="2">
                  <c:v>2023 проект</c:v>
                </c:pt>
                <c:pt idx="3">
                  <c:v>2024 проект</c:v>
                </c:pt>
                <c:pt idx="4">
                  <c:v>2025 проект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261616</c:v>
                </c:pt>
                <c:pt idx="1">
                  <c:v>259359</c:v>
                </c:pt>
                <c:pt idx="2">
                  <c:v>255152</c:v>
                </c:pt>
                <c:pt idx="3">
                  <c:v>256330</c:v>
                </c:pt>
                <c:pt idx="4">
                  <c:v>259102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B0-4652-9902-1C48893849A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8A6E9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5.0807389652561687E-2"/>
                  <c:y val="-3.90944957565231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5B0-4652-9902-1C48893849AE}"/>
                </c:ext>
              </c:extLst>
            </c:dLbl>
            <c:dLbl>
              <c:idx val="1"/>
              <c:layout>
                <c:manualLayout>
                  <c:x val="5.0807389652561638E-2"/>
                  <c:y val="-3.06173631094605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5B0-4652-9902-1C48893849AE}"/>
                </c:ext>
              </c:extLst>
            </c:dLbl>
            <c:dLbl>
              <c:idx val="2"/>
              <c:layout>
                <c:manualLayout>
                  <c:x val="5.927528792798864E-2"/>
                  <c:y val="-1.45940110082064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5B0-4652-9902-1C48893849AE}"/>
                </c:ext>
              </c:extLst>
            </c:dLbl>
            <c:dLbl>
              <c:idx val="3"/>
              <c:layout>
                <c:manualLayout>
                  <c:x val="6.0686604307226465E-2"/>
                  <c:y val="-3.9094671135798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5B0-4652-9902-1C48893849AE}"/>
                </c:ext>
              </c:extLst>
            </c:dLbl>
            <c:dLbl>
              <c:idx val="4"/>
              <c:layout>
                <c:manualLayout>
                  <c:x val="2.963764396399432E-2"/>
                  <c:y val="-3.198058621575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5B0-4652-9902-1C48893849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2021 факт</c:v>
                </c:pt>
                <c:pt idx="1">
                  <c:v>2022 оценка</c:v>
                </c:pt>
                <c:pt idx="2">
                  <c:v>2023 проект</c:v>
                </c:pt>
                <c:pt idx="3">
                  <c:v>2024 проект</c:v>
                </c:pt>
                <c:pt idx="4">
                  <c:v>2025 проект</c:v>
                </c:pt>
              </c:strCache>
            </c:strRef>
          </c:cat>
          <c:val>
            <c:numRef>
              <c:f>Лист1!$C$2:$C$6</c:f>
              <c:numCache>
                <c:formatCode>#,##0</c:formatCode>
                <c:ptCount val="5"/>
                <c:pt idx="0">
                  <c:v>102385</c:v>
                </c:pt>
                <c:pt idx="1">
                  <c:v>33216</c:v>
                </c:pt>
                <c:pt idx="2">
                  <c:v>15399</c:v>
                </c:pt>
                <c:pt idx="3">
                  <c:v>15462</c:v>
                </c:pt>
                <c:pt idx="4">
                  <c:v>15583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5B0-4652-9902-1C48893849A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5B9BD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4113163792378377E-3"/>
                  <c:y val="-3.7241789093093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5B0-4652-9902-1C48893849AE}"/>
                </c:ext>
              </c:extLst>
            </c:dLbl>
            <c:dLbl>
              <c:idx val="1"/>
              <c:layout>
                <c:manualLayout>
                  <c:x val="-6.7232000743219203E-5"/>
                  <c:y val="-3.43750394603369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5B0-4652-9902-1C48893849AE}"/>
                </c:ext>
              </c:extLst>
            </c:dLbl>
            <c:dLbl>
              <c:idx val="2"/>
              <c:layout>
                <c:manualLayout>
                  <c:x val="-4.166717136970307E-3"/>
                  <c:y val="-3.92954804059258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5B0-4652-9902-1C48893849AE}"/>
                </c:ext>
              </c:extLst>
            </c:dLbl>
            <c:dLbl>
              <c:idx val="3"/>
              <c:layout>
                <c:manualLayout>
                  <c:x val="-5.6452655169514027E-3"/>
                  <c:y val="-3.03525404038774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5B0-4652-9902-1C48893849AE}"/>
                </c:ext>
              </c:extLst>
            </c:dLbl>
            <c:dLbl>
              <c:idx val="4"/>
              <c:layout>
                <c:manualLayout>
                  <c:x val="4.1667171369702549E-3"/>
                  <c:y val="-1.49614039084851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5B0-4652-9902-1C48893849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2021 факт</c:v>
                </c:pt>
                <c:pt idx="1">
                  <c:v>2022 оценка</c:v>
                </c:pt>
                <c:pt idx="2">
                  <c:v>2023 проект</c:v>
                </c:pt>
                <c:pt idx="3">
                  <c:v>2024 проект</c:v>
                </c:pt>
                <c:pt idx="4">
                  <c:v>2025 проект</c:v>
                </c:pt>
              </c:strCache>
            </c:strRef>
          </c:cat>
          <c:val>
            <c:numRef>
              <c:f>Лист1!$D$2:$D$6</c:f>
              <c:numCache>
                <c:formatCode>#,##0</c:formatCode>
                <c:ptCount val="5"/>
                <c:pt idx="0">
                  <c:v>1501719</c:v>
                </c:pt>
                <c:pt idx="1">
                  <c:v>1899355</c:v>
                </c:pt>
                <c:pt idx="2">
                  <c:v>1642840</c:v>
                </c:pt>
                <c:pt idx="3">
                  <c:v>1155915</c:v>
                </c:pt>
                <c:pt idx="4">
                  <c:v>1136303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5B0-4652-9902-1C48893849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12284024"/>
        <c:axId val="761028592"/>
      </c:barChart>
      <c:catAx>
        <c:axId val="6122840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61028592"/>
        <c:crosses val="autoZero"/>
        <c:auto val="1"/>
        <c:lblAlgn val="ctr"/>
        <c:lblOffset val="100"/>
        <c:noMultiLvlLbl val="0"/>
      </c:catAx>
      <c:valAx>
        <c:axId val="76102859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612284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0319955424627872E-2"/>
          <c:y val="0.81627707677618766"/>
          <c:w val="0.68797482078853034"/>
          <c:h val="0.1436312368481778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2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3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4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5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6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2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7C7DD5-03EC-4ED5-80BE-2222E3E87294}" type="doc">
      <dgm:prSet loTypeId="urn:microsoft.com/office/officeart/2008/layout/VerticalCurvedList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2ABC37F1-D1C1-4CC0-903E-D502BC22ABCE}">
      <dgm:prSet phldrT="[Текст]"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    Слюдянское </a:t>
          </a:r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(18 482 человек)</a:t>
          </a:r>
        </a:p>
      </dgm:t>
    </dgm:pt>
    <dgm:pt modelId="{5D52D59B-556F-4DFA-99DB-FB39B65A6BA9}" type="parTrans" cxnId="{527B5DDB-07CC-4E83-B8DC-93552CED6ADA}">
      <dgm:prSet/>
      <dgm:spPr/>
      <dgm:t>
        <a:bodyPr/>
        <a:lstStyle/>
        <a:p>
          <a:endParaRPr lang="ru-RU" sz="1600"/>
        </a:p>
      </dgm:t>
    </dgm:pt>
    <dgm:pt modelId="{02607820-DB87-4D2E-9E1E-E9DAAEB45BAF}" type="sibTrans" cxnId="{527B5DDB-07CC-4E83-B8DC-93552CED6ADA}">
      <dgm:prSet/>
      <dgm:spPr/>
      <dgm:t>
        <a:bodyPr/>
        <a:lstStyle/>
        <a:p>
          <a:endParaRPr lang="ru-RU" sz="1600"/>
        </a:p>
      </dgm:t>
    </dgm:pt>
    <dgm:pt modelId="{A4B716E4-D68B-45C6-BF6D-7EBD2FAEF8A1}">
      <dgm:prSet phldrT="[Текст]"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   Байкальское </a:t>
          </a:r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(12 945 человек)</a:t>
          </a:r>
        </a:p>
      </dgm:t>
    </dgm:pt>
    <dgm:pt modelId="{D984CD10-ADFD-4A76-A7A3-420C6D446C93}" type="parTrans" cxnId="{0BF0A3FA-F275-442B-95A5-0CAF225D9979}">
      <dgm:prSet/>
      <dgm:spPr/>
      <dgm:t>
        <a:bodyPr/>
        <a:lstStyle/>
        <a:p>
          <a:endParaRPr lang="ru-RU" sz="1600"/>
        </a:p>
      </dgm:t>
    </dgm:pt>
    <dgm:pt modelId="{D117ED36-1266-4A0A-8A5E-64E838ABE287}" type="sibTrans" cxnId="{0BF0A3FA-F275-442B-95A5-0CAF225D9979}">
      <dgm:prSet/>
      <dgm:spPr/>
      <dgm:t>
        <a:bodyPr/>
        <a:lstStyle/>
        <a:p>
          <a:endParaRPr lang="ru-RU" sz="1600"/>
        </a:p>
      </dgm:t>
    </dgm:pt>
    <dgm:pt modelId="{4C48841F-4BC4-42A2-9B04-FCBFFC31DDC7}">
      <dgm:prSet phldrT="[Текст]"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   Култукское </a:t>
          </a:r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(4 337 человек)</a:t>
          </a:r>
        </a:p>
      </dgm:t>
    </dgm:pt>
    <dgm:pt modelId="{B9E3C643-6922-4702-99FB-9A8AE08B7A99}" type="parTrans" cxnId="{63C997C8-8AD5-42F9-9EA1-548586BED22A}">
      <dgm:prSet/>
      <dgm:spPr/>
      <dgm:t>
        <a:bodyPr/>
        <a:lstStyle/>
        <a:p>
          <a:endParaRPr lang="ru-RU" sz="1600"/>
        </a:p>
      </dgm:t>
    </dgm:pt>
    <dgm:pt modelId="{B8F598D1-8D68-4D4A-9C75-51F880C5B28B}" type="sibTrans" cxnId="{63C997C8-8AD5-42F9-9EA1-548586BED22A}">
      <dgm:prSet/>
      <dgm:spPr/>
      <dgm:t>
        <a:bodyPr/>
        <a:lstStyle/>
        <a:p>
          <a:endParaRPr lang="ru-RU" sz="1600"/>
        </a:p>
      </dgm:t>
    </dgm:pt>
    <dgm:pt modelId="{AE95FBC6-797F-4048-AFC7-996155EB7F88}" type="pres">
      <dgm:prSet presAssocID="{567C7DD5-03EC-4ED5-80BE-2222E3E87294}" presName="Name0" presStyleCnt="0">
        <dgm:presLayoutVars>
          <dgm:chMax val="7"/>
          <dgm:chPref val="7"/>
          <dgm:dir/>
        </dgm:presLayoutVars>
      </dgm:prSet>
      <dgm:spPr/>
    </dgm:pt>
    <dgm:pt modelId="{0841C53D-9DD4-49BB-A3E5-6C1385E9F52B}" type="pres">
      <dgm:prSet presAssocID="{567C7DD5-03EC-4ED5-80BE-2222E3E87294}" presName="Name1" presStyleCnt="0"/>
      <dgm:spPr/>
    </dgm:pt>
    <dgm:pt modelId="{909598DC-7E7F-4832-A757-4BB840EE044B}" type="pres">
      <dgm:prSet presAssocID="{567C7DD5-03EC-4ED5-80BE-2222E3E87294}" presName="cycle" presStyleCnt="0"/>
      <dgm:spPr/>
    </dgm:pt>
    <dgm:pt modelId="{9624001E-3B4E-46F8-8A03-606A0FFA202D}" type="pres">
      <dgm:prSet presAssocID="{567C7DD5-03EC-4ED5-80BE-2222E3E87294}" presName="srcNode" presStyleLbl="node1" presStyleIdx="0" presStyleCnt="3"/>
      <dgm:spPr/>
    </dgm:pt>
    <dgm:pt modelId="{D31BEA23-B2E7-45E6-9EDD-00692F7145B7}" type="pres">
      <dgm:prSet presAssocID="{567C7DD5-03EC-4ED5-80BE-2222E3E87294}" presName="conn" presStyleLbl="parChTrans1D2" presStyleIdx="0" presStyleCnt="1"/>
      <dgm:spPr/>
    </dgm:pt>
    <dgm:pt modelId="{A5AF9770-5B40-4C76-9D20-2B449107E8B3}" type="pres">
      <dgm:prSet presAssocID="{567C7DD5-03EC-4ED5-80BE-2222E3E87294}" presName="extraNode" presStyleLbl="node1" presStyleIdx="0" presStyleCnt="3"/>
      <dgm:spPr/>
    </dgm:pt>
    <dgm:pt modelId="{E9721E92-F0E2-43A1-9CC1-0B393A70E5C1}" type="pres">
      <dgm:prSet presAssocID="{567C7DD5-03EC-4ED5-80BE-2222E3E87294}" presName="dstNode" presStyleLbl="node1" presStyleIdx="0" presStyleCnt="3"/>
      <dgm:spPr/>
    </dgm:pt>
    <dgm:pt modelId="{BB964CCC-8433-48AB-B92A-F8C488283D5A}" type="pres">
      <dgm:prSet presAssocID="{2ABC37F1-D1C1-4CC0-903E-D502BC22ABCE}" presName="text_1" presStyleLbl="node1" presStyleIdx="0" presStyleCnt="3" custLinFactNeighborX="1077" custLinFactNeighborY="1478">
        <dgm:presLayoutVars>
          <dgm:bulletEnabled val="1"/>
        </dgm:presLayoutVars>
      </dgm:prSet>
      <dgm:spPr/>
    </dgm:pt>
    <dgm:pt modelId="{D97DE1C2-AEAE-47FE-A489-007B0D00F64C}" type="pres">
      <dgm:prSet presAssocID="{2ABC37F1-D1C1-4CC0-903E-D502BC22ABCE}" presName="accent_1" presStyleCnt="0"/>
      <dgm:spPr/>
    </dgm:pt>
    <dgm:pt modelId="{4E23788D-EFD0-4AFA-BA7E-C7BE5B5BFC37}" type="pres">
      <dgm:prSet presAssocID="{2ABC37F1-D1C1-4CC0-903E-D502BC22ABCE}" presName="accentRepeatNode" presStyleLbl="solidFgAcc1" presStyleIdx="0" presStyleCnt="3" custScaleX="126502" custScaleY="118608"/>
      <dgm:spPr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 l="-25000" r="-25000"/>
          </a:stretch>
        </a:blipFill>
      </dgm:spPr>
    </dgm:pt>
    <dgm:pt modelId="{C6D9DFFE-EF8B-4ED7-A608-3F694CE3EA71}" type="pres">
      <dgm:prSet presAssocID="{A4B716E4-D68B-45C6-BF6D-7EBD2FAEF8A1}" presName="text_2" presStyleLbl="node1" presStyleIdx="1" presStyleCnt="3">
        <dgm:presLayoutVars>
          <dgm:bulletEnabled val="1"/>
        </dgm:presLayoutVars>
      </dgm:prSet>
      <dgm:spPr/>
    </dgm:pt>
    <dgm:pt modelId="{AB1D926B-92E2-4E71-92A4-1A78D8398803}" type="pres">
      <dgm:prSet presAssocID="{A4B716E4-D68B-45C6-BF6D-7EBD2FAEF8A1}" presName="accent_2" presStyleCnt="0"/>
      <dgm:spPr/>
    </dgm:pt>
    <dgm:pt modelId="{2559FD8B-C6C1-4687-B063-641B4D3C91D3}" type="pres">
      <dgm:prSet presAssocID="{A4B716E4-D68B-45C6-BF6D-7EBD2FAEF8A1}" presName="accentRepeatNode" presStyleLbl="solidFgAcc1" presStyleIdx="1" presStyleCnt="3" custScaleX="126502" custScaleY="118608" custLinFactNeighborX="-2016" custLinFactNeighborY="4494"/>
      <dgm:spPr>
        <a:blipFill rotWithShape="0">
          <a:blip xmlns:r="http://schemas.openxmlformats.org/officeDocument/2006/relationships" r:embed="rId2"/>
          <a:stretch>
            <a:fillRect l="-25000" r="-25000"/>
          </a:stretch>
        </a:blipFill>
      </dgm:spPr>
    </dgm:pt>
    <dgm:pt modelId="{AC760D52-7BE4-47DB-B111-8D67957E7D66}" type="pres">
      <dgm:prSet presAssocID="{4C48841F-4BC4-42A2-9B04-FCBFFC31DDC7}" presName="text_3" presStyleLbl="node1" presStyleIdx="2" presStyleCnt="3" custLinFactNeighborX="-342" custLinFactNeighborY="12975">
        <dgm:presLayoutVars>
          <dgm:bulletEnabled val="1"/>
        </dgm:presLayoutVars>
      </dgm:prSet>
      <dgm:spPr/>
    </dgm:pt>
    <dgm:pt modelId="{0AEF3532-EDB7-4BBD-B4D0-7FF0E0256C50}" type="pres">
      <dgm:prSet presAssocID="{4C48841F-4BC4-42A2-9B04-FCBFFC31DDC7}" presName="accent_3" presStyleCnt="0"/>
      <dgm:spPr/>
    </dgm:pt>
    <dgm:pt modelId="{50F93600-B6C2-40BE-BB24-895247955FD7}" type="pres">
      <dgm:prSet presAssocID="{4C48841F-4BC4-42A2-9B04-FCBFFC31DDC7}" presName="accentRepeatNode" presStyleLbl="solidFgAcc1" presStyleIdx="2" presStyleCnt="3" custScaleX="126502" custScaleY="118608" custLinFactNeighborX="1105" custLinFactNeighborY="12603"/>
      <dgm:spPr>
        <a:blipFill rotWithShape="0">
          <a:blip xmlns:r="http://schemas.openxmlformats.org/officeDocument/2006/relationships" r:embed="rId3"/>
          <a:stretch>
            <a:fillRect l="-25000" r="-25000"/>
          </a:stretch>
        </a:blipFill>
      </dgm:spPr>
    </dgm:pt>
  </dgm:ptLst>
  <dgm:cxnLst>
    <dgm:cxn modelId="{2076125E-2367-43B4-AC97-7098DE682EA1}" type="presOf" srcId="{02607820-DB87-4D2E-9E1E-E9DAAEB45BAF}" destId="{D31BEA23-B2E7-45E6-9EDD-00692F7145B7}" srcOrd="0" destOrd="0" presId="urn:microsoft.com/office/officeart/2008/layout/VerticalCurvedList"/>
    <dgm:cxn modelId="{5EBE8F66-D947-40C7-90A9-1CC45EDD1C29}" type="presOf" srcId="{567C7DD5-03EC-4ED5-80BE-2222E3E87294}" destId="{AE95FBC6-797F-4048-AFC7-996155EB7F88}" srcOrd="0" destOrd="0" presId="urn:microsoft.com/office/officeart/2008/layout/VerticalCurvedList"/>
    <dgm:cxn modelId="{C9C9EE4A-6027-45D4-82F0-5194FB63D67A}" type="presOf" srcId="{A4B716E4-D68B-45C6-BF6D-7EBD2FAEF8A1}" destId="{C6D9DFFE-EF8B-4ED7-A608-3F694CE3EA71}" srcOrd="0" destOrd="0" presId="urn:microsoft.com/office/officeart/2008/layout/VerticalCurvedList"/>
    <dgm:cxn modelId="{63C997C8-8AD5-42F9-9EA1-548586BED22A}" srcId="{567C7DD5-03EC-4ED5-80BE-2222E3E87294}" destId="{4C48841F-4BC4-42A2-9B04-FCBFFC31DDC7}" srcOrd="2" destOrd="0" parTransId="{B9E3C643-6922-4702-99FB-9A8AE08B7A99}" sibTransId="{B8F598D1-8D68-4D4A-9C75-51F880C5B28B}"/>
    <dgm:cxn modelId="{F2B61EDA-A597-48CA-88EF-9C7911819358}" type="presOf" srcId="{4C48841F-4BC4-42A2-9B04-FCBFFC31DDC7}" destId="{AC760D52-7BE4-47DB-B111-8D67957E7D66}" srcOrd="0" destOrd="0" presId="urn:microsoft.com/office/officeart/2008/layout/VerticalCurvedList"/>
    <dgm:cxn modelId="{527B5DDB-07CC-4E83-B8DC-93552CED6ADA}" srcId="{567C7DD5-03EC-4ED5-80BE-2222E3E87294}" destId="{2ABC37F1-D1C1-4CC0-903E-D502BC22ABCE}" srcOrd="0" destOrd="0" parTransId="{5D52D59B-556F-4DFA-99DB-FB39B65A6BA9}" sibTransId="{02607820-DB87-4D2E-9E1E-E9DAAEB45BAF}"/>
    <dgm:cxn modelId="{8CCC27E2-5B6C-4117-932A-ADAAFD30EBE9}" type="presOf" srcId="{2ABC37F1-D1C1-4CC0-903E-D502BC22ABCE}" destId="{BB964CCC-8433-48AB-B92A-F8C488283D5A}" srcOrd="0" destOrd="0" presId="urn:microsoft.com/office/officeart/2008/layout/VerticalCurvedList"/>
    <dgm:cxn modelId="{0BF0A3FA-F275-442B-95A5-0CAF225D9979}" srcId="{567C7DD5-03EC-4ED5-80BE-2222E3E87294}" destId="{A4B716E4-D68B-45C6-BF6D-7EBD2FAEF8A1}" srcOrd="1" destOrd="0" parTransId="{D984CD10-ADFD-4A76-A7A3-420C6D446C93}" sibTransId="{D117ED36-1266-4A0A-8A5E-64E838ABE287}"/>
    <dgm:cxn modelId="{BBC1E1EB-152F-40A2-ACD9-8733D2E6B2A7}" type="presParOf" srcId="{AE95FBC6-797F-4048-AFC7-996155EB7F88}" destId="{0841C53D-9DD4-49BB-A3E5-6C1385E9F52B}" srcOrd="0" destOrd="0" presId="urn:microsoft.com/office/officeart/2008/layout/VerticalCurvedList"/>
    <dgm:cxn modelId="{332E71DC-DBE2-4529-9B1F-5A11FED3262A}" type="presParOf" srcId="{0841C53D-9DD4-49BB-A3E5-6C1385E9F52B}" destId="{909598DC-7E7F-4832-A757-4BB840EE044B}" srcOrd="0" destOrd="0" presId="urn:microsoft.com/office/officeart/2008/layout/VerticalCurvedList"/>
    <dgm:cxn modelId="{2F4E5B56-7CA9-4CAF-9289-694FAFABFC8C}" type="presParOf" srcId="{909598DC-7E7F-4832-A757-4BB840EE044B}" destId="{9624001E-3B4E-46F8-8A03-606A0FFA202D}" srcOrd="0" destOrd="0" presId="urn:microsoft.com/office/officeart/2008/layout/VerticalCurvedList"/>
    <dgm:cxn modelId="{016A1B35-694A-483B-9EC6-575A5902DBBE}" type="presParOf" srcId="{909598DC-7E7F-4832-A757-4BB840EE044B}" destId="{D31BEA23-B2E7-45E6-9EDD-00692F7145B7}" srcOrd="1" destOrd="0" presId="urn:microsoft.com/office/officeart/2008/layout/VerticalCurvedList"/>
    <dgm:cxn modelId="{738E26C8-84F4-416D-AC14-B567296E6A92}" type="presParOf" srcId="{909598DC-7E7F-4832-A757-4BB840EE044B}" destId="{A5AF9770-5B40-4C76-9D20-2B449107E8B3}" srcOrd="2" destOrd="0" presId="urn:microsoft.com/office/officeart/2008/layout/VerticalCurvedList"/>
    <dgm:cxn modelId="{C23D0B6F-445F-4035-9CFA-416E98909DFF}" type="presParOf" srcId="{909598DC-7E7F-4832-A757-4BB840EE044B}" destId="{E9721E92-F0E2-43A1-9CC1-0B393A70E5C1}" srcOrd="3" destOrd="0" presId="urn:microsoft.com/office/officeart/2008/layout/VerticalCurvedList"/>
    <dgm:cxn modelId="{8D7414B8-DD75-4ACF-AD5E-A29AA2AE7FD3}" type="presParOf" srcId="{0841C53D-9DD4-49BB-A3E5-6C1385E9F52B}" destId="{BB964CCC-8433-48AB-B92A-F8C488283D5A}" srcOrd="1" destOrd="0" presId="urn:microsoft.com/office/officeart/2008/layout/VerticalCurvedList"/>
    <dgm:cxn modelId="{74AA7499-2821-43A9-83D4-FDAF0CC17D34}" type="presParOf" srcId="{0841C53D-9DD4-49BB-A3E5-6C1385E9F52B}" destId="{D97DE1C2-AEAE-47FE-A489-007B0D00F64C}" srcOrd="2" destOrd="0" presId="urn:microsoft.com/office/officeart/2008/layout/VerticalCurvedList"/>
    <dgm:cxn modelId="{81E1F0AC-542F-4117-8FF0-A40FFA63285A}" type="presParOf" srcId="{D97DE1C2-AEAE-47FE-A489-007B0D00F64C}" destId="{4E23788D-EFD0-4AFA-BA7E-C7BE5B5BFC37}" srcOrd="0" destOrd="0" presId="urn:microsoft.com/office/officeart/2008/layout/VerticalCurvedList"/>
    <dgm:cxn modelId="{DEF699E1-ABCA-47A7-B526-B452D47142B9}" type="presParOf" srcId="{0841C53D-9DD4-49BB-A3E5-6C1385E9F52B}" destId="{C6D9DFFE-EF8B-4ED7-A608-3F694CE3EA71}" srcOrd="3" destOrd="0" presId="urn:microsoft.com/office/officeart/2008/layout/VerticalCurvedList"/>
    <dgm:cxn modelId="{DAA7D6F9-9B38-4187-BE70-69034233FACC}" type="presParOf" srcId="{0841C53D-9DD4-49BB-A3E5-6C1385E9F52B}" destId="{AB1D926B-92E2-4E71-92A4-1A78D8398803}" srcOrd="4" destOrd="0" presId="urn:microsoft.com/office/officeart/2008/layout/VerticalCurvedList"/>
    <dgm:cxn modelId="{C803AF3C-BD89-49D8-BB6D-55F3EB5B066A}" type="presParOf" srcId="{AB1D926B-92E2-4E71-92A4-1A78D8398803}" destId="{2559FD8B-C6C1-4687-B063-641B4D3C91D3}" srcOrd="0" destOrd="0" presId="urn:microsoft.com/office/officeart/2008/layout/VerticalCurvedList"/>
    <dgm:cxn modelId="{4681953B-0B67-4935-984E-AA50EB860698}" type="presParOf" srcId="{0841C53D-9DD4-49BB-A3E5-6C1385E9F52B}" destId="{AC760D52-7BE4-47DB-B111-8D67957E7D66}" srcOrd="5" destOrd="0" presId="urn:microsoft.com/office/officeart/2008/layout/VerticalCurvedList"/>
    <dgm:cxn modelId="{9CBF49B4-DE46-4356-837F-ED89656912E0}" type="presParOf" srcId="{0841C53D-9DD4-49BB-A3E5-6C1385E9F52B}" destId="{0AEF3532-EDB7-4BBD-B4D0-7FF0E0256C50}" srcOrd="6" destOrd="0" presId="urn:microsoft.com/office/officeart/2008/layout/VerticalCurvedList"/>
    <dgm:cxn modelId="{5DB6D31C-24A1-47E4-AE6D-CE2FB7D728FE}" type="presParOf" srcId="{0AEF3532-EDB7-4BBD-B4D0-7FF0E0256C50}" destId="{50F93600-B6C2-40BE-BB24-895247955FD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7C7DD5-03EC-4ED5-80BE-2222E3E87294}" type="doc">
      <dgm:prSet loTypeId="urn:microsoft.com/office/officeart/2008/layout/VerticalCurvedList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2ABC37F1-D1C1-4CC0-903E-D502BC22ABCE}">
      <dgm:prSet phldrT="[Текст]"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   Портбайкальское </a:t>
          </a:r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(360 человек)</a:t>
          </a:r>
        </a:p>
      </dgm:t>
    </dgm:pt>
    <dgm:pt modelId="{5D52D59B-556F-4DFA-99DB-FB39B65A6BA9}" type="parTrans" cxnId="{527B5DDB-07CC-4E83-B8DC-93552CED6ADA}">
      <dgm:prSet/>
      <dgm:spPr/>
      <dgm:t>
        <a:bodyPr/>
        <a:lstStyle/>
        <a:p>
          <a:endParaRPr lang="ru-RU" sz="1600"/>
        </a:p>
      </dgm:t>
    </dgm:pt>
    <dgm:pt modelId="{02607820-DB87-4D2E-9E1E-E9DAAEB45BAF}" type="sibTrans" cxnId="{527B5DDB-07CC-4E83-B8DC-93552CED6ADA}">
      <dgm:prSet/>
      <dgm:spPr/>
      <dgm:t>
        <a:bodyPr/>
        <a:lstStyle/>
        <a:p>
          <a:endParaRPr lang="ru-RU" sz="1600"/>
        </a:p>
      </dgm:t>
    </dgm:pt>
    <dgm:pt modelId="{A4B716E4-D68B-45C6-BF6D-7EBD2FAEF8A1}">
      <dgm:prSet phldrT="[Текст]"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   Быстринское </a:t>
          </a:r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(658 человек)</a:t>
          </a:r>
        </a:p>
      </dgm:t>
    </dgm:pt>
    <dgm:pt modelId="{D984CD10-ADFD-4A76-A7A3-420C6D446C93}" type="parTrans" cxnId="{0BF0A3FA-F275-442B-95A5-0CAF225D9979}">
      <dgm:prSet/>
      <dgm:spPr/>
      <dgm:t>
        <a:bodyPr/>
        <a:lstStyle/>
        <a:p>
          <a:endParaRPr lang="ru-RU" sz="1600"/>
        </a:p>
      </dgm:t>
    </dgm:pt>
    <dgm:pt modelId="{D117ED36-1266-4A0A-8A5E-64E838ABE287}" type="sibTrans" cxnId="{0BF0A3FA-F275-442B-95A5-0CAF225D9979}">
      <dgm:prSet/>
      <dgm:spPr/>
      <dgm:t>
        <a:bodyPr/>
        <a:lstStyle/>
        <a:p>
          <a:endParaRPr lang="ru-RU" sz="1600"/>
        </a:p>
      </dgm:t>
    </dgm:pt>
    <dgm:pt modelId="{4C48841F-4BC4-42A2-9B04-FCBFFC31DDC7}">
      <dgm:prSet phldrT="[Текст]"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  Утуликское </a:t>
          </a:r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(1 225 человек)</a:t>
          </a:r>
        </a:p>
      </dgm:t>
    </dgm:pt>
    <dgm:pt modelId="{B9E3C643-6922-4702-99FB-9A8AE08B7A99}" type="parTrans" cxnId="{63C997C8-8AD5-42F9-9EA1-548586BED22A}">
      <dgm:prSet/>
      <dgm:spPr/>
      <dgm:t>
        <a:bodyPr/>
        <a:lstStyle/>
        <a:p>
          <a:endParaRPr lang="ru-RU" sz="1600"/>
        </a:p>
      </dgm:t>
    </dgm:pt>
    <dgm:pt modelId="{B8F598D1-8D68-4D4A-9C75-51F880C5B28B}" type="sibTrans" cxnId="{63C997C8-8AD5-42F9-9EA1-548586BED22A}">
      <dgm:prSet/>
      <dgm:spPr/>
      <dgm:t>
        <a:bodyPr/>
        <a:lstStyle/>
        <a:p>
          <a:endParaRPr lang="ru-RU" sz="1600"/>
        </a:p>
      </dgm:t>
    </dgm:pt>
    <dgm:pt modelId="{75FBFC03-263E-49F2-B46C-5D736DDD6253}">
      <dgm:prSet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  Маритуйское </a:t>
          </a:r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(62 человек)</a:t>
          </a:r>
        </a:p>
      </dgm:t>
    </dgm:pt>
    <dgm:pt modelId="{A7F63268-F3B2-4A58-BB0F-5F9520C51CDF}" type="parTrans" cxnId="{7153C82B-5B12-4498-864A-44AC3321408D}">
      <dgm:prSet/>
      <dgm:spPr/>
      <dgm:t>
        <a:bodyPr/>
        <a:lstStyle/>
        <a:p>
          <a:endParaRPr lang="ru-RU" sz="1600"/>
        </a:p>
      </dgm:t>
    </dgm:pt>
    <dgm:pt modelId="{68062CA6-FA91-4300-9712-B04909039033}" type="sibTrans" cxnId="{7153C82B-5B12-4498-864A-44AC3321408D}">
      <dgm:prSet/>
      <dgm:spPr/>
      <dgm:t>
        <a:bodyPr/>
        <a:lstStyle/>
        <a:p>
          <a:endParaRPr lang="ru-RU" sz="1600"/>
        </a:p>
      </dgm:t>
    </dgm:pt>
    <dgm:pt modelId="{7AFCF1EC-1912-46BB-AF93-71FD5753FFE8}">
      <dgm:prSet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  Новоснежнинское </a:t>
          </a:r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(631 человек)</a:t>
          </a:r>
          <a:endParaRPr lang="ru-RU" sz="1100" dirty="0"/>
        </a:p>
      </dgm:t>
    </dgm:pt>
    <dgm:pt modelId="{24FA94C7-92CD-4247-8B1E-60459FC47178}" type="parTrans" cxnId="{5EB6A9E3-68E0-4C86-AD22-9D87BBF81105}">
      <dgm:prSet/>
      <dgm:spPr/>
      <dgm:t>
        <a:bodyPr/>
        <a:lstStyle/>
        <a:p>
          <a:endParaRPr lang="ru-RU" sz="1600"/>
        </a:p>
      </dgm:t>
    </dgm:pt>
    <dgm:pt modelId="{1DF202AC-4B8E-4C60-8471-5B6D07A27CCF}" type="sibTrans" cxnId="{5EB6A9E3-68E0-4C86-AD22-9D87BBF81105}">
      <dgm:prSet/>
      <dgm:spPr/>
      <dgm:t>
        <a:bodyPr/>
        <a:lstStyle/>
        <a:p>
          <a:endParaRPr lang="ru-RU" sz="1600"/>
        </a:p>
      </dgm:t>
    </dgm:pt>
    <dgm:pt modelId="{AE95FBC6-797F-4048-AFC7-996155EB7F88}" type="pres">
      <dgm:prSet presAssocID="{567C7DD5-03EC-4ED5-80BE-2222E3E87294}" presName="Name0" presStyleCnt="0">
        <dgm:presLayoutVars>
          <dgm:chMax val="7"/>
          <dgm:chPref val="7"/>
          <dgm:dir/>
        </dgm:presLayoutVars>
      </dgm:prSet>
      <dgm:spPr/>
    </dgm:pt>
    <dgm:pt modelId="{0841C53D-9DD4-49BB-A3E5-6C1385E9F52B}" type="pres">
      <dgm:prSet presAssocID="{567C7DD5-03EC-4ED5-80BE-2222E3E87294}" presName="Name1" presStyleCnt="0"/>
      <dgm:spPr/>
    </dgm:pt>
    <dgm:pt modelId="{909598DC-7E7F-4832-A757-4BB840EE044B}" type="pres">
      <dgm:prSet presAssocID="{567C7DD5-03EC-4ED5-80BE-2222E3E87294}" presName="cycle" presStyleCnt="0"/>
      <dgm:spPr/>
    </dgm:pt>
    <dgm:pt modelId="{9624001E-3B4E-46F8-8A03-606A0FFA202D}" type="pres">
      <dgm:prSet presAssocID="{567C7DD5-03EC-4ED5-80BE-2222E3E87294}" presName="srcNode" presStyleLbl="node1" presStyleIdx="0" presStyleCnt="5"/>
      <dgm:spPr/>
    </dgm:pt>
    <dgm:pt modelId="{D31BEA23-B2E7-45E6-9EDD-00692F7145B7}" type="pres">
      <dgm:prSet presAssocID="{567C7DD5-03EC-4ED5-80BE-2222E3E87294}" presName="conn" presStyleLbl="parChTrans1D2" presStyleIdx="0" presStyleCnt="1"/>
      <dgm:spPr/>
    </dgm:pt>
    <dgm:pt modelId="{A5AF9770-5B40-4C76-9D20-2B449107E8B3}" type="pres">
      <dgm:prSet presAssocID="{567C7DD5-03EC-4ED5-80BE-2222E3E87294}" presName="extraNode" presStyleLbl="node1" presStyleIdx="0" presStyleCnt="5"/>
      <dgm:spPr/>
    </dgm:pt>
    <dgm:pt modelId="{E9721E92-F0E2-43A1-9CC1-0B393A70E5C1}" type="pres">
      <dgm:prSet presAssocID="{567C7DD5-03EC-4ED5-80BE-2222E3E87294}" presName="dstNode" presStyleLbl="node1" presStyleIdx="0" presStyleCnt="5"/>
      <dgm:spPr/>
    </dgm:pt>
    <dgm:pt modelId="{BB964CCC-8433-48AB-B92A-F8C488283D5A}" type="pres">
      <dgm:prSet presAssocID="{2ABC37F1-D1C1-4CC0-903E-D502BC22ABCE}" presName="text_1" presStyleLbl="node1" presStyleIdx="0" presStyleCnt="5">
        <dgm:presLayoutVars>
          <dgm:bulletEnabled val="1"/>
        </dgm:presLayoutVars>
      </dgm:prSet>
      <dgm:spPr/>
    </dgm:pt>
    <dgm:pt modelId="{D97DE1C2-AEAE-47FE-A489-007B0D00F64C}" type="pres">
      <dgm:prSet presAssocID="{2ABC37F1-D1C1-4CC0-903E-D502BC22ABCE}" presName="accent_1" presStyleCnt="0"/>
      <dgm:spPr/>
    </dgm:pt>
    <dgm:pt modelId="{4E23788D-EFD0-4AFA-BA7E-C7BE5B5BFC37}" type="pres">
      <dgm:prSet presAssocID="{2ABC37F1-D1C1-4CC0-903E-D502BC22ABCE}" presName="accentRepeatNode" presStyleLbl="solidFgAcc1" presStyleIdx="0" presStyleCnt="5" custScaleX="126502" custScaleY="118608"/>
      <dgm:spPr>
        <a:blipFill rotWithShape="0">
          <a:blip xmlns:r="http://schemas.openxmlformats.org/officeDocument/2006/relationships" r:embed="rId1"/>
          <a:stretch>
            <a:fillRect l="-25000" r="-25000"/>
          </a:stretch>
        </a:blipFill>
      </dgm:spPr>
    </dgm:pt>
    <dgm:pt modelId="{C6D9DFFE-EF8B-4ED7-A608-3F694CE3EA71}" type="pres">
      <dgm:prSet presAssocID="{A4B716E4-D68B-45C6-BF6D-7EBD2FAEF8A1}" presName="text_2" presStyleLbl="node1" presStyleIdx="1" presStyleCnt="5" custScaleX="97331" custLinFactNeighborX="1682" custLinFactNeighborY="-8761">
        <dgm:presLayoutVars>
          <dgm:bulletEnabled val="1"/>
        </dgm:presLayoutVars>
      </dgm:prSet>
      <dgm:spPr/>
    </dgm:pt>
    <dgm:pt modelId="{AB1D926B-92E2-4E71-92A4-1A78D8398803}" type="pres">
      <dgm:prSet presAssocID="{A4B716E4-D68B-45C6-BF6D-7EBD2FAEF8A1}" presName="accent_2" presStyleCnt="0"/>
      <dgm:spPr/>
    </dgm:pt>
    <dgm:pt modelId="{2559FD8B-C6C1-4687-B063-641B4D3C91D3}" type="pres">
      <dgm:prSet presAssocID="{A4B716E4-D68B-45C6-BF6D-7EBD2FAEF8A1}" presName="accentRepeatNode" presStyleLbl="solidFgAcc1" presStyleIdx="1" presStyleCnt="5" custScaleX="126502" custScaleY="118608" custLinFactNeighborX="2657" custLinFactNeighborY="-5696"/>
      <dgm:spPr>
        <a:blipFill rotWithShape="0">
          <a:blip xmlns:r="http://schemas.openxmlformats.org/officeDocument/2006/relationships" r:embed="rId2"/>
          <a:stretch>
            <a:fillRect l="-25000" r="-25000"/>
          </a:stretch>
        </a:blipFill>
      </dgm:spPr>
    </dgm:pt>
    <dgm:pt modelId="{AC760D52-7BE4-47DB-B111-8D67957E7D66}" type="pres">
      <dgm:prSet presAssocID="{4C48841F-4BC4-42A2-9B04-FCBFFC31DDC7}" presName="text_3" presStyleLbl="node1" presStyleIdx="2" presStyleCnt="5">
        <dgm:presLayoutVars>
          <dgm:bulletEnabled val="1"/>
        </dgm:presLayoutVars>
      </dgm:prSet>
      <dgm:spPr/>
    </dgm:pt>
    <dgm:pt modelId="{0AEF3532-EDB7-4BBD-B4D0-7FF0E0256C50}" type="pres">
      <dgm:prSet presAssocID="{4C48841F-4BC4-42A2-9B04-FCBFFC31DDC7}" presName="accent_3" presStyleCnt="0"/>
      <dgm:spPr/>
    </dgm:pt>
    <dgm:pt modelId="{50F93600-B6C2-40BE-BB24-895247955FD7}" type="pres">
      <dgm:prSet presAssocID="{4C48841F-4BC4-42A2-9B04-FCBFFC31DDC7}" presName="accentRepeatNode" presStyleLbl="solidFgAcc1" presStyleIdx="2" presStyleCnt="5" custScaleX="126502" custScaleY="118608"/>
      <dgm:spPr>
        <a:blipFill rotWithShape="0">
          <a:blip xmlns:r="http://schemas.openxmlformats.org/officeDocument/2006/relationships" r:embed="rId3"/>
          <a:stretch>
            <a:fillRect l="-25000" r="-25000"/>
          </a:stretch>
        </a:blipFill>
      </dgm:spPr>
    </dgm:pt>
    <dgm:pt modelId="{E4062018-25B6-4F80-B8A0-EC924D7F5F2E}" type="pres">
      <dgm:prSet presAssocID="{7AFCF1EC-1912-46BB-AF93-71FD5753FFE8}" presName="text_4" presStyleLbl="node1" presStyleIdx="3" presStyleCnt="5" custLinFactNeighborX="351" custLinFactNeighborY="6186">
        <dgm:presLayoutVars>
          <dgm:bulletEnabled val="1"/>
        </dgm:presLayoutVars>
      </dgm:prSet>
      <dgm:spPr/>
    </dgm:pt>
    <dgm:pt modelId="{BFEA1C31-4825-4261-B17C-C7E0272D0BDD}" type="pres">
      <dgm:prSet presAssocID="{7AFCF1EC-1912-46BB-AF93-71FD5753FFE8}" presName="accent_4" presStyleCnt="0"/>
      <dgm:spPr/>
    </dgm:pt>
    <dgm:pt modelId="{59B8BD32-7AD7-46CD-AA6F-106099F098E7}" type="pres">
      <dgm:prSet presAssocID="{7AFCF1EC-1912-46BB-AF93-71FD5753FFE8}" presName="accentRepeatNode" presStyleLbl="solidFgAcc1" presStyleIdx="3" presStyleCnt="5" custScaleX="120994" custScaleY="119841" custLinFactNeighborX="-97" custLinFactNeighborY="6878"/>
      <dgm:spPr>
        <a:blipFill rotWithShape="0">
          <a:blip xmlns:r="http://schemas.openxmlformats.org/officeDocument/2006/relationships" r:embed="rId4"/>
          <a:stretch>
            <a:fillRect l="-25000" r="-25000"/>
          </a:stretch>
        </a:blipFill>
      </dgm:spPr>
    </dgm:pt>
    <dgm:pt modelId="{AEF81FFC-27DA-4901-BEC2-7EDBBA4DAFB7}" type="pres">
      <dgm:prSet presAssocID="{75FBFC03-263E-49F2-B46C-5D736DDD6253}" presName="text_5" presStyleLbl="node1" presStyleIdx="4" presStyleCnt="5" custScaleX="100807" custLinFactNeighborX="158" custLinFactNeighborY="13659">
        <dgm:presLayoutVars>
          <dgm:bulletEnabled val="1"/>
        </dgm:presLayoutVars>
      </dgm:prSet>
      <dgm:spPr/>
    </dgm:pt>
    <dgm:pt modelId="{DDCBB1C4-D0A4-42AE-B09D-361F54718EAC}" type="pres">
      <dgm:prSet presAssocID="{75FBFC03-263E-49F2-B46C-5D736DDD6253}" presName="accent_5" presStyleCnt="0"/>
      <dgm:spPr/>
    </dgm:pt>
    <dgm:pt modelId="{A9F5D534-8082-44CD-B043-152A009ABD50}" type="pres">
      <dgm:prSet presAssocID="{75FBFC03-263E-49F2-B46C-5D736DDD6253}" presName="accentRepeatNode" presStyleLbl="solidFgAcc1" presStyleIdx="4" presStyleCnt="5" custScaleX="120994" custScaleY="119841" custLinFactNeighborX="-4266" custLinFactNeighborY="3860"/>
      <dgm:spPr>
        <a:blipFill rotWithShape="0">
          <a:blip xmlns:r="http://schemas.openxmlformats.org/officeDocument/2006/relationships" r:embed="rId5"/>
          <a:stretch>
            <a:fillRect l="-25000" r="-25000"/>
          </a:stretch>
        </a:blipFill>
      </dgm:spPr>
    </dgm:pt>
  </dgm:ptLst>
  <dgm:cxnLst>
    <dgm:cxn modelId="{06ABCD09-1527-46C5-BE9E-7E20568D71DB}" type="presOf" srcId="{7AFCF1EC-1912-46BB-AF93-71FD5753FFE8}" destId="{E4062018-25B6-4F80-B8A0-EC924D7F5F2E}" srcOrd="0" destOrd="0" presId="urn:microsoft.com/office/officeart/2008/layout/VerticalCurvedList"/>
    <dgm:cxn modelId="{7153C82B-5B12-4498-864A-44AC3321408D}" srcId="{567C7DD5-03EC-4ED5-80BE-2222E3E87294}" destId="{75FBFC03-263E-49F2-B46C-5D736DDD6253}" srcOrd="4" destOrd="0" parTransId="{A7F63268-F3B2-4A58-BB0F-5F9520C51CDF}" sibTransId="{68062CA6-FA91-4300-9712-B04909039033}"/>
    <dgm:cxn modelId="{C1B7B170-BCF3-40ED-A0C1-DA3CC77D5D56}" type="presOf" srcId="{2ABC37F1-D1C1-4CC0-903E-D502BC22ABCE}" destId="{BB964CCC-8433-48AB-B92A-F8C488283D5A}" srcOrd="0" destOrd="0" presId="urn:microsoft.com/office/officeart/2008/layout/VerticalCurvedList"/>
    <dgm:cxn modelId="{D90AFC82-446C-42C4-A37F-714BF77980CA}" type="presOf" srcId="{567C7DD5-03EC-4ED5-80BE-2222E3E87294}" destId="{AE95FBC6-797F-4048-AFC7-996155EB7F88}" srcOrd="0" destOrd="0" presId="urn:microsoft.com/office/officeart/2008/layout/VerticalCurvedList"/>
    <dgm:cxn modelId="{76F2838E-1DA0-468C-B730-55D4AC5835A5}" type="presOf" srcId="{4C48841F-4BC4-42A2-9B04-FCBFFC31DDC7}" destId="{AC760D52-7BE4-47DB-B111-8D67957E7D66}" srcOrd="0" destOrd="0" presId="urn:microsoft.com/office/officeart/2008/layout/VerticalCurvedList"/>
    <dgm:cxn modelId="{C0B7049C-9AB9-41D7-9366-C9596E5546BA}" type="presOf" srcId="{A4B716E4-D68B-45C6-BF6D-7EBD2FAEF8A1}" destId="{C6D9DFFE-EF8B-4ED7-A608-3F694CE3EA71}" srcOrd="0" destOrd="0" presId="urn:microsoft.com/office/officeart/2008/layout/VerticalCurvedList"/>
    <dgm:cxn modelId="{63C997C8-8AD5-42F9-9EA1-548586BED22A}" srcId="{567C7DD5-03EC-4ED5-80BE-2222E3E87294}" destId="{4C48841F-4BC4-42A2-9B04-FCBFFC31DDC7}" srcOrd="2" destOrd="0" parTransId="{B9E3C643-6922-4702-99FB-9A8AE08B7A99}" sibTransId="{B8F598D1-8D68-4D4A-9C75-51F880C5B28B}"/>
    <dgm:cxn modelId="{527B5DDB-07CC-4E83-B8DC-93552CED6ADA}" srcId="{567C7DD5-03EC-4ED5-80BE-2222E3E87294}" destId="{2ABC37F1-D1C1-4CC0-903E-D502BC22ABCE}" srcOrd="0" destOrd="0" parTransId="{5D52D59B-556F-4DFA-99DB-FB39B65A6BA9}" sibTransId="{02607820-DB87-4D2E-9E1E-E9DAAEB45BAF}"/>
    <dgm:cxn modelId="{5EB6A9E3-68E0-4C86-AD22-9D87BBF81105}" srcId="{567C7DD5-03EC-4ED5-80BE-2222E3E87294}" destId="{7AFCF1EC-1912-46BB-AF93-71FD5753FFE8}" srcOrd="3" destOrd="0" parTransId="{24FA94C7-92CD-4247-8B1E-60459FC47178}" sibTransId="{1DF202AC-4B8E-4C60-8471-5B6D07A27CCF}"/>
    <dgm:cxn modelId="{98A4CCEA-8A44-4406-82BF-2CCCC4B887B0}" type="presOf" srcId="{02607820-DB87-4D2E-9E1E-E9DAAEB45BAF}" destId="{D31BEA23-B2E7-45E6-9EDD-00692F7145B7}" srcOrd="0" destOrd="0" presId="urn:microsoft.com/office/officeart/2008/layout/VerticalCurvedList"/>
    <dgm:cxn modelId="{E49EA0EC-725D-410B-A1C6-394D0E524E4A}" type="presOf" srcId="{75FBFC03-263E-49F2-B46C-5D736DDD6253}" destId="{AEF81FFC-27DA-4901-BEC2-7EDBBA4DAFB7}" srcOrd="0" destOrd="0" presId="urn:microsoft.com/office/officeart/2008/layout/VerticalCurvedList"/>
    <dgm:cxn modelId="{0BF0A3FA-F275-442B-95A5-0CAF225D9979}" srcId="{567C7DD5-03EC-4ED5-80BE-2222E3E87294}" destId="{A4B716E4-D68B-45C6-BF6D-7EBD2FAEF8A1}" srcOrd="1" destOrd="0" parTransId="{D984CD10-ADFD-4A76-A7A3-420C6D446C93}" sibTransId="{D117ED36-1266-4A0A-8A5E-64E838ABE287}"/>
    <dgm:cxn modelId="{93547CDC-31AC-4468-9E95-AC0DC1F1A69D}" type="presParOf" srcId="{AE95FBC6-797F-4048-AFC7-996155EB7F88}" destId="{0841C53D-9DD4-49BB-A3E5-6C1385E9F52B}" srcOrd="0" destOrd="0" presId="urn:microsoft.com/office/officeart/2008/layout/VerticalCurvedList"/>
    <dgm:cxn modelId="{DF9F60A7-3E4C-42C6-8D0C-FD1741D242A5}" type="presParOf" srcId="{0841C53D-9DD4-49BB-A3E5-6C1385E9F52B}" destId="{909598DC-7E7F-4832-A757-4BB840EE044B}" srcOrd="0" destOrd="0" presId="urn:microsoft.com/office/officeart/2008/layout/VerticalCurvedList"/>
    <dgm:cxn modelId="{A81E1574-3056-4D0D-81B5-07E6D8BF266D}" type="presParOf" srcId="{909598DC-7E7F-4832-A757-4BB840EE044B}" destId="{9624001E-3B4E-46F8-8A03-606A0FFA202D}" srcOrd="0" destOrd="0" presId="urn:microsoft.com/office/officeart/2008/layout/VerticalCurvedList"/>
    <dgm:cxn modelId="{32FD2ABC-120A-4F11-8B60-DB574A055E45}" type="presParOf" srcId="{909598DC-7E7F-4832-A757-4BB840EE044B}" destId="{D31BEA23-B2E7-45E6-9EDD-00692F7145B7}" srcOrd="1" destOrd="0" presId="urn:microsoft.com/office/officeart/2008/layout/VerticalCurvedList"/>
    <dgm:cxn modelId="{F8BB7BF8-765A-48D1-8CE5-C2FCB67CAC69}" type="presParOf" srcId="{909598DC-7E7F-4832-A757-4BB840EE044B}" destId="{A5AF9770-5B40-4C76-9D20-2B449107E8B3}" srcOrd="2" destOrd="0" presId="urn:microsoft.com/office/officeart/2008/layout/VerticalCurvedList"/>
    <dgm:cxn modelId="{03AFCDEF-EEA5-4743-A031-423E20F122DA}" type="presParOf" srcId="{909598DC-7E7F-4832-A757-4BB840EE044B}" destId="{E9721E92-F0E2-43A1-9CC1-0B393A70E5C1}" srcOrd="3" destOrd="0" presId="urn:microsoft.com/office/officeart/2008/layout/VerticalCurvedList"/>
    <dgm:cxn modelId="{19C60F6C-68CE-406A-BFA6-46E890E559D4}" type="presParOf" srcId="{0841C53D-9DD4-49BB-A3E5-6C1385E9F52B}" destId="{BB964CCC-8433-48AB-B92A-F8C488283D5A}" srcOrd="1" destOrd="0" presId="urn:microsoft.com/office/officeart/2008/layout/VerticalCurvedList"/>
    <dgm:cxn modelId="{E83A6DB9-605C-4F9B-956C-5FFAA13EFF18}" type="presParOf" srcId="{0841C53D-9DD4-49BB-A3E5-6C1385E9F52B}" destId="{D97DE1C2-AEAE-47FE-A489-007B0D00F64C}" srcOrd="2" destOrd="0" presId="urn:microsoft.com/office/officeart/2008/layout/VerticalCurvedList"/>
    <dgm:cxn modelId="{60B650E8-3E48-4746-AC5D-1A16010ED00E}" type="presParOf" srcId="{D97DE1C2-AEAE-47FE-A489-007B0D00F64C}" destId="{4E23788D-EFD0-4AFA-BA7E-C7BE5B5BFC37}" srcOrd="0" destOrd="0" presId="urn:microsoft.com/office/officeart/2008/layout/VerticalCurvedList"/>
    <dgm:cxn modelId="{31F30867-B629-44DF-B28F-0CB61209BE74}" type="presParOf" srcId="{0841C53D-9DD4-49BB-A3E5-6C1385E9F52B}" destId="{C6D9DFFE-EF8B-4ED7-A608-3F694CE3EA71}" srcOrd="3" destOrd="0" presId="urn:microsoft.com/office/officeart/2008/layout/VerticalCurvedList"/>
    <dgm:cxn modelId="{B0A27883-EA16-4682-A342-01EECC1D185B}" type="presParOf" srcId="{0841C53D-9DD4-49BB-A3E5-6C1385E9F52B}" destId="{AB1D926B-92E2-4E71-92A4-1A78D8398803}" srcOrd="4" destOrd="0" presId="urn:microsoft.com/office/officeart/2008/layout/VerticalCurvedList"/>
    <dgm:cxn modelId="{BBF93AED-40A0-4D25-8800-3F3BC4A48AC5}" type="presParOf" srcId="{AB1D926B-92E2-4E71-92A4-1A78D8398803}" destId="{2559FD8B-C6C1-4687-B063-641B4D3C91D3}" srcOrd="0" destOrd="0" presId="urn:microsoft.com/office/officeart/2008/layout/VerticalCurvedList"/>
    <dgm:cxn modelId="{7BFA6DD4-497F-4249-B156-994603087461}" type="presParOf" srcId="{0841C53D-9DD4-49BB-A3E5-6C1385E9F52B}" destId="{AC760D52-7BE4-47DB-B111-8D67957E7D66}" srcOrd="5" destOrd="0" presId="urn:microsoft.com/office/officeart/2008/layout/VerticalCurvedList"/>
    <dgm:cxn modelId="{57847E4B-404A-48CB-8C0C-3FA47D24053D}" type="presParOf" srcId="{0841C53D-9DD4-49BB-A3E5-6C1385E9F52B}" destId="{0AEF3532-EDB7-4BBD-B4D0-7FF0E0256C50}" srcOrd="6" destOrd="0" presId="urn:microsoft.com/office/officeart/2008/layout/VerticalCurvedList"/>
    <dgm:cxn modelId="{6740C474-CF3F-4EE4-9F13-C48746A922B8}" type="presParOf" srcId="{0AEF3532-EDB7-4BBD-B4D0-7FF0E0256C50}" destId="{50F93600-B6C2-40BE-BB24-895247955FD7}" srcOrd="0" destOrd="0" presId="urn:microsoft.com/office/officeart/2008/layout/VerticalCurvedList"/>
    <dgm:cxn modelId="{8503C858-0944-4832-A0A8-9F9A6739E0E1}" type="presParOf" srcId="{0841C53D-9DD4-49BB-A3E5-6C1385E9F52B}" destId="{E4062018-25B6-4F80-B8A0-EC924D7F5F2E}" srcOrd="7" destOrd="0" presId="urn:microsoft.com/office/officeart/2008/layout/VerticalCurvedList"/>
    <dgm:cxn modelId="{B1C1F829-8FA1-4026-847F-5335C0BD59DE}" type="presParOf" srcId="{0841C53D-9DD4-49BB-A3E5-6C1385E9F52B}" destId="{BFEA1C31-4825-4261-B17C-C7E0272D0BDD}" srcOrd="8" destOrd="0" presId="urn:microsoft.com/office/officeart/2008/layout/VerticalCurvedList"/>
    <dgm:cxn modelId="{0108A7EE-7120-4F6B-9B33-04D16FFF6A99}" type="presParOf" srcId="{BFEA1C31-4825-4261-B17C-C7E0272D0BDD}" destId="{59B8BD32-7AD7-46CD-AA6F-106099F098E7}" srcOrd="0" destOrd="0" presId="urn:microsoft.com/office/officeart/2008/layout/VerticalCurvedList"/>
    <dgm:cxn modelId="{42C71797-ACB3-442C-9CCD-371F610FCCCF}" type="presParOf" srcId="{0841C53D-9DD4-49BB-A3E5-6C1385E9F52B}" destId="{AEF81FFC-27DA-4901-BEC2-7EDBBA4DAFB7}" srcOrd="9" destOrd="0" presId="urn:microsoft.com/office/officeart/2008/layout/VerticalCurvedList"/>
    <dgm:cxn modelId="{EF2E5150-2D24-4761-A127-ADC2FF4E4D3C}" type="presParOf" srcId="{0841C53D-9DD4-49BB-A3E5-6C1385E9F52B}" destId="{DDCBB1C4-D0A4-42AE-B09D-361F54718EAC}" srcOrd="10" destOrd="0" presId="urn:microsoft.com/office/officeart/2008/layout/VerticalCurvedList"/>
    <dgm:cxn modelId="{E17536DB-AA9B-49AB-A02D-70E5BA914CEF}" type="presParOf" srcId="{DDCBB1C4-D0A4-42AE-B09D-361F54718EAC}" destId="{A9F5D534-8082-44CD-B043-152A009ABD5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1BEA23-B2E7-45E6-9EDD-00692F7145B7}">
      <dsp:nvSpPr>
        <dsp:cNvPr id="0" name=""/>
        <dsp:cNvSpPr/>
      </dsp:nvSpPr>
      <dsp:spPr>
        <a:xfrm>
          <a:off x="-2350768" y="-367904"/>
          <a:ext cx="2843390" cy="2843390"/>
        </a:xfrm>
        <a:prstGeom prst="blockArc">
          <a:avLst>
            <a:gd name="adj1" fmla="val 18900000"/>
            <a:gd name="adj2" fmla="val 2700000"/>
            <a:gd name="adj3" fmla="val 760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964CCC-8433-48AB-B92A-F8C488283D5A}">
      <dsp:nvSpPr>
        <dsp:cNvPr id="0" name=""/>
        <dsp:cNvSpPr/>
      </dsp:nvSpPr>
      <dsp:spPr>
        <a:xfrm>
          <a:off x="327441" y="216988"/>
          <a:ext cx="3638382" cy="421516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4579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   Слюдянское </a:t>
          </a:r>
          <a:r>
            <a: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(18 482 человек)</a:t>
          </a:r>
        </a:p>
      </dsp:txBody>
      <dsp:txXfrm>
        <a:off x="327441" y="216988"/>
        <a:ext cx="3638382" cy="421516"/>
      </dsp:txXfrm>
    </dsp:sp>
    <dsp:sp modelId="{4E23788D-EFD0-4AFA-BA7E-C7BE5B5BFC37}">
      <dsp:nvSpPr>
        <dsp:cNvPr id="0" name=""/>
        <dsp:cNvSpPr/>
      </dsp:nvSpPr>
      <dsp:spPr>
        <a:xfrm>
          <a:off x="-5824" y="109046"/>
          <a:ext cx="666533" cy="624940"/>
        </a:xfrm>
        <a:prstGeom prst="ellipse">
          <a:avLst/>
        </a:prstGeom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 l="-25000" r="-25000"/>
          </a:stretch>
        </a:blip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6D9DFFE-EF8B-4ED7-A608-3F694CE3EA71}">
      <dsp:nvSpPr>
        <dsp:cNvPr id="0" name=""/>
        <dsp:cNvSpPr/>
      </dsp:nvSpPr>
      <dsp:spPr>
        <a:xfrm>
          <a:off x="480663" y="843032"/>
          <a:ext cx="3485161" cy="421516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4579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  Байкальское </a:t>
          </a:r>
          <a:r>
            <a: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(12 945 человек)</a:t>
          </a:r>
        </a:p>
      </dsp:txBody>
      <dsp:txXfrm>
        <a:off x="480663" y="843032"/>
        <a:ext cx="3485161" cy="421516"/>
      </dsp:txXfrm>
    </dsp:sp>
    <dsp:sp modelId="{2559FD8B-C6C1-4687-B063-641B4D3C91D3}">
      <dsp:nvSpPr>
        <dsp:cNvPr id="0" name=""/>
        <dsp:cNvSpPr/>
      </dsp:nvSpPr>
      <dsp:spPr>
        <a:xfrm>
          <a:off x="136774" y="764999"/>
          <a:ext cx="666533" cy="62494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 l="-25000" r="-25000"/>
          </a:stretch>
        </a:blip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C760D52-7BE4-47DB-B111-8D67957E7D66}">
      <dsp:nvSpPr>
        <dsp:cNvPr id="0" name=""/>
        <dsp:cNvSpPr/>
      </dsp:nvSpPr>
      <dsp:spPr>
        <a:xfrm>
          <a:off x="314998" y="1529999"/>
          <a:ext cx="3638382" cy="421516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4579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  Култукское </a:t>
          </a:r>
          <a:r>
            <a: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(4 337 человек)</a:t>
          </a:r>
        </a:p>
      </dsp:txBody>
      <dsp:txXfrm>
        <a:off x="314998" y="1529999"/>
        <a:ext cx="3638382" cy="421516"/>
      </dsp:txXfrm>
    </dsp:sp>
    <dsp:sp modelId="{50F93600-B6C2-40BE-BB24-895247955FD7}">
      <dsp:nvSpPr>
        <dsp:cNvPr id="0" name=""/>
        <dsp:cNvSpPr/>
      </dsp:nvSpPr>
      <dsp:spPr>
        <a:xfrm>
          <a:off x="-2" y="1440000"/>
          <a:ext cx="666533" cy="624940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 l="-25000" r="-25000"/>
          </a:stretch>
        </a:blip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1BEA23-B2E7-45E6-9EDD-00692F7145B7}">
      <dsp:nvSpPr>
        <dsp:cNvPr id="0" name=""/>
        <dsp:cNvSpPr/>
      </dsp:nvSpPr>
      <dsp:spPr>
        <a:xfrm>
          <a:off x="-3598161" y="-555885"/>
          <a:ext cx="4312267" cy="4312267"/>
        </a:xfrm>
        <a:prstGeom prst="blockArc">
          <a:avLst>
            <a:gd name="adj1" fmla="val 18900000"/>
            <a:gd name="adj2" fmla="val 2700000"/>
            <a:gd name="adj3" fmla="val 501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964CCC-8433-48AB-B92A-F8C488283D5A}">
      <dsp:nvSpPr>
        <dsp:cNvPr id="0" name=""/>
        <dsp:cNvSpPr/>
      </dsp:nvSpPr>
      <dsp:spPr>
        <a:xfrm>
          <a:off x="323968" y="199967"/>
          <a:ext cx="3658706" cy="40019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651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  Портбайкальское </a:t>
          </a:r>
          <a:r>
            <a: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(360 человек)</a:t>
          </a:r>
        </a:p>
      </dsp:txBody>
      <dsp:txXfrm>
        <a:off x="323968" y="199967"/>
        <a:ext cx="3658706" cy="400190"/>
      </dsp:txXfrm>
    </dsp:sp>
    <dsp:sp modelId="{4E23788D-EFD0-4AFA-BA7E-C7BE5B5BFC37}">
      <dsp:nvSpPr>
        <dsp:cNvPr id="0" name=""/>
        <dsp:cNvSpPr/>
      </dsp:nvSpPr>
      <dsp:spPr>
        <a:xfrm>
          <a:off x="7562" y="103401"/>
          <a:ext cx="632810" cy="59332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 l="-25000" r="-25000"/>
          </a:stretch>
        </a:blip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6D9DFFE-EF8B-4ED7-A608-3F694CE3EA71}">
      <dsp:nvSpPr>
        <dsp:cNvPr id="0" name=""/>
        <dsp:cNvSpPr/>
      </dsp:nvSpPr>
      <dsp:spPr>
        <a:xfrm>
          <a:off x="712447" y="764999"/>
          <a:ext cx="3281944" cy="40019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651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  Быстринское </a:t>
          </a:r>
          <a:r>
            <a: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(658 человек)</a:t>
          </a:r>
        </a:p>
      </dsp:txBody>
      <dsp:txXfrm>
        <a:off x="712447" y="764999"/>
        <a:ext cx="3281944" cy="400190"/>
      </dsp:txXfrm>
    </dsp:sp>
    <dsp:sp modelId="{2559FD8B-C6C1-4687-B063-641B4D3C91D3}">
      <dsp:nvSpPr>
        <dsp:cNvPr id="0" name=""/>
        <dsp:cNvSpPr/>
      </dsp:nvSpPr>
      <dsp:spPr>
        <a:xfrm>
          <a:off x="307618" y="675000"/>
          <a:ext cx="632810" cy="59332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 l="-25000" r="-25000"/>
          </a:stretch>
        </a:blip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C760D52-7BE4-47DB-B111-8D67957E7D66}">
      <dsp:nvSpPr>
        <dsp:cNvPr id="0" name=""/>
        <dsp:cNvSpPr/>
      </dsp:nvSpPr>
      <dsp:spPr>
        <a:xfrm>
          <a:off x="698746" y="1400153"/>
          <a:ext cx="3283928" cy="40019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651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 Утуликское </a:t>
          </a:r>
          <a:r>
            <a: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(1 225 человек)</a:t>
          </a:r>
        </a:p>
      </dsp:txBody>
      <dsp:txXfrm>
        <a:off x="698746" y="1400153"/>
        <a:ext cx="3283928" cy="400190"/>
      </dsp:txXfrm>
    </dsp:sp>
    <dsp:sp modelId="{50F93600-B6C2-40BE-BB24-895247955FD7}">
      <dsp:nvSpPr>
        <dsp:cNvPr id="0" name=""/>
        <dsp:cNvSpPr/>
      </dsp:nvSpPr>
      <dsp:spPr>
        <a:xfrm>
          <a:off x="382340" y="1303587"/>
          <a:ext cx="632810" cy="593321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 l="-25000" r="-25000"/>
          </a:stretch>
        </a:blip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4062018-25B6-4F80-B8A0-EC924D7F5F2E}">
      <dsp:nvSpPr>
        <dsp:cNvPr id="0" name=""/>
        <dsp:cNvSpPr/>
      </dsp:nvSpPr>
      <dsp:spPr>
        <a:xfrm>
          <a:off x="622568" y="2025002"/>
          <a:ext cx="3371941" cy="40019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651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 Новоснежнинское </a:t>
          </a:r>
          <a:r>
            <a: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(631 человек)</a:t>
          </a:r>
          <a:endParaRPr lang="ru-RU" sz="1100" kern="1200" dirty="0"/>
        </a:p>
      </dsp:txBody>
      <dsp:txXfrm>
        <a:off x="622568" y="2025002"/>
        <a:ext cx="3371941" cy="400190"/>
      </dsp:txXfrm>
    </dsp:sp>
    <dsp:sp modelId="{59B8BD32-7AD7-46CD-AA6F-106099F098E7}">
      <dsp:nvSpPr>
        <dsp:cNvPr id="0" name=""/>
        <dsp:cNvSpPr/>
      </dsp:nvSpPr>
      <dsp:spPr>
        <a:xfrm>
          <a:off x="307618" y="1935003"/>
          <a:ext cx="605257" cy="599489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 l="-25000" r="-25000"/>
          </a:stretch>
        </a:blip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EF81FFC-27DA-4901-BEC2-7EDBBA4DAFB7}">
      <dsp:nvSpPr>
        <dsp:cNvPr id="0" name=""/>
        <dsp:cNvSpPr/>
      </dsp:nvSpPr>
      <dsp:spPr>
        <a:xfrm>
          <a:off x="314985" y="2655001"/>
          <a:ext cx="3688231" cy="40019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651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 Маритуйское </a:t>
          </a:r>
          <a:r>
            <a: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(62 человек)</a:t>
          </a:r>
        </a:p>
      </dsp:txBody>
      <dsp:txXfrm>
        <a:off x="314985" y="2655001"/>
        <a:ext cx="3688231" cy="400190"/>
      </dsp:txXfrm>
    </dsp:sp>
    <dsp:sp modelId="{A9F5D534-8082-44CD-B043-152A009ABD50}">
      <dsp:nvSpPr>
        <dsp:cNvPr id="0" name=""/>
        <dsp:cNvSpPr/>
      </dsp:nvSpPr>
      <dsp:spPr>
        <a:xfrm>
          <a:off x="0" y="2519999"/>
          <a:ext cx="605257" cy="599489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 l="-25000" r="-25000"/>
          </a:stretch>
        </a:blip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0.29545</cdr:x>
      <cdr:y>0.72294</cdr:y>
    </cdr:from>
    <cdr:to>
      <cdr:x>0.44939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54999" y="259651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0.46538</cdr:x>
      <cdr:y>0.72294</cdr:y>
    </cdr:from>
    <cdr:to>
      <cdr:x>0.61932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130877" y="2635116"/>
          <a:ext cx="1035649" cy="10098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10 849,06</a:t>
          </a:r>
        </a:p>
      </cdr:txBody>
    </cdr:sp>
  </cdr:relSizeAnchor>
  <cdr:relSizeAnchor xmlns:cdr="http://schemas.openxmlformats.org/drawingml/2006/chartDrawing">
    <cdr:from>
      <cdr:x>0.13045</cdr:x>
      <cdr:y>0.75237</cdr:y>
    </cdr:from>
    <cdr:to>
      <cdr:x>0.25924</cdr:x>
      <cdr:y>0.93838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877615" y="2742378"/>
          <a:ext cx="866450" cy="6780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1 746,99</a:t>
          </a:r>
        </a:p>
      </cdr:txBody>
    </cdr:sp>
  </cdr:relSizeAnchor>
  <cdr:relSizeAnchor xmlns:cdr="http://schemas.openxmlformats.org/drawingml/2006/chartDrawing">
    <cdr:from>
      <cdr:x>0.78177</cdr:x>
      <cdr:y>0.74802</cdr:y>
    </cdr:from>
    <cdr:to>
      <cdr:x>1</cdr:x>
      <cdr:y>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259477" y="2726543"/>
          <a:ext cx="1468138" cy="9184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>
              <a:solidFill>
                <a:srgbClr val="00527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Выручка малых </a:t>
          </a:r>
        </a:p>
        <a:p xmlns:a="http://schemas.openxmlformats.org/drawingml/2006/main">
          <a:r>
            <a:rPr lang="ru-RU" sz="1100" dirty="0">
              <a:solidFill>
                <a:srgbClr val="00527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организаций (млн.руб.)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0.37679</cdr:y>
    </cdr:from>
    <cdr:to>
      <cdr:x>0.21236</cdr:x>
      <cdr:y>0.6505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-4122914" y="1258781"/>
          <a:ext cx="1002018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50" dirty="0">
              <a:latin typeface="Times New Roman" panose="02020603050405020304" pitchFamily="18" charset="0"/>
              <a:cs typeface="Times New Roman" panose="02020603050405020304" pitchFamily="18" charset="0"/>
            </a:rPr>
            <a:t>Субсидии</a:t>
          </a:r>
        </a:p>
      </cdr:txBody>
    </cdr:sp>
  </cdr:relSizeAnchor>
  <cdr:relSizeAnchor xmlns:cdr="http://schemas.openxmlformats.org/drawingml/2006/chartDrawing">
    <cdr:from>
      <cdr:x>0</cdr:x>
      <cdr:y>0.2853</cdr:y>
    </cdr:from>
    <cdr:to>
      <cdr:x>0.21236</cdr:x>
      <cdr:y>0.55901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-4122914" y="953133"/>
          <a:ext cx="1002018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50" dirty="0">
              <a:latin typeface="Times New Roman" panose="02020603050405020304" pitchFamily="18" charset="0"/>
              <a:cs typeface="Times New Roman" panose="02020603050405020304" pitchFamily="18" charset="0"/>
            </a:rPr>
            <a:t>Субвенции</a:t>
          </a:r>
        </a:p>
      </cdr:txBody>
    </cdr:sp>
  </cdr:relSizeAnchor>
  <cdr:relSizeAnchor xmlns:cdr="http://schemas.openxmlformats.org/drawingml/2006/chartDrawing">
    <cdr:from>
      <cdr:x>0</cdr:x>
      <cdr:y>0.66463</cdr:y>
    </cdr:from>
    <cdr:to>
      <cdr:x>0.21236</cdr:x>
      <cdr:y>0.93833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-4116000" y="2220373"/>
          <a:ext cx="1031722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dirty="0">
              <a:latin typeface="Times New Roman" panose="02020603050405020304" pitchFamily="18" charset="0"/>
              <a:cs typeface="Times New Roman" panose="02020603050405020304" pitchFamily="18" charset="0"/>
            </a:rPr>
            <a:t>Иные МБТ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0.11586</cdr:x>
      <cdr:y>0.11581</cdr:y>
    </cdr:from>
    <cdr:to>
      <cdr:x>0.21022</cdr:x>
      <cdr:y>0.1854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293052" y="675000"/>
          <a:ext cx="1053058" cy="4056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>
              <a:solidFill>
                <a:schemeClr val="accent1"/>
              </a:solidFill>
              <a:ea typeface="PMingLiU" panose="02020500000000000000" pitchFamily="18" charset="-120"/>
              <a:cs typeface="Times New Roman" panose="02020603050405020304" pitchFamily="18" charset="0"/>
            </a:rPr>
            <a:t>1 865 720</a:t>
          </a:r>
        </a:p>
      </cdr:txBody>
    </cdr:sp>
  </cdr:relSizeAnchor>
  <cdr:relSizeAnchor xmlns:cdr="http://schemas.openxmlformats.org/drawingml/2006/chartDrawing">
    <cdr:from>
      <cdr:x>0.36183</cdr:x>
      <cdr:y>0.09265</cdr:y>
    </cdr:from>
    <cdr:to>
      <cdr:x>0.48331</cdr:x>
      <cdr:y>0.16223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4038052" y="540000"/>
          <a:ext cx="1355717" cy="4055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>
              <a:solidFill>
                <a:schemeClr val="accent1"/>
              </a:solidFill>
              <a:cs typeface="Times New Roman" panose="02020603050405020304" pitchFamily="18" charset="0"/>
            </a:rPr>
            <a:t>1 913 391</a:t>
          </a:r>
        </a:p>
      </cdr:txBody>
    </cdr:sp>
  </cdr:relSizeAnchor>
  <cdr:relSizeAnchor xmlns:cdr="http://schemas.openxmlformats.org/drawingml/2006/chartDrawing">
    <cdr:from>
      <cdr:x>0.29269</cdr:x>
      <cdr:y>0.10037</cdr:y>
    </cdr:from>
    <cdr:to>
      <cdr:x>0.3713</cdr:x>
      <cdr:y>0.16985</cdr:y>
    </cdr:to>
    <cdr:cxnSp macro="">
      <cdr:nvCxnSpPr>
        <cdr:cNvPr id="21" name="Прямая со стрелкой 20">
          <a:extLst xmlns:a="http://schemas.openxmlformats.org/drawingml/2006/main">
            <a:ext uri="{FF2B5EF4-FFF2-40B4-BE49-F238E27FC236}">
              <a16:creationId xmlns:a16="http://schemas.microsoft.com/office/drawing/2014/main" id="{685CE4EC-46D6-4FBF-8512-EF4A91C34A72}"/>
            </a:ext>
          </a:extLst>
        </cdr:cNvPr>
        <cdr:cNvCxnSpPr/>
      </cdr:nvCxnSpPr>
      <cdr:spPr>
        <a:xfrm xmlns:a="http://schemas.openxmlformats.org/drawingml/2006/main">
          <a:off x="3266460" y="585000"/>
          <a:ext cx="877288" cy="40500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0000"/>
          </a:solidFill>
          <a:tailEnd type="arrow"/>
        </a:ln>
      </cdr:spPr>
      <cdr:style>
        <a:lnRef xmlns:a="http://schemas.openxmlformats.org/drawingml/2006/main" idx="3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2">
          <a:schemeClr val="accent4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0.18441</cdr:x>
      <cdr:y>0.14669</cdr:y>
    </cdr:from>
    <cdr:to>
      <cdr:x>0.26418</cdr:x>
      <cdr:y>0.19501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2058052" y="855000"/>
          <a:ext cx="890233" cy="2816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+17,5</a:t>
          </a:r>
          <a:r>
            <a:rPr lang="ru-RU" sz="11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%</a:t>
          </a:r>
        </a:p>
      </cdr:txBody>
    </cdr:sp>
  </cdr:relSizeAnchor>
  <cdr:relSizeAnchor xmlns:cdr="http://schemas.openxmlformats.org/drawingml/2006/chartDrawing">
    <cdr:from>
      <cdr:x>0.30538</cdr:x>
      <cdr:y>0.15441</cdr:y>
    </cdr:from>
    <cdr:to>
      <cdr:x>0.38515</cdr:x>
      <cdr:y>0.20273</cdr:y>
    </cdr:to>
    <cdr:sp macro="" textlink="">
      <cdr:nvSpPr>
        <cdr:cNvPr id="29" name="TextBox 1"/>
        <cdr:cNvSpPr txBox="1"/>
      </cdr:nvSpPr>
      <cdr:spPr>
        <a:xfrm xmlns:a="http://schemas.openxmlformats.org/drawingml/2006/main">
          <a:off x="3408052" y="900000"/>
          <a:ext cx="890233" cy="2816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-12,7</a:t>
          </a:r>
          <a:r>
            <a:rPr lang="ru-RU" sz="11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%</a:t>
          </a:r>
        </a:p>
      </cdr:txBody>
    </cdr:sp>
  </cdr:relSizeAnchor>
  <cdr:relSizeAnchor xmlns:cdr="http://schemas.openxmlformats.org/drawingml/2006/chartDrawing">
    <cdr:from>
      <cdr:x>0.41934</cdr:x>
      <cdr:y>0.23934</cdr:y>
    </cdr:from>
    <cdr:to>
      <cdr:x>0.49911</cdr:x>
      <cdr:y>0.28766</cdr:y>
    </cdr:to>
    <cdr:sp macro="" textlink="">
      <cdr:nvSpPr>
        <cdr:cNvPr id="30" name="TextBox 1"/>
        <cdr:cNvSpPr txBox="1"/>
      </cdr:nvSpPr>
      <cdr:spPr>
        <a:xfrm xmlns:a="http://schemas.openxmlformats.org/drawingml/2006/main">
          <a:off x="4679867" y="1395000"/>
          <a:ext cx="890233" cy="2816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-25,4</a:t>
          </a:r>
          <a:r>
            <a:rPr lang="ru-RU" sz="11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%</a:t>
          </a:r>
        </a:p>
      </cdr:txBody>
    </cdr:sp>
  </cdr:relSizeAnchor>
  <cdr:relSizeAnchor xmlns:cdr="http://schemas.openxmlformats.org/drawingml/2006/chartDrawing">
    <cdr:from>
      <cdr:x>0.55135</cdr:x>
      <cdr:y>0.32427</cdr:y>
    </cdr:from>
    <cdr:to>
      <cdr:x>0.63112</cdr:x>
      <cdr:y>0.37259</cdr:y>
    </cdr:to>
    <cdr:sp macro="" textlink="">
      <cdr:nvSpPr>
        <cdr:cNvPr id="31" name="TextBox 1"/>
        <cdr:cNvSpPr txBox="1"/>
      </cdr:nvSpPr>
      <cdr:spPr>
        <a:xfrm xmlns:a="http://schemas.openxmlformats.org/drawingml/2006/main">
          <a:off x="6153052" y="1890000"/>
          <a:ext cx="890233" cy="2816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- 1,2</a:t>
          </a:r>
          <a:r>
            <a:rPr lang="ru-RU" sz="11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%</a:t>
          </a:r>
        </a:p>
      </cdr:txBody>
    </cdr:sp>
  </cdr:relSizeAnchor>
  <cdr:relSizeAnchor xmlns:cdr="http://schemas.openxmlformats.org/drawingml/2006/chartDrawing">
    <cdr:from>
      <cdr:x>0.5385</cdr:x>
      <cdr:y>0.28566</cdr:y>
    </cdr:from>
    <cdr:to>
      <cdr:x>0.61022</cdr:x>
      <cdr:y>0.30002</cdr:y>
    </cdr:to>
    <cdr:cxnSp macro="">
      <cdr:nvCxnSpPr>
        <cdr:cNvPr id="24" name="Прямая со стрелкой 23">
          <a:extLst xmlns:a="http://schemas.openxmlformats.org/drawingml/2006/main">
            <a:ext uri="{FF2B5EF4-FFF2-40B4-BE49-F238E27FC236}">
              <a16:creationId xmlns:a16="http://schemas.microsoft.com/office/drawing/2014/main" id="{11DAE3E0-68CA-4F90-8831-45CF5B525CAD}"/>
            </a:ext>
          </a:extLst>
        </cdr:cNvPr>
        <cdr:cNvCxnSpPr/>
      </cdr:nvCxnSpPr>
      <cdr:spPr>
        <a:xfrm xmlns:a="http://schemas.openxmlformats.org/drawingml/2006/main">
          <a:off x="6009654" y="1665000"/>
          <a:ext cx="800398" cy="83690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19050" cap="flat" cmpd="sng" algn="ctr">
          <a:solidFill>
            <a:srgbClr val="FF0000"/>
          </a:solidFill>
          <a:prstDash val="solid"/>
          <a:miter lim="800000"/>
          <a:tailEnd type="arrow"/>
        </a:ln>
        <a:effectLst xmlns:a="http://schemas.openxmlformats.org/drawingml/2006/main"/>
      </cdr:spPr>
      <cdr:style>
        <a:lnRef xmlns:a="http://schemas.openxmlformats.org/drawingml/2006/main" idx="3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2">
          <a:schemeClr val="accent4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0.41425</cdr:x>
      <cdr:y>0.16985</cdr:y>
    </cdr:from>
    <cdr:to>
      <cdr:x>0.48038</cdr:x>
      <cdr:y>0.26259</cdr:y>
    </cdr:to>
    <cdr:cxnSp macro="">
      <cdr:nvCxnSpPr>
        <cdr:cNvPr id="36" name="Прямая со стрелкой 35">
          <a:extLst xmlns:a="http://schemas.openxmlformats.org/drawingml/2006/main">
            <a:ext uri="{FF2B5EF4-FFF2-40B4-BE49-F238E27FC236}">
              <a16:creationId xmlns:a16="http://schemas.microsoft.com/office/drawing/2014/main" id="{0D4DFB77-5177-4671-B336-D296997CFE90}"/>
            </a:ext>
          </a:extLst>
        </cdr:cNvPr>
        <cdr:cNvCxnSpPr/>
      </cdr:nvCxnSpPr>
      <cdr:spPr>
        <a:xfrm xmlns:a="http://schemas.openxmlformats.org/drawingml/2006/main">
          <a:off x="4623052" y="990000"/>
          <a:ext cx="737950" cy="540534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19050" cap="flat" cmpd="sng" algn="ctr">
          <a:solidFill>
            <a:srgbClr val="FF0000"/>
          </a:solidFill>
          <a:prstDash val="solid"/>
          <a:miter lim="800000"/>
          <a:tailEnd type="arrow"/>
        </a:ln>
        <a:effectLst xmlns:a="http://schemas.openxmlformats.org/drawingml/2006/main"/>
      </cdr:spPr>
      <cdr:style>
        <a:lnRef xmlns:a="http://schemas.openxmlformats.org/drawingml/2006/main" idx="3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2">
          <a:schemeClr val="accent4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0.71667</cdr:x>
      <cdr:y>0.13897</cdr:y>
    </cdr:from>
    <cdr:to>
      <cdr:x>1</cdr:x>
      <cdr:y>0.76434</cdr:y>
    </cdr:to>
    <cdr:sp macro="" textlink="">
      <cdr:nvSpPr>
        <cdr:cNvPr id="41" name="TextBox 40"/>
        <cdr:cNvSpPr txBox="1"/>
      </cdr:nvSpPr>
      <cdr:spPr>
        <a:xfrm xmlns:a="http://schemas.openxmlformats.org/drawingml/2006/main">
          <a:off x="7998052" y="810000"/>
          <a:ext cx="3161948" cy="3645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just"/>
          <a:r>
            <a: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Доходы районного бюджета на 2023 год запланированы в сумме 1 913 391 тыс. руб., что на -278 539 тыс. руб.</a:t>
          </a:r>
        </a:p>
        <a:p xmlns:a="http://schemas.openxmlformats.org/drawingml/2006/main">
          <a:pPr algn="just"/>
          <a:r>
            <a: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(-12,8%) меньше ожидаемых поступлений  2022 года. </a:t>
          </a:r>
        </a:p>
        <a:p xmlns:a="http://schemas.openxmlformats.org/drawingml/2006/main">
          <a:pPr algn="just"/>
          <a:r>
            <a: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В 2024 году доходы районного бюджета прогнозируются в объеме 1 427 707 тыс. руб., что на  -485 684 тыс. руб. (-25,4%) меньше прогнозируемого поступления на 2023 год.</a:t>
          </a:r>
        </a:p>
        <a:p xmlns:a="http://schemas.openxmlformats.org/drawingml/2006/main">
          <a:pPr algn="just"/>
          <a:r>
            <a: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 В 2025 году доходы районного бюджета прогнозируются в объеме 1 410 988 тыс. руб., что на -16 719 тыс. руб. (-1,2%) меньше прогнозируемого поступления на 2024 год.</a:t>
          </a:r>
        </a:p>
        <a:p xmlns:a="http://schemas.openxmlformats.org/drawingml/2006/main">
          <a:pPr algn="just"/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0.17232</cdr:x>
      <cdr:y>0.10037</cdr:y>
    </cdr:from>
    <cdr:to>
      <cdr:x>0.24448</cdr:x>
      <cdr:y>0.16985</cdr:y>
    </cdr:to>
    <cdr:cxnSp macro="">
      <cdr:nvCxnSpPr>
        <cdr:cNvPr id="13" name="Прямая со стрелкой 12">
          <a:extLst xmlns:a="http://schemas.openxmlformats.org/drawingml/2006/main">
            <a:ext uri="{FF2B5EF4-FFF2-40B4-BE49-F238E27FC236}">
              <a16:creationId xmlns:a16="http://schemas.microsoft.com/office/drawing/2014/main" id="{272BADC9-C892-4B67-9901-2EEA35F9FCCC}"/>
            </a:ext>
          </a:extLst>
        </cdr:cNvPr>
        <cdr:cNvCxnSpPr/>
      </cdr:nvCxnSpPr>
      <cdr:spPr>
        <a:xfrm xmlns:a="http://schemas.openxmlformats.org/drawingml/2006/main" flipV="1">
          <a:off x="1923052" y="585002"/>
          <a:ext cx="805316" cy="404998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0000"/>
          </a:solidFill>
          <a:tailEnd type="arrow"/>
        </a:ln>
      </cdr:spPr>
      <cdr:style>
        <a:lnRef xmlns:a="http://schemas.openxmlformats.org/drawingml/2006/main" idx="3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2">
          <a:schemeClr val="accent4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0.23625</cdr:x>
      <cdr:y>0.05404</cdr:y>
    </cdr:from>
    <cdr:to>
      <cdr:x>0.34913</cdr:x>
      <cdr:y>0.12363</cdr:y>
    </cdr:to>
    <cdr:sp macro="" textlink="">
      <cdr:nvSpPr>
        <cdr:cNvPr id="15" name="TextBox 1"/>
        <cdr:cNvSpPr txBox="1"/>
      </cdr:nvSpPr>
      <cdr:spPr>
        <a:xfrm xmlns:a="http://schemas.openxmlformats.org/drawingml/2006/main">
          <a:off x="2636589" y="315000"/>
          <a:ext cx="1259741" cy="4056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>
              <a:solidFill>
                <a:schemeClr val="accent1"/>
              </a:solidFill>
              <a:cs typeface="Times New Roman" panose="02020603050405020304" pitchFamily="18" charset="0"/>
            </a:rPr>
            <a:t>2 191 930</a:t>
          </a:r>
        </a:p>
      </cdr:txBody>
    </cdr:sp>
  </cdr:relSizeAnchor>
  <cdr:relSizeAnchor xmlns:cdr="http://schemas.openxmlformats.org/drawingml/2006/chartDrawing">
    <cdr:from>
      <cdr:x>0.59974</cdr:x>
      <cdr:y>0.2239</cdr:y>
    </cdr:from>
    <cdr:to>
      <cdr:x>0.72122</cdr:x>
      <cdr:y>0.29348</cdr:y>
    </cdr:to>
    <cdr:sp macro="" textlink="">
      <cdr:nvSpPr>
        <cdr:cNvPr id="16" name="TextBox 1"/>
        <cdr:cNvSpPr txBox="1"/>
      </cdr:nvSpPr>
      <cdr:spPr>
        <a:xfrm xmlns:a="http://schemas.openxmlformats.org/drawingml/2006/main">
          <a:off x="6693052" y="1305000"/>
          <a:ext cx="1355717" cy="4055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>
              <a:solidFill>
                <a:schemeClr val="accent1"/>
              </a:solidFill>
              <a:cs typeface="Times New Roman" panose="02020603050405020304" pitchFamily="18" charset="0"/>
            </a:rPr>
            <a:t>1 410 988</a:t>
          </a:r>
        </a:p>
      </cdr:txBody>
    </cdr:sp>
  </cdr:relSizeAnchor>
  <cdr:relSizeAnchor xmlns:cdr="http://schemas.openxmlformats.org/drawingml/2006/chartDrawing">
    <cdr:from>
      <cdr:x>0.47877</cdr:x>
      <cdr:y>0.21618</cdr:y>
    </cdr:from>
    <cdr:to>
      <cdr:x>0.59165</cdr:x>
      <cdr:y>0.28577</cdr:y>
    </cdr:to>
    <cdr:sp macro="" textlink="">
      <cdr:nvSpPr>
        <cdr:cNvPr id="19" name="TextBox 1"/>
        <cdr:cNvSpPr txBox="1"/>
      </cdr:nvSpPr>
      <cdr:spPr>
        <a:xfrm xmlns:a="http://schemas.openxmlformats.org/drawingml/2006/main">
          <a:off x="5343052" y="1260000"/>
          <a:ext cx="1259741" cy="4056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>
              <a:solidFill>
                <a:schemeClr val="accent1"/>
              </a:solidFill>
              <a:cs typeface="Times New Roman" panose="02020603050405020304" pitchFamily="18" charset="0"/>
            </a:rPr>
            <a:t>1 427 707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0.3163</cdr:x>
      <cdr:y>0.04585</cdr:y>
    </cdr:from>
    <cdr:to>
      <cdr:x>0.4142</cdr:x>
      <cdr:y>0.17458</cdr:y>
    </cdr:to>
    <cdr:sp macro="" textlink="">
      <cdr:nvSpPr>
        <cdr:cNvPr id="7" name="Стрелка вправо 6"/>
        <cdr:cNvSpPr/>
      </cdr:nvSpPr>
      <cdr:spPr>
        <a:xfrm xmlns:a="http://schemas.openxmlformats.org/drawingml/2006/main">
          <a:off x="2388112" y="167946"/>
          <a:ext cx="739150" cy="471581"/>
        </a:xfrm>
        <a:prstGeom xmlns:a="http://schemas.openxmlformats.org/drawingml/2006/main" prst="rightArrow">
          <a:avLst>
            <a:gd name="adj1" fmla="val 50000"/>
            <a:gd name="adj2" fmla="val 52859"/>
          </a:avLst>
        </a:prstGeom>
        <a:ln xmlns:a="http://schemas.openxmlformats.org/drawingml/2006/main">
          <a:solidFill>
            <a:schemeClr val="accent5">
              <a:lumMod val="75000"/>
            </a:schemeClr>
          </a:solidFill>
        </a:ln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+26</a:t>
          </a:r>
          <a:r>
            <a:rPr lang="en-US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%</a:t>
          </a:r>
          <a:endParaRPr lang="ru-RU" sz="9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0.65562</cdr:x>
      <cdr:y>0.24682</cdr:y>
    </cdr:from>
    <cdr:to>
      <cdr:x>0.74494</cdr:x>
      <cdr:y>0.37433</cdr:y>
    </cdr:to>
    <cdr:sp macro="" textlink="">
      <cdr:nvSpPr>
        <cdr:cNvPr id="8" name="Стрелка вправо 7"/>
        <cdr:cNvSpPr/>
      </cdr:nvSpPr>
      <cdr:spPr>
        <a:xfrm xmlns:a="http://schemas.openxmlformats.org/drawingml/2006/main">
          <a:off x="4950000" y="904185"/>
          <a:ext cx="674313" cy="467113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D8ACB6"/>
        </a:solidFill>
        <a:ln xmlns:a="http://schemas.openxmlformats.org/drawingml/2006/main">
          <a:solidFill>
            <a:schemeClr val="accent5">
              <a:lumMod val="75000"/>
            </a:schemeClr>
          </a:solidFill>
        </a:ln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-29</a:t>
          </a:r>
          <a:r>
            <a:rPr lang="en-US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%</a:t>
          </a:r>
        </a:p>
      </cdr:txBody>
    </cdr:sp>
  </cdr:relSizeAnchor>
  <cdr:relSizeAnchor xmlns:cdr="http://schemas.openxmlformats.org/drawingml/2006/chartDrawing">
    <cdr:from>
      <cdr:x>0.80573</cdr:x>
      <cdr:y>0.30063</cdr:y>
    </cdr:from>
    <cdr:to>
      <cdr:x>0.89423</cdr:x>
      <cdr:y>0.42347</cdr:y>
    </cdr:to>
    <cdr:sp macro="" textlink="">
      <cdr:nvSpPr>
        <cdr:cNvPr id="9" name="Стрелка вправо 8"/>
        <cdr:cNvSpPr/>
      </cdr:nvSpPr>
      <cdr:spPr>
        <a:xfrm xmlns:a="http://schemas.openxmlformats.org/drawingml/2006/main">
          <a:off x="6083276" y="1101298"/>
          <a:ext cx="668195" cy="450000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D8ACB6"/>
        </a:solidFill>
        <a:ln xmlns:a="http://schemas.openxmlformats.org/drawingml/2006/main">
          <a:solidFill>
            <a:schemeClr val="accent5">
              <a:lumMod val="75000"/>
            </a:schemeClr>
          </a:solidFill>
        </a:ln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-2</a:t>
          </a:r>
          <a:r>
            <a:rPr lang="en-US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%</a:t>
          </a:r>
          <a:endParaRPr lang="ru-RU" sz="9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0.49167</cdr:x>
      <cdr:y>0.04489</cdr:y>
    </cdr:from>
    <cdr:to>
      <cdr:x>0.58848</cdr:x>
      <cdr:y>0.17553</cdr:y>
    </cdr:to>
    <cdr:sp macro="" textlink="">
      <cdr:nvSpPr>
        <cdr:cNvPr id="5" name="Стрелка вправо 4"/>
        <cdr:cNvSpPr/>
      </cdr:nvSpPr>
      <cdr:spPr>
        <a:xfrm xmlns:a="http://schemas.openxmlformats.org/drawingml/2006/main">
          <a:off x="3712158" y="164429"/>
          <a:ext cx="730921" cy="478614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D8ACB6"/>
        </a:solidFill>
        <a:ln xmlns:a="http://schemas.openxmlformats.org/drawingml/2006/main">
          <a:solidFill>
            <a:schemeClr val="accent5">
              <a:lumMod val="75000"/>
            </a:schemeClr>
          </a:solidFill>
        </a:ln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-13</a:t>
          </a:r>
          <a:r>
            <a:rPr lang="en-US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94B820AE-1B2A-445C-A4B2-53F384576E5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35BC12C-CF8A-4105-A637-3CBF4726041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4BB132-54F2-4220-ACD1-3781FBD8318F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2E1266E-0183-4E8F-B15A-84742DCE612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778227-954E-404E-AF04-7C532D66E7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5F62D6-C5AE-49CC-9150-67E0182FD5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170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9E5101-687A-418F-90B3-F0BCD2129FD9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5E26E-A891-4D31-B07C-835CA04277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218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5E26E-A891-4D31-B07C-835CA042777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6253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5E26E-A891-4D31-B07C-835CA042777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6996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5E26E-A891-4D31-B07C-835CA042777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3939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5E26E-A891-4D31-B07C-835CA042777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2361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5E26E-A891-4D31-B07C-835CA042777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6579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5E26E-A891-4D31-B07C-835CA042777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2597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5E26E-A891-4D31-B07C-835CA0427777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4196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5E26E-A891-4D31-B07C-835CA0427777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9055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5E26E-A891-4D31-B07C-835CA0427777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9251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5E26E-A891-4D31-B07C-835CA0427777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6455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5E26E-A891-4D31-B07C-835CA0427777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277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5E26E-A891-4D31-B07C-835CA042777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6357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5E26E-A891-4D31-B07C-835CA0427777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2660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5E26E-A891-4D31-B07C-835CA0427777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8211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5E26E-A891-4D31-B07C-835CA0427777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8961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5E26E-A891-4D31-B07C-835CA0427777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390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5E26E-A891-4D31-B07C-835CA0427777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1961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5E26E-A891-4D31-B07C-835CA0427777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4612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5E26E-A891-4D31-B07C-835CA0427777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125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5E26E-A891-4D31-B07C-835CA042777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45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5E26E-A891-4D31-B07C-835CA042777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6713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5E26E-A891-4D31-B07C-835CA042777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3395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5E26E-A891-4D31-B07C-835CA042777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1924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5E26E-A891-4D31-B07C-835CA042777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8587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5E26E-A891-4D31-B07C-835CA042777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9817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5E26E-A891-4D31-B07C-835CA042777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382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CC1583-19C2-445C-95FA-A70871E05F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3A5486A-C161-425C-A383-9D1AA1977D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C422A5-B09C-47C4-9C8A-9B9C05176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7E6C82-6792-4FBB-A79A-3F80C4AF2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855793-DEBA-4AE8-B065-700CB9549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43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6AB12F-3919-42A5-9D52-28C1DE361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5FE983-91ED-40FC-9704-B9703B862A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5FD293-9E72-4E85-80A3-FF4D8D8E6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23688E-55E4-4D81-890E-EC336702E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7A172E-A83B-408A-B0A4-2E5F7035D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51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533554-5169-4CC7-A4B9-9D141DCB4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108A324-4A63-43E6-9BBD-85864AB686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7C24C4-894C-409E-9E39-69CFA6E20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037769-3786-46C2-A86D-ED5F8347B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81EAF2-D9EA-4EE8-B9A7-F2E9680D8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62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679DA0-77CA-42D1-9E41-301657ACE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C4ACEA-FC89-4D93-8E7C-FE16DB6CBD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D149FBB-7482-43D8-98B8-BF5BFD0528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95205ED-E192-4047-A673-F6E4B0004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78A468-C1C1-4B5B-B81A-B95CA4BF0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4FA79D-0246-4C47-B9A0-628545E61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60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2D9698-40DB-4AB0-BD05-36AA0D1E7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B14F902-6425-4FA6-93D4-724C523F5F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A049BD2-C62A-4E57-B887-C32B05B19F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7E74049-94B3-49AA-8CD7-9172B01C5E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7109F05-4687-4CFD-A436-163973A05E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EAC0CE0-2AB5-4CBD-8E60-2ABDF6570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B3D1275-E8E5-480E-90E1-4EADE740B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BCDE941-E13C-4D42-AF56-C64BB08DF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44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70D95C-0797-4F7D-BC50-20E74033F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6A4E088-2564-49AE-8E4F-8DD392A1C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1D8E9E9-6661-4367-AB64-688C61CDF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5DA628-06E5-4D9C-A79C-DB0B4A4F2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67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F5E2C55-0969-41E2-8FFB-082F86A7F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2CE4470-2816-455C-8E37-FC40595D6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0095C40-48B2-41DD-A014-024576B7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55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5042B5-EF30-4606-8317-A279D26E4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A24599-6234-48CF-AD9E-314A84EAE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3D57904-A3CD-4307-A279-44285096DA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EA95DA4-8BB1-4E7F-AF48-045C67366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465630F-C522-48EC-9F1F-E5EB23601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721C11B-307E-411A-A095-F9ECC0B47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67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431920-2195-4E28-AA90-D5435E4BA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91F81EF-CBFD-4115-A513-0A50A4CDC8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AC7EBD3-6E69-4898-8DE6-878FC9E5FD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E07ABFA-DDA1-49CD-87EA-ED4C52707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3580AF6-21B1-4083-AAB1-2DACA204B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8C60580-281C-47D0-9648-B147512E3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1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CEC1A4-0E58-49C3-B439-240A1A987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D451F3B-FD5E-4E7C-85E3-1969A7FCC1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B9DA68-4033-4F4D-BA02-F06DD5780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2F5F98-4F93-4447-9EB7-B7EBA2455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1C79D1-9967-4DDF-A07B-505B1BB8B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37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0057E58-D846-4199-8F9E-1C0B7031A8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4FF0D0-E51B-4909-9B60-E67E657A99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366614-09B2-4A72-B948-DF23AB341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A4C8D8-0894-4668-A55F-A450833BE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E9E2D4-6B9E-42F2-85D8-22619C9B4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30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721462-A9E1-4536-9F2D-B2F8F2185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D1B458C-BFE5-4FED-890B-A3C81CBD9E00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74EC097-BE1E-47C5-A4A4-558BFD9F9C06}"/>
              </a:ext>
            </a:extLst>
          </p:cNvPr>
          <p:cNvSpPr/>
          <p:nvPr userDrawn="1"/>
        </p:nvSpPr>
        <p:spPr>
          <a:xfrm>
            <a:off x="12450" y="6772425"/>
            <a:ext cx="12192000" cy="9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ECD6CA42-8F84-4EF7-AC44-C6D7CA7B5256}"/>
              </a:ext>
            </a:extLst>
          </p:cNvPr>
          <p:cNvGrpSpPr/>
          <p:nvPr userDrawn="1"/>
        </p:nvGrpSpPr>
        <p:grpSpPr>
          <a:xfrm>
            <a:off x="0" y="49500"/>
            <a:ext cx="2844750" cy="274500"/>
            <a:chOff x="5228062" y="49500"/>
            <a:chExt cx="2844750" cy="274500"/>
          </a:xfrm>
          <a:solidFill>
            <a:schemeClr val="tx2"/>
          </a:solidFill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EF73193D-4957-4A8F-A457-261D1530DEC3}"/>
                </a:ext>
              </a:extLst>
            </p:cNvPr>
            <p:cNvSpPr/>
            <p:nvPr userDrawn="1"/>
          </p:nvSpPr>
          <p:spPr>
            <a:xfrm>
              <a:off x="5228062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Блок-схема: объединение 10">
              <a:extLst>
                <a:ext uri="{FF2B5EF4-FFF2-40B4-BE49-F238E27FC236}">
                  <a16:creationId xmlns:a16="http://schemas.microsoft.com/office/drawing/2014/main" id="{9CA2CB59-7E2E-4FE6-B4DA-BC82267C4973}"/>
                </a:ext>
              </a:extLst>
            </p:cNvPr>
            <p:cNvSpPr/>
            <p:nvPr userDrawn="1"/>
          </p:nvSpPr>
          <p:spPr>
            <a:xfrm>
              <a:off x="7465312" y="49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F77822EB-8A6C-4A70-8594-303E6651250C}"/>
              </a:ext>
            </a:extLst>
          </p:cNvPr>
          <p:cNvGrpSpPr/>
          <p:nvPr userDrawn="1"/>
        </p:nvGrpSpPr>
        <p:grpSpPr>
          <a:xfrm>
            <a:off x="9382650" y="6596925"/>
            <a:ext cx="2844750" cy="274500"/>
            <a:chOff x="9347250" y="6571200"/>
            <a:chExt cx="2844750" cy="274500"/>
          </a:xfrm>
          <a:solidFill>
            <a:schemeClr val="tx2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1DA2A97F-749F-48D2-AE48-5762F540EF28}"/>
                </a:ext>
              </a:extLst>
            </p:cNvPr>
            <p:cNvSpPr/>
            <p:nvPr userDrawn="1"/>
          </p:nvSpPr>
          <p:spPr>
            <a:xfrm>
              <a:off x="9651000" y="65712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:a16="http://schemas.microsoft.com/office/drawing/2014/main" id="{3E93E1D6-3B3B-47F6-966E-B20E50008B90}"/>
                </a:ext>
              </a:extLst>
            </p:cNvPr>
            <p:cNvSpPr/>
            <p:nvPr userDrawn="1"/>
          </p:nvSpPr>
          <p:spPr>
            <a:xfrm rot="10800000">
              <a:off x="9347250" y="65712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Текст 18">
            <a:extLst>
              <a:ext uri="{FF2B5EF4-FFF2-40B4-BE49-F238E27FC236}">
                <a16:creationId xmlns:a16="http://schemas.microsoft.com/office/drawing/2014/main" id="{57C0137E-3F0D-4D70-B2CA-0E5AD27AD1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2033588"/>
            <a:ext cx="10444163" cy="404971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47060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BB7FDFF-D2AD-4235-A46C-DC66DD4D1013}"/>
              </a:ext>
            </a:extLst>
          </p:cNvPr>
          <p:cNvSpPr/>
          <p:nvPr userDrawn="1"/>
        </p:nvSpPr>
        <p:spPr>
          <a:xfrm>
            <a:off x="0" y="0"/>
            <a:ext cx="12192000" cy="234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4070D4A9-B599-4348-B256-0E428B8B82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5813" y="1314450"/>
            <a:ext cx="10664825" cy="1035050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6EF77BD0-0A00-4EB4-9CDD-5A98ACBE15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843213"/>
            <a:ext cx="10612438" cy="37814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A9322F2F-857E-4FE4-BE4D-D21B4515E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35216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BB7FDFF-D2AD-4235-A46C-DC66DD4D1013}"/>
              </a:ext>
            </a:extLst>
          </p:cNvPr>
          <p:cNvSpPr/>
          <p:nvPr userDrawn="1"/>
        </p:nvSpPr>
        <p:spPr>
          <a:xfrm>
            <a:off x="0" y="4509000"/>
            <a:ext cx="12192000" cy="234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4070D4A9-B599-4348-B256-0E428B8B82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5813" y="1314450"/>
            <a:ext cx="10664825" cy="2924550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D6F7538-3390-41DD-B230-F5083FB82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813" y="55937"/>
            <a:ext cx="10515600" cy="9179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8257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AB6D58-97DC-44E4-9E0A-561EED96B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1000" y="365125"/>
            <a:ext cx="7732800" cy="103887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BB7FDFF-D2AD-4235-A46C-DC66DD4D1013}"/>
              </a:ext>
            </a:extLst>
          </p:cNvPr>
          <p:cNvSpPr/>
          <p:nvPr userDrawn="1"/>
        </p:nvSpPr>
        <p:spPr>
          <a:xfrm>
            <a:off x="0" y="0"/>
            <a:ext cx="285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E46014F-1F57-473C-840B-91CF6FA9A7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76638" y="1673225"/>
            <a:ext cx="7785100" cy="4951413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9568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721462-A9E1-4536-9F2D-B2F8F2185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8" y="365125"/>
            <a:ext cx="5257801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8D8509-D379-49B3-A4FE-EDBEE0641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0FB3E60-2F82-4C12-95B3-7ACC1B0E5862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D1B458C-BFE5-4FED-890B-A3C81CBD9E00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74EC097-BE1E-47C5-A4A4-558BFD9F9C06}"/>
              </a:ext>
            </a:extLst>
          </p:cNvPr>
          <p:cNvSpPr/>
          <p:nvPr userDrawn="1"/>
        </p:nvSpPr>
        <p:spPr>
          <a:xfrm>
            <a:off x="12450" y="6772425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8" name="Рисунок 2">
            <a:extLst>
              <a:ext uri="{FF2B5EF4-FFF2-40B4-BE49-F238E27FC236}">
                <a16:creationId xmlns:a16="http://schemas.microsoft.com/office/drawing/2014/main" id="{17DD4B55-CA6E-4B68-97C9-646C6EC1FBE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0850" y="-575"/>
            <a:ext cx="5186362" cy="6858575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ECD6CA42-8F84-4EF7-AC44-C6D7CA7B5256}"/>
              </a:ext>
            </a:extLst>
          </p:cNvPr>
          <p:cNvGrpSpPr/>
          <p:nvPr userDrawn="1"/>
        </p:nvGrpSpPr>
        <p:grpSpPr>
          <a:xfrm>
            <a:off x="5207212" y="36075"/>
            <a:ext cx="2844750" cy="274500"/>
            <a:chOff x="5228062" y="49500"/>
            <a:chExt cx="2844750" cy="274500"/>
          </a:xfrm>
          <a:solidFill>
            <a:schemeClr val="accent1"/>
          </a:solidFill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EF73193D-4957-4A8F-A457-261D1530DEC3}"/>
                </a:ext>
              </a:extLst>
            </p:cNvPr>
            <p:cNvSpPr/>
            <p:nvPr userDrawn="1"/>
          </p:nvSpPr>
          <p:spPr>
            <a:xfrm>
              <a:off x="5228062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1" name="Блок-схема: объединение 10">
              <a:extLst>
                <a:ext uri="{FF2B5EF4-FFF2-40B4-BE49-F238E27FC236}">
                  <a16:creationId xmlns:a16="http://schemas.microsoft.com/office/drawing/2014/main" id="{9CA2CB59-7E2E-4FE6-B4DA-BC82267C4973}"/>
                </a:ext>
              </a:extLst>
            </p:cNvPr>
            <p:cNvSpPr/>
            <p:nvPr userDrawn="1"/>
          </p:nvSpPr>
          <p:spPr>
            <a:xfrm>
              <a:off x="7465312" y="49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F77822EB-8A6C-4A70-8594-303E6651250C}"/>
              </a:ext>
            </a:extLst>
          </p:cNvPr>
          <p:cNvGrpSpPr/>
          <p:nvPr userDrawn="1"/>
        </p:nvGrpSpPr>
        <p:grpSpPr>
          <a:xfrm>
            <a:off x="9382650" y="6596925"/>
            <a:ext cx="2844750" cy="274500"/>
            <a:chOff x="9347250" y="6571200"/>
            <a:chExt cx="2844750" cy="274500"/>
          </a:xfrm>
          <a:solidFill>
            <a:schemeClr val="accent1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1DA2A97F-749F-48D2-AE48-5762F540EF28}"/>
                </a:ext>
              </a:extLst>
            </p:cNvPr>
            <p:cNvSpPr/>
            <p:nvPr userDrawn="1"/>
          </p:nvSpPr>
          <p:spPr>
            <a:xfrm>
              <a:off x="9651000" y="65712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:a16="http://schemas.microsoft.com/office/drawing/2014/main" id="{3E93E1D6-3B3B-47F6-966E-B20E50008B90}"/>
                </a:ext>
              </a:extLst>
            </p:cNvPr>
            <p:cNvSpPr/>
            <p:nvPr userDrawn="1"/>
          </p:nvSpPr>
          <p:spPr>
            <a:xfrm rot="10800000">
              <a:off x="9347250" y="65712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sp>
        <p:nvSpPr>
          <p:cNvPr id="16" name="Текст 18">
            <a:extLst>
              <a:ext uri="{FF2B5EF4-FFF2-40B4-BE49-F238E27FC236}">
                <a16:creationId xmlns:a16="http://schemas.microsoft.com/office/drawing/2014/main" id="{57C0137E-3F0D-4D70-B2CA-0E5AD27AD1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2033588"/>
            <a:ext cx="5186363" cy="404971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4459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95E16D1-998B-48A7-9C66-2F192101B82F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48120B5-0C92-46E1-BAA0-BA8A5399D9C2}"/>
              </a:ext>
            </a:extLst>
          </p:cNvPr>
          <p:cNvSpPr/>
          <p:nvPr userDrawn="1"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7BF0CE19-D07F-45F4-8B53-F4AE3EAC0AF5}"/>
              </a:ext>
            </a:extLst>
          </p:cNvPr>
          <p:cNvGrpSpPr/>
          <p:nvPr userDrawn="1"/>
        </p:nvGrpSpPr>
        <p:grpSpPr>
          <a:xfrm>
            <a:off x="4161000" y="150"/>
            <a:ext cx="2844750" cy="286020"/>
            <a:chOff x="9347250" y="37980"/>
            <a:chExt cx="2844750" cy="286020"/>
          </a:xfrm>
          <a:solidFill>
            <a:schemeClr val="accent1"/>
          </a:solidFill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56D0ED7C-6F6D-4A0C-B5BF-D4C886121974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9" name="Блок-схема: объединение 8">
              <a:extLst>
                <a:ext uri="{FF2B5EF4-FFF2-40B4-BE49-F238E27FC236}">
                  <a16:creationId xmlns:a16="http://schemas.microsoft.com/office/drawing/2014/main" id="{F6313D72-2173-410E-9DAC-5F683BF77D8C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9D0FFF0F-DED0-4533-AA04-278237E63B65}"/>
              </a:ext>
            </a:extLst>
          </p:cNvPr>
          <p:cNvGrpSpPr/>
          <p:nvPr userDrawn="1"/>
        </p:nvGrpSpPr>
        <p:grpSpPr>
          <a:xfrm>
            <a:off x="-35250" y="6583500"/>
            <a:ext cx="2844750" cy="274500"/>
            <a:chOff x="-35250" y="6583500"/>
            <a:chExt cx="2844750" cy="274500"/>
          </a:xfrm>
          <a:solidFill>
            <a:schemeClr val="accent1"/>
          </a:solidFill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01E034F0-B288-495E-B8C4-5A4D6270B72C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2" name="Блок-схема: объединение 11">
              <a:extLst>
                <a:ext uri="{FF2B5EF4-FFF2-40B4-BE49-F238E27FC236}">
                  <a16:creationId xmlns:a16="http://schemas.microsoft.com/office/drawing/2014/main" id="{7F3095C1-9AE8-47F3-8F8B-8B149C02C892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sp>
        <p:nvSpPr>
          <p:cNvPr id="13" name="Рисунок 2">
            <a:extLst>
              <a:ext uri="{FF2B5EF4-FFF2-40B4-BE49-F238E27FC236}">
                <a16:creationId xmlns:a16="http://schemas.microsoft.com/office/drawing/2014/main" id="{9563E350-4964-48DA-95EE-507A76F601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05638" y="9000"/>
            <a:ext cx="5186362" cy="333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14" name="Заголовок 16">
            <a:extLst>
              <a:ext uri="{FF2B5EF4-FFF2-40B4-BE49-F238E27FC236}">
                <a16:creationId xmlns:a16="http://schemas.microsoft.com/office/drawing/2014/main" id="{E44DF226-C979-4C53-9AB3-F30F19A61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987" y="485501"/>
            <a:ext cx="5257800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5" name="Текст 18">
            <a:extLst>
              <a:ext uri="{FF2B5EF4-FFF2-40B4-BE49-F238E27FC236}">
                <a16:creationId xmlns:a16="http://schemas.microsoft.com/office/drawing/2014/main" id="{C0D997C5-63D2-40A5-8978-8A0E7A482F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4987" y="2153964"/>
            <a:ext cx="5186363" cy="404971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" name="Рисунок 2">
            <a:extLst>
              <a:ext uri="{FF2B5EF4-FFF2-40B4-BE49-F238E27FC236}">
                <a16:creationId xmlns:a16="http://schemas.microsoft.com/office/drawing/2014/main" id="{0DC8507B-223A-4D10-9873-5F8CBA1FA68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984638" y="3519000"/>
            <a:ext cx="5186362" cy="333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63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C31BDB-50F3-43CA-877E-F9C7672D8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74453DF6-9509-45CB-BD4E-84F90C1C9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AF27442-62D0-4CA6-81B4-B7FDDA51A9A2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1FD6AC4-0F96-4D40-B8AD-EF85E9EDE11D}"/>
              </a:ext>
            </a:extLst>
          </p:cNvPr>
          <p:cNvSpPr/>
          <p:nvPr userDrawn="1"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73640FF5-D492-4210-9DE4-D7B66426125F}"/>
              </a:ext>
            </a:extLst>
          </p:cNvPr>
          <p:cNvGrpSpPr/>
          <p:nvPr userDrawn="1"/>
        </p:nvGrpSpPr>
        <p:grpSpPr>
          <a:xfrm>
            <a:off x="9347250" y="37980"/>
            <a:ext cx="2844750" cy="286020"/>
            <a:chOff x="9347250" y="37980"/>
            <a:chExt cx="2844750" cy="286020"/>
          </a:xfrm>
          <a:solidFill>
            <a:schemeClr val="accent1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062B47E0-EF90-4ECC-A73E-6E5DA1F62FCD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:a16="http://schemas.microsoft.com/office/drawing/2014/main" id="{2FC4DE4B-558A-425B-A23E-B63E93533558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D1C3AA05-E7C7-4C27-A908-2E47AFEBA600}"/>
              </a:ext>
            </a:extLst>
          </p:cNvPr>
          <p:cNvGrpSpPr/>
          <p:nvPr userDrawn="1"/>
        </p:nvGrpSpPr>
        <p:grpSpPr>
          <a:xfrm>
            <a:off x="-35250" y="6583500"/>
            <a:ext cx="2844750" cy="274500"/>
            <a:chOff x="-35250" y="6583500"/>
            <a:chExt cx="2844750" cy="274500"/>
          </a:xfrm>
          <a:solidFill>
            <a:schemeClr val="accent1"/>
          </a:solidFill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D94BF255-53E4-439B-83D0-7DE93A9900DD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7" name="Блок-схема: объединение 16">
              <a:extLst>
                <a:ext uri="{FF2B5EF4-FFF2-40B4-BE49-F238E27FC236}">
                  <a16:creationId xmlns:a16="http://schemas.microsoft.com/office/drawing/2014/main" id="{E38044D4-D5F4-4E1E-8B74-E24D6E7B2929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908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1">
            <a:extLst>
              <a:ext uri="{FF2B5EF4-FFF2-40B4-BE49-F238E27FC236}">
                <a16:creationId xmlns:a16="http://schemas.microsoft.com/office/drawing/2014/main" id="{AC7B45C4-0029-484F-BC10-E13FF5623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50" y="234000"/>
            <a:ext cx="11341100" cy="1035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id="{F8FF044D-1DB9-4B7C-9D24-F0D3A3DD3C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5450" y="2303463"/>
            <a:ext cx="4005550" cy="16208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Рисунок 2">
            <a:extLst>
              <a:ext uri="{FF2B5EF4-FFF2-40B4-BE49-F238E27FC236}">
                <a16:creationId xmlns:a16="http://schemas.microsoft.com/office/drawing/2014/main" id="{738784A2-81B9-4C54-8F48-52CB72EF971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95341" y="2303463"/>
            <a:ext cx="4005550" cy="16208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19" name="Рисунок 2">
            <a:extLst>
              <a:ext uri="{FF2B5EF4-FFF2-40B4-BE49-F238E27FC236}">
                <a16:creationId xmlns:a16="http://schemas.microsoft.com/office/drawing/2014/main" id="{21C4B4FC-EB7C-4B83-9B03-36AC76ADC66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761675" y="2303463"/>
            <a:ext cx="3004875" cy="16208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0" name="Рисунок 2">
            <a:extLst>
              <a:ext uri="{FF2B5EF4-FFF2-40B4-BE49-F238E27FC236}">
                <a16:creationId xmlns:a16="http://schemas.microsoft.com/office/drawing/2014/main" id="{FC421DAD-9956-40BC-B396-121BDF52207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5450" y="4058163"/>
            <a:ext cx="3004875" cy="16208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Рисунок 2">
            <a:extLst>
              <a:ext uri="{FF2B5EF4-FFF2-40B4-BE49-F238E27FC236}">
                <a16:creationId xmlns:a16="http://schemas.microsoft.com/office/drawing/2014/main" id="{0596AFFC-6327-4316-8A52-555C5499A3E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606109" y="4058163"/>
            <a:ext cx="4005550" cy="16208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Рисунок 2">
            <a:extLst>
              <a:ext uri="{FF2B5EF4-FFF2-40B4-BE49-F238E27FC236}">
                <a16:creationId xmlns:a16="http://schemas.microsoft.com/office/drawing/2014/main" id="{709A8CBC-B10E-4729-8664-C17D4F6947A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776000" y="4058163"/>
            <a:ext cx="4005550" cy="16208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Текст 4">
            <a:extLst>
              <a:ext uri="{FF2B5EF4-FFF2-40B4-BE49-F238E27FC236}">
                <a16:creationId xmlns:a16="http://schemas.microsoft.com/office/drawing/2014/main" id="{05550F69-FB7F-4160-902B-8FE3C5C275B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9739" y="1493838"/>
            <a:ext cx="11341100" cy="62706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7035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hyperlink" Target="https://presentation-creation.ru/" TargetMode="Externa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8E8430-DDB9-4451-9D36-B3AF2E769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BE93D94-3035-46FC-A88F-4C3D803A53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C1E060-1FC4-4335-BB7B-E97E627FA9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3E2BF-9ADC-477C-B985-ED6A3FE2C52E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DED04A-12F8-4119-ACB5-AA522965E3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F0D0D2-7346-4BE2-B3F5-7DE8403A21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424E6-770A-4943-8DFB-C07B33ECB3B4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21"/>
            <a:extLst>
              <a:ext uri="{FF2B5EF4-FFF2-40B4-BE49-F238E27FC236}">
                <a16:creationId xmlns:a16="http://schemas.microsoft.com/office/drawing/2014/main" id="{43780347-ADC3-4039-95E5-9DAF405C2D48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689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5" r:id="rId3"/>
    <p:sldLayoutId id="2147483667" r:id="rId4"/>
    <p:sldLayoutId id="2147483666" r:id="rId5"/>
    <p:sldLayoutId id="2147483661" r:id="rId6"/>
    <p:sldLayoutId id="2147483662" r:id="rId7"/>
    <p:sldLayoutId id="2147483663" r:id="rId8"/>
    <p:sldLayoutId id="2147483664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657" r:id="rId17"/>
    <p:sldLayoutId id="2147483658" r:id="rId18"/>
    <p:sldLayoutId id="2147483659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svg"/><Relationship Id="rId11" Type="http://schemas.openxmlformats.org/officeDocument/2006/relationships/chart" Target="../charts/chart12.xml"/><Relationship Id="rId5" Type="http://schemas.openxmlformats.org/officeDocument/2006/relationships/image" Target="../media/image41.png"/><Relationship Id="rId10" Type="http://schemas.openxmlformats.org/officeDocument/2006/relationships/chart" Target="../charts/chart11.xml"/><Relationship Id="rId4" Type="http://schemas.openxmlformats.org/officeDocument/2006/relationships/image" Target="../media/image40.svg"/><Relationship Id="rId9" Type="http://schemas.openxmlformats.org/officeDocument/2006/relationships/chart" Target="../charts/char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chart" Target="../charts/chart13.xml"/><Relationship Id="rId7" Type="http://schemas.openxmlformats.org/officeDocument/2006/relationships/image" Target="../media/image42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Relationship Id="rId9" Type="http://schemas.openxmlformats.org/officeDocument/2006/relationships/image" Target="../media/image44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0.xml"/><Relationship Id="rId13" Type="http://schemas.openxmlformats.org/officeDocument/2006/relationships/chart" Target="../charts/chart25.xml"/><Relationship Id="rId3" Type="http://schemas.openxmlformats.org/officeDocument/2006/relationships/chart" Target="../charts/chart15.xml"/><Relationship Id="rId7" Type="http://schemas.openxmlformats.org/officeDocument/2006/relationships/chart" Target="../charts/chart19.xml"/><Relationship Id="rId12" Type="http://schemas.openxmlformats.org/officeDocument/2006/relationships/chart" Target="../charts/chart24.xml"/><Relationship Id="rId17" Type="http://schemas.openxmlformats.org/officeDocument/2006/relationships/chart" Target="../charts/chart29.xml"/><Relationship Id="rId2" Type="http://schemas.openxmlformats.org/officeDocument/2006/relationships/notesSlide" Target="../notesSlides/notesSlide20.xml"/><Relationship Id="rId16" Type="http://schemas.openxmlformats.org/officeDocument/2006/relationships/chart" Target="../charts/chart28.xml"/><Relationship Id="rId1" Type="http://schemas.openxmlformats.org/officeDocument/2006/relationships/slideLayout" Target="../slideLayouts/slideLayout8.xml"/><Relationship Id="rId6" Type="http://schemas.openxmlformats.org/officeDocument/2006/relationships/chart" Target="../charts/chart18.xml"/><Relationship Id="rId11" Type="http://schemas.openxmlformats.org/officeDocument/2006/relationships/chart" Target="../charts/chart23.xml"/><Relationship Id="rId5" Type="http://schemas.openxmlformats.org/officeDocument/2006/relationships/chart" Target="../charts/chart17.xml"/><Relationship Id="rId15" Type="http://schemas.openxmlformats.org/officeDocument/2006/relationships/chart" Target="../charts/chart27.xml"/><Relationship Id="rId10" Type="http://schemas.openxmlformats.org/officeDocument/2006/relationships/chart" Target="../charts/chart22.xml"/><Relationship Id="rId4" Type="http://schemas.openxmlformats.org/officeDocument/2006/relationships/chart" Target="../charts/chart16.xml"/><Relationship Id="rId9" Type="http://schemas.openxmlformats.org/officeDocument/2006/relationships/chart" Target="../charts/chart21.xml"/><Relationship Id="rId14" Type="http://schemas.openxmlformats.org/officeDocument/2006/relationships/chart" Target="../charts/chart2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Slradm@irk.ru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8.png"/><Relationship Id="rId20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3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7A3F9B0-C61E-4C60-847E-58C20F285CD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7677A69-23E8-4468-B0C1-F200BA6A0BB0}"/>
              </a:ext>
            </a:extLst>
          </p:cNvPr>
          <p:cNvSpPr/>
          <p:nvPr/>
        </p:nvSpPr>
        <p:spPr>
          <a:xfrm>
            <a:off x="456450" y="257400"/>
            <a:ext cx="11318400" cy="6366600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https://irgid.ru/media/excursions_gallery/84aaab7b-2597-4106-a137-d5f687fa7458.jpg">
            <a:extLst>
              <a:ext uri="{FF2B5EF4-FFF2-40B4-BE49-F238E27FC236}">
                <a16:creationId xmlns:a16="http://schemas.microsoft.com/office/drawing/2014/main" id="{70556213-66CB-4D25-B9B3-FF74E96F5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484" y="864000"/>
            <a:ext cx="9723516" cy="437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2484" y="4644000"/>
            <a:ext cx="9723516" cy="1507050"/>
          </a:xfrm>
          <a:solidFill>
            <a:srgbClr val="C4ECEC"/>
          </a:solidFill>
        </p:spPr>
        <p:txBody>
          <a:bodyPr rtlCol="0">
            <a:noAutofit/>
          </a:bodyPr>
          <a:lstStyle/>
          <a:p>
            <a:pPr algn="ctr"/>
            <a:r>
              <a:rPr lang="ru-RU" altLang="zh-CN" b="1" dirty="0">
                <a:latin typeface="Times New Roman" pitchFamily="18" charset="0"/>
                <a:cs typeface="Times New Roman" pitchFamily="18" charset="0"/>
              </a:rPr>
              <a:t>БЮДЖЕТ ДЛЯ ГРАЖДАН</a:t>
            </a:r>
          </a:p>
          <a:p>
            <a:pPr algn="ctr"/>
            <a:r>
              <a:rPr lang="ru-RU" altLang="zh-CN" b="1" dirty="0">
                <a:latin typeface="Monotype Corsiva" panose="03010101010201010101" pitchFamily="66" charset="0"/>
                <a:cs typeface="Times New Roman" pitchFamily="18" charset="0"/>
              </a:rPr>
              <a:t>к проекту бюджета </a:t>
            </a:r>
            <a:r>
              <a:rPr lang="ru-RU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Слюдянского муниципального района на 2023 год и плановый период 20</a:t>
            </a:r>
            <a:r>
              <a:rPr lang="en-US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2</a:t>
            </a:r>
            <a:r>
              <a:rPr lang="ru-RU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4</a:t>
            </a:r>
            <a:r>
              <a:rPr lang="en-US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и 2025 годов</a:t>
            </a:r>
            <a:endParaRPr lang="zh-CN" altLang="en-US" b="1" dirty="0">
              <a:latin typeface="Monotype Corsiva" panose="03010101010201010101" pitchFamily="66" charset="0"/>
              <a:cs typeface="Times New Roman" pitchFamily="18" charset="0"/>
            </a:endParaRPr>
          </a:p>
        </p:txBody>
      </p:sp>
      <p:pic>
        <p:nvPicPr>
          <p:cNvPr id="18" name="Picture 2" descr="C:\Users\econ11\Desktop\Для презентации\slyudyansky_rayon_coa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000" y="326864"/>
            <a:ext cx="1215000" cy="1501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61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6211" y="956736"/>
            <a:ext cx="3247628" cy="2709546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500" dist="101600" dir="5400000" sy="-100000" algn="bl" rotWithShape="0"/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766000" y="35679"/>
            <a:ext cx="77806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 и приоритетные направления бюджетной и налоговой политики на 2023-2025 годы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25827" y="816443"/>
            <a:ext cx="653672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ru-RU" sz="1200" dirty="0">
              <a:solidFill>
                <a:srgbClr val="025373"/>
              </a:solidFill>
            </a:endParaRPr>
          </a:p>
        </p:txBody>
      </p:sp>
      <p:sp>
        <p:nvSpPr>
          <p:cNvPr id="12" name="Pentagon 19"/>
          <p:cNvSpPr/>
          <p:nvPr/>
        </p:nvSpPr>
        <p:spPr>
          <a:xfrm>
            <a:off x="103372" y="743565"/>
            <a:ext cx="9511628" cy="5940795"/>
          </a:xfrm>
          <a:prstGeom prst="homePlate">
            <a:avLst>
              <a:gd name="adj" fmla="val 41466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82880" rIns="182880" rtlCol="0" anchor="ctr"/>
          <a:lstStyle/>
          <a:p>
            <a:r>
              <a:rPr lang="ru-RU" sz="14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    Бюджетная и налоговая политика Слюдянского муниципального района на 2023 год и </a:t>
            </a:r>
          </a:p>
          <a:p>
            <a:r>
              <a:rPr lang="ru-RU" sz="14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плановый период 2024 и 2025 годов ориентирована на обеспечение сбалансированности и устойчивости  бюджета Слюдянского муниципального района, повышение качества бюджетного планирования и исполнения бюджета Слюдянского муниципального района, прозрачности и открытости бюджетного планирования, сдерживание роста долговых обязательств, учитывает задачи муниципального уровня, обозначенные Правительством Российской Федерации и Правительством Иркутской области в сфере налоговой и бюджетной политики на 2023 год и плановый период 2024 и 2025 годов, Указами Президента Российской Федерации от 7 мая 2018 года № 204 «О национальных целях и стратегических задачах развития Российской Федерации на период до 2024 года» и от 21 июля 2020 года № 474 «О национальных целях развития Российской Федерации на период до 2030 года», Посланием Президента Российской Федерации Федеральному Собранию Российской Федерации от 21 апреля 2021 года.</a:t>
            </a:r>
          </a:p>
          <a:p>
            <a:r>
              <a:rPr lang="ru-RU" sz="14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    Для обеспечения долгосрочной сбалансированности и устойчивости бюджетной системы  Постановлением Администрации Слюдянского муниципального района  от 12.10.2021 года № 524 утверждена Программа оздоровления муниципальных финансов Слюдянского муниципального района на период с 2022 по 2024 год, предусматривающая:</a:t>
            </a:r>
          </a:p>
          <a:p>
            <a:r>
              <a:rPr lang="ru-RU" sz="14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    1) обеспечение полного и стабильного поступления налоговых и неналоговых доходов бюджета Слюдянского муниципального района; </a:t>
            </a:r>
          </a:p>
          <a:p>
            <a:r>
              <a:rPr lang="ru-RU" sz="14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    2) принятие новых расходных обязательств должно проводиться с учетом оценки их эффективности и возможных сроков и механизмов реализации в пределах имеющихся ресурсов.</a:t>
            </a:r>
          </a:p>
          <a:p>
            <a:r>
              <a:rPr lang="ru-RU" sz="14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      Бюджетная и налоговая политика Слюдянского муниципального района на 2023 год и плановый период 2024 и 2025 годов определяется основными направлениями экономического и социального развития Слюдянского муниципального района на долгосрочную перспективу и призвана способствовать дальнейшему росту уровня жизни населения </a:t>
            </a:r>
            <a:r>
              <a:rPr lang="ru-RU" sz="1400" dirty="0" err="1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Слюдянского</a:t>
            </a:r>
            <a:endParaRPr lang="ru-RU" sz="14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муниципального района, сохранению стабильности бюджета района.  </a:t>
            </a:r>
          </a:p>
          <a:p>
            <a:endParaRPr lang="ru-RU" sz="1200" dirty="0">
              <a:solidFill>
                <a:schemeClr val="bg2">
                  <a:lumMod val="90000"/>
                </a:schemeClr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89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" name="组合 91"/>
          <p:cNvGrpSpPr/>
          <p:nvPr/>
        </p:nvGrpSpPr>
        <p:grpSpPr>
          <a:xfrm>
            <a:off x="6728636" y="942337"/>
            <a:ext cx="3899481" cy="4537304"/>
            <a:chOff x="3905351" y="1209984"/>
            <a:chExt cx="3705330" cy="3442551"/>
          </a:xfrm>
        </p:grpSpPr>
        <p:grpSp>
          <p:nvGrpSpPr>
            <p:cNvPr id="335" name="组合 1"/>
            <p:cNvGrpSpPr/>
            <p:nvPr/>
          </p:nvGrpSpPr>
          <p:grpSpPr>
            <a:xfrm>
              <a:off x="5449570" y="1230946"/>
              <a:ext cx="645608" cy="1230922"/>
              <a:chOff x="5537459" y="941354"/>
              <a:chExt cx="946727" cy="1804795"/>
            </a:xfrm>
            <a:scene3d>
              <a:camera prst="orthographicFront">
                <a:rot lat="20967539" lon="19191102" rev="113251"/>
              </a:camera>
              <a:lightRig rig="threePt" dir="t"/>
            </a:scene3d>
          </p:grpSpPr>
          <p:sp>
            <p:nvSpPr>
              <p:cNvPr id="356" name="圆角矩形 2"/>
              <p:cNvSpPr/>
              <p:nvPr/>
            </p:nvSpPr>
            <p:spPr>
              <a:xfrm rot="5400000">
                <a:off x="5108425" y="1370388"/>
                <a:ext cx="1804795" cy="946727"/>
              </a:xfrm>
              <a:prstGeom prst="roundRect">
                <a:avLst>
                  <a:gd name="adj" fmla="val 19898"/>
                </a:avLst>
              </a:prstGeom>
              <a:solidFill>
                <a:srgbClr val="E0494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7" name="圆角矩形 3"/>
              <p:cNvSpPr/>
              <p:nvPr/>
            </p:nvSpPr>
            <p:spPr>
              <a:xfrm rot="5400000">
                <a:off x="5222427" y="1446913"/>
                <a:ext cx="1579634" cy="753287"/>
              </a:xfrm>
              <a:prstGeom prst="roundRect">
                <a:avLst>
                  <a:gd name="adj" fmla="val 15457"/>
                </a:avLst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36" name="组合 4"/>
            <p:cNvGrpSpPr/>
            <p:nvPr/>
          </p:nvGrpSpPr>
          <p:grpSpPr>
            <a:xfrm>
              <a:off x="6683746" y="1216654"/>
              <a:ext cx="645608" cy="1230922"/>
              <a:chOff x="5537459" y="941354"/>
              <a:chExt cx="946727" cy="1804795"/>
            </a:xfrm>
            <a:scene3d>
              <a:camera prst="orthographicFront">
                <a:rot lat="600000" lon="20399993" rev="0"/>
              </a:camera>
              <a:lightRig rig="threePt" dir="t"/>
            </a:scene3d>
          </p:grpSpPr>
          <p:sp>
            <p:nvSpPr>
              <p:cNvPr id="355" name="圆角矩形 6"/>
              <p:cNvSpPr/>
              <p:nvPr/>
            </p:nvSpPr>
            <p:spPr>
              <a:xfrm rot="5400000">
                <a:off x="5222427" y="1446913"/>
                <a:ext cx="1579634" cy="753287"/>
              </a:xfrm>
              <a:prstGeom prst="roundRect">
                <a:avLst>
                  <a:gd name="adj" fmla="val 15457"/>
                </a:avLst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4" name="圆角矩形 5"/>
              <p:cNvSpPr/>
              <p:nvPr/>
            </p:nvSpPr>
            <p:spPr>
              <a:xfrm rot="5400000">
                <a:off x="5108425" y="1370388"/>
                <a:ext cx="1804795" cy="946727"/>
              </a:xfrm>
              <a:prstGeom prst="roundRect">
                <a:avLst>
                  <a:gd name="adj" fmla="val 19898"/>
                </a:avLst>
              </a:pr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37" name="组合 7"/>
            <p:cNvGrpSpPr/>
            <p:nvPr/>
          </p:nvGrpSpPr>
          <p:grpSpPr>
            <a:xfrm>
              <a:off x="4218758" y="1209984"/>
              <a:ext cx="645608" cy="1230922"/>
              <a:chOff x="5537459" y="941354"/>
              <a:chExt cx="946727" cy="1804795"/>
            </a:xfrm>
            <a:scene3d>
              <a:camera prst="orthographicFront">
                <a:rot lat="600000" lon="20399993" rev="0"/>
              </a:camera>
              <a:lightRig rig="threePt" dir="t"/>
            </a:scene3d>
          </p:grpSpPr>
          <p:sp>
            <p:nvSpPr>
              <p:cNvPr id="352" name="圆角矩形 8"/>
              <p:cNvSpPr/>
              <p:nvPr/>
            </p:nvSpPr>
            <p:spPr>
              <a:xfrm rot="5400000">
                <a:off x="5108425" y="1370388"/>
                <a:ext cx="1804795" cy="946727"/>
              </a:xfrm>
              <a:prstGeom prst="roundRect">
                <a:avLst>
                  <a:gd name="adj" fmla="val 19898"/>
                </a:avLst>
              </a:prstGeom>
              <a:gradFill>
                <a:gsLst>
                  <a:gs pos="45000">
                    <a:srgbClr val="01A9BB"/>
                  </a:gs>
                  <a:gs pos="100000">
                    <a:srgbClr val="01C1D5"/>
                  </a:gs>
                  <a:gs pos="0">
                    <a:srgbClr val="01808D"/>
                  </a:gs>
                </a:gsLst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3" name="圆角矩形 9"/>
              <p:cNvSpPr/>
              <p:nvPr/>
            </p:nvSpPr>
            <p:spPr>
              <a:xfrm rot="5400000">
                <a:off x="5222427" y="1446913"/>
                <a:ext cx="1579634" cy="753287"/>
              </a:xfrm>
              <a:prstGeom prst="roundRect">
                <a:avLst>
                  <a:gd name="adj" fmla="val 15457"/>
                </a:avLst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38" name="组合 90"/>
            <p:cNvGrpSpPr/>
            <p:nvPr/>
          </p:nvGrpSpPr>
          <p:grpSpPr>
            <a:xfrm>
              <a:off x="3905351" y="1236501"/>
              <a:ext cx="3705330" cy="3416034"/>
              <a:chOff x="3905351" y="1236501"/>
              <a:chExt cx="3705330" cy="3416034"/>
            </a:xfrm>
          </p:grpSpPr>
          <p:grpSp>
            <p:nvGrpSpPr>
              <p:cNvPr id="339" name="组合 76"/>
              <p:cNvGrpSpPr/>
              <p:nvPr/>
            </p:nvGrpSpPr>
            <p:grpSpPr>
              <a:xfrm>
                <a:off x="3905351" y="1271782"/>
                <a:ext cx="3705330" cy="3380753"/>
                <a:chOff x="6199676" y="1161244"/>
                <a:chExt cx="5433540" cy="4551342"/>
              </a:xfrm>
            </p:grpSpPr>
            <p:sp>
              <p:nvSpPr>
                <p:cNvPr id="349" name="梯形 77"/>
                <p:cNvSpPr/>
                <p:nvPr/>
              </p:nvSpPr>
              <p:spPr>
                <a:xfrm rot="16200000">
                  <a:off x="4829748" y="2531173"/>
                  <a:ext cx="4551341" cy="1811485"/>
                </a:xfrm>
                <a:prstGeom prst="trapezoid">
                  <a:avLst>
                    <a:gd name="adj" fmla="val 9948"/>
                  </a:avLst>
                </a:prstGeom>
                <a:solidFill>
                  <a:srgbClr val="FDFDFD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50" name="梯形 78"/>
                <p:cNvSpPr/>
                <p:nvPr/>
              </p:nvSpPr>
              <p:spPr>
                <a:xfrm rot="5400000" flipH="1">
                  <a:off x="6640318" y="2531172"/>
                  <a:ext cx="4551341" cy="1811485"/>
                </a:xfrm>
                <a:prstGeom prst="trapezoid">
                  <a:avLst>
                    <a:gd name="adj" fmla="val 11105"/>
                  </a:avLst>
                </a:prstGeom>
                <a:solidFill>
                  <a:srgbClr val="E8E8E8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51" name="梯形 79"/>
                <p:cNvSpPr/>
                <p:nvPr/>
              </p:nvSpPr>
              <p:spPr>
                <a:xfrm rot="16200000">
                  <a:off x="8451803" y="2531172"/>
                  <a:ext cx="4551341" cy="1811485"/>
                </a:xfrm>
                <a:prstGeom prst="trapezoid">
                  <a:avLst>
                    <a:gd name="adj" fmla="val 11105"/>
                  </a:avLst>
                </a:prstGeom>
                <a:solidFill>
                  <a:srgbClr val="FDFDFD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  <p:grpSp>
            <p:nvGrpSpPr>
              <p:cNvPr id="340" name="组合 80"/>
              <p:cNvGrpSpPr/>
              <p:nvPr/>
            </p:nvGrpSpPr>
            <p:grpSpPr>
              <a:xfrm>
                <a:off x="4326163" y="1236501"/>
                <a:ext cx="426562" cy="747947"/>
                <a:chOff x="5695240" y="977137"/>
                <a:chExt cx="625516" cy="1096651"/>
              </a:xfrm>
              <a:scene3d>
                <a:camera prst="orthographicFront">
                  <a:rot lat="600000" lon="20399993" rev="0"/>
                </a:camera>
                <a:lightRig rig="threePt" dir="t"/>
              </a:scene3d>
            </p:grpSpPr>
            <p:sp>
              <p:nvSpPr>
                <p:cNvPr id="347" name="任意多边形 81"/>
                <p:cNvSpPr>
                  <a:spLocks/>
                </p:cNvSpPr>
                <p:nvPr/>
              </p:nvSpPr>
              <p:spPr bwMode="auto">
                <a:xfrm rot="5400000">
                  <a:off x="5533884" y="1302921"/>
                  <a:ext cx="923924" cy="527529"/>
                </a:xfrm>
                <a:custGeom>
                  <a:avLst/>
                  <a:gdLst>
                    <a:gd name="connsiteX0" fmla="*/ 0 w 1232570"/>
                    <a:gd name="connsiteY0" fmla="*/ 0 h 1080876"/>
                    <a:gd name="connsiteX1" fmla="*/ 13985 w 1232570"/>
                    <a:gd name="connsiteY1" fmla="*/ 0 h 1080876"/>
                    <a:gd name="connsiteX2" fmla="*/ 90502 w 1232570"/>
                    <a:gd name="connsiteY2" fmla="*/ 0 h 1080876"/>
                    <a:gd name="connsiteX3" fmla="*/ 150524 w 1232570"/>
                    <a:gd name="connsiteY3" fmla="*/ 0 h 1080876"/>
                    <a:gd name="connsiteX4" fmla="*/ 156832 w 1232570"/>
                    <a:gd name="connsiteY4" fmla="*/ 0 h 1080876"/>
                    <a:gd name="connsiteX5" fmla="*/ 213704 w 1232570"/>
                    <a:gd name="connsiteY5" fmla="*/ 0 h 1080876"/>
                    <a:gd name="connsiteX6" fmla="*/ 237954 w 1232570"/>
                    <a:gd name="connsiteY6" fmla="*/ 0 h 1080876"/>
                    <a:gd name="connsiteX7" fmla="*/ 261845 w 1232570"/>
                    <a:gd name="connsiteY7" fmla="*/ 0 h 1080876"/>
                    <a:gd name="connsiteX8" fmla="*/ 301983 w 1232570"/>
                    <a:gd name="connsiteY8" fmla="*/ 0 h 1080876"/>
                    <a:gd name="connsiteX9" fmla="*/ 314471 w 1232570"/>
                    <a:gd name="connsiteY9" fmla="*/ 0 h 1080876"/>
                    <a:gd name="connsiteX10" fmla="*/ 361158 w 1232570"/>
                    <a:gd name="connsiteY10" fmla="*/ 0 h 1080876"/>
                    <a:gd name="connsiteX11" fmla="*/ 378443 w 1232570"/>
                    <a:gd name="connsiteY11" fmla="*/ 0 h 1080876"/>
                    <a:gd name="connsiteX12" fmla="*/ 380801 w 1232570"/>
                    <a:gd name="connsiteY12" fmla="*/ 0 h 1080876"/>
                    <a:gd name="connsiteX13" fmla="*/ 397052 w 1232570"/>
                    <a:gd name="connsiteY13" fmla="*/ 0 h 1080876"/>
                    <a:gd name="connsiteX14" fmla="*/ 423245 w 1232570"/>
                    <a:gd name="connsiteY14" fmla="*/ 0 h 1080876"/>
                    <a:gd name="connsiteX15" fmla="*/ 437673 w 1232570"/>
                    <a:gd name="connsiteY15" fmla="*/ 0 h 1080876"/>
                    <a:gd name="connsiteX16" fmla="*/ 465873 w 1232570"/>
                    <a:gd name="connsiteY16" fmla="*/ 0 h 1080876"/>
                    <a:gd name="connsiteX17" fmla="*/ 506837 w 1232570"/>
                    <a:gd name="connsiteY17" fmla="*/ 0 h 1080876"/>
                    <a:gd name="connsiteX18" fmla="*/ 542389 w 1232570"/>
                    <a:gd name="connsiteY18" fmla="*/ 0 h 1080876"/>
                    <a:gd name="connsiteX19" fmla="*/ 558813 w 1232570"/>
                    <a:gd name="connsiteY19" fmla="*/ 0 h 1080876"/>
                    <a:gd name="connsiteX20" fmla="*/ 596056 w 1232570"/>
                    <a:gd name="connsiteY20" fmla="*/ 0 h 1080876"/>
                    <a:gd name="connsiteX21" fmla="*/ 608720 w 1232570"/>
                    <a:gd name="connsiteY21" fmla="*/ 0 h 1080876"/>
                    <a:gd name="connsiteX22" fmla="*/ 621020 w 1232570"/>
                    <a:gd name="connsiteY22" fmla="*/ 0 h 1080876"/>
                    <a:gd name="connsiteX23" fmla="*/ 647214 w 1232570"/>
                    <a:gd name="connsiteY23" fmla="*/ 0 h 1080876"/>
                    <a:gd name="connsiteX24" fmla="*/ 665591 w 1232570"/>
                    <a:gd name="connsiteY24" fmla="*/ 0 h 1080876"/>
                    <a:gd name="connsiteX25" fmla="*/ 875132 w 1232570"/>
                    <a:gd name="connsiteY25" fmla="*/ 0 h 1080876"/>
                    <a:gd name="connsiteX26" fmla="*/ 970922 w 1232570"/>
                    <a:gd name="connsiteY26" fmla="*/ 55020 h 1080876"/>
                    <a:gd name="connsiteX27" fmla="*/ 1219266 w 1232570"/>
                    <a:gd name="connsiteY27" fmla="*/ 485418 h 1080876"/>
                    <a:gd name="connsiteX28" fmla="*/ 1219266 w 1232570"/>
                    <a:gd name="connsiteY28" fmla="*/ 595458 h 1080876"/>
                    <a:gd name="connsiteX29" fmla="*/ 970922 w 1232570"/>
                    <a:gd name="connsiteY29" fmla="*/ 1025856 h 1080876"/>
                    <a:gd name="connsiteX30" fmla="*/ 875132 w 1232570"/>
                    <a:gd name="connsiteY30" fmla="*/ 1080876 h 1080876"/>
                    <a:gd name="connsiteX31" fmla="*/ 647214 w 1232570"/>
                    <a:gd name="connsiteY31" fmla="*/ 1080876 h 1080876"/>
                    <a:gd name="connsiteX32" fmla="*/ 423245 w 1232570"/>
                    <a:gd name="connsiteY32" fmla="*/ 1080876 h 1080876"/>
                    <a:gd name="connsiteX33" fmla="*/ 378443 w 1232570"/>
                    <a:gd name="connsiteY33" fmla="*/ 1080876 h 1080876"/>
                    <a:gd name="connsiteX34" fmla="*/ 150524 w 1232570"/>
                    <a:gd name="connsiteY34" fmla="*/ 1080876 h 1080876"/>
                    <a:gd name="connsiteX35" fmla="*/ 0 w 1232570"/>
                    <a:gd name="connsiteY35" fmla="*/ 1080876 h 1080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232570" h="1080876">
                      <a:moveTo>
                        <a:pt x="0" y="0"/>
                      </a:moveTo>
                      <a:lnTo>
                        <a:pt x="13985" y="0"/>
                      </a:lnTo>
                      <a:cubicBezTo>
                        <a:pt x="41269" y="0"/>
                        <a:pt x="66735" y="0"/>
                        <a:pt x="90502" y="0"/>
                      </a:cubicBezTo>
                      <a:lnTo>
                        <a:pt x="150524" y="0"/>
                      </a:lnTo>
                      <a:lnTo>
                        <a:pt x="156832" y="0"/>
                      </a:lnTo>
                      <a:cubicBezTo>
                        <a:pt x="177325" y="0"/>
                        <a:pt x="196242" y="0"/>
                        <a:pt x="213704" y="0"/>
                      </a:cubicBezTo>
                      <a:lnTo>
                        <a:pt x="237954" y="0"/>
                      </a:lnTo>
                      <a:lnTo>
                        <a:pt x="261845" y="0"/>
                      </a:lnTo>
                      <a:cubicBezTo>
                        <a:pt x="276518" y="0"/>
                        <a:pt x="289856" y="0"/>
                        <a:pt x="301983" y="0"/>
                      </a:cubicBezTo>
                      <a:lnTo>
                        <a:pt x="314471" y="0"/>
                      </a:lnTo>
                      <a:lnTo>
                        <a:pt x="361158" y="0"/>
                      </a:lnTo>
                      <a:lnTo>
                        <a:pt x="378443" y="0"/>
                      </a:lnTo>
                      <a:lnTo>
                        <a:pt x="380801" y="0"/>
                      </a:lnTo>
                      <a:lnTo>
                        <a:pt x="397052" y="0"/>
                      </a:lnTo>
                      <a:cubicBezTo>
                        <a:pt x="423245" y="0"/>
                        <a:pt x="423245" y="0"/>
                        <a:pt x="423245" y="0"/>
                      </a:cubicBezTo>
                      <a:lnTo>
                        <a:pt x="437673" y="0"/>
                      </a:lnTo>
                      <a:lnTo>
                        <a:pt x="465873" y="0"/>
                      </a:lnTo>
                      <a:lnTo>
                        <a:pt x="506837" y="0"/>
                      </a:lnTo>
                      <a:lnTo>
                        <a:pt x="542389" y="0"/>
                      </a:lnTo>
                      <a:lnTo>
                        <a:pt x="558813" y="0"/>
                      </a:lnTo>
                      <a:cubicBezTo>
                        <a:pt x="573547" y="0"/>
                        <a:pt x="585824" y="0"/>
                        <a:pt x="596056" y="0"/>
                      </a:cubicBezTo>
                      <a:lnTo>
                        <a:pt x="608720" y="0"/>
                      </a:lnTo>
                      <a:lnTo>
                        <a:pt x="621020" y="0"/>
                      </a:lnTo>
                      <a:cubicBezTo>
                        <a:pt x="647214" y="0"/>
                        <a:pt x="647214" y="0"/>
                        <a:pt x="647214" y="0"/>
                      </a:cubicBezTo>
                      <a:lnTo>
                        <a:pt x="665591" y="0"/>
                      </a:lnTo>
                      <a:cubicBezTo>
                        <a:pt x="875132" y="0"/>
                        <a:pt x="875132" y="0"/>
                        <a:pt x="875132" y="0"/>
                      </a:cubicBezTo>
                      <a:cubicBezTo>
                        <a:pt x="910609" y="0"/>
                        <a:pt x="953183" y="24848"/>
                        <a:pt x="970922" y="55020"/>
                      </a:cubicBezTo>
                      <a:cubicBezTo>
                        <a:pt x="1219266" y="485418"/>
                        <a:pt x="1219266" y="485418"/>
                        <a:pt x="1219266" y="485418"/>
                      </a:cubicBezTo>
                      <a:cubicBezTo>
                        <a:pt x="1237005" y="515590"/>
                        <a:pt x="1237005" y="565286"/>
                        <a:pt x="1219266" y="595458"/>
                      </a:cubicBezTo>
                      <a:cubicBezTo>
                        <a:pt x="970922" y="1025856"/>
                        <a:pt x="970922" y="1025856"/>
                        <a:pt x="970922" y="1025856"/>
                      </a:cubicBezTo>
                      <a:cubicBezTo>
                        <a:pt x="953183" y="1056029"/>
                        <a:pt x="910609" y="1080876"/>
                        <a:pt x="875132" y="1080876"/>
                      </a:cubicBezTo>
                      <a:lnTo>
                        <a:pt x="647214" y="1080876"/>
                      </a:lnTo>
                      <a:lnTo>
                        <a:pt x="423245" y="1080876"/>
                      </a:lnTo>
                      <a:lnTo>
                        <a:pt x="378443" y="1080876"/>
                      </a:lnTo>
                      <a:lnTo>
                        <a:pt x="150524" y="1080876"/>
                      </a:lnTo>
                      <a:lnTo>
                        <a:pt x="0" y="1080876"/>
                      </a:lnTo>
                      <a:close/>
                    </a:path>
                  </a:pathLst>
                </a:custGeom>
                <a:solidFill>
                  <a:srgbClr val="01A9BB"/>
                </a:solidFill>
                <a:ln w="25400">
                  <a:noFill/>
                </a:ln>
                <a:effectLst>
                  <a:outerShdw blurRad="215900" dist="76200" dir="2700000" algn="tl" rotWithShape="0">
                    <a:prstClr val="black">
                      <a:alpha val="37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defRPr/>
                  </a:pPr>
                  <a:endParaRPr lang="zh-CN" altLang="en-US" kern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48" name="任意多边形 82"/>
                <p:cNvSpPr>
                  <a:spLocks/>
                </p:cNvSpPr>
                <p:nvPr/>
              </p:nvSpPr>
              <p:spPr bwMode="auto">
                <a:xfrm rot="5400000">
                  <a:off x="5459672" y="1212705"/>
                  <a:ext cx="1096651" cy="625516"/>
                </a:xfrm>
                <a:custGeom>
                  <a:avLst/>
                  <a:gdLst>
                    <a:gd name="connsiteX0" fmla="*/ 0 w 1232570"/>
                    <a:gd name="connsiteY0" fmla="*/ 0 h 1080876"/>
                    <a:gd name="connsiteX1" fmla="*/ 13985 w 1232570"/>
                    <a:gd name="connsiteY1" fmla="*/ 0 h 1080876"/>
                    <a:gd name="connsiteX2" fmla="*/ 90502 w 1232570"/>
                    <a:gd name="connsiteY2" fmla="*/ 0 h 1080876"/>
                    <a:gd name="connsiteX3" fmla="*/ 150524 w 1232570"/>
                    <a:gd name="connsiteY3" fmla="*/ 0 h 1080876"/>
                    <a:gd name="connsiteX4" fmla="*/ 156832 w 1232570"/>
                    <a:gd name="connsiteY4" fmla="*/ 0 h 1080876"/>
                    <a:gd name="connsiteX5" fmla="*/ 213704 w 1232570"/>
                    <a:gd name="connsiteY5" fmla="*/ 0 h 1080876"/>
                    <a:gd name="connsiteX6" fmla="*/ 237954 w 1232570"/>
                    <a:gd name="connsiteY6" fmla="*/ 0 h 1080876"/>
                    <a:gd name="connsiteX7" fmla="*/ 261845 w 1232570"/>
                    <a:gd name="connsiteY7" fmla="*/ 0 h 1080876"/>
                    <a:gd name="connsiteX8" fmla="*/ 301983 w 1232570"/>
                    <a:gd name="connsiteY8" fmla="*/ 0 h 1080876"/>
                    <a:gd name="connsiteX9" fmla="*/ 314471 w 1232570"/>
                    <a:gd name="connsiteY9" fmla="*/ 0 h 1080876"/>
                    <a:gd name="connsiteX10" fmla="*/ 361158 w 1232570"/>
                    <a:gd name="connsiteY10" fmla="*/ 0 h 1080876"/>
                    <a:gd name="connsiteX11" fmla="*/ 378443 w 1232570"/>
                    <a:gd name="connsiteY11" fmla="*/ 0 h 1080876"/>
                    <a:gd name="connsiteX12" fmla="*/ 380801 w 1232570"/>
                    <a:gd name="connsiteY12" fmla="*/ 0 h 1080876"/>
                    <a:gd name="connsiteX13" fmla="*/ 397052 w 1232570"/>
                    <a:gd name="connsiteY13" fmla="*/ 0 h 1080876"/>
                    <a:gd name="connsiteX14" fmla="*/ 423245 w 1232570"/>
                    <a:gd name="connsiteY14" fmla="*/ 0 h 1080876"/>
                    <a:gd name="connsiteX15" fmla="*/ 437673 w 1232570"/>
                    <a:gd name="connsiteY15" fmla="*/ 0 h 1080876"/>
                    <a:gd name="connsiteX16" fmla="*/ 465873 w 1232570"/>
                    <a:gd name="connsiteY16" fmla="*/ 0 h 1080876"/>
                    <a:gd name="connsiteX17" fmla="*/ 506837 w 1232570"/>
                    <a:gd name="connsiteY17" fmla="*/ 0 h 1080876"/>
                    <a:gd name="connsiteX18" fmla="*/ 542389 w 1232570"/>
                    <a:gd name="connsiteY18" fmla="*/ 0 h 1080876"/>
                    <a:gd name="connsiteX19" fmla="*/ 558813 w 1232570"/>
                    <a:gd name="connsiteY19" fmla="*/ 0 h 1080876"/>
                    <a:gd name="connsiteX20" fmla="*/ 596056 w 1232570"/>
                    <a:gd name="connsiteY20" fmla="*/ 0 h 1080876"/>
                    <a:gd name="connsiteX21" fmla="*/ 608720 w 1232570"/>
                    <a:gd name="connsiteY21" fmla="*/ 0 h 1080876"/>
                    <a:gd name="connsiteX22" fmla="*/ 621020 w 1232570"/>
                    <a:gd name="connsiteY22" fmla="*/ 0 h 1080876"/>
                    <a:gd name="connsiteX23" fmla="*/ 647214 w 1232570"/>
                    <a:gd name="connsiteY23" fmla="*/ 0 h 1080876"/>
                    <a:gd name="connsiteX24" fmla="*/ 665591 w 1232570"/>
                    <a:gd name="connsiteY24" fmla="*/ 0 h 1080876"/>
                    <a:gd name="connsiteX25" fmla="*/ 875132 w 1232570"/>
                    <a:gd name="connsiteY25" fmla="*/ 0 h 1080876"/>
                    <a:gd name="connsiteX26" fmla="*/ 970922 w 1232570"/>
                    <a:gd name="connsiteY26" fmla="*/ 55020 h 1080876"/>
                    <a:gd name="connsiteX27" fmla="*/ 1219266 w 1232570"/>
                    <a:gd name="connsiteY27" fmla="*/ 485418 h 1080876"/>
                    <a:gd name="connsiteX28" fmla="*/ 1219266 w 1232570"/>
                    <a:gd name="connsiteY28" fmla="*/ 595458 h 1080876"/>
                    <a:gd name="connsiteX29" fmla="*/ 970922 w 1232570"/>
                    <a:gd name="connsiteY29" fmla="*/ 1025856 h 1080876"/>
                    <a:gd name="connsiteX30" fmla="*/ 875132 w 1232570"/>
                    <a:gd name="connsiteY30" fmla="*/ 1080876 h 1080876"/>
                    <a:gd name="connsiteX31" fmla="*/ 647214 w 1232570"/>
                    <a:gd name="connsiteY31" fmla="*/ 1080876 h 1080876"/>
                    <a:gd name="connsiteX32" fmla="*/ 423245 w 1232570"/>
                    <a:gd name="connsiteY32" fmla="*/ 1080876 h 1080876"/>
                    <a:gd name="connsiteX33" fmla="*/ 378443 w 1232570"/>
                    <a:gd name="connsiteY33" fmla="*/ 1080876 h 1080876"/>
                    <a:gd name="connsiteX34" fmla="*/ 150524 w 1232570"/>
                    <a:gd name="connsiteY34" fmla="*/ 1080876 h 1080876"/>
                    <a:gd name="connsiteX35" fmla="*/ 0 w 1232570"/>
                    <a:gd name="connsiteY35" fmla="*/ 1080876 h 1080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232570" h="1080876">
                      <a:moveTo>
                        <a:pt x="0" y="0"/>
                      </a:moveTo>
                      <a:lnTo>
                        <a:pt x="13985" y="0"/>
                      </a:lnTo>
                      <a:cubicBezTo>
                        <a:pt x="41269" y="0"/>
                        <a:pt x="66735" y="0"/>
                        <a:pt x="90502" y="0"/>
                      </a:cubicBezTo>
                      <a:lnTo>
                        <a:pt x="150524" y="0"/>
                      </a:lnTo>
                      <a:lnTo>
                        <a:pt x="156832" y="0"/>
                      </a:lnTo>
                      <a:cubicBezTo>
                        <a:pt x="177325" y="0"/>
                        <a:pt x="196242" y="0"/>
                        <a:pt x="213704" y="0"/>
                      </a:cubicBezTo>
                      <a:lnTo>
                        <a:pt x="237954" y="0"/>
                      </a:lnTo>
                      <a:lnTo>
                        <a:pt x="261845" y="0"/>
                      </a:lnTo>
                      <a:cubicBezTo>
                        <a:pt x="276518" y="0"/>
                        <a:pt x="289856" y="0"/>
                        <a:pt x="301983" y="0"/>
                      </a:cubicBezTo>
                      <a:lnTo>
                        <a:pt x="314471" y="0"/>
                      </a:lnTo>
                      <a:lnTo>
                        <a:pt x="361158" y="0"/>
                      </a:lnTo>
                      <a:lnTo>
                        <a:pt x="378443" y="0"/>
                      </a:lnTo>
                      <a:lnTo>
                        <a:pt x="380801" y="0"/>
                      </a:lnTo>
                      <a:lnTo>
                        <a:pt x="397052" y="0"/>
                      </a:lnTo>
                      <a:cubicBezTo>
                        <a:pt x="423245" y="0"/>
                        <a:pt x="423245" y="0"/>
                        <a:pt x="423245" y="0"/>
                      </a:cubicBezTo>
                      <a:lnTo>
                        <a:pt x="437673" y="0"/>
                      </a:lnTo>
                      <a:lnTo>
                        <a:pt x="465873" y="0"/>
                      </a:lnTo>
                      <a:lnTo>
                        <a:pt x="506837" y="0"/>
                      </a:lnTo>
                      <a:lnTo>
                        <a:pt x="542389" y="0"/>
                      </a:lnTo>
                      <a:lnTo>
                        <a:pt x="558813" y="0"/>
                      </a:lnTo>
                      <a:cubicBezTo>
                        <a:pt x="573547" y="0"/>
                        <a:pt x="585824" y="0"/>
                        <a:pt x="596056" y="0"/>
                      </a:cubicBezTo>
                      <a:lnTo>
                        <a:pt x="608720" y="0"/>
                      </a:lnTo>
                      <a:lnTo>
                        <a:pt x="621020" y="0"/>
                      </a:lnTo>
                      <a:cubicBezTo>
                        <a:pt x="647214" y="0"/>
                        <a:pt x="647214" y="0"/>
                        <a:pt x="647214" y="0"/>
                      </a:cubicBezTo>
                      <a:lnTo>
                        <a:pt x="665591" y="0"/>
                      </a:lnTo>
                      <a:cubicBezTo>
                        <a:pt x="875132" y="0"/>
                        <a:pt x="875132" y="0"/>
                        <a:pt x="875132" y="0"/>
                      </a:cubicBezTo>
                      <a:cubicBezTo>
                        <a:pt x="910609" y="0"/>
                        <a:pt x="953183" y="24848"/>
                        <a:pt x="970922" y="55020"/>
                      </a:cubicBezTo>
                      <a:cubicBezTo>
                        <a:pt x="1219266" y="485418"/>
                        <a:pt x="1219266" y="485418"/>
                        <a:pt x="1219266" y="485418"/>
                      </a:cubicBezTo>
                      <a:cubicBezTo>
                        <a:pt x="1237005" y="515590"/>
                        <a:pt x="1237005" y="565286"/>
                        <a:pt x="1219266" y="595458"/>
                      </a:cubicBezTo>
                      <a:cubicBezTo>
                        <a:pt x="970922" y="1025856"/>
                        <a:pt x="970922" y="1025856"/>
                        <a:pt x="970922" y="1025856"/>
                      </a:cubicBezTo>
                      <a:cubicBezTo>
                        <a:pt x="953183" y="1056029"/>
                        <a:pt x="910609" y="1080876"/>
                        <a:pt x="875132" y="1080876"/>
                      </a:cubicBezTo>
                      <a:lnTo>
                        <a:pt x="647214" y="1080876"/>
                      </a:lnTo>
                      <a:lnTo>
                        <a:pt x="423245" y="1080876"/>
                      </a:lnTo>
                      <a:lnTo>
                        <a:pt x="378443" y="1080876"/>
                      </a:lnTo>
                      <a:lnTo>
                        <a:pt x="150524" y="1080876"/>
                      </a:lnTo>
                      <a:lnTo>
                        <a:pt x="0" y="1080876"/>
                      </a:lnTo>
                      <a:close/>
                    </a:path>
                  </a:pathLst>
                </a:custGeom>
                <a:gradFill>
                  <a:gsLst>
                    <a:gs pos="29000">
                      <a:srgbClr val="01A2B3"/>
                    </a:gs>
                    <a:gs pos="100000">
                      <a:srgbClr val="01C1D5"/>
                    </a:gs>
                    <a:gs pos="0">
                      <a:srgbClr val="01808D"/>
                    </a:gs>
                  </a:gsLst>
                  <a:lin ang="0" scaled="0"/>
                </a:gradFill>
                <a:ln w="25400">
                  <a:gradFill>
                    <a:gsLst>
                      <a:gs pos="38000">
                        <a:srgbClr val="01A6B7"/>
                      </a:gs>
                      <a:gs pos="3000">
                        <a:srgbClr val="01808D"/>
                      </a:gs>
                      <a:gs pos="100000">
                        <a:srgbClr val="01CCE1"/>
                      </a:gs>
                    </a:gsLst>
                    <a:lin ang="0" scaled="0"/>
                  </a:gradFill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defRPr/>
                  </a:pPr>
                  <a:endParaRPr lang="zh-CN" altLang="en-US" kern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341" name="组合 83"/>
              <p:cNvGrpSpPr/>
              <p:nvPr/>
            </p:nvGrpSpPr>
            <p:grpSpPr>
              <a:xfrm>
                <a:off x="6791150" y="1243171"/>
                <a:ext cx="426562" cy="747947"/>
                <a:chOff x="5695240" y="977137"/>
                <a:chExt cx="625516" cy="1096651"/>
              </a:xfrm>
              <a:scene3d>
                <a:camera prst="orthographicFront">
                  <a:rot lat="600000" lon="20399993" rev="0"/>
                </a:camera>
                <a:lightRig rig="threePt" dir="t"/>
              </a:scene3d>
            </p:grpSpPr>
            <p:sp>
              <p:nvSpPr>
                <p:cNvPr id="345" name="任意多边形 84"/>
                <p:cNvSpPr>
                  <a:spLocks/>
                </p:cNvSpPr>
                <p:nvPr/>
              </p:nvSpPr>
              <p:spPr bwMode="auto">
                <a:xfrm rot="5400000">
                  <a:off x="5533884" y="1302921"/>
                  <a:ext cx="923924" cy="527529"/>
                </a:xfrm>
                <a:custGeom>
                  <a:avLst/>
                  <a:gdLst>
                    <a:gd name="connsiteX0" fmla="*/ 0 w 1232570"/>
                    <a:gd name="connsiteY0" fmla="*/ 0 h 1080876"/>
                    <a:gd name="connsiteX1" fmla="*/ 13985 w 1232570"/>
                    <a:gd name="connsiteY1" fmla="*/ 0 h 1080876"/>
                    <a:gd name="connsiteX2" fmla="*/ 90502 w 1232570"/>
                    <a:gd name="connsiteY2" fmla="*/ 0 h 1080876"/>
                    <a:gd name="connsiteX3" fmla="*/ 150524 w 1232570"/>
                    <a:gd name="connsiteY3" fmla="*/ 0 h 1080876"/>
                    <a:gd name="connsiteX4" fmla="*/ 156832 w 1232570"/>
                    <a:gd name="connsiteY4" fmla="*/ 0 h 1080876"/>
                    <a:gd name="connsiteX5" fmla="*/ 213704 w 1232570"/>
                    <a:gd name="connsiteY5" fmla="*/ 0 h 1080876"/>
                    <a:gd name="connsiteX6" fmla="*/ 237954 w 1232570"/>
                    <a:gd name="connsiteY6" fmla="*/ 0 h 1080876"/>
                    <a:gd name="connsiteX7" fmla="*/ 261845 w 1232570"/>
                    <a:gd name="connsiteY7" fmla="*/ 0 h 1080876"/>
                    <a:gd name="connsiteX8" fmla="*/ 301983 w 1232570"/>
                    <a:gd name="connsiteY8" fmla="*/ 0 h 1080876"/>
                    <a:gd name="connsiteX9" fmla="*/ 314471 w 1232570"/>
                    <a:gd name="connsiteY9" fmla="*/ 0 h 1080876"/>
                    <a:gd name="connsiteX10" fmla="*/ 361158 w 1232570"/>
                    <a:gd name="connsiteY10" fmla="*/ 0 h 1080876"/>
                    <a:gd name="connsiteX11" fmla="*/ 378443 w 1232570"/>
                    <a:gd name="connsiteY11" fmla="*/ 0 h 1080876"/>
                    <a:gd name="connsiteX12" fmla="*/ 380801 w 1232570"/>
                    <a:gd name="connsiteY12" fmla="*/ 0 h 1080876"/>
                    <a:gd name="connsiteX13" fmla="*/ 397052 w 1232570"/>
                    <a:gd name="connsiteY13" fmla="*/ 0 h 1080876"/>
                    <a:gd name="connsiteX14" fmla="*/ 423245 w 1232570"/>
                    <a:gd name="connsiteY14" fmla="*/ 0 h 1080876"/>
                    <a:gd name="connsiteX15" fmla="*/ 437673 w 1232570"/>
                    <a:gd name="connsiteY15" fmla="*/ 0 h 1080876"/>
                    <a:gd name="connsiteX16" fmla="*/ 465873 w 1232570"/>
                    <a:gd name="connsiteY16" fmla="*/ 0 h 1080876"/>
                    <a:gd name="connsiteX17" fmla="*/ 506837 w 1232570"/>
                    <a:gd name="connsiteY17" fmla="*/ 0 h 1080876"/>
                    <a:gd name="connsiteX18" fmla="*/ 542389 w 1232570"/>
                    <a:gd name="connsiteY18" fmla="*/ 0 h 1080876"/>
                    <a:gd name="connsiteX19" fmla="*/ 558813 w 1232570"/>
                    <a:gd name="connsiteY19" fmla="*/ 0 h 1080876"/>
                    <a:gd name="connsiteX20" fmla="*/ 596056 w 1232570"/>
                    <a:gd name="connsiteY20" fmla="*/ 0 h 1080876"/>
                    <a:gd name="connsiteX21" fmla="*/ 608720 w 1232570"/>
                    <a:gd name="connsiteY21" fmla="*/ 0 h 1080876"/>
                    <a:gd name="connsiteX22" fmla="*/ 621020 w 1232570"/>
                    <a:gd name="connsiteY22" fmla="*/ 0 h 1080876"/>
                    <a:gd name="connsiteX23" fmla="*/ 647214 w 1232570"/>
                    <a:gd name="connsiteY23" fmla="*/ 0 h 1080876"/>
                    <a:gd name="connsiteX24" fmla="*/ 665591 w 1232570"/>
                    <a:gd name="connsiteY24" fmla="*/ 0 h 1080876"/>
                    <a:gd name="connsiteX25" fmla="*/ 875132 w 1232570"/>
                    <a:gd name="connsiteY25" fmla="*/ 0 h 1080876"/>
                    <a:gd name="connsiteX26" fmla="*/ 970922 w 1232570"/>
                    <a:gd name="connsiteY26" fmla="*/ 55020 h 1080876"/>
                    <a:gd name="connsiteX27" fmla="*/ 1219266 w 1232570"/>
                    <a:gd name="connsiteY27" fmla="*/ 485418 h 1080876"/>
                    <a:gd name="connsiteX28" fmla="*/ 1219266 w 1232570"/>
                    <a:gd name="connsiteY28" fmla="*/ 595458 h 1080876"/>
                    <a:gd name="connsiteX29" fmla="*/ 970922 w 1232570"/>
                    <a:gd name="connsiteY29" fmla="*/ 1025856 h 1080876"/>
                    <a:gd name="connsiteX30" fmla="*/ 875132 w 1232570"/>
                    <a:gd name="connsiteY30" fmla="*/ 1080876 h 1080876"/>
                    <a:gd name="connsiteX31" fmla="*/ 647214 w 1232570"/>
                    <a:gd name="connsiteY31" fmla="*/ 1080876 h 1080876"/>
                    <a:gd name="connsiteX32" fmla="*/ 423245 w 1232570"/>
                    <a:gd name="connsiteY32" fmla="*/ 1080876 h 1080876"/>
                    <a:gd name="connsiteX33" fmla="*/ 378443 w 1232570"/>
                    <a:gd name="connsiteY33" fmla="*/ 1080876 h 1080876"/>
                    <a:gd name="connsiteX34" fmla="*/ 150524 w 1232570"/>
                    <a:gd name="connsiteY34" fmla="*/ 1080876 h 1080876"/>
                    <a:gd name="connsiteX35" fmla="*/ 0 w 1232570"/>
                    <a:gd name="connsiteY35" fmla="*/ 1080876 h 1080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232570" h="1080876">
                      <a:moveTo>
                        <a:pt x="0" y="0"/>
                      </a:moveTo>
                      <a:lnTo>
                        <a:pt x="13985" y="0"/>
                      </a:lnTo>
                      <a:cubicBezTo>
                        <a:pt x="41269" y="0"/>
                        <a:pt x="66735" y="0"/>
                        <a:pt x="90502" y="0"/>
                      </a:cubicBezTo>
                      <a:lnTo>
                        <a:pt x="150524" y="0"/>
                      </a:lnTo>
                      <a:lnTo>
                        <a:pt x="156832" y="0"/>
                      </a:lnTo>
                      <a:cubicBezTo>
                        <a:pt x="177325" y="0"/>
                        <a:pt x="196242" y="0"/>
                        <a:pt x="213704" y="0"/>
                      </a:cubicBezTo>
                      <a:lnTo>
                        <a:pt x="237954" y="0"/>
                      </a:lnTo>
                      <a:lnTo>
                        <a:pt x="261845" y="0"/>
                      </a:lnTo>
                      <a:cubicBezTo>
                        <a:pt x="276518" y="0"/>
                        <a:pt x="289856" y="0"/>
                        <a:pt x="301983" y="0"/>
                      </a:cubicBezTo>
                      <a:lnTo>
                        <a:pt x="314471" y="0"/>
                      </a:lnTo>
                      <a:lnTo>
                        <a:pt x="361158" y="0"/>
                      </a:lnTo>
                      <a:lnTo>
                        <a:pt x="378443" y="0"/>
                      </a:lnTo>
                      <a:lnTo>
                        <a:pt x="380801" y="0"/>
                      </a:lnTo>
                      <a:lnTo>
                        <a:pt x="397052" y="0"/>
                      </a:lnTo>
                      <a:cubicBezTo>
                        <a:pt x="423245" y="0"/>
                        <a:pt x="423245" y="0"/>
                        <a:pt x="423245" y="0"/>
                      </a:cubicBezTo>
                      <a:lnTo>
                        <a:pt x="437673" y="0"/>
                      </a:lnTo>
                      <a:lnTo>
                        <a:pt x="465873" y="0"/>
                      </a:lnTo>
                      <a:lnTo>
                        <a:pt x="506837" y="0"/>
                      </a:lnTo>
                      <a:lnTo>
                        <a:pt x="542389" y="0"/>
                      </a:lnTo>
                      <a:lnTo>
                        <a:pt x="558813" y="0"/>
                      </a:lnTo>
                      <a:cubicBezTo>
                        <a:pt x="573547" y="0"/>
                        <a:pt x="585824" y="0"/>
                        <a:pt x="596056" y="0"/>
                      </a:cubicBezTo>
                      <a:lnTo>
                        <a:pt x="608720" y="0"/>
                      </a:lnTo>
                      <a:lnTo>
                        <a:pt x="621020" y="0"/>
                      </a:lnTo>
                      <a:cubicBezTo>
                        <a:pt x="647214" y="0"/>
                        <a:pt x="647214" y="0"/>
                        <a:pt x="647214" y="0"/>
                      </a:cubicBezTo>
                      <a:lnTo>
                        <a:pt x="665591" y="0"/>
                      </a:lnTo>
                      <a:cubicBezTo>
                        <a:pt x="875132" y="0"/>
                        <a:pt x="875132" y="0"/>
                        <a:pt x="875132" y="0"/>
                      </a:cubicBezTo>
                      <a:cubicBezTo>
                        <a:pt x="910609" y="0"/>
                        <a:pt x="953183" y="24848"/>
                        <a:pt x="970922" y="55020"/>
                      </a:cubicBezTo>
                      <a:cubicBezTo>
                        <a:pt x="1219266" y="485418"/>
                        <a:pt x="1219266" y="485418"/>
                        <a:pt x="1219266" y="485418"/>
                      </a:cubicBezTo>
                      <a:cubicBezTo>
                        <a:pt x="1237005" y="515590"/>
                        <a:pt x="1237005" y="565286"/>
                        <a:pt x="1219266" y="595458"/>
                      </a:cubicBezTo>
                      <a:cubicBezTo>
                        <a:pt x="970922" y="1025856"/>
                        <a:pt x="970922" y="1025856"/>
                        <a:pt x="970922" y="1025856"/>
                      </a:cubicBezTo>
                      <a:cubicBezTo>
                        <a:pt x="953183" y="1056029"/>
                        <a:pt x="910609" y="1080876"/>
                        <a:pt x="875132" y="1080876"/>
                      </a:cubicBezTo>
                      <a:lnTo>
                        <a:pt x="647214" y="1080876"/>
                      </a:lnTo>
                      <a:lnTo>
                        <a:pt x="423245" y="1080876"/>
                      </a:lnTo>
                      <a:lnTo>
                        <a:pt x="378443" y="1080876"/>
                      </a:lnTo>
                      <a:lnTo>
                        <a:pt x="150524" y="1080876"/>
                      </a:lnTo>
                      <a:lnTo>
                        <a:pt x="0" y="1080876"/>
                      </a:lnTo>
                      <a:close/>
                    </a:path>
                  </a:pathLst>
                </a:custGeom>
                <a:solidFill>
                  <a:srgbClr val="01A9BB"/>
                </a:solidFill>
                <a:ln w="25400">
                  <a:noFill/>
                </a:ln>
                <a:effectLst>
                  <a:outerShdw blurRad="215900" dist="76200" dir="2700000" algn="tl" rotWithShape="0">
                    <a:prstClr val="black">
                      <a:alpha val="37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defRPr/>
                  </a:pPr>
                  <a:endParaRPr lang="zh-CN" altLang="en-US" kern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46" name="任意多边形 85"/>
                <p:cNvSpPr>
                  <a:spLocks/>
                </p:cNvSpPr>
                <p:nvPr/>
              </p:nvSpPr>
              <p:spPr bwMode="auto">
                <a:xfrm rot="5400000">
                  <a:off x="5459672" y="1212705"/>
                  <a:ext cx="1096651" cy="625516"/>
                </a:xfrm>
                <a:custGeom>
                  <a:avLst/>
                  <a:gdLst>
                    <a:gd name="connsiteX0" fmla="*/ 0 w 1232570"/>
                    <a:gd name="connsiteY0" fmla="*/ 0 h 1080876"/>
                    <a:gd name="connsiteX1" fmla="*/ 13985 w 1232570"/>
                    <a:gd name="connsiteY1" fmla="*/ 0 h 1080876"/>
                    <a:gd name="connsiteX2" fmla="*/ 90502 w 1232570"/>
                    <a:gd name="connsiteY2" fmla="*/ 0 h 1080876"/>
                    <a:gd name="connsiteX3" fmla="*/ 150524 w 1232570"/>
                    <a:gd name="connsiteY3" fmla="*/ 0 h 1080876"/>
                    <a:gd name="connsiteX4" fmla="*/ 156832 w 1232570"/>
                    <a:gd name="connsiteY4" fmla="*/ 0 h 1080876"/>
                    <a:gd name="connsiteX5" fmla="*/ 213704 w 1232570"/>
                    <a:gd name="connsiteY5" fmla="*/ 0 h 1080876"/>
                    <a:gd name="connsiteX6" fmla="*/ 237954 w 1232570"/>
                    <a:gd name="connsiteY6" fmla="*/ 0 h 1080876"/>
                    <a:gd name="connsiteX7" fmla="*/ 261845 w 1232570"/>
                    <a:gd name="connsiteY7" fmla="*/ 0 h 1080876"/>
                    <a:gd name="connsiteX8" fmla="*/ 301983 w 1232570"/>
                    <a:gd name="connsiteY8" fmla="*/ 0 h 1080876"/>
                    <a:gd name="connsiteX9" fmla="*/ 314471 w 1232570"/>
                    <a:gd name="connsiteY9" fmla="*/ 0 h 1080876"/>
                    <a:gd name="connsiteX10" fmla="*/ 361158 w 1232570"/>
                    <a:gd name="connsiteY10" fmla="*/ 0 h 1080876"/>
                    <a:gd name="connsiteX11" fmla="*/ 378443 w 1232570"/>
                    <a:gd name="connsiteY11" fmla="*/ 0 h 1080876"/>
                    <a:gd name="connsiteX12" fmla="*/ 380801 w 1232570"/>
                    <a:gd name="connsiteY12" fmla="*/ 0 h 1080876"/>
                    <a:gd name="connsiteX13" fmla="*/ 397052 w 1232570"/>
                    <a:gd name="connsiteY13" fmla="*/ 0 h 1080876"/>
                    <a:gd name="connsiteX14" fmla="*/ 423245 w 1232570"/>
                    <a:gd name="connsiteY14" fmla="*/ 0 h 1080876"/>
                    <a:gd name="connsiteX15" fmla="*/ 437673 w 1232570"/>
                    <a:gd name="connsiteY15" fmla="*/ 0 h 1080876"/>
                    <a:gd name="connsiteX16" fmla="*/ 465873 w 1232570"/>
                    <a:gd name="connsiteY16" fmla="*/ 0 h 1080876"/>
                    <a:gd name="connsiteX17" fmla="*/ 506837 w 1232570"/>
                    <a:gd name="connsiteY17" fmla="*/ 0 h 1080876"/>
                    <a:gd name="connsiteX18" fmla="*/ 542389 w 1232570"/>
                    <a:gd name="connsiteY18" fmla="*/ 0 h 1080876"/>
                    <a:gd name="connsiteX19" fmla="*/ 558813 w 1232570"/>
                    <a:gd name="connsiteY19" fmla="*/ 0 h 1080876"/>
                    <a:gd name="connsiteX20" fmla="*/ 596056 w 1232570"/>
                    <a:gd name="connsiteY20" fmla="*/ 0 h 1080876"/>
                    <a:gd name="connsiteX21" fmla="*/ 608720 w 1232570"/>
                    <a:gd name="connsiteY21" fmla="*/ 0 h 1080876"/>
                    <a:gd name="connsiteX22" fmla="*/ 621020 w 1232570"/>
                    <a:gd name="connsiteY22" fmla="*/ 0 h 1080876"/>
                    <a:gd name="connsiteX23" fmla="*/ 647214 w 1232570"/>
                    <a:gd name="connsiteY23" fmla="*/ 0 h 1080876"/>
                    <a:gd name="connsiteX24" fmla="*/ 665591 w 1232570"/>
                    <a:gd name="connsiteY24" fmla="*/ 0 h 1080876"/>
                    <a:gd name="connsiteX25" fmla="*/ 875132 w 1232570"/>
                    <a:gd name="connsiteY25" fmla="*/ 0 h 1080876"/>
                    <a:gd name="connsiteX26" fmla="*/ 970922 w 1232570"/>
                    <a:gd name="connsiteY26" fmla="*/ 55020 h 1080876"/>
                    <a:gd name="connsiteX27" fmla="*/ 1219266 w 1232570"/>
                    <a:gd name="connsiteY27" fmla="*/ 485418 h 1080876"/>
                    <a:gd name="connsiteX28" fmla="*/ 1219266 w 1232570"/>
                    <a:gd name="connsiteY28" fmla="*/ 595458 h 1080876"/>
                    <a:gd name="connsiteX29" fmla="*/ 970922 w 1232570"/>
                    <a:gd name="connsiteY29" fmla="*/ 1025856 h 1080876"/>
                    <a:gd name="connsiteX30" fmla="*/ 875132 w 1232570"/>
                    <a:gd name="connsiteY30" fmla="*/ 1080876 h 1080876"/>
                    <a:gd name="connsiteX31" fmla="*/ 647214 w 1232570"/>
                    <a:gd name="connsiteY31" fmla="*/ 1080876 h 1080876"/>
                    <a:gd name="connsiteX32" fmla="*/ 423245 w 1232570"/>
                    <a:gd name="connsiteY32" fmla="*/ 1080876 h 1080876"/>
                    <a:gd name="connsiteX33" fmla="*/ 378443 w 1232570"/>
                    <a:gd name="connsiteY33" fmla="*/ 1080876 h 1080876"/>
                    <a:gd name="connsiteX34" fmla="*/ 150524 w 1232570"/>
                    <a:gd name="connsiteY34" fmla="*/ 1080876 h 1080876"/>
                    <a:gd name="connsiteX35" fmla="*/ 0 w 1232570"/>
                    <a:gd name="connsiteY35" fmla="*/ 1080876 h 1080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232570" h="1080876">
                      <a:moveTo>
                        <a:pt x="0" y="0"/>
                      </a:moveTo>
                      <a:lnTo>
                        <a:pt x="13985" y="0"/>
                      </a:lnTo>
                      <a:cubicBezTo>
                        <a:pt x="41269" y="0"/>
                        <a:pt x="66735" y="0"/>
                        <a:pt x="90502" y="0"/>
                      </a:cubicBezTo>
                      <a:lnTo>
                        <a:pt x="150524" y="0"/>
                      </a:lnTo>
                      <a:lnTo>
                        <a:pt x="156832" y="0"/>
                      </a:lnTo>
                      <a:cubicBezTo>
                        <a:pt x="177325" y="0"/>
                        <a:pt x="196242" y="0"/>
                        <a:pt x="213704" y="0"/>
                      </a:cubicBezTo>
                      <a:lnTo>
                        <a:pt x="237954" y="0"/>
                      </a:lnTo>
                      <a:lnTo>
                        <a:pt x="261845" y="0"/>
                      </a:lnTo>
                      <a:cubicBezTo>
                        <a:pt x="276518" y="0"/>
                        <a:pt x="289856" y="0"/>
                        <a:pt x="301983" y="0"/>
                      </a:cubicBezTo>
                      <a:lnTo>
                        <a:pt x="314471" y="0"/>
                      </a:lnTo>
                      <a:lnTo>
                        <a:pt x="361158" y="0"/>
                      </a:lnTo>
                      <a:lnTo>
                        <a:pt x="378443" y="0"/>
                      </a:lnTo>
                      <a:lnTo>
                        <a:pt x="380801" y="0"/>
                      </a:lnTo>
                      <a:lnTo>
                        <a:pt x="397052" y="0"/>
                      </a:lnTo>
                      <a:cubicBezTo>
                        <a:pt x="423245" y="0"/>
                        <a:pt x="423245" y="0"/>
                        <a:pt x="423245" y="0"/>
                      </a:cubicBezTo>
                      <a:lnTo>
                        <a:pt x="437673" y="0"/>
                      </a:lnTo>
                      <a:lnTo>
                        <a:pt x="465873" y="0"/>
                      </a:lnTo>
                      <a:lnTo>
                        <a:pt x="506837" y="0"/>
                      </a:lnTo>
                      <a:lnTo>
                        <a:pt x="542389" y="0"/>
                      </a:lnTo>
                      <a:lnTo>
                        <a:pt x="558813" y="0"/>
                      </a:lnTo>
                      <a:cubicBezTo>
                        <a:pt x="573547" y="0"/>
                        <a:pt x="585824" y="0"/>
                        <a:pt x="596056" y="0"/>
                      </a:cubicBezTo>
                      <a:lnTo>
                        <a:pt x="608720" y="0"/>
                      </a:lnTo>
                      <a:lnTo>
                        <a:pt x="621020" y="0"/>
                      </a:lnTo>
                      <a:cubicBezTo>
                        <a:pt x="647214" y="0"/>
                        <a:pt x="647214" y="0"/>
                        <a:pt x="647214" y="0"/>
                      </a:cubicBezTo>
                      <a:lnTo>
                        <a:pt x="665591" y="0"/>
                      </a:lnTo>
                      <a:cubicBezTo>
                        <a:pt x="875132" y="0"/>
                        <a:pt x="875132" y="0"/>
                        <a:pt x="875132" y="0"/>
                      </a:cubicBezTo>
                      <a:cubicBezTo>
                        <a:pt x="910609" y="0"/>
                        <a:pt x="953183" y="24848"/>
                        <a:pt x="970922" y="55020"/>
                      </a:cubicBezTo>
                      <a:cubicBezTo>
                        <a:pt x="1219266" y="485418"/>
                        <a:pt x="1219266" y="485418"/>
                        <a:pt x="1219266" y="485418"/>
                      </a:cubicBezTo>
                      <a:cubicBezTo>
                        <a:pt x="1237005" y="515590"/>
                        <a:pt x="1237005" y="565286"/>
                        <a:pt x="1219266" y="595458"/>
                      </a:cubicBezTo>
                      <a:cubicBezTo>
                        <a:pt x="970922" y="1025856"/>
                        <a:pt x="970922" y="1025856"/>
                        <a:pt x="970922" y="1025856"/>
                      </a:cubicBezTo>
                      <a:cubicBezTo>
                        <a:pt x="953183" y="1056029"/>
                        <a:pt x="910609" y="1080876"/>
                        <a:pt x="875132" y="1080876"/>
                      </a:cubicBezTo>
                      <a:lnTo>
                        <a:pt x="647214" y="1080876"/>
                      </a:lnTo>
                      <a:lnTo>
                        <a:pt x="423245" y="1080876"/>
                      </a:lnTo>
                      <a:lnTo>
                        <a:pt x="378443" y="1080876"/>
                      </a:lnTo>
                      <a:lnTo>
                        <a:pt x="150524" y="1080876"/>
                      </a:lnTo>
                      <a:lnTo>
                        <a:pt x="0" y="1080876"/>
                      </a:lnTo>
                      <a:close/>
                    </a:path>
                  </a:pathLst>
                </a:cu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defRPr/>
                  </a:pPr>
                  <a:endParaRPr lang="zh-CN" altLang="en-US" kern="0">
                    <a:ln>
                      <a:solidFill>
                        <a:srgbClr val="CCCCFF"/>
                      </a:solidFill>
                    </a:ln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342" name="组合 86"/>
              <p:cNvGrpSpPr/>
              <p:nvPr/>
            </p:nvGrpSpPr>
            <p:grpSpPr>
              <a:xfrm>
                <a:off x="5559241" y="1258918"/>
                <a:ext cx="426562" cy="747948"/>
                <a:chOff x="5695240" y="977137"/>
                <a:chExt cx="625516" cy="1096651"/>
              </a:xfrm>
              <a:scene3d>
                <a:camera prst="orthographicFront">
                  <a:rot lat="20944032" lon="19239453" rev="161931"/>
                </a:camera>
                <a:lightRig rig="threePt" dir="t"/>
              </a:scene3d>
            </p:grpSpPr>
            <p:sp>
              <p:nvSpPr>
                <p:cNvPr id="343" name="任意多边形 87"/>
                <p:cNvSpPr>
                  <a:spLocks/>
                </p:cNvSpPr>
                <p:nvPr/>
              </p:nvSpPr>
              <p:spPr bwMode="auto">
                <a:xfrm rot="5400000">
                  <a:off x="5533885" y="1302922"/>
                  <a:ext cx="923924" cy="527529"/>
                </a:xfrm>
                <a:custGeom>
                  <a:avLst/>
                  <a:gdLst>
                    <a:gd name="connsiteX0" fmla="*/ 0 w 1232570"/>
                    <a:gd name="connsiteY0" fmla="*/ 0 h 1080876"/>
                    <a:gd name="connsiteX1" fmla="*/ 13985 w 1232570"/>
                    <a:gd name="connsiteY1" fmla="*/ 0 h 1080876"/>
                    <a:gd name="connsiteX2" fmla="*/ 90502 w 1232570"/>
                    <a:gd name="connsiteY2" fmla="*/ 0 h 1080876"/>
                    <a:gd name="connsiteX3" fmla="*/ 150524 w 1232570"/>
                    <a:gd name="connsiteY3" fmla="*/ 0 h 1080876"/>
                    <a:gd name="connsiteX4" fmla="*/ 156832 w 1232570"/>
                    <a:gd name="connsiteY4" fmla="*/ 0 h 1080876"/>
                    <a:gd name="connsiteX5" fmla="*/ 213704 w 1232570"/>
                    <a:gd name="connsiteY5" fmla="*/ 0 h 1080876"/>
                    <a:gd name="connsiteX6" fmla="*/ 237954 w 1232570"/>
                    <a:gd name="connsiteY6" fmla="*/ 0 h 1080876"/>
                    <a:gd name="connsiteX7" fmla="*/ 261845 w 1232570"/>
                    <a:gd name="connsiteY7" fmla="*/ 0 h 1080876"/>
                    <a:gd name="connsiteX8" fmla="*/ 301983 w 1232570"/>
                    <a:gd name="connsiteY8" fmla="*/ 0 h 1080876"/>
                    <a:gd name="connsiteX9" fmla="*/ 314471 w 1232570"/>
                    <a:gd name="connsiteY9" fmla="*/ 0 h 1080876"/>
                    <a:gd name="connsiteX10" fmla="*/ 361158 w 1232570"/>
                    <a:gd name="connsiteY10" fmla="*/ 0 h 1080876"/>
                    <a:gd name="connsiteX11" fmla="*/ 378443 w 1232570"/>
                    <a:gd name="connsiteY11" fmla="*/ 0 h 1080876"/>
                    <a:gd name="connsiteX12" fmla="*/ 380801 w 1232570"/>
                    <a:gd name="connsiteY12" fmla="*/ 0 h 1080876"/>
                    <a:gd name="connsiteX13" fmla="*/ 397052 w 1232570"/>
                    <a:gd name="connsiteY13" fmla="*/ 0 h 1080876"/>
                    <a:gd name="connsiteX14" fmla="*/ 423245 w 1232570"/>
                    <a:gd name="connsiteY14" fmla="*/ 0 h 1080876"/>
                    <a:gd name="connsiteX15" fmla="*/ 437673 w 1232570"/>
                    <a:gd name="connsiteY15" fmla="*/ 0 h 1080876"/>
                    <a:gd name="connsiteX16" fmla="*/ 465873 w 1232570"/>
                    <a:gd name="connsiteY16" fmla="*/ 0 h 1080876"/>
                    <a:gd name="connsiteX17" fmla="*/ 506837 w 1232570"/>
                    <a:gd name="connsiteY17" fmla="*/ 0 h 1080876"/>
                    <a:gd name="connsiteX18" fmla="*/ 542389 w 1232570"/>
                    <a:gd name="connsiteY18" fmla="*/ 0 h 1080876"/>
                    <a:gd name="connsiteX19" fmla="*/ 558813 w 1232570"/>
                    <a:gd name="connsiteY19" fmla="*/ 0 h 1080876"/>
                    <a:gd name="connsiteX20" fmla="*/ 596056 w 1232570"/>
                    <a:gd name="connsiteY20" fmla="*/ 0 h 1080876"/>
                    <a:gd name="connsiteX21" fmla="*/ 608720 w 1232570"/>
                    <a:gd name="connsiteY21" fmla="*/ 0 h 1080876"/>
                    <a:gd name="connsiteX22" fmla="*/ 621020 w 1232570"/>
                    <a:gd name="connsiteY22" fmla="*/ 0 h 1080876"/>
                    <a:gd name="connsiteX23" fmla="*/ 647214 w 1232570"/>
                    <a:gd name="connsiteY23" fmla="*/ 0 h 1080876"/>
                    <a:gd name="connsiteX24" fmla="*/ 665591 w 1232570"/>
                    <a:gd name="connsiteY24" fmla="*/ 0 h 1080876"/>
                    <a:gd name="connsiteX25" fmla="*/ 875132 w 1232570"/>
                    <a:gd name="connsiteY25" fmla="*/ 0 h 1080876"/>
                    <a:gd name="connsiteX26" fmla="*/ 970922 w 1232570"/>
                    <a:gd name="connsiteY26" fmla="*/ 55020 h 1080876"/>
                    <a:gd name="connsiteX27" fmla="*/ 1219266 w 1232570"/>
                    <a:gd name="connsiteY27" fmla="*/ 485418 h 1080876"/>
                    <a:gd name="connsiteX28" fmla="*/ 1219266 w 1232570"/>
                    <a:gd name="connsiteY28" fmla="*/ 595458 h 1080876"/>
                    <a:gd name="connsiteX29" fmla="*/ 970922 w 1232570"/>
                    <a:gd name="connsiteY29" fmla="*/ 1025856 h 1080876"/>
                    <a:gd name="connsiteX30" fmla="*/ 875132 w 1232570"/>
                    <a:gd name="connsiteY30" fmla="*/ 1080876 h 1080876"/>
                    <a:gd name="connsiteX31" fmla="*/ 647214 w 1232570"/>
                    <a:gd name="connsiteY31" fmla="*/ 1080876 h 1080876"/>
                    <a:gd name="connsiteX32" fmla="*/ 423245 w 1232570"/>
                    <a:gd name="connsiteY32" fmla="*/ 1080876 h 1080876"/>
                    <a:gd name="connsiteX33" fmla="*/ 378443 w 1232570"/>
                    <a:gd name="connsiteY33" fmla="*/ 1080876 h 1080876"/>
                    <a:gd name="connsiteX34" fmla="*/ 150524 w 1232570"/>
                    <a:gd name="connsiteY34" fmla="*/ 1080876 h 1080876"/>
                    <a:gd name="connsiteX35" fmla="*/ 0 w 1232570"/>
                    <a:gd name="connsiteY35" fmla="*/ 1080876 h 1080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232570" h="1080876">
                      <a:moveTo>
                        <a:pt x="0" y="0"/>
                      </a:moveTo>
                      <a:lnTo>
                        <a:pt x="13985" y="0"/>
                      </a:lnTo>
                      <a:cubicBezTo>
                        <a:pt x="41269" y="0"/>
                        <a:pt x="66735" y="0"/>
                        <a:pt x="90502" y="0"/>
                      </a:cubicBezTo>
                      <a:lnTo>
                        <a:pt x="150524" y="0"/>
                      </a:lnTo>
                      <a:lnTo>
                        <a:pt x="156832" y="0"/>
                      </a:lnTo>
                      <a:cubicBezTo>
                        <a:pt x="177325" y="0"/>
                        <a:pt x="196242" y="0"/>
                        <a:pt x="213704" y="0"/>
                      </a:cubicBezTo>
                      <a:lnTo>
                        <a:pt x="237954" y="0"/>
                      </a:lnTo>
                      <a:lnTo>
                        <a:pt x="261845" y="0"/>
                      </a:lnTo>
                      <a:cubicBezTo>
                        <a:pt x="276518" y="0"/>
                        <a:pt x="289856" y="0"/>
                        <a:pt x="301983" y="0"/>
                      </a:cubicBezTo>
                      <a:lnTo>
                        <a:pt x="314471" y="0"/>
                      </a:lnTo>
                      <a:lnTo>
                        <a:pt x="361158" y="0"/>
                      </a:lnTo>
                      <a:lnTo>
                        <a:pt x="378443" y="0"/>
                      </a:lnTo>
                      <a:lnTo>
                        <a:pt x="380801" y="0"/>
                      </a:lnTo>
                      <a:lnTo>
                        <a:pt x="397052" y="0"/>
                      </a:lnTo>
                      <a:cubicBezTo>
                        <a:pt x="423245" y="0"/>
                        <a:pt x="423245" y="0"/>
                        <a:pt x="423245" y="0"/>
                      </a:cubicBezTo>
                      <a:lnTo>
                        <a:pt x="437673" y="0"/>
                      </a:lnTo>
                      <a:lnTo>
                        <a:pt x="465873" y="0"/>
                      </a:lnTo>
                      <a:lnTo>
                        <a:pt x="506837" y="0"/>
                      </a:lnTo>
                      <a:lnTo>
                        <a:pt x="542389" y="0"/>
                      </a:lnTo>
                      <a:lnTo>
                        <a:pt x="558813" y="0"/>
                      </a:lnTo>
                      <a:cubicBezTo>
                        <a:pt x="573547" y="0"/>
                        <a:pt x="585824" y="0"/>
                        <a:pt x="596056" y="0"/>
                      </a:cubicBezTo>
                      <a:lnTo>
                        <a:pt x="608720" y="0"/>
                      </a:lnTo>
                      <a:lnTo>
                        <a:pt x="621020" y="0"/>
                      </a:lnTo>
                      <a:cubicBezTo>
                        <a:pt x="647214" y="0"/>
                        <a:pt x="647214" y="0"/>
                        <a:pt x="647214" y="0"/>
                      </a:cubicBezTo>
                      <a:lnTo>
                        <a:pt x="665591" y="0"/>
                      </a:lnTo>
                      <a:cubicBezTo>
                        <a:pt x="875132" y="0"/>
                        <a:pt x="875132" y="0"/>
                        <a:pt x="875132" y="0"/>
                      </a:cubicBezTo>
                      <a:cubicBezTo>
                        <a:pt x="910609" y="0"/>
                        <a:pt x="953183" y="24848"/>
                        <a:pt x="970922" y="55020"/>
                      </a:cubicBezTo>
                      <a:cubicBezTo>
                        <a:pt x="1219266" y="485418"/>
                        <a:pt x="1219266" y="485418"/>
                        <a:pt x="1219266" y="485418"/>
                      </a:cubicBezTo>
                      <a:cubicBezTo>
                        <a:pt x="1237005" y="515590"/>
                        <a:pt x="1237005" y="565286"/>
                        <a:pt x="1219266" y="595458"/>
                      </a:cubicBezTo>
                      <a:cubicBezTo>
                        <a:pt x="970922" y="1025856"/>
                        <a:pt x="970922" y="1025856"/>
                        <a:pt x="970922" y="1025856"/>
                      </a:cubicBezTo>
                      <a:cubicBezTo>
                        <a:pt x="953183" y="1056029"/>
                        <a:pt x="910609" y="1080876"/>
                        <a:pt x="875132" y="1080876"/>
                      </a:cubicBezTo>
                      <a:lnTo>
                        <a:pt x="647214" y="1080876"/>
                      </a:lnTo>
                      <a:lnTo>
                        <a:pt x="423245" y="1080876"/>
                      </a:lnTo>
                      <a:lnTo>
                        <a:pt x="378443" y="1080876"/>
                      </a:lnTo>
                      <a:lnTo>
                        <a:pt x="150524" y="1080876"/>
                      </a:lnTo>
                      <a:lnTo>
                        <a:pt x="0" y="1080876"/>
                      </a:lnTo>
                      <a:close/>
                    </a:path>
                  </a:pathLst>
                </a:custGeom>
                <a:gradFill>
                  <a:gsLst>
                    <a:gs pos="38000">
                      <a:srgbClr val="E04949"/>
                    </a:gs>
                    <a:gs pos="0">
                      <a:srgbClr val="E04949"/>
                    </a:gs>
                    <a:gs pos="100000">
                      <a:srgbClr val="E04949"/>
                    </a:gs>
                  </a:gsLst>
                  <a:lin ang="0" scaled="0"/>
                </a:gradFill>
                <a:ln w="25400">
                  <a:noFill/>
                </a:ln>
                <a:effectLst>
                  <a:outerShdw blurRad="215900" dist="76200" dir="2700000" algn="tl" rotWithShape="0">
                    <a:prstClr val="black">
                      <a:alpha val="37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defRPr/>
                  </a:pPr>
                  <a:endParaRPr lang="zh-CN" altLang="en-US" kern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44" name="任意多边形 88"/>
                <p:cNvSpPr>
                  <a:spLocks/>
                </p:cNvSpPr>
                <p:nvPr/>
              </p:nvSpPr>
              <p:spPr bwMode="auto">
                <a:xfrm rot="5400000">
                  <a:off x="5459672" y="1212705"/>
                  <a:ext cx="1096651" cy="625516"/>
                </a:xfrm>
                <a:custGeom>
                  <a:avLst/>
                  <a:gdLst>
                    <a:gd name="connsiteX0" fmla="*/ 0 w 1232570"/>
                    <a:gd name="connsiteY0" fmla="*/ 0 h 1080876"/>
                    <a:gd name="connsiteX1" fmla="*/ 13985 w 1232570"/>
                    <a:gd name="connsiteY1" fmla="*/ 0 h 1080876"/>
                    <a:gd name="connsiteX2" fmla="*/ 90502 w 1232570"/>
                    <a:gd name="connsiteY2" fmla="*/ 0 h 1080876"/>
                    <a:gd name="connsiteX3" fmla="*/ 150524 w 1232570"/>
                    <a:gd name="connsiteY3" fmla="*/ 0 h 1080876"/>
                    <a:gd name="connsiteX4" fmla="*/ 156832 w 1232570"/>
                    <a:gd name="connsiteY4" fmla="*/ 0 h 1080876"/>
                    <a:gd name="connsiteX5" fmla="*/ 213704 w 1232570"/>
                    <a:gd name="connsiteY5" fmla="*/ 0 h 1080876"/>
                    <a:gd name="connsiteX6" fmla="*/ 237954 w 1232570"/>
                    <a:gd name="connsiteY6" fmla="*/ 0 h 1080876"/>
                    <a:gd name="connsiteX7" fmla="*/ 261845 w 1232570"/>
                    <a:gd name="connsiteY7" fmla="*/ 0 h 1080876"/>
                    <a:gd name="connsiteX8" fmla="*/ 301983 w 1232570"/>
                    <a:gd name="connsiteY8" fmla="*/ 0 h 1080876"/>
                    <a:gd name="connsiteX9" fmla="*/ 314471 w 1232570"/>
                    <a:gd name="connsiteY9" fmla="*/ 0 h 1080876"/>
                    <a:gd name="connsiteX10" fmla="*/ 361158 w 1232570"/>
                    <a:gd name="connsiteY10" fmla="*/ 0 h 1080876"/>
                    <a:gd name="connsiteX11" fmla="*/ 378443 w 1232570"/>
                    <a:gd name="connsiteY11" fmla="*/ 0 h 1080876"/>
                    <a:gd name="connsiteX12" fmla="*/ 380801 w 1232570"/>
                    <a:gd name="connsiteY12" fmla="*/ 0 h 1080876"/>
                    <a:gd name="connsiteX13" fmla="*/ 397052 w 1232570"/>
                    <a:gd name="connsiteY13" fmla="*/ 0 h 1080876"/>
                    <a:gd name="connsiteX14" fmla="*/ 423245 w 1232570"/>
                    <a:gd name="connsiteY14" fmla="*/ 0 h 1080876"/>
                    <a:gd name="connsiteX15" fmla="*/ 437673 w 1232570"/>
                    <a:gd name="connsiteY15" fmla="*/ 0 h 1080876"/>
                    <a:gd name="connsiteX16" fmla="*/ 465873 w 1232570"/>
                    <a:gd name="connsiteY16" fmla="*/ 0 h 1080876"/>
                    <a:gd name="connsiteX17" fmla="*/ 506837 w 1232570"/>
                    <a:gd name="connsiteY17" fmla="*/ 0 h 1080876"/>
                    <a:gd name="connsiteX18" fmla="*/ 542389 w 1232570"/>
                    <a:gd name="connsiteY18" fmla="*/ 0 h 1080876"/>
                    <a:gd name="connsiteX19" fmla="*/ 558813 w 1232570"/>
                    <a:gd name="connsiteY19" fmla="*/ 0 h 1080876"/>
                    <a:gd name="connsiteX20" fmla="*/ 596056 w 1232570"/>
                    <a:gd name="connsiteY20" fmla="*/ 0 h 1080876"/>
                    <a:gd name="connsiteX21" fmla="*/ 608720 w 1232570"/>
                    <a:gd name="connsiteY21" fmla="*/ 0 h 1080876"/>
                    <a:gd name="connsiteX22" fmla="*/ 621020 w 1232570"/>
                    <a:gd name="connsiteY22" fmla="*/ 0 h 1080876"/>
                    <a:gd name="connsiteX23" fmla="*/ 647214 w 1232570"/>
                    <a:gd name="connsiteY23" fmla="*/ 0 h 1080876"/>
                    <a:gd name="connsiteX24" fmla="*/ 665591 w 1232570"/>
                    <a:gd name="connsiteY24" fmla="*/ 0 h 1080876"/>
                    <a:gd name="connsiteX25" fmla="*/ 875132 w 1232570"/>
                    <a:gd name="connsiteY25" fmla="*/ 0 h 1080876"/>
                    <a:gd name="connsiteX26" fmla="*/ 970922 w 1232570"/>
                    <a:gd name="connsiteY26" fmla="*/ 55020 h 1080876"/>
                    <a:gd name="connsiteX27" fmla="*/ 1219266 w 1232570"/>
                    <a:gd name="connsiteY27" fmla="*/ 485418 h 1080876"/>
                    <a:gd name="connsiteX28" fmla="*/ 1219266 w 1232570"/>
                    <a:gd name="connsiteY28" fmla="*/ 595458 h 1080876"/>
                    <a:gd name="connsiteX29" fmla="*/ 970922 w 1232570"/>
                    <a:gd name="connsiteY29" fmla="*/ 1025856 h 1080876"/>
                    <a:gd name="connsiteX30" fmla="*/ 875132 w 1232570"/>
                    <a:gd name="connsiteY30" fmla="*/ 1080876 h 1080876"/>
                    <a:gd name="connsiteX31" fmla="*/ 647214 w 1232570"/>
                    <a:gd name="connsiteY31" fmla="*/ 1080876 h 1080876"/>
                    <a:gd name="connsiteX32" fmla="*/ 423245 w 1232570"/>
                    <a:gd name="connsiteY32" fmla="*/ 1080876 h 1080876"/>
                    <a:gd name="connsiteX33" fmla="*/ 378443 w 1232570"/>
                    <a:gd name="connsiteY33" fmla="*/ 1080876 h 1080876"/>
                    <a:gd name="connsiteX34" fmla="*/ 150524 w 1232570"/>
                    <a:gd name="connsiteY34" fmla="*/ 1080876 h 1080876"/>
                    <a:gd name="connsiteX35" fmla="*/ 0 w 1232570"/>
                    <a:gd name="connsiteY35" fmla="*/ 1080876 h 1080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232570" h="1080876">
                      <a:moveTo>
                        <a:pt x="0" y="0"/>
                      </a:moveTo>
                      <a:lnTo>
                        <a:pt x="13985" y="0"/>
                      </a:lnTo>
                      <a:cubicBezTo>
                        <a:pt x="41269" y="0"/>
                        <a:pt x="66735" y="0"/>
                        <a:pt x="90502" y="0"/>
                      </a:cubicBezTo>
                      <a:lnTo>
                        <a:pt x="150524" y="0"/>
                      </a:lnTo>
                      <a:lnTo>
                        <a:pt x="156832" y="0"/>
                      </a:lnTo>
                      <a:cubicBezTo>
                        <a:pt x="177325" y="0"/>
                        <a:pt x="196242" y="0"/>
                        <a:pt x="213704" y="0"/>
                      </a:cubicBezTo>
                      <a:lnTo>
                        <a:pt x="237954" y="0"/>
                      </a:lnTo>
                      <a:lnTo>
                        <a:pt x="261845" y="0"/>
                      </a:lnTo>
                      <a:cubicBezTo>
                        <a:pt x="276518" y="0"/>
                        <a:pt x="289856" y="0"/>
                        <a:pt x="301983" y="0"/>
                      </a:cubicBezTo>
                      <a:lnTo>
                        <a:pt x="314471" y="0"/>
                      </a:lnTo>
                      <a:lnTo>
                        <a:pt x="361158" y="0"/>
                      </a:lnTo>
                      <a:lnTo>
                        <a:pt x="378443" y="0"/>
                      </a:lnTo>
                      <a:lnTo>
                        <a:pt x="380801" y="0"/>
                      </a:lnTo>
                      <a:lnTo>
                        <a:pt x="397052" y="0"/>
                      </a:lnTo>
                      <a:cubicBezTo>
                        <a:pt x="423245" y="0"/>
                        <a:pt x="423245" y="0"/>
                        <a:pt x="423245" y="0"/>
                      </a:cubicBezTo>
                      <a:lnTo>
                        <a:pt x="437673" y="0"/>
                      </a:lnTo>
                      <a:lnTo>
                        <a:pt x="465873" y="0"/>
                      </a:lnTo>
                      <a:lnTo>
                        <a:pt x="506837" y="0"/>
                      </a:lnTo>
                      <a:lnTo>
                        <a:pt x="542389" y="0"/>
                      </a:lnTo>
                      <a:lnTo>
                        <a:pt x="558813" y="0"/>
                      </a:lnTo>
                      <a:cubicBezTo>
                        <a:pt x="573547" y="0"/>
                        <a:pt x="585824" y="0"/>
                        <a:pt x="596056" y="0"/>
                      </a:cubicBezTo>
                      <a:lnTo>
                        <a:pt x="608720" y="0"/>
                      </a:lnTo>
                      <a:lnTo>
                        <a:pt x="621020" y="0"/>
                      </a:lnTo>
                      <a:cubicBezTo>
                        <a:pt x="647214" y="0"/>
                        <a:pt x="647214" y="0"/>
                        <a:pt x="647214" y="0"/>
                      </a:cubicBezTo>
                      <a:lnTo>
                        <a:pt x="665591" y="0"/>
                      </a:lnTo>
                      <a:cubicBezTo>
                        <a:pt x="875132" y="0"/>
                        <a:pt x="875132" y="0"/>
                        <a:pt x="875132" y="0"/>
                      </a:cubicBezTo>
                      <a:cubicBezTo>
                        <a:pt x="910609" y="0"/>
                        <a:pt x="953183" y="24848"/>
                        <a:pt x="970922" y="55020"/>
                      </a:cubicBezTo>
                      <a:cubicBezTo>
                        <a:pt x="1219266" y="485418"/>
                        <a:pt x="1219266" y="485418"/>
                        <a:pt x="1219266" y="485418"/>
                      </a:cubicBezTo>
                      <a:cubicBezTo>
                        <a:pt x="1237005" y="515590"/>
                        <a:pt x="1237005" y="565286"/>
                        <a:pt x="1219266" y="595458"/>
                      </a:cubicBezTo>
                      <a:cubicBezTo>
                        <a:pt x="970922" y="1025856"/>
                        <a:pt x="970922" y="1025856"/>
                        <a:pt x="970922" y="1025856"/>
                      </a:cubicBezTo>
                      <a:cubicBezTo>
                        <a:pt x="953183" y="1056029"/>
                        <a:pt x="910609" y="1080876"/>
                        <a:pt x="875132" y="1080876"/>
                      </a:cubicBezTo>
                      <a:lnTo>
                        <a:pt x="647214" y="1080876"/>
                      </a:lnTo>
                      <a:lnTo>
                        <a:pt x="423245" y="1080876"/>
                      </a:lnTo>
                      <a:lnTo>
                        <a:pt x="378443" y="1080876"/>
                      </a:lnTo>
                      <a:lnTo>
                        <a:pt x="150524" y="1080876"/>
                      </a:lnTo>
                      <a:lnTo>
                        <a:pt x="0" y="1080876"/>
                      </a:lnTo>
                      <a:close/>
                    </a:path>
                  </a:pathLst>
                </a:custGeom>
                <a:gradFill>
                  <a:gsLst>
                    <a:gs pos="29000">
                      <a:srgbClr val="E04949"/>
                    </a:gs>
                    <a:gs pos="100000">
                      <a:srgbClr val="E04949"/>
                    </a:gs>
                    <a:gs pos="0">
                      <a:srgbClr val="E04949"/>
                    </a:gs>
                  </a:gsLst>
                  <a:lin ang="0" scaled="0"/>
                </a:gradFill>
                <a:ln w="25400">
                  <a:gradFill>
                    <a:gsLst>
                      <a:gs pos="38000">
                        <a:srgbClr val="E04949"/>
                      </a:gs>
                      <a:gs pos="0">
                        <a:srgbClr val="E04949"/>
                      </a:gs>
                      <a:gs pos="100000">
                        <a:srgbClr val="EB8585"/>
                      </a:gs>
                    </a:gsLst>
                    <a:lin ang="0" scaled="0"/>
                  </a:gradFill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defRPr/>
                  </a:pPr>
                  <a:endParaRPr lang="zh-CN" altLang="en-US" kern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7B6047-1227-4491-8FB1-C8E54DFC9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3171" y="132993"/>
            <a:ext cx="7125731" cy="861751"/>
          </a:xfrm>
        </p:spPr>
        <p:txBody>
          <a:bodyPr>
            <a:noAutofit/>
          </a:bodyPr>
          <a:lstStyle/>
          <a:p>
            <a:r>
              <a:rPr lang="ru-RU" sz="2800" dirty="0">
                <a:latin typeface="+mn-lt"/>
              </a:rPr>
              <a:t>Структура </a:t>
            </a:r>
            <a:r>
              <a:rPr lang="ru-RU" sz="2800" dirty="0">
                <a:solidFill>
                  <a:schemeClr val="accent3"/>
                </a:solidFill>
                <a:latin typeface="+mn-lt"/>
              </a:rPr>
              <a:t>доходов бюджета Слюдянского муниципального района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B431A14-E589-47D0-8477-C6ED33D1511D}"/>
              </a:ext>
            </a:extLst>
          </p:cNvPr>
          <p:cNvSpPr/>
          <p:nvPr/>
        </p:nvSpPr>
        <p:spPr>
          <a:xfrm>
            <a:off x="303750" y="1400318"/>
            <a:ext cx="1687500" cy="57375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1E6ABAA-B1F7-4D47-B81C-AFC1BB9B7DDD}"/>
              </a:ext>
            </a:extLst>
          </p:cNvPr>
          <p:cNvSpPr/>
          <p:nvPr/>
        </p:nvSpPr>
        <p:spPr>
          <a:xfrm>
            <a:off x="1991578" y="1400318"/>
            <a:ext cx="1687500" cy="57375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5A0F407-DAB3-484D-AF56-F7EEC36D0C2F}"/>
              </a:ext>
            </a:extLst>
          </p:cNvPr>
          <p:cNvSpPr/>
          <p:nvPr/>
        </p:nvSpPr>
        <p:spPr>
          <a:xfrm>
            <a:off x="3680100" y="1400318"/>
            <a:ext cx="1687500" cy="57375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BB886A5-696B-49DA-A237-A597D43BE685}"/>
              </a:ext>
            </a:extLst>
          </p:cNvPr>
          <p:cNvSpPr/>
          <p:nvPr/>
        </p:nvSpPr>
        <p:spPr>
          <a:xfrm>
            <a:off x="307618" y="1978711"/>
            <a:ext cx="1687500" cy="22275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FC2BAB8-4DDC-4D3F-9432-BD335E52355E}"/>
              </a:ext>
            </a:extLst>
          </p:cNvPr>
          <p:cNvSpPr/>
          <p:nvPr/>
        </p:nvSpPr>
        <p:spPr>
          <a:xfrm>
            <a:off x="1991578" y="1979103"/>
            <a:ext cx="1687500" cy="22275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9A943BA-A41D-43A9-809F-C4D35AA0B94F}"/>
              </a:ext>
            </a:extLst>
          </p:cNvPr>
          <p:cNvSpPr/>
          <p:nvPr/>
        </p:nvSpPr>
        <p:spPr>
          <a:xfrm>
            <a:off x="3680100" y="1979103"/>
            <a:ext cx="1687500" cy="22275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95E1DEA-DB19-458D-97AD-C2E9B32F861A}"/>
              </a:ext>
            </a:extLst>
          </p:cNvPr>
          <p:cNvSpPr/>
          <p:nvPr/>
        </p:nvSpPr>
        <p:spPr>
          <a:xfrm>
            <a:off x="307618" y="4069086"/>
            <a:ext cx="1687500" cy="137517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7F8F6D5-8C18-4F76-B905-9DE992A4CD86}"/>
              </a:ext>
            </a:extLst>
          </p:cNvPr>
          <p:cNvSpPr/>
          <p:nvPr/>
        </p:nvSpPr>
        <p:spPr>
          <a:xfrm>
            <a:off x="1994771" y="4069086"/>
            <a:ext cx="1687500" cy="137517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2EF07FE4-D37C-47BB-A72B-8924338F547E}"/>
              </a:ext>
            </a:extLst>
          </p:cNvPr>
          <p:cNvSpPr/>
          <p:nvPr/>
        </p:nvSpPr>
        <p:spPr>
          <a:xfrm>
            <a:off x="3683293" y="4069086"/>
            <a:ext cx="1687500" cy="137517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868C9FC-A7FD-4D1F-9E89-B42634FAEE3F}"/>
              </a:ext>
            </a:extLst>
          </p:cNvPr>
          <p:cNvSpPr txBox="1"/>
          <p:nvPr/>
        </p:nvSpPr>
        <p:spPr>
          <a:xfrm>
            <a:off x="-503563" y="1773897"/>
            <a:ext cx="6543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>
                <a:solidFill>
                  <a:prstClr val="white"/>
                </a:solidFill>
              </a:rPr>
              <a:t>2022 г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9CA693B-8555-4836-847F-2FB3CB1964A8}"/>
              </a:ext>
            </a:extLst>
          </p:cNvPr>
          <p:cNvSpPr txBox="1"/>
          <p:nvPr/>
        </p:nvSpPr>
        <p:spPr>
          <a:xfrm>
            <a:off x="438805" y="1419443"/>
            <a:ext cx="15127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prstClr val="white"/>
                </a:solidFill>
              </a:rPr>
              <a:t>2023 год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A7A015A-A44A-4B76-855A-1FE204F281E8}"/>
              </a:ext>
            </a:extLst>
          </p:cNvPr>
          <p:cNvSpPr txBox="1"/>
          <p:nvPr/>
        </p:nvSpPr>
        <p:spPr>
          <a:xfrm>
            <a:off x="2082161" y="1419443"/>
            <a:ext cx="15127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prstClr val="white"/>
                </a:solidFill>
              </a:rPr>
              <a:t>2024 год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7D7C437-E284-46C9-8883-8C7C3C9A0EBF}"/>
              </a:ext>
            </a:extLst>
          </p:cNvPr>
          <p:cNvSpPr txBox="1"/>
          <p:nvPr/>
        </p:nvSpPr>
        <p:spPr>
          <a:xfrm>
            <a:off x="3818291" y="1439866"/>
            <a:ext cx="15127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prstClr val="white"/>
                </a:solidFill>
              </a:rPr>
              <a:t>2025 год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4181017-442A-4EA5-A76E-1658B189A28F}"/>
              </a:ext>
            </a:extLst>
          </p:cNvPr>
          <p:cNvSpPr txBox="1"/>
          <p:nvPr/>
        </p:nvSpPr>
        <p:spPr>
          <a:xfrm>
            <a:off x="433936" y="2555415"/>
            <a:ext cx="1452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378A6"/>
                </a:solidFill>
              </a:rPr>
              <a:t>1 913 391 тыс.руб.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3BB918C-C6BD-4944-A60F-D8AA452E0BAC}"/>
              </a:ext>
            </a:extLst>
          </p:cNvPr>
          <p:cNvSpPr txBox="1"/>
          <p:nvPr/>
        </p:nvSpPr>
        <p:spPr>
          <a:xfrm>
            <a:off x="409136" y="3268996"/>
            <a:ext cx="14544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solidFill>
                  <a:prstClr val="black"/>
                </a:solidFill>
              </a:rPr>
              <a:t>Налоговые -13 %</a:t>
            </a:r>
          </a:p>
          <a:p>
            <a:pPr algn="ctr"/>
            <a:r>
              <a:rPr lang="ru-RU" sz="1050" dirty="0">
                <a:solidFill>
                  <a:prstClr val="black"/>
                </a:solidFill>
              </a:rPr>
              <a:t>Неналоговые – 1 %</a:t>
            </a:r>
          </a:p>
          <a:p>
            <a:pPr algn="ctr"/>
            <a:r>
              <a:rPr lang="ru-RU" sz="1050" dirty="0">
                <a:solidFill>
                  <a:prstClr val="black"/>
                </a:solidFill>
              </a:rPr>
              <a:t>Безвозмездные поступления – 86%</a:t>
            </a:r>
            <a:endParaRPr lang="en-US" sz="1050" dirty="0">
              <a:solidFill>
                <a:prstClr val="black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F4FB1E2-71CA-4285-99AB-63649D92FBE1}"/>
              </a:ext>
            </a:extLst>
          </p:cNvPr>
          <p:cNvSpPr txBox="1"/>
          <p:nvPr/>
        </p:nvSpPr>
        <p:spPr>
          <a:xfrm>
            <a:off x="2100842" y="2535375"/>
            <a:ext cx="1452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2CB05"/>
                </a:solidFill>
              </a:rPr>
              <a:t>1 427 707 тыс.руб.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180C934-C3BA-4FDE-8BBE-8EEB8E669B9B}"/>
              </a:ext>
            </a:extLst>
          </p:cNvPr>
          <p:cNvSpPr txBox="1"/>
          <p:nvPr/>
        </p:nvSpPr>
        <p:spPr>
          <a:xfrm>
            <a:off x="2109877" y="3283370"/>
            <a:ext cx="14544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solidFill>
                  <a:prstClr val="black"/>
                </a:solidFill>
              </a:rPr>
              <a:t>Налоговые – 18% </a:t>
            </a:r>
          </a:p>
          <a:p>
            <a:pPr algn="ctr"/>
            <a:r>
              <a:rPr lang="ru-RU" sz="1050" dirty="0">
                <a:solidFill>
                  <a:prstClr val="black"/>
                </a:solidFill>
              </a:rPr>
              <a:t>Неналоговые -1%</a:t>
            </a:r>
          </a:p>
          <a:p>
            <a:pPr algn="ctr"/>
            <a:r>
              <a:rPr lang="ru-RU" sz="1050" dirty="0">
                <a:solidFill>
                  <a:prstClr val="black"/>
                </a:solidFill>
              </a:rPr>
              <a:t>Безвозмездные поступления -81%</a:t>
            </a:r>
            <a:endParaRPr lang="en-US" sz="1050" dirty="0">
              <a:solidFill>
                <a:prstClr val="black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574F04A-A36B-4AE8-AF3B-7EEC30B8174E}"/>
              </a:ext>
            </a:extLst>
          </p:cNvPr>
          <p:cNvSpPr txBox="1"/>
          <p:nvPr/>
        </p:nvSpPr>
        <p:spPr>
          <a:xfrm>
            <a:off x="3795279" y="2560396"/>
            <a:ext cx="1452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70AD47"/>
                </a:solidFill>
              </a:rPr>
              <a:t>1 410 988 тыс.руб.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6A1F4E3-5489-44E5-BCDF-5483E99BB2CE}"/>
              </a:ext>
            </a:extLst>
          </p:cNvPr>
          <p:cNvSpPr txBox="1"/>
          <p:nvPr/>
        </p:nvSpPr>
        <p:spPr>
          <a:xfrm>
            <a:off x="3807079" y="3283370"/>
            <a:ext cx="1454443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solidFill>
                  <a:prstClr val="black"/>
                </a:solidFill>
              </a:rPr>
              <a:t>Налоговые -18% Неналоговые -1%</a:t>
            </a:r>
          </a:p>
          <a:p>
            <a:pPr algn="ctr"/>
            <a:r>
              <a:rPr lang="ru-RU" sz="1050" dirty="0">
                <a:solidFill>
                  <a:prstClr val="black"/>
                </a:solidFill>
              </a:rPr>
              <a:t>Безвозмездные поступления -81%</a:t>
            </a:r>
            <a:endParaRPr lang="en-US" sz="1050" dirty="0">
              <a:solidFill>
                <a:prstClr val="black"/>
              </a:solidFill>
            </a:endParaRPr>
          </a:p>
          <a:p>
            <a:pPr algn="ctr"/>
            <a:endParaRPr lang="en-US" sz="1050" dirty="0">
              <a:solidFill>
                <a:prstClr val="black"/>
              </a:solidFill>
            </a:endParaRPr>
          </a:p>
        </p:txBody>
      </p:sp>
      <p:sp>
        <p:nvSpPr>
          <p:cNvPr id="33" name="Freeform 14"/>
          <p:cNvSpPr>
            <a:spLocks/>
          </p:cNvSpPr>
          <p:nvPr/>
        </p:nvSpPr>
        <p:spPr bwMode="auto">
          <a:xfrm>
            <a:off x="2608363" y="2071098"/>
            <a:ext cx="456487" cy="463388"/>
          </a:xfrm>
          <a:custGeom>
            <a:avLst/>
            <a:gdLst>
              <a:gd name="T0" fmla="*/ 0 w 241"/>
              <a:gd name="T1" fmla="*/ 115 h 241"/>
              <a:gd name="T2" fmla="*/ 0 w 241"/>
              <a:gd name="T3" fmla="*/ 121 h 241"/>
              <a:gd name="T4" fmla="*/ 121 w 241"/>
              <a:gd name="T5" fmla="*/ 241 h 241"/>
              <a:gd name="T6" fmla="*/ 241 w 241"/>
              <a:gd name="T7" fmla="*/ 121 h 241"/>
              <a:gd name="T8" fmla="*/ 121 w 241"/>
              <a:gd name="T9" fmla="*/ 0 h 241"/>
              <a:gd name="T10" fmla="*/ 121 w 241"/>
              <a:gd name="T11" fmla="*/ 115 h 241"/>
              <a:gd name="T12" fmla="*/ 0 w 241"/>
              <a:gd name="T13" fmla="*/ 115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1" h="241">
                <a:moveTo>
                  <a:pt x="0" y="115"/>
                </a:moveTo>
                <a:cubicBezTo>
                  <a:pt x="0" y="117"/>
                  <a:pt x="0" y="119"/>
                  <a:pt x="0" y="121"/>
                </a:cubicBezTo>
                <a:cubicBezTo>
                  <a:pt x="0" y="187"/>
                  <a:pt x="54" y="241"/>
                  <a:pt x="121" y="241"/>
                </a:cubicBezTo>
                <a:cubicBezTo>
                  <a:pt x="187" y="241"/>
                  <a:pt x="241" y="187"/>
                  <a:pt x="241" y="121"/>
                </a:cubicBezTo>
                <a:cubicBezTo>
                  <a:pt x="241" y="54"/>
                  <a:pt x="187" y="0"/>
                  <a:pt x="121" y="0"/>
                </a:cubicBezTo>
                <a:cubicBezTo>
                  <a:pt x="121" y="115"/>
                  <a:pt x="121" y="115"/>
                  <a:pt x="121" y="115"/>
                </a:cubicBezTo>
                <a:lnTo>
                  <a:pt x="0" y="115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CN" altLang="en-US" sz="1050"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5" name="Freeform 15"/>
          <p:cNvSpPr>
            <a:spLocks noEditPoints="1"/>
          </p:cNvSpPr>
          <p:nvPr/>
        </p:nvSpPr>
        <p:spPr bwMode="auto">
          <a:xfrm>
            <a:off x="2593222" y="2005018"/>
            <a:ext cx="217563" cy="219627"/>
          </a:xfrm>
          <a:custGeom>
            <a:avLst/>
            <a:gdLst>
              <a:gd name="T0" fmla="*/ 0 w 115"/>
              <a:gd name="T1" fmla="*/ 114 h 114"/>
              <a:gd name="T2" fmla="*/ 115 w 115"/>
              <a:gd name="T3" fmla="*/ 114 h 114"/>
              <a:gd name="T4" fmla="*/ 115 w 115"/>
              <a:gd name="T5" fmla="*/ 0 h 114"/>
              <a:gd name="T6" fmla="*/ 0 w 115"/>
              <a:gd name="T7" fmla="*/ 114 h 114"/>
              <a:gd name="T8" fmla="*/ 15 w 115"/>
              <a:gd name="T9" fmla="*/ 104 h 114"/>
              <a:gd name="T10" fmla="*/ 104 w 115"/>
              <a:gd name="T11" fmla="*/ 14 h 114"/>
              <a:gd name="T12" fmla="*/ 104 w 115"/>
              <a:gd name="T13" fmla="*/ 104 h 114"/>
              <a:gd name="T14" fmla="*/ 15 w 115"/>
              <a:gd name="T15" fmla="*/ 104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5" h="114">
                <a:moveTo>
                  <a:pt x="0" y="114"/>
                </a:moveTo>
                <a:cubicBezTo>
                  <a:pt x="115" y="114"/>
                  <a:pt x="115" y="114"/>
                  <a:pt x="115" y="114"/>
                </a:cubicBezTo>
                <a:cubicBezTo>
                  <a:pt x="115" y="0"/>
                  <a:pt x="115" y="0"/>
                  <a:pt x="115" y="0"/>
                </a:cubicBezTo>
                <a:cubicBezTo>
                  <a:pt x="51" y="0"/>
                  <a:pt x="0" y="51"/>
                  <a:pt x="0" y="114"/>
                </a:cubicBezTo>
                <a:close/>
                <a:moveTo>
                  <a:pt x="15" y="104"/>
                </a:moveTo>
                <a:cubicBezTo>
                  <a:pt x="15" y="54"/>
                  <a:pt x="55" y="14"/>
                  <a:pt x="104" y="14"/>
                </a:cubicBezTo>
                <a:cubicBezTo>
                  <a:pt x="104" y="104"/>
                  <a:pt x="104" y="104"/>
                  <a:pt x="104" y="104"/>
                </a:cubicBezTo>
                <a:lnTo>
                  <a:pt x="15" y="104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50"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893548" y="2318146"/>
            <a:ext cx="102057" cy="182620"/>
          </a:xfrm>
          <a:prstGeom prst="rect">
            <a:avLst/>
          </a:prstGeom>
          <a:solidFill>
            <a:schemeClr val="accent5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50">
              <a:solidFill>
                <a:prstClr val="black"/>
              </a:solidFill>
            </a:endParaRPr>
          </a:p>
        </p:txBody>
      </p:sp>
      <p:sp>
        <p:nvSpPr>
          <p:cNvPr id="38" name="Rectangle 20"/>
          <p:cNvSpPr>
            <a:spLocks noChangeArrowheads="1"/>
          </p:cNvSpPr>
          <p:nvPr/>
        </p:nvSpPr>
        <p:spPr bwMode="auto">
          <a:xfrm>
            <a:off x="1021713" y="2293208"/>
            <a:ext cx="102057" cy="207559"/>
          </a:xfrm>
          <a:prstGeom prst="rect">
            <a:avLst/>
          </a:prstGeom>
          <a:solidFill>
            <a:schemeClr val="accent5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50">
              <a:solidFill>
                <a:prstClr val="black"/>
              </a:solidFill>
            </a:endParaRPr>
          </a:p>
        </p:txBody>
      </p:sp>
      <p:sp>
        <p:nvSpPr>
          <p:cNvPr id="39" name="Rectangle 21"/>
          <p:cNvSpPr>
            <a:spLocks noChangeArrowheads="1"/>
          </p:cNvSpPr>
          <p:nvPr/>
        </p:nvSpPr>
        <p:spPr bwMode="auto">
          <a:xfrm>
            <a:off x="1152251" y="2258614"/>
            <a:ext cx="102057" cy="242152"/>
          </a:xfrm>
          <a:prstGeom prst="rect">
            <a:avLst/>
          </a:prstGeom>
          <a:solidFill>
            <a:schemeClr val="accent5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50">
              <a:solidFill>
                <a:prstClr val="black"/>
              </a:solidFill>
            </a:endParaRPr>
          </a:p>
        </p:txBody>
      </p:sp>
      <p:sp>
        <p:nvSpPr>
          <p:cNvPr id="40" name="Rectangle 22"/>
          <p:cNvSpPr>
            <a:spLocks noChangeArrowheads="1"/>
          </p:cNvSpPr>
          <p:nvPr/>
        </p:nvSpPr>
        <p:spPr bwMode="auto">
          <a:xfrm>
            <a:off x="1278833" y="2215976"/>
            <a:ext cx="102057" cy="284791"/>
          </a:xfrm>
          <a:prstGeom prst="rect">
            <a:avLst/>
          </a:prstGeom>
          <a:solidFill>
            <a:schemeClr val="accent5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50">
              <a:solidFill>
                <a:prstClr val="black"/>
              </a:solidFill>
            </a:endParaRPr>
          </a:p>
        </p:txBody>
      </p:sp>
      <p:sp>
        <p:nvSpPr>
          <p:cNvPr id="41" name="Freeform 23"/>
          <p:cNvSpPr>
            <a:spLocks/>
          </p:cNvSpPr>
          <p:nvPr/>
        </p:nvSpPr>
        <p:spPr bwMode="auto">
          <a:xfrm>
            <a:off x="961585" y="2038988"/>
            <a:ext cx="292722" cy="217213"/>
          </a:xfrm>
          <a:custGeom>
            <a:avLst/>
            <a:gdLst>
              <a:gd name="T0" fmla="*/ 94 w 155"/>
              <a:gd name="T1" fmla="*/ 21 h 113"/>
              <a:gd name="T2" fmla="*/ 0 w 155"/>
              <a:gd name="T3" fmla="*/ 72 h 113"/>
              <a:gd name="T4" fmla="*/ 114 w 155"/>
              <a:gd name="T5" fmla="*/ 63 h 113"/>
              <a:gd name="T6" fmla="*/ 122 w 155"/>
              <a:gd name="T7" fmla="*/ 82 h 113"/>
              <a:gd name="T8" fmla="*/ 155 w 155"/>
              <a:gd name="T9" fmla="*/ 0 h 113"/>
              <a:gd name="T10" fmla="*/ 85 w 155"/>
              <a:gd name="T11" fmla="*/ 2 h 113"/>
              <a:gd name="T12" fmla="*/ 94 w 155"/>
              <a:gd name="T13" fmla="*/ 21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5" h="113">
                <a:moveTo>
                  <a:pt x="94" y="21"/>
                </a:moveTo>
                <a:cubicBezTo>
                  <a:pt x="85" y="33"/>
                  <a:pt x="53" y="68"/>
                  <a:pt x="0" y="72"/>
                </a:cubicBezTo>
                <a:cubicBezTo>
                  <a:pt x="0" y="72"/>
                  <a:pt x="31" y="113"/>
                  <a:pt x="114" y="63"/>
                </a:cubicBezTo>
                <a:cubicBezTo>
                  <a:pt x="122" y="82"/>
                  <a:pt x="122" y="82"/>
                  <a:pt x="122" y="82"/>
                </a:cubicBezTo>
                <a:cubicBezTo>
                  <a:pt x="155" y="0"/>
                  <a:pt x="155" y="0"/>
                  <a:pt x="155" y="0"/>
                </a:cubicBezTo>
                <a:cubicBezTo>
                  <a:pt x="85" y="2"/>
                  <a:pt x="85" y="2"/>
                  <a:pt x="85" y="2"/>
                </a:cubicBezTo>
                <a:lnTo>
                  <a:pt x="94" y="2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50">
              <a:solidFill>
                <a:prstClr val="black"/>
              </a:solidFill>
            </a:endParaRPr>
          </a:p>
        </p:txBody>
      </p:sp>
      <p:sp>
        <p:nvSpPr>
          <p:cNvPr id="47" name="Freeform 27"/>
          <p:cNvSpPr>
            <a:spLocks/>
          </p:cNvSpPr>
          <p:nvPr/>
        </p:nvSpPr>
        <p:spPr bwMode="auto">
          <a:xfrm>
            <a:off x="4281919" y="2155136"/>
            <a:ext cx="107585" cy="69509"/>
          </a:xfrm>
          <a:custGeom>
            <a:avLst/>
            <a:gdLst>
              <a:gd name="T0" fmla="*/ 25 w 76"/>
              <a:gd name="T1" fmla="*/ 48 h 48"/>
              <a:gd name="T2" fmla="*/ 64 w 76"/>
              <a:gd name="T3" fmla="*/ 44 h 48"/>
              <a:gd name="T4" fmla="*/ 76 w 76"/>
              <a:gd name="T5" fmla="*/ 13 h 48"/>
              <a:gd name="T6" fmla="*/ 39 w 76"/>
              <a:gd name="T7" fmla="*/ 15 h 48"/>
              <a:gd name="T8" fmla="*/ 23 w 76"/>
              <a:gd name="T9" fmla="*/ 10 h 48"/>
              <a:gd name="T10" fmla="*/ 7 w 76"/>
              <a:gd name="T11" fmla="*/ 20 h 48"/>
              <a:gd name="T12" fmla="*/ 25 w 76"/>
              <a:gd name="T13" fmla="*/ 4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6" h="48">
                <a:moveTo>
                  <a:pt x="25" y="48"/>
                </a:moveTo>
                <a:cubicBezTo>
                  <a:pt x="64" y="44"/>
                  <a:pt x="64" y="44"/>
                  <a:pt x="64" y="44"/>
                </a:cubicBezTo>
                <a:cubicBezTo>
                  <a:pt x="66" y="36"/>
                  <a:pt x="69" y="26"/>
                  <a:pt x="76" y="13"/>
                </a:cubicBezTo>
                <a:cubicBezTo>
                  <a:pt x="76" y="13"/>
                  <a:pt x="70" y="0"/>
                  <a:pt x="39" y="15"/>
                </a:cubicBezTo>
                <a:cubicBezTo>
                  <a:pt x="39" y="15"/>
                  <a:pt x="32" y="14"/>
                  <a:pt x="23" y="10"/>
                </a:cubicBezTo>
                <a:cubicBezTo>
                  <a:pt x="23" y="10"/>
                  <a:pt x="0" y="4"/>
                  <a:pt x="7" y="20"/>
                </a:cubicBezTo>
                <a:lnTo>
                  <a:pt x="25" y="48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50">
              <a:solidFill>
                <a:prstClr val="black"/>
              </a:solidFill>
            </a:endParaRPr>
          </a:p>
        </p:txBody>
      </p:sp>
      <p:sp>
        <p:nvSpPr>
          <p:cNvPr id="48" name="Freeform 31"/>
          <p:cNvSpPr>
            <a:spLocks noEditPoints="1"/>
          </p:cNvSpPr>
          <p:nvPr/>
        </p:nvSpPr>
        <p:spPr bwMode="auto">
          <a:xfrm>
            <a:off x="4239717" y="2248823"/>
            <a:ext cx="252023" cy="224243"/>
          </a:xfrm>
          <a:custGeom>
            <a:avLst/>
            <a:gdLst>
              <a:gd name="T0" fmla="*/ 153 w 178"/>
              <a:gd name="T1" fmla="*/ 137 h 155"/>
              <a:gd name="T2" fmla="*/ 157 w 178"/>
              <a:gd name="T3" fmla="*/ 137 h 155"/>
              <a:gd name="T4" fmla="*/ 165 w 178"/>
              <a:gd name="T5" fmla="*/ 138 h 155"/>
              <a:gd name="T6" fmla="*/ 168 w 178"/>
              <a:gd name="T7" fmla="*/ 139 h 155"/>
              <a:gd name="T8" fmla="*/ 176 w 178"/>
              <a:gd name="T9" fmla="*/ 135 h 155"/>
              <a:gd name="T10" fmla="*/ 172 w 178"/>
              <a:gd name="T11" fmla="*/ 128 h 155"/>
              <a:gd name="T12" fmla="*/ 166 w 178"/>
              <a:gd name="T13" fmla="*/ 105 h 155"/>
              <a:gd name="T14" fmla="*/ 134 w 178"/>
              <a:gd name="T15" fmla="*/ 34 h 155"/>
              <a:gd name="T16" fmla="*/ 95 w 178"/>
              <a:gd name="T17" fmla="*/ 2 h 155"/>
              <a:gd name="T18" fmla="*/ 94 w 178"/>
              <a:gd name="T19" fmla="*/ 0 h 155"/>
              <a:gd name="T20" fmla="*/ 58 w 178"/>
              <a:gd name="T21" fmla="*/ 4 h 155"/>
              <a:gd name="T22" fmla="*/ 35 w 178"/>
              <a:gd name="T23" fmla="*/ 37 h 155"/>
              <a:gd name="T24" fmla="*/ 21 w 178"/>
              <a:gd name="T25" fmla="*/ 133 h 155"/>
              <a:gd name="T26" fmla="*/ 15 w 178"/>
              <a:gd name="T27" fmla="*/ 148 h 155"/>
              <a:gd name="T28" fmla="*/ 15 w 178"/>
              <a:gd name="T29" fmla="*/ 153 h 155"/>
              <a:gd name="T30" fmla="*/ 24 w 178"/>
              <a:gd name="T31" fmla="*/ 153 h 155"/>
              <a:gd name="T32" fmla="*/ 36 w 178"/>
              <a:gd name="T33" fmla="*/ 150 h 155"/>
              <a:gd name="T34" fmla="*/ 36 w 178"/>
              <a:gd name="T35" fmla="*/ 150 h 155"/>
              <a:gd name="T36" fmla="*/ 36 w 178"/>
              <a:gd name="T37" fmla="*/ 150 h 155"/>
              <a:gd name="T38" fmla="*/ 68 w 178"/>
              <a:gd name="T39" fmla="*/ 153 h 155"/>
              <a:gd name="T40" fmla="*/ 153 w 178"/>
              <a:gd name="T41" fmla="*/ 137 h 155"/>
              <a:gd name="T42" fmla="*/ 67 w 178"/>
              <a:gd name="T43" fmla="*/ 57 h 155"/>
              <a:gd name="T44" fmla="*/ 81 w 178"/>
              <a:gd name="T45" fmla="*/ 50 h 155"/>
              <a:gd name="T46" fmla="*/ 80 w 178"/>
              <a:gd name="T47" fmla="*/ 42 h 155"/>
              <a:gd name="T48" fmla="*/ 86 w 178"/>
              <a:gd name="T49" fmla="*/ 41 h 155"/>
              <a:gd name="T50" fmla="*/ 88 w 178"/>
              <a:gd name="T51" fmla="*/ 49 h 155"/>
              <a:gd name="T52" fmla="*/ 102 w 178"/>
              <a:gd name="T53" fmla="*/ 50 h 155"/>
              <a:gd name="T54" fmla="*/ 100 w 178"/>
              <a:gd name="T55" fmla="*/ 55 h 155"/>
              <a:gd name="T56" fmla="*/ 75 w 178"/>
              <a:gd name="T57" fmla="*/ 62 h 155"/>
              <a:gd name="T58" fmla="*/ 92 w 178"/>
              <a:gd name="T59" fmla="*/ 70 h 155"/>
              <a:gd name="T60" fmla="*/ 106 w 178"/>
              <a:gd name="T61" fmla="*/ 92 h 155"/>
              <a:gd name="T62" fmla="*/ 93 w 178"/>
              <a:gd name="T63" fmla="*/ 98 h 155"/>
              <a:gd name="T64" fmla="*/ 94 w 178"/>
              <a:gd name="T65" fmla="*/ 106 h 155"/>
              <a:gd name="T66" fmla="*/ 87 w 178"/>
              <a:gd name="T67" fmla="*/ 107 h 155"/>
              <a:gd name="T68" fmla="*/ 86 w 178"/>
              <a:gd name="T69" fmla="*/ 99 h 155"/>
              <a:gd name="T70" fmla="*/ 69 w 178"/>
              <a:gd name="T71" fmla="*/ 97 h 155"/>
              <a:gd name="T72" fmla="*/ 70 w 178"/>
              <a:gd name="T73" fmla="*/ 92 h 155"/>
              <a:gd name="T74" fmla="*/ 97 w 178"/>
              <a:gd name="T75" fmla="*/ 90 h 155"/>
              <a:gd name="T76" fmla="*/ 93 w 178"/>
              <a:gd name="T77" fmla="*/ 78 h 155"/>
              <a:gd name="T78" fmla="*/ 78 w 178"/>
              <a:gd name="T79" fmla="*/ 74 h 155"/>
              <a:gd name="T80" fmla="*/ 67 w 178"/>
              <a:gd name="T81" fmla="*/ 57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78" h="155">
                <a:moveTo>
                  <a:pt x="153" y="137"/>
                </a:moveTo>
                <a:cubicBezTo>
                  <a:pt x="153" y="137"/>
                  <a:pt x="154" y="137"/>
                  <a:pt x="157" y="137"/>
                </a:cubicBezTo>
                <a:cubicBezTo>
                  <a:pt x="160" y="137"/>
                  <a:pt x="162" y="137"/>
                  <a:pt x="165" y="138"/>
                </a:cubicBezTo>
                <a:cubicBezTo>
                  <a:pt x="165" y="138"/>
                  <a:pt x="166" y="139"/>
                  <a:pt x="168" y="139"/>
                </a:cubicBezTo>
                <a:cubicBezTo>
                  <a:pt x="172" y="139"/>
                  <a:pt x="174" y="137"/>
                  <a:pt x="176" y="135"/>
                </a:cubicBezTo>
                <a:cubicBezTo>
                  <a:pt x="176" y="135"/>
                  <a:pt x="178" y="132"/>
                  <a:pt x="172" y="128"/>
                </a:cubicBezTo>
                <a:cubicBezTo>
                  <a:pt x="172" y="128"/>
                  <a:pt x="162" y="123"/>
                  <a:pt x="166" y="105"/>
                </a:cubicBezTo>
                <a:cubicBezTo>
                  <a:pt x="166" y="105"/>
                  <a:pt x="171" y="57"/>
                  <a:pt x="134" y="34"/>
                </a:cubicBezTo>
                <a:cubicBezTo>
                  <a:pt x="133" y="33"/>
                  <a:pt x="96" y="10"/>
                  <a:pt x="95" y="2"/>
                </a:cubicBezTo>
                <a:cubicBezTo>
                  <a:pt x="95" y="2"/>
                  <a:pt x="95" y="1"/>
                  <a:pt x="94" y="0"/>
                </a:cubicBezTo>
                <a:cubicBezTo>
                  <a:pt x="58" y="4"/>
                  <a:pt x="58" y="4"/>
                  <a:pt x="58" y="4"/>
                </a:cubicBezTo>
                <a:cubicBezTo>
                  <a:pt x="54" y="12"/>
                  <a:pt x="46" y="24"/>
                  <a:pt x="35" y="37"/>
                </a:cubicBezTo>
                <a:cubicBezTo>
                  <a:pt x="35" y="37"/>
                  <a:pt x="0" y="78"/>
                  <a:pt x="21" y="133"/>
                </a:cubicBezTo>
                <a:cubicBezTo>
                  <a:pt x="21" y="134"/>
                  <a:pt x="22" y="137"/>
                  <a:pt x="15" y="148"/>
                </a:cubicBezTo>
                <a:cubicBezTo>
                  <a:pt x="15" y="148"/>
                  <a:pt x="14" y="151"/>
                  <a:pt x="15" y="153"/>
                </a:cubicBezTo>
                <a:cubicBezTo>
                  <a:pt x="16" y="155"/>
                  <a:pt x="19" y="155"/>
                  <a:pt x="24" y="153"/>
                </a:cubicBezTo>
                <a:cubicBezTo>
                  <a:pt x="24" y="153"/>
                  <a:pt x="28" y="151"/>
                  <a:pt x="36" y="150"/>
                </a:cubicBezTo>
                <a:cubicBezTo>
                  <a:pt x="36" y="150"/>
                  <a:pt x="36" y="150"/>
                  <a:pt x="36" y="150"/>
                </a:cubicBezTo>
                <a:cubicBezTo>
                  <a:pt x="36" y="150"/>
                  <a:pt x="36" y="150"/>
                  <a:pt x="36" y="150"/>
                </a:cubicBezTo>
                <a:cubicBezTo>
                  <a:pt x="36" y="150"/>
                  <a:pt x="49" y="153"/>
                  <a:pt x="68" y="153"/>
                </a:cubicBezTo>
                <a:cubicBezTo>
                  <a:pt x="88" y="153"/>
                  <a:pt x="119" y="150"/>
                  <a:pt x="153" y="137"/>
                </a:cubicBezTo>
                <a:close/>
                <a:moveTo>
                  <a:pt x="67" y="57"/>
                </a:moveTo>
                <a:cubicBezTo>
                  <a:pt x="67" y="57"/>
                  <a:pt x="69" y="52"/>
                  <a:pt x="81" y="50"/>
                </a:cubicBezTo>
                <a:cubicBezTo>
                  <a:pt x="80" y="42"/>
                  <a:pt x="80" y="42"/>
                  <a:pt x="80" y="42"/>
                </a:cubicBezTo>
                <a:cubicBezTo>
                  <a:pt x="86" y="41"/>
                  <a:pt x="86" y="41"/>
                  <a:pt x="86" y="41"/>
                </a:cubicBezTo>
                <a:cubicBezTo>
                  <a:pt x="88" y="49"/>
                  <a:pt x="88" y="49"/>
                  <a:pt x="88" y="49"/>
                </a:cubicBezTo>
                <a:cubicBezTo>
                  <a:pt x="88" y="49"/>
                  <a:pt x="96" y="48"/>
                  <a:pt x="102" y="50"/>
                </a:cubicBezTo>
                <a:cubicBezTo>
                  <a:pt x="100" y="55"/>
                  <a:pt x="100" y="55"/>
                  <a:pt x="100" y="55"/>
                </a:cubicBezTo>
                <a:cubicBezTo>
                  <a:pt x="100" y="55"/>
                  <a:pt x="78" y="52"/>
                  <a:pt x="75" y="62"/>
                </a:cubicBezTo>
                <a:cubicBezTo>
                  <a:pt x="75" y="62"/>
                  <a:pt x="73" y="69"/>
                  <a:pt x="92" y="70"/>
                </a:cubicBezTo>
                <a:cubicBezTo>
                  <a:pt x="92" y="70"/>
                  <a:pt x="119" y="73"/>
                  <a:pt x="106" y="92"/>
                </a:cubicBezTo>
                <a:cubicBezTo>
                  <a:pt x="106" y="92"/>
                  <a:pt x="102" y="97"/>
                  <a:pt x="93" y="98"/>
                </a:cubicBezTo>
                <a:cubicBezTo>
                  <a:pt x="94" y="106"/>
                  <a:pt x="94" y="106"/>
                  <a:pt x="94" y="106"/>
                </a:cubicBezTo>
                <a:cubicBezTo>
                  <a:pt x="87" y="107"/>
                  <a:pt x="87" y="107"/>
                  <a:pt x="87" y="107"/>
                </a:cubicBezTo>
                <a:cubicBezTo>
                  <a:pt x="86" y="99"/>
                  <a:pt x="86" y="99"/>
                  <a:pt x="86" y="99"/>
                </a:cubicBezTo>
                <a:cubicBezTo>
                  <a:pt x="86" y="99"/>
                  <a:pt x="75" y="100"/>
                  <a:pt x="69" y="97"/>
                </a:cubicBezTo>
                <a:cubicBezTo>
                  <a:pt x="70" y="92"/>
                  <a:pt x="70" y="92"/>
                  <a:pt x="70" y="92"/>
                </a:cubicBezTo>
                <a:cubicBezTo>
                  <a:pt x="70" y="92"/>
                  <a:pt x="84" y="98"/>
                  <a:pt x="97" y="90"/>
                </a:cubicBezTo>
                <a:cubicBezTo>
                  <a:pt x="97" y="90"/>
                  <a:pt x="108" y="82"/>
                  <a:pt x="93" y="78"/>
                </a:cubicBezTo>
                <a:cubicBezTo>
                  <a:pt x="93" y="78"/>
                  <a:pt x="85" y="76"/>
                  <a:pt x="78" y="74"/>
                </a:cubicBezTo>
                <a:cubicBezTo>
                  <a:pt x="78" y="74"/>
                  <a:pt x="60" y="70"/>
                  <a:pt x="67" y="57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50">
              <a:solidFill>
                <a:prstClr val="black"/>
              </a:solidFill>
            </a:endParaRPr>
          </a:p>
        </p:txBody>
      </p:sp>
      <p:sp>
        <p:nvSpPr>
          <p:cNvPr id="49" name="Freeform 32"/>
          <p:cNvSpPr>
            <a:spLocks/>
          </p:cNvSpPr>
          <p:nvPr/>
        </p:nvSpPr>
        <p:spPr bwMode="auto">
          <a:xfrm>
            <a:off x="4689673" y="2160575"/>
            <a:ext cx="104614" cy="65278"/>
          </a:xfrm>
          <a:custGeom>
            <a:avLst/>
            <a:gdLst>
              <a:gd name="T0" fmla="*/ 21 w 74"/>
              <a:gd name="T1" fmla="*/ 45 h 45"/>
              <a:gd name="T2" fmla="*/ 60 w 74"/>
              <a:gd name="T3" fmla="*/ 44 h 45"/>
              <a:gd name="T4" fmla="*/ 74 w 74"/>
              <a:gd name="T5" fmla="*/ 15 h 45"/>
              <a:gd name="T6" fmla="*/ 38 w 74"/>
              <a:gd name="T7" fmla="*/ 14 h 45"/>
              <a:gd name="T8" fmla="*/ 23 w 74"/>
              <a:gd name="T9" fmla="*/ 8 h 45"/>
              <a:gd name="T10" fmla="*/ 6 w 74"/>
              <a:gd name="T11" fmla="*/ 17 h 45"/>
              <a:gd name="T12" fmla="*/ 21 w 74"/>
              <a:gd name="T1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4" h="45">
                <a:moveTo>
                  <a:pt x="21" y="45"/>
                </a:moveTo>
                <a:cubicBezTo>
                  <a:pt x="60" y="44"/>
                  <a:pt x="60" y="44"/>
                  <a:pt x="60" y="44"/>
                </a:cubicBezTo>
                <a:cubicBezTo>
                  <a:pt x="62" y="37"/>
                  <a:pt x="66" y="27"/>
                  <a:pt x="74" y="15"/>
                </a:cubicBezTo>
                <a:cubicBezTo>
                  <a:pt x="74" y="15"/>
                  <a:pt x="69" y="2"/>
                  <a:pt x="38" y="14"/>
                </a:cubicBezTo>
                <a:cubicBezTo>
                  <a:pt x="38" y="14"/>
                  <a:pt x="31" y="13"/>
                  <a:pt x="23" y="8"/>
                </a:cubicBezTo>
                <a:cubicBezTo>
                  <a:pt x="23" y="8"/>
                  <a:pt x="0" y="0"/>
                  <a:pt x="6" y="17"/>
                </a:cubicBezTo>
                <a:lnTo>
                  <a:pt x="21" y="45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50">
              <a:solidFill>
                <a:prstClr val="black"/>
              </a:solidFill>
            </a:endParaRPr>
          </a:p>
        </p:txBody>
      </p:sp>
      <p:sp>
        <p:nvSpPr>
          <p:cNvPr id="50" name="Freeform 36"/>
          <p:cNvSpPr>
            <a:spLocks noEditPoints="1"/>
          </p:cNvSpPr>
          <p:nvPr/>
        </p:nvSpPr>
        <p:spPr bwMode="auto">
          <a:xfrm>
            <a:off x="4631423" y="2254866"/>
            <a:ext cx="238947" cy="213968"/>
          </a:xfrm>
          <a:custGeom>
            <a:avLst/>
            <a:gdLst>
              <a:gd name="T0" fmla="*/ 163 w 169"/>
              <a:gd name="T1" fmla="*/ 131 h 148"/>
              <a:gd name="T2" fmla="*/ 159 w 169"/>
              <a:gd name="T3" fmla="*/ 108 h 148"/>
              <a:gd name="T4" fmla="*/ 135 w 169"/>
              <a:gd name="T5" fmla="*/ 36 h 148"/>
              <a:gd name="T6" fmla="*/ 99 w 169"/>
              <a:gd name="T7" fmla="*/ 2 h 148"/>
              <a:gd name="T8" fmla="*/ 99 w 169"/>
              <a:gd name="T9" fmla="*/ 0 h 148"/>
              <a:gd name="T10" fmla="*/ 63 w 169"/>
              <a:gd name="T11" fmla="*/ 1 h 148"/>
              <a:gd name="T12" fmla="*/ 38 w 169"/>
              <a:gd name="T13" fmla="*/ 31 h 148"/>
              <a:gd name="T14" fmla="*/ 15 w 169"/>
              <a:gd name="T15" fmla="*/ 124 h 148"/>
              <a:gd name="T16" fmla="*/ 8 w 169"/>
              <a:gd name="T17" fmla="*/ 139 h 148"/>
              <a:gd name="T18" fmla="*/ 8 w 169"/>
              <a:gd name="T19" fmla="*/ 139 h 148"/>
              <a:gd name="T20" fmla="*/ 7 w 169"/>
              <a:gd name="T21" fmla="*/ 143 h 148"/>
              <a:gd name="T22" fmla="*/ 16 w 169"/>
              <a:gd name="T23" fmla="*/ 144 h 148"/>
              <a:gd name="T24" fmla="*/ 28 w 169"/>
              <a:gd name="T25" fmla="*/ 142 h 148"/>
              <a:gd name="T26" fmla="*/ 28 w 169"/>
              <a:gd name="T27" fmla="*/ 142 h 148"/>
              <a:gd name="T28" fmla="*/ 29 w 169"/>
              <a:gd name="T29" fmla="*/ 142 h 148"/>
              <a:gd name="T30" fmla="*/ 78 w 169"/>
              <a:gd name="T31" fmla="*/ 148 h 148"/>
              <a:gd name="T32" fmla="*/ 143 w 169"/>
              <a:gd name="T33" fmla="*/ 139 h 148"/>
              <a:gd name="T34" fmla="*/ 155 w 169"/>
              <a:gd name="T35" fmla="*/ 141 h 148"/>
              <a:gd name="T36" fmla="*/ 159 w 169"/>
              <a:gd name="T37" fmla="*/ 142 h 148"/>
              <a:gd name="T38" fmla="*/ 167 w 169"/>
              <a:gd name="T39" fmla="*/ 138 h 148"/>
              <a:gd name="T40" fmla="*/ 163 w 169"/>
              <a:gd name="T41" fmla="*/ 131 h 148"/>
              <a:gd name="T42" fmla="*/ 107 w 169"/>
              <a:gd name="T43" fmla="*/ 101 h 148"/>
              <a:gd name="T44" fmla="*/ 56 w 169"/>
              <a:gd name="T45" fmla="*/ 100 h 148"/>
              <a:gd name="T46" fmla="*/ 56 w 169"/>
              <a:gd name="T47" fmla="*/ 96 h 148"/>
              <a:gd name="T48" fmla="*/ 70 w 169"/>
              <a:gd name="T49" fmla="*/ 79 h 148"/>
              <a:gd name="T50" fmla="*/ 70 w 169"/>
              <a:gd name="T51" fmla="*/ 73 h 148"/>
              <a:gd name="T52" fmla="*/ 57 w 169"/>
              <a:gd name="T53" fmla="*/ 73 h 148"/>
              <a:gd name="T54" fmla="*/ 57 w 169"/>
              <a:gd name="T55" fmla="*/ 67 h 148"/>
              <a:gd name="T56" fmla="*/ 68 w 169"/>
              <a:gd name="T57" fmla="*/ 67 h 148"/>
              <a:gd name="T58" fmla="*/ 67 w 169"/>
              <a:gd name="T59" fmla="*/ 57 h 148"/>
              <a:gd name="T60" fmla="*/ 91 w 169"/>
              <a:gd name="T61" fmla="*/ 39 h 148"/>
              <a:gd name="T62" fmla="*/ 104 w 169"/>
              <a:gd name="T63" fmla="*/ 41 h 148"/>
              <a:gd name="T64" fmla="*/ 102 w 169"/>
              <a:gd name="T65" fmla="*/ 47 h 148"/>
              <a:gd name="T66" fmla="*/ 91 w 169"/>
              <a:gd name="T67" fmla="*/ 45 h 148"/>
              <a:gd name="T68" fmla="*/ 77 w 169"/>
              <a:gd name="T69" fmla="*/ 57 h 148"/>
              <a:gd name="T70" fmla="*/ 79 w 169"/>
              <a:gd name="T71" fmla="*/ 67 h 148"/>
              <a:gd name="T72" fmla="*/ 97 w 169"/>
              <a:gd name="T73" fmla="*/ 67 h 148"/>
              <a:gd name="T74" fmla="*/ 96 w 169"/>
              <a:gd name="T75" fmla="*/ 73 h 148"/>
              <a:gd name="T76" fmla="*/ 80 w 169"/>
              <a:gd name="T77" fmla="*/ 73 h 148"/>
              <a:gd name="T78" fmla="*/ 79 w 169"/>
              <a:gd name="T79" fmla="*/ 83 h 148"/>
              <a:gd name="T80" fmla="*/ 71 w 169"/>
              <a:gd name="T81" fmla="*/ 93 h 148"/>
              <a:gd name="T82" fmla="*/ 71 w 169"/>
              <a:gd name="T83" fmla="*/ 94 h 148"/>
              <a:gd name="T84" fmla="*/ 107 w 169"/>
              <a:gd name="T85" fmla="*/ 94 h 148"/>
              <a:gd name="T86" fmla="*/ 107 w 169"/>
              <a:gd name="T87" fmla="*/ 101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69" h="148">
                <a:moveTo>
                  <a:pt x="163" y="131"/>
                </a:moveTo>
                <a:cubicBezTo>
                  <a:pt x="163" y="131"/>
                  <a:pt x="154" y="125"/>
                  <a:pt x="159" y="108"/>
                </a:cubicBezTo>
                <a:cubicBezTo>
                  <a:pt x="159" y="108"/>
                  <a:pt x="168" y="62"/>
                  <a:pt x="135" y="36"/>
                </a:cubicBezTo>
                <a:cubicBezTo>
                  <a:pt x="133" y="35"/>
                  <a:pt x="100" y="10"/>
                  <a:pt x="99" y="2"/>
                </a:cubicBezTo>
                <a:cubicBezTo>
                  <a:pt x="99" y="2"/>
                  <a:pt x="99" y="1"/>
                  <a:pt x="99" y="0"/>
                </a:cubicBezTo>
                <a:cubicBezTo>
                  <a:pt x="63" y="1"/>
                  <a:pt x="63" y="1"/>
                  <a:pt x="63" y="1"/>
                </a:cubicBezTo>
                <a:cubicBezTo>
                  <a:pt x="58" y="9"/>
                  <a:pt x="50" y="19"/>
                  <a:pt x="38" y="31"/>
                </a:cubicBezTo>
                <a:cubicBezTo>
                  <a:pt x="37" y="32"/>
                  <a:pt x="0" y="69"/>
                  <a:pt x="15" y="124"/>
                </a:cubicBezTo>
                <a:cubicBezTo>
                  <a:pt x="15" y="125"/>
                  <a:pt x="16" y="128"/>
                  <a:pt x="8" y="139"/>
                </a:cubicBezTo>
                <a:cubicBezTo>
                  <a:pt x="8" y="139"/>
                  <a:pt x="8" y="139"/>
                  <a:pt x="8" y="139"/>
                </a:cubicBezTo>
                <a:cubicBezTo>
                  <a:pt x="8" y="139"/>
                  <a:pt x="6" y="142"/>
                  <a:pt x="7" y="143"/>
                </a:cubicBezTo>
                <a:cubicBezTo>
                  <a:pt x="9" y="145"/>
                  <a:pt x="12" y="145"/>
                  <a:pt x="16" y="144"/>
                </a:cubicBezTo>
                <a:cubicBezTo>
                  <a:pt x="16" y="144"/>
                  <a:pt x="21" y="143"/>
                  <a:pt x="28" y="142"/>
                </a:cubicBezTo>
                <a:cubicBezTo>
                  <a:pt x="28" y="142"/>
                  <a:pt x="28" y="142"/>
                  <a:pt x="28" y="142"/>
                </a:cubicBezTo>
                <a:cubicBezTo>
                  <a:pt x="29" y="142"/>
                  <a:pt x="29" y="142"/>
                  <a:pt x="29" y="142"/>
                </a:cubicBezTo>
                <a:cubicBezTo>
                  <a:pt x="29" y="142"/>
                  <a:pt x="48" y="148"/>
                  <a:pt x="78" y="148"/>
                </a:cubicBezTo>
                <a:cubicBezTo>
                  <a:pt x="100" y="148"/>
                  <a:pt x="122" y="145"/>
                  <a:pt x="143" y="139"/>
                </a:cubicBezTo>
                <a:cubicBezTo>
                  <a:pt x="143" y="139"/>
                  <a:pt x="149" y="138"/>
                  <a:pt x="155" y="141"/>
                </a:cubicBezTo>
                <a:cubicBezTo>
                  <a:pt x="155" y="141"/>
                  <a:pt x="157" y="142"/>
                  <a:pt x="159" y="142"/>
                </a:cubicBezTo>
                <a:cubicBezTo>
                  <a:pt x="162" y="142"/>
                  <a:pt x="165" y="140"/>
                  <a:pt x="167" y="138"/>
                </a:cubicBezTo>
                <a:cubicBezTo>
                  <a:pt x="167" y="138"/>
                  <a:pt x="169" y="135"/>
                  <a:pt x="163" y="131"/>
                </a:cubicBezTo>
                <a:close/>
                <a:moveTo>
                  <a:pt x="107" y="101"/>
                </a:moveTo>
                <a:cubicBezTo>
                  <a:pt x="56" y="100"/>
                  <a:pt x="56" y="100"/>
                  <a:pt x="56" y="100"/>
                </a:cubicBezTo>
                <a:cubicBezTo>
                  <a:pt x="56" y="96"/>
                  <a:pt x="56" y="96"/>
                  <a:pt x="56" y="96"/>
                </a:cubicBezTo>
                <a:cubicBezTo>
                  <a:pt x="64" y="93"/>
                  <a:pt x="70" y="86"/>
                  <a:pt x="70" y="79"/>
                </a:cubicBezTo>
                <a:cubicBezTo>
                  <a:pt x="70" y="77"/>
                  <a:pt x="70" y="75"/>
                  <a:pt x="70" y="73"/>
                </a:cubicBezTo>
                <a:cubicBezTo>
                  <a:pt x="57" y="73"/>
                  <a:pt x="57" y="73"/>
                  <a:pt x="57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68" y="67"/>
                  <a:pt x="68" y="67"/>
                  <a:pt x="68" y="67"/>
                </a:cubicBezTo>
                <a:cubicBezTo>
                  <a:pt x="68" y="64"/>
                  <a:pt x="67" y="61"/>
                  <a:pt x="67" y="57"/>
                </a:cubicBezTo>
                <a:cubicBezTo>
                  <a:pt x="67" y="46"/>
                  <a:pt x="77" y="39"/>
                  <a:pt x="91" y="39"/>
                </a:cubicBezTo>
                <a:cubicBezTo>
                  <a:pt x="97" y="39"/>
                  <a:pt x="102" y="40"/>
                  <a:pt x="104" y="41"/>
                </a:cubicBezTo>
                <a:cubicBezTo>
                  <a:pt x="102" y="47"/>
                  <a:pt x="102" y="47"/>
                  <a:pt x="102" y="47"/>
                </a:cubicBezTo>
                <a:cubicBezTo>
                  <a:pt x="100" y="46"/>
                  <a:pt x="96" y="45"/>
                  <a:pt x="91" y="45"/>
                </a:cubicBezTo>
                <a:cubicBezTo>
                  <a:pt x="81" y="45"/>
                  <a:pt x="77" y="50"/>
                  <a:pt x="77" y="57"/>
                </a:cubicBezTo>
                <a:cubicBezTo>
                  <a:pt x="77" y="61"/>
                  <a:pt x="78" y="64"/>
                  <a:pt x="79" y="67"/>
                </a:cubicBezTo>
                <a:cubicBezTo>
                  <a:pt x="97" y="67"/>
                  <a:pt x="97" y="67"/>
                  <a:pt x="97" y="67"/>
                </a:cubicBezTo>
                <a:cubicBezTo>
                  <a:pt x="96" y="73"/>
                  <a:pt x="96" y="73"/>
                  <a:pt x="96" y="73"/>
                </a:cubicBezTo>
                <a:cubicBezTo>
                  <a:pt x="80" y="73"/>
                  <a:pt x="80" y="73"/>
                  <a:pt x="80" y="73"/>
                </a:cubicBezTo>
                <a:cubicBezTo>
                  <a:pt x="80" y="76"/>
                  <a:pt x="80" y="80"/>
                  <a:pt x="79" y="83"/>
                </a:cubicBezTo>
                <a:cubicBezTo>
                  <a:pt x="78" y="87"/>
                  <a:pt x="75" y="91"/>
                  <a:pt x="71" y="93"/>
                </a:cubicBezTo>
                <a:cubicBezTo>
                  <a:pt x="71" y="94"/>
                  <a:pt x="71" y="94"/>
                  <a:pt x="71" y="94"/>
                </a:cubicBezTo>
                <a:cubicBezTo>
                  <a:pt x="107" y="94"/>
                  <a:pt x="107" y="94"/>
                  <a:pt x="107" y="94"/>
                </a:cubicBezTo>
                <a:lnTo>
                  <a:pt x="107" y="101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50">
              <a:solidFill>
                <a:prstClr val="black"/>
              </a:solidFill>
            </a:endParaRPr>
          </a:p>
        </p:txBody>
      </p:sp>
      <p:sp>
        <p:nvSpPr>
          <p:cNvPr id="51" name="Freeform 38"/>
          <p:cNvSpPr>
            <a:spLocks noEditPoints="1"/>
          </p:cNvSpPr>
          <p:nvPr/>
        </p:nvSpPr>
        <p:spPr bwMode="auto">
          <a:xfrm>
            <a:off x="4522648" y="2182334"/>
            <a:ext cx="74894" cy="44728"/>
          </a:xfrm>
          <a:custGeom>
            <a:avLst/>
            <a:gdLst>
              <a:gd name="T0" fmla="*/ 12 w 53"/>
              <a:gd name="T1" fmla="*/ 31 h 31"/>
              <a:gd name="T2" fmla="*/ 1 w 53"/>
              <a:gd name="T3" fmla="*/ 9 h 31"/>
              <a:gd name="T4" fmla="*/ 2 w 53"/>
              <a:gd name="T5" fmla="*/ 2 h 31"/>
              <a:gd name="T6" fmla="*/ 7 w 53"/>
              <a:gd name="T7" fmla="*/ 0 h 31"/>
              <a:gd name="T8" fmla="*/ 15 w 53"/>
              <a:gd name="T9" fmla="*/ 2 h 31"/>
              <a:gd name="T10" fmla="*/ 15 w 53"/>
              <a:gd name="T11" fmla="*/ 2 h 31"/>
              <a:gd name="T12" fmla="*/ 25 w 53"/>
              <a:gd name="T13" fmla="*/ 7 h 31"/>
              <a:gd name="T14" fmla="*/ 42 w 53"/>
              <a:gd name="T15" fmla="*/ 3 h 31"/>
              <a:gd name="T16" fmla="*/ 53 w 53"/>
              <a:gd name="T17" fmla="*/ 9 h 31"/>
              <a:gd name="T18" fmla="*/ 53 w 53"/>
              <a:gd name="T19" fmla="*/ 9 h 31"/>
              <a:gd name="T20" fmla="*/ 53 w 53"/>
              <a:gd name="T21" fmla="*/ 9 h 31"/>
              <a:gd name="T22" fmla="*/ 42 w 53"/>
              <a:gd name="T23" fmla="*/ 31 h 31"/>
              <a:gd name="T24" fmla="*/ 42 w 53"/>
              <a:gd name="T25" fmla="*/ 31 h 31"/>
              <a:gd name="T26" fmla="*/ 12 w 53"/>
              <a:gd name="T27" fmla="*/ 31 h 31"/>
              <a:gd name="T28" fmla="*/ 7 w 53"/>
              <a:gd name="T29" fmla="*/ 1 h 31"/>
              <a:gd name="T30" fmla="*/ 2 w 53"/>
              <a:gd name="T31" fmla="*/ 3 h 31"/>
              <a:gd name="T32" fmla="*/ 2 w 53"/>
              <a:gd name="T33" fmla="*/ 9 h 31"/>
              <a:gd name="T34" fmla="*/ 13 w 53"/>
              <a:gd name="T35" fmla="*/ 30 h 31"/>
              <a:gd name="T36" fmla="*/ 41 w 53"/>
              <a:gd name="T37" fmla="*/ 30 h 31"/>
              <a:gd name="T38" fmla="*/ 52 w 53"/>
              <a:gd name="T39" fmla="*/ 9 h 31"/>
              <a:gd name="T40" fmla="*/ 42 w 53"/>
              <a:gd name="T41" fmla="*/ 4 h 31"/>
              <a:gd name="T42" fmla="*/ 26 w 53"/>
              <a:gd name="T43" fmla="*/ 8 h 31"/>
              <a:gd name="T44" fmla="*/ 26 w 53"/>
              <a:gd name="T45" fmla="*/ 8 h 31"/>
              <a:gd name="T46" fmla="*/ 25 w 53"/>
              <a:gd name="T47" fmla="*/ 8 h 31"/>
              <a:gd name="T48" fmla="*/ 14 w 53"/>
              <a:gd name="T49" fmla="*/ 3 h 31"/>
              <a:gd name="T50" fmla="*/ 7 w 53"/>
              <a:gd name="T51" fmla="*/ 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53" h="31">
                <a:moveTo>
                  <a:pt x="12" y="31"/>
                </a:moveTo>
                <a:cubicBezTo>
                  <a:pt x="1" y="9"/>
                  <a:pt x="1" y="9"/>
                  <a:pt x="1" y="9"/>
                </a:cubicBezTo>
                <a:cubicBezTo>
                  <a:pt x="0" y="6"/>
                  <a:pt x="0" y="4"/>
                  <a:pt x="2" y="2"/>
                </a:cubicBezTo>
                <a:cubicBezTo>
                  <a:pt x="3" y="1"/>
                  <a:pt x="4" y="0"/>
                  <a:pt x="7" y="0"/>
                </a:cubicBezTo>
                <a:cubicBezTo>
                  <a:pt x="10" y="0"/>
                  <a:pt x="14" y="2"/>
                  <a:pt x="15" y="2"/>
                </a:cubicBezTo>
                <a:cubicBezTo>
                  <a:pt x="15" y="2"/>
                  <a:pt x="15" y="2"/>
                  <a:pt x="15" y="2"/>
                </a:cubicBezTo>
                <a:cubicBezTo>
                  <a:pt x="20" y="6"/>
                  <a:pt x="25" y="7"/>
                  <a:pt x="25" y="7"/>
                </a:cubicBezTo>
                <a:cubicBezTo>
                  <a:pt x="32" y="5"/>
                  <a:pt x="37" y="3"/>
                  <a:pt x="42" y="3"/>
                </a:cubicBezTo>
                <a:cubicBezTo>
                  <a:pt x="51" y="3"/>
                  <a:pt x="53" y="9"/>
                  <a:pt x="53" y="9"/>
                </a:cubicBezTo>
                <a:cubicBezTo>
                  <a:pt x="53" y="9"/>
                  <a:pt x="53" y="9"/>
                  <a:pt x="53" y="9"/>
                </a:cubicBezTo>
                <a:cubicBezTo>
                  <a:pt x="53" y="9"/>
                  <a:pt x="53" y="9"/>
                  <a:pt x="53" y="9"/>
                </a:cubicBezTo>
                <a:cubicBezTo>
                  <a:pt x="48" y="17"/>
                  <a:pt x="44" y="24"/>
                  <a:pt x="42" y="31"/>
                </a:cubicBezTo>
                <a:cubicBezTo>
                  <a:pt x="42" y="31"/>
                  <a:pt x="42" y="31"/>
                  <a:pt x="42" y="31"/>
                </a:cubicBezTo>
                <a:lnTo>
                  <a:pt x="12" y="31"/>
                </a:lnTo>
                <a:close/>
                <a:moveTo>
                  <a:pt x="7" y="1"/>
                </a:moveTo>
                <a:cubicBezTo>
                  <a:pt x="5" y="1"/>
                  <a:pt x="3" y="2"/>
                  <a:pt x="2" y="3"/>
                </a:cubicBezTo>
                <a:cubicBezTo>
                  <a:pt x="1" y="4"/>
                  <a:pt x="1" y="6"/>
                  <a:pt x="2" y="9"/>
                </a:cubicBezTo>
                <a:cubicBezTo>
                  <a:pt x="13" y="30"/>
                  <a:pt x="13" y="30"/>
                  <a:pt x="13" y="30"/>
                </a:cubicBezTo>
                <a:cubicBezTo>
                  <a:pt x="41" y="30"/>
                  <a:pt x="41" y="30"/>
                  <a:pt x="41" y="30"/>
                </a:cubicBezTo>
                <a:cubicBezTo>
                  <a:pt x="43" y="23"/>
                  <a:pt x="47" y="16"/>
                  <a:pt x="52" y="9"/>
                </a:cubicBezTo>
                <a:cubicBezTo>
                  <a:pt x="51" y="8"/>
                  <a:pt x="49" y="4"/>
                  <a:pt x="42" y="4"/>
                </a:cubicBezTo>
                <a:cubicBezTo>
                  <a:pt x="37" y="4"/>
                  <a:pt x="32" y="6"/>
                  <a:pt x="26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5" y="8"/>
                  <a:pt x="25" y="8"/>
                  <a:pt x="25" y="8"/>
                </a:cubicBezTo>
                <a:cubicBezTo>
                  <a:pt x="25" y="8"/>
                  <a:pt x="20" y="7"/>
                  <a:pt x="14" y="3"/>
                </a:cubicBezTo>
                <a:cubicBezTo>
                  <a:pt x="14" y="3"/>
                  <a:pt x="10" y="1"/>
                  <a:pt x="7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50">
              <a:solidFill>
                <a:prstClr val="black"/>
              </a:solidFill>
            </a:endParaRPr>
          </a:p>
        </p:txBody>
      </p:sp>
      <p:sp>
        <p:nvSpPr>
          <p:cNvPr id="52" name="Freeform 41"/>
          <p:cNvSpPr>
            <a:spLocks noEditPoints="1"/>
          </p:cNvSpPr>
          <p:nvPr/>
        </p:nvSpPr>
        <p:spPr bwMode="auto">
          <a:xfrm>
            <a:off x="4471530" y="2248823"/>
            <a:ext cx="178318" cy="159569"/>
          </a:xfrm>
          <a:custGeom>
            <a:avLst/>
            <a:gdLst>
              <a:gd name="T0" fmla="*/ 120 w 126"/>
              <a:gd name="T1" fmla="*/ 99 h 110"/>
              <a:gd name="T2" fmla="*/ 118 w 126"/>
              <a:gd name="T3" fmla="*/ 82 h 110"/>
              <a:gd name="T4" fmla="*/ 101 w 126"/>
              <a:gd name="T5" fmla="*/ 28 h 110"/>
              <a:gd name="T6" fmla="*/ 76 w 126"/>
              <a:gd name="T7" fmla="*/ 2 h 110"/>
              <a:gd name="T8" fmla="*/ 75 w 126"/>
              <a:gd name="T9" fmla="*/ 0 h 110"/>
              <a:gd name="T10" fmla="*/ 48 w 126"/>
              <a:gd name="T11" fmla="*/ 0 h 110"/>
              <a:gd name="T12" fmla="*/ 29 w 126"/>
              <a:gd name="T13" fmla="*/ 22 h 110"/>
              <a:gd name="T14" fmla="*/ 10 w 126"/>
              <a:gd name="T15" fmla="*/ 91 h 110"/>
              <a:gd name="T16" fmla="*/ 4 w 126"/>
              <a:gd name="T17" fmla="*/ 102 h 110"/>
              <a:gd name="T18" fmla="*/ 4 w 126"/>
              <a:gd name="T19" fmla="*/ 105 h 110"/>
              <a:gd name="T20" fmla="*/ 10 w 126"/>
              <a:gd name="T21" fmla="*/ 106 h 110"/>
              <a:gd name="T22" fmla="*/ 19 w 126"/>
              <a:gd name="T23" fmla="*/ 105 h 110"/>
              <a:gd name="T24" fmla="*/ 19 w 126"/>
              <a:gd name="T25" fmla="*/ 105 h 110"/>
              <a:gd name="T26" fmla="*/ 20 w 126"/>
              <a:gd name="T27" fmla="*/ 105 h 110"/>
              <a:gd name="T28" fmla="*/ 61 w 126"/>
              <a:gd name="T29" fmla="*/ 110 h 110"/>
              <a:gd name="T30" fmla="*/ 105 w 126"/>
              <a:gd name="T31" fmla="*/ 104 h 110"/>
              <a:gd name="T32" fmla="*/ 107 w 126"/>
              <a:gd name="T33" fmla="*/ 104 h 110"/>
              <a:gd name="T34" fmla="*/ 114 w 126"/>
              <a:gd name="T35" fmla="*/ 106 h 110"/>
              <a:gd name="T36" fmla="*/ 118 w 126"/>
              <a:gd name="T37" fmla="*/ 107 h 110"/>
              <a:gd name="T38" fmla="*/ 123 w 126"/>
              <a:gd name="T39" fmla="*/ 104 h 110"/>
              <a:gd name="T40" fmla="*/ 120 w 126"/>
              <a:gd name="T41" fmla="*/ 99 h 110"/>
              <a:gd name="T42" fmla="*/ 81 w 126"/>
              <a:gd name="T43" fmla="*/ 55 h 110"/>
              <a:gd name="T44" fmla="*/ 81 w 126"/>
              <a:gd name="T45" fmla="*/ 58 h 110"/>
              <a:gd name="T46" fmla="*/ 53 w 126"/>
              <a:gd name="T47" fmla="*/ 57 h 110"/>
              <a:gd name="T48" fmla="*/ 53 w 126"/>
              <a:gd name="T49" fmla="*/ 62 h 110"/>
              <a:gd name="T50" fmla="*/ 81 w 126"/>
              <a:gd name="T51" fmla="*/ 62 h 110"/>
              <a:gd name="T52" fmla="*/ 81 w 126"/>
              <a:gd name="T53" fmla="*/ 66 h 110"/>
              <a:gd name="T54" fmla="*/ 53 w 126"/>
              <a:gd name="T55" fmla="*/ 65 h 110"/>
              <a:gd name="T56" fmla="*/ 67 w 126"/>
              <a:gd name="T57" fmla="*/ 80 h 110"/>
              <a:gd name="T58" fmla="*/ 83 w 126"/>
              <a:gd name="T59" fmla="*/ 78 h 110"/>
              <a:gd name="T60" fmla="*/ 85 w 126"/>
              <a:gd name="T61" fmla="*/ 83 h 110"/>
              <a:gd name="T62" fmla="*/ 54 w 126"/>
              <a:gd name="T63" fmla="*/ 81 h 110"/>
              <a:gd name="T64" fmla="*/ 45 w 126"/>
              <a:gd name="T65" fmla="*/ 65 h 110"/>
              <a:gd name="T66" fmla="*/ 38 w 126"/>
              <a:gd name="T67" fmla="*/ 65 h 110"/>
              <a:gd name="T68" fmla="*/ 39 w 126"/>
              <a:gd name="T69" fmla="*/ 61 h 110"/>
              <a:gd name="T70" fmla="*/ 44 w 126"/>
              <a:gd name="T71" fmla="*/ 61 h 110"/>
              <a:gd name="T72" fmla="*/ 45 w 126"/>
              <a:gd name="T73" fmla="*/ 58 h 110"/>
              <a:gd name="T74" fmla="*/ 39 w 126"/>
              <a:gd name="T75" fmla="*/ 57 h 110"/>
              <a:gd name="T76" fmla="*/ 39 w 126"/>
              <a:gd name="T77" fmla="*/ 53 h 110"/>
              <a:gd name="T78" fmla="*/ 45 w 126"/>
              <a:gd name="T79" fmla="*/ 53 h 110"/>
              <a:gd name="T80" fmla="*/ 67 w 126"/>
              <a:gd name="T81" fmla="*/ 35 h 110"/>
              <a:gd name="T82" fmla="*/ 86 w 126"/>
              <a:gd name="T83" fmla="*/ 38 h 110"/>
              <a:gd name="T84" fmla="*/ 83 w 126"/>
              <a:gd name="T85" fmla="*/ 43 h 110"/>
              <a:gd name="T86" fmla="*/ 54 w 126"/>
              <a:gd name="T87" fmla="*/ 54 h 110"/>
              <a:gd name="T88" fmla="*/ 81 w 126"/>
              <a:gd name="T89" fmla="*/ 55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26" h="110">
                <a:moveTo>
                  <a:pt x="120" y="99"/>
                </a:moveTo>
                <a:cubicBezTo>
                  <a:pt x="120" y="99"/>
                  <a:pt x="114" y="94"/>
                  <a:pt x="118" y="82"/>
                </a:cubicBezTo>
                <a:cubicBezTo>
                  <a:pt x="118" y="82"/>
                  <a:pt x="126" y="48"/>
                  <a:pt x="101" y="28"/>
                </a:cubicBezTo>
                <a:cubicBezTo>
                  <a:pt x="99" y="26"/>
                  <a:pt x="76" y="7"/>
                  <a:pt x="76" y="2"/>
                </a:cubicBezTo>
                <a:cubicBezTo>
                  <a:pt x="76" y="1"/>
                  <a:pt x="75" y="1"/>
                  <a:pt x="75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5" y="6"/>
                  <a:pt x="38" y="13"/>
                  <a:pt x="29" y="22"/>
                </a:cubicBezTo>
                <a:cubicBezTo>
                  <a:pt x="29" y="22"/>
                  <a:pt x="0" y="49"/>
                  <a:pt x="10" y="91"/>
                </a:cubicBezTo>
                <a:cubicBezTo>
                  <a:pt x="10" y="92"/>
                  <a:pt x="10" y="94"/>
                  <a:pt x="4" y="102"/>
                </a:cubicBezTo>
                <a:cubicBezTo>
                  <a:pt x="4" y="102"/>
                  <a:pt x="3" y="104"/>
                  <a:pt x="4" y="105"/>
                </a:cubicBezTo>
                <a:cubicBezTo>
                  <a:pt x="5" y="106"/>
                  <a:pt x="7" y="107"/>
                  <a:pt x="10" y="106"/>
                </a:cubicBezTo>
                <a:cubicBezTo>
                  <a:pt x="10" y="106"/>
                  <a:pt x="14" y="105"/>
                  <a:pt x="19" y="105"/>
                </a:cubicBezTo>
                <a:cubicBezTo>
                  <a:pt x="19" y="105"/>
                  <a:pt x="19" y="105"/>
                  <a:pt x="19" y="105"/>
                </a:cubicBezTo>
                <a:cubicBezTo>
                  <a:pt x="20" y="105"/>
                  <a:pt x="20" y="105"/>
                  <a:pt x="20" y="105"/>
                </a:cubicBezTo>
                <a:cubicBezTo>
                  <a:pt x="20" y="105"/>
                  <a:pt x="36" y="110"/>
                  <a:pt x="61" y="110"/>
                </a:cubicBezTo>
                <a:cubicBezTo>
                  <a:pt x="76" y="110"/>
                  <a:pt x="91" y="108"/>
                  <a:pt x="105" y="104"/>
                </a:cubicBezTo>
                <a:cubicBezTo>
                  <a:pt x="105" y="104"/>
                  <a:pt x="106" y="104"/>
                  <a:pt x="107" y="104"/>
                </a:cubicBezTo>
                <a:cubicBezTo>
                  <a:pt x="109" y="104"/>
                  <a:pt x="112" y="105"/>
                  <a:pt x="114" y="106"/>
                </a:cubicBezTo>
                <a:cubicBezTo>
                  <a:pt x="114" y="106"/>
                  <a:pt x="116" y="107"/>
                  <a:pt x="118" y="107"/>
                </a:cubicBezTo>
                <a:cubicBezTo>
                  <a:pt x="119" y="107"/>
                  <a:pt x="121" y="106"/>
                  <a:pt x="123" y="104"/>
                </a:cubicBezTo>
                <a:cubicBezTo>
                  <a:pt x="123" y="104"/>
                  <a:pt x="125" y="102"/>
                  <a:pt x="120" y="99"/>
                </a:cubicBezTo>
                <a:close/>
                <a:moveTo>
                  <a:pt x="81" y="55"/>
                </a:moveTo>
                <a:cubicBezTo>
                  <a:pt x="81" y="58"/>
                  <a:pt x="81" y="58"/>
                  <a:pt x="81" y="58"/>
                </a:cubicBezTo>
                <a:cubicBezTo>
                  <a:pt x="53" y="57"/>
                  <a:pt x="53" y="57"/>
                  <a:pt x="53" y="57"/>
                </a:cubicBezTo>
                <a:cubicBezTo>
                  <a:pt x="53" y="57"/>
                  <a:pt x="52" y="61"/>
                  <a:pt x="53" y="62"/>
                </a:cubicBezTo>
                <a:cubicBezTo>
                  <a:pt x="81" y="62"/>
                  <a:pt x="81" y="62"/>
                  <a:pt x="81" y="62"/>
                </a:cubicBezTo>
                <a:cubicBezTo>
                  <a:pt x="81" y="66"/>
                  <a:pt x="81" y="66"/>
                  <a:pt x="81" y="66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4" y="78"/>
                  <a:pt x="67" y="80"/>
                </a:cubicBezTo>
                <a:cubicBezTo>
                  <a:pt x="67" y="80"/>
                  <a:pt x="76" y="82"/>
                  <a:pt x="83" y="78"/>
                </a:cubicBezTo>
                <a:cubicBezTo>
                  <a:pt x="85" y="83"/>
                  <a:pt x="85" y="83"/>
                  <a:pt x="85" y="83"/>
                </a:cubicBezTo>
                <a:cubicBezTo>
                  <a:pt x="85" y="83"/>
                  <a:pt x="71" y="91"/>
                  <a:pt x="54" y="81"/>
                </a:cubicBezTo>
                <a:cubicBezTo>
                  <a:pt x="54" y="81"/>
                  <a:pt x="46" y="76"/>
                  <a:pt x="45" y="65"/>
                </a:cubicBezTo>
                <a:cubicBezTo>
                  <a:pt x="38" y="65"/>
                  <a:pt x="38" y="65"/>
                  <a:pt x="38" y="65"/>
                </a:cubicBezTo>
                <a:cubicBezTo>
                  <a:pt x="39" y="61"/>
                  <a:pt x="39" y="61"/>
                  <a:pt x="39" y="61"/>
                </a:cubicBezTo>
                <a:cubicBezTo>
                  <a:pt x="44" y="61"/>
                  <a:pt x="44" y="61"/>
                  <a:pt x="44" y="61"/>
                </a:cubicBezTo>
                <a:cubicBezTo>
                  <a:pt x="44" y="61"/>
                  <a:pt x="44" y="60"/>
                  <a:pt x="45" y="58"/>
                </a:cubicBezTo>
                <a:cubicBezTo>
                  <a:pt x="39" y="57"/>
                  <a:pt x="39" y="57"/>
                  <a:pt x="39" y="57"/>
                </a:cubicBezTo>
                <a:cubicBezTo>
                  <a:pt x="39" y="53"/>
                  <a:pt x="39" y="53"/>
                  <a:pt x="39" y="53"/>
                </a:cubicBezTo>
                <a:cubicBezTo>
                  <a:pt x="45" y="53"/>
                  <a:pt x="45" y="53"/>
                  <a:pt x="45" y="53"/>
                </a:cubicBezTo>
                <a:cubicBezTo>
                  <a:pt x="45" y="53"/>
                  <a:pt x="48" y="37"/>
                  <a:pt x="67" y="35"/>
                </a:cubicBezTo>
                <a:cubicBezTo>
                  <a:pt x="67" y="35"/>
                  <a:pt x="81" y="33"/>
                  <a:pt x="86" y="38"/>
                </a:cubicBezTo>
                <a:cubicBezTo>
                  <a:pt x="83" y="43"/>
                  <a:pt x="83" y="43"/>
                  <a:pt x="83" y="43"/>
                </a:cubicBezTo>
                <a:cubicBezTo>
                  <a:pt x="83" y="43"/>
                  <a:pt x="61" y="33"/>
                  <a:pt x="54" y="54"/>
                </a:cubicBezTo>
                <a:lnTo>
                  <a:pt x="81" y="55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50">
              <a:solidFill>
                <a:prstClr val="black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5073" y="5905737"/>
            <a:ext cx="1950206" cy="268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ea typeface="ＭＳ Ｐゴシック" charset="0"/>
              </a:rPr>
              <a:t>2023 год</a:t>
            </a:r>
            <a:endParaRPr lang="en-US" sz="1400" b="1" dirty="0">
              <a:solidFill>
                <a:schemeClr val="accent1">
                  <a:lumMod val="75000"/>
                </a:schemeClr>
              </a:solidFill>
              <a:ea typeface="ＭＳ Ｐゴシック" charset="0"/>
            </a:endParaRPr>
          </a:p>
        </p:txBody>
      </p:sp>
      <p:graphicFrame>
        <p:nvGraphicFramePr>
          <p:cNvPr id="56" name="Chart 7"/>
          <p:cNvGraphicFramePr/>
          <p:nvPr>
            <p:extLst/>
          </p:nvPr>
        </p:nvGraphicFramePr>
        <p:xfrm>
          <a:off x="132308" y="4179727"/>
          <a:ext cx="3892020" cy="2280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0" name="Chart 7"/>
          <p:cNvGraphicFramePr/>
          <p:nvPr>
            <p:extLst/>
          </p:nvPr>
        </p:nvGraphicFramePr>
        <p:xfrm>
          <a:off x="1851772" y="3114272"/>
          <a:ext cx="3877901" cy="3523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5" name="TextBox 84"/>
          <p:cNvSpPr txBox="1"/>
          <p:nvPr/>
        </p:nvSpPr>
        <p:spPr>
          <a:xfrm>
            <a:off x="2308856" y="5905737"/>
            <a:ext cx="8486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chemeClr val="accent3">
                    <a:lumMod val="50000"/>
                  </a:schemeClr>
                </a:solidFill>
              </a:rPr>
              <a:t>2024 год</a:t>
            </a:r>
          </a:p>
        </p:txBody>
      </p:sp>
      <p:graphicFrame>
        <p:nvGraphicFramePr>
          <p:cNvPr id="86" name="Chart 7"/>
          <p:cNvGraphicFramePr/>
          <p:nvPr>
            <p:extLst/>
          </p:nvPr>
        </p:nvGraphicFramePr>
        <p:xfrm>
          <a:off x="3407733" y="3385327"/>
          <a:ext cx="3663842" cy="31339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0" name="TextBox 89"/>
          <p:cNvSpPr txBox="1"/>
          <p:nvPr/>
        </p:nvSpPr>
        <p:spPr>
          <a:xfrm>
            <a:off x="4169893" y="5905737"/>
            <a:ext cx="8486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2025 год</a:t>
            </a:r>
          </a:p>
        </p:txBody>
      </p:sp>
      <p:grpSp>
        <p:nvGrpSpPr>
          <p:cNvPr id="322" name="组合 143"/>
          <p:cNvGrpSpPr/>
          <p:nvPr/>
        </p:nvGrpSpPr>
        <p:grpSpPr>
          <a:xfrm>
            <a:off x="9858902" y="2014137"/>
            <a:ext cx="1086750" cy="534988"/>
            <a:chOff x="4428284" y="717552"/>
            <a:chExt cx="1030514" cy="507305"/>
          </a:xfrm>
          <a:effectLst/>
        </p:grpSpPr>
        <p:sp>
          <p:nvSpPr>
            <p:cNvPr id="323" name="文本框 144"/>
            <p:cNvSpPr txBox="1"/>
            <p:nvPr/>
          </p:nvSpPr>
          <p:spPr>
            <a:xfrm>
              <a:off x="4540771" y="717552"/>
              <a:ext cx="830212" cy="43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400" dirty="0">
                <a:solidFill>
                  <a:srgbClr val="FEB850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endParaRPr>
            </a:p>
          </p:txBody>
        </p:sp>
        <p:sp>
          <p:nvSpPr>
            <p:cNvPr id="324" name="文本框 145"/>
            <p:cNvSpPr txBox="1"/>
            <p:nvPr/>
          </p:nvSpPr>
          <p:spPr>
            <a:xfrm>
              <a:off x="4428284" y="1049747"/>
              <a:ext cx="1030514" cy="175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600" dirty="0">
                <a:solidFill>
                  <a:srgbClr val="FEB850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endParaRPr>
            </a:p>
          </p:txBody>
        </p:sp>
      </p:grpSp>
      <p:sp>
        <p:nvSpPr>
          <p:cNvPr id="325" name="TextBox 324"/>
          <p:cNvSpPr txBox="1"/>
          <p:nvPr/>
        </p:nvSpPr>
        <p:spPr>
          <a:xfrm>
            <a:off x="6846510" y="1963423"/>
            <a:ext cx="1130698" cy="284663"/>
          </a:xfrm>
          <a:prstGeom prst="rect">
            <a:avLst/>
          </a:prstGeom>
          <a:noFill/>
          <a:scene3d>
            <a:camera prst="orthographicFront">
              <a:rot lat="0" lon="1800000" rev="0"/>
            </a:camera>
            <a:lightRig rig="threePt" dir="t"/>
          </a:scene3d>
        </p:spPr>
        <p:txBody>
          <a:bodyPr wrap="none" lIns="68550" tIns="34275" rIns="68550" bIns="34275" rtlCol="0">
            <a:spAutoFit/>
          </a:bodyPr>
          <a:lstStyle/>
          <a:p>
            <a:pPr defTabSz="914126">
              <a:defRPr/>
            </a:pPr>
            <a:r>
              <a:rPr lang="ru-RU" altLang="zh-CN" sz="1400" kern="0" dirty="0">
                <a:solidFill>
                  <a:schemeClr val="accent3">
                    <a:lumMod val="50000"/>
                  </a:schemeClr>
                </a:solidFill>
                <a:latin typeface="微软雅黑"/>
                <a:ea typeface="微软雅黑"/>
              </a:rPr>
              <a:t>Налоговые</a:t>
            </a:r>
            <a:endParaRPr lang="zh-CN" altLang="en-US" sz="1200" kern="0" dirty="0">
              <a:solidFill>
                <a:schemeClr val="accent3">
                  <a:lumMod val="50000"/>
                </a:schemeClr>
              </a:solidFill>
              <a:latin typeface="微软雅黑"/>
              <a:ea typeface="微软雅黑"/>
            </a:endParaRPr>
          </a:p>
        </p:txBody>
      </p:sp>
      <p:sp>
        <p:nvSpPr>
          <p:cNvPr id="326" name="TextBox 325"/>
          <p:cNvSpPr txBox="1"/>
          <p:nvPr/>
        </p:nvSpPr>
        <p:spPr>
          <a:xfrm>
            <a:off x="6583878" y="2350852"/>
            <a:ext cx="1683261" cy="1084882"/>
          </a:xfrm>
          <a:prstGeom prst="rect">
            <a:avLst/>
          </a:prstGeom>
          <a:noFill/>
          <a:scene3d>
            <a:camera prst="orthographicFront">
              <a:rot lat="0" lon="1800000" rev="0"/>
            </a:camera>
            <a:lightRig rig="threePt" dir="t"/>
          </a:scene3d>
        </p:spPr>
        <p:txBody>
          <a:bodyPr wrap="square" lIns="68550" tIns="34275" rIns="68550" bIns="34275" rtlCol="0">
            <a:spAutoFit/>
          </a:bodyPr>
          <a:lstStyle/>
          <a:p>
            <a:pPr algn="ctr"/>
            <a:r>
              <a:rPr lang="ru-RU" sz="1100" b="1" dirty="0">
                <a:solidFill>
                  <a:srgbClr val="7A67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НДФЛ</a:t>
            </a:r>
          </a:p>
          <a:p>
            <a:pPr algn="ctr"/>
            <a:r>
              <a:rPr lang="ru-RU" sz="1100" b="1" dirty="0">
                <a:solidFill>
                  <a:srgbClr val="7A67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УСН</a:t>
            </a:r>
          </a:p>
          <a:p>
            <a:pPr algn="ctr"/>
            <a:r>
              <a:rPr lang="ru-RU" sz="1100" b="1" dirty="0">
                <a:solidFill>
                  <a:srgbClr val="7A67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ЕНВД</a:t>
            </a:r>
          </a:p>
          <a:p>
            <a:pPr algn="ctr"/>
            <a:r>
              <a:rPr lang="ru-RU" sz="1100" b="1" dirty="0">
                <a:solidFill>
                  <a:srgbClr val="7A67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ЕСХН</a:t>
            </a:r>
          </a:p>
          <a:p>
            <a:pPr algn="ctr"/>
            <a:r>
              <a:rPr lang="ru-RU" sz="1100" b="1" dirty="0">
                <a:solidFill>
                  <a:srgbClr val="7A67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Патентная система</a:t>
            </a:r>
          </a:p>
          <a:p>
            <a:pPr algn="ctr"/>
            <a:r>
              <a:rPr lang="ru-RU" sz="1100" b="1" dirty="0">
                <a:solidFill>
                  <a:srgbClr val="7A67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Госпошлина</a:t>
            </a:r>
            <a:r>
              <a:rPr lang="ru-RU" altLang="zh-CN" sz="1100" b="1" dirty="0">
                <a:solidFill>
                  <a:srgbClr val="7A67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27" name="TextBox 326"/>
          <p:cNvSpPr txBox="1"/>
          <p:nvPr/>
        </p:nvSpPr>
        <p:spPr>
          <a:xfrm>
            <a:off x="8108100" y="2000002"/>
            <a:ext cx="1170773" cy="253885"/>
          </a:xfrm>
          <a:prstGeom prst="rect">
            <a:avLst/>
          </a:prstGeom>
          <a:noFill/>
          <a:scene3d>
            <a:camera prst="orthographicFront">
              <a:rot lat="0" lon="1200000" rev="0"/>
            </a:camera>
            <a:lightRig rig="threePt" dir="t"/>
          </a:scene3d>
        </p:spPr>
        <p:txBody>
          <a:bodyPr wrap="none" lIns="68550" tIns="34275" rIns="68550" bIns="34275" rtlCol="0">
            <a:spAutoFit/>
          </a:bodyPr>
          <a:lstStyle>
            <a:defPPr>
              <a:defRPr lang="en-US"/>
            </a:defPPr>
            <a:lvl1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i="0" u="none" strike="noStrike" kern="0" cap="none" spc="0" normalizeH="0" baseline="0">
                <a:ln>
                  <a:noFill/>
                </a:ln>
                <a:solidFill>
                  <a:srgbClr val="1B323D"/>
                </a:solidFill>
                <a:effectLst/>
                <a:uLnTx/>
                <a:uFillTx/>
                <a:latin typeface="微软雅黑"/>
                <a:ea typeface="微软雅黑"/>
              </a:defRPr>
            </a:lvl1pPr>
          </a:lstStyle>
          <a:p>
            <a:r>
              <a:rPr lang="ru-RU" altLang="zh-CN" sz="1200" dirty="0">
                <a:solidFill>
                  <a:schemeClr val="accent3">
                    <a:lumMod val="50000"/>
                  </a:schemeClr>
                </a:solidFill>
              </a:rPr>
              <a:t>Неналоговые</a:t>
            </a:r>
            <a:endParaRPr lang="zh-CN" alt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28" name="TextBox 327"/>
          <p:cNvSpPr txBox="1"/>
          <p:nvPr/>
        </p:nvSpPr>
        <p:spPr>
          <a:xfrm>
            <a:off x="7957305" y="2332041"/>
            <a:ext cx="1457473" cy="1423436"/>
          </a:xfrm>
          <a:prstGeom prst="rect">
            <a:avLst/>
          </a:prstGeom>
          <a:noFill/>
          <a:scene3d>
            <a:camera prst="orthographicFront">
              <a:rot lat="0" lon="1200000" rev="0"/>
            </a:camera>
            <a:lightRig rig="threePt" dir="t"/>
          </a:scene3d>
        </p:spPr>
        <p:txBody>
          <a:bodyPr wrap="square" lIns="68550" tIns="34275" rIns="68550" bIns="34275" rtlCol="0">
            <a:spAutoFit/>
          </a:bodyPr>
          <a:lstStyle/>
          <a:p>
            <a:pPr algn="ctr"/>
            <a:r>
              <a:rPr lang="ru-RU" sz="1100" b="1" dirty="0">
                <a:solidFill>
                  <a:srgbClr val="887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Аренда земли</a:t>
            </a:r>
          </a:p>
          <a:p>
            <a:pPr algn="ctr"/>
            <a:r>
              <a:rPr lang="ru-RU" sz="1100" b="1" dirty="0">
                <a:solidFill>
                  <a:srgbClr val="887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Аренда имущества</a:t>
            </a:r>
          </a:p>
          <a:p>
            <a:pPr algn="ctr"/>
            <a:r>
              <a:rPr lang="ru-RU" sz="1100" b="1" dirty="0">
                <a:solidFill>
                  <a:srgbClr val="887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Продажа имущества</a:t>
            </a:r>
          </a:p>
          <a:p>
            <a:pPr algn="ctr"/>
            <a:r>
              <a:rPr lang="ru-RU" sz="1100" b="1" dirty="0">
                <a:solidFill>
                  <a:srgbClr val="887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Плата за негативное воздействие на ОС</a:t>
            </a:r>
          </a:p>
          <a:p>
            <a:pPr algn="ctr"/>
            <a:r>
              <a:rPr lang="ru-RU" sz="1100" b="1" dirty="0">
                <a:solidFill>
                  <a:srgbClr val="887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Штрафы</a:t>
            </a:r>
          </a:p>
          <a:p>
            <a:pPr algn="ctr"/>
            <a:r>
              <a:rPr lang="ru-RU" sz="1100" b="1" dirty="0">
                <a:solidFill>
                  <a:srgbClr val="887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неналоговые доходы</a:t>
            </a:r>
          </a:p>
        </p:txBody>
      </p:sp>
      <p:sp>
        <p:nvSpPr>
          <p:cNvPr id="329" name="TextBox 328"/>
          <p:cNvSpPr txBox="1"/>
          <p:nvPr/>
        </p:nvSpPr>
        <p:spPr>
          <a:xfrm>
            <a:off x="9312393" y="2006315"/>
            <a:ext cx="1335883" cy="253885"/>
          </a:xfrm>
          <a:prstGeom prst="rect">
            <a:avLst/>
          </a:prstGeom>
          <a:noFill/>
          <a:scene3d>
            <a:camera prst="orthographicFront">
              <a:rot lat="0" lon="600000" rev="0"/>
            </a:camera>
            <a:lightRig rig="threePt" dir="t"/>
          </a:scene3d>
        </p:spPr>
        <p:txBody>
          <a:bodyPr wrap="none" lIns="68550" tIns="34275" rIns="68550" bIns="34275" rtlCol="0">
            <a:spAutoFit/>
          </a:bodyPr>
          <a:lstStyle>
            <a:defPPr>
              <a:defRPr lang="en-US"/>
            </a:defPPr>
            <a:lvl1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i="0" u="none" strike="noStrike" kern="0" cap="none" spc="0" normalizeH="0" baseline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微软雅黑"/>
                <a:ea typeface="微软雅黑"/>
              </a:defRPr>
            </a:lvl1pPr>
          </a:lstStyle>
          <a:p>
            <a:r>
              <a:rPr lang="ru-RU" altLang="zh-CN" sz="1200" dirty="0">
                <a:solidFill>
                  <a:schemeClr val="accent3">
                    <a:lumMod val="50000"/>
                  </a:schemeClr>
                </a:solidFill>
              </a:rPr>
              <a:t>Безвозмездные</a:t>
            </a:r>
            <a:endParaRPr lang="zh-CN" altLang="en-US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30" name="TextBox 329"/>
          <p:cNvSpPr txBox="1"/>
          <p:nvPr/>
        </p:nvSpPr>
        <p:spPr>
          <a:xfrm>
            <a:off x="9090606" y="2375512"/>
            <a:ext cx="1771204" cy="930994"/>
          </a:xfrm>
          <a:prstGeom prst="rect">
            <a:avLst/>
          </a:prstGeom>
          <a:noFill/>
          <a:scene3d>
            <a:camera prst="orthographicFront">
              <a:rot lat="0" lon="600000" rev="0"/>
            </a:camera>
            <a:lightRig rig="threePt" dir="t"/>
          </a:scene3d>
        </p:spPr>
        <p:txBody>
          <a:bodyPr wrap="square" lIns="68550" tIns="34275" rIns="68550" bIns="34275" rtlCol="0">
            <a:spAutoFit/>
          </a:bodyPr>
          <a:lstStyle/>
          <a:p>
            <a:pPr algn="ctr"/>
            <a:r>
              <a:rPr lang="ru-RU" sz="1100" b="1" dirty="0">
                <a:solidFill>
                  <a:srgbClr val="887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</a:t>
            </a:r>
          </a:p>
          <a:p>
            <a:pPr algn="ctr"/>
            <a:r>
              <a:rPr lang="ru-RU" sz="1100" b="1" dirty="0">
                <a:solidFill>
                  <a:srgbClr val="887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</a:t>
            </a:r>
          </a:p>
          <a:p>
            <a:pPr algn="ctr"/>
            <a:r>
              <a:rPr lang="ru-RU" sz="1100" b="1" dirty="0">
                <a:solidFill>
                  <a:srgbClr val="887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</a:t>
            </a:r>
          </a:p>
          <a:p>
            <a:pPr algn="ctr"/>
            <a:r>
              <a:rPr lang="ru-RU" sz="1100" b="1" dirty="0">
                <a:solidFill>
                  <a:srgbClr val="887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МБТ</a:t>
            </a:r>
          </a:p>
          <a:p>
            <a:r>
              <a:rPr lang="ru-RU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331" name="Номер слайда 3"/>
          <p:cNvSpPr txBox="1">
            <a:spLocks/>
          </p:cNvSpPr>
          <p:nvPr/>
        </p:nvSpPr>
        <p:spPr>
          <a:xfrm>
            <a:off x="10144034" y="6262700"/>
            <a:ext cx="484082" cy="24573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67FD1E93-168C-4E3F-B839-29F00AE4705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371" name="组合 137"/>
          <p:cNvGrpSpPr/>
          <p:nvPr/>
        </p:nvGrpSpPr>
        <p:grpSpPr>
          <a:xfrm>
            <a:off x="7408239" y="996621"/>
            <a:ext cx="813525" cy="542395"/>
            <a:chOff x="5159091" y="1157793"/>
            <a:chExt cx="1030514" cy="548533"/>
          </a:xfrm>
          <a:effectLst/>
        </p:grpSpPr>
        <p:sp>
          <p:nvSpPr>
            <p:cNvPr id="372" name="文本框 138"/>
            <p:cNvSpPr txBox="1"/>
            <p:nvPr/>
          </p:nvSpPr>
          <p:spPr>
            <a:xfrm>
              <a:off x="5249657" y="1157793"/>
              <a:ext cx="830212" cy="4668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rgbClr val="01ACBE"/>
                  </a:solidFill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01</a:t>
              </a:r>
              <a:endParaRPr lang="zh-CN" altLang="en-US" sz="2400" dirty="0">
                <a:solidFill>
                  <a:srgbClr val="01ACBE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endParaRPr>
            </a:p>
          </p:txBody>
        </p:sp>
        <p:sp>
          <p:nvSpPr>
            <p:cNvPr id="373" name="文本框 139"/>
            <p:cNvSpPr txBox="1"/>
            <p:nvPr/>
          </p:nvSpPr>
          <p:spPr>
            <a:xfrm>
              <a:off x="5159091" y="1535133"/>
              <a:ext cx="1030514" cy="1711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zh-CN" sz="500" dirty="0">
                  <a:solidFill>
                    <a:srgbClr val="01ACBE"/>
                  </a:solidFill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налоговые</a:t>
              </a:r>
              <a:endParaRPr lang="zh-CN" altLang="en-US" sz="600" dirty="0">
                <a:solidFill>
                  <a:srgbClr val="01ACBE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endParaRPr>
            </a:p>
          </p:txBody>
        </p:sp>
      </p:grpSp>
      <p:grpSp>
        <p:nvGrpSpPr>
          <p:cNvPr id="374" name="组合 140"/>
          <p:cNvGrpSpPr/>
          <p:nvPr/>
        </p:nvGrpSpPr>
        <p:grpSpPr>
          <a:xfrm>
            <a:off x="8775378" y="1057733"/>
            <a:ext cx="697402" cy="547408"/>
            <a:chOff x="5230644" y="1157793"/>
            <a:chExt cx="883418" cy="553603"/>
          </a:xfrm>
          <a:effectLst/>
        </p:grpSpPr>
        <p:sp>
          <p:nvSpPr>
            <p:cNvPr id="375" name="文本框 141"/>
            <p:cNvSpPr txBox="1"/>
            <p:nvPr/>
          </p:nvSpPr>
          <p:spPr>
            <a:xfrm>
              <a:off x="5249658" y="1157793"/>
              <a:ext cx="830212" cy="4668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rgbClr val="E87071"/>
                  </a:solidFill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02</a:t>
              </a:r>
              <a:endParaRPr lang="zh-CN" altLang="en-US" sz="2400" dirty="0">
                <a:solidFill>
                  <a:srgbClr val="E87071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endParaRPr>
            </a:p>
          </p:txBody>
        </p:sp>
        <p:sp>
          <p:nvSpPr>
            <p:cNvPr id="376" name="文本框 142"/>
            <p:cNvSpPr txBox="1"/>
            <p:nvPr/>
          </p:nvSpPr>
          <p:spPr>
            <a:xfrm>
              <a:off x="5230644" y="1540203"/>
              <a:ext cx="883418" cy="1711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zh-CN" sz="500" dirty="0">
                  <a:solidFill>
                    <a:srgbClr val="E87071"/>
                  </a:solidFill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неналоговые</a:t>
              </a:r>
              <a:endParaRPr lang="zh-CN" altLang="en-US" sz="600" dirty="0">
                <a:solidFill>
                  <a:srgbClr val="E87071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endParaRPr>
            </a:p>
          </p:txBody>
        </p:sp>
      </p:grpSp>
      <p:grpSp>
        <p:nvGrpSpPr>
          <p:cNvPr id="377" name="组合 143"/>
          <p:cNvGrpSpPr/>
          <p:nvPr/>
        </p:nvGrpSpPr>
        <p:grpSpPr>
          <a:xfrm>
            <a:off x="10083090" y="1053718"/>
            <a:ext cx="813525" cy="557784"/>
            <a:chOff x="5159091" y="1157793"/>
            <a:chExt cx="1030514" cy="564096"/>
          </a:xfrm>
          <a:effectLst/>
        </p:grpSpPr>
        <p:sp>
          <p:nvSpPr>
            <p:cNvPr id="378" name="文本框 144"/>
            <p:cNvSpPr txBox="1"/>
            <p:nvPr/>
          </p:nvSpPr>
          <p:spPr>
            <a:xfrm>
              <a:off x="5249657" y="1157793"/>
              <a:ext cx="830212" cy="4668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>
                      <a:lumMod val="50000"/>
                    </a:schemeClr>
                  </a:solidFill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03</a:t>
              </a:r>
              <a:endParaRPr lang="zh-CN" altLang="en-US" sz="2400" dirty="0">
                <a:solidFill>
                  <a:schemeClr val="bg1">
                    <a:lumMod val="50000"/>
                  </a:schemeClr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endParaRPr>
            </a:p>
          </p:txBody>
        </p:sp>
        <p:sp>
          <p:nvSpPr>
            <p:cNvPr id="379" name="文本框 145"/>
            <p:cNvSpPr txBox="1"/>
            <p:nvPr/>
          </p:nvSpPr>
          <p:spPr>
            <a:xfrm>
              <a:off x="5159091" y="1535133"/>
              <a:ext cx="1030514" cy="186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zh-CN" sz="600" dirty="0">
                  <a:solidFill>
                    <a:schemeClr val="bg1">
                      <a:lumMod val="50000"/>
                    </a:schemeClr>
                  </a:solidFill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МБТ</a:t>
              </a:r>
              <a:endParaRPr lang="zh-CN" altLang="en-US" sz="600" dirty="0">
                <a:solidFill>
                  <a:schemeClr val="bg1">
                    <a:lumMod val="50000"/>
                  </a:schemeClr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797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AE3AC5-8DCB-496C-8E63-AC9FF0F46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9408" y="1"/>
            <a:ext cx="7886699" cy="606939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025373"/>
                </a:solidFill>
                <a:latin typeface="+mn-lt"/>
              </a:rPr>
              <a:t>Доходы бюджета Слюдянского муниципального </a:t>
            </a:r>
          </a:p>
        </p:txBody>
      </p:sp>
      <p:graphicFrame>
        <p:nvGraphicFramePr>
          <p:cNvPr id="5" name="Диаграмма 4"/>
          <p:cNvGraphicFramePr/>
          <p:nvPr>
            <p:extLst/>
          </p:nvPr>
        </p:nvGraphicFramePr>
        <p:xfrm>
          <a:off x="302948" y="1134000"/>
          <a:ext cx="11160000" cy="5828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541000" y="376107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3"/>
                </a:solidFill>
                <a:cs typeface="Times New Roman" pitchFamily="18" charset="0"/>
              </a:rPr>
              <a:t>района за 2021-2025 годы в разрезе основных видов</a:t>
            </a:r>
            <a:endParaRPr lang="ru-RU" sz="24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79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4685" y="838850"/>
            <a:ext cx="71092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25373"/>
                </a:solidFill>
              </a:rPr>
              <a:t>Налоговые доходы </a:t>
            </a:r>
            <a:r>
              <a:rPr lang="ru-RU" sz="1400" b="1" dirty="0">
                <a:solidFill>
                  <a:schemeClr val="accent3"/>
                </a:solidFill>
              </a:rPr>
              <a:t>бюджета Слюдянского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8527" y="1045074"/>
            <a:ext cx="84225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3"/>
                </a:solidFill>
              </a:rPr>
              <a:t>муниципального района на 2023-2025 годы (тыс.руб.) </a:t>
            </a:r>
            <a:endParaRPr lang="ru-RU" sz="1400" dirty="0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9D0EAC36-D4EE-4708-9DF9-E3833D12C9F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49312" y="1765102"/>
            <a:ext cx="360000" cy="36000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4723C090-9F7E-4F0A-A3CF-C8490CE9969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548396" y="1849676"/>
            <a:ext cx="360000" cy="36000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6FF53AA-8FA2-4363-AF5D-D8A03899A76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7249051" y="1833910"/>
            <a:ext cx="360000" cy="360000"/>
          </a:xfrm>
          <a:prstGeom prst="rect">
            <a:avLst/>
          </a:prstGeom>
        </p:spPr>
      </p:pic>
      <p:graphicFrame>
        <p:nvGraphicFramePr>
          <p:cNvPr id="31" name="Диаграмма 30"/>
          <p:cNvGraphicFramePr/>
          <p:nvPr>
            <p:extLst/>
          </p:nvPr>
        </p:nvGraphicFramePr>
        <p:xfrm>
          <a:off x="4274168" y="2006130"/>
          <a:ext cx="2438211" cy="2259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/>
          </p:nvPr>
        </p:nvGraphicFramePr>
        <p:xfrm>
          <a:off x="108949" y="1367334"/>
          <a:ext cx="5672051" cy="2061666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3854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14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54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5403">
                  <a:extLst>
                    <a:ext uri="{9D8B030D-6E8A-4147-A177-3AD203B41FA5}">
                      <a16:colId xmlns:a16="http://schemas.microsoft.com/office/drawing/2014/main" val="2609587042"/>
                    </a:ext>
                  </a:extLst>
                </a:gridCol>
                <a:gridCol w="677241">
                  <a:extLst>
                    <a:ext uri="{9D8B030D-6E8A-4147-A177-3AD203B41FA5}">
                      <a16:colId xmlns:a16="http://schemas.microsoft.com/office/drawing/2014/main" val="1009994305"/>
                    </a:ext>
                  </a:extLst>
                </a:gridCol>
                <a:gridCol w="7170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57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 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0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2021</a:t>
                      </a:r>
                      <a:r>
                        <a:rPr lang="ru-RU" sz="1050" b="1" i="0" u="none" strike="noStrike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год факт</a:t>
                      </a:r>
                      <a:endParaRPr lang="ru-RU" sz="105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2022 год оценка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2023 год</a:t>
                      </a:r>
                      <a:endParaRPr lang="ru-RU" sz="105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2024 год</a:t>
                      </a:r>
                      <a:endParaRPr lang="ru-RU" sz="105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2025 год</a:t>
                      </a:r>
                      <a:endParaRPr lang="ru-RU" sz="105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4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</a:t>
                      </a:r>
                      <a:endParaRPr lang="ru-RU" sz="10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211 073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206 251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199 033</a:t>
                      </a:r>
                      <a:endParaRPr lang="ru-RU" sz="1050" b="1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199 630</a:t>
                      </a:r>
                      <a:endParaRPr lang="ru-RU" sz="1050" b="1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201 826</a:t>
                      </a:r>
                      <a:endParaRPr lang="ru-RU" sz="1050" b="1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6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Налог, взимаемый в связи с применением упрощенной системы налогообложения</a:t>
                      </a:r>
                      <a:endParaRPr lang="ru-RU" sz="10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28 716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37 856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42 138</a:t>
                      </a:r>
                      <a:endParaRPr lang="ru-RU" sz="1050" b="1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  <a:r>
                        <a:rPr lang="ru-RU" sz="1050" b="1" u="none" strike="noStrike" kern="12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560</a:t>
                      </a:r>
                      <a:endParaRPr lang="ru-RU" sz="1050" b="1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42 985</a:t>
                      </a:r>
                      <a:endParaRPr lang="ru-RU" sz="1050" b="1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7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сельскохозяйственный налог, Патент</a:t>
                      </a:r>
                      <a:endParaRPr lang="ru-RU" sz="10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11 254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9 361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lang="ru-RU" sz="1050" b="1" u="none" strike="noStrike" kern="12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709</a:t>
                      </a:r>
                      <a:endParaRPr lang="ru-RU" sz="1050" b="1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lang="ru-RU" sz="1050" b="1" u="none" strike="noStrike" kern="12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795</a:t>
                      </a:r>
                      <a:endParaRPr lang="ru-RU" sz="1050" b="1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lang="ru-RU" sz="1050" b="1" u="none" strike="noStrike" kern="12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883</a:t>
                      </a:r>
                      <a:endParaRPr lang="ru-RU" sz="1050" b="1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15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</a:t>
                      </a:r>
                      <a:r>
                        <a:rPr lang="ru-RU" sz="10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пошлина</a:t>
                      </a:r>
                      <a:endParaRPr lang="ru-RU" sz="10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5 960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5 800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ru-RU" sz="1050" b="1" u="none" strike="noStrike" kern="12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080</a:t>
                      </a:r>
                      <a:endParaRPr lang="ru-RU" sz="1050" b="1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5 131</a:t>
                      </a:r>
                      <a:endParaRPr lang="ru-RU" sz="1050" b="1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5 182</a:t>
                      </a:r>
                      <a:endParaRPr lang="ru-RU" sz="1050" b="1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2083">
                <a:tc>
                  <a:txBody>
                    <a:bodyPr/>
                    <a:lstStyle/>
                    <a:p>
                      <a:pPr marL="0" marR="0" lvl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kern="800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Акцизы</a:t>
                      </a:r>
                      <a:r>
                        <a:rPr lang="ru-RU" sz="1000" u="none" strike="noStrike" kern="800" spc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нефтепродукты</a:t>
                      </a:r>
                      <a:endParaRPr lang="ru-RU" sz="1000" u="none" strike="noStrike" kern="800" spc="0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378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+mn-cs"/>
                        </a:rPr>
                        <a:t>192</a:t>
                      </a:r>
                      <a:endParaRPr lang="ru-RU"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+mn-cs"/>
                        </a:rPr>
                        <a:t>214</a:t>
                      </a:r>
                      <a:endParaRPr lang="ru-RU"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u="none" strike="noStrike" kern="800" spc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226</a:t>
                      </a:r>
                      <a:endParaRPr lang="ru-RU" sz="1050" b="1" u="none" strike="noStrike" kern="800" spc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84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налоговых доходов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261</a:t>
                      </a:r>
                      <a:r>
                        <a:rPr lang="ru-RU" sz="1050" b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 616</a:t>
                      </a:r>
                      <a:endParaRPr lang="ru-RU" sz="105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259</a:t>
                      </a:r>
                      <a:r>
                        <a:rPr lang="ru-RU" sz="1050" b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 359</a:t>
                      </a:r>
                      <a:endParaRPr lang="ru-RU" sz="105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255 152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256</a:t>
                      </a:r>
                      <a:r>
                        <a:rPr lang="ru-RU" sz="1050" b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330</a:t>
                      </a:r>
                      <a:endParaRPr lang="ru-RU" sz="105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259</a:t>
                      </a:r>
                      <a:r>
                        <a:rPr lang="ru-RU" sz="1050" b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102</a:t>
                      </a:r>
                      <a:endParaRPr lang="ru-RU" sz="105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9" name="Диаграмма 38"/>
          <p:cNvGraphicFramePr/>
          <p:nvPr>
            <p:extLst/>
          </p:nvPr>
        </p:nvGraphicFramePr>
        <p:xfrm>
          <a:off x="-40949" y="3339000"/>
          <a:ext cx="7469999" cy="3654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6484443" y="865003"/>
            <a:ext cx="37137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25373"/>
                </a:solidFill>
              </a:rPr>
              <a:t>Налоговые и неналоговые </a:t>
            </a:r>
            <a:r>
              <a:rPr lang="ru-RU" sz="1400" b="1" dirty="0">
                <a:solidFill>
                  <a:schemeClr val="accent3"/>
                </a:solidFill>
              </a:rPr>
              <a:t>доходов бюджета </a:t>
            </a:r>
            <a:endParaRPr lang="ru-RU" sz="1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005332" y="280987"/>
            <a:ext cx="93906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3"/>
                </a:solidFill>
              </a:rPr>
              <a:t>Слюдянского муниципального района на 2023-2025 годы (тыс.руб.) </a:t>
            </a:r>
            <a:endParaRPr lang="ru-RU" sz="2400" dirty="0"/>
          </a:p>
          <a:p>
            <a:r>
              <a:rPr lang="ru-RU" sz="2400" b="1" dirty="0">
                <a:solidFill>
                  <a:schemeClr val="accent3"/>
                </a:solidFill>
              </a:rPr>
              <a:t> 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14706" y="-1352"/>
            <a:ext cx="82940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25373"/>
                </a:solidFill>
              </a:rPr>
              <a:t>Структура налоговых и неналоговых доходов </a:t>
            </a:r>
            <a:r>
              <a:rPr lang="ru-RU" sz="2400" b="1" dirty="0">
                <a:solidFill>
                  <a:schemeClr val="accent3"/>
                </a:solidFill>
              </a:rPr>
              <a:t>бюджета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484443" y="1059557"/>
            <a:ext cx="47596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3"/>
                </a:solidFill>
              </a:rPr>
              <a:t>муниципального района на 2023-2025 годы (тыс.руб.) </a:t>
            </a:r>
            <a:endParaRPr lang="ru-RU" sz="1400" dirty="0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/>
          </p:nvPr>
        </p:nvGraphicFramePr>
        <p:xfrm>
          <a:off x="6487414" y="1367334"/>
          <a:ext cx="5476772" cy="1997818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2536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81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81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81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81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81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54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Наименование</a:t>
                      </a:r>
                      <a:endParaRPr lang="ru-RU" sz="1050" b="1" i="0" u="none" strike="noStrike" dirty="0"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 факт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 оценка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900" b="1" i="0" u="none" strike="noStrike" dirty="0"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900" b="1" i="0" u="none" strike="noStrike" dirty="0"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900" b="1" i="0" u="none" strike="noStrike" dirty="0"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81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17 341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6 408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9 817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9 920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10 024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3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Платежи при пользовании природными ресурсами</a:t>
                      </a:r>
                      <a:endParaRPr lang="ru-RU" sz="105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</a:t>
                      </a:r>
                      <a:r>
                        <a:rPr lang="ru-RU" sz="900" b="0" i="0" u="none" strike="noStrike" baseline="0" dirty="0"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282</a:t>
                      </a:r>
                      <a:endParaRPr lang="ru-RU" sz="900" b="0" i="0" u="none" strike="noStrike" dirty="0"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3 386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2 738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2 847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2 961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2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материальных и нематериальных активов</a:t>
                      </a:r>
                      <a:endParaRPr lang="ru-RU" sz="105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9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Штрафы,</a:t>
                      </a:r>
                      <a:r>
                        <a:rPr lang="ru-RU" sz="105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санкции, возмещение ущерба</a:t>
                      </a:r>
                      <a:endParaRPr lang="ru-RU" sz="105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3 793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900" b="0" i="0" u="none" strike="noStrike" baseline="0" dirty="0"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052</a:t>
                      </a:r>
                      <a:endParaRPr lang="ru-RU" sz="900" b="0" i="0" u="none" strike="noStrike" dirty="0"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05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неналоговых доходов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102 386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33 216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13 725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13 857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13 988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5" name="Диаграмма 14"/>
          <p:cNvGraphicFramePr/>
          <p:nvPr>
            <p:extLst/>
          </p:nvPr>
        </p:nvGraphicFramePr>
        <p:xfrm>
          <a:off x="7246012" y="3502292"/>
          <a:ext cx="4901212" cy="3491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extLst>
      <p:ext uri="{BB962C8B-B14F-4D97-AF65-F5344CB8AC3E}">
        <p14:creationId xmlns:p14="http://schemas.microsoft.com/office/powerpoint/2010/main" val="573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组合 59"/>
          <p:cNvGrpSpPr/>
          <p:nvPr/>
        </p:nvGrpSpPr>
        <p:grpSpPr>
          <a:xfrm rot="9611352">
            <a:off x="6030990" y="2031895"/>
            <a:ext cx="4434102" cy="2214430"/>
            <a:chOff x="5170690" y="1991099"/>
            <a:chExt cx="4193436" cy="2094997"/>
          </a:xfrm>
        </p:grpSpPr>
        <p:sp>
          <p:nvSpPr>
            <p:cNvPr id="84" name="任意多边形 60"/>
            <p:cNvSpPr/>
            <p:nvPr/>
          </p:nvSpPr>
          <p:spPr>
            <a:xfrm rot="2700000" flipH="1">
              <a:off x="6665409" y="1089791"/>
              <a:ext cx="1797409" cy="3600025"/>
            </a:xfrm>
            <a:custGeom>
              <a:avLst/>
              <a:gdLst>
                <a:gd name="connsiteX0" fmla="*/ 255574 w 1520778"/>
                <a:gd name="connsiteY0" fmla="*/ 2887114 h 2887114"/>
                <a:gd name="connsiteX1" fmla="*/ 1264783 w 1520778"/>
                <a:gd name="connsiteY1" fmla="*/ 2887114 h 2887114"/>
                <a:gd name="connsiteX2" fmla="*/ 1264783 w 1520778"/>
                <a:gd name="connsiteY2" fmla="*/ 2323543 h 2887114"/>
                <a:gd name="connsiteX3" fmla="*/ 1264628 w 1520778"/>
                <a:gd name="connsiteY3" fmla="*/ 2323543 h 2887114"/>
                <a:gd name="connsiteX4" fmla="*/ 1264627 w 1520778"/>
                <a:gd name="connsiteY4" fmla="*/ 898812 h 2887114"/>
                <a:gd name="connsiteX5" fmla="*/ 1272244 w 1520778"/>
                <a:gd name="connsiteY5" fmla="*/ 906947 h 2887114"/>
                <a:gd name="connsiteX6" fmla="*/ 1478137 w 1520778"/>
                <a:gd name="connsiteY6" fmla="*/ 906946 h 2887114"/>
                <a:gd name="connsiteX7" fmla="*/ 1478137 w 1520778"/>
                <a:gd name="connsiteY7" fmla="*/ 687063 h 2887114"/>
                <a:gd name="connsiteX8" fmla="*/ 1464592 w 1520778"/>
                <a:gd name="connsiteY8" fmla="*/ 672597 h 2887114"/>
                <a:gd name="connsiteX9" fmla="*/ 1457674 w 1520778"/>
                <a:gd name="connsiteY9" fmla="*/ 663080 h 2887114"/>
                <a:gd name="connsiteX10" fmla="*/ 890811 w 1520778"/>
                <a:gd name="connsiteY10" fmla="*/ 57693 h 2887114"/>
                <a:gd name="connsiteX11" fmla="*/ 760389 w 1520778"/>
                <a:gd name="connsiteY11" fmla="*/ 0 h 2887114"/>
                <a:gd name="connsiteX12" fmla="*/ 629968 w 1520778"/>
                <a:gd name="connsiteY12" fmla="*/ 57693 h 2887114"/>
                <a:gd name="connsiteX13" fmla="*/ 63103 w 1520778"/>
                <a:gd name="connsiteY13" fmla="*/ 663080 h 2887114"/>
                <a:gd name="connsiteX14" fmla="*/ 56184 w 1520778"/>
                <a:gd name="connsiteY14" fmla="*/ 672600 h 2887114"/>
                <a:gd name="connsiteX15" fmla="*/ 42642 w 1520778"/>
                <a:gd name="connsiteY15" fmla="*/ 687063 h 2887114"/>
                <a:gd name="connsiteX16" fmla="*/ 42642 w 1520778"/>
                <a:gd name="connsiteY16" fmla="*/ 906946 h 2887114"/>
                <a:gd name="connsiteX17" fmla="*/ 248534 w 1520778"/>
                <a:gd name="connsiteY17" fmla="*/ 906947 h 2887114"/>
                <a:gd name="connsiteX18" fmla="*/ 256150 w 1520778"/>
                <a:gd name="connsiteY18" fmla="*/ 898813 h 2887114"/>
                <a:gd name="connsiteX19" fmla="*/ 256150 w 1520778"/>
                <a:gd name="connsiteY19" fmla="*/ 2323543 h 2887114"/>
                <a:gd name="connsiteX20" fmla="*/ 255573 w 1520778"/>
                <a:gd name="connsiteY20" fmla="*/ 2323543 h 2887114"/>
                <a:gd name="connsiteX0" fmla="*/ 255574 w 1520778"/>
                <a:gd name="connsiteY0" fmla="*/ 2887114 h 2887114"/>
                <a:gd name="connsiteX1" fmla="*/ 1264783 w 1520778"/>
                <a:gd name="connsiteY1" fmla="*/ 2887114 h 2887114"/>
                <a:gd name="connsiteX2" fmla="*/ 1264783 w 1520778"/>
                <a:gd name="connsiteY2" fmla="*/ 2323543 h 2887114"/>
                <a:gd name="connsiteX3" fmla="*/ 1264628 w 1520778"/>
                <a:gd name="connsiteY3" fmla="*/ 2323543 h 2887114"/>
                <a:gd name="connsiteX4" fmla="*/ 1264627 w 1520778"/>
                <a:gd name="connsiteY4" fmla="*/ 898812 h 2887114"/>
                <a:gd name="connsiteX5" fmla="*/ 1272244 w 1520778"/>
                <a:gd name="connsiteY5" fmla="*/ 906947 h 2887114"/>
                <a:gd name="connsiteX6" fmla="*/ 1478137 w 1520778"/>
                <a:gd name="connsiteY6" fmla="*/ 906946 h 2887114"/>
                <a:gd name="connsiteX7" fmla="*/ 1478137 w 1520778"/>
                <a:gd name="connsiteY7" fmla="*/ 687063 h 2887114"/>
                <a:gd name="connsiteX8" fmla="*/ 1464592 w 1520778"/>
                <a:gd name="connsiteY8" fmla="*/ 672597 h 2887114"/>
                <a:gd name="connsiteX9" fmla="*/ 1457674 w 1520778"/>
                <a:gd name="connsiteY9" fmla="*/ 663080 h 2887114"/>
                <a:gd name="connsiteX10" fmla="*/ 890811 w 1520778"/>
                <a:gd name="connsiteY10" fmla="*/ 57693 h 2887114"/>
                <a:gd name="connsiteX11" fmla="*/ 760389 w 1520778"/>
                <a:gd name="connsiteY11" fmla="*/ 0 h 2887114"/>
                <a:gd name="connsiteX12" fmla="*/ 629968 w 1520778"/>
                <a:gd name="connsiteY12" fmla="*/ 57693 h 2887114"/>
                <a:gd name="connsiteX13" fmla="*/ 63103 w 1520778"/>
                <a:gd name="connsiteY13" fmla="*/ 663080 h 2887114"/>
                <a:gd name="connsiteX14" fmla="*/ 56184 w 1520778"/>
                <a:gd name="connsiteY14" fmla="*/ 672600 h 2887114"/>
                <a:gd name="connsiteX15" fmla="*/ 42642 w 1520778"/>
                <a:gd name="connsiteY15" fmla="*/ 687063 h 2887114"/>
                <a:gd name="connsiteX16" fmla="*/ 42642 w 1520778"/>
                <a:gd name="connsiteY16" fmla="*/ 906946 h 2887114"/>
                <a:gd name="connsiteX17" fmla="*/ 248534 w 1520778"/>
                <a:gd name="connsiteY17" fmla="*/ 906947 h 2887114"/>
                <a:gd name="connsiteX18" fmla="*/ 256150 w 1520778"/>
                <a:gd name="connsiteY18" fmla="*/ 2323543 h 2887114"/>
                <a:gd name="connsiteX19" fmla="*/ 255573 w 1520778"/>
                <a:gd name="connsiteY19" fmla="*/ 2323543 h 2887114"/>
                <a:gd name="connsiteX20" fmla="*/ 255574 w 1520778"/>
                <a:gd name="connsiteY20" fmla="*/ 2887114 h 2887114"/>
                <a:gd name="connsiteX0" fmla="*/ 248045 w 1513249"/>
                <a:gd name="connsiteY0" fmla="*/ 2887114 h 2887114"/>
                <a:gd name="connsiteX1" fmla="*/ 1257254 w 1513249"/>
                <a:gd name="connsiteY1" fmla="*/ 2887114 h 2887114"/>
                <a:gd name="connsiteX2" fmla="*/ 1257254 w 1513249"/>
                <a:gd name="connsiteY2" fmla="*/ 2323543 h 2887114"/>
                <a:gd name="connsiteX3" fmla="*/ 1257099 w 1513249"/>
                <a:gd name="connsiteY3" fmla="*/ 2323543 h 2887114"/>
                <a:gd name="connsiteX4" fmla="*/ 1257098 w 1513249"/>
                <a:gd name="connsiteY4" fmla="*/ 898812 h 2887114"/>
                <a:gd name="connsiteX5" fmla="*/ 1264715 w 1513249"/>
                <a:gd name="connsiteY5" fmla="*/ 906947 h 2887114"/>
                <a:gd name="connsiteX6" fmla="*/ 1470608 w 1513249"/>
                <a:gd name="connsiteY6" fmla="*/ 906946 h 2887114"/>
                <a:gd name="connsiteX7" fmla="*/ 1470608 w 1513249"/>
                <a:gd name="connsiteY7" fmla="*/ 687063 h 2887114"/>
                <a:gd name="connsiteX8" fmla="*/ 1457063 w 1513249"/>
                <a:gd name="connsiteY8" fmla="*/ 672597 h 2887114"/>
                <a:gd name="connsiteX9" fmla="*/ 1450145 w 1513249"/>
                <a:gd name="connsiteY9" fmla="*/ 663080 h 2887114"/>
                <a:gd name="connsiteX10" fmla="*/ 883282 w 1513249"/>
                <a:gd name="connsiteY10" fmla="*/ 57693 h 2887114"/>
                <a:gd name="connsiteX11" fmla="*/ 752860 w 1513249"/>
                <a:gd name="connsiteY11" fmla="*/ 0 h 2887114"/>
                <a:gd name="connsiteX12" fmla="*/ 622439 w 1513249"/>
                <a:gd name="connsiteY12" fmla="*/ 57693 h 2887114"/>
                <a:gd name="connsiteX13" fmla="*/ 55574 w 1513249"/>
                <a:gd name="connsiteY13" fmla="*/ 663080 h 2887114"/>
                <a:gd name="connsiteX14" fmla="*/ 48655 w 1513249"/>
                <a:gd name="connsiteY14" fmla="*/ 672600 h 2887114"/>
                <a:gd name="connsiteX15" fmla="*/ 35113 w 1513249"/>
                <a:gd name="connsiteY15" fmla="*/ 687063 h 2887114"/>
                <a:gd name="connsiteX16" fmla="*/ 35113 w 1513249"/>
                <a:gd name="connsiteY16" fmla="*/ 906946 h 2887114"/>
                <a:gd name="connsiteX17" fmla="*/ 248621 w 1513249"/>
                <a:gd name="connsiteY17" fmla="*/ 2323543 h 2887114"/>
                <a:gd name="connsiteX18" fmla="*/ 248044 w 1513249"/>
                <a:gd name="connsiteY18" fmla="*/ 2323543 h 2887114"/>
                <a:gd name="connsiteX19" fmla="*/ 248045 w 1513249"/>
                <a:gd name="connsiteY19" fmla="*/ 2887114 h 2887114"/>
                <a:gd name="connsiteX0" fmla="*/ 248045 w 1513249"/>
                <a:gd name="connsiteY0" fmla="*/ 2887114 h 2887114"/>
                <a:gd name="connsiteX1" fmla="*/ 1257254 w 1513249"/>
                <a:gd name="connsiteY1" fmla="*/ 2887114 h 2887114"/>
                <a:gd name="connsiteX2" fmla="*/ 1257254 w 1513249"/>
                <a:gd name="connsiteY2" fmla="*/ 2323543 h 2887114"/>
                <a:gd name="connsiteX3" fmla="*/ 1257099 w 1513249"/>
                <a:gd name="connsiteY3" fmla="*/ 2323543 h 2887114"/>
                <a:gd name="connsiteX4" fmla="*/ 1257098 w 1513249"/>
                <a:gd name="connsiteY4" fmla="*/ 898812 h 2887114"/>
                <a:gd name="connsiteX5" fmla="*/ 1470608 w 1513249"/>
                <a:gd name="connsiteY5" fmla="*/ 906946 h 2887114"/>
                <a:gd name="connsiteX6" fmla="*/ 1470608 w 1513249"/>
                <a:gd name="connsiteY6" fmla="*/ 687063 h 2887114"/>
                <a:gd name="connsiteX7" fmla="*/ 1457063 w 1513249"/>
                <a:gd name="connsiteY7" fmla="*/ 672597 h 2887114"/>
                <a:gd name="connsiteX8" fmla="*/ 1450145 w 1513249"/>
                <a:gd name="connsiteY8" fmla="*/ 663080 h 2887114"/>
                <a:gd name="connsiteX9" fmla="*/ 883282 w 1513249"/>
                <a:gd name="connsiteY9" fmla="*/ 57693 h 2887114"/>
                <a:gd name="connsiteX10" fmla="*/ 752860 w 1513249"/>
                <a:gd name="connsiteY10" fmla="*/ 0 h 2887114"/>
                <a:gd name="connsiteX11" fmla="*/ 622439 w 1513249"/>
                <a:gd name="connsiteY11" fmla="*/ 57693 h 2887114"/>
                <a:gd name="connsiteX12" fmla="*/ 55574 w 1513249"/>
                <a:gd name="connsiteY12" fmla="*/ 663080 h 2887114"/>
                <a:gd name="connsiteX13" fmla="*/ 48655 w 1513249"/>
                <a:gd name="connsiteY13" fmla="*/ 672600 h 2887114"/>
                <a:gd name="connsiteX14" fmla="*/ 35113 w 1513249"/>
                <a:gd name="connsiteY14" fmla="*/ 687063 h 2887114"/>
                <a:gd name="connsiteX15" fmla="*/ 35113 w 1513249"/>
                <a:gd name="connsiteY15" fmla="*/ 906946 h 2887114"/>
                <a:gd name="connsiteX16" fmla="*/ 248621 w 1513249"/>
                <a:gd name="connsiteY16" fmla="*/ 2323543 h 2887114"/>
                <a:gd name="connsiteX17" fmla="*/ 248044 w 1513249"/>
                <a:gd name="connsiteY17" fmla="*/ 2323543 h 2887114"/>
                <a:gd name="connsiteX18" fmla="*/ 248045 w 1513249"/>
                <a:gd name="connsiteY18" fmla="*/ 2887114 h 2887114"/>
                <a:gd name="connsiteX0" fmla="*/ 248045 w 1513249"/>
                <a:gd name="connsiteY0" fmla="*/ 2887114 h 2887114"/>
                <a:gd name="connsiteX1" fmla="*/ 1257254 w 1513249"/>
                <a:gd name="connsiteY1" fmla="*/ 2887114 h 2887114"/>
                <a:gd name="connsiteX2" fmla="*/ 1257254 w 1513249"/>
                <a:gd name="connsiteY2" fmla="*/ 2323543 h 2887114"/>
                <a:gd name="connsiteX3" fmla="*/ 1257099 w 1513249"/>
                <a:gd name="connsiteY3" fmla="*/ 2323543 h 2887114"/>
                <a:gd name="connsiteX4" fmla="*/ 1470608 w 1513249"/>
                <a:gd name="connsiteY4" fmla="*/ 906946 h 2887114"/>
                <a:gd name="connsiteX5" fmla="*/ 1470608 w 1513249"/>
                <a:gd name="connsiteY5" fmla="*/ 687063 h 2887114"/>
                <a:gd name="connsiteX6" fmla="*/ 1457063 w 1513249"/>
                <a:gd name="connsiteY6" fmla="*/ 672597 h 2887114"/>
                <a:gd name="connsiteX7" fmla="*/ 1450145 w 1513249"/>
                <a:gd name="connsiteY7" fmla="*/ 663080 h 2887114"/>
                <a:gd name="connsiteX8" fmla="*/ 883282 w 1513249"/>
                <a:gd name="connsiteY8" fmla="*/ 57693 h 2887114"/>
                <a:gd name="connsiteX9" fmla="*/ 752860 w 1513249"/>
                <a:gd name="connsiteY9" fmla="*/ 0 h 2887114"/>
                <a:gd name="connsiteX10" fmla="*/ 622439 w 1513249"/>
                <a:gd name="connsiteY10" fmla="*/ 57693 h 2887114"/>
                <a:gd name="connsiteX11" fmla="*/ 55574 w 1513249"/>
                <a:gd name="connsiteY11" fmla="*/ 663080 h 2887114"/>
                <a:gd name="connsiteX12" fmla="*/ 48655 w 1513249"/>
                <a:gd name="connsiteY12" fmla="*/ 672600 h 2887114"/>
                <a:gd name="connsiteX13" fmla="*/ 35113 w 1513249"/>
                <a:gd name="connsiteY13" fmla="*/ 687063 h 2887114"/>
                <a:gd name="connsiteX14" fmla="*/ 35113 w 1513249"/>
                <a:gd name="connsiteY14" fmla="*/ 906946 h 2887114"/>
                <a:gd name="connsiteX15" fmla="*/ 248621 w 1513249"/>
                <a:gd name="connsiteY15" fmla="*/ 2323543 h 2887114"/>
                <a:gd name="connsiteX16" fmla="*/ 248044 w 1513249"/>
                <a:gd name="connsiteY16" fmla="*/ 2323543 h 2887114"/>
                <a:gd name="connsiteX17" fmla="*/ 248045 w 1513249"/>
                <a:gd name="connsiteY17" fmla="*/ 2887114 h 2887114"/>
                <a:gd name="connsiteX0" fmla="*/ 212932 w 1478136"/>
                <a:gd name="connsiteY0" fmla="*/ 2887114 h 2887114"/>
                <a:gd name="connsiteX1" fmla="*/ 1222141 w 1478136"/>
                <a:gd name="connsiteY1" fmla="*/ 2887114 h 2887114"/>
                <a:gd name="connsiteX2" fmla="*/ 1222141 w 1478136"/>
                <a:gd name="connsiteY2" fmla="*/ 2323543 h 2887114"/>
                <a:gd name="connsiteX3" fmla="*/ 1221986 w 1478136"/>
                <a:gd name="connsiteY3" fmla="*/ 2323543 h 2887114"/>
                <a:gd name="connsiteX4" fmla="*/ 1435495 w 1478136"/>
                <a:gd name="connsiteY4" fmla="*/ 906946 h 2887114"/>
                <a:gd name="connsiteX5" fmla="*/ 1435495 w 1478136"/>
                <a:gd name="connsiteY5" fmla="*/ 687063 h 2887114"/>
                <a:gd name="connsiteX6" fmla="*/ 1421950 w 1478136"/>
                <a:gd name="connsiteY6" fmla="*/ 672597 h 2887114"/>
                <a:gd name="connsiteX7" fmla="*/ 1415032 w 1478136"/>
                <a:gd name="connsiteY7" fmla="*/ 663080 h 2887114"/>
                <a:gd name="connsiteX8" fmla="*/ 848169 w 1478136"/>
                <a:gd name="connsiteY8" fmla="*/ 57693 h 2887114"/>
                <a:gd name="connsiteX9" fmla="*/ 717747 w 1478136"/>
                <a:gd name="connsiteY9" fmla="*/ 0 h 2887114"/>
                <a:gd name="connsiteX10" fmla="*/ 587326 w 1478136"/>
                <a:gd name="connsiteY10" fmla="*/ 57693 h 2887114"/>
                <a:gd name="connsiteX11" fmla="*/ 20461 w 1478136"/>
                <a:gd name="connsiteY11" fmla="*/ 663080 h 2887114"/>
                <a:gd name="connsiteX12" fmla="*/ 13542 w 1478136"/>
                <a:gd name="connsiteY12" fmla="*/ 672600 h 2887114"/>
                <a:gd name="connsiteX13" fmla="*/ 0 w 1478136"/>
                <a:gd name="connsiteY13" fmla="*/ 906946 h 2887114"/>
                <a:gd name="connsiteX14" fmla="*/ 213508 w 1478136"/>
                <a:gd name="connsiteY14" fmla="*/ 2323543 h 2887114"/>
                <a:gd name="connsiteX15" fmla="*/ 212931 w 1478136"/>
                <a:gd name="connsiteY15" fmla="*/ 2323543 h 2887114"/>
                <a:gd name="connsiteX16" fmla="*/ 212932 w 1478136"/>
                <a:gd name="connsiteY16" fmla="*/ 2887114 h 2887114"/>
                <a:gd name="connsiteX0" fmla="*/ 212932 w 1478136"/>
                <a:gd name="connsiteY0" fmla="*/ 2887114 h 2887114"/>
                <a:gd name="connsiteX1" fmla="*/ 1222141 w 1478136"/>
                <a:gd name="connsiteY1" fmla="*/ 2887114 h 2887114"/>
                <a:gd name="connsiteX2" fmla="*/ 1222141 w 1478136"/>
                <a:gd name="connsiteY2" fmla="*/ 2323543 h 2887114"/>
                <a:gd name="connsiteX3" fmla="*/ 1221986 w 1478136"/>
                <a:gd name="connsiteY3" fmla="*/ 2323543 h 2887114"/>
                <a:gd name="connsiteX4" fmla="*/ 1435495 w 1478136"/>
                <a:gd name="connsiteY4" fmla="*/ 906946 h 2887114"/>
                <a:gd name="connsiteX5" fmla="*/ 1435495 w 1478136"/>
                <a:gd name="connsiteY5" fmla="*/ 687063 h 2887114"/>
                <a:gd name="connsiteX6" fmla="*/ 1421950 w 1478136"/>
                <a:gd name="connsiteY6" fmla="*/ 672597 h 2887114"/>
                <a:gd name="connsiteX7" fmla="*/ 848169 w 1478136"/>
                <a:gd name="connsiteY7" fmla="*/ 57693 h 2887114"/>
                <a:gd name="connsiteX8" fmla="*/ 717747 w 1478136"/>
                <a:gd name="connsiteY8" fmla="*/ 0 h 2887114"/>
                <a:gd name="connsiteX9" fmla="*/ 587326 w 1478136"/>
                <a:gd name="connsiteY9" fmla="*/ 57693 h 2887114"/>
                <a:gd name="connsiteX10" fmla="*/ 20461 w 1478136"/>
                <a:gd name="connsiteY10" fmla="*/ 663080 h 2887114"/>
                <a:gd name="connsiteX11" fmla="*/ 13542 w 1478136"/>
                <a:gd name="connsiteY11" fmla="*/ 672600 h 2887114"/>
                <a:gd name="connsiteX12" fmla="*/ 0 w 1478136"/>
                <a:gd name="connsiteY12" fmla="*/ 906946 h 2887114"/>
                <a:gd name="connsiteX13" fmla="*/ 213508 w 1478136"/>
                <a:gd name="connsiteY13" fmla="*/ 2323543 h 2887114"/>
                <a:gd name="connsiteX14" fmla="*/ 212931 w 1478136"/>
                <a:gd name="connsiteY14" fmla="*/ 2323543 h 2887114"/>
                <a:gd name="connsiteX15" fmla="*/ 212932 w 1478136"/>
                <a:gd name="connsiteY15" fmla="*/ 2887114 h 2887114"/>
                <a:gd name="connsiteX0" fmla="*/ 212932 w 1478136"/>
                <a:gd name="connsiteY0" fmla="*/ 2887114 h 2887114"/>
                <a:gd name="connsiteX1" fmla="*/ 1222141 w 1478136"/>
                <a:gd name="connsiteY1" fmla="*/ 2887114 h 2887114"/>
                <a:gd name="connsiteX2" fmla="*/ 1222141 w 1478136"/>
                <a:gd name="connsiteY2" fmla="*/ 2323543 h 2887114"/>
                <a:gd name="connsiteX3" fmla="*/ 1221986 w 1478136"/>
                <a:gd name="connsiteY3" fmla="*/ 2323543 h 2887114"/>
                <a:gd name="connsiteX4" fmla="*/ 1435495 w 1478136"/>
                <a:gd name="connsiteY4" fmla="*/ 906946 h 2887114"/>
                <a:gd name="connsiteX5" fmla="*/ 1435495 w 1478136"/>
                <a:gd name="connsiteY5" fmla="*/ 687063 h 2887114"/>
                <a:gd name="connsiteX6" fmla="*/ 848169 w 1478136"/>
                <a:gd name="connsiteY6" fmla="*/ 57693 h 2887114"/>
                <a:gd name="connsiteX7" fmla="*/ 717747 w 1478136"/>
                <a:gd name="connsiteY7" fmla="*/ 0 h 2887114"/>
                <a:gd name="connsiteX8" fmla="*/ 587326 w 1478136"/>
                <a:gd name="connsiteY8" fmla="*/ 57693 h 2887114"/>
                <a:gd name="connsiteX9" fmla="*/ 20461 w 1478136"/>
                <a:gd name="connsiteY9" fmla="*/ 663080 h 2887114"/>
                <a:gd name="connsiteX10" fmla="*/ 13542 w 1478136"/>
                <a:gd name="connsiteY10" fmla="*/ 672600 h 2887114"/>
                <a:gd name="connsiteX11" fmla="*/ 0 w 1478136"/>
                <a:gd name="connsiteY11" fmla="*/ 906946 h 2887114"/>
                <a:gd name="connsiteX12" fmla="*/ 213508 w 1478136"/>
                <a:gd name="connsiteY12" fmla="*/ 2323543 h 2887114"/>
                <a:gd name="connsiteX13" fmla="*/ 212931 w 1478136"/>
                <a:gd name="connsiteY13" fmla="*/ 2323543 h 2887114"/>
                <a:gd name="connsiteX14" fmla="*/ 212932 w 1478136"/>
                <a:gd name="connsiteY14" fmla="*/ 2887114 h 2887114"/>
                <a:gd name="connsiteX0" fmla="*/ 212932 w 1435495"/>
                <a:gd name="connsiteY0" fmla="*/ 2915686 h 2915686"/>
                <a:gd name="connsiteX1" fmla="*/ 1222141 w 1435495"/>
                <a:gd name="connsiteY1" fmla="*/ 2915686 h 2915686"/>
                <a:gd name="connsiteX2" fmla="*/ 1222141 w 1435495"/>
                <a:gd name="connsiteY2" fmla="*/ 2352115 h 2915686"/>
                <a:gd name="connsiteX3" fmla="*/ 1221986 w 1435495"/>
                <a:gd name="connsiteY3" fmla="*/ 2352115 h 2915686"/>
                <a:gd name="connsiteX4" fmla="*/ 1435495 w 1435495"/>
                <a:gd name="connsiteY4" fmla="*/ 935518 h 2915686"/>
                <a:gd name="connsiteX5" fmla="*/ 848169 w 1435495"/>
                <a:gd name="connsiteY5" fmla="*/ 86265 h 2915686"/>
                <a:gd name="connsiteX6" fmla="*/ 717747 w 1435495"/>
                <a:gd name="connsiteY6" fmla="*/ 28572 h 2915686"/>
                <a:gd name="connsiteX7" fmla="*/ 587326 w 1435495"/>
                <a:gd name="connsiteY7" fmla="*/ 86265 h 2915686"/>
                <a:gd name="connsiteX8" fmla="*/ 20461 w 1435495"/>
                <a:gd name="connsiteY8" fmla="*/ 691652 h 2915686"/>
                <a:gd name="connsiteX9" fmla="*/ 13542 w 1435495"/>
                <a:gd name="connsiteY9" fmla="*/ 701172 h 2915686"/>
                <a:gd name="connsiteX10" fmla="*/ 0 w 1435495"/>
                <a:gd name="connsiteY10" fmla="*/ 935518 h 2915686"/>
                <a:gd name="connsiteX11" fmla="*/ 213508 w 1435495"/>
                <a:gd name="connsiteY11" fmla="*/ 2352115 h 2915686"/>
                <a:gd name="connsiteX12" fmla="*/ 212931 w 1435495"/>
                <a:gd name="connsiteY12" fmla="*/ 2352115 h 2915686"/>
                <a:gd name="connsiteX13" fmla="*/ 212932 w 1435495"/>
                <a:gd name="connsiteY13" fmla="*/ 2915686 h 2915686"/>
                <a:gd name="connsiteX0" fmla="*/ 212932 w 1435495"/>
                <a:gd name="connsiteY0" fmla="*/ 2915686 h 2915686"/>
                <a:gd name="connsiteX1" fmla="*/ 1222141 w 1435495"/>
                <a:gd name="connsiteY1" fmla="*/ 2915686 h 2915686"/>
                <a:gd name="connsiteX2" fmla="*/ 1222141 w 1435495"/>
                <a:gd name="connsiteY2" fmla="*/ 2352115 h 2915686"/>
                <a:gd name="connsiteX3" fmla="*/ 1221986 w 1435495"/>
                <a:gd name="connsiteY3" fmla="*/ 2352115 h 2915686"/>
                <a:gd name="connsiteX4" fmla="*/ 1435495 w 1435495"/>
                <a:gd name="connsiteY4" fmla="*/ 935518 h 2915686"/>
                <a:gd name="connsiteX5" fmla="*/ 848169 w 1435495"/>
                <a:gd name="connsiteY5" fmla="*/ 86265 h 2915686"/>
                <a:gd name="connsiteX6" fmla="*/ 717747 w 1435495"/>
                <a:gd name="connsiteY6" fmla="*/ 28572 h 2915686"/>
                <a:gd name="connsiteX7" fmla="*/ 587326 w 1435495"/>
                <a:gd name="connsiteY7" fmla="*/ 86265 h 2915686"/>
                <a:gd name="connsiteX8" fmla="*/ 20461 w 1435495"/>
                <a:gd name="connsiteY8" fmla="*/ 691652 h 2915686"/>
                <a:gd name="connsiteX9" fmla="*/ 0 w 1435495"/>
                <a:gd name="connsiteY9" fmla="*/ 935518 h 2915686"/>
                <a:gd name="connsiteX10" fmla="*/ 213508 w 1435495"/>
                <a:gd name="connsiteY10" fmla="*/ 2352115 h 2915686"/>
                <a:gd name="connsiteX11" fmla="*/ 212931 w 1435495"/>
                <a:gd name="connsiteY11" fmla="*/ 2352115 h 2915686"/>
                <a:gd name="connsiteX12" fmla="*/ 212932 w 1435495"/>
                <a:gd name="connsiteY12" fmla="*/ 2915686 h 2915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35495" h="2915686">
                  <a:moveTo>
                    <a:pt x="212932" y="2915686"/>
                  </a:moveTo>
                  <a:lnTo>
                    <a:pt x="1222141" y="2915686"/>
                  </a:lnTo>
                  <a:lnTo>
                    <a:pt x="1222141" y="2352115"/>
                  </a:lnTo>
                  <a:lnTo>
                    <a:pt x="1221986" y="2352115"/>
                  </a:lnTo>
                  <a:cubicBezTo>
                    <a:pt x="1257545" y="2116016"/>
                    <a:pt x="1399910" y="1208265"/>
                    <a:pt x="1435495" y="935518"/>
                  </a:cubicBezTo>
                  <a:cubicBezTo>
                    <a:pt x="1373192" y="557876"/>
                    <a:pt x="967794" y="237423"/>
                    <a:pt x="848169" y="86265"/>
                  </a:cubicBezTo>
                  <a:cubicBezTo>
                    <a:pt x="728544" y="-64893"/>
                    <a:pt x="764951" y="28571"/>
                    <a:pt x="717747" y="28572"/>
                  </a:cubicBezTo>
                  <a:cubicBezTo>
                    <a:pt x="670544" y="28571"/>
                    <a:pt x="623340" y="47803"/>
                    <a:pt x="587326" y="86265"/>
                  </a:cubicBezTo>
                  <a:lnTo>
                    <a:pt x="20461" y="691652"/>
                  </a:lnTo>
                  <a:lnTo>
                    <a:pt x="0" y="935518"/>
                  </a:lnTo>
                  <a:cubicBezTo>
                    <a:pt x="35585" y="1208265"/>
                    <a:pt x="178020" y="2116016"/>
                    <a:pt x="213508" y="2352115"/>
                  </a:cubicBezTo>
                  <a:lnTo>
                    <a:pt x="212931" y="2352115"/>
                  </a:lnTo>
                  <a:cubicBezTo>
                    <a:pt x="212931" y="2539972"/>
                    <a:pt x="212932" y="2727829"/>
                    <a:pt x="212932" y="2915686"/>
                  </a:cubicBezTo>
                  <a:close/>
                </a:path>
              </a:pathLst>
            </a:custGeom>
            <a:gradFill flip="none" rotWithShape="1">
              <a:gsLst>
                <a:gs pos="51000">
                  <a:schemeClr val="tx1">
                    <a:alpha val="10000"/>
                  </a:schemeClr>
                </a:gs>
                <a:gs pos="0">
                  <a:srgbClr val="3C2246">
                    <a:alpha val="33000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215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85" name="任意多边形 61"/>
            <p:cNvSpPr/>
            <p:nvPr/>
          </p:nvSpPr>
          <p:spPr>
            <a:xfrm rot="2700000" flipH="1">
              <a:off x="6368381" y="1367627"/>
              <a:ext cx="1520778" cy="3916160"/>
            </a:xfrm>
            <a:custGeom>
              <a:avLst/>
              <a:gdLst>
                <a:gd name="connsiteX0" fmla="*/ 1204282 w 2055930"/>
                <a:gd name="connsiteY0" fmla="*/ 77995 h 5294232"/>
                <a:gd name="connsiteX1" fmla="*/ 1970620 w 2055930"/>
                <a:gd name="connsiteY1" fmla="*/ 896414 h 5294232"/>
                <a:gd name="connsiteX2" fmla="*/ 1979972 w 2055930"/>
                <a:gd name="connsiteY2" fmla="*/ 909280 h 5294232"/>
                <a:gd name="connsiteX3" fmla="*/ 1998283 w 2055930"/>
                <a:gd name="connsiteY3" fmla="*/ 928836 h 5294232"/>
                <a:gd name="connsiteX4" fmla="*/ 1998283 w 2055930"/>
                <a:gd name="connsiteY4" fmla="*/ 1226095 h 5294232"/>
                <a:gd name="connsiteX5" fmla="*/ 1719939 w 2055930"/>
                <a:gd name="connsiteY5" fmla="*/ 1226095 h 5294232"/>
                <a:gd name="connsiteX6" fmla="*/ 1709641 w 2055930"/>
                <a:gd name="connsiteY6" fmla="*/ 1215098 h 5294232"/>
                <a:gd name="connsiteX7" fmla="*/ 1709642 w 2055930"/>
                <a:gd name="connsiteY7" fmla="*/ 3141183 h 5294232"/>
                <a:gd name="connsiteX8" fmla="*/ 1709852 w 2055930"/>
                <a:gd name="connsiteY8" fmla="*/ 3141183 h 5294232"/>
                <a:gd name="connsiteX9" fmla="*/ 1709852 w 2055930"/>
                <a:gd name="connsiteY9" fmla="*/ 5294232 h 5294232"/>
                <a:gd name="connsiteX10" fmla="*/ 345508 w 2055930"/>
                <a:gd name="connsiteY10" fmla="*/ 3929889 h 5294232"/>
                <a:gd name="connsiteX11" fmla="*/ 345508 w 2055930"/>
                <a:gd name="connsiteY11" fmla="*/ 3141183 h 5294232"/>
                <a:gd name="connsiteX12" fmla="*/ 346288 w 2055930"/>
                <a:gd name="connsiteY12" fmla="*/ 3141183 h 5294232"/>
                <a:gd name="connsiteX13" fmla="*/ 346287 w 2055930"/>
                <a:gd name="connsiteY13" fmla="*/ 1215100 h 5294232"/>
                <a:gd name="connsiteX14" fmla="*/ 335992 w 2055930"/>
                <a:gd name="connsiteY14" fmla="*/ 1226095 h 5294232"/>
                <a:gd name="connsiteX15" fmla="*/ 57647 w 2055930"/>
                <a:gd name="connsiteY15" fmla="*/ 1226095 h 5294232"/>
                <a:gd name="connsiteX16" fmla="*/ 57647 w 2055930"/>
                <a:gd name="connsiteY16" fmla="*/ 928836 h 5294232"/>
                <a:gd name="connsiteX17" fmla="*/ 75954 w 2055930"/>
                <a:gd name="connsiteY17" fmla="*/ 909284 h 5294232"/>
                <a:gd name="connsiteX18" fmla="*/ 85309 w 2055930"/>
                <a:gd name="connsiteY18" fmla="*/ 896413 h 5294232"/>
                <a:gd name="connsiteX19" fmla="*/ 851649 w 2055930"/>
                <a:gd name="connsiteY19" fmla="*/ 77995 h 5294232"/>
                <a:gd name="connsiteX20" fmla="*/ 1027965 w 2055930"/>
                <a:gd name="connsiteY20" fmla="*/ 0 h 5294232"/>
                <a:gd name="connsiteX21" fmla="*/ 1204282 w 2055930"/>
                <a:gd name="connsiteY21" fmla="*/ 77995 h 5294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55930" h="5294232">
                  <a:moveTo>
                    <a:pt x="1204282" y="77995"/>
                  </a:moveTo>
                  <a:lnTo>
                    <a:pt x="1970620" y="896414"/>
                  </a:lnTo>
                  <a:lnTo>
                    <a:pt x="1979972" y="909280"/>
                  </a:lnTo>
                  <a:lnTo>
                    <a:pt x="1998283" y="928836"/>
                  </a:lnTo>
                  <a:cubicBezTo>
                    <a:pt x="2075146" y="1010922"/>
                    <a:pt x="2075146" y="1144010"/>
                    <a:pt x="1998283" y="1226095"/>
                  </a:cubicBezTo>
                  <a:cubicBezTo>
                    <a:pt x="1921420" y="1308181"/>
                    <a:pt x="1796802" y="1308181"/>
                    <a:pt x="1719939" y="1226095"/>
                  </a:cubicBezTo>
                  <a:lnTo>
                    <a:pt x="1709641" y="1215098"/>
                  </a:lnTo>
                  <a:lnTo>
                    <a:pt x="1709642" y="3141183"/>
                  </a:lnTo>
                  <a:lnTo>
                    <a:pt x="1709852" y="3141183"/>
                  </a:lnTo>
                  <a:lnTo>
                    <a:pt x="1709852" y="5294232"/>
                  </a:lnTo>
                  <a:lnTo>
                    <a:pt x="345508" y="3929889"/>
                  </a:lnTo>
                  <a:lnTo>
                    <a:pt x="345508" y="3141183"/>
                  </a:lnTo>
                  <a:lnTo>
                    <a:pt x="346288" y="3141183"/>
                  </a:lnTo>
                  <a:lnTo>
                    <a:pt x="346287" y="1215100"/>
                  </a:lnTo>
                  <a:lnTo>
                    <a:pt x="335992" y="1226095"/>
                  </a:lnTo>
                  <a:cubicBezTo>
                    <a:pt x="259128" y="1308181"/>
                    <a:pt x="134510" y="1308181"/>
                    <a:pt x="57647" y="1226095"/>
                  </a:cubicBezTo>
                  <a:cubicBezTo>
                    <a:pt x="-19216" y="1144009"/>
                    <a:pt x="-19216" y="1010922"/>
                    <a:pt x="57647" y="928836"/>
                  </a:cubicBezTo>
                  <a:lnTo>
                    <a:pt x="75954" y="909284"/>
                  </a:lnTo>
                  <a:lnTo>
                    <a:pt x="85309" y="896413"/>
                  </a:lnTo>
                  <a:lnTo>
                    <a:pt x="851649" y="77995"/>
                  </a:lnTo>
                  <a:cubicBezTo>
                    <a:pt x="900337" y="25998"/>
                    <a:pt x="964152" y="-1"/>
                    <a:pt x="1027965" y="0"/>
                  </a:cubicBezTo>
                  <a:cubicBezTo>
                    <a:pt x="1091779" y="-1"/>
                    <a:pt x="1155594" y="25998"/>
                    <a:pt x="1204282" y="77995"/>
                  </a:cubicBezTo>
                  <a:close/>
                </a:path>
              </a:pathLst>
            </a:custGeom>
            <a:gradFill>
              <a:gsLst>
                <a:gs pos="78000">
                  <a:srgbClr val="01484F"/>
                </a:gs>
                <a:gs pos="58000">
                  <a:srgbClr val="0192A1"/>
                </a:gs>
                <a:gs pos="32000">
                  <a:srgbClr val="5EB8C1"/>
                </a:gs>
                <a:gs pos="0">
                  <a:srgbClr val="01D7ED"/>
                </a:gs>
                <a:gs pos="100000">
                  <a:srgbClr val="013F45"/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86" name="文本框 19"/>
            <p:cNvSpPr txBox="1"/>
            <p:nvPr/>
          </p:nvSpPr>
          <p:spPr>
            <a:xfrm rot="8224442" flipH="1">
              <a:off x="6281062" y="2980729"/>
              <a:ext cx="2011595" cy="436766"/>
            </a:xfrm>
            <a:prstGeom prst="rect">
              <a:avLst/>
            </a:prstGeom>
            <a:noFill/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zh-CN" sz="2400" b="1" dirty="0">
                  <a:solidFill>
                    <a:prstClr val="white"/>
                  </a:solidFill>
                  <a:effectLst>
                    <a:innerShdw blurRad="25400" dist="25400" dir="162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Субвенция</a:t>
              </a:r>
              <a:endParaRPr lang="zh-CN" altLang="en-US" sz="2400" b="1" dirty="0">
                <a:solidFill>
                  <a:prstClr val="white"/>
                </a:solidFill>
                <a:effectLst>
                  <a:innerShdw blurRad="25400" dist="25400" dir="162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7" name="组合 63"/>
          <p:cNvGrpSpPr/>
          <p:nvPr/>
        </p:nvGrpSpPr>
        <p:grpSpPr>
          <a:xfrm rot="20660030">
            <a:off x="3548793" y="2005435"/>
            <a:ext cx="4557141" cy="2311983"/>
            <a:chOff x="2785403" y="3085606"/>
            <a:chExt cx="4309797" cy="2187289"/>
          </a:xfrm>
        </p:grpSpPr>
        <p:sp>
          <p:nvSpPr>
            <p:cNvPr id="88" name="任意多边形 64"/>
            <p:cNvSpPr/>
            <p:nvPr/>
          </p:nvSpPr>
          <p:spPr>
            <a:xfrm rot="2700000" flipV="1">
              <a:off x="3686711" y="2574178"/>
              <a:ext cx="1797409" cy="3600025"/>
            </a:xfrm>
            <a:custGeom>
              <a:avLst/>
              <a:gdLst>
                <a:gd name="connsiteX0" fmla="*/ 255574 w 1520778"/>
                <a:gd name="connsiteY0" fmla="*/ 2887114 h 2887114"/>
                <a:gd name="connsiteX1" fmla="*/ 1264783 w 1520778"/>
                <a:gd name="connsiteY1" fmla="*/ 2887114 h 2887114"/>
                <a:gd name="connsiteX2" fmla="*/ 1264783 w 1520778"/>
                <a:gd name="connsiteY2" fmla="*/ 2323543 h 2887114"/>
                <a:gd name="connsiteX3" fmla="*/ 1264628 w 1520778"/>
                <a:gd name="connsiteY3" fmla="*/ 2323543 h 2887114"/>
                <a:gd name="connsiteX4" fmla="*/ 1264627 w 1520778"/>
                <a:gd name="connsiteY4" fmla="*/ 898812 h 2887114"/>
                <a:gd name="connsiteX5" fmla="*/ 1272244 w 1520778"/>
                <a:gd name="connsiteY5" fmla="*/ 906947 h 2887114"/>
                <a:gd name="connsiteX6" fmla="*/ 1478137 w 1520778"/>
                <a:gd name="connsiteY6" fmla="*/ 906946 h 2887114"/>
                <a:gd name="connsiteX7" fmla="*/ 1478137 w 1520778"/>
                <a:gd name="connsiteY7" fmla="*/ 687063 h 2887114"/>
                <a:gd name="connsiteX8" fmla="*/ 1464592 w 1520778"/>
                <a:gd name="connsiteY8" fmla="*/ 672597 h 2887114"/>
                <a:gd name="connsiteX9" fmla="*/ 1457674 w 1520778"/>
                <a:gd name="connsiteY9" fmla="*/ 663080 h 2887114"/>
                <a:gd name="connsiteX10" fmla="*/ 890811 w 1520778"/>
                <a:gd name="connsiteY10" fmla="*/ 57693 h 2887114"/>
                <a:gd name="connsiteX11" fmla="*/ 760389 w 1520778"/>
                <a:gd name="connsiteY11" fmla="*/ 0 h 2887114"/>
                <a:gd name="connsiteX12" fmla="*/ 629968 w 1520778"/>
                <a:gd name="connsiteY12" fmla="*/ 57693 h 2887114"/>
                <a:gd name="connsiteX13" fmla="*/ 63103 w 1520778"/>
                <a:gd name="connsiteY13" fmla="*/ 663080 h 2887114"/>
                <a:gd name="connsiteX14" fmla="*/ 56184 w 1520778"/>
                <a:gd name="connsiteY14" fmla="*/ 672600 h 2887114"/>
                <a:gd name="connsiteX15" fmla="*/ 42642 w 1520778"/>
                <a:gd name="connsiteY15" fmla="*/ 687063 h 2887114"/>
                <a:gd name="connsiteX16" fmla="*/ 42642 w 1520778"/>
                <a:gd name="connsiteY16" fmla="*/ 906946 h 2887114"/>
                <a:gd name="connsiteX17" fmla="*/ 248534 w 1520778"/>
                <a:gd name="connsiteY17" fmla="*/ 906947 h 2887114"/>
                <a:gd name="connsiteX18" fmla="*/ 256150 w 1520778"/>
                <a:gd name="connsiteY18" fmla="*/ 898813 h 2887114"/>
                <a:gd name="connsiteX19" fmla="*/ 256150 w 1520778"/>
                <a:gd name="connsiteY19" fmla="*/ 2323543 h 2887114"/>
                <a:gd name="connsiteX20" fmla="*/ 255573 w 1520778"/>
                <a:gd name="connsiteY20" fmla="*/ 2323543 h 2887114"/>
                <a:gd name="connsiteX0" fmla="*/ 255574 w 1520778"/>
                <a:gd name="connsiteY0" fmla="*/ 2887114 h 2887114"/>
                <a:gd name="connsiteX1" fmla="*/ 1264783 w 1520778"/>
                <a:gd name="connsiteY1" fmla="*/ 2887114 h 2887114"/>
                <a:gd name="connsiteX2" fmla="*/ 1264783 w 1520778"/>
                <a:gd name="connsiteY2" fmla="*/ 2323543 h 2887114"/>
                <a:gd name="connsiteX3" fmla="*/ 1264628 w 1520778"/>
                <a:gd name="connsiteY3" fmla="*/ 2323543 h 2887114"/>
                <a:gd name="connsiteX4" fmla="*/ 1264627 w 1520778"/>
                <a:gd name="connsiteY4" fmla="*/ 898812 h 2887114"/>
                <a:gd name="connsiteX5" fmla="*/ 1272244 w 1520778"/>
                <a:gd name="connsiteY5" fmla="*/ 906947 h 2887114"/>
                <a:gd name="connsiteX6" fmla="*/ 1478137 w 1520778"/>
                <a:gd name="connsiteY6" fmla="*/ 906946 h 2887114"/>
                <a:gd name="connsiteX7" fmla="*/ 1478137 w 1520778"/>
                <a:gd name="connsiteY7" fmla="*/ 687063 h 2887114"/>
                <a:gd name="connsiteX8" fmla="*/ 1464592 w 1520778"/>
                <a:gd name="connsiteY8" fmla="*/ 672597 h 2887114"/>
                <a:gd name="connsiteX9" fmla="*/ 1457674 w 1520778"/>
                <a:gd name="connsiteY9" fmla="*/ 663080 h 2887114"/>
                <a:gd name="connsiteX10" fmla="*/ 890811 w 1520778"/>
                <a:gd name="connsiteY10" fmla="*/ 57693 h 2887114"/>
                <a:gd name="connsiteX11" fmla="*/ 760389 w 1520778"/>
                <a:gd name="connsiteY11" fmla="*/ 0 h 2887114"/>
                <a:gd name="connsiteX12" fmla="*/ 629968 w 1520778"/>
                <a:gd name="connsiteY12" fmla="*/ 57693 h 2887114"/>
                <a:gd name="connsiteX13" fmla="*/ 63103 w 1520778"/>
                <a:gd name="connsiteY13" fmla="*/ 663080 h 2887114"/>
                <a:gd name="connsiteX14" fmla="*/ 56184 w 1520778"/>
                <a:gd name="connsiteY14" fmla="*/ 672600 h 2887114"/>
                <a:gd name="connsiteX15" fmla="*/ 42642 w 1520778"/>
                <a:gd name="connsiteY15" fmla="*/ 687063 h 2887114"/>
                <a:gd name="connsiteX16" fmla="*/ 42642 w 1520778"/>
                <a:gd name="connsiteY16" fmla="*/ 906946 h 2887114"/>
                <a:gd name="connsiteX17" fmla="*/ 248534 w 1520778"/>
                <a:gd name="connsiteY17" fmla="*/ 906947 h 2887114"/>
                <a:gd name="connsiteX18" fmla="*/ 256150 w 1520778"/>
                <a:gd name="connsiteY18" fmla="*/ 2323543 h 2887114"/>
                <a:gd name="connsiteX19" fmla="*/ 255573 w 1520778"/>
                <a:gd name="connsiteY19" fmla="*/ 2323543 h 2887114"/>
                <a:gd name="connsiteX20" fmla="*/ 255574 w 1520778"/>
                <a:gd name="connsiteY20" fmla="*/ 2887114 h 2887114"/>
                <a:gd name="connsiteX0" fmla="*/ 248045 w 1513249"/>
                <a:gd name="connsiteY0" fmla="*/ 2887114 h 2887114"/>
                <a:gd name="connsiteX1" fmla="*/ 1257254 w 1513249"/>
                <a:gd name="connsiteY1" fmla="*/ 2887114 h 2887114"/>
                <a:gd name="connsiteX2" fmla="*/ 1257254 w 1513249"/>
                <a:gd name="connsiteY2" fmla="*/ 2323543 h 2887114"/>
                <a:gd name="connsiteX3" fmla="*/ 1257099 w 1513249"/>
                <a:gd name="connsiteY3" fmla="*/ 2323543 h 2887114"/>
                <a:gd name="connsiteX4" fmla="*/ 1257098 w 1513249"/>
                <a:gd name="connsiteY4" fmla="*/ 898812 h 2887114"/>
                <a:gd name="connsiteX5" fmla="*/ 1264715 w 1513249"/>
                <a:gd name="connsiteY5" fmla="*/ 906947 h 2887114"/>
                <a:gd name="connsiteX6" fmla="*/ 1470608 w 1513249"/>
                <a:gd name="connsiteY6" fmla="*/ 906946 h 2887114"/>
                <a:gd name="connsiteX7" fmla="*/ 1470608 w 1513249"/>
                <a:gd name="connsiteY7" fmla="*/ 687063 h 2887114"/>
                <a:gd name="connsiteX8" fmla="*/ 1457063 w 1513249"/>
                <a:gd name="connsiteY8" fmla="*/ 672597 h 2887114"/>
                <a:gd name="connsiteX9" fmla="*/ 1450145 w 1513249"/>
                <a:gd name="connsiteY9" fmla="*/ 663080 h 2887114"/>
                <a:gd name="connsiteX10" fmla="*/ 883282 w 1513249"/>
                <a:gd name="connsiteY10" fmla="*/ 57693 h 2887114"/>
                <a:gd name="connsiteX11" fmla="*/ 752860 w 1513249"/>
                <a:gd name="connsiteY11" fmla="*/ 0 h 2887114"/>
                <a:gd name="connsiteX12" fmla="*/ 622439 w 1513249"/>
                <a:gd name="connsiteY12" fmla="*/ 57693 h 2887114"/>
                <a:gd name="connsiteX13" fmla="*/ 55574 w 1513249"/>
                <a:gd name="connsiteY13" fmla="*/ 663080 h 2887114"/>
                <a:gd name="connsiteX14" fmla="*/ 48655 w 1513249"/>
                <a:gd name="connsiteY14" fmla="*/ 672600 h 2887114"/>
                <a:gd name="connsiteX15" fmla="*/ 35113 w 1513249"/>
                <a:gd name="connsiteY15" fmla="*/ 687063 h 2887114"/>
                <a:gd name="connsiteX16" fmla="*/ 35113 w 1513249"/>
                <a:gd name="connsiteY16" fmla="*/ 906946 h 2887114"/>
                <a:gd name="connsiteX17" fmla="*/ 248621 w 1513249"/>
                <a:gd name="connsiteY17" fmla="*/ 2323543 h 2887114"/>
                <a:gd name="connsiteX18" fmla="*/ 248044 w 1513249"/>
                <a:gd name="connsiteY18" fmla="*/ 2323543 h 2887114"/>
                <a:gd name="connsiteX19" fmla="*/ 248045 w 1513249"/>
                <a:gd name="connsiteY19" fmla="*/ 2887114 h 2887114"/>
                <a:gd name="connsiteX0" fmla="*/ 248045 w 1513249"/>
                <a:gd name="connsiteY0" fmla="*/ 2887114 h 2887114"/>
                <a:gd name="connsiteX1" fmla="*/ 1257254 w 1513249"/>
                <a:gd name="connsiteY1" fmla="*/ 2887114 h 2887114"/>
                <a:gd name="connsiteX2" fmla="*/ 1257254 w 1513249"/>
                <a:gd name="connsiteY2" fmla="*/ 2323543 h 2887114"/>
                <a:gd name="connsiteX3" fmla="*/ 1257099 w 1513249"/>
                <a:gd name="connsiteY3" fmla="*/ 2323543 h 2887114"/>
                <a:gd name="connsiteX4" fmla="*/ 1257098 w 1513249"/>
                <a:gd name="connsiteY4" fmla="*/ 898812 h 2887114"/>
                <a:gd name="connsiteX5" fmla="*/ 1470608 w 1513249"/>
                <a:gd name="connsiteY5" fmla="*/ 906946 h 2887114"/>
                <a:gd name="connsiteX6" fmla="*/ 1470608 w 1513249"/>
                <a:gd name="connsiteY6" fmla="*/ 687063 h 2887114"/>
                <a:gd name="connsiteX7" fmla="*/ 1457063 w 1513249"/>
                <a:gd name="connsiteY7" fmla="*/ 672597 h 2887114"/>
                <a:gd name="connsiteX8" fmla="*/ 1450145 w 1513249"/>
                <a:gd name="connsiteY8" fmla="*/ 663080 h 2887114"/>
                <a:gd name="connsiteX9" fmla="*/ 883282 w 1513249"/>
                <a:gd name="connsiteY9" fmla="*/ 57693 h 2887114"/>
                <a:gd name="connsiteX10" fmla="*/ 752860 w 1513249"/>
                <a:gd name="connsiteY10" fmla="*/ 0 h 2887114"/>
                <a:gd name="connsiteX11" fmla="*/ 622439 w 1513249"/>
                <a:gd name="connsiteY11" fmla="*/ 57693 h 2887114"/>
                <a:gd name="connsiteX12" fmla="*/ 55574 w 1513249"/>
                <a:gd name="connsiteY12" fmla="*/ 663080 h 2887114"/>
                <a:gd name="connsiteX13" fmla="*/ 48655 w 1513249"/>
                <a:gd name="connsiteY13" fmla="*/ 672600 h 2887114"/>
                <a:gd name="connsiteX14" fmla="*/ 35113 w 1513249"/>
                <a:gd name="connsiteY14" fmla="*/ 687063 h 2887114"/>
                <a:gd name="connsiteX15" fmla="*/ 35113 w 1513249"/>
                <a:gd name="connsiteY15" fmla="*/ 906946 h 2887114"/>
                <a:gd name="connsiteX16" fmla="*/ 248621 w 1513249"/>
                <a:gd name="connsiteY16" fmla="*/ 2323543 h 2887114"/>
                <a:gd name="connsiteX17" fmla="*/ 248044 w 1513249"/>
                <a:gd name="connsiteY17" fmla="*/ 2323543 h 2887114"/>
                <a:gd name="connsiteX18" fmla="*/ 248045 w 1513249"/>
                <a:gd name="connsiteY18" fmla="*/ 2887114 h 2887114"/>
                <a:gd name="connsiteX0" fmla="*/ 248045 w 1513249"/>
                <a:gd name="connsiteY0" fmla="*/ 2887114 h 2887114"/>
                <a:gd name="connsiteX1" fmla="*/ 1257254 w 1513249"/>
                <a:gd name="connsiteY1" fmla="*/ 2887114 h 2887114"/>
                <a:gd name="connsiteX2" fmla="*/ 1257254 w 1513249"/>
                <a:gd name="connsiteY2" fmla="*/ 2323543 h 2887114"/>
                <a:gd name="connsiteX3" fmla="*/ 1257099 w 1513249"/>
                <a:gd name="connsiteY3" fmla="*/ 2323543 h 2887114"/>
                <a:gd name="connsiteX4" fmla="*/ 1470608 w 1513249"/>
                <a:gd name="connsiteY4" fmla="*/ 906946 h 2887114"/>
                <a:gd name="connsiteX5" fmla="*/ 1470608 w 1513249"/>
                <a:gd name="connsiteY5" fmla="*/ 687063 h 2887114"/>
                <a:gd name="connsiteX6" fmla="*/ 1457063 w 1513249"/>
                <a:gd name="connsiteY6" fmla="*/ 672597 h 2887114"/>
                <a:gd name="connsiteX7" fmla="*/ 1450145 w 1513249"/>
                <a:gd name="connsiteY7" fmla="*/ 663080 h 2887114"/>
                <a:gd name="connsiteX8" fmla="*/ 883282 w 1513249"/>
                <a:gd name="connsiteY8" fmla="*/ 57693 h 2887114"/>
                <a:gd name="connsiteX9" fmla="*/ 752860 w 1513249"/>
                <a:gd name="connsiteY9" fmla="*/ 0 h 2887114"/>
                <a:gd name="connsiteX10" fmla="*/ 622439 w 1513249"/>
                <a:gd name="connsiteY10" fmla="*/ 57693 h 2887114"/>
                <a:gd name="connsiteX11" fmla="*/ 55574 w 1513249"/>
                <a:gd name="connsiteY11" fmla="*/ 663080 h 2887114"/>
                <a:gd name="connsiteX12" fmla="*/ 48655 w 1513249"/>
                <a:gd name="connsiteY12" fmla="*/ 672600 h 2887114"/>
                <a:gd name="connsiteX13" fmla="*/ 35113 w 1513249"/>
                <a:gd name="connsiteY13" fmla="*/ 687063 h 2887114"/>
                <a:gd name="connsiteX14" fmla="*/ 35113 w 1513249"/>
                <a:gd name="connsiteY14" fmla="*/ 906946 h 2887114"/>
                <a:gd name="connsiteX15" fmla="*/ 248621 w 1513249"/>
                <a:gd name="connsiteY15" fmla="*/ 2323543 h 2887114"/>
                <a:gd name="connsiteX16" fmla="*/ 248044 w 1513249"/>
                <a:gd name="connsiteY16" fmla="*/ 2323543 h 2887114"/>
                <a:gd name="connsiteX17" fmla="*/ 248045 w 1513249"/>
                <a:gd name="connsiteY17" fmla="*/ 2887114 h 2887114"/>
                <a:gd name="connsiteX0" fmla="*/ 212932 w 1478136"/>
                <a:gd name="connsiteY0" fmla="*/ 2887114 h 2887114"/>
                <a:gd name="connsiteX1" fmla="*/ 1222141 w 1478136"/>
                <a:gd name="connsiteY1" fmla="*/ 2887114 h 2887114"/>
                <a:gd name="connsiteX2" fmla="*/ 1222141 w 1478136"/>
                <a:gd name="connsiteY2" fmla="*/ 2323543 h 2887114"/>
                <a:gd name="connsiteX3" fmla="*/ 1221986 w 1478136"/>
                <a:gd name="connsiteY3" fmla="*/ 2323543 h 2887114"/>
                <a:gd name="connsiteX4" fmla="*/ 1435495 w 1478136"/>
                <a:gd name="connsiteY4" fmla="*/ 906946 h 2887114"/>
                <a:gd name="connsiteX5" fmla="*/ 1435495 w 1478136"/>
                <a:gd name="connsiteY5" fmla="*/ 687063 h 2887114"/>
                <a:gd name="connsiteX6" fmla="*/ 1421950 w 1478136"/>
                <a:gd name="connsiteY6" fmla="*/ 672597 h 2887114"/>
                <a:gd name="connsiteX7" fmla="*/ 1415032 w 1478136"/>
                <a:gd name="connsiteY7" fmla="*/ 663080 h 2887114"/>
                <a:gd name="connsiteX8" fmla="*/ 848169 w 1478136"/>
                <a:gd name="connsiteY8" fmla="*/ 57693 h 2887114"/>
                <a:gd name="connsiteX9" fmla="*/ 717747 w 1478136"/>
                <a:gd name="connsiteY9" fmla="*/ 0 h 2887114"/>
                <a:gd name="connsiteX10" fmla="*/ 587326 w 1478136"/>
                <a:gd name="connsiteY10" fmla="*/ 57693 h 2887114"/>
                <a:gd name="connsiteX11" fmla="*/ 20461 w 1478136"/>
                <a:gd name="connsiteY11" fmla="*/ 663080 h 2887114"/>
                <a:gd name="connsiteX12" fmla="*/ 13542 w 1478136"/>
                <a:gd name="connsiteY12" fmla="*/ 672600 h 2887114"/>
                <a:gd name="connsiteX13" fmla="*/ 0 w 1478136"/>
                <a:gd name="connsiteY13" fmla="*/ 906946 h 2887114"/>
                <a:gd name="connsiteX14" fmla="*/ 213508 w 1478136"/>
                <a:gd name="connsiteY14" fmla="*/ 2323543 h 2887114"/>
                <a:gd name="connsiteX15" fmla="*/ 212931 w 1478136"/>
                <a:gd name="connsiteY15" fmla="*/ 2323543 h 2887114"/>
                <a:gd name="connsiteX16" fmla="*/ 212932 w 1478136"/>
                <a:gd name="connsiteY16" fmla="*/ 2887114 h 2887114"/>
                <a:gd name="connsiteX0" fmla="*/ 212932 w 1478136"/>
                <a:gd name="connsiteY0" fmla="*/ 2887114 h 2887114"/>
                <a:gd name="connsiteX1" fmla="*/ 1222141 w 1478136"/>
                <a:gd name="connsiteY1" fmla="*/ 2887114 h 2887114"/>
                <a:gd name="connsiteX2" fmla="*/ 1222141 w 1478136"/>
                <a:gd name="connsiteY2" fmla="*/ 2323543 h 2887114"/>
                <a:gd name="connsiteX3" fmla="*/ 1221986 w 1478136"/>
                <a:gd name="connsiteY3" fmla="*/ 2323543 h 2887114"/>
                <a:gd name="connsiteX4" fmla="*/ 1435495 w 1478136"/>
                <a:gd name="connsiteY4" fmla="*/ 906946 h 2887114"/>
                <a:gd name="connsiteX5" fmla="*/ 1435495 w 1478136"/>
                <a:gd name="connsiteY5" fmla="*/ 687063 h 2887114"/>
                <a:gd name="connsiteX6" fmla="*/ 1421950 w 1478136"/>
                <a:gd name="connsiteY6" fmla="*/ 672597 h 2887114"/>
                <a:gd name="connsiteX7" fmla="*/ 848169 w 1478136"/>
                <a:gd name="connsiteY7" fmla="*/ 57693 h 2887114"/>
                <a:gd name="connsiteX8" fmla="*/ 717747 w 1478136"/>
                <a:gd name="connsiteY8" fmla="*/ 0 h 2887114"/>
                <a:gd name="connsiteX9" fmla="*/ 587326 w 1478136"/>
                <a:gd name="connsiteY9" fmla="*/ 57693 h 2887114"/>
                <a:gd name="connsiteX10" fmla="*/ 20461 w 1478136"/>
                <a:gd name="connsiteY10" fmla="*/ 663080 h 2887114"/>
                <a:gd name="connsiteX11" fmla="*/ 13542 w 1478136"/>
                <a:gd name="connsiteY11" fmla="*/ 672600 h 2887114"/>
                <a:gd name="connsiteX12" fmla="*/ 0 w 1478136"/>
                <a:gd name="connsiteY12" fmla="*/ 906946 h 2887114"/>
                <a:gd name="connsiteX13" fmla="*/ 213508 w 1478136"/>
                <a:gd name="connsiteY13" fmla="*/ 2323543 h 2887114"/>
                <a:gd name="connsiteX14" fmla="*/ 212931 w 1478136"/>
                <a:gd name="connsiteY14" fmla="*/ 2323543 h 2887114"/>
                <a:gd name="connsiteX15" fmla="*/ 212932 w 1478136"/>
                <a:gd name="connsiteY15" fmla="*/ 2887114 h 2887114"/>
                <a:gd name="connsiteX0" fmla="*/ 212932 w 1478136"/>
                <a:gd name="connsiteY0" fmla="*/ 2887114 h 2887114"/>
                <a:gd name="connsiteX1" fmla="*/ 1222141 w 1478136"/>
                <a:gd name="connsiteY1" fmla="*/ 2887114 h 2887114"/>
                <a:gd name="connsiteX2" fmla="*/ 1222141 w 1478136"/>
                <a:gd name="connsiteY2" fmla="*/ 2323543 h 2887114"/>
                <a:gd name="connsiteX3" fmla="*/ 1221986 w 1478136"/>
                <a:gd name="connsiteY3" fmla="*/ 2323543 h 2887114"/>
                <a:gd name="connsiteX4" fmla="*/ 1435495 w 1478136"/>
                <a:gd name="connsiteY4" fmla="*/ 906946 h 2887114"/>
                <a:gd name="connsiteX5" fmla="*/ 1435495 w 1478136"/>
                <a:gd name="connsiteY5" fmla="*/ 687063 h 2887114"/>
                <a:gd name="connsiteX6" fmla="*/ 848169 w 1478136"/>
                <a:gd name="connsiteY6" fmla="*/ 57693 h 2887114"/>
                <a:gd name="connsiteX7" fmla="*/ 717747 w 1478136"/>
                <a:gd name="connsiteY7" fmla="*/ 0 h 2887114"/>
                <a:gd name="connsiteX8" fmla="*/ 587326 w 1478136"/>
                <a:gd name="connsiteY8" fmla="*/ 57693 h 2887114"/>
                <a:gd name="connsiteX9" fmla="*/ 20461 w 1478136"/>
                <a:gd name="connsiteY9" fmla="*/ 663080 h 2887114"/>
                <a:gd name="connsiteX10" fmla="*/ 13542 w 1478136"/>
                <a:gd name="connsiteY10" fmla="*/ 672600 h 2887114"/>
                <a:gd name="connsiteX11" fmla="*/ 0 w 1478136"/>
                <a:gd name="connsiteY11" fmla="*/ 906946 h 2887114"/>
                <a:gd name="connsiteX12" fmla="*/ 213508 w 1478136"/>
                <a:gd name="connsiteY12" fmla="*/ 2323543 h 2887114"/>
                <a:gd name="connsiteX13" fmla="*/ 212931 w 1478136"/>
                <a:gd name="connsiteY13" fmla="*/ 2323543 h 2887114"/>
                <a:gd name="connsiteX14" fmla="*/ 212932 w 1478136"/>
                <a:gd name="connsiteY14" fmla="*/ 2887114 h 2887114"/>
                <a:gd name="connsiteX0" fmla="*/ 212932 w 1435495"/>
                <a:gd name="connsiteY0" fmla="*/ 2915686 h 2915686"/>
                <a:gd name="connsiteX1" fmla="*/ 1222141 w 1435495"/>
                <a:gd name="connsiteY1" fmla="*/ 2915686 h 2915686"/>
                <a:gd name="connsiteX2" fmla="*/ 1222141 w 1435495"/>
                <a:gd name="connsiteY2" fmla="*/ 2352115 h 2915686"/>
                <a:gd name="connsiteX3" fmla="*/ 1221986 w 1435495"/>
                <a:gd name="connsiteY3" fmla="*/ 2352115 h 2915686"/>
                <a:gd name="connsiteX4" fmla="*/ 1435495 w 1435495"/>
                <a:gd name="connsiteY4" fmla="*/ 935518 h 2915686"/>
                <a:gd name="connsiteX5" fmla="*/ 848169 w 1435495"/>
                <a:gd name="connsiteY5" fmla="*/ 86265 h 2915686"/>
                <a:gd name="connsiteX6" fmla="*/ 717747 w 1435495"/>
                <a:gd name="connsiteY6" fmla="*/ 28572 h 2915686"/>
                <a:gd name="connsiteX7" fmla="*/ 587326 w 1435495"/>
                <a:gd name="connsiteY7" fmla="*/ 86265 h 2915686"/>
                <a:gd name="connsiteX8" fmla="*/ 20461 w 1435495"/>
                <a:gd name="connsiteY8" fmla="*/ 691652 h 2915686"/>
                <a:gd name="connsiteX9" fmla="*/ 13542 w 1435495"/>
                <a:gd name="connsiteY9" fmla="*/ 701172 h 2915686"/>
                <a:gd name="connsiteX10" fmla="*/ 0 w 1435495"/>
                <a:gd name="connsiteY10" fmla="*/ 935518 h 2915686"/>
                <a:gd name="connsiteX11" fmla="*/ 213508 w 1435495"/>
                <a:gd name="connsiteY11" fmla="*/ 2352115 h 2915686"/>
                <a:gd name="connsiteX12" fmla="*/ 212931 w 1435495"/>
                <a:gd name="connsiteY12" fmla="*/ 2352115 h 2915686"/>
                <a:gd name="connsiteX13" fmla="*/ 212932 w 1435495"/>
                <a:gd name="connsiteY13" fmla="*/ 2915686 h 2915686"/>
                <a:gd name="connsiteX0" fmla="*/ 212932 w 1435495"/>
                <a:gd name="connsiteY0" fmla="*/ 2915686 h 2915686"/>
                <a:gd name="connsiteX1" fmla="*/ 1222141 w 1435495"/>
                <a:gd name="connsiteY1" fmla="*/ 2915686 h 2915686"/>
                <a:gd name="connsiteX2" fmla="*/ 1222141 w 1435495"/>
                <a:gd name="connsiteY2" fmla="*/ 2352115 h 2915686"/>
                <a:gd name="connsiteX3" fmla="*/ 1221986 w 1435495"/>
                <a:gd name="connsiteY3" fmla="*/ 2352115 h 2915686"/>
                <a:gd name="connsiteX4" fmla="*/ 1435495 w 1435495"/>
                <a:gd name="connsiteY4" fmla="*/ 935518 h 2915686"/>
                <a:gd name="connsiteX5" fmla="*/ 848169 w 1435495"/>
                <a:gd name="connsiteY5" fmla="*/ 86265 h 2915686"/>
                <a:gd name="connsiteX6" fmla="*/ 717747 w 1435495"/>
                <a:gd name="connsiteY6" fmla="*/ 28572 h 2915686"/>
                <a:gd name="connsiteX7" fmla="*/ 587326 w 1435495"/>
                <a:gd name="connsiteY7" fmla="*/ 86265 h 2915686"/>
                <a:gd name="connsiteX8" fmla="*/ 20461 w 1435495"/>
                <a:gd name="connsiteY8" fmla="*/ 691652 h 2915686"/>
                <a:gd name="connsiteX9" fmla="*/ 0 w 1435495"/>
                <a:gd name="connsiteY9" fmla="*/ 935518 h 2915686"/>
                <a:gd name="connsiteX10" fmla="*/ 213508 w 1435495"/>
                <a:gd name="connsiteY10" fmla="*/ 2352115 h 2915686"/>
                <a:gd name="connsiteX11" fmla="*/ 212931 w 1435495"/>
                <a:gd name="connsiteY11" fmla="*/ 2352115 h 2915686"/>
                <a:gd name="connsiteX12" fmla="*/ 212932 w 1435495"/>
                <a:gd name="connsiteY12" fmla="*/ 2915686 h 2915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35495" h="2915686">
                  <a:moveTo>
                    <a:pt x="212932" y="2915686"/>
                  </a:moveTo>
                  <a:lnTo>
                    <a:pt x="1222141" y="2915686"/>
                  </a:lnTo>
                  <a:lnTo>
                    <a:pt x="1222141" y="2352115"/>
                  </a:lnTo>
                  <a:lnTo>
                    <a:pt x="1221986" y="2352115"/>
                  </a:lnTo>
                  <a:cubicBezTo>
                    <a:pt x="1257545" y="2116016"/>
                    <a:pt x="1399910" y="1208265"/>
                    <a:pt x="1435495" y="935518"/>
                  </a:cubicBezTo>
                  <a:cubicBezTo>
                    <a:pt x="1373192" y="557876"/>
                    <a:pt x="967794" y="237423"/>
                    <a:pt x="848169" y="86265"/>
                  </a:cubicBezTo>
                  <a:cubicBezTo>
                    <a:pt x="728544" y="-64893"/>
                    <a:pt x="764951" y="28571"/>
                    <a:pt x="717747" y="28572"/>
                  </a:cubicBezTo>
                  <a:cubicBezTo>
                    <a:pt x="670544" y="28571"/>
                    <a:pt x="623340" y="47803"/>
                    <a:pt x="587326" y="86265"/>
                  </a:cubicBezTo>
                  <a:lnTo>
                    <a:pt x="20461" y="691652"/>
                  </a:lnTo>
                  <a:lnTo>
                    <a:pt x="0" y="935518"/>
                  </a:lnTo>
                  <a:cubicBezTo>
                    <a:pt x="35585" y="1208265"/>
                    <a:pt x="178020" y="2116016"/>
                    <a:pt x="213508" y="2352115"/>
                  </a:cubicBezTo>
                  <a:lnTo>
                    <a:pt x="212931" y="2352115"/>
                  </a:lnTo>
                  <a:cubicBezTo>
                    <a:pt x="212931" y="2539972"/>
                    <a:pt x="212932" y="2727829"/>
                    <a:pt x="212932" y="2915686"/>
                  </a:cubicBezTo>
                  <a:close/>
                </a:path>
              </a:pathLst>
            </a:custGeom>
            <a:gradFill flip="none" rotWithShape="1">
              <a:gsLst>
                <a:gs pos="51000">
                  <a:schemeClr val="tx1">
                    <a:alpha val="10000"/>
                  </a:schemeClr>
                </a:gs>
                <a:gs pos="0">
                  <a:srgbClr val="3C2246">
                    <a:alpha val="33000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215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89" name="任意多边形 65"/>
            <p:cNvSpPr/>
            <p:nvPr/>
          </p:nvSpPr>
          <p:spPr>
            <a:xfrm rot="2700000" flipV="1">
              <a:off x="4376731" y="1887915"/>
              <a:ext cx="1520778" cy="3916160"/>
            </a:xfrm>
            <a:custGeom>
              <a:avLst/>
              <a:gdLst>
                <a:gd name="connsiteX0" fmla="*/ 1204282 w 2055930"/>
                <a:gd name="connsiteY0" fmla="*/ 77995 h 5294232"/>
                <a:gd name="connsiteX1" fmla="*/ 1970620 w 2055930"/>
                <a:gd name="connsiteY1" fmla="*/ 896414 h 5294232"/>
                <a:gd name="connsiteX2" fmla="*/ 1979972 w 2055930"/>
                <a:gd name="connsiteY2" fmla="*/ 909280 h 5294232"/>
                <a:gd name="connsiteX3" fmla="*/ 1998283 w 2055930"/>
                <a:gd name="connsiteY3" fmla="*/ 928836 h 5294232"/>
                <a:gd name="connsiteX4" fmla="*/ 1998283 w 2055930"/>
                <a:gd name="connsiteY4" fmla="*/ 1226095 h 5294232"/>
                <a:gd name="connsiteX5" fmla="*/ 1719939 w 2055930"/>
                <a:gd name="connsiteY5" fmla="*/ 1226095 h 5294232"/>
                <a:gd name="connsiteX6" fmla="*/ 1709641 w 2055930"/>
                <a:gd name="connsiteY6" fmla="*/ 1215098 h 5294232"/>
                <a:gd name="connsiteX7" fmla="*/ 1709642 w 2055930"/>
                <a:gd name="connsiteY7" fmla="*/ 3141183 h 5294232"/>
                <a:gd name="connsiteX8" fmla="*/ 1709852 w 2055930"/>
                <a:gd name="connsiteY8" fmla="*/ 3141183 h 5294232"/>
                <a:gd name="connsiteX9" fmla="*/ 1709852 w 2055930"/>
                <a:gd name="connsiteY9" fmla="*/ 5294232 h 5294232"/>
                <a:gd name="connsiteX10" fmla="*/ 345508 w 2055930"/>
                <a:gd name="connsiteY10" fmla="*/ 3929889 h 5294232"/>
                <a:gd name="connsiteX11" fmla="*/ 345508 w 2055930"/>
                <a:gd name="connsiteY11" fmla="*/ 3141183 h 5294232"/>
                <a:gd name="connsiteX12" fmla="*/ 346288 w 2055930"/>
                <a:gd name="connsiteY12" fmla="*/ 3141183 h 5294232"/>
                <a:gd name="connsiteX13" fmla="*/ 346287 w 2055930"/>
                <a:gd name="connsiteY13" fmla="*/ 1215100 h 5294232"/>
                <a:gd name="connsiteX14" fmla="*/ 335992 w 2055930"/>
                <a:gd name="connsiteY14" fmla="*/ 1226095 h 5294232"/>
                <a:gd name="connsiteX15" fmla="*/ 57647 w 2055930"/>
                <a:gd name="connsiteY15" fmla="*/ 1226095 h 5294232"/>
                <a:gd name="connsiteX16" fmla="*/ 57647 w 2055930"/>
                <a:gd name="connsiteY16" fmla="*/ 928836 h 5294232"/>
                <a:gd name="connsiteX17" fmla="*/ 75954 w 2055930"/>
                <a:gd name="connsiteY17" fmla="*/ 909284 h 5294232"/>
                <a:gd name="connsiteX18" fmla="*/ 85309 w 2055930"/>
                <a:gd name="connsiteY18" fmla="*/ 896413 h 5294232"/>
                <a:gd name="connsiteX19" fmla="*/ 851649 w 2055930"/>
                <a:gd name="connsiteY19" fmla="*/ 77995 h 5294232"/>
                <a:gd name="connsiteX20" fmla="*/ 1027965 w 2055930"/>
                <a:gd name="connsiteY20" fmla="*/ 0 h 5294232"/>
                <a:gd name="connsiteX21" fmla="*/ 1204282 w 2055930"/>
                <a:gd name="connsiteY21" fmla="*/ 77995 h 5294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55930" h="5294232">
                  <a:moveTo>
                    <a:pt x="1204282" y="77995"/>
                  </a:moveTo>
                  <a:lnTo>
                    <a:pt x="1970620" y="896414"/>
                  </a:lnTo>
                  <a:lnTo>
                    <a:pt x="1979972" y="909280"/>
                  </a:lnTo>
                  <a:lnTo>
                    <a:pt x="1998283" y="928836"/>
                  </a:lnTo>
                  <a:cubicBezTo>
                    <a:pt x="2075146" y="1010922"/>
                    <a:pt x="2075146" y="1144010"/>
                    <a:pt x="1998283" y="1226095"/>
                  </a:cubicBezTo>
                  <a:cubicBezTo>
                    <a:pt x="1921420" y="1308181"/>
                    <a:pt x="1796802" y="1308181"/>
                    <a:pt x="1719939" y="1226095"/>
                  </a:cubicBezTo>
                  <a:lnTo>
                    <a:pt x="1709641" y="1215098"/>
                  </a:lnTo>
                  <a:lnTo>
                    <a:pt x="1709642" y="3141183"/>
                  </a:lnTo>
                  <a:lnTo>
                    <a:pt x="1709852" y="3141183"/>
                  </a:lnTo>
                  <a:lnTo>
                    <a:pt x="1709852" y="5294232"/>
                  </a:lnTo>
                  <a:lnTo>
                    <a:pt x="345508" y="3929889"/>
                  </a:lnTo>
                  <a:lnTo>
                    <a:pt x="345508" y="3141183"/>
                  </a:lnTo>
                  <a:lnTo>
                    <a:pt x="346288" y="3141183"/>
                  </a:lnTo>
                  <a:lnTo>
                    <a:pt x="346287" y="1215100"/>
                  </a:lnTo>
                  <a:lnTo>
                    <a:pt x="335992" y="1226095"/>
                  </a:lnTo>
                  <a:cubicBezTo>
                    <a:pt x="259128" y="1308181"/>
                    <a:pt x="134510" y="1308181"/>
                    <a:pt x="57647" y="1226095"/>
                  </a:cubicBezTo>
                  <a:cubicBezTo>
                    <a:pt x="-19216" y="1144009"/>
                    <a:pt x="-19216" y="1010922"/>
                    <a:pt x="57647" y="928836"/>
                  </a:cubicBezTo>
                  <a:lnTo>
                    <a:pt x="75954" y="909284"/>
                  </a:lnTo>
                  <a:lnTo>
                    <a:pt x="85309" y="896413"/>
                  </a:lnTo>
                  <a:lnTo>
                    <a:pt x="851649" y="77995"/>
                  </a:lnTo>
                  <a:cubicBezTo>
                    <a:pt x="900337" y="25998"/>
                    <a:pt x="964152" y="-1"/>
                    <a:pt x="1027965" y="0"/>
                  </a:cubicBezTo>
                  <a:cubicBezTo>
                    <a:pt x="1091779" y="-1"/>
                    <a:pt x="1155594" y="25998"/>
                    <a:pt x="1204282" y="77995"/>
                  </a:cubicBezTo>
                  <a:close/>
                </a:path>
              </a:pathLst>
            </a:custGeom>
            <a:gradFill>
              <a:gsLst>
                <a:gs pos="53000">
                  <a:srgbClr val="77448C"/>
                </a:gs>
                <a:gs pos="23000">
                  <a:srgbClr val="3E2349"/>
                </a:gs>
                <a:gs pos="0">
                  <a:srgbClr val="3C2246"/>
                </a:gs>
                <a:gs pos="84000">
                  <a:srgbClr val="AA78BE"/>
                </a:gs>
              </a:gsLst>
              <a:lin ang="162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90" name="文本框 16"/>
            <p:cNvSpPr txBox="1"/>
            <p:nvPr/>
          </p:nvSpPr>
          <p:spPr>
            <a:xfrm rot="18900000">
              <a:off x="4058389" y="3742974"/>
              <a:ext cx="1728572" cy="436766"/>
            </a:xfrm>
            <a:prstGeom prst="rect">
              <a:avLst/>
            </a:prstGeom>
            <a:noFill/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zh-CN" sz="2400" b="1" dirty="0">
                  <a:solidFill>
                    <a:prstClr val="white"/>
                  </a:solidFill>
                  <a:effectLst>
                    <a:innerShdw blurRad="25400" dist="25400" dir="162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Субсидия</a:t>
              </a:r>
              <a:endParaRPr lang="zh-CN" altLang="en-US" sz="2400" b="1" dirty="0">
                <a:solidFill>
                  <a:prstClr val="white"/>
                </a:solidFill>
                <a:effectLst>
                  <a:innerShdw blurRad="25400" dist="25400" dir="162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1" name="组合 67"/>
          <p:cNvGrpSpPr/>
          <p:nvPr/>
        </p:nvGrpSpPr>
        <p:grpSpPr>
          <a:xfrm rot="10021702" flipH="1">
            <a:off x="2189828" y="805656"/>
            <a:ext cx="2094147" cy="4303171"/>
            <a:chOff x="4048479" y="1167067"/>
            <a:chExt cx="1844692" cy="4071085"/>
          </a:xfrm>
        </p:grpSpPr>
        <p:sp>
          <p:nvSpPr>
            <p:cNvPr id="92" name="任意多边形 68"/>
            <p:cNvSpPr/>
            <p:nvPr/>
          </p:nvSpPr>
          <p:spPr>
            <a:xfrm rot="18900000">
              <a:off x="4048479" y="1167067"/>
              <a:ext cx="1563660" cy="3600025"/>
            </a:xfrm>
            <a:custGeom>
              <a:avLst/>
              <a:gdLst>
                <a:gd name="connsiteX0" fmla="*/ 255574 w 1520778"/>
                <a:gd name="connsiteY0" fmla="*/ 2887114 h 2887114"/>
                <a:gd name="connsiteX1" fmla="*/ 1264783 w 1520778"/>
                <a:gd name="connsiteY1" fmla="*/ 2887114 h 2887114"/>
                <a:gd name="connsiteX2" fmla="*/ 1264783 w 1520778"/>
                <a:gd name="connsiteY2" fmla="*/ 2323543 h 2887114"/>
                <a:gd name="connsiteX3" fmla="*/ 1264628 w 1520778"/>
                <a:gd name="connsiteY3" fmla="*/ 2323543 h 2887114"/>
                <a:gd name="connsiteX4" fmla="*/ 1264627 w 1520778"/>
                <a:gd name="connsiteY4" fmla="*/ 898812 h 2887114"/>
                <a:gd name="connsiteX5" fmla="*/ 1272244 w 1520778"/>
                <a:gd name="connsiteY5" fmla="*/ 906947 h 2887114"/>
                <a:gd name="connsiteX6" fmla="*/ 1478137 w 1520778"/>
                <a:gd name="connsiteY6" fmla="*/ 906946 h 2887114"/>
                <a:gd name="connsiteX7" fmla="*/ 1478137 w 1520778"/>
                <a:gd name="connsiteY7" fmla="*/ 687063 h 2887114"/>
                <a:gd name="connsiteX8" fmla="*/ 1464592 w 1520778"/>
                <a:gd name="connsiteY8" fmla="*/ 672597 h 2887114"/>
                <a:gd name="connsiteX9" fmla="*/ 1457674 w 1520778"/>
                <a:gd name="connsiteY9" fmla="*/ 663080 h 2887114"/>
                <a:gd name="connsiteX10" fmla="*/ 890811 w 1520778"/>
                <a:gd name="connsiteY10" fmla="*/ 57693 h 2887114"/>
                <a:gd name="connsiteX11" fmla="*/ 760389 w 1520778"/>
                <a:gd name="connsiteY11" fmla="*/ 0 h 2887114"/>
                <a:gd name="connsiteX12" fmla="*/ 629968 w 1520778"/>
                <a:gd name="connsiteY12" fmla="*/ 57693 h 2887114"/>
                <a:gd name="connsiteX13" fmla="*/ 63103 w 1520778"/>
                <a:gd name="connsiteY13" fmla="*/ 663080 h 2887114"/>
                <a:gd name="connsiteX14" fmla="*/ 56184 w 1520778"/>
                <a:gd name="connsiteY14" fmla="*/ 672600 h 2887114"/>
                <a:gd name="connsiteX15" fmla="*/ 42642 w 1520778"/>
                <a:gd name="connsiteY15" fmla="*/ 687063 h 2887114"/>
                <a:gd name="connsiteX16" fmla="*/ 42642 w 1520778"/>
                <a:gd name="connsiteY16" fmla="*/ 906946 h 2887114"/>
                <a:gd name="connsiteX17" fmla="*/ 248534 w 1520778"/>
                <a:gd name="connsiteY17" fmla="*/ 906947 h 2887114"/>
                <a:gd name="connsiteX18" fmla="*/ 256150 w 1520778"/>
                <a:gd name="connsiteY18" fmla="*/ 898813 h 2887114"/>
                <a:gd name="connsiteX19" fmla="*/ 256150 w 1520778"/>
                <a:gd name="connsiteY19" fmla="*/ 2323543 h 2887114"/>
                <a:gd name="connsiteX20" fmla="*/ 255573 w 1520778"/>
                <a:gd name="connsiteY20" fmla="*/ 2323543 h 2887114"/>
                <a:gd name="connsiteX0" fmla="*/ 255574 w 1520778"/>
                <a:gd name="connsiteY0" fmla="*/ 2887114 h 2887114"/>
                <a:gd name="connsiteX1" fmla="*/ 1264783 w 1520778"/>
                <a:gd name="connsiteY1" fmla="*/ 2887114 h 2887114"/>
                <a:gd name="connsiteX2" fmla="*/ 1264783 w 1520778"/>
                <a:gd name="connsiteY2" fmla="*/ 2323543 h 2887114"/>
                <a:gd name="connsiteX3" fmla="*/ 1264628 w 1520778"/>
                <a:gd name="connsiteY3" fmla="*/ 2323543 h 2887114"/>
                <a:gd name="connsiteX4" fmla="*/ 1264627 w 1520778"/>
                <a:gd name="connsiteY4" fmla="*/ 898812 h 2887114"/>
                <a:gd name="connsiteX5" fmla="*/ 1272244 w 1520778"/>
                <a:gd name="connsiteY5" fmla="*/ 906947 h 2887114"/>
                <a:gd name="connsiteX6" fmla="*/ 1478137 w 1520778"/>
                <a:gd name="connsiteY6" fmla="*/ 906946 h 2887114"/>
                <a:gd name="connsiteX7" fmla="*/ 1478137 w 1520778"/>
                <a:gd name="connsiteY7" fmla="*/ 687063 h 2887114"/>
                <a:gd name="connsiteX8" fmla="*/ 1464592 w 1520778"/>
                <a:gd name="connsiteY8" fmla="*/ 672597 h 2887114"/>
                <a:gd name="connsiteX9" fmla="*/ 1457674 w 1520778"/>
                <a:gd name="connsiteY9" fmla="*/ 663080 h 2887114"/>
                <a:gd name="connsiteX10" fmla="*/ 890811 w 1520778"/>
                <a:gd name="connsiteY10" fmla="*/ 57693 h 2887114"/>
                <a:gd name="connsiteX11" fmla="*/ 760389 w 1520778"/>
                <a:gd name="connsiteY11" fmla="*/ 0 h 2887114"/>
                <a:gd name="connsiteX12" fmla="*/ 629968 w 1520778"/>
                <a:gd name="connsiteY12" fmla="*/ 57693 h 2887114"/>
                <a:gd name="connsiteX13" fmla="*/ 63103 w 1520778"/>
                <a:gd name="connsiteY13" fmla="*/ 663080 h 2887114"/>
                <a:gd name="connsiteX14" fmla="*/ 56184 w 1520778"/>
                <a:gd name="connsiteY14" fmla="*/ 672600 h 2887114"/>
                <a:gd name="connsiteX15" fmla="*/ 42642 w 1520778"/>
                <a:gd name="connsiteY15" fmla="*/ 687063 h 2887114"/>
                <a:gd name="connsiteX16" fmla="*/ 42642 w 1520778"/>
                <a:gd name="connsiteY16" fmla="*/ 906946 h 2887114"/>
                <a:gd name="connsiteX17" fmla="*/ 248534 w 1520778"/>
                <a:gd name="connsiteY17" fmla="*/ 906947 h 2887114"/>
                <a:gd name="connsiteX18" fmla="*/ 256150 w 1520778"/>
                <a:gd name="connsiteY18" fmla="*/ 2323543 h 2887114"/>
                <a:gd name="connsiteX19" fmla="*/ 255573 w 1520778"/>
                <a:gd name="connsiteY19" fmla="*/ 2323543 h 2887114"/>
                <a:gd name="connsiteX20" fmla="*/ 255574 w 1520778"/>
                <a:gd name="connsiteY20" fmla="*/ 2887114 h 2887114"/>
                <a:gd name="connsiteX0" fmla="*/ 248045 w 1513249"/>
                <a:gd name="connsiteY0" fmla="*/ 2887114 h 2887114"/>
                <a:gd name="connsiteX1" fmla="*/ 1257254 w 1513249"/>
                <a:gd name="connsiteY1" fmla="*/ 2887114 h 2887114"/>
                <a:gd name="connsiteX2" fmla="*/ 1257254 w 1513249"/>
                <a:gd name="connsiteY2" fmla="*/ 2323543 h 2887114"/>
                <a:gd name="connsiteX3" fmla="*/ 1257099 w 1513249"/>
                <a:gd name="connsiteY3" fmla="*/ 2323543 h 2887114"/>
                <a:gd name="connsiteX4" fmla="*/ 1257098 w 1513249"/>
                <a:gd name="connsiteY4" fmla="*/ 898812 h 2887114"/>
                <a:gd name="connsiteX5" fmla="*/ 1264715 w 1513249"/>
                <a:gd name="connsiteY5" fmla="*/ 906947 h 2887114"/>
                <a:gd name="connsiteX6" fmla="*/ 1470608 w 1513249"/>
                <a:gd name="connsiteY6" fmla="*/ 906946 h 2887114"/>
                <a:gd name="connsiteX7" fmla="*/ 1470608 w 1513249"/>
                <a:gd name="connsiteY7" fmla="*/ 687063 h 2887114"/>
                <a:gd name="connsiteX8" fmla="*/ 1457063 w 1513249"/>
                <a:gd name="connsiteY8" fmla="*/ 672597 h 2887114"/>
                <a:gd name="connsiteX9" fmla="*/ 1450145 w 1513249"/>
                <a:gd name="connsiteY9" fmla="*/ 663080 h 2887114"/>
                <a:gd name="connsiteX10" fmla="*/ 883282 w 1513249"/>
                <a:gd name="connsiteY10" fmla="*/ 57693 h 2887114"/>
                <a:gd name="connsiteX11" fmla="*/ 752860 w 1513249"/>
                <a:gd name="connsiteY11" fmla="*/ 0 h 2887114"/>
                <a:gd name="connsiteX12" fmla="*/ 622439 w 1513249"/>
                <a:gd name="connsiteY12" fmla="*/ 57693 h 2887114"/>
                <a:gd name="connsiteX13" fmla="*/ 55574 w 1513249"/>
                <a:gd name="connsiteY13" fmla="*/ 663080 h 2887114"/>
                <a:gd name="connsiteX14" fmla="*/ 48655 w 1513249"/>
                <a:gd name="connsiteY14" fmla="*/ 672600 h 2887114"/>
                <a:gd name="connsiteX15" fmla="*/ 35113 w 1513249"/>
                <a:gd name="connsiteY15" fmla="*/ 687063 h 2887114"/>
                <a:gd name="connsiteX16" fmla="*/ 35113 w 1513249"/>
                <a:gd name="connsiteY16" fmla="*/ 906946 h 2887114"/>
                <a:gd name="connsiteX17" fmla="*/ 248621 w 1513249"/>
                <a:gd name="connsiteY17" fmla="*/ 2323543 h 2887114"/>
                <a:gd name="connsiteX18" fmla="*/ 248044 w 1513249"/>
                <a:gd name="connsiteY18" fmla="*/ 2323543 h 2887114"/>
                <a:gd name="connsiteX19" fmla="*/ 248045 w 1513249"/>
                <a:gd name="connsiteY19" fmla="*/ 2887114 h 2887114"/>
                <a:gd name="connsiteX0" fmla="*/ 248045 w 1513249"/>
                <a:gd name="connsiteY0" fmla="*/ 2887114 h 2887114"/>
                <a:gd name="connsiteX1" fmla="*/ 1257254 w 1513249"/>
                <a:gd name="connsiteY1" fmla="*/ 2887114 h 2887114"/>
                <a:gd name="connsiteX2" fmla="*/ 1257254 w 1513249"/>
                <a:gd name="connsiteY2" fmla="*/ 2323543 h 2887114"/>
                <a:gd name="connsiteX3" fmla="*/ 1257099 w 1513249"/>
                <a:gd name="connsiteY3" fmla="*/ 2323543 h 2887114"/>
                <a:gd name="connsiteX4" fmla="*/ 1257098 w 1513249"/>
                <a:gd name="connsiteY4" fmla="*/ 898812 h 2887114"/>
                <a:gd name="connsiteX5" fmla="*/ 1470608 w 1513249"/>
                <a:gd name="connsiteY5" fmla="*/ 906946 h 2887114"/>
                <a:gd name="connsiteX6" fmla="*/ 1470608 w 1513249"/>
                <a:gd name="connsiteY6" fmla="*/ 687063 h 2887114"/>
                <a:gd name="connsiteX7" fmla="*/ 1457063 w 1513249"/>
                <a:gd name="connsiteY7" fmla="*/ 672597 h 2887114"/>
                <a:gd name="connsiteX8" fmla="*/ 1450145 w 1513249"/>
                <a:gd name="connsiteY8" fmla="*/ 663080 h 2887114"/>
                <a:gd name="connsiteX9" fmla="*/ 883282 w 1513249"/>
                <a:gd name="connsiteY9" fmla="*/ 57693 h 2887114"/>
                <a:gd name="connsiteX10" fmla="*/ 752860 w 1513249"/>
                <a:gd name="connsiteY10" fmla="*/ 0 h 2887114"/>
                <a:gd name="connsiteX11" fmla="*/ 622439 w 1513249"/>
                <a:gd name="connsiteY11" fmla="*/ 57693 h 2887114"/>
                <a:gd name="connsiteX12" fmla="*/ 55574 w 1513249"/>
                <a:gd name="connsiteY12" fmla="*/ 663080 h 2887114"/>
                <a:gd name="connsiteX13" fmla="*/ 48655 w 1513249"/>
                <a:gd name="connsiteY13" fmla="*/ 672600 h 2887114"/>
                <a:gd name="connsiteX14" fmla="*/ 35113 w 1513249"/>
                <a:gd name="connsiteY14" fmla="*/ 687063 h 2887114"/>
                <a:gd name="connsiteX15" fmla="*/ 35113 w 1513249"/>
                <a:gd name="connsiteY15" fmla="*/ 906946 h 2887114"/>
                <a:gd name="connsiteX16" fmla="*/ 248621 w 1513249"/>
                <a:gd name="connsiteY16" fmla="*/ 2323543 h 2887114"/>
                <a:gd name="connsiteX17" fmla="*/ 248044 w 1513249"/>
                <a:gd name="connsiteY17" fmla="*/ 2323543 h 2887114"/>
                <a:gd name="connsiteX18" fmla="*/ 248045 w 1513249"/>
                <a:gd name="connsiteY18" fmla="*/ 2887114 h 2887114"/>
                <a:gd name="connsiteX0" fmla="*/ 248045 w 1513249"/>
                <a:gd name="connsiteY0" fmla="*/ 2887114 h 2887114"/>
                <a:gd name="connsiteX1" fmla="*/ 1257254 w 1513249"/>
                <a:gd name="connsiteY1" fmla="*/ 2887114 h 2887114"/>
                <a:gd name="connsiteX2" fmla="*/ 1257254 w 1513249"/>
                <a:gd name="connsiteY2" fmla="*/ 2323543 h 2887114"/>
                <a:gd name="connsiteX3" fmla="*/ 1257099 w 1513249"/>
                <a:gd name="connsiteY3" fmla="*/ 2323543 h 2887114"/>
                <a:gd name="connsiteX4" fmla="*/ 1470608 w 1513249"/>
                <a:gd name="connsiteY4" fmla="*/ 906946 h 2887114"/>
                <a:gd name="connsiteX5" fmla="*/ 1470608 w 1513249"/>
                <a:gd name="connsiteY5" fmla="*/ 687063 h 2887114"/>
                <a:gd name="connsiteX6" fmla="*/ 1457063 w 1513249"/>
                <a:gd name="connsiteY6" fmla="*/ 672597 h 2887114"/>
                <a:gd name="connsiteX7" fmla="*/ 1450145 w 1513249"/>
                <a:gd name="connsiteY7" fmla="*/ 663080 h 2887114"/>
                <a:gd name="connsiteX8" fmla="*/ 883282 w 1513249"/>
                <a:gd name="connsiteY8" fmla="*/ 57693 h 2887114"/>
                <a:gd name="connsiteX9" fmla="*/ 752860 w 1513249"/>
                <a:gd name="connsiteY9" fmla="*/ 0 h 2887114"/>
                <a:gd name="connsiteX10" fmla="*/ 622439 w 1513249"/>
                <a:gd name="connsiteY10" fmla="*/ 57693 h 2887114"/>
                <a:gd name="connsiteX11" fmla="*/ 55574 w 1513249"/>
                <a:gd name="connsiteY11" fmla="*/ 663080 h 2887114"/>
                <a:gd name="connsiteX12" fmla="*/ 48655 w 1513249"/>
                <a:gd name="connsiteY12" fmla="*/ 672600 h 2887114"/>
                <a:gd name="connsiteX13" fmla="*/ 35113 w 1513249"/>
                <a:gd name="connsiteY13" fmla="*/ 687063 h 2887114"/>
                <a:gd name="connsiteX14" fmla="*/ 35113 w 1513249"/>
                <a:gd name="connsiteY14" fmla="*/ 906946 h 2887114"/>
                <a:gd name="connsiteX15" fmla="*/ 248621 w 1513249"/>
                <a:gd name="connsiteY15" fmla="*/ 2323543 h 2887114"/>
                <a:gd name="connsiteX16" fmla="*/ 248044 w 1513249"/>
                <a:gd name="connsiteY16" fmla="*/ 2323543 h 2887114"/>
                <a:gd name="connsiteX17" fmla="*/ 248045 w 1513249"/>
                <a:gd name="connsiteY17" fmla="*/ 2887114 h 2887114"/>
                <a:gd name="connsiteX0" fmla="*/ 212932 w 1478136"/>
                <a:gd name="connsiteY0" fmla="*/ 2887114 h 2887114"/>
                <a:gd name="connsiteX1" fmla="*/ 1222141 w 1478136"/>
                <a:gd name="connsiteY1" fmla="*/ 2887114 h 2887114"/>
                <a:gd name="connsiteX2" fmla="*/ 1222141 w 1478136"/>
                <a:gd name="connsiteY2" fmla="*/ 2323543 h 2887114"/>
                <a:gd name="connsiteX3" fmla="*/ 1221986 w 1478136"/>
                <a:gd name="connsiteY3" fmla="*/ 2323543 h 2887114"/>
                <a:gd name="connsiteX4" fmla="*/ 1435495 w 1478136"/>
                <a:gd name="connsiteY4" fmla="*/ 906946 h 2887114"/>
                <a:gd name="connsiteX5" fmla="*/ 1435495 w 1478136"/>
                <a:gd name="connsiteY5" fmla="*/ 687063 h 2887114"/>
                <a:gd name="connsiteX6" fmla="*/ 1421950 w 1478136"/>
                <a:gd name="connsiteY6" fmla="*/ 672597 h 2887114"/>
                <a:gd name="connsiteX7" fmla="*/ 1415032 w 1478136"/>
                <a:gd name="connsiteY7" fmla="*/ 663080 h 2887114"/>
                <a:gd name="connsiteX8" fmla="*/ 848169 w 1478136"/>
                <a:gd name="connsiteY8" fmla="*/ 57693 h 2887114"/>
                <a:gd name="connsiteX9" fmla="*/ 717747 w 1478136"/>
                <a:gd name="connsiteY9" fmla="*/ 0 h 2887114"/>
                <a:gd name="connsiteX10" fmla="*/ 587326 w 1478136"/>
                <a:gd name="connsiteY10" fmla="*/ 57693 h 2887114"/>
                <a:gd name="connsiteX11" fmla="*/ 20461 w 1478136"/>
                <a:gd name="connsiteY11" fmla="*/ 663080 h 2887114"/>
                <a:gd name="connsiteX12" fmla="*/ 13542 w 1478136"/>
                <a:gd name="connsiteY12" fmla="*/ 672600 h 2887114"/>
                <a:gd name="connsiteX13" fmla="*/ 0 w 1478136"/>
                <a:gd name="connsiteY13" fmla="*/ 906946 h 2887114"/>
                <a:gd name="connsiteX14" fmla="*/ 213508 w 1478136"/>
                <a:gd name="connsiteY14" fmla="*/ 2323543 h 2887114"/>
                <a:gd name="connsiteX15" fmla="*/ 212931 w 1478136"/>
                <a:gd name="connsiteY15" fmla="*/ 2323543 h 2887114"/>
                <a:gd name="connsiteX16" fmla="*/ 212932 w 1478136"/>
                <a:gd name="connsiteY16" fmla="*/ 2887114 h 2887114"/>
                <a:gd name="connsiteX0" fmla="*/ 212932 w 1478136"/>
                <a:gd name="connsiteY0" fmla="*/ 2887114 h 2887114"/>
                <a:gd name="connsiteX1" fmla="*/ 1222141 w 1478136"/>
                <a:gd name="connsiteY1" fmla="*/ 2887114 h 2887114"/>
                <a:gd name="connsiteX2" fmla="*/ 1222141 w 1478136"/>
                <a:gd name="connsiteY2" fmla="*/ 2323543 h 2887114"/>
                <a:gd name="connsiteX3" fmla="*/ 1221986 w 1478136"/>
                <a:gd name="connsiteY3" fmla="*/ 2323543 h 2887114"/>
                <a:gd name="connsiteX4" fmla="*/ 1435495 w 1478136"/>
                <a:gd name="connsiteY4" fmla="*/ 906946 h 2887114"/>
                <a:gd name="connsiteX5" fmla="*/ 1435495 w 1478136"/>
                <a:gd name="connsiteY5" fmla="*/ 687063 h 2887114"/>
                <a:gd name="connsiteX6" fmla="*/ 1421950 w 1478136"/>
                <a:gd name="connsiteY6" fmla="*/ 672597 h 2887114"/>
                <a:gd name="connsiteX7" fmla="*/ 848169 w 1478136"/>
                <a:gd name="connsiteY7" fmla="*/ 57693 h 2887114"/>
                <a:gd name="connsiteX8" fmla="*/ 717747 w 1478136"/>
                <a:gd name="connsiteY8" fmla="*/ 0 h 2887114"/>
                <a:gd name="connsiteX9" fmla="*/ 587326 w 1478136"/>
                <a:gd name="connsiteY9" fmla="*/ 57693 h 2887114"/>
                <a:gd name="connsiteX10" fmla="*/ 20461 w 1478136"/>
                <a:gd name="connsiteY10" fmla="*/ 663080 h 2887114"/>
                <a:gd name="connsiteX11" fmla="*/ 13542 w 1478136"/>
                <a:gd name="connsiteY11" fmla="*/ 672600 h 2887114"/>
                <a:gd name="connsiteX12" fmla="*/ 0 w 1478136"/>
                <a:gd name="connsiteY12" fmla="*/ 906946 h 2887114"/>
                <a:gd name="connsiteX13" fmla="*/ 213508 w 1478136"/>
                <a:gd name="connsiteY13" fmla="*/ 2323543 h 2887114"/>
                <a:gd name="connsiteX14" fmla="*/ 212931 w 1478136"/>
                <a:gd name="connsiteY14" fmla="*/ 2323543 h 2887114"/>
                <a:gd name="connsiteX15" fmla="*/ 212932 w 1478136"/>
                <a:gd name="connsiteY15" fmla="*/ 2887114 h 2887114"/>
                <a:gd name="connsiteX0" fmla="*/ 212932 w 1478136"/>
                <a:gd name="connsiteY0" fmla="*/ 2887114 h 2887114"/>
                <a:gd name="connsiteX1" fmla="*/ 1222141 w 1478136"/>
                <a:gd name="connsiteY1" fmla="*/ 2887114 h 2887114"/>
                <a:gd name="connsiteX2" fmla="*/ 1222141 w 1478136"/>
                <a:gd name="connsiteY2" fmla="*/ 2323543 h 2887114"/>
                <a:gd name="connsiteX3" fmla="*/ 1221986 w 1478136"/>
                <a:gd name="connsiteY3" fmla="*/ 2323543 h 2887114"/>
                <a:gd name="connsiteX4" fmla="*/ 1435495 w 1478136"/>
                <a:gd name="connsiteY4" fmla="*/ 906946 h 2887114"/>
                <a:gd name="connsiteX5" fmla="*/ 1435495 w 1478136"/>
                <a:gd name="connsiteY5" fmla="*/ 687063 h 2887114"/>
                <a:gd name="connsiteX6" fmla="*/ 848169 w 1478136"/>
                <a:gd name="connsiteY6" fmla="*/ 57693 h 2887114"/>
                <a:gd name="connsiteX7" fmla="*/ 717747 w 1478136"/>
                <a:gd name="connsiteY7" fmla="*/ 0 h 2887114"/>
                <a:gd name="connsiteX8" fmla="*/ 587326 w 1478136"/>
                <a:gd name="connsiteY8" fmla="*/ 57693 h 2887114"/>
                <a:gd name="connsiteX9" fmla="*/ 20461 w 1478136"/>
                <a:gd name="connsiteY9" fmla="*/ 663080 h 2887114"/>
                <a:gd name="connsiteX10" fmla="*/ 13542 w 1478136"/>
                <a:gd name="connsiteY10" fmla="*/ 672600 h 2887114"/>
                <a:gd name="connsiteX11" fmla="*/ 0 w 1478136"/>
                <a:gd name="connsiteY11" fmla="*/ 906946 h 2887114"/>
                <a:gd name="connsiteX12" fmla="*/ 213508 w 1478136"/>
                <a:gd name="connsiteY12" fmla="*/ 2323543 h 2887114"/>
                <a:gd name="connsiteX13" fmla="*/ 212931 w 1478136"/>
                <a:gd name="connsiteY13" fmla="*/ 2323543 h 2887114"/>
                <a:gd name="connsiteX14" fmla="*/ 212932 w 1478136"/>
                <a:gd name="connsiteY14" fmla="*/ 2887114 h 2887114"/>
                <a:gd name="connsiteX0" fmla="*/ 212932 w 1435495"/>
                <a:gd name="connsiteY0" fmla="*/ 2915686 h 2915686"/>
                <a:gd name="connsiteX1" fmla="*/ 1222141 w 1435495"/>
                <a:gd name="connsiteY1" fmla="*/ 2915686 h 2915686"/>
                <a:gd name="connsiteX2" fmla="*/ 1222141 w 1435495"/>
                <a:gd name="connsiteY2" fmla="*/ 2352115 h 2915686"/>
                <a:gd name="connsiteX3" fmla="*/ 1221986 w 1435495"/>
                <a:gd name="connsiteY3" fmla="*/ 2352115 h 2915686"/>
                <a:gd name="connsiteX4" fmla="*/ 1435495 w 1435495"/>
                <a:gd name="connsiteY4" fmla="*/ 935518 h 2915686"/>
                <a:gd name="connsiteX5" fmla="*/ 848169 w 1435495"/>
                <a:gd name="connsiteY5" fmla="*/ 86265 h 2915686"/>
                <a:gd name="connsiteX6" fmla="*/ 717747 w 1435495"/>
                <a:gd name="connsiteY6" fmla="*/ 28572 h 2915686"/>
                <a:gd name="connsiteX7" fmla="*/ 587326 w 1435495"/>
                <a:gd name="connsiteY7" fmla="*/ 86265 h 2915686"/>
                <a:gd name="connsiteX8" fmla="*/ 20461 w 1435495"/>
                <a:gd name="connsiteY8" fmla="*/ 691652 h 2915686"/>
                <a:gd name="connsiteX9" fmla="*/ 13542 w 1435495"/>
                <a:gd name="connsiteY9" fmla="*/ 701172 h 2915686"/>
                <a:gd name="connsiteX10" fmla="*/ 0 w 1435495"/>
                <a:gd name="connsiteY10" fmla="*/ 935518 h 2915686"/>
                <a:gd name="connsiteX11" fmla="*/ 213508 w 1435495"/>
                <a:gd name="connsiteY11" fmla="*/ 2352115 h 2915686"/>
                <a:gd name="connsiteX12" fmla="*/ 212931 w 1435495"/>
                <a:gd name="connsiteY12" fmla="*/ 2352115 h 2915686"/>
                <a:gd name="connsiteX13" fmla="*/ 212932 w 1435495"/>
                <a:gd name="connsiteY13" fmla="*/ 2915686 h 2915686"/>
                <a:gd name="connsiteX0" fmla="*/ 212932 w 1435495"/>
                <a:gd name="connsiteY0" fmla="*/ 2915686 h 2915686"/>
                <a:gd name="connsiteX1" fmla="*/ 1222141 w 1435495"/>
                <a:gd name="connsiteY1" fmla="*/ 2915686 h 2915686"/>
                <a:gd name="connsiteX2" fmla="*/ 1222141 w 1435495"/>
                <a:gd name="connsiteY2" fmla="*/ 2352115 h 2915686"/>
                <a:gd name="connsiteX3" fmla="*/ 1221986 w 1435495"/>
                <a:gd name="connsiteY3" fmla="*/ 2352115 h 2915686"/>
                <a:gd name="connsiteX4" fmla="*/ 1435495 w 1435495"/>
                <a:gd name="connsiteY4" fmla="*/ 935518 h 2915686"/>
                <a:gd name="connsiteX5" fmla="*/ 848169 w 1435495"/>
                <a:gd name="connsiteY5" fmla="*/ 86265 h 2915686"/>
                <a:gd name="connsiteX6" fmla="*/ 717747 w 1435495"/>
                <a:gd name="connsiteY6" fmla="*/ 28572 h 2915686"/>
                <a:gd name="connsiteX7" fmla="*/ 587326 w 1435495"/>
                <a:gd name="connsiteY7" fmla="*/ 86265 h 2915686"/>
                <a:gd name="connsiteX8" fmla="*/ 20461 w 1435495"/>
                <a:gd name="connsiteY8" fmla="*/ 691652 h 2915686"/>
                <a:gd name="connsiteX9" fmla="*/ 0 w 1435495"/>
                <a:gd name="connsiteY9" fmla="*/ 935518 h 2915686"/>
                <a:gd name="connsiteX10" fmla="*/ 213508 w 1435495"/>
                <a:gd name="connsiteY10" fmla="*/ 2352115 h 2915686"/>
                <a:gd name="connsiteX11" fmla="*/ 212931 w 1435495"/>
                <a:gd name="connsiteY11" fmla="*/ 2352115 h 2915686"/>
                <a:gd name="connsiteX12" fmla="*/ 212932 w 1435495"/>
                <a:gd name="connsiteY12" fmla="*/ 2915686 h 2915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35495" h="2915686">
                  <a:moveTo>
                    <a:pt x="212932" y="2915686"/>
                  </a:moveTo>
                  <a:lnTo>
                    <a:pt x="1222141" y="2915686"/>
                  </a:lnTo>
                  <a:lnTo>
                    <a:pt x="1222141" y="2352115"/>
                  </a:lnTo>
                  <a:lnTo>
                    <a:pt x="1221986" y="2352115"/>
                  </a:lnTo>
                  <a:cubicBezTo>
                    <a:pt x="1257545" y="2116016"/>
                    <a:pt x="1399910" y="1208265"/>
                    <a:pt x="1435495" y="935518"/>
                  </a:cubicBezTo>
                  <a:cubicBezTo>
                    <a:pt x="1373192" y="557876"/>
                    <a:pt x="967794" y="237423"/>
                    <a:pt x="848169" y="86265"/>
                  </a:cubicBezTo>
                  <a:cubicBezTo>
                    <a:pt x="728544" y="-64893"/>
                    <a:pt x="764951" y="28571"/>
                    <a:pt x="717747" y="28572"/>
                  </a:cubicBezTo>
                  <a:cubicBezTo>
                    <a:pt x="670544" y="28571"/>
                    <a:pt x="623340" y="47803"/>
                    <a:pt x="587326" y="86265"/>
                  </a:cubicBezTo>
                  <a:lnTo>
                    <a:pt x="20461" y="691652"/>
                  </a:lnTo>
                  <a:lnTo>
                    <a:pt x="0" y="935518"/>
                  </a:lnTo>
                  <a:cubicBezTo>
                    <a:pt x="35585" y="1208265"/>
                    <a:pt x="178020" y="2116016"/>
                    <a:pt x="213508" y="2352115"/>
                  </a:cubicBezTo>
                  <a:lnTo>
                    <a:pt x="212931" y="2352115"/>
                  </a:lnTo>
                  <a:cubicBezTo>
                    <a:pt x="212931" y="2539972"/>
                    <a:pt x="212932" y="2727829"/>
                    <a:pt x="212932" y="2915686"/>
                  </a:cubicBezTo>
                  <a:close/>
                </a:path>
              </a:pathLst>
            </a:custGeom>
            <a:gradFill flip="none" rotWithShape="1">
              <a:gsLst>
                <a:gs pos="51000">
                  <a:schemeClr val="tx1">
                    <a:alpha val="10000"/>
                  </a:schemeClr>
                </a:gs>
                <a:gs pos="0">
                  <a:srgbClr val="3C2246">
                    <a:alpha val="33000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215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93" name="任意多边形 69"/>
            <p:cNvSpPr/>
            <p:nvPr/>
          </p:nvSpPr>
          <p:spPr>
            <a:xfrm rot="19105582">
              <a:off x="4506440" y="1487664"/>
              <a:ext cx="1386731" cy="3750488"/>
            </a:xfrm>
            <a:custGeom>
              <a:avLst/>
              <a:gdLst>
                <a:gd name="connsiteX0" fmla="*/ 1204282 w 2055930"/>
                <a:gd name="connsiteY0" fmla="*/ 77995 h 5294232"/>
                <a:gd name="connsiteX1" fmla="*/ 1970620 w 2055930"/>
                <a:gd name="connsiteY1" fmla="*/ 896414 h 5294232"/>
                <a:gd name="connsiteX2" fmla="*/ 1979972 w 2055930"/>
                <a:gd name="connsiteY2" fmla="*/ 909280 h 5294232"/>
                <a:gd name="connsiteX3" fmla="*/ 1998283 w 2055930"/>
                <a:gd name="connsiteY3" fmla="*/ 928836 h 5294232"/>
                <a:gd name="connsiteX4" fmla="*/ 1998283 w 2055930"/>
                <a:gd name="connsiteY4" fmla="*/ 1226095 h 5294232"/>
                <a:gd name="connsiteX5" fmla="*/ 1719939 w 2055930"/>
                <a:gd name="connsiteY5" fmla="*/ 1226095 h 5294232"/>
                <a:gd name="connsiteX6" fmla="*/ 1709641 w 2055930"/>
                <a:gd name="connsiteY6" fmla="*/ 1215098 h 5294232"/>
                <a:gd name="connsiteX7" fmla="*/ 1709642 w 2055930"/>
                <a:gd name="connsiteY7" fmla="*/ 3141183 h 5294232"/>
                <a:gd name="connsiteX8" fmla="*/ 1709852 w 2055930"/>
                <a:gd name="connsiteY8" fmla="*/ 3141183 h 5294232"/>
                <a:gd name="connsiteX9" fmla="*/ 1709852 w 2055930"/>
                <a:gd name="connsiteY9" fmla="*/ 5294232 h 5294232"/>
                <a:gd name="connsiteX10" fmla="*/ 345508 w 2055930"/>
                <a:gd name="connsiteY10" fmla="*/ 3929889 h 5294232"/>
                <a:gd name="connsiteX11" fmla="*/ 345508 w 2055930"/>
                <a:gd name="connsiteY11" fmla="*/ 3141183 h 5294232"/>
                <a:gd name="connsiteX12" fmla="*/ 346288 w 2055930"/>
                <a:gd name="connsiteY12" fmla="*/ 3141183 h 5294232"/>
                <a:gd name="connsiteX13" fmla="*/ 346287 w 2055930"/>
                <a:gd name="connsiteY13" fmla="*/ 1215100 h 5294232"/>
                <a:gd name="connsiteX14" fmla="*/ 335992 w 2055930"/>
                <a:gd name="connsiteY14" fmla="*/ 1226095 h 5294232"/>
                <a:gd name="connsiteX15" fmla="*/ 57647 w 2055930"/>
                <a:gd name="connsiteY15" fmla="*/ 1226095 h 5294232"/>
                <a:gd name="connsiteX16" fmla="*/ 57647 w 2055930"/>
                <a:gd name="connsiteY16" fmla="*/ 928836 h 5294232"/>
                <a:gd name="connsiteX17" fmla="*/ 75954 w 2055930"/>
                <a:gd name="connsiteY17" fmla="*/ 909284 h 5294232"/>
                <a:gd name="connsiteX18" fmla="*/ 85309 w 2055930"/>
                <a:gd name="connsiteY18" fmla="*/ 896413 h 5294232"/>
                <a:gd name="connsiteX19" fmla="*/ 851649 w 2055930"/>
                <a:gd name="connsiteY19" fmla="*/ 77995 h 5294232"/>
                <a:gd name="connsiteX20" fmla="*/ 1027965 w 2055930"/>
                <a:gd name="connsiteY20" fmla="*/ 0 h 5294232"/>
                <a:gd name="connsiteX21" fmla="*/ 1204282 w 2055930"/>
                <a:gd name="connsiteY21" fmla="*/ 77995 h 5294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55930" h="5294232">
                  <a:moveTo>
                    <a:pt x="1204282" y="77995"/>
                  </a:moveTo>
                  <a:lnTo>
                    <a:pt x="1970620" y="896414"/>
                  </a:lnTo>
                  <a:lnTo>
                    <a:pt x="1979972" y="909280"/>
                  </a:lnTo>
                  <a:lnTo>
                    <a:pt x="1998283" y="928836"/>
                  </a:lnTo>
                  <a:cubicBezTo>
                    <a:pt x="2075146" y="1010922"/>
                    <a:pt x="2075146" y="1144010"/>
                    <a:pt x="1998283" y="1226095"/>
                  </a:cubicBezTo>
                  <a:cubicBezTo>
                    <a:pt x="1921420" y="1308181"/>
                    <a:pt x="1796802" y="1308181"/>
                    <a:pt x="1719939" y="1226095"/>
                  </a:cubicBezTo>
                  <a:lnTo>
                    <a:pt x="1709641" y="1215098"/>
                  </a:lnTo>
                  <a:lnTo>
                    <a:pt x="1709642" y="3141183"/>
                  </a:lnTo>
                  <a:lnTo>
                    <a:pt x="1709852" y="3141183"/>
                  </a:lnTo>
                  <a:lnTo>
                    <a:pt x="1709852" y="5294232"/>
                  </a:lnTo>
                  <a:lnTo>
                    <a:pt x="345508" y="3929889"/>
                  </a:lnTo>
                  <a:lnTo>
                    <a:pt x="345508" y="3141183"/>
                  </a:lnTo>
                  <a:lnTo>
                    <a:pt x="346288" y="3141183"/>
                  </a:lnTo>
                  <a:lnTo>
                    <a:pt x="346287" y="1215100"/>
                  </a:lnTo>
                  <a:lnTo>
                    <a:pt x="335992" y="1226095"/>
                  </a:lnTo>
                  <a:cubicBezTo>
                    <a:pt x="259128" y="1308181"/>
                    <a:pt x="134510" y="1308181"/>
                    <a:pt x="57647" y="1226095"/>
                  </a:cubicBezTo>
                  <a:cubicBezTo>
                    <a:pt x="-19216" y="1144009"/>
                    <a:pt x="-19216" y="1010922"/>
                    <a:pt x="57647" y="928836"/>
                  </a:cubicBezTo>
                  <a:lnTo>
                    <a:pt x="75954" y="909284"/>
                  </a:lnTo>
                  <a:lnTo>
                    <a:pt x="85309" y="896413"/>
                  </a:lnTo>
                  <a:lnTo>
                    <a:pt x="851649" y="77995"/>
                  </a:lnTo>
                  <a:cubicBezTo>
                    <a:pt x="900337" y="25998"/>
                    <a:pt x="964152" y="-1"/>
                    <a:pt x="1027965" y="0"/>
                  </a:cubicBezTo>
                  <a:cubicBezTo>
                    <a:pt x="1091779" y="-1"/>
                    <a:pt x="1155594" y="25998"/>
                    <a:pt x="1204282" y="77995"/>
                  </a:cubicBezTo>
                  <a:close/>
                </a:path>
              </a:pathLst>
            </a:custGeom>
            <a:gradFill flip="none" rotWithShape="1">
              <a:gsLst>
                <a:gs pos="57000">
                  <a:srgbClr val="FFB850"/>
                </a:gs>
                <a:gs pos="34000">
                  <a:srgbClr val="FFA015"/>
                </a:gs>
                <a:gs pos="0">
                  <a:srgbClr val="EE8E00"/>
                </a:gs>
                <a:gs pos="89000">
                  <a:srgbClr val="FFC671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94" name="文本框 4"/>
            <p:cNvSpPr txBox="1"/>
            <p:nvPr/>
          </p:nvSpPr>
          <p:spPr>
            <a:xfrm rot="13732780">
              <a:off x="4266862" y="2565776"/>
              <a:ext cx="1820258" cy="1111569"/>
            </a:xfrm>
            <a:prstGeom prst="rect">
              <a:avLst/>
            </a:prstGeom>
            <a:noFill/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zh-CN" sz="2400" b="1" dirty="0">
                  <a:solidFill>
                    <a:prstClr val="white"/>
                  </a:solidFill>
                  <a:effectLst>
                    <a:innerShdw blurRad="25400" dist="254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Дотации</a:t>
              </a:r>
            </a:p>
            <a:p>
              <a:pPr algn="ctr"/>
              <a:r>
                <a:rPr lang="ru-RU" sz="140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(от лат. «</a:t>
              </a:r>
              <a:r>
                <a:rPr lang="en-US" sz="140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Dotation</a:t>
              </a:r>
              <a:r>
                <a:rPr lang="ru-RU" sz="140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» – дар, пожертвование)</a:t>
              </a:r>
            </a:p>
            <a:p>
              <a:pPr algn="ctr"/>
              <a:endParaRPr lang="zh-CN" altLang="en-US" sz="2400" b="1" dirty="0">
                <a:solidFill>
                  <a:prstClr val="white"/>
                </a:solidFill>
                <a:effectLst>
                  <a:innerShdw blurRad="25400" dist="25400" dir="108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2746811" y="8760"/>
            <a:ext cx="72987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25373"/>
                </a:solidFill>
              </a:rPr>
              <a:t>Межбюджетные трансферты </a:t>
            </a:r>
            <a:r>
              <a:rPr lang="ru-RU" sz="2400" b="1" dirty="0">
                <a:solidFill>
                  <a:schemeClr val="accent3"/>
                </a:solidFill>
              </a:rPr>
              <a:t>бюджета Слюдянского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52282" y="325992"/>
            <a:ext cx="84225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3"/>
                </a:solidFill>
              </a:rPr>
              <a:t>муниципального района</a:t>
            </a:r>
            <a:endParaRPr lang="ru-RU" sz="2400" dirty="0"/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6FF53AA-8FA2-4363-AF5D-D8A03899A76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249051" y="1833910"/>
            <a:ext cx="360000" cy="360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635740" y="894194"/>
            <a:ext cx="8908693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(безвозмездные поступления) </a:t>
            </a:r>
            <a:r>
              <a:rPr lang="ru-RU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средства одного бюджета бюджетной системы РФ, перечисляемые другому бюджету бюджетной системы РФ</a:t>
            </a:r>
          </a:p>
        </p:txBody>
      </p:sp>
      <p:grpSp>
        <p:nvGrpSpPr>
          <p:cNvPr id="99" name="Group 4"/>
          <p:cNvGrpSpPr>
            <a:grpSpLocks noChangeAspect="1"/>
          </p:cNvGrpSpPr>
          <p:nvPr/>
        </p:nvGrpSpPr>
        <p:grpSpPr bwMode="auto">
          <a:xfrm>
            <a:off x="7355034" y="4838761"/>
            <a:ext cx="434927" cy="336188"/>
            <a:chOff x="3494" y="1896"/>
            <a:chExt cx="688" cy="532"/>
          </a:xfrm>
          <a:solidFill>
            <a:srgbClr val="01ACBE"/>
          </a:solidFill>
        </p:grpSpPr>
        <p:sp>
          <p:nvSpPr>
            <p:cNvPr id="100" name="Rectangle 5"/>
            <p:cNvSpPr>
              <a:spLocks noChangeArrowheads="1"/>
            </p:cNvSpPr>
            <p:nvPr/>
          </p:nvSpPr>
          <p:spPr bwMode="auto">
            <a:xfrm>
              <a:off x="4124" y="2007"/>
              <a:ext cx="58" cy="4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>
                <a:solidFill>
                  <a:prstClr val="black"/>
                </a:solidFill>
              </a:endParaRPr>
            </a:p>
          </p:txBody>
        </p:sp>
        <p:sp>
          <p:nvSpPr>
            <p:cNvPr id="101" name="Freeform 6"/>
            <p:cNvSpPr>
              <a:spLocks noEditPoints="1"/>
            </p:cNvSpPr>
            <p:nvPr/>
          </p:nvSpPr>
          <p:spPr bwMode="auto">
            <a:xfrm>
              <a:off x="3608" y="1896"/>
              <a:ext cx="459" cy="532"/>
            </a:xfrm>
            <a:custGeom>
              <a:avLst/>
              <a:gdLst>
                <a:gd name="T0" fmla="*/ 176 w 192"/>
                <a:gd name="T1" fmla="*/ 46 h 222"/>
                <a:gd name="T2" fmla="*/ 132 w 192"/>
                <a:gd name="T3" fmla="*/ 0 h 222"/>
                <a:gd name="T4" fmla="*/ 60 w 192"/>
                <a:gd name="T5" fmla="*/ 0 h 222"/>
                <a:gd name="T6" fmla="*/ 18 w 192"/>
                <a:gd name="T7" fmla="*/ 46 h 222"/>
                <a:gd name="T8" fmla="*/ 0 w 192"/>
                <a:gd name="T9" fmla="*/ 46 h 222"/>
                <a:gd name="T10" fmla="*/ 0 w 192"/>
                <a:gd name="T11" fmla="*/ 222 h 222"/>
                <a:gd name="T12" fmla="*/ 192 w 192"/>
                <a:gd name="T13" fmla="*/ 222 h 222"/>
                <a:gd name="T14" fmla="*/ 192 w 192"/>
                <a:gd name="T15" fmla="*/ 46 h 222"/>
                <a:gd name="T16" fmla="*/ 176 w 192"/>
                <a:gd name="T17" fmla="*/ 46 h 222"/>
                <a:gd name="T18" fmla="*/ 113 w 192"/>
                <a:gd name="T19" fmla="*/ 42 h 222"/>
                <a:gd name="T20" fmla="*/ 77 w 192"/>
                <a:gd name="T21" fmla="*/ 42 h 222"/>
                <a:gd name="T22" fmla="*/ 67 w 192"/>
                <a:gd name="T23" fmla="*/ 31 h 222"/>
                <a:gd name="T24" fmla="*/ 77 w 192"/>
                <a:gd name="T25" fmla="*/ 20 h 222"/>
                <a:gd name="T26" fmla="*/ 113 w 192"/>
                <a:gd name="T27" fmla="*/ 20 h 222"/>
                <a:gd name="T28" fmla="*/ 124 w 192"/>
                <a:gd name="T29" fmla="*/ 31 h 222"/>
                <a:gd name="T30" fmla="*/ 113 w 192"/>
                <a:gd name="T31" fmla="*/ 4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2" h="222">
                  <a:moveTo>
                    <a:pt x="176" y="46"/>
                  </a:moveTo>
                  <a:cubicBezTo>
                    <a:pt x="166" y="26"/>
                    <a:pt x="148" y="0"/>
                    <a:pt x="132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29" y="25"/>
                    <a:pt x="18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192" y="222"/>
                    <a:pt x="192" y="222"/>
                    <a:pt x="192" y="222"/>
                  </a:cubicBezTo>
                  <a:cubicBezTo>
                    <a:pt x="192" y="46"/>
                    <a:pt x="192" y="46"/>
                    <a:pt x="192" y="46"/>
                  </a:cubicBezTo>
                  <a:lnTo>
                    <a:pt x="176" y="46"/>
                  </a:lnTo>
                  <a:close/>
                  <a:moveTo>
                    <a:pt x="113" y="42"/>
                  </a:moveTo>
                  <a:cubicBezTo>
                    <a:pt x="77" y="42"/>
                    <a:pt x="77" y="42"/>
                    <a:pt x="77" y="42"/>
                  </a:cubicBezTo>
                  <a:cubicBezTo>
                    <a:pt x="72" y="42"/>
                    <a:pt x="67" y="37"/>
                    <a:pt x="67" y="31"/>
                  </a:cubicBezTo>
                  <a:cubicBezTo>
                    <a:pt x="67" y="25"/>
                    <a:pt x="72" y="20"/>
                    <a:pt x="77" y="20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119" y="20"/>
                    <a:pt x="124" y="25"/>
                    <a:pt x="124" y="31"/>
                  </a:cubicBezTo>
                  <a:cubicBezTo>
                    <a:pt x="124" y="37"/>
                    <a:pt x="119" y="42"/>
                    <a:pt x="11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>
                <a:solidFill>
                  <a:prstClr val="black"/>
                </a:solidFill>
              </a:endParaRPr>
            </a:p>
          </p:txBody>
        </p:sp>
        <p:sp>
          <p:nvSpPr>
            <p:cNvPr id="102" name="Rectangle 7"/>
            <p:cNvSpPr>
              <a:spLocks noChangeArrowheads="1"/>
            </p:cNvSpPr>
            <p:nvPr/>
          </p:nvSpPr>
          <p:spPr bwMode="auto">
            <a:xfrm>
              <a:off x="3494" y="2007"/>
              <a:ext cx="57" cy="4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>
                <a:solidFill>
                  <a:prstClr val="black"/>
                </a:solidFill>
              </a:endParaRPr>
            </a:p>
          </p:txBody>
        </p:sp>
      </p:grpSp>
      <p:grpSp>
        <p:nvGrpSpPr>
          <p:cNvPr id="108" name="Group 17"/>
          <p:cNvGrpSpPr>
            <a:grpSpLocks noChangeAspect="1"/>
          </p:cNvGrpSpPr>
          <p:nvPr/>
        </p:nvGrpSpPr>
        <p:grpSpPr bwMode="auto">
          <a:xfrm>
            <a:off x="4401632" y="4691276"/>
            <a:ext cx="449023" cy="481826"/>
            <a:chOff x="231" y="1205"/>
            <a:chExt cx="640" cy="687"/>
          </a:xfrm>
          <a:solidFill>
            <a:srgbClr val="663A77"/>
          </a:solidFill>
        </p:grpSpPr>
        <p:sp>
          <p:nvSpPr>
            <p:cNvPr id="109" name="Freeform 18"/>
            <p:cNvSpPr>
              <a:spLocks/>
            </p:cNvSpPr>
            <p:nvPr/>
          </p:nvSpPr>
          <p:spPr bwMode="auto">
            <a:xfrm>
              <a:off x="231" y="1205"/>
              <a:ext cx="499" cy="687"/>
            </a:xfrm>
            <a:custGeom>
              <a:avLst/>
              <a:gdLst>
                <a:gd name="T0" fmla="*/ 442 w 499"/>
                <a:gd name="T1" fmla="*/ 629 h 687"/>
                <a:gd name="T2" fmla="*/ 57 w 499"/>
                <a:gd name="T3" fmla="*/ 629 h 687"/>
                <a:gd name="T4" fmla="*/ 57 w 499"/>
                <a:gd name="T5" fmla="*/ 200 h 687"/>
                <a:gd name="T6" fmla="*/ 200 w 499"/>
                <a:gd name="T7" fmla="*/ 200 h 687"/>
                <a:gd name="T8" fmla="*/ 200 w 499"/>
                <a:gd name="T9" fmla="*/ 57 h 687"/>
                <a:gd name="T10" fmla="*/ 442 w 499"/>
                <a:gd name="T11" fmla="*/ 57 h 687"/>
                <a:gd name="T12" fmla="*/ 442 w 499"/>
                <a:gd name="T13" fmla="*/ 116 h 687"/>
                <a:gd name="T14" fmla="*/ 494 w 499"/>
                <a:gd name="T15" fmla="*/ 64 h 687"/>
                <a:gd name="T16" fmla="*/ 499 w 499"/>
                <a:gd name="T17" fmla="*/ 59 h 687"/>
                <a:gd name="T18" fmla="*/ 499 w 499"/>
                <a:gd name="T19" fmla="*/ 0 h 687"/>
                <a:gd name="T20" fmla="*/ 143 w 499"/>
                <a:gd name="T21" fmla="*/ 0 h 687"/>
                <a:gd name="T22" fmla="*/ 143 w 499"/>
                <a:gd name="T23" fmla="*/ 0 h 687"/>
                <a:gd name="T24" fmla="*/ 0 w 499"/>
                <a:gd name="T25" fmla="*/ 143 h 687"/>
                <a:gd name="T26" fmla="*/ 0 w 499"/>
                <a:gd name="T27" fmla="*/ 687 h 687"/>
                <a:gd name="T28" fmla="*/ 499 w 499"/>
                <a:gd name="T29" fmla="*/ 687 h 687"/>
                <a:gd name="T30" fmla="*/ 499 w 499"/>
                <a:gd name="T31" fmla="*/ 429 h 687"/>
                <a:gd name="T32" fmla="*/ 442 w 499"/>
                <a:gd name="T33" fmla="*/ 486 h 687"/>
                <a:gd name="T34" fmla="*/ 442 w 499"/>
                <a:gd name="T35" fmla="*/ 629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9" h="687">
                  <a:moveTo>
                    <a:pt x="442" y="629"/>
                  </a:moveTo>
                  <a:lnTo>
                    <a:pt x="57" y="629"/>
                  </a:lnTo>
                  <a:lnTo>
                    <a:pt x="57" y="200"/>
                  </a:lnTo>
                  <a:lnTo>
                    <a:pt x="200" y="200"/>
                  </a:lnTo>
                  <a:lnTo>
                    <a:pt x="200" y="57"/>
                  </a:lnTo>
                  <a:lnTo>
                    <a:pt x="442" y="57"/>
                  </a:lnTo>
                  <a:lnTo>
                    <a:pt x="442" y="116"/>
                  </a:lnTo>
                  <a:lnTo>
                    <a:pt x="494" y="64"/>
                  </a:lnTo>
                  <a:lnTo>
                    <a:pt x="499" y="59"/>
                  </a:lnTo>
                  <a:lnTo>
                    <a:pt x="499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0" y="143"/>
                  </a:lnTo>
                  <a:lnTo>
                    <a:pt x="0" y="687"/>
                  </a:lnTo>
                  <a:lnTo>
                    <a:pt x="499" y="687"/>
                  </a:lnTo>
                  <a:lnTo>
                    <a:pt x="499" y="429"/>
                  </a:lnTo>
                  <a:lnTo>
                    <a:pt x="442" y="486"/>
                  </a:lnTo>
                  <a:lnTo>
                    <a:pt x="442" y="6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>
                <a:solidFill>
                  <a:prstClr val="black"/>
                </a:solidFill>
              </a:endParaRPr>
            </a:p>
          </p:txBody>
        </p:sp>
        <p:sp>
          <p:nvSpPr>
            <p:cNvPr id="110" name="Freeform 19"/>
            <p:cNvSpPr>
              <a:spLocks noEditPoints="1"/>
            </p:cNvSpPr>
            <p:nvPr/>
          </p:nvSpPr>
          <p:spPr bwMode="auto">
            <a:xfrm>
              <a:off x="436" y="1310"/>
              <a:ext cx="435" cy="431"/>
            </a:xfrm>
            <a:custGeom>
              <a:avLst/>
              <a:gdLst>
                <a:gd name="T0" fmla="*/ 50 w 435"/>
                <a:gd name="T1" fmla="*/ 279 h 431"/>
                <a:gd name="T2" fmla="*/ 50 w 435"/>
                <a:gd name="T3" fmla="*/ 279 h 431"/>
                <a:gd name="T4" fmla="*/ 50 w 435"/>
                <a:gd name="T5" fmla="*/ 279 h 431"/>
                <a:gd name="T6" fmla="*/ 50 w 435"/>
                <a:gd name="T7" fmla="*/ 279 h 431"/>
                <a:gd name="T8" fmla="*/ 0 w 435"/>
                <a:gd name="T9" fmla="*/ 431 h 431"/>
                <a:gd name="T10" fmla="*/ 155 w 435"/>
                <a:gd name="T11" fmla="*/ 381 h 431"/>
                <a:gd name="T12" fmla="*/ 155 w 435"/>
                <a:gd name="T13" fmla="*/ 381 h 431"/>
                <a:gd name="T14" fmla="*/ 155 w 435"/>
                <a:gd name="T15" fmla="*/ 381 h 431"/>
                <a:gd name="T16" fmla="*/ 155 w 435"/>
                <a:gd name="T17" fmla="*/ 381 h 431"/>
                <a:gd name="T18" fmla="*/ 435 w 435"/>
                <a:gd name="T19" fmla="*/ 102 h 431"/>
                <a:gd name="T20" fmla="*/ 330 w 435"/>
                <a:gd name="T21" fmla="*/ 0 h 431"/>
                <a:gd name="T22" fmla="*/ 50 w 435"/>
                <a:gd name="T23" fmla="*/ 279 h 431"/>
                <a:gd name="T24" fmla="*/ 50 w 435"/>
                <a:gd name="T25" fmla="*/ 279 h 431"/>
                <a:gd name="T26" fmla="*/ 141 w 435"/>
                <a:gd name="T27" fmla="*/ 360 h 431"/>
                <a:gd name="T28" fmla="*/ 38 w 435"/>
                <a:gd name="T29" fmla="*/ 396 h 431"/>
                <a:gd name="T30" fmla="*/ 72 w 435"/>
                <a:gd name="T31" fmla="*/ 291 h 431"/>
                <a:gd name="T32" fmla="*/ 141 w 435"/>
                <a:gd name="T33" fmla="*/ 36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5" h="431">
                  <a:moveTo>
                    <a:pt x="50" y="279"/>
                  </a:moveTo>
                  <a:lnTo>
                    <a:pt x="50" y="279"/>
                  </a:lnTo>
                  <a:lnTo>
                    <a:pt x="50" y="279"/>
                  </a:lnTo>
                  <a:lnTo>
                    <a:pt x="50" y="279"/>
                  </a:lnTo>
                  <a:lnTo>
                    <a:pt x="0" y="43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435" y="102"/>
                  </a:lnTo>
                  <a:lnTo>
                    <a:pt x="330" y="0"/>
                  </a:lnTo>
                  <a:lnTo>
                    <a:pt x="50" y="279"/>
                  </a:lnTo>
                  <a:lnTo>
                    <a:pt x="50" y="279"/>
                  </a:lnTo>
                  <a:close/>
                  <a:moveTo>
                    <a:pt x="141" y="360"/>
                  </a:moveTo>
                  <a:lnTo>
                    <a:pt x="38" y="396"/>
                  </a:lnTo>
                  <a:lnTo>
                    <a:pt x="72" y="291"/>
                  </a:lnTo>
                  <a:lnTo>
                    <a:pt x="141" y="3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>
                <a:solidFill>
                  <a:prstClr val="black"/>
                </a:solidFill>
              </a:endParaRPr>
            </a:p>
          </p:txBody>
        </p:sp>
      </p:grpSp>
      <p:sp>
        <p:nvSpPr>
          <p:cNvPr id="111" name="Freeform 310"/>
          <p:cNvSpPr>
            <a:spLocks noEditPoints="1"/>
          </p:cNvSpPr>
          <p:nvPr/>
        </p:nvSpPr>
        <p:spPr bwMode="auto">
          <a:xfrm>
            <a:off x="1635739" y="4764918"/>
            <a:ext cx="442786" cy="436804"/>
          </a:xfrm>
          <a:custGeom>
            <a:avLst/>
            <a:gdLst>
              <a:gd name="T0" fmla="*/ 31 w 32"/>
              <a:gd name="T1" fmla="*/ 13 h 31"/>
              <a:gd name="T2" fmla="*/ 28 w 32"/>
              <a:gd name="T3" fmla="*/ 13 h 31"/>
              <a:gd name="T4" fmla="*/ 26 w 32"/>
              <a:gd name="T5" fmla="*/ 9 h 31"/>
              <a:gd name="T6" fmla="*/ 28 w 32"/>
              <a:gd name="T7" fmla="*/ 7 h 31"/>
              <a:gd name="T8" fmla="*/ 28 w 32"/>
              <a:gd name="T9" fmla="*/ 6 h 31"/>
              <a:gd name="T10" fmla="*/ 26 w 32"/>
              <a:gd name="T11" fmla="*/ 3 h 31"/>
              <a:gd name="T12" fmla="*/ 25 w 32"/>
              <a:gd name="T13" fmla="*/ 3 h 31"/>
              <a:gd name="T14" fmla="*/ 22 w 32"/>
              <a:gd name="T15" fmla="*/ 6 h 31"/>
              <a:gd name="T16" fmla="*/ 19 w 32"/>
              <a:gd name="T17" fmla="*/ 4 h 31"/>
              <a:gd name="T18" fmla="*/ 19 w 32"/>
              <a:gd name="T19" fmla="*/ 1 h 31"/>
              <a:gd name="T20" fmla="*/ 18 w 32"/>
              <a:gd name="T21" fmla="*/ 0 h 31"/>
              <a:gd name="T22" fmla="*/ 14 w 32"/>
              <a:gd name="T23" fmla="*/ 0 h 31"/>
              <a:gd name="T24" fmla="*/ 13 w 32"/>
              <a:gd name="T25" fmla="*/ 1 h 31"/>
              <a:gd name="T26" fmla="*/ 13 w 32"/>
              <a:gd name="T27" fmla="*/ 4 h 31"/>
              <a:gd name="T28" fmla="*/ 10 w 32"/>
              <a:gd name="T29" fmla="*/ 6 h 31"/>
              <a:gd name="T30" fmla="*/ 8 w 32"/>
              <a:gd name="T31" fmla="*/ 3 h 31"/>
              <a:gd name="T32" fmla="*/ 6 w 32"/>
              <a:gd name="T33" fmla="*/ 3 h 31"/>
              <a:gd name="T34" fmla="*/ 4 w 32"/>
              <a:gd name="T35" fmla="*/ 6 h 31"/>
              <a:gd name="T36" fmla="*/ 4 w 32"/>
              <a:gd name="T37" fmla="*/ 7 h 31"/>
              <a:gd name="T38" fmla="*/ 6 w 32"/>
              <a:gd name="T39" fmla="*/ 9 h 31"/>
              <a:gd name="T40" fmla="*/ 5 w 32"/>
              <a:gd name="T41" fmla="*/ 13 h 31"/>
              <a:gd name="T42" fmla="*/ 1 w 32"/>
              <a:gd name="T43" fmla="*/ 13 h 31"/>
              <a:gd name="T44" fmla="*/ 0 w 32"/>
              <a:gd name="T45" fmla="*/ 14 h 31"/>
              <a:gd name="T46" fmla="*/ 0 w 32"/>
              <a:gd name="T47" fmla="*/ 17 h 31"/>
              <a:gd name="T48" fmla="*/ 1 w 32"/>
              <a:gd name="T49" fmla="*/ 18 h 31"/>
              <a:gd name="T50" fmla="*/ 5 w 32"/>
              <a:gd name="T51" fmla="*/ 18 h 31"/>
              <a:gd name="T52" fmla="*/ 6 w 32"/>
              <a:gd name="T53" fmla="*/ 22 h 31"/>
              <a:gd name="T54" fmla="*/ 4 w 32"/>
              <a:gd name="T55" fmla="*/ 24 h 31"/>
              <a:gd name="T56" fmla="*/ 4 w 32"/>
              <a:gd name="T57" fmla="*/ 25 h 31"/>
              <a:gd name="T58" fmla="*/ 6 w 32"/>
              <a:gd name="T59" fmla="*/ 28 h 31"/>
              <a:gd name="T60" fmla="*/ 8 w 32"/>
              <a:gd name="T61" fmla="*/ 28 h 31"/>
              <a:gd name="T62" fmla="*/ 10 w 32"/>
              <a:gd name="T63" fmla="*/ 26 h 31"/>
              <a:gd name="T64" fmla="*/ 13 w 32"/>
              <a:gd name="T65" fmla="*/ 27 h 31"/>
              <a:gd name="T66" fmla="*/ 13 w 32"/>
              <a:gd name="T67" fmla="*/ 30 h 31"/>
              <a:gd name="T68" fmla="*/ 14 w 32"/>
              <a:gd name="T69" fmla="*/ 31 h 31"/>
              <a:gd name="T70" fmla="*/ 18 w 32"/>
              <a:gd name="T71" fmla="*/ 31 h 31"/>
              <a:gd name="T72" fmla="*/ 19 w 32"/>
              <a:gd name="T73" fmla="*/ 30 h 31"/>
              <a:gd name="T74" fmla="*/ 19 w 32"/>
              <a:gd name="T75" fmla="*/ 27 h 31"/>
              <a:gd name="T76" fmla="*/ 22 w 32"/>
              <a:gd name="T77" fmla="*/ 26 h 31"/>
              <a:gd name="T78" fmla="*/ 25 w 32"/>
              <a:gd name="T79" fmla="*/ 28 h 31"/>
              <a:gd name="T80" fmla="*/ 26 w 32"/>
              <a:gd name="T81" fmla="*/ 28 h 31"/>
              <a:gd name="T82" fmla="*/ 28 w 32"/>
              <a:gd name="T83" fmla="*/ 25 h 31"/>
              <a:gd name="T84" fmla="*/ 28 w 32"/>
              <a:gd name="T85" fmla="*/ 24 h 31"/>
              <a:gd name="T86" fmla="*/ 26 w 32"/>
              <a:gd name="T87" fmla="*/ 22 h 31"/>
              <a:gd name="T88" fmla="*/ 28 w 32"/>
              <a:gd name="T89" fmla="*/ 18 h 31"/>
              <a:gd name="T90" fmla="*/ 31 w 32"/>
              <a:gd name="T91" fmla="*/ 18 h 31"/>
              <a:gd name="T92" fmla="*/ 32 w 32"/>
              <a:gd name="T93" fmla="*/ 17 h 31"/>
              <a:gd name="T94" fmla="*/ 32 w 32"/>
              <a:gd name="T95" fmla="*/ 14 h 31"/>
              <a:gd name="T96" fmla="*/ 31 w 32"/>
              <a:gd name="T97" fmla="*/ 13 h 31"/>
              <a:gd name="T98" fmla="*/ 16 w 32"/>
              <a:gd name="T99" fmla="*/ 23 h 31"/>
              <a:gd name="T100" fmla="*/ 9 w 32"/>
              <a:gd name="T101" fmla="*/ 16 h 31"/>
              <a:gd name="T102" fmla="*/ 16 w 32"/>
              <a:gd name="T103" fmla="*/ 9 h 31"/>
              <a:gd name="T104" fmla="*/ 23 w 32"/>
              <a:gd name="T105" fmla="*/ 16 h 31"/>
              <a:gd name="T106" fmla="*/ 16 w 32"/>
              <a:gd name="T107" fmla="*/ 23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2" h="31">
                <a:moveTo>
                  <a:pt x="31" y="13"/>
                </a:moveTo>
                <a:cubicBezTo>
                  <a:pt x="28" y="13"/>
                  <a:pt x="28" y="13"/>
                  <a:pt x="28" y="13"/>
                </a:cubicBezTo>
                <a:cubicBezTo>
                  <a:pt x="27" y="12"/>
                  <a:pt x="27" y="10"/>
                  <a:pt x="26" y="9"/>
                </a:cubicBezTo>
                <a:cubicBezTo>
                  <a:pt x="28" y="7"/>
                  <a:pt x="28" y="7"/>
                  <a:pt x="28" y="7"/>
                </a:cubicBezTo>
                <a:cubicBezTo>
                  <a:pt x="29" y="7"/>
                  <a:pt x="29" y="6"/>
                  <a:pt x="28" y="6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5" y="3"/>
                  <a:pt x="25" y="3"/>
                </a:cubicBezTo>
                <a:cubicBezTo>
                  <a:pt x="22" y="6"/>
                  <a:pt x="22" y="6"/>
                  <a:pt x="22" y="6"/>
                </a:cubicBezTo>
                <a:cubicBezTo>
                  <a:pt x="21" y="5"/>
                  <a:pt x="20" y="4"/>
                  <a:pt x="19" y="4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0"/>
                  <a:pt x="18" y="0"/>
                  <a:pt x="18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3" y="0"/>
                  <a:pt x="13" y="1"/>
                </a:cubicBezTo>
                <a:cubicBezTo>
                  <a:pt x="13" y="4"/>
                  <a:pt x="13" y="4"/>
                  <a:pt x="13" y="4"/>
                </a:cubicBezTo>
                <a:cubicBezTo>
                  <a:pt x="12" y="4"/>
                  <a:pt x="11" y="5"/>
                  <a:pt x="10" y="6"/>
                </a:cubicBezTo>
                <a:cubicBezTo>
                  <a:pt x="8" y="3"/>
                  <a:pt x="8" y="3"/>
                  <a:pt x="8" y="3"/>
                </a:cubicBezTo>
                <a:cubicBezTo>
                  <a:pt x="7" y="3"/>
                  <a:pt x="7" y="3"/>
                  <a:pt x="6" y="3"/>
                </a:cubicBezTo>
                <a:cubicBezTo>
                  <a:pt x="4" y="6"/>
                  <a:pt x="4" y="6"/>
                  <a:pt x="4" y="6"/>
                </a:cubicBezTo>
                <a:cubicBezTo>
                  <a:pt x="3" y="6"/>
                  <a:pt x="3" y="7"/>
                  <a:pt x="4" y="7"/>
                </a:cubicBezTo>
                <a:cubicBezTo>
                  <a:pt x="6" y="9"/>
                  <a:pt x="6" y="9"/>
                  <a:pt x="6" y="9"/>
                </a:cubicBezTo>
                <a:cubicBezTo>
                  <a:pt x="5" y="10"/>
                  <a:pt x="5" y="12"/>
                  <a:pt x="5" y="13"/>
                </a:cubicBez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0" y="13"/>
                  <a:pt x="0" y="14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8"/>
                  <a:pt x="1" y="18"/>
                  <a:pt x="1" y="18"/>
                </a:cubicBezTo>
                <a:cubicBezTo>
                  <a:pt x="5" y="18"/>
                  <a:pt x="5" y="18"/>
                  <a:pt x="5" y="18"/>
                </a:cubicBezTo>
                <a:cubicBezTo>
                  <a:pt x="5" y="20"/>
                  <a:pt x="5" y="21"/>
                  <a:pt x="6" y="22"/>
                </a:cubicBezTo>
                <a:cubicBezTo>
                  <a:pt x="4" y="24"/>
                  <a:pt x="4" y="24"/>
                  <a:pt x="4" y="24"/>
                </a:cubicBezTo>
                <a:cubicBezTo>
                  <a:pt x="3" y="25"/>
                  <a:pt x="3" y="25"/>
                  <a:pt x="4" y="25"/>
                </a:cubicBezTo>
                <a:cubicBezTo>
                  <a:pt x="6" y="28"/>
                  <a:pt x="6" y="28"/>
                  <a:pt x="6" y="28"/>
                </a:cubicBezTo>
                <a:cubicBezTo>
                  <a:pt x="7" y="28"/>
                  <a:pt x="7" y="28"/>
                  <a:pt x="8" y="28"/>
                </a:cubicBezTo>
                <a:cubicBezTo>
                  <a:pt x="10" y="26"/>
                  <a:pt x="10" y="26"/>
                  <a:pt x="10" y="26"/>
                </a:cubicBezTo>
                <a:cubicBezTo>
                  <a:pt x="11" y="26"/>
                  <a:pt x="12" y="27"/>
                  <a:pt x="13" y="27"/>
                </a:cubicBezTo>
                <a:cubicBezTo>
                  <a:pt x="13" y="30"/>
                  <a:pt x="13" y="30"/>
                  <a:pt x="13" y="30"/>
                </a:cubicBezTo>
                <a:cubicBezTo>
                  <a:pt x="13" y="31"/>
                  <a:pt x="14" y="31"/>
                  <a:pt x="14" y="31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31"/>
                  <a:pt x="19" y="31"/>
                  <a:pt x="19" y="30"/>
                </a:cubicBezTo>
                <a:cubicBezTo>
                  <a:pt x="19" y="27"/>
                  <a:pt x="19" y="27"/>
                  <a:pt x="19" y="27"/>
                </a:cubicBezTo>
                <a:cubicBezTo>
                  <a:pt x="20" y="27"/>
                  <a:pt x="21" y="26"/>
                  <a:pt x="22" y="26"/>
                </a:cubicBezTo>
                <a:cubicBezTo>
                  <a:pt x="25" y="28"/>
                  <a:pt x="25" y="28"/>
                  <a:pt x="25" y="28"/>
                </a:cubicBezTo>
                <a:cubicBezTo>
                  <a:pt x="25" y="28"/>
                  <a:pt x="26" y="28"/>
                  <a:pt x="26" y="28"/>
                </a:cubicBezTo>
                <a:cubicBezTo>
                  <a:pt x="28" y="25"/>
                  <a:pt x="28" y="25"/>
                  <a:pt x="28" y="25"/>
                </a:cubicBezTo>
                <a:cubicBezTo>
                  <a:pt x="29" y="25"/>
                  <a:pt x="29" y="25"/>
                  <a:pt x="28" y="24"/>
                </a:cubicBezTo>
                <a:cubicBezTo>
                  <a:pt x="26" y="22"/>
                  <a:pt x="26" y="22"/>
                  <a:pt x="26" y="22"/>
                </a:cubicBezTo>
                <a:cubicBezTo>
                  <a:pt x="27" y="21"/>
                  <a:pt x="27" y="20"/>
                  <a:pt x="28" y="18"/>
                </a:cubicBezTo>
                <a:cubicBezTo>
                  <a:pt x="31" y="18"/>
                  <a:pt x="31" y="18"/>
                  <a:pt x="31" y="18"/>
                </a:cubicBezTo>
                <a:cubicBezTo>
                  <a:pt x="31" y="18"/>
                  <a:pt x="32" y="18"/>
                  <a:pt x="32" y="17"/>
                </a:cubicBezTo>
                <a:cubicBezTo>
                  <a:pt x="32" y="14"/>
                  <a:pt x="32" y="14"/>
                  <a:pt x="32" y="14"/>
                </a:cubicBezTo>
                <a:cubicBezTo>
                  <a:pt x="32" y="13"/>
                  <a:pt x="31" y="13"/>
                  <a:pt x="31" y="13"/>
                </a:cubicBezTo>
                <a:close/>
                <a:moveTo>
                  <a:pt x="16" y="23"/>
                </a:moveTo>
                <a:cubicBezTo>
                  <a:pt x="12" y="23"/>
                  <a:pt x="9" y="19"/>
                  <a:pt x="9" y="16"/>
                </a:cubicBezTo>
                <a:cubicBezTo>
                  <a:pt x="9" y="12"/>
                  <a:pt x="12" y="9"/>
                  <a:pt x="16" y="9"/>
                </a:cubicBezTo>
                <a:cubicBezTo>
                  <a:pt x="20" y="9"/>
                  <a:pt x="23" y="12"/>
                  <a:pt x="23" y="16"/>
                </a:cubicBezTo>
                <a:cubicBezTo>
                  <a:pt x="23" y="19"/>
                  <a:pt x="20" y="23"/>
                  <a:pt x="16" y="23"/>
                </a:cubicBezTo>
                <a:close/>
              </a:path>
            </a:pathLst>
          </a:custGeom>
          <a:solidFill>
            <a:srgbClr val="FFB850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116" name="文本框 113"/>
          <p:cNvSpPr txBox="1"/>
          <p:nvPr/>
        </p:nvSpPr>
        <p:spPr>
          <a:xfrm>
            <a:off x="2085425" y="4864757"/>
            <a:ext cx="21471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accent1"/>
                </a:solidFill>
                <a:cs typeface="Times New Roman" pitchFamily="18" charset="0"/>
              </a:rPr>
              <a:t>Предоставляются  без определения конкретной цели их использования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solidFill>
                  <a:srgbClr val="C00000"/>
                </a:solidFill>
                <a:cs typeface="Times New Roman" pitchFamily="18" charset="0"/>
              </a:rPr>
              <a:t>Вы даете ребенку «карманные деньги».</a:t>
            </a:r>
          </a:p>
        </p:txBody>
      </p:sp>
      <p:sp>
        <p:nvSpPr>
          <p:cNvPr id="117" name="文本框 113"/>
          <p:cNvSpPr txBox="1"/>
          <p:nvPr/>
        </p:nvSpPr>
        <p:spPr>
          <a:xfrm>
            <a:off x="4795579" y="5753659"/>
            <a:ext cx="2191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C00000"/>
                </a:solidFill>
                <a:cs typeface="Times New Roman" pitchFamily="18" charset="0"/>
              </a:rPr>
              <a:t>Вы даете ребенку деньги и посылаете его в магазин купить продукты (по списку)</a:t>
            </a:r>
          </a:p>
        </p:txBody>
      </p:sp>
      <p:sp>
        <p:nvSpPr>
          <p:cNvPr id="118" name="文本框 113"/>
          <p:cNvSpPr txBox="1"/>
          <p:nvPr/>
        </p:nvSpPr>
        <p:spPr>
          <a:xfrm>
            <a:off x="7789961" y="5719163"/>
            <a:ext cx="22960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C00000"/>
                </a:solidFill>
                <a:cs typeface="Times New Roman" pitchFamily="18" charset="0"/>
              </a:rPr>
              <a:t>Вы «добавляете» денег для того, чтобы ваш ребенок купил себе новый телефон (а остальные он накопил сам)</a:t>
            </a:r>
          </a:p>
        </p:txBody>
      </p:sp>
      <p:sp>
        <p:nvSpPr>
          <p:cNvPr id="120" name="文本框 37"/>
          <p:cNvSpPr txBox="1"/>
          <p:nvPr/>
        </p:nvSpPr>
        <p:spPr>
          <a:xfrm>
            <a:off x="4804545" y="4900630"/>
            <a:ext cx="2453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accent1"/>
                </a:solidFill>
                <a:cs typeface="Times New Roman" pitchFamily="18" charset="0"/>
              </a:rPr>
              <a:t>Предоставляются на финансирование «переданных» другим публично-правовым образованиям полномочий</a:t>
            </a:r>
          </a:p>
        </p:txBody>
      </p:sp>
      <p:sp>
        <p:nvSpPr>
          <p:cNvPr id="121" name="文本框 37"/>
          <p:cNvSpPr txBox="1"/>
          <p:nvPr/>
        </p:nvSpPr>
        <p:spPr>
          <a:xfrm>
            <a:off x="7789960" y="4880666"/>
            <a:ext cx="2453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accent1"/>
                </a:solidFill>
                <a:cs typeface="Times New Roman" pitchFamily="18" charset="0"/>
              </a:rPr>
              <a:t>Предоставляются на условиях долевого софинансирования расходов других бюджетов</a:t>
            </a:r>
          </a:p>
        </p:txBody>
      </p:sp>
    </p:spTree>
    <p:extLst>
      <p:ext uri="{BB962C8B-B14F-4D97-AF65-F5344CB8AC3E}">
        <p14:creationId xmlns:p14="http://schemas.microsoft.com/office/powerpoint/2010/main" val="304458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>
            <p:extLst/>
          </p:nvPr>
        </p:nvGraphicFramePr>
        <p:xfrm>
          <a:off x="696000" y="3002702"/>
          <a:ext cx="7550059" cy="3663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558748" y="57836"/>
            <a:ext cx="71092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25373"/>
                </a:solidFill>
              </a:rPr>
              <a:t>Объем межбюджетных трансфертов </a:t>
            </a:r>
            <a:r>
              <a:rPr lang="ru-RU" sz="2400" b="1" dirty="0">
                <a:solidFill>
                  <a:srgbClr val="E7C304"/>
                </a:solidFill>
              </a:rPr>
              <a:t>в</a:t>
            </a:r>
            <a:r>
              <a:rPr lang="ru-RU" sz="2400" b="1" dirty="0">
                <a:solidFill>
                  <a:srgbClr val="025373"/>
                </a:solidFill>
              </a:rPr>
              <a:t> </a:t>
            </a:r>
            <a:r>
              <a:rPr lang="ru-RU" sz="2400" b="1" dirty="0">
                <a:solidFill>
                  <a:schemeClr val="accent3"/>
                </a:solidFill>
              </a:rPr>
              <a:t>бюджете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11369" y="403022"/>
            <a:ext cx="91566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3"/>
                </a:solidFill>
              </a:rPr>
              <a:t>Слюдянского муниципального района на 2023-2025 годы (тыс.руб.) </a:t>
            </a:r>
            <a:endParaRPr lang="ru-RU" sz="2400" dirty="0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9D0EAC36-D4EE-4708-9DF9-E3833D12C9F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49312" y="1765102"/>
            <a:ext cx="360000" cy="36000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4723C090-9F7E-4F0A-A3CF-C8490CE9969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548396" y="1849676"/>
            <a:ext cx="360000" cy="36000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6FF53AA-8FA2-4363-AF5D-D8A03899A76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7249051" y="1833910"/>
            <a:ext cx="360000" cy="360000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/>
          </p:nvPr>
        </p:nvGraphicFramePr>
        <p:xfrm>
          <a:off x="426001" y="925563"/>
          <a:ext cx="9360000" cy="19722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78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35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135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71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89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89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57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2021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</a:t>
                      </a:r>
                      <a:r>
                        <a:rPr lang="ru-RU" sz="10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Прогноз 2023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Прогноз 2024</a:t>
                      </a:r>
                      <a:r>
                        <a:rPr lang="ru-RU" sz="1000" b="1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Прогноз 2025 год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3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Дотации</a:t>
                      </a:r>
                      <a:endParaRPr lang="ru-RU" sz="10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131 360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187</a:t>
                      </a:r>
                      <a:r>
                        <a:rPr lang="ru-RU" sz="10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038</a:t>
                      </a:r>
                      <a:endParaRPr lang="ru-RU" sz="10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93 408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85 445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65</a:t>
                      </a:r>
                      <a:r>
                        <a:rPr lang="ru-RU" sz="10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749</a:t>
                      </a:r>
                      <a:endParaRPr lang="ru-RU" sz="10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3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Субсидии</a:t>
                      </a:r>
                      <a:endParaRPr lang="ru-RU" sz="10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4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582 358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4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669 450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4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539 640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4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170</a:t>
                      </a:r>
                      <a:r>
                        <a:rPr lang="ru-RU" sz="10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618</a:t>
                      </a:r>
                      <a:endParaRPr lang="ru-RU" sz="10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4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168 836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4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93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Субвенции</a:t>
                      </a:r>
                      <a:endParaRPr lang="ru-RU" sz="10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C30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748 752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C30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976 830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C30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1 000 401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C30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899</a:t>
                      </a:r>
                      <a:r>
                        <a:rPr lang="ru-RU" sz="10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852</a:t>
                      </a:r>
                      <a:endParaRPr lang="ru-RU" sz="10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C30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901</a:t>
                      </a:r>
                      <a:r>
                        <a:rPr lang="ru-RU" sz="10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718</a:t>
                      </a:r>
                      <a:endParaRPr lang="ru-RU" sz="10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C3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93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Иные МБТ</a:t>
                      </a:r>
                      <a:endParaRPr lang="ru-RU" sz="10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37 648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66 129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9 391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79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Прочие</a:t>
                      </a:r>
                      <a:r>
                        <a:rPr lang="ru-RU" sz="10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безвозмездные поступления</a:t>
                      </a:r>
                      <a:endParaRPr lang="ru-RU" sz="10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7F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BatangChe" panose="02030609000101010101" pitchFamily="49" charset="-127"/>
                          <a:cs typeface="Times New Roman" panose="02020603050405020304" pitchFamily="18" charset="0"/>
                        </a:rPr>
                        <a:t>1 641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7F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BatangChe" panose="02030609000101010101" pitchFamily="49" charset="-127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7F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7F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7F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05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Возврат остатков МБТ</a:t>
                      </a:r>
                      <a:endParaRPr lang="ru-RU" sz="10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4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BatangChe" panose="02030609000101010101" pitchFamily="49" charset="-127"/>
                          <a:cs typeface="Times New Roman" panose="02020603050405020304" pitchFamily="18" charset="0"/>
                        </a:rPr>
                        <a:t>-40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4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BatangChe" panose="02030609000101010101" pitchFamily="49" charset="-127"/>
                          <a:cs typeface="Times New Roman" panose="02020603050405020304" pitchFamily="18" charset="0"/>
                        </a:rPr>
                        <a:t>-92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4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4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4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4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06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Всего безвозмездных поступлений</a:t>
                      </a:r>
                      <a:endParaRPr lang="ru-RU" sz="10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C1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1 501 719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C1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1 899 355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C1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1 642 840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C1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1 155</a:t>
                      </a:r>
                      <a:r>
                        <a:rPr lang="ru-RU" sz="1000" b="1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915</a:t>
                      </a:r>
                      <a:endParaRPr lang="ru-RU" sz="10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C1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1 136 303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C1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8121000" y="3654000"/>
            <a:ext cx="3870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Снижение прогнозируемого объема безвозмездных поступлений на 2023 год к уровню 2022 года обусловлено планируемым завершением строительства полигона ТКО на территории Слюдянского района</a:t>
            </a:r>
            <a:endParaRPr lang="ru-RU" sz="14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99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1803;p47">
            <a:extLst>
              <a:ext uri="{FF2B5EF4-FFF2-40B4-BE49-F238E27FC236}">
                <a16:creationId xmlns:a16="http://schemas.microsoft.com/office/drawing/2014/main" id="{38BD6998-18AD-4DF8-8336-554F9A6740EA}"/>
              </a:ext>
            </a:extLst>
          </p:cNvPr>
          <p:cNvSpPr/>
          <p:nvPr/>
        </p:nvSpPr>
        <p:spPr>
          <a:xfrm>
            <a:off x="11521209" y="1245555"/>
            <a:ext cx="629606" cy="361647"/>
          </a:xfrm>
          <a:custGeom>
            <a:avLst/>
            <a:gdLst/>
            <a:ahLst/>
            <a:cxnLst/>
            <a:rect l="l" t="t" r="r" b="b"/>
            <a:pathLst>
              <a:path w="23623" h="21813" extrusionOk="0">
                <a:moveTo>
                  <a:pt x="19050" y="21812"/>
                </a:moveTo>
                <a:lnTo>
                  <a:pt x="4572" y="21812"/>
                </a:lnTo>
                <a:cubicBezTo>
                  <a:pt x="2048" y="21812"/>
                  <a:pt x="0" y="19764"/>
                  <a:pt x="0" y="17240"/>
                </a:cubicBezTo>
                <a:lnTo>
                  <a:pt x="0" y="4572"/>
                </a:lnTo>
                <a:cubicBezTo>
                  <a:pt x="0" y="2048"/>
                  <a:pt x="2048" y="0"/>
                  <a:pt x="4572" y="0"/>
                </a:cubicBezTo>
                <a:lnTo>
                  <a:pt x="19050" y="0"/>
                </a:lnTo>
                <a:cubicBezTo>
                  <a:pt x="21574" y="0"/>
                  <a:pt x="23622" y="2048"/>
                  <a:pt x="23622" y="4572"/>
                </a:cubicBezTo>
                <a:lnTo>
                  <a:pt x="23622" y="17240"/>
                </a:lnTo>
                <a:cubicBezTo>
                  <a:pt x="23622" y="19764"/>
                  <a:pt x="21574" y="21812"/>
                  <a:pt x="19050" y="21812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1" name="Google Shape;1803;p47">
            <a:extLst>
              <a:ext uri="{FF2B5EF4-FFF2-40B4-BE49-F238E27FC236}">
                <a16:creationId xmlns:a16="http://schemas.microsoft.com/office/drawing/2014/main" id="{38BD6998-18AD-4DF8-8336-554F9A6740EA}"/>
              </a:ext>
            </a:extLst>
          </p:cNvPr>
          <p:cNvSpPr/>
          <p:nvPr/>
        </p:nvSpPr>
        <p:spPr>
          <a:xfrm>
            <a:off x="11532657" y="1755637"/>
            <a:ext cx="629606" cy="361647"/>
          </a:xfrm>
          <a:custGeom>
            <a:avLst/>
            <a:gdLst/>
            <a:ahLst/>
            <a:cxnLst/>
            <a:rect l="l" t="t" r="r" b="b"/>
            <a:pathLst>
              <a:path w="23623" h="21813" extrusionOk="0">
                <a:moveTo>
                  <a:pt x="19050" y="21812"/>
                </a:moveTo>
                <a:lnTo>
                  <a:pt x="4572" y="21812"/>
                </a:lnTo>
                <a:cubicBezTo>
                  <a:pt x="2048" y="21812"/>
                  <a:pt x="0" y="19764"/>
                  <a:pt x="0" y="17240"/>
                </a:cubicBezTo>
                <a:lnTo>
                  <a:pt x="0" y="4572"/>
                </a:lnTo>
                <a:cubicBezTo>
                  <a:pt x="0" y="2048"/>
                  <a:pt x="2048" y="0"/>
                  <a:pt x="4572" y="0"/>
                </a:cubicBezTo>
                <a:lnTo>
                  <a:pt x="19050" y="0"/>
                </a:lnTo>
                <a:cubicBezTo>
                  <a:pt x="21574" y="0"/>
                  <a:pt x="23622" y="2048"/>
                  <a:pt x="23622" y="4572"/>
                </a:cubicBezTo>
                <a:lnTo>
                  <a:pt x="23622" y="17240"/>
                </a:lnTo>
                <a:cubicBezTo>
                  <a:pt x="23622" y="19764"/>
                  <a:pt x="21574" y="21812"/>
                  <a:pt x="19050" y="21812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0" name="Google Shape;1803;p47">
            <a:extLst>
              <a:ext uri="{FF2B5EF4-FFF2-40B4-BE49-F238E27FC236}">
                <a16:creationId xmlns:a16="http://schemas.microsoft.com/office/drawing/2014/main" id="{38BD6998-18AD-4DF8-8336-554F9A6740EA}"/>
              </a:ext>
            </a:extLst>
          </p:cNvPr>
          <p:cNvSpPr/>
          <p:nvPr/>
        </p:nvSpPr>
        <p:spPr>
          <a:xfrm>
            <a:off x="11515297" y="2257338"/>
            <a:ext cx="629606" cy="361647"/>
          </a:xfrm>
          <a:custGeom>
            <a:avLst/>
            <a:gdLst/>
            <a:ahLst/>
            <a:cxnLst/>
            <a:rect l="l" t="t" r="r" b="b"/>
            <a:pathLst>
              <a:path w="23623" h="21813" extrusionOk="0">
                <a:moveTo>
                  <a:pt x="19050" y="21812"/>
                </a:moveTo>
                <a:lnTo>
                  <a:pt x="4572" y="21812"/>
                </a:lnTo>
                <a:cubicBezTo>
                  <a:pt x="2048" y="21812"/>
                  <a:pt x="0" y="19764"/>
                  <a:pt x="0" y="17240"/>
                </a:cubicBezTo>
                <a:lnTo>
                  <a:pt x="0" y="4572"/>
                </a:lnTo>
                <a:cubicBezTo>
                  <a:pt x="0" y="2048"/>
                  <a:pt x="2048" y="0"/>
                  <a:pt x="4572" y="0"/>
                </a:cubicBezTo>
                <a:lnTo>
                  <a:pt x="19050" y="0"/>
                </a:lnTo>
                <a:cubicBezTo>
                  <a:pt x="21574" y="0"/>
                  <a:pt x="23622" y="2048"/>
                  <a:pt x="23622" y="4572"/>
                </a:cubicBezTo>
                <a:lnTo>
                  <a:pt x="23622" y="17240"/>
                </a:lnTo>
                <a:cubicBezTo>
                  <a:pt x="23622" y="19764"/>
                  <a:pt x="21574" y="21812"/>
                  <a:pt x="19050" y="21812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89" name="Google Shape;1803;p47">
            <a:extLst>
              <a:ext uri="{FF2B5EF4-FFF2-40B4-BE49-F238E27FC236}">
                <a16:creationId xmlns:a16="http://schemas.microsoft.com/office/drawing/2014/main" id="{38BD6998-18AD-4DF8-8336-554F9A6740EA}"/>
              </a:ext>
            </a:extLst>
          </p:cNvPr>
          <p:cNvSpPr/>
          <p:nvPr/>
        </p:nvSpPr>
        <p:spPr>
          <a:xfrm>
            <a:off x="11525981" y="2731495"/>
            <a:ext cx="629606" cy="361647"/>
          </a:xfrm>
          <a:custGeom>
            <a:avLst/>
            <a:gdLst/>
            <a:ahLst/>
            <a:cxnLst/>
            <a:rect l="l" t="t" r="r" b="b"/>
            <a:pathLst>
              <a:path w="23623" h="21813" extrusionOk="0">
                <a:moveTo>
                  <a:pt x="19050" y="21812"/>
                </a:moveTo>
                <a:lnTo>
                  <a:pt x="4572" y="21812"/>
                </a:lnTo>
                <a:cubicBezTo>
                  <a:pt x="2048" y="21812"/>
                  <a:pt x="0" y="19764"/>
                  <a:pt x="0" y="17240"/>
                </a:cubicBezTo>
                <a:lnTo>
                  <a:pt x="0" y="4572"/>
                </a:lnTo>
                <a:cubicBezTo>
                  <a:pt x="0" y="2048"/>
                  <a:pt x="2048" y="0"/>
                  <a:pt x="4572" y="0"/>
                </a:cubicBezTo>
                <a:lnTo>
                  <a:pt x="19050" y="0"/>
                </a:lnTo>
                <a:cubicBezTo>
                  <a:pt x="21574" y="0"/>
                  <a:pt x="23622" y="2048"/>
                  <a:pt x="23622" y="4572"/>
                </a:cubicBezTo>
                <a:lnTo>
                  <a:pt x="23622" y="17240"/>
                </a:lnTo>
                <a:cubicBezTo>
                  <a:pt x="23622" y="19764"/>
                  <a:pt x="21574" y="21812"/>
                  <a:pt x="19050" y="21812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5063331"/>
            <a:ext cx="1782152" cy="1782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9" name="Freeform 12">
            <a:extLst>
              <a:ext uri="{FF2B5EF4-FFF2-40B4-BE49-F238E27FC236}">
                <a16:creationId xmlns:a16="http://schemas.microsoft.com/office/drawing/2014/main" id="{6B5DC81A-068B-428C-A2E0-34A9D9A04575}"/>
              </a:ext>
            </a:extLst>
          </p:cNvPr>
          <p:cNvSpPr>
            <a:spLocks/>
          </p:cNvSpPr>
          <p:nvPr/>
        </p:nvSpPr>
        <p:spPr bwMode="auto">
          <a:xfrm rot="546258">
            <a:off x="4977963" y="3477901"/>
            <a:ext cx="1113959" cy="416563"/>
          </a:xfrm>
          <a:custGeom>
            <a:avLst/>
            <a:gdLst>
              <a:gd name="T0" fmla="*/ 0 w 1920"/>
              <a:gd name="T1" fmla="*/ 231 h 592"/>
              <a:gd name="T2" fmla="*/ 1920 w 1920"/>
              <a:gd name="T3" fmla="*/ 592 h 592"/>
              <a:gd name="T4" fmla="*/ 1920 w 1920"/>
              <a:gd name="T5" fmla="*/ 155 h 592"/>
              <a:gd name="T6" fmla="*/ 0 w 1920"/>
              <a:gd name="T7" fmla="*/ 0 h 592"/>
              <a:gd name="T8" fmla="*/ 0 w 1920"/>
              <a:gd name="T9" fmla="*/ 231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0" h="592">
                <a:moveTo>
                  <a:pt x="0" y="231"/>
                </a:moveTo>
                <a:lnTo>
                  <a:pt x="1920" y="592"/>
                </a:lnTo>
                <a:lnTo>
                  <a:pt x="1920" y="155"/>
                </a:lnTo>
                <a:lnTo>
                  <a:pt x="0" y="0"/>
                </a:lnTo>
                <a:lnTo>
                  <a:pt x="0" y="231"/>
                </a:lnTo>
                <a:close/>
              </a:path>
            </a:pathLst>
          </a:custGeom>
          <a:solidFill>
            <a:srgbClr val="457367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20" name="Freeform 11">
            <a:extLst>
              <a:ext uri="{FF2B5EF4-FFF2-40B4-BE49-F238E27FC236}">
                <a16:creationId xmlns:a16="http://schemas.microsoft.com/office/drawing/2014/main" id="{F34555EC-F0AC-4ADB-9798-E90BFD50E8A3}"/>
              </a:ext>
            </a:extLst>
          </p:cNvPr>
          <p:cNvSpPr>
            <a:spLocks/>
          </p:cNvSpPr>
          <p:nvPr/>
        </p:nvSpPr>
        <p:spPr bwMode="auto">
          <a:xfrm rot="21176704">
            <a:off x="6016328" y="3476798"/>
            <a:ext cx="837705" cy="449454"/>
          </a:xfrm>
          <a:custGeom>
            <a:avLst/>
            <a:gdLst>
              <a:gd name="T0" fmla="*/ 1201 w 1201"/>
              <a:gd name="T1" fmla="*/ 210 h 564"/>
              <a:gd name="T2" fmla="*/ 0 w 1201"/>
              <a:gd name="T3" fmla="*/ 564 h 564"/>
              <a:gd name="T4" fmla="*/ 0 w 1201"/>
              <a:gd name="T5" fmla="*/ 127 h 564"/>
              <a:gd name="T6" fmla="*/ 1201 w 1201"/>
              <a:gd name="T7" fmla="*/ 0 h 564"/>
              <a:gd name="T8" fmla="*/ 1201 w 1201"/>
              <a:gd name="T9" fmla="*/ 210 h 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1" h="564">
                <a:moveTo>
                  <a:pt x="1201" y="210"/>
                </a:moveTo>
                <a:lnTo>
                  <a:pt x="0" y="564"/>
                </a:lnTo>
                <a:lnTo>
                  <a:pt x="0" y="127"/>
                </a:lnTo>
                <a:lnTo>
                  <a:pt x="1201" y="0"/>
                </a:lnTo>
                <a:lnTo>
                  <a:pt x="1201" y="210"/>
                </a:lnTo>
                <a:close/>
              </a:path>
            </a:pathLst>
          </a:custGeom>
          <a:solidFill>
            <a:srgbClr val="496F69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18" name="Freeform 9">
            <a:extLst>
              <a:ext uri="{FF2B5EF4-FFF2-40B4-BE49-F238E27FC236}">
                <a16:creationId xmlns:a16="http://schemas.microsoft.com/office/drawing/2014/main" id="{7059FC6D-29C5-4B56-AF87-213E417C28C7}"/>
              </a:ext>
            </a:extLst>
          </p:cNvPr>
          <p:cNvSpPr>
            <a:spLocks/>
          </p:cNvSpPr>
          <p:nvPr/>
        </p:nvSpPr>
        <p:spPr bwMode="auto">
          <a:xfrm>
            <a:off x="4988881" y="3123871"/>
            <a:ext cx="1834016" cy="556275"/>
          </a:xfrm>
          <a:custGeom>
            <a:avLst/>
            <a:gdLst>
              <a:gd name="T0" fmla="*/ 0 w 3121"/>
              <a:gd name="T1" fmla="*/ 134 h 289"/>
              <a:gd name="T2" fmla="*/ 1920 w 3121"/>
              <a:gd name="T3" fmla="*/ 289 h 289"/>
              <a:gd name="T4" fmla="*/ 3121 w 3121"/>
              <a:gd name="T5" fmla="*/ 162 h 289"/>
              <a:gd name="T6" fmla="*/ 1917 w 3121"/>
              <a:gd name="T7" fmla="*/ 0 h 289"/>
              <a:gd name="T8" fmla="*/ 0 w 3121"/>
              <a:gd name="T9" fmla="*/ 134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21" h="289">
                <a:moveTo>
                  <a:pt x="0" y="134"/>
                </a:moveTo>
                <a:lnTo>
                  <a:pt x="1920" y="289"/>
                </a:lnTo>
                <a:lnTo>
                  <a:pt x="3121" y="162"/>
                </a:lnTo>
                <a:lnTo>
                  <a:pt x="1917" y="0"/>
                </a:lnTo>
                <a:lnTo>
                  <a:pt x="0" y="134"/>
                </a:lnTo>
                <a:close/>
              </a:path>
            </a:pathLst>
          </a:custGeom>
          <a:solidFill>
            <a:srgbClr val="585E60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>
              <a:solidFill>
                <a:schemeClr val="accent1">
                  <a:lumMod val="50000"/>
                </a:scheme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14" name="Freeform 10">
            <a:extLst>
              <a:ext uri="{FF2B5EF4-FFF2-40B4-BE49-F238E27FC236}">
                <a16:creationId xmlns:a16="http://schemas.microsoft.com/office/drawing/2014/main" id="{A84BD65E-2327-4DF3-AD48-235AC14A29CA}"/>
              </a:ext>
            </a:extLst>
          </p:cNvPr>
          <p:cNvSpPr>
            <a:spLocks/>
          </p:cNvSpPr>
          <p:nvPr/>
        </p:nvSpPr>
        <p:spPr bwMode="auto">
          <a:xfrm rot="21441267">
            <a:off x="4934099" y="1331474"/>
            <a:ext cx="1812642" cy="616097"/>
          </a:xfrm>
          <a:custGeom>
            <a:avLst/>
            <a:gdLst>
              <a:gd name="T0" fmla="*/ 0 w 3121"/>
              <a:gd name="T1" fmla="*/ 440 h 722"/>
              <a:gd name="T2" fmla="*/ 1920 w 3121"/>
              <a:gd name="T3" fmla="*/ 0 h 722"/>
              <a:gd name="T4" fmla="*/ 3121 w 3121"/>
              <a:gd name="T5" fmla="*/ 423 h 722"/>
              <a:gd name="T6" fmla="*/ 1920 w 3121"/>
              <a:gd name="T7" fmla="*/ 722 h 722"/>
              <a:gd name="T8" fmla="*/ 0 w 3121"/>
              <a:gd name="T9" fmla="*/ 440 h 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21" h="722">
                <a:moveTo>
                  <a:pt x="0" y="440"/>
                </a:moveTo>
                <a:lnTo>
                  <a:pt x="1920" y="0"/>
                </a:lnTo>
                <a:lnTo>
                  <a:pt x="3121" y="423"/>
                </a:lnTo>
                <a:lnTo>
                  <a:pt x="1920" y="722"/>
                </a:lnTo>
                <a:lnTo>
                  <a:pt x="0" y="440"/>
                </a:lnTo>
                <a:close/>
              </a:path>
            </a:pathLst>
          </a:custGeom>
          <a:solidFill>
            <a:srgbClr val="473149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419" name="Group 887"/>
          <p:cNvGrpSpPr>
            <a:grpSpLocks noChangeAspect="1"/>
          </p:cNvGrpSpPr>
          <p:nvPr/>
        </p:nvGrpSpPr>
        <p:grpSpPr bwMode="auto">
          <a:xfrm>
            <a:off x="9670011" y="4537519"/>
            <a:ext cx="281141" cy="349713"/>
            <a:chOff x="5971" y="2553"/>
            <a:chExt cx="246" cy="306"/>
          </a:xfrm>
          <a:solidFill>
            <a:schemeClr val="bg1"/>
          </a:solidFill>
          <a:effectLst>
            <a:reflection blurRad="6350" stA="50000" endA="300" endPos="40000" dir="5400000" sy="-100000" algn="bl" rotWithShape="0"/>
          </a:effectLst>
        </p:grpSpPr>
        <p:sp>
          <p:nvSpPr>
            <p:cNvPr id="420" name="Freeform 889"/>
            <p:cNvSpPr>
              <a:spLocks/>
            </p:cNvSpPr>
            <p:nvPr/>
          </p:nvSpPr>
          <p:spPr bwMode="auto">
            <a:xfrm>
              <a:off x="5971" y="2715"/>
              <a:ext cx="246" cy="144"/>
            </a:xfrm>
            <a:custGeom>
              <a:avLst/>
              <a:gdLst>
                <a:gd name="T0" fmla="*/ 66 w 101"/>
                <a:gd name="T1" fmla="*/ 0 h 60"/>
                <a:gd name="T2" fmla="*/ 58 w 101"/>
                <a:gd name="T3" fmla="*/ 38 h 60"/>
                <a:gd name="T4" fmla="*/ 54 w 101"/>
                <a:gd name="T5" fmla="*/ 12 h 60"/>
                <a:gd name="T6" fmla="*/ 56 w 101"/>
                <a:gd name="T7" fmla="*/ 6 h 60"/>
                <a:gd name="T8" fmla="*/ 52 w 101"/>
                <a:gd name="T9" fmla="*/ 2 h 60"/>
                <a:gd name="T10" fmla="*/ 51 w 101"/>
                <a:gd name="T11" fmla="*/ 2 h 60"/>
                <a:gd name="T12" fmla="*/ 50 w 101"/>
                <a:gd name="T13" fmla="*/ 2 h 60"/>
                <a:gd name="T14" fmla="*/ 49 w 101"/>
                <a:gd name="T15" fmla="*/ 2 h 60"/>
                <a:gd name="T16" fmla="*/ 45 w 101"/>
                <a:gd name="T17" fmla="*/ 6 h 60"/>
                <a:gd name="T18" fmla="*/ 47 w 101"/>
                <a:gd name="T19" fmla="*/ 12 h 60"/>
                <a:gd name="T20" fmla="*/ 43 w 101"/>
                <a:gd name="T21" fmla="*/ 38 h 60"/>
                <a:gd name="T22" fmla="*/ 35 w 101"/>
                <a:gd name="T23" fmla="*/ 0 h 60"/>
                <a:gd name="T24" fmla="*/ 35 w 101"/>
                <a:gd name="T25" fmla="*/ 0 h 60"/>
                <a:gd name="T26" fmla="*/ 34 w 101"/>
                <a:gd name="T27" fmla="*/ 0 h 60"/>
                <a:gd name="T28" fmla="*/ 8 w 101"/>
                <a:gd name="T29" fmla="*/ 10 h 60"/>
                <a:gd name="T30" fmla="*/ 0 w 101"/>
                <a:gd name="T31" fmla="*/ 32 h 60"/>
                <a:gd name="T32" fmla="*/ 0 w 101"/>
                <a:gd name="T33" fmla="*/ 56 h 60"/>
                <a:gd name="T34" fmla="*/ 16 w 101"/>
                <a:gd name="T35" fmla="*/ 59 h 60"/>
                <a:gd name="T36" fmla="*/ 16 w 101"/>
                <a:gd name="T37" fmla="*/ 38 h 60"/>
                <a:gd name="T38" fmla="*/ 20 w 101"/>
                <a:gd name="T39" fmla="*/ 30 h 60"/>
                <a:gd name="T40" fmla="*/ 20 w 101"/>
                <a:gd name="T41" fmla="*/ 59 h 60"/>
                <a:gd name="T42" fmla="*/ 51 w 101"/>
                <a:gd name="T43" fmla="*/ 60 h 60"/>
                <a:gd name="T44" fmla="*/ 80 w 101"/>
                <a:gd name="T45" fmla="*/ 59 h 60"/>
                <a:gd name="T46" fmla="*/ 80 w 101"/>
                <a:gd name="T47" fmla="*/ 30 h 60"/>
                <a:gd name="T48" fmla="*/ 85 w 101"/>
                <a:gd name="T49" fmla="*/ 38 h 60"/>
                <a:gd name="T50" fmla="*/ 85 w 101"/>
                <a:gd name="T51" fmla="*/ 58 h 60"/>
                <a:gd name="T52" fmla="*/ 101 w 101"/>
                <a:gd name="T53" fmla="*/ 56 h 60"/>
                <a:gd name="T54" fmla="*/ 101 w 101"/>
                <a:gd name="T55" fmla="*/ 32 h 60"/>
                <a:gd name="T56" fmla="*/ 93 w 101"/>
                <a:gd name="T57" fmla="*/ 10 h 60"/>
                <a:gd name="T58" fmla="*/ 67 w 101"/>
                <a:gd name="T59" fmla="*/ 0 h 60"/>
                <a:gd name="T60" fmla="*/ 66 w 101"/>
                <a:gd name="T61" fmla="*/ 0 h 60"/>
                <a:gd name="T62" fmla="*/ 66 w 101"/>
                <a:gd name="T6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1" h="60">
                  <a:moveTo>
                    <a:pt x="66" y="0"/>
                  </a:moveTo>
                  <a:cubicBezTo>
                    <a:pt x="66" y="5"/>
                    <a:pt x="58" y="38"/>
                    <a:pt x="58" y="38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6" y="6"/>
                    <a:pt x="56" y="6"/>
                    <a:pt x="56" y="6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1" y="2"/>
                    <a:pt x="51" y="2"/>
                    <a:pt x="51" y="2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3" y="38"/>
                    <a:pt x="35" y="5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9" y="1"/>
                    <a:pt x="15" y="6"/>
                    <a:pt x="8" y="10"/>
                  </a:cubicBezTo>
                  <a:cubicBezTo>
                    <a:pt x="6" y="12"/>
                    <a:pt x="1" y="17"/>
                    <a:pt x="0" y="32"/>
                  </a:cubicBezTo>
                  <a:cubicBezTo>
                    <a:pt x="0" y="34"/>
                    <a:pt x="0" y="47"/>
                    <a:pt x="0" y="56"/>
                  </a:cubicBezTo>
                  <a:cubicBezTo>
                    <a:pt x="6" y="57"/>
                    <a:pt x="9" y="58"/>
                    <a:pt x="16" y="59"/>
                  </a:cubicBezTo>
                  <a:cubicBezTo>
                    <a:pt x="16" y="51"/>
                    <a:pt x="16" y="40"/>
                    <a:pt x="16" y="38"/>
                  </a:cubicBezTo>
                  <a:cubicBezTo>
                    <a:pt x="16" y="35"/>
                    <a:pt x="19" y="32"/>
                    <a:pt x="20" y="30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9" y="59"/>
                    <a:pt x="41" y="60"/>
                    <a:pt x="51" y="60"/>
                  </a:cubicBezTo>
                  <a:cubicBezTo>
                    <a:pt x="60" y="60"/>
                    <a:pt x="71" y="59"/>
                    <a:pt x="80" y="59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2" y="32"/>
                    <a:pt x="85" y="34"/>
                    <a:pt x="85" y="38"/>
                  </a:cubicBezTo>
                  <a:cubicBezTo>
                    <a:pt x="85" y="40"/>
                    <a:pt x="85" y="51"/>
                    <a:pt x="85" y="58"/>
                  </a:cubicBezTo>
                  <a:cubicBezTo>
                    <a:pt x="92" y="58"/>
                    <a:pt x="95" y="57"/>
                    <a:pt x="101" y="56"/>
                  </a:cubicBezTo>
                  <a:cubicBezTo>
                    <a:pt x="101" y="47"/>
                    <a:pt x="101" y="34"/>
                    <a:pt x="101" y="32"/>
                  </a:cubicBezTo>
                  <a:cubicBezTo>
                    <a:pt x="100" y="17"/>
                    <a:pt x="95" y="12"/>
                    <a:pt x="93" y="10"/>
                  </a:cubicBezTo>
                  <a:cubicBezTo>
                    <a:pt x="86" y="6"/>
                    <a:pt x="72" y="1"/>
                    <a:pt x="67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0"/>
                    <a:pt x="66" y="0"/>
                    <a:pt x="6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chemeClr val="bg1"/>
                </a:solidFill>
              </a:endParaRPr>
            </a:p>
          </p:txBody>
        </p:sp>
        <p:sp>
          <p:nvSpPr>
            <p:cNvPr id="421" name="Freeform 890"/>
            <p:cNvSpPr>
              <a:spLocks/>
            </p:cNvSpPr>
            <p:nvPr/>
          </p:nvSpPr>
          <p:spPr bwMode="auto">
            <a:xfrm>
              <a:off x="6032" y="2553"/>
              <a:ext cx="124" cy="147"/>
            </a:xfrm>
            <a:custGeom>
              <a:avLst/>
              <a:gdLst>
                <a:gd name="T0" fmla="*/ 26 w 51"/>
                <a:gd name="T1" fmla="*/ 0 h 61"/>
                <a:gd name="T2" fmla="*/ 4 w 51"/>
                <a:gd name="T3" fmla="*/ 25 h 61"/>
                <a:gd name="T4" fmla="*/ 0 w 51"/>
                <a:gd name="T5" fmla="*/ 30 h 61"/>
                <a:gd name="T6" fmla="*/ 5 w 51"/>
                <a:gd name="T7" fmla="*/ 40 h 61"/>
                <a:gd name="T8" fmla="*/ 26 w 51"/>
                <a:gd name="T9" fmla="*/ 61 h 61"/>
                <a:gd name="T10" fmla="*/ 46 w 51"/>
                <a:gd name="T11" fmla="*/ 39 h 61"/>
                <a:gd name="T12" fmla="*/ 51 w 51"/>
                <a:gd name="T13" fmla="*/ 30 h 61"/>
                <a:gd name="T14" fmla="*/ 48 w 51"/>
                <a:gd name="T15" fmla="*/ 25 h 61"/>
                <a:gd name="T16" fmla="*/ 26 w 51"/>
                <a:gd name="T1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61">
                  <a:moveTo>
                    <a:pt x="26" y="0"/>
                  </a:moveTo>
                  <a:cubicBezTo>
                    <a:pt x="13" y="0"/>
                    <a:pt x="4" y="11"/>
                    <a:pt x="4" y="25"/>
                  </a:cubicBezTo>
                  <a:cubicBezTo>
                    <a:pt x="2" y="26"/>
                    <a:pt x="0" y="27"/>
                    <a:pt x="0" y="30"/>
                  </a:cubicBezTo>
                  <a:cubicBezTo>
                    <a:pt x="0" y="33"/>
                    <a:pt x="2" y="39"/>
                    <a:pt x="5" y="40"/>
                  </a:cubicBezTo>
                  <a:cubicBezTo>
                    <a:pt x="8" y="51"/>
                    <a:pt x="15" y="61"/>
                    <a:pt x="26" y="61"/>
                  </a:cubicBezTo>
                  <a:cubicBezTo>
                    <a:pt x="37" y="61"/>
                    <a:pt x="44" y="51"/>
                    <a:pt x="46" y="39"/>
                  </a:cubicBezTo>
                  <a:cubicBezTo>
                    <a:pt x="50" y="38"/>
                    <a:pt x="51" y="33"/>
                    <a:pt x="51" y="30"/>
                  </a:cubicBezTo>
                  <a:cubicBezTo>
                    <a:pt x="51" y="27"/>
                    <a:pt x="50" y="26"/>
                    <a:pt x="48" y="25"/>
                  </a:cubicBezTo>
                  <a:cubicBezTo>
                    <a:pt x="47" y="11"/>
                    <a:pt x="39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chemeClr val="bg1"/>
                </a:solidFill>
              </a:endParaRPr>
            </a:p>
          </p:txBody>
        </p:sp>
      </p:grpSp>
      <p:grpSp>
        <p:nvGrpSpPr>
          <p:cNvPr id="430" name="Group 909"/>
          <p:cNvGrpSpPr>
            <a:grpSpLocks noChangeAspect="1"/>
          </p:cNvGrpSpPr>
          <p:nvPr/>
        </p:nvGrpSpPr>
        <p:grpSpPr bwMode="auto">
          <a:xfrm>
            <a:off x="9819555" y="1599684"/>
            <a:ext cx="302856" cy="258285"/>
            <a:chOff x="6090" y="1175"/>
            <a:chExt cx="265" cy="226"/>
          </a:xfrm>
          <a:solidFill>
            <a:schemeClr val="bg1"/>
          </a:solidFill>
          <a:effectLst>
            <a:reflection blurRad="6350" stA="50000" endA="300" endPos="40000" dir="5400000" sy="-100000" algn="bl" rotWithShape="0"/>
          </a:effectLst>
        </p:grpSpPr>
        <p:sp>
          <p:nvSpPr>
            <p:cNvPr id="431" name="Freeform 910"/>
            <p:cNvSpPr>
              <a:spLocks/>
            </p:cNvSpPr>
            <p:nvPr/>
          </p:nvSpPr>
          <p:spPr bwMode="auto">
            <a:xfrm>
              <a:off x="6129" y="1269"/>
              <a:ext cx="56" cy="96"/>
            </a:xfrm>
            <a:custGeom>
              <a:avLst/>
              <a:gdLst>
                <a:gd name="T0" fmla="*/ 2 w 23"/>
                <a:gd name="T1" fmla="*/ 40 h 40"/>
                <a:gd name="T2" fmla="*/ 21 w 23"/>
                <a:gd name="T3" fmla="*/ 40 h 40"/>
                <a:gd name="T4" fmla="*/ 23 w 23"/>
                <a:gd name="T5" fmla="*/ 38 h 40"/>
                <a:gd name="T6" fmla="*/ 23 w 23"/>
                <a:gd name="T7" fmla="*/ 2 h 40"/>
                <a:gd name="T8" fmla="*/ 21 w 23"/>
                <a:gd name="T9" fmla="*/ 0 h 40"/>
                <a:gd name="T10" fmla="*/ 2 w 23"/>
                <a:gd name="T11" fmla="*/ 0 h 40"/>
                <a:gd name="T12" fmla="*/ 0 w 23"/>
                <a:gd name="T13" fmla="*/ 2 h 40"/>
                <a:gd name="T14" fmla="*/ 0 w 23"/>
                <a:gd name="T15" fmla="*/ 38 h 40"/>
                <a:gd name="T16" fmla="*/ 2 w 23"/>
                <a:gd name="T1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40">
                  <a:moveTo>
                    <a:pt x="2" y="40"/>
                  </a:moveTo>
                  <a:cubicBezTo>
                    <a:pt x="21" y="40"/>
                    <a:pt x="21" y="40"/>
                    <a:pt x="21" y="40"/>
                  </a:cubicBezTo>
                  <a:cubicBezTo>
                    <a:pt x="22" y="40"/>
                    <a:pt x="23" y="39"/>
                    <a:pt x="23" y="38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2" y="0"/>
                    <a:pt x="2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9"/>
                    <a:pt x="1" y="40"/>
                    <a:pt x="2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chemeClr val="bg1"/>
                </a:solidFill>
              </a:endParaRPr>
            </a:p>
          </p:txBody>
        </p:sp>
        <p:sp>
          <p:nvSpPr>
            <p:cNvPr id="432" name="Freeform 911"/>
            <p:cNvSpPr>
              <a:spLocks/>
            </p:cNvSpPr>
            <p:nvPr/>
          </p:nvSpPr>
          <p:spPr bwMode="auto">
            <a:xfrm>
              <a:off x="6209" y="1235"/>
              <a:ext cx="54" cy="130"/>
            </a:xfrm>
            <a:custGeom>
              <a:avLst/>
              <a:gdLst>
                <a:gd name="T0" fmla="*/ 2 w 22"/>
                <a:gd name="T1" fmla="*/ 54 h 54"/>
                <a:gd name="T2" fmla="*/ 20 w 22"/>
                <a:gd name="T3" fmla="*/ 54 h 54"/>
                <a:gd name="T4" fmla="*/ 22 w 22"/>
                <a:gd name="T5" fmla="*/ 52 h 54"/>
                <a:gd name="T6" fmla="*/ 22 w 22"/>
                <a:gd name="T7" fmla="*/ 2 h 54"/>
                <a:gd name="T8" fmla="*/ 20 w 22"/>
                <a:gd name="T9" fmla="*/ 0 h 54"/>
                <a:gd name="T10" fmla="*/ 2 w 22"/>
                <a:gd name="T11" fmla="*/ 0 h 54"/>
                <a:gd name="T12" fmla="*/ 0 w 22"/>
                <a:gd name="T13" fmla="*/ 2 h 54"/>
                <a:gd name="T14" fmla="*/ 0 w 22"/>
                <a:gd name="T15" fmla="*/ 52 h 54"/>
                <a:gd name="T16" fmla="*/ 2 w 22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4">
                  <a:moveTo>
                    <a:pt x="2" y="54"/>
                  </a:moveTo>
                  <a:cubicBezTo>
                    <a:pt x="20" y="54"/>
                    <a:pt x="20" y="54"/>
                    <a:pt x="20" y="54"/>
                  </a:cubicBezTo>
                  <a:cubicBezTo>
                    <a:pt x="21" y="54"/>
                    <a:pt x="22" y="53"/>
                    <a:pt x="22" y="5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1"/>
                    <a:pt x="21" y="0"/>
                    <a:pt x="2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3"/>
                    <a:pt x="1" y="54"/>
                    <a:pt x="2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chemeClr val="bg1"/>
                </a:solidFill>
              </a:endParaRPr>
            </a:p>
          </p:txBody>
        </p:sp>
        <p:sp>
          <p:nvSpPr>
            <p:cNvPr id="433" name="Freeform 912"/>
            <p:cNvSpPr>
              <a:spLocks/>
            </p:cNvSpPr>
            <p:nvPr/>
          </p:nvSpPr>
          <p:spPr bwMode="auto">
            <a:xfrm>
              <a:off x="6287" y="1207"/>
              <a:ext cx="56" cy="158"/>
            </a:xfrm>
            <a:custGeom>
              <a:avLst/>
              <a:gdLst>
                <a:gd name="T0" fmla="*/ 2 w 23"/>
                <a:gd name="T1" fmla="*/ 66 h 66"/>
                <a:gd name="T2" fmla="*/ 21 w 23"/>
                <a:gd name="T3" fmla="*/ 66 h 66"/>
                <a:gd name="T4" fmla="*/ 23 w 23"/>
                <a:gd name="T5" fmla="*/ 64 h 66"/>
                <a:gd name="T6" fmla="*/ 23 w 23"/>
                <a:gd name="T7" fmla="*/ 2 h 66"/>
                <a:gd name="T8" fmla="*/ 21 w 23"/>
                <a:gd name="T9" fmla="*/ 0 h 66"/>
                <a:gd name="T10" fmla="*/ 2 w 23"/>
                <a:gd name="T11" fmla="*/ 0 h 66"/>
                <a:gd name="T12" fmla="*/ 0 w 23"/>
                <a:gd name="T13" fmla="*/ 2 h 66"/>
                <a:gd name="T14" fmla="*/ 0 w 23"/>
                <a:gd name="T15" fmla="*/ 64 h 66"/>
                <a:gd name="T16" fmla="*/ 2 w 23"/>
                <a:gd name="T17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66">
                  <a:moveTo>
                    <a:pt x="2" y="66"/>
                  </a:moveTo>
                  <a:cubicBezTo>
                    <a:pt x="21" y="66"/>
                    <a:pt x="21" y="66"/>
                    <a:pt x="21" y="66"/>
                  </a:cubicBezTo>
                  <a:cubicBezTo>
                    <a:pt x="22" y="66"/>
                    <a:pt x="23" y="65"/>
                    <a:pt x="23" y="64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2" y="0"/>
                    <a:pt x="2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5"/>
                    <a:pt x="1" y="66"/>
                    <a:pt x="2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chemeClr val="bg1"/>
                </a:solidFill>
              </a:endParaRPr>
            </a:p>
          </p:txBody>
        </p:sp>
        <p:sp>
          <p:nvSpPr>
            <p:cNvPr id="434" name="Freeform 913"/>
            <p:cNvSpPr>
              <a:spLocks/>
            </p:cNvSpPr>
            <p:nvPr/>
          </p:nvSpPr>
          <p:spPr bwMode="auto">
            <a:xfrm>
              <a:off x="6090" y="1175"/>
              <a:ext cx="265" cy="226"/>
            </a:xfrm>
            <a:custGeom>
              <a:avLst/>
              <a:gdLst>
                <a:gd name="T0" fmla="*/ 104 w 109"/>
                <a:gd name="T1" fmla="*/ 85 h 94"/>
                <a:gd name="T2" fmla="*/ 9 w 109"/>
                <a:gd name="T3" fmla="*/ 85 h 94"/>
                <a:gd name="T4" fmla="*/ 9 w 109"/>
                <a:gd name="T5" fmla="*/ 85 h 94"/>
                <a:gd name="T6" fmla="*/ 9 w 109"/>
                <a:gd name="T7" fmla="*/ 4 h 94"/>
                <a:gd name="T8" fmla="*/ 4 w 109"/>
                <a:gd name="T9" fmla="*/ 0 h 94"/>
                <a:gd name="T10" fmla="*/ 0 w 109"/>
                <a:gd name="T11" fmla="*/ 4 h 94"/>
                <a:gd name="T12" fmla="*/ 0 w 109"/>
                <a:gd name="T13" fmla="*/ 85 h 94"/>
                <a:gd name="T14" fmla="*/ 9 w 109"/>
                <a:gd name="T15" fmla="*/ 94 h 94"/>
                <a:gd name="T16" fmla="*/ 104 w 109"/>
                <a:gd name="T17" fmla="*/ 94 h 94"/>
                <a:gd name="T18" fmla="*/ 109 w 109"/>
                <a:gd name="T19" fmla="*/ 90 h 94"/>
                <a:gd name="T20" fmla="*/ 104 w 109"/>
                <a:gd name="T21" fmla="*/ 8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" h="94">
                  <a:moveTo>
                    <a:pt x="104" y="85"/>
                  </a:moveTo>
                  <a:cubicBezTo>
                    <a:pt x="9" y="85"/>
                    <a:pt x="9" y="85"/>
                    <a:pt x="9" y="85"/>
                  </a:cubicBezTo>
                  <a:cubicBezTo>
                    <a:pt x="9" y="85"/>
                    <a:pt x="9" y="85"/>
                    <a:pt x="9" y="8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2"/>
                    <a:pt x="7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90"/>
                    <a:pt x="4" y="94"/>
                    <a:pt x="9" y="94"/>
                  </a:cubicBezTo>
                  <a:cubicBezTo>
                    <a:pt x="104" y="94"/>
                    <a:pt x="104" y="94"/>
                    <a:pt x="104" y="94"/>
                  </a:cubicBezTo>
                  <a:cubicBezTo>
                    <a:pt x="107" y="94"/>
                    <a:pt x="109" y="92"/>
                    <a:pt x="109" y="90"/>
                  </a:cubicBezTo>
                  <a:cubicBezTo>
                    <a:pt x="109" y="87"/>
                    <a:pt x="107" y="85"/>
                    <a:pt x="104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chemeClr val="bg1"/>
                </a:solidFill>
              </a:endParaRPr>
            </a:p>
          </p:txBody>
        </p:sp>
      </p:grpSp>
      <p:sp>
        <p:nvSpPr>
          <p:cNvPr id="1153" name="文本框 61"/>
          <p:cNvSpPr txBox="1"/>
          <p:nvPr/>
        </p:nvSpPr>
        <p:spPr>
          <a:xfrm>
            <a:off x="6661327" y="1305900"/>
            <a:ext cx="8150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1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254 571,8</a:t>
            </a:r>
            <a:endParaRPr lang="zh-CN" altLang="en-US" sz="1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54" name="文本框 61"/>
          <p:cNvSpPr txBox="1"/>
          <p:nvPr/>
        </p:nvSpPr>
        <p:spPr>
          <a:xfrm>
            <a:off x="6662000" y="1840463"/>
            <a:ext cx="9398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1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358 556,8</a:t>
            </a:r>
            <a:endParaRPr lang="zh-CN" altLang="en-US" sz="1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55" name="文本框 54"/>
          <p:cNvSpPr txBox="1"/>
          <p:nvPr/>
        </p:nvSpPr>
        <p:spPr>
          <a:xfrm>
            <a:off x="8511383" y="1294741"/>
            <a:ext cx="8123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1000" b="1" dirty="0">
                <a:solidFill>
                  <a:srgbClr val="01ACBE"/>
                </a:solidFill>
              </a:rPr>
              <a:t>0,0</a:t>
            </a:r>
            <a:endParaRPr lang="zh-CN" altLang="en-US" sz="1000" b="1" dirty="0">
              <a:solidFill>
                <a:srgbClr val="01ACBE"/>
              </a:solidFill>
            </a:endParaRPr>
          </a:p>
        </p:txBody>
      </p:sp>
      <p:sp>
        <p:nvSpPr>
          <p:cNvPr id="1156" name="文本框 54"/>
          <p:cNvSpPr txBox="1"/>
          <p:nvPr/>
        </p:nvSpPr>
        <p:spPr>
          <a:xfrm>
            <a:off x="8510633" y="1799294"/>
            <a:ext cx="8752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1000" b="1" dirty="0">
                <a:solidFill>
                  <a:srgbClr val="01ACBE"/>
                </a:solidFill>
              </a:rPr>
              <a:t>0,0</a:t>
            </a:r>
            <a:endParaRPr lang="zh-CN" altLang="en-US" sz="1000" b="1" dirty="0">
              <a:solidFill>
                <a:srgbClr val="01ACBE"/>
              </a:solidFill>
            </a:endParaRPr>
          </a:p>
        </p:txBody>
      </p:sp>
      <p:sp>
        <p:nvSpPr>
          <p:cNvPr id="1157" name="文本框 47"/>
          <p:cNvSpPr txBox="1"/>
          <p:nvPr/>
        </p:nvSpPr>
        <p:spPr>
          <a:xfrm>
            <a:off x="9318609" y="1290414"/>
            <a:ext cx="8553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1000" b="1" dirty="0">
                <a:solidFill>
                  <a:srgbClr val="967A89"/>
                </a:solidFill>
              </a:rPr>
              <a:t>21 980,8</a:t>
            </a:r>
          </a:p>
        </p:txBody>
      </p:sp>
      <p:sp>
        <p:nvSpPr>
          <p:cNvPr id="1158" name="文本框 47"/>
          <p:cNvSpPr txBox="1"/>
          <p:nvPr/>
        </p:nvSpPr>
        <p:spPr>
          <a:xfrm>
            <a:off x="9369555" y="1797929"/>
            <a:ext cx="8030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1000" b="1" dirty="0">
                <a:solidFill>
                  <a:srgbClr val="967A89"/>
                </a:solidFill>
              </a:rPr>
              <a:t>30 715,2</a:t>
            </a:r>
            <a:endParaRPr lang="zh-CN" altLang="en-US" sz="1000" b="1" dirty="0">
              <a:solidFill>
                <a:srgbClr val="967A89"/>
              </a:solidFill>
            </a:endParaRPr>
          </a:p>
        </p:txBody>
      </p:sp>
      <p:sp>
        <p:nvSpPr>
          <p:cNvPr id="1159" name="文本框 40"/>
          <p:cNvSpPr txBox="1"/>
          <p:nvPr/>
        </p:nvSpPr>
        <p:spPr>
          <a:xfrm>
            <a:off x="10144741" y="1284642"/>
            <a:ext cx="7193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1000" b="1" dirty="0">
                <a:solidFill>
                  <a:srgbClr val="FFC000"/>
                </a:solidFill>
              </a:rPr>
              <a:t>2 836,2</a:t>
            </a:r>
          </a:p>
        </p:txBody>
      </p:sp>
      <p:sp>
        <p:nvSpPr>
          <p:cNvPr id="1160" name="文本框 40"/>
          <p:cNvSpPr txBox="1"/>
          <p:nvPr/>
        </p:nvSpPr>
        <p:spPr>
          <a:xfrm>
            <a:off x="10143396" y="1814762"/>
            <a:ext cx="7814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1000" b="1" dirty="0">
                <a:solidFill>
                  <a:srgbClr val="FFC000"/>
                </a:solidFill>
              </a:rPr>
              <a:t>20 823,2</a:t>
            </a:r>
            <a:endParaRPr lang="zh-CN" altLang="en-US" sz="1000" b="1" dirty="0">
              <a:solidFill>
                <a:srgbClr val="FFC000"/>
              </a:solidFill>
            </a:endParaRPr>
          </a:p>
        </p:txBody>
      </p:sp>
      <p:cxnSp>
        <p:nvCxnSpPr>
          <p:cNvPr id="1162" name="Прямая соединительная линия 1161"/>
          <p:cNvCxnSpPr/>
          <p:nvPr/>
        </p:nvCxnSpPr>
        <p:spPr>
          <a:xfrm>
            <a:off x="11470793" y="1265493"/>
            <a:ext cx="31953" cy="22869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6" name="TextBox 1165"/>
          <p:cNvSpPr txBox="1"/>
          <p:nvPr/>
        </p:nvSpPr>
        <p:spPr>
          <a:xfrm>
            <a:off x="11496874" y="1305052"/>
            <a:ext cx="828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002060"/>
                </a:solidFill>
              </a:rPr>
              <a:t>582 357,7</a:t>
            </a:r>
          </a:p>
        </p:txBody>
      </p:sp>
      <p:sp>
        <p:nvSpPr>
          <p:cNvPr id="1167" name="TextBox 1166"/>
          <p:cNvSpPr txBox="1"/>
          <p:nvPr/>
        </p:nvSpPr>
        <p:spPr>
          <a:xfrm>
            <a:off x="11522639" y="1797929"/>
            <a:ext cx="7072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solidFill>
                  <a:srgbClr val="002060"/>
                </a:solidFill>
              </a:rPr>
              <a:t>669 450,2</a:t>
            </a:r>
          </a:p>
        </p:txBody>
      </p:sp>
      <p:sp>
        <p:nvSpPr>
          <p:cNvPr id="1168" name="TextBox 1167"/>
          <p:cNvSpPr txBox="1"/>
          <p:nvPr/>
        </p:nvSpPr>
        <p:spPr>
          <a:xfrm>
            <a:off x="11506261" y="2314914"/>
            <a:ext cx="7072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solidFill>
                  <a:srgbClr val="002060"/>
                </a:solidFill>
              </a:rPr>
              <a:t>539 639,8</a:t>
            </a:r>
          </a:p>
        </p:txBody>
      </p:sp>
      <p:graphicFrame>
        <p:nvGraphicFramePr>
          <p:cNvPr id="1203" name="Таблица 1202"/>
          <p:cNvGraphicFramePr>
            <a:graphicFrameLocks noGrp="1"/>
          </p:cNvGraphicFramePr>
          <p:nvPr>
            <p:extLst/>
          </p:nvPr>
        </p:nvGraphicFramePr>
        <p:xfrm>
          <a:off x="154789" y="596070"/>
          <a:ext cx="4760282" cy="458363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575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55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63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08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9637"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Прочие субсидии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chemeClr val="bg1"/>
                          </a:solidFill>
                        </a:rPr>
                        <a:t>2023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chemeClr val="bg1"/>
                          </a:solidFill>
                        </a:rPr>
                        <a:t>2024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chemeClr val="bg1"/>
                          </a:solidFill>
                        </a:rPr>
                        <a:t>2025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344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Субсидия на осуществление дорожной деятельности в отношении автомобильных дорог</a:t>
                      </a:r>
                      <a:r>
                        <a:rPr lang="ru-RU" sz="9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местного значения</a:t>
                      </a:r>
                      <a:endParaRPr lang="ru-RU" sz="9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40</a:t>
                      </a:r>
                      <a:r>
                        <a:rPr lang="ru-RU" sz="900" b="1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000,0</a:t>
                      </a:r>
                      <a:endParaRPr lang="ru-RU" sz="9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40 000,0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38 486,1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584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Субсидия на реализацию мероприятий перечня народных инициатив </a:t>
                      </a:r>
                      <a:endParaRPr lang="ru-RU" sz="9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15 000,0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7 445,4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7 445,4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4824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Субсидия на выплату денежного</a:t>
                      </a:r>
                      <a:r>
                        <a:rPr lang="ru-RU" sz="900" b="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содержания с начислениями на него главам, муниципальным служащим органов местного самоуправления  муниципальных районов </a:t>
                      </a:r>
                      <a:endParaRPr lang="ru-RU" sz="900" b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89 023,7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78 518,9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78 526,0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08434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Субсидия в целях софинансирования расходных обязательств для организации отдыха в каникулярное время на оплату стоимости набора продуктов питания в лагерях</a:t>
                      </a:r>
                      <a:r>
                        <a:rPr lang="ru-RU" sz="9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с дневным пребыванием детей</a:t>
                      </a:r>
                      <a:endParaRPr lang="ru-RU" sz="9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2 535,6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2 535,6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2 563,4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7677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Субсидия на приобретение средств обучения и воспитания (мебели для зданий</a:t>
                      </a:r>
                      <a:r>
                        <a:rPr lang="ru-RU" sz="9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в учебных классах)</a:t>
                      </a:r>
                      <a:endParaRPr lang="ru-RU" sz="9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0,0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0,0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107,0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7677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Субсидия на обеспечение бесплатным двухразовым обучающихся</a:t>
                      </a:r>
                      <a:r>
                        <a:rPr lang="ru-RU" sz="9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с ОВЗ</a:t>
                      </a:r>
                      <a:endParaRPr lang="ru-RU" sz="9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5 905,4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5 757,4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5 646,6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7677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Субсидия на обеспечение бесплатным питьевым молоком обучающихся 1-4 классов</a:t>
                      </a:r>
                      <a:endParaRPr lang="ru-RU" sz="9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2 206,3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3 330,2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3 362,5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7677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Субсидия на приобретение школьных автобусов для обеспечения безопасности школьных перевозок</a:t>
                      </a:r>
                      <a:endParaRPr lang="ru-RU" sz="9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0,0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0,0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4 508,0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39276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Субсидия на реализацию мероприятий по соблюдению требований к антитеррористической защищенности объектов муниципальных образовательных организаций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0,0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3 866,0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0,0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62341889"/>
                  </a:ext>
                </a:extLst>
              </a:tr>
            </a:tbl>
          </a:graphicData>
        </a:graphic>
      </p:graphicFrame>
      <p:grpSp>
        <p:nvGrpSpPr>
          <p:cNvPr id="1093" name="组合 52">
            <a:extLst>
              <a:ext uri="{FF2B5EF4-FFF2-40B4-BE49-F238E27FC236}">
                <a16:creationId xmlns:a16="http://schemas.microsoft.com/office/drawing/2014/main" id="{538516A8-498A-4AF1-8ABD-01E7376E9B00}"/>
              </a:ext>
            </a:extLst>
          </p:cNvPr>
          <p:cNvGrpSpPr/>
          <p:nvPr/>
        </p:nvGrpSpPr>
        <p:grpSpPr>
          <a:xfrm>
            <a:off x="4970081" y="1538688"/>
            <a:ext cx="1796770" cy="1790335"/>
            <a:chOff x="4087813" y="1265238"/>
            <a:chExt cx="4965700" cy="3746500"/>
          </a:xfrm>
        </p:grpSpPr>
        <p:grpSp>
          <p:nvGrpSpPr>
            <p:cNvPr id="1095" name="组合 4">
              <a:extLst>
                <a:ext uri="{FF2B5EF4-FFF2-40B4-BE49-F238E27FC236}">
                  <a16:creationId xmlns:a16="http://schemas.microsoft.com/office/drawing/2014/main" id="{3F2EFF7F-D8CD-4C5A-AB37-4DBC57EBB8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7813" y="3859213"/>
              <a:ext cx="4954587" cy="1152525"/>
              <a:chOff x="3618706" y="4143375"/>
              <a:chExt cx="4954588" cy="1152525"/>
            </a:xfrm>
          </p:grpSpPr>
          <p:sp>
            <p:nvSpPr>
              <p:cNvPr id="1112" name="Freeform 9">
                <a:extLst>
                  <a:ext uri="{FF2B5EF4-FFF2-40B4-BE49-F238E27FC236}">
                    <a16:creationId xmlns:a16="http://schemas.microsoft.com/office/drawing/2014/main" id="{7059FC6D-29C5-4B56-AF87-213E417C28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8706" y="4143375"/>
                <a:ext cx="4954588" cy="458787"/>
              </a:xfrm>
              <a:custGeom>
                <a:avLst/>
                <a:gdLst>
                  <a:gd name="T0" fmla="*/ 0 w 3121"/>
                  <a:gd name="T1" fmla="*/ 134 h 289"/>
                  <a:gd name="T2" fmla="*/ 1920 w 3121"/>
                  <a:gd name="T3" fmla="*/ 289 h 289"/>
                  <a:gd name="T4" fmla="*/ 3121 w 3121"/>
                  <a:gd name="T5" fmla="*/ 162 h 289"/>
                  <a:gd name="T6" fmla="*/ 1917 w 3121"/>
                  <a:gd name="T7" fmla="*/ 0 h 289"/>
                  <a:gd name="T8" fmla="*/ 0 w 3121"/>
                  <a:gd name="T9" fmla="*/ 134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21" h="289">
                    <a:moveTo>
                      <a:pt x="0" y="134"/>
                    </a:moveTo>
                    <a:lnTo>
                      <a:pt x="1920" y="289"/>
                    </a:lnTo>
                    <a:lnTo>
                      <a:pt x="3121" y="162"/>
                    </a:lnTo>
                    <a:lnTo>
                      <a:pt x="1917" y="0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802D03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113" name="Freeform 11">
                <a:extLst>
                  <a:ext uri="{FF2B5EF4-FFF2-40B4-BE49-F238E27FC236}">
                    <a16:creationId xmlns:a16="http://schemas.microsoft.com/office/drawing/2014/main" id="{F34555EC-F0AC-4ADB-9798-E90BFD50E8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66707" y="4400550"/>
                <a:ext cx="1906587" cy="895350"/>
              </a:xfrm>
              <a:custGeom>
                <a:avLst/>
                <a:gdLst>
                  <a:gd name="T0" fmla="*/ 1201 w 1201"/>
                  <a:gd name="T1" fmla="*/ 210 h 564"/>
                  <a:gd name="T2" fmla="*/ 0 w 1201"/>
                  <a:gd name="T3" fmla="*/ 564 h 564"/>
                  <a:gd name="T4" fmla="*/ 0 w 1201"/>
                  <a:gd name="T5" fmla="*/ 127 h 564"/>
                  <a:gd name="T6" fmla="*/ 1201 w 1201"/>
                  <a:gd name="T7" fmla="*/ 0 h 564"/>
                  <a:gd name="T8" fmla="*/ 1201 w 1201"/>
                  <a:gd name="T9" fmla="*/ 210 h 5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1" h="564">
                    <a:moveTo>
                      <a:pt x="1201" y="210"/>
                    </a:moveTo>
                    <a:lnTo>
                      <a:pt x="0" y="564"/>
                    </a:lnTo>
                    <a:lnTo>
                      <a:pt x="0" y="127"/>
                    </a:lnTo>
                    <a:lnTo>
                      <a:pt x="1201" y="0"/>
                    </a:lnTo>
                    <a:lnTo>
                      <a:pt x="1201" y="210"/>
                    </a:lnTo>
                    <a:close/>
                  </a:path>
                </a:pathLst>
              </a:custGeom>
              <a:solidFill>
                <a:srgbClr val="AA600D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114" name="Freeform 12">
                <a:extLst>
                  <a:ext uri="{FF2B5EF4-FFF2-40B4-BE49-F238E27FC236}">
                    <a16:creationId xmlns:a16="http://schemas.microsoft.com/office/drawing/2014/main" id="{6B5DC81A-068B-428C-A2E0-34A9D9A045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8706" y="4356100"/>
                <a:ext cx="3048001" cy="939800"/>
              </a:xfrm>
              <a:custGeom>
                <a:avLst/>
                <a:gdLst>
                  <a:gd name="T0" fmla="*/ 0 w 1920"/>
                  <a:gd name="T1" fmla="*/ 231 h 592"/>
                  <a:gd name="T2" fmla="*/ 1920 w 1920"/>
                  <a:gd name="T3" fmla="*/ 592 h 592"/>
                  <a:gd name="T4" fmla="*/ 1920 w 1920"/>
                  <a:gd name="T5" fmla="*/ 155 h 592"/>
                  <a:gd name="T6" fmla="*/ 0 w 1920"/>
                  <a:gd name="T7" fmla="*/ 0 h 592"/>
                  <a:gd name="T8" fmla="*/ 0 w 1920"/>
                  <a:gd name="T9" fmla="*/ 231 h 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20" h="592">
                    <a:moveTo>
                      <a:pt x="0" y="231"/>
                    </a:moveTo>
                    <a:lnTo>
                      <a:pt x="1920" y="592"/>
                    </a:lnTo>
                    <a:lnTo>
                      <a:pt x="1920" y="155"/>
                    </a:lnTo>
                    <a:lnTo>
                      <a:pt x="0" y="0"/>
                    </a:lnTo>
                    <a:lnTo>
                      <a:pt x="0" y="231"/>
                    </a:lnTo>
                    <a:close/>
                  </a:path>
                </a:pathLst>
              </a:custGeom>
              <a:solidFill>
                <a:srgbClr val="F5A601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115" name="Freeform 19">
                <a:extLst>
                  <a:ext uri="{FF2B5EF4-FFF2-40B4-BE49-F238E27FC236}">
                    <a16:creationId xmlns:a16="http://schemas.microsoft.com/office/drawing/2014/main" id="{5F5A7F08-CC90-48B0-9C50-3B5F05E9AB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8706" y="4356100"/>
                <a:ext cx="3048000" cy="246063"/>
              </a:xfrm>
              <a:custGeom>
                <a:avLst/>
                <a:gdLst>
                  <a:gd name="T0" fmla="*/ 3048000 w 558"/>
                  <a:gd name="T1" fmla="*/ 246063 h 45"/>
                  <a:gd name="T2" fmla="*/ 0 w 558"/>
                  <a:gd name="T3" fmla="*/ 0 h 45"/>
                  <a:gd name="T4" fmla="*/ 3048000 w 558"/>
                  <a:gd name="T5" fmla="*/ 246063 h 4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58" h="45">
                    <a:moveTo>
                      <a:pt x="558" y="45"/>
                    </a:moveTo>
                    <a:cubicBezTo>
                      <a:pt x="371" y="30"/>
                      <a:pt x="186" y="21"/>
                      <a:pt x="0" y="0"/>
                    </a:cubicBezTo>
                    <a:cubicBezTo>
                      <a:pt x="188" y="16"/>
                      <a:pt x="383" y="24"/>
                      <a:pt x="558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116" name="Freeform 20">
                <a:extLst>
                  <a:ext uri="{FF2B5EF4-FFF2-40B4-BE49-F238E27FC236}">
                    <a16:creationId xmlns:a16="http://schemas.microsoft.com/office/drawing/2014/main" id="{9296F95A-2F9D-4244-9A0D-34BA8F98CD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66706" y="4400550"/>
                <a:ext cx="1895475" cy="201613"/>
              </a:xfrm>
              <a:custGeom>
                <a:avLst/>
                <a:gdLst>
                  <a:gd name="T0" fmla="*/ 0 w 347"/>
                  <a:gd name="T1" fmla="*/ 201613 h 37"/>
                  <a:gd name="T2" fmla="*/ 1895475 w 347"/>
                  <a:gd name="T3" fmla="*/ 0 h 37"/>
                  <a:gd name="T4" fmla="*/ 0 w 347"/>
                  <a:gd name="T5" fmla="*/ 201613 h 3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7" h="37">
                    <a:moveTo>
                      <a:pt x="0" y="37"/>
                    </a:moveTo>
                    <a:cubicBezTo>
                      <a:pt x="116" y="22"/>
                      <a:pt x="231" y="20"/>
                      <a:pt x="347" y="0"/>
                    </a:cubicBezTo>
                    <a:cubicBezTo>
                      <a:pt x="230" y="15"/>
                      <a:pt x="109" y="16"/>
                      <a:pt x="0" y="3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117" name="Freeform 25">
                <a:extLst>
                  <a:ext uri="{FF2B5EF4-FFF2-40B4-BE49-F238E27FC236}">
                    <a16:creationId xmlns:a16="http://schemas.microsoft.com/office/drawing/2014/main" id="{0BE2A400-FD33-4CF2-BA4B-CC2E8A69CF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50831" y="4602163"/>
                <a:ext cx="33338" cy="666750"/>
              </a:xfrm>
              <a:custGeom>
                <a:avLst/>
                <a:gdLst>
                  <a:gd name="T0" fmla="*/ 16669 w 6"/>
                  <a:gd name="T1" fmla="*/ 0 h 122"/>
                  <a:gd name="T2" fmla="*/ 16669 w 6"/>
                  <a:gd name="T3" fmla="*/ 666750 h 122"/>
                  <a:gd name="T4" fmla="*/ 16669 w 6"/>
                  <a:gd name="T5" fmla="*/ 0 h 12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122">
                    <a:moveTo>
                      <a:pt x="3" y="0"/>
                    </a:moveTo>
                    <a:cubicBezTo>
                      <a:pt x="5" y="53"/>
                      <a:pt x="6" y="71"/>
                      <a:pt x="3" y="122"/>
                    </a:cubicBezTo>
                    <a:cubicBezTo>
                      <a:pt x="1" y="70"/>
                      <a:pt x="0" y="54"/>
                      <a:pt x="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118" name="文本框 33">
                <a:extLst>
                  <a:ext uri="{FF2B5EF4-FFF2-40B4-BE49-F238E27FC236}">
                    <a16:creationId xmlns:a16="http://schemas.microsoft.com/office/drawing/2014/main" id="{86DA3E89-88A3-47B1-8C9E-69BE7476FFE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486291">
                <a:off x="3855468" y="4446757"/>
                <a:ext cx="2942534" cy="7084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altLang="zh-CN" sz="16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2024 год</a:t>
                </a:r>
                <a:endParaRPr lang="zh-CN" altLang="en-US" sz="16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096" name="组合 2">
              <a:extLst>
                <a:ext uri="{FF2B5EF4-FFF2-40B4-BE49-F238E27FC236}">
                  <a16:creationId xmlns:a16="http://schemas.microsoft.com/office/drawing/2014/main" id="{F20AB511-D927-4AD7-998A-DD6B10E1D4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98925" y="1265238"/>
              <a:ext cx="4954588" cy="1906587"/>
              <a:chOff x="3618706" y="1570038"/>
              <a:chExt cx="4954588" cy="1906587"/>
            </a:xfrm>
          </p:grpSpPr>
          <p:sp>
            <p:nvSpPr>
              <p:cNvPr id="1105" name="Freeform 10">
                <a:extLst>
                  <a:ext uri="{FF2B5EF4-FFF2-40B4-BE49-F238E27FC236}">
                    <a16:creationId xmlns:a16="http://schemas.microsoft.com/office/drawing/2014/main" id="{A84BD65E-2327-4DF3-AD48-235AC14A29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8706" y="2330450"/>
                <a:ext cx="4954588" cy="1146175"/>
              </a:xfrm>
              <a:custGeom>
                <a:avLst/>
                <a:gdLst>
                  <a:gd name="T0" fmla="*/ 0 w 3121"/>
                  <a:gd name="T1" fmla="*/ 440 h 722"/>
                  <a:gd name="T2" fmla="*/ 1920 w 3121"/>
                  <a:gd name="T3" fmla="*/ 0 h 722"/>
                  <a:gd name="T4" fmla="*/ 3121 w 3121"/>
                  <a:gd name="T5" fmla="*/ 423 h 722"/>
                  <a:gd name="T6" fmla="*/ 1920 w 3121"/>
                  <a:gd name="T7" fmla="*/ 722 h 722"/>
                  <a:gd name="T8" fmla="*/ 0 w 3121"/>
                  <a:gd name="T9" fmla="*/ 440 h 7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21" h="722">
                    <a:moveTo>
                      <a:pt x="0" y="440"/>
                    </a:moveTo>
                    <a:lnTo>
                      <a:pt x="1920" y="0"/>
                    </a:lnTo>
                    <a:lnTo>
                      <a:pt x="3121" y="423"/>
                    </a:lnTo>
                    <a:lnTo>
                      <a:pt x="1920" y="722"/>
                    </a:lnTo>
                    <a:lnTo>
                      <a:pt x="0" y="440"/>
                    </a:lnTo>
                    <a:close/>
                  </a:path>
                </a:pathLst>
              </a:custGeom>
              <a:solidFill>
                <a:srgbClr val="145D65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106" name="Freeform 15">
                <a:extLst>
                  <a:ext uri="{FF2B5EF4-FFF2-40B4-BE49-F238E27FC236}">
                    <a16:creationId xmlns:a16="http://schemas.microsoft.com/office/drawing/2014/main" id="{59E9ADDF-55C9-4D02-9AA0-1E9F1729F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66706" y="1576388"/>
                <a:ext cx="1906588" cy="1425575"/>
              </a:xfrm>
              <a:custGeom>
                <a:avLst/>
                <a:gdLst>
                  <a:gd name="T0" fmla="*/ 1201 w 1201"/>
                  <a:gd name="T1" fmla="*/ 619 h 898"/>
                  <a:gd name="T2" fmla="*/ 0 w 1201"/>
                  <a:gd name="T3" fmla="*/ 0 h 898"/>
                  <a:gd name="T4" fmla="*/ 0 w 1201"/>
                  <a:gd name="T5" fmla="*/ 475 h 898"/>
                  <a:gd name="T6" fmla="*/ 1201 w 1201"/>
                  <a:gd name="T7" fmla="*/ 898 h 898"/>
                  <a:gd name="T8" fmla="*/ 1201 w 1201"/>
                  <a:gd name="T9" fmla="*/ 619 h 8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1" h="898">
                    <a:moveTo>
                      <a:pt x="1201" y="619"/>
                    </a:moveTo>
                    <a:lnTo>
                      <a:pt x="0" y="0"/>
                    </a:lnTo>
                    <a:lnTo>
                      <a:pt x="0" y="475"/>
                    </a:lnTo>
                    <a:lnTo>
                      <a:pt x="1201" y="898"/>
                    </a:lnTo>
                    <a:lnTo>
                      <a:pt x="1201" y="619"/>
                    </a:lnTo>
                    <a:close/>
                  </a:path>
                </a:pathLst>
              </a:custGeom>
              <a:solidFill>
                <a:srgbClr val="2099A7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107" name="Freeform 16">
                <a:extLst>
                  <a:ext uri="{FF2B5EF4-FFF2-40B4-BE49-F238E27FC236}">
                    <a16:creationId xmlns:a16="http://schemas.microsoft.com/office/drawing/2014/main" id="{C3758F20-8FF8-4FEF-ADFF-247A1B7B3E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8706" y="1576388"/>
                <a:ext cx="3048000" cy="1452562"/>
              </a:xfrm>
              <a:custGeom>
                <a:avLst/>
                <a:gdLst>
                  <a:gd name="T0" fmla="*/ 0 w 1920"/>
                  <a:gd name="T1" fmla="*/ 609 h 915"/>
                  <a:gd name="T2" fmla="*/ 1920 w 1920"/>
                  <a:gd name="T3" fmla="*/ 0 h 915"/>
                  <a:gd name="T4" fmla="*/ 1920 w 1920"/>
                  <a:gd name="T5" fmla="*/ 475 h 915"/>
                  <a:gd name="T6" fmla="*/ 0 w 1920"/>
                  <a:gd name="T7" fmla="*/ 915 h 915"/>
                  <a:gd name="T8" fmla="*/ 0 w 1920"/>
                  <a:gd name="T9" fmla="*/ 609 h 9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20" h="915">
                    <a:moveTo>
                      <a:pt x="0" y="609"/>
                    </a:moveTo>
                    <a:lnTo>
                      <a:pt x="1920" y="0"/>
                    </a:lnTo>
                    <a:lnTo>
                      <a:pt x="1920" y="475"/>
                    </a:lnTo>
                    <a:lnTo>
                      <a:pt x="0" y="915"/>
                    </a:lnTo>
                    <a:lnTo>
                      <a:pt x="0" y="609"/>
                    </a:lnTo>
                    <a:close/>
                  </a:path>
                </a:pathLst>
              </a:custGeom>
              <a:solidFill>
                <a:srgbClr val="07C1D6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dirty="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108" name="Freeform 17">
                <a:extLst>
                  <a:ext uri="{FF2B5EF4-FFF2-40B4-BE49-F238E27FC236}">
                    <a16:creationId xmlns:a16="http://schemas.microsoft.com/office/drawing/2014/main" id="{08D1BB2F-5DF9-493A-9920-FBDFA10763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8706" y="2330450"/>
                <a:ext cx="3048000" cy="693738"/>
              </a:xfrm>
              <a:custGeom>
                <a:avLst/>
                <a:gdLst>
                  <a:gd name="T0" fmla="*/ 3048000 w 558"/>
                  <a:gd name="T1" fmla="*/ 0 h 127"/>
                  <a:gd name="T2" fmla="*/ 0 w 558"/>
                  <a:gd name="T3" fmla="*/ 693738 h 127"/>
                  <a:gd name="T4" fmla="*/ 3048000 w 558"/>
                  <a:gd name="T5" fmla="*/ 0 h 12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58" h="127">
                    <a:moveTo>
                      <a:pt x="558" y="0"/>
                    </a:moveTo>
                    <a:cubicBezTo>
                      <a:pt x="376" y="44"/>
                      <a:pt x="184" y="92"/>
                      <a:pt x="0" y="127"/>
                    </a:cubicBezTo>
                    <a:cubicBezTo>
                      <a:pt x="184" y="85"/>
                      <a:pt x="385" y="34"/>
                      <a:pt x="55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109" name="Freeform 21">
                <a:extLst>
                  <a:ext uri="{FF2B5EF4-FFF2-40B4-BE49-F238E27FC236}">
                    <a16:creationId xmlns:a16="http://schemas.microsoft.com/office/drawing/2014/main" id="{66661262-ACFE-4B89-8B19-6AF734FA31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66706" y="2330450"/>
                <a:ext cx="1906588" cy="666750"/>
              </a:xfrm>
              <a:custGeom>
                <a:avLst/>
                <a:gdLst>
                  <a:gd name="T0" fmla="*/ 0 w 349"/>
                  <a:gd name="T1" fmla="*/ 0 h 122"/>
                  <a:gd name="T2" fmla="*/ 1906588 w 349"/>
                  <a:gd name="T3" fmla="*/ 666750 h 122"/>
                  <a:gd name="T4" fmla="*/ 0 w 349"/>
                  <a:gd name="T5" fmla="*/ 0 h 12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9" h="122">
                    <a:moveTo>
                      <a:pt x="0" y="0"/>
                    </a:moveTo>
                    <a:cubicBezTo>
                      <a:pt x="111" y="44"/>
                      <a:pt x="236" y="87"/>
                      <a:pt x="349" y="122"/>
                    </a:cubicBezTo>
                    <a:cubicBezTo>
                      <a:pt x="237" y="80"/>
                      <a:pt x="106" y="34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110" name="Freeform 23">
                <a:extLst>
                  <a:ext uri="{FF2B5EF4-FFF2-40B4-BE49-F238E27FC236}">
                    <a16:creationId xmlns:a16="http://schemas.microsoft.com/office/drawing/2014/main" id="{6BFEA428-04EA-4BE0-810E-DBC5D87C76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50831" y="1570038"/>
                <a:ext cx="33338" cy="754063"/>
              </a:xfrm>
              <a:custGeom>
                <a:avLst/>
                <a:gdLst>
                  <a:gd name="T0" fmla="*/ 16669 w 6"/>
                  <a:gd name="T1" fmla="*/ 0 h 138"/>
                  <a:gd name="T2" fmla="*/ 16669 w 6"/>
                  <a:gd name="T3" fmla="*/ 754063 h 138"/>
                  <a:gd name="T4" fmla="*/ 16669 w 6"/>
                  <a:gd name="T5" fmla="*/ 0 h 13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138">
                    <a:moveTo>
                      <a:pt x="3" y="0"/>
                    </a:moveTo>
                    <a:cubicBezTo>
                      <a:pt x="5" y="54"/>
                      <a:pt x="6" y="87"/>
                      <a:pt x="3" y="138"/>
                    </a:cubicBezTo>
                    <a:cubicBezTo>
                      <a:pt x="1" y="87"/>
                      <a:pt x="0" y="54"/>
                      <a:pt x="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111" name="文本框 1">
                <a:extLst>
                  <a:ext uri="{FF2B5EF4-FFF2-40B4-BE49-F238E27FC236}">
                    <a16:creationId xmlns:a16="http://schemas.microsoft.com/office/drawing/2014/main" id="{5FB731DE-BD08-48A9-A623-7459419EAE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20620040">
                <a:off x="3781935" y="2047550"/>
                <a:ext cx="2942534" cy="7084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altLang="zh-CN" sz="16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2022 год</a:t>
                </a:r>
                <a:endParaRPr lang="zh-CN" altLang="en-US" sz="16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097" name="组合 3">
              <a:extLst>
                <a:ext uri="{FF2B5EF4-FFF2-40B4-BE49-F238E27FC236}">
                  <a16:creationId xmlns:a16="http://schemas.microsoft.com/office/drawing/2014/main" id="{1316F884-86D9-421F-B99C-9BD2F602FC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98925" y="2713038"/>
              <a:ext cx="4954588" cy="1131887"/>
              <a:chOff x="3618706" y="3017838"/>
              <a:chExt cx="4954588" cy="1131888"/>
            </a:xfrm>
          </p:grpSpPr>
          <p:sp>
            <p:nvSpPr>
              <p:cNvPr id="1098" name="Freeform 8">
                <a:extLst>
                  <a:ext uri="{FF2B5EF4-FFF2-40B4-BE49-F238E27FC236}">
                    <a16:creationId xmlns:a16="http://schemas.microsoft.com/office/drawing/2014/main" id="{5E807D07-B7F1-4804-B4E5-450649264A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8706" y="3684589"/>
                <a:ext cx="4954588" cy="465137"/>
              </a:xfrm>
              <a:custGeom>
                <a:avLst/>
                <a:gdLst>
                  <a:gd name="T0" fmla="*/ 0 w 3121"/>
                  <a:gd name="T1" fmla="*/ 128 h 293"/>
                  <a:gd name="T2" fmla="*/ 1920 w 3121"/>
                  <a:gd name="T3" fmla="*/ 0 h 293"/>
                  <a:gd name="T4" fmla="*/ 3121 w 3121"/>
                  <a:gd name="T5" fmla="*/ 114 h 293"/>
                  <a:gd name="T6" fmla="*/ 1917 w 3121"/>
                  <a:gd name="T7" fmla="*/ 293 h 293"/>
                  <a:gd name="T8" fmla="*/ 0 w 3121"/>
                  <a:gd name="T9" fmla="*/ 128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21" h="293">
                    <a:moveTo>
                      <a:pt x="0" y="128"/>
                    </a:moveTo>
                    <a:lnTo>
                      <a:pt x="1920" y="0"/>
                    </a:lnTo>
                    <a:lnTo>
                      <a:pt x="3121" y="114"/>
                    </a:lnTo>
                    <a:lnTo>
                      <a:pt x="1917" y="293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6C6B65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099" name="Freeform 13">
                <a:extLst>
                  <a:ext uri="{FF2B5EF4-FFF2-40B4-BE49-F238E27FC236}">
                    <a16:creationId xmlns:a16="http://schemas.microsoft.com/office/drawing/2014/main" id="{EAFCCEAD-4826-4AAB-8D28-24F57B14DA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66706" y="3017838"/>
                <a:ext cx="1906588" cy="847726"/>
              </a:xfrm>
              <a:custGeom>
                <a:avLst/>
                <a:gdLst>
                  <a:gd name="T0" fmla="*/ 1201 w 1201"/>
                  <a:gd name="T1" fmla="*/ 327 h 534"/>
                  <a:gd name="T2" fmla="*/ 0 w 1201"/>
                  <a:gd name="T3" fmla="*/ 0 h 534"/>
                  <a:gd name="T4" fmla="*/ 0 w 1201"/>
                  <a:gd name="T5" fmla="*/ 420 h 534"/>
                  <a:gd name="T6" fmla="*/ 1201 w 1201"/>
                  <a:gd name="T7" fmla="*/ 534 h 534"/>
                  <a:gd name="T8" fmla="*/ 1201 w 1201"/>
                  <a:gd name="T9" fmla="*/ 327 h 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1" h="534">
                    <a:moveTo>
                      <a:pt x="1201" y="327"/>
                    </a:moveTo>
                    <a:lnTo>
                      <a:pt x="0" y="0"/>
                    </a:lnTo>
                    <a:lnTo>
                      <a:pt x="0" y="420"/>
                    </a:lnTo>
                    <a:lnTo>
                      <a:pt x="1201" y="534"/>
                    </a:lnTo>
                    <a:lnTo>
                      <a:pt x="1201" y="327"/>
                    </a:lnTo>
                    <a:close/>
                  </a:path>
                </a:pathLst>
              </a:custGeom>
              <a:solidFill>
                <a:srgbClr val="96938B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100" name="Freeform 14">
                <a:extLst>
                  <a:ext uri="{FF2B5EF4-FFF2-40B4-BE49-F238E27FC236}">
                    <a16:creationId xmlns:a16="http://schemas.microsoft.com/office/drawing/2014/main" id="{17A13E82-071B-4FE4-951A-ED80FC1F21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8706" y="3017838"/>
                <a:ext cx="3048000" cy="869951"/>
              </a:xfrm>
              <a:custGeom>
                <a:avLst/>
                <a:gdLst>
                  <a:gd name="T0" fmla="*/ 0 w 1920"/>
                  <a:gd name="T1" fmla="*/ 317 h 548"/>
                  <a:gd name="T2" fmla="*/ 1920 w 1920"/>
                  <a:gd name="T3" fmla="*/ 0 h 548"/>
                  <a:gd name="T4" fmla="*/ 1920 w 1920"/>
                  <a:gd name="T5" fmla="*/ 420 h 548"/>
                  <a:gd name="T6" fmla="*/ 0 w 1920"/>
                  <a:gd name="T7" fmla="*/ 548 h 548"/>
                  <a:gd name="T8" fmla="*/ 0 w 1920"/>
                  <a:gd name="T9" fmla="*/ 317 h 5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20" h="548">
                    <a:moveTo>
                      <a:pt x="0" y="317"/>
                    </a:moveTo>
                    <a:lnTo>
                      <a:pt x="1920" y="0"/>
                    </a:lnTo>
                    <a:lnTo>
                      <a:pt x="1920" y="420"/>
                    </a:lnTo>
                    <a:lnTo>
                      <a:pt x="0" y="548"/>
                    </a:lnTo>
                    <a:lnTo>
                      <a:pt x="0" y="317"/>
                    </a:lnTo>
                    <a:close/>
                  </a:path>
                </a:pathLst>
              </a:custGeom>
              <a:solidFill>
                <a:srgbClr val="D7D3C8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101" name="Freeform 18">
                <a:extLst>
                  <a:ext uri="{FF2B5EF4-FFF2-40B4-BE49-F238E27FC236}">
                    <a16:creationId xmlns:a16="http://schemas.microsoft.com/office/drawing/2014/main" id="{9C92FCDD-3DAF-413F-93C2-60073002C4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8706" y="3684588"/>
                <a:ext cx="3048000" cy="196850"/>
              </a:xfrm>
              <a:custGeom>
                <a:avLst/>
                <a:gdLst>
                  <a:gd name="T0" fmla="*/ 3048000 w 558"/>
                  <a:gd name="T1" fmla="*/ 0 h 36"/>
                  <a:gd name="T2" fmla="*/ 0 w 558"/>
                  <a:gd name="T3" fmla="*/ 196850 h 36"/>
                  <a:gd name="T4" fmla="*/ 3048000 w 558"/>
                  <a:gd name="T5" fmla="*/ 0 h 3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58" h="36">
                    <a:moveTo>
                      <a:pt x="558" y="0"/>
                    </a:moveTo>
                    <a:cubicBezTo>
                      <a:pt x="372" y="13"/>
                      <a:pt x="187" y="30"/>
                      <a:pt x="0" y="36"/>
                    </a:cubicBezTo>
                    <a:cubicBezTo>
                      <a:pt x="188" y="24"/>
                      <a:pt x="382" y="6"/>
                      <a:pt x="55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102" name="Freeform 22">
                <a:extLst>
                  <a:ext uri="{FF2B5EF4-FFF2-40B4-BE49-F238E27FC236}">
                    <a16:creationId xmlns:a16="http://schemas.microsoft.com/office/drawing/2014/main" id="{FF20D027-0D1F-463E-B943-20E0F25CC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66706" y="3684588"/>
                <a:ext cx="1895475" cy="180975"/>
              </a:xfrm>
              <a:custGeom>
                <a:avLst/>
                <a:gdLst>
                  <a:gd name="T0" fmla="*/ 0 w 347"/>
                  <a:gd name="T1" fmla="*/ 0 h 33"/>
                  <a:gd name="T2" fmla="*/ 1895475 w 347"/>
                  <a:gd name="T3" fmla="*/ 180975 h 33"/>
                  <a:gd name="T4" fmla="*/ 0 w 347"/>
                  <a:gd name="T5" fmla="*/ 0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7" h="33">
                    <a:moveTo>
                      <a:pt x="0" y="0"/>
                    </a:moveTo>
                    <a:cubicBezTo>
                      <a:pt x="114" y="13"/>
                      <a:pt x="233" y="26"/>
                      <a:pt x="347" y="33"/>
                    </a:cubicBezTo>
                    <a:cubicBezTo>
                      <a:pt x="233" y="21"/>
                      <a:pt x="108" y="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103" name="Freeform 24">
                <a:extLst>
                  <a:ext uri="{FF2B5EF4-FFF2-40B4-BE49-F238E27FC236}">
                    <a16:creationId xmlns:a16="http://schemas.microsoft.com/office/drawing/2014/main" id="{C7F29BFE-8477-4E04-874B-48F105DB38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50831" y="3017838"/>
                <a:ext cx="33338" cy="666750"/>
              </a:xfrm>
              <a:custGeom>
                <a:avLst/>
                <a:gdLst>
                  <a:gd name="T0" fmla="*/ 16669 w 6"/>
                  <a:gd name="T1" fmla="*/ 0 h 122"/>
                  <a:gd name="T2" fmla="*/ 16669 w 6"/>
                  <a:gd name="T3" fmla="*/ 666750 h 122"/>
                  <a:gd name="T4" fmla="*/ 16669 w 6"/>
                  <a:gd name="T5" fmla="*/ 0 h 12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122">
                    <a:moveTo>
                      <a:pt x="3" y="0"/>
                    </a:moveTo>
                    <a:cubicBezTo>
                      <a:pt x="5" y="53"/>
                      <a:pt x="6" y="71"/>
                      <a:pt x="3" y="122"/>
                    </a:cubicBezTo>
                    <a:cubicBezTo>
                      <a:pt x="1" y="70"/>
                      <a:pt x="0" y="54"/>
                      <a:pt x="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104" name="文本框 32">
                <a:extLst>
                  <a:ext uri="{FF2B5EF4-FFF2-40B4-BE49-F238E27FC236}">
                    <a16:creationId xmlns:a16="http://schemas.microsoft.com/office/drawing/2014/main" id="{6081D2CC-DA38-45E7-B5EE-35244080091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21188924">
                <a:off x="3965849" y="3159917"/>
                <a:ext cx="2942534" cy="7084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altLang="zh-CN" sz="16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2023 год</a:t>
                </a:r>
                <a:endParaRPr lang="zh-CN" altLang="en-US" sz="16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15" name="Freeform 15">
            <a:extLst>
              <a:ext uri="{FF2B5EF4-FFF2-40B4-BE49-F238E27FC236}">
                <a16:creationId xmlns:a16="http://schemas.microsoft.com/office/drawing/2014/main" id="{59E9ADDF-55C9-4D02-9AA0-1E9F1729FFB3}"/>
              </a:ext>
            </a:extLst>
          </p:cNvPr>
          <p:cNvSpPr>
            <a:spLocks/>
          </p:cNvSpPr>
          <p:nvPr/>
        </p:nvSpPr>
        <p:spPr bwMode="auto">
          <a:xfrm>
            <a:off x="6020828" y="1068216"/>
            <a:ext cx="697528" cy="600039"/>
          </a:xfrm>
          <a:custGeom>
            <a:avLst/>
            <a:gdLst>
              <a:gd name="T0" fmla="*/ 1201 w 1201"/>
              <a:gd name="T1" fmla="*/ 619 h 898"/>
              <a:gd name="T2" fmla="*/ 0 w 1201"/>
              <a:gd name="T3" fmla="*/ 0 h 898"/>
              <a:gd name="T4" fmla="*/ 0 w 1201"/>
              <a:gd name="T5" fmla="*/ 475 h 898"/>
              <a:gd name="T6" fmla="*/ 1201 w 1201"/>
              <a:gd name="T7" fmla="*/ 898 h 898"/>
              <a:gd name="T8" fmla="*/ 1201 w 1201"/>
              <a:gd name="T9" fmla="*/ 619 h 8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1" h="898">
                <a:moveTo>
                  <a:pt x="1201" y="619"/>
                </a:moveTo>
                <a:lnTo>
                  <a:pt x="0" y="0"/>
                </a:lnTo>
                <a:lnTo>
                  <a:pt x="0" y="475"/>
                </a:lnTo>
                <a:lnTo>
                  <a:pt x="1201" y="898"/>
                </a:lnTo>
                <a:lnTo>
                  <a:pt x="1201" y="619"/>
                </a:lnTo>
                <a:close/>
              </a:path>
            </a:pathLst>
          </a:custGeom>
          <a:solidFill>
            <a:srgbClr val="6C5672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93496" y="54960"/>
            <a:ext cx="731520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25373"/>
                </a:solidFill>
              </a:rPr>
              <a:t>Субсидии </a:t>
            </a:r>
            <a:r>
              <a:rPr lang="ru-RU" sz="2000" b="1" dirty="0">
                <a:solidFill>
                  <a:schemeClr val="accent3"/>
                </a:solidFill>
              </a:rPr>
              <a:t>на 2023-2025 годы (тыс.руб.) </a:t>
            </a:r>
            <a:endParaRPr lang="ru-RU" sz="2000" dirty="0"/>
          </a:p>
          <a:p>
            <a:r>
              <a:rPr lang="ru-RU" sz="2400" b="1" dirty="0">
                <a:solidFill>
                  <a:srgbClr val="025373"/>
                </a:solidFill>
              </a:rPr>
              <a:t> </a:t>
            </a:r>
            <a:endParaRPr lang="ru-RU" sz="2400" b="1" dirty="0">
              <a:solidFill>
                <a:schemeClr val="accent3"/>
              </a:solidFill>
            </a:endParaRPr>
          </a:p>
        </p:txBody>
      </p:sp>
      <p:sp>
        <p:nvSpPr>
          <p:cNvPr id="117" name="Freeform 16">
            <a:extLst>
              <a:ext uri="{FF2B5EF4-FFF2-40B4-BE49-F238E27FC236}">
                <a16:creationId xmlns:a16="http://schemas.microsoft.com/office/drawing/2014/main" id="{C3758F20-8FF8-4FEF-ADFF-247A1B7B3E77}"/>
              </a:ext>
            </a:extLst>
          </p:cNvPr>
          <p:cNvSpPr>
            <a:spLocks/>
          </p:cNvSpPr>
          <p:nvPr/>
        </p:nvSpPr>
        <p:spPr bwMode="auto">
          <a:xfrm rot="21346271">
            <a:off x="4941872" y="1093595"/>
            <a:ext cx="1115115" cy="611398"/>
          </a:xfrm>
          <a:custGeom>
            <a:avLst/>
            <a:gdLst>
              <a:gd name="T0" fmla="*/ 0 w 1920"/>
              <a:gd name="T1" fmla="*/ 609 h 915"/>
              <a:gd name="T2" fmla="*/ 1920 w 1920"/>
              <a:gd name="T3" fmla="*/ 0 h 915"/>
              <a:gd name="T4" fmla="*/ 1920 w 1920"/>
              <a:gd name="T5" fmla="*/ 475 h 915"/>
              <a:gd name="T6" fmla="*/ 0 w 1920"/>
              <a:gd name="T7" fmla="*/ 915 h 915"/>
              <a:gd name="T8" fmla="*/ 0 w 1920"/>
              <a:gd name="T9" fmla="*/ 609 h 9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0" h="915">
                <a:moveTo>
                  <a:pt x="0" y="609"/>
                </a:moveTo>
                <a:lnTo>
                  <a:pt x="1920" y="0"/>
                </a:lnTo>
                <a:lnTo>
                  <a:pt x="1920" y="475"/>
                </a:lnTo>
                <a:lnTo>
                  <a:pt x="0" y="915"/>
                </a:lnTo>
                <a:lnTo>
                  <a:pt x="0" y="609"/>
                </a:lnTo>
                <a:close/>
              </a:path>
            </a:pathLst>
          </a:custGeom>
          <a:solidFill>
            <a:srgbClr val="6C5672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16" name="文本框 1">
            <a:extLst>
              <a:ext uri="{FF2B5EF4-FFF2-40B4-BE49-F238E27FC236}">
                <a16:creationId xmlns:a16="http://schemas.microsoft.com/office/drawing/2014/main" id="{5FB731DE-BD08-48A9-A623-7459419EAEB8}"/>
              </a:ext>
            </a:extLst>
          </p:cNvPr>
          <p:cNvSpPr txBox="1">
            <a:spLocks noChangeArrowheads="1"/>
          </p:cNvSpPr>
          <p:nvPr/>
        </p:nvSpPr>
        <p:spPr bwMode="auto">
          <a:xfrm rot="20237777">
            <a:off x="5000074" y="1218825"/>
            <a:ext cx="106471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zh-CN" sz="1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2021 год</a:t>
            </a:r>
            <a:endParaRPr lang="zh-CN" altLang="en-US" sz="16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1" name="文本框 33">
            <a:extLst>
              <a:ext uri="{FF2B5EF4-FFF2-40B4-BE49-F238E27FC236}">
                <a16:creationId xmlns:a16="http://schemas.microsoft.com/office/drawing/2014/main" id="{86DA3E89-88A3-47B1-8C9E-69BE7476FFE5}"/>
              </a:ext>
            </a:extLst>
          </p:cNvPr>
          <p:cNvSpPr txBox="1">
            <a:spLocks noChangeArrowheads="1"/>
          </p:cNvSpPr>
          <p:nvPr/>
        </p:nvSpPr>
        <p:spPr bwMode="auto">
          <a:xfrm rot="937269">
            <a:off x="5071738" y="3499282"/>
            <a:ext cx="106471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zh-CN" sz="1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2025 год</a:t>
            </a:r>
            <a:endParaRPr lang="zh-CN" altLang="en-US" sz="16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3" name="文本框 61"/>
          <p:cNvSpPr txBox="1"/>
          <p:nvPr/>
        </p:nvSpPr>
        <p:spPr>
          <a:xfrm>
            <a:off x="6746692" y="2340095"/>
            <a:ext cx="8551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1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198 484,7</a:t>
            </a:r>
            <a:endParaRPr lang="zh-CN" altLang="en-US" sz="1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4" name="文本框 61"/>
          <p:cNvSpPr txBox="1"/>
          <p:nvPr/>
        </p:nvSpPr>
        <p:spPr>
          <a:xfrm>
            <a:off x="6758823" y="2802218"/>
            <a:ext cx="7193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1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0,0</a:t>
            </a:r>
            <a:endParaRPr lang="zh-CN" altLang="en-US" sz="1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6" name="Google Shape;1803;p47">
            <a:extLst>
              <a:ext uri="{FF2B5EF4-FFF2-40B4-BE49-F238E27FC236}">
                <a16:creationId xmlns:a16="http://schemas.microsoft.com/office/drawing/2014/main" id="{38BD6998-18AD-4DF8-8336-554F9A6740EA}"/>
              </a:ext>
            </a:extLst>
          </p:cNvPr>
          <p:cNvSpPr/>
          <p:nvPr/>
        </p:nvSpPr>
        <p:spPr>
          <a:xfrm>
            <a:off x="11541296" y="3229765"/>
            <a:ext cx="629606" cy="361647"/>
          </a:xfrm>
          <a:custGeom>
            <a:avLst/>
            <a:gdLst/>
            <a:ahLst/>
            <a:cxnLst/>
            <a:rect l="l" t="t" r="r" b="b"/>
            <a:pathLst>
              <a:path w="23623" h="21813" extrusionOk="0">
                <a:moveTo>
                  <a:pt x="19050" y="21812"/>
                </a:moveTo>
                <a:lnTo>
                  <a:pt x="4572" y="21812"/>
                </a:lnTo>
                <a:cubicBezTo>
                  <a:pt x="2048" y="21812"/>
                  <a:pt x="0" y="19764"/>
                  <a:pt x="0" y="17240"/>
                </a:cubicBezTo>
                <a:lnTo>
                  <a:pt x="0" y="4572"/>
                </a:lnTo>
                <a:cubicBezTo>
                  <a:pt x="0" y="2048"/>
                  <a:pt x="2048" y="0"/>
                  <a:pt x="4572" y="0"/>
                </a:cubicBezTo>
                <a:lnTo>
                  <a:pt x="19050" y="0"/>
                </a:lnTo>
                <a:cubicBezTo>
                  <a:pt x="21574" y="0"/>
                  <a:pt x="23622" y="2048"/>
                  <a:pt x="23622" y="4572"/>
                </a:cubicBezTo>
                <a:lnTo>
                  <a:pt x="23622" y="17240"/>
                </a:lnTo>
                <a:cubicBezTo>
                  <a:pt x="23622" y="19764"/>
                  <a:pt x="21574" y="21812"/>
                  <a:pt x="19050" y="21812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28" name="文本框 54"/>
          <p:cNvSpPr txBox="1"/>
          <p:nvPr/>
        </p:nvSpPr>
        <p:spPr>
          <a:xfrm>
            <a:off x="8536650" y="2322731"/>
            <a:ext cx="8752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1000" b="1" dirty="0">
                <a:solidFill>
                  <a:srgbClr val="01ACBE"/>
                </a:solidFill>
              </a:rPr>
              <a:t>157 310,6</a:t>
            </a:r>
            <a:endParaRPr lang="zh-CN" altLang="en-US" sz="1000" b="1" dirty="0">
              <a:solidFill>
                <a:srgbClr val="01ACBE"/>
              </a:solidFill>
            </a:endParaRPr>
          </a:p>
        </p:txBody>
      </p:sp>
      <p:sp>
        <p:nvSpPr>
          <p:cNvPr id="129" name="文本框 54"/>
          <p:cNvSpPr txBox="1"/>
          <p:nvPr/>
        </p:nvSpPr>
        <p:spPr>
          <a:xfrm>
            <a:off x="8545529" y="2797963"/>
            <a:ext cx="8752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1000" b="1" dirty="0">
                <a:solidFill>
                  <a:srgbClr val="01ACBE"/>
                </a:solidFill>
              </a:rPr>
              <a:t>0,0</a:t>
            </a:r>
            <a:endParaRPr lang="zh-CN" altLang="en-US" sz="1200" b="1" dirty="0">
              <a:solidFill>
                <a:srgbClr val="01ACBE"/>
              </a:solidFill>
            </a:endParaRPr>
          </a:p>
        </p:txBody>
      </p:sp>
      <p:sp>
        <p:nvSpPr>
          <p:cNvPr id="130" name="文本框 47"/>
          <p:cNvSpPr txBox="1"/>
          <p:nvPr/>
        </p:nvSpPr>
        <p:spPr>
          <a:xfrm>
            <a:off x="9382884" y="2328049"/>
            <a:ext cx="8030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1000" b="1" dirty="0">
                <a:solidFill>
                  <a:srgbClr val="967A89"/>
                </a:solidFill>
              </a:rPr>
              <a:t>28 940,9</a:t>
            </a:r>
            <a:endParaRPr lang="zh-CN" altLang="en-US" sz="1000" b="1" dirty="0">
              <a:solidFill>
                <a:srgbClr val="967A89"/>
              </a:solidFill>
            </a:endParaRPr>
          </a:p>
        </p:txBody>
      </p:sp>
      <p:sp>
        <p:nvSpPr>
          <p:cNvPr id="131" name="文本框 47"/>
          <p:cNvSpPr txBox="1"/>
          <p:nvPr/>
        </p:nvSpPr>
        <p:spPr>
          <a:xfrm>
            <a:off x="9384390" y="2792150"/>
            <a:ext cx="8030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1000" b="1" dirty="0">
                <a:solidFill>
                  <a:srgbClr val="967A89"/>
                </a:solidFill>
              </a:rPr>
              <a:t>28 932,2</a:t>
            </a:r>
            <a:endParaRPr lang="zh-CN" altLang="en-US" sz="1000" b="1" dirty="0">
              <a:solidFill>
                <a:srgbClr val="967A89"/>
              </a:solidFill>
            </a:endParaRPr>
          </a:p>
        </p:txBody>
      </p:sp>
      <p:sp>
        <p:nvSpPr>
          <p:cNvPr id="132" name="文本框 40"/>
          <p:cNvSpPr txBox="1"/>
          <p:nvPr/>
        </p:nvSpPr>
        <p:spPr>
          <a:xfrm>
            <a:off x="10173924" y="2348863"/>
            <a:ext cx="7193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1000" b="1" dirty="0">
                <a:solidFill>
                  <a:srgbClr val="FFC000"/>
                </a:solidFill>
              </a:rPr>
              <a:t>232,6</a:t>
            </a:r>
            <a:endParaRPr lang="zh-CN" altLang="en-US" sz="1000" b="1" dirty="0">
              <a:solidFill>
                <a:srgbClr val="FFC000"/>
              </a:solidFill>
            </a:endParaRPr>
          </a:p>
        </p:txBody>
      </p:sp>
      <p:sp>
        <p:nvSpPr>
          <p:cNvPr id="133" name="文本框 40"/>
          <p:cNvSpPr txBox="1"/>
          <p:nvPr/>
        </p:nvSpPr>
        <p:spPr>
          <a:xfrm>
            <a:off x="10181926" y="2805946"/>
            <a:ext cx="7193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1000" b="1" dirty="0">
                <a:solidFill>
                  <a:srgbClr val="FFC000"/>
                </a:solidFill>
              </a:rPr>
              <a:t>232,6</a:t>
            </a:r>
            <a:endParaRPr lang="zh-CN" altLang="en-US" sz="1000" b="1" dirty="0">
              <a:solidFill>
                <a:srgbClr val="FFC000"/>
              </a:solidFill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11492967" y="2776219"/>
            <a:ext cx="7072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solidFill>
                  <a:srgbClr val="002060"/>
                </a:solidFill>
              </a:rPr>
              <a:t>170 618,3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11490801" y="3285739"/>
            <a:ext cx="7072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solidFill>
                  <a:srgbClr val="002060"/>
                </a:solidFill>
              </a:rPr>
              <a:t>168 835,8</a:t>
            </a:r>
          </a:p>
        </p:txBody>
      </p:sp>
      <p:sp>
        <p:nvSpPr>
          <p:cNvPr id="136" name="文本框 128"/>
          <p:cNvSpPr txBox="1"/>
          <p:nvPr/>
        </p:nvSpPr>
        <p:spPr>
          <a:xfrm>
            <a:off x="6360390" y="322065"/>
            <a:ext cx="132643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9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Софинансирование капитальных вложений в объекты муниципальной собственности </a:t>
            </a:r>
            <a:endParaRPr lang="zh-CN" altLang="en-US" sz="9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7" name="文本框 128"/>
          <p:cNvSpPr txBox="1"/>
          <p:nvPr/>
        </p:nvSpPr>
        <p:spPr>
          <a:xfrm>
            <a:off x="10667740" y="746338"/>
            <a:ext cx="889143" cy="372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900" b="1" dirty="0">
                <a:solidFill>
                  <a:srgbClr val="00B050"/>
                </a:solidFill>
              </a:rPr>
              <a:t>Прочие субсидии</a:t>
            </a:r>
            <a:endParaRPr lang="zh-CN" altLang="en-US" sz="900" b="1" dirty="0">
              <a:solidFill>
                <a:srgbClr val="00B050"/>
              </a:solidFill>
            </a:endParaRPr>
          </a:p>
        </p:txBody>
      </p:sp>
      <p:sp>
        <p:nvSpPr>
          <p:cNvPr id="138" name="文本框 128"/>
          <p:cNvSpPr txBox="1"/>
          <p:nvPr/>
        </p:nvSpPr>
        <p:spPr>
          <a:xfrm>
            <a:off x="10006911" y="619165"/>
            <a:ext cx="92789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900" b="1" dirty="0">
                <a:solidFill>
                  <a:srgbClr val="FFC000"/>
                </a:solidFill>
              </a:rPr>
              <a:t>На поддержку отрасли культуры</a:t>
            </a:r>
            <a:endParaRPr lang="zh-CN" altLang="en-US" sz="900" b="1" dirty="0">
              <a:solidFill>
                <a:srgbClr val="FFC000"/>
              </a:solidFill>
            </a:endParaRPr>
          </a:p>
        </p:txBody>
      </p:sp>
      <p:sp>
        <p:nvSpPr>
          <p:cNvPr id="139" name="文本框 128"/>
          <p:cNvSpPr txBox="1"/>
          <p:nvPr/>
        </p:nvSpPr>
        <p:spPr>
          <a:xfrm>
            <a:off x="9206723" y="464118"/>
            <a:ext cx="936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900" b="1" dirty="0">
                <a:solidFill>
                  <a:srgbClr val="967A89"/>
                </a:solidFill>
              </a:rPr>
              <a:t>Бесплатное горячее питание обучающихся</a:t>
            </a:r>
            <a:endParaRPr lang="zh-CN" altLang="en-US" sz="900" b="1" dirty="0">
              <a:solidFill>
                <a:srgbClr val="967A89"/>
              </a:solidFill>
            </a:endParaRPr>
          </a:p>
        </p:txBody>
      </p:sp>
      <p:sp>
        <p:nvSpPr>
          <p:cNvPr id="140" name="文本框 128"/>
          <p:cNvSpPr txBox="1"/>
          <p:nvPr/>
        </p:nvSpPr>
        <p:spPr>
          <a:xfrm>
            <a:off x="8342959" y="323470"/>
            <a:ext cx="103471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900" b="1" dirty="0">
                <a:solidFill>
                  <a:srgbClr val="49C1C7"/>
                </a:solidFill>
              </a:rPr>
              <a:t>Создание дополнительных мест для детей в возрасте от 1,5 до 3 лет</a:t>
            </a:r>
            <a:endParaRPr lang="zh-CN" altLang="en-US" sz="900" b="1" dirty="0">
              <a:solidFill>
                <a:srgbClr val="49C1C7"/>
              </a:solidFill>
            </a:endParaRPr>
          </a:p>
        </p:txBody>
      </p:sp>
      <p:sp>
        <p:nvSpPr>
          <p:cNvPr id="141" name="文本框 61"/>
          <p:cNvSpPr txBox="1"/>
          <p:nvPr/>
        </p:nvSpPr>
        <p:spPr>
          <a:xfrm>
            <a:off x="6789713" y="3316272"/>
            <a:ext cx="7193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1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0,0</a:t>
            </a:r>
            <a:endParaRPr lang="zh-CN" altLang="en-US" sz="105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2" name="文本框 54"/>
          <p:cNvSpPr txBox="1"/>
          <p:nvPr/>
        </p:nvSpPr>
        <p:spPr>
          <a:xfrm>
            <a:off x="8552930" y="3311399"/>
            <a:ext cx="8752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1000" b="1" dirty="0">
                <a:solidFill>
                  <a:srgbClr val="01ACBE"/>
                </a:solidFill>
              </a:rPr>
              <a:t>0,0</a:t>
            </a:r>
            <a:endParaRPr lang="zh-CN" altLang="en-US" sz="1000" b="1" dirty="0">
              <a:solidFill>
                <a:srgbClr val="01ACBE"/>
              </a:solidFill>
            </a:endParaRPr>
          </a:p>
        </p:txBody>
      </p:sp>
      <p:sp>
        <p:nvSpPr>
          <p:cNvPr id="143" name="文本框 47"/>
          <p:cNvSpPr txBox="1"/>
          <p:nvPr/>
        </p:nvSpPr>
        <p:spPr>
          <a:xfrm>
            <a:off x="9402522" y="3312454"/>
            <a:ext cx="8030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1000" b="1" dirty="0">
                <a:solidFill>
                  <a:srgbClr val="967A89"/>
                </a:solidFill>
              </a:rPr>
              <a:t>28 190,8</a:t>
            </a:r>
            <a:endParaRPr lang="zh-CN" altLang="en-US" sz="1000" b="1" dirty="0">
              <a:solidFill>
                <a:srgbClr val="967A89"/>
              </a:solidFill>
            </a:endParaRPr>
          </a:p>
        </p:txBody>
      </p:sp>
      <p:sp>
        <p:nvSpPr>
          <p:cNvPr id="144" name="文本框 40"/>
          <p:cNvSpPr txBox="1"/>
          <p:nvPr/>
        </p:nvSpPr>
        <p:spPr>
          <a:xfrm>
            <a:off x="10132992" y="3326251"/>
            <a:ext cx="7193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1000" b="1" dirty="0">
                <a:solidFill>
                  <a:srgbClr val="FFC000"/>
                </a:solidFill>
              </a:rPr>
              <a:t>0,0</a:t>
            </a:r>
            <a:endParaRPr lang="zh-CN" altLang="en-US" sz="1000" b="1" dirty="0">
              <a:solidFill>
                <a:srgbClr val="FFC000"/>
              </a:solidFill>
            </a:endParaRPr>
          </a:p>
        </p:txBody>
      </p:sp>
      <p:sp>
        <p:nvSpPr>
          <p:cNvPr id="145" name="文本框 40"/>
          <p:cNvSpPr txBox="1"/>
          <p:nvPr/>
        </p:nvSpPr>
        <p:spPr>
          <a:xfrm>
            <a:off x="10725605" y="1291758"/>
            <a:ext cx="8603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1000" b="1" dirty="0">
                <a:solidFill>
                  <a:srgbClr val="00B050"/>
                </a:solidFill>
              </a:rPr>
              <a:t>302 968,9</a:t>
            </a:r>
            <a:endParaRPr lang="zh-CN" altLang="en-US" sz="1000" b="1" dirty="0">
              <a:solidFill>
                <a:srgbClr val="00B050"/>
              </a:solidFill>
            </a:endParaRPr>
          </a:p>
        </p:txBody>
      </p:sp>
      <p:sp>
        <p:nvSpPr>
          <p:cNvPr id="146" name="文本框 40"/>
          <p:cNvSpPr txBox="1"/>
          <p:nvPr/>
        </p:nvSpPr>
        <p:spPr>
          <a:xfrm>
            <a:off x="10758190" y="1807035"/>
            <a:ext cx="8170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1000" b="1" dirty="0">
                <a:solidFill>
                  <a:srgbClr val="00B050"/>
                </a:solidFill>
              </a:rPr>
              <a:t>141 434,0</a:t>
            </a:r>
            <a:endParaRPr lang="zh-CN" altLang="en-US" sz="1000" b="1" dirty="0">
              <a:solidFill>
                <a:srgbClr val="00B050"/>
              </a:solidFill>
            </a:endParaRPr>
          </a:p>
        </p:txBody>
      </p:sp>
      <p:sp>
        <p:nvSpPr>
          <p:cNvPr id="147" name="文本框 40"/>
          <p:cNvSpPr txBox="1"/>
          <p:nvPr/>
        </p:nvSpPr>
        <p:spPr>
          <a:xfrm>
            <a:off x="10754038" y="2336805"/>
            <a:ext cx="8056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1000" b="1" dirty="0">
                <a:solidFill>
                  <a:srgbClr val="00B050"/>
                </a:solidFill>
              </a:rPr>
              <a:t>154 671,0</a:t>
            </a:r>
            <a:endParaRPr lang="zh-CN" altLang="en-US" sz="1000" b="1" dirty="0">
              <a:solidFill>
                <a:srgbClr val="00B050"/>
              </a:solidFill>
            </a:endParaRPr>
          </a:p>
        </p:txBody>
      </p:sp>
      <p:sp>
        <p:nvSpPr>
          <p:cNvPr id="148" name="文本框 40"/>
          <p:cNvSpPr txBox="1"/>
          <p:nvPr/>
        </p:nvSpPr>
        <p:spPr>
          <a:xfrm>
            <a:off x="10777566" y="2805947"/>
            <a:ext cx="8084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1000" b="1" dirty="0">
                <a:solidFill>
                  <a:srgbClr val="00B050"/>
                </a:solidFill>
              </a:rPr>
              <a:t>141 453,5</a:t>
            </a:r>
            <a:endParaRPr lang="zh-CN" altLang="en-US" sz="1000" b="1" dirty="0">
              <a:solidFill>
                <a:srgbClr val="00B050"/>
              </a:solidFill>
            </a:endParaRPr>
          </a:p>
        </p:txBody>
      </p:sp>
      <p:sp>
        <p:nvSpPr>
          <p:cNvPr id="149" name="文本框 40"/>
          <p:cNvSpPr txBox="1"/>
          <p:nvPr/>
        </p:nvSpPr>
        <p:spPr>
          <a:xfrm>
            <a:off x="10777566" y="3305995"/>
            <a:ext cx="8242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1000" b="1" dirty="0">
                <a:solidFill>
                  <a:srgbClr val="00B050"/>
                </a:solidFill>
              </a:rPr>
              <a:t>140 645,0</a:t>
            </a:r>
            <a:endParaRPr lang="zh-CN" altLang="en-US" sz="1000" b="1" dirty="0">
              <a:solidFill>
                <a:srgbClr val="00B050"/>
              </a:solidFill>
            </a:endParaRPr>
          </a:p>
        </p:txBody>
      </p:sp>
      <p:sp>
        <p:nvSpPr>
          <p:cNvPr id="5" name="Выгнутая вниз стрелка 4"/>
          <p:cNvSpPr/>
          <p:nvPr/>
        </p:nvSpPr>
        <p:spPr>
          <a:xfrm rot="20834685" flipH="1">
            <a:off x="3853252" y="4470407"/>
            <a:ext cx="7898695" cy="1590801"/>
          </a:xfrm>
          <a:prstGeom prst="curvedUp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sp>
        <p:nvSpPr>
          <p:cNvPr id="93" name="文本框 128"/>
          <p:cNvSpPr txBox="1"/>
          <p:nvPr/>
        </p:nvSpPr>
        <p:spPr>
          <a:xfrm>
            <a:off x="7357587" y="449063"/>
            <a:ext cx="1326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900" b="1" dirty="0">
                <a:solidFill>
                  <a:srgbClr val="C00000"/>
                </a:solidFill>
              </a:rPr>
              <a:t>Модернизация школьных </a:t>
            </a:r>
          </a:p>
          <a:p>
            <a:pPr algn="ctr"/>
            <a:r>
              <a:rPr lang="ru-RU" altLang="zh-CN" sz="900" b="1" dirty="0">
                <a:solidFill>
                  <a:srgbClr val="C00000"/>
                </a:solidFill>
              </a:rPr>
              <a:t>систем </a:t>
            </a:r>
          </a:p>
          <a:p>
            <a:pPr algn="ctr"/>
            <a:r>
              <a:rPr lang="ru-RU" altLang="zh-CN" sz="900" b="1" dirty="0">
                <a:solidFill>
                  <a:srgbClr val="C00000"/>
                </a:solidFill>
              </a:rPr>
              <a:t>образования</a:t>
            </a:r>
            <a:endParaRPr lang="zh-CN" altLang="en-US" sz="900" b="1" dirty="0">
              <a:solidFill>
                <a:srgbClr val="C00000"/>
              </a:solidFill>
            </a:endParaRPr>
          </a:p>
        </p:txBody>
      </p:sp>
      <p:sp>
        <p:nvSpPr>
          <p:cNvPr id="94" name="文本框 61"/>
          <p:cNvSpPr txBox="1"/>
          <p:nvPr/>
        </p:nvSpPr>
        <p:spPr>
          <a:xfrm>
            <a:off x="7673226" y="1291758"/>
            <a:ext cx="8150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1000" b="1" dirty="0">
                <a:solidFill>
                  <a:srgbClr val="C00000"/>
                </a:solidFill>
              </a:rPr>
              <a:t>0,0</a:t>
            </a:r>
            <a:endParaRPr lang="zh-CN" altLang="en-US" sz="1000" b="1" dirty="0">
              <a:solidFill>
                <a:srgbClr val="C00000"/>
              </a:solidFill>
            </a:endParaRPr>
          </a:p>
        </p:txBody>
      </p:sp>
      <p:sp>
        <p:nvSpPr>
          <p:cNvPr id="95" name="文本框 61"/>
          <p:cNvSpPr txBox="1"/>
          <p:nvPr/>
        </p:nvSpPr>
        <p:spPr>
          <a:xfrm>
            <a:off x="7665651" y="1812467"/>
            <a:ext cx="8150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1000" b="1" dirty="0">
                <a:solidFill>
                  <a:srgbClr val="C00000"/>
                </a:solidFill>
              </a:rPr>
              <a:t>117 921,0</a:t>
            </a:r>
            <a:endParaRPr lang="zh-CN" altLang="en-US" sz="1000" b="1" dirty="0">
              <a:solidFill>
                <a:srgbClr val="C00000"/>
              </a:solidFill>
            </a:endParaRPr>
          </a:p>
        </p:txBody>
      </p:sp>
      <p:sp>
        <p:nvSpPr>
          <p:cNvPr id="96" name="文本框 61"/>
          <p:cNvSpPr txBox="1"/>
          <p:nvPr/>
        </p:nvSpPr>
        <p:spPr>
          <a:xfrm>
            <a:off x="7657031" y="2309985"/>
            <a:ext cx="8150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1000" b="1" dirty="0">
                <a:solidFill>
                  <a:srgbClr val="C00000"/>
                </a:solidFill>
              </a:rPr>
              <a:t>0,0</a:t>
            </a:r>
            <a:endParaRPr lang="zh-CN" altLang="en-US" sz="1000" b="1" dirty="0">
              <a:solidFill>
                <a:srgbClr val="C00000"/>
              </a:solidFill>
            </a:endParaRPr>
          </a:p>
        </p:txBody>
      </p:sp>
      <p:sp>
        <p:nvSpPr>
          <p:cNvPr id="97" name="文本框 61"/>
          <p:cNvSpPr txBox="1"/>
          <p:nvPr/>
        </p:nvSpPr>
        <p:spPr>
          <a:xfrm>
            <a:off x="7674544" y="2797962"/>
            <a:ext cx="8150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1000" b="1" dirty="0">
                <a:solidFill>
                  <a:srgbClr val="C00000"/>
                </a:solidFill>
              </a:rPr>
              <a:t>0,0</a:t>
            </a:r>
            <a:endParaRPr lang="zh-CN" altLang="en-US" sz="1000" b="1" dirty="0">
              <a:solidFill>
                <a:srgbClr val="C00000"/>
              </a:solidFill>
            </a:endParaRPr>
          </a:p>
        </p:txBody>
      </p:sp>
      <p:sp>
        <p:nvSpPr>
          <p:cNvPr id="98" name="文本框 61"/>
          <p:cNvSpPr txBox="1"/>
          <p:nvPr/>
        </p:nvSpPr>
        <p:spPr>
          <a:xfrm>
            <a:off x="7690656" y="3299691"/>
            <a:ext cx="8150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1000" b="1" dirty="0">
                <a:solidFill>
                  <a:srgbClr val="C00000"/>
                </a:solidFill>
              </a:rPr>
              <a:t>0,0</a:t>
            </a:r>
            <a:endParaRPr lang="zh-CN" altLang="en-US" sz="1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3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89823" y="72768"/>
            <a:ext cx="56117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25373"/>
                </a:solidFill>
              </a:rPr>
              <a:t>Субвенции </a:t>
            </a:r>
            <a:r>
              <a:rPr lang="ru-RU" sz="2400" b="1" dirty="0">
                <a:solidFill>
                  <a:schemeClr val="accent3"/>
                </a:solidFill>
              </a:rPr>
              <a:t>на</a:t>
            </a:r>
            <a:r>
              <a:rPr lang="ru-RU" sz="2400" b="1" dirty="0">
                <a:solidFill>
                  <a:srgbClr val="025373"/>
                </a:solidFill>
              </a:rPr>
              <a:t> </a:t>
            </a:r>
            <a:r>
              <a:rPr lang="ru-RU" sz="2400" b="1" dirty="0">
                <a:solidFill>
                  <a:schemeClr val="accent3"/>
                </a:solidFill>
              </a:rPr>
              <a:t>2023-2025 годы (тыс.руб.) </a:t>
            </a:r>
            <a:endParaRPr lang="ru-RU" sz="2400" dirty="0"/>
          </a:p>
        </p:txBody>
      </p:sp>
      <p:grpSp>
        <p:nvGrpSpPr>
          <p:cNvPr id="82" name="Group 737"/>
          <p:cNvGrpSpPr>
            <a:grpSpLocks noChangeAspect="1"/>
          </p:cNvGrpSpPr>
          <p:nvPr/>
        </p:nvGrpSpPr>
        <p:grpSpPr bwMode="auto">
          <a:xfrm>
            <a:off x="5520663" y="497697"/>
            <a:ext cx="6561077" cy="6182709"/>
            <a:chOff x="2105" y="527"/>
            <a:chExt cx="3468" cy="3268"/>
          </a:xfrm>
        </p:grpSpPr>
        <p:sp>
          <p:nvSpPr>
            <p:cNvPr id="83" name="AutoShape 736"/>
            <p:cNvSpPr>
              <a:spLocks noChangeAspect="1" noChangeArrowheads="1" noTextEdit="1"/>
            </p:cNvSpPr>
            <p:nvPr/>
          </p:nvSpPr>
          <p:spPr bwMode="auto">
            <a:xfrm>
              <a:off x="2107" y="527"/>
              <a:ext cx="3466" cy="3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84" name="Freeform 738"/>
            <p:cNvSpPr>
              <a:spLocks noEditPoints="1"/>
            </p:cNvSpPr>
            <p:nvPr/>
          </p:nvSpPr>
          <p:spPr bwMode="auto">
            <a:xfrm>
              <a:off x="2105" y="2581"/>
              <a:ext cx="333" cy="478"/>
            </a:xfrm>
            <a:custGeom>
              <a:avLst/>
              <a:gdLst>
                <a:gd name="T0" fmla="*/ 50 w 141"/>
                <a:gd name="T1" fmla="*/ 181 h 202"/>
                <a:gd name="T2" fmla="*/ 61 w 141"/>
                <a:gd name="T3" fmla="*/ 177 h 202"/>
                <a:gd name="T4" fmla="*/ 58 w 141"/>
                <a:gd name="T5" fmla="*/ 195 h 202"/>
                <a:gd name="T6" fmla="*/ 131 w 141"/>
                <a:gd name="T7" fmla="*/ 171 h 202"/>
                <a:gd name="T8" fmla="*/ 100 w 141"/>
                <a:gd name="T9" fmla="*/ 173 h 202"/>
                <a:gd name="T10" fmla="*/ 83 w 141"/>
                <a:gd name="T11" fmla="*/ 168 h 202"/>
                <a:gd name="T12" fmla="*/ 88 w 141"/>
                <a:gd name="T13" fmla="*/ 167 h 202"/>
                <a:gd name="T14" fmla="*/ 82 w 141"/>
                <a:gd name="T15" fmla="*/ 185 h 202"/>
                <a:gd name="T16" fmla="*/ 121 w 141"/>
                <a:gd name="T17" fmla="*/ 150 h 202"/>
                <a:gd name="T18" fmla="*/ 131 w 141"/>
                <a:gd name="T19" fmla="*/ 148 h 202"/>
                <a:gd name="T20" fmla="*/ 131 w 141"/>
                <a:gd name="T21" fmla="*/ 148 h 202"/>
                <a:gd name="T22" fmla="*/ 95 w 141"/>
                <a:gd name="T23" fmla="*/ 122 h 202"/>
                <a:gd name="T24" fmla="*/ 38 w 141"/>
                <a:gd name="T25" fmla="*/ 115 h 202"/>
                <a:gd name="T26" fmla="*/ 31 w 141"/>
                <a:gd name="T27" fmla="*/ 113 h 202"/>
                <a:gd name="T28" fmla="*/ 92 w 141"/>
                <a:gd name="T29" fmla="*/ 114 h 202"/>
                <a:gd name="T30" fmla="*/ 92 w 141"/>
                <a:gd name="T31" fmla="*/ 114 h 202"/>
                <a:gd name="T32" fmla="*/ 85 w 141"/>
                <a:gd name="T33" fmla="*/ 109 h 202"/>
                <a:gd name="T34" fmla="*/ 63 w 141"/>
                <a:gd name="T35" fmla="*/ 101 h 202"/>
                <a:gd name="T36" fmla="*/ 72 w 141"/>
                <a:gd name="T37" fmla="*/ 107 h 202"/>
                <a:gd name="T38" fmla="*/ 72 w 141"/>
                <a:gd name="T39" fmla="*/ 107 h 202"/>
                <a:gd name="T40" fmla="*/ 33 w 141"/>
                <a:gd name="T41" fmla="*/ 62 h 202"/>
                <a:gd name="T42" fmla="*/ 51 w 141"/>
                <a:gd name="T43" fmla="*/ 45 h 202"/>
                <a:gd name="T44" fmla="*/ 37 w 141"/>
                <a:gd name="T45" fmla="*/ 75 h 202"/>
                <a:gd name="T46" fmla="*/ 57 w 141"/>
                <a:gd name="T47" fmla="*/ 55 h 202"/>
                <a:gd name="T48" fmla="*/ 62 w 141"/>
                <a:gd name="T49" fmla="*/ 53 h 202"/>
                <a:gd name="T50" fmla="*/ 84 w 141"/>
                <a:gd name="T51" fmla="*/ 41 h 202"/>
                <a:gd name="T52" fmla="*/ 35 w 141"/>
                <a:gd name="T53" fmla="*/ 102 h 202"/>
                <a:gd name="T54" fmla="*/ 17 w 141"/>
                <a:gd name="T55" fmla="*/ 37 h 202"/>
                <a:gd name="T56" fmla="*/ 16 w 141"/>
                <a:gd name="T57" fmla="*/ 36 h 202"/>
                <a:gd name="T58" fmla="*/ 36 w 141"/>
                <a:gd name="T59" fmla="*/ 28 h 202"/>
                <a:gd name="T60" fmla="*/ 40 w 141"/>
                <a:gd name="T61" fmla="*/ 46 h 202"/>
                <a:gd name="T62" fmla="*/ 29 w 141"/>
                <a:gd name="T63" fmla="*/ 79 h 202"/>
                <a:gd name="T64" fmla="*/ 87 w 141"/>
                <a:gd name="T65" fmla="*/ 71 h 202"/>
                <a:gd name="T66" fmla="*/ 114 w 141"/>
                <a:gd name="T67" fmla="*/ 142 h 202"/>
                <a:gd name="T68" fmla="*/ 113 w 141"/>
                <a:gd name="T69" fmla="*/ 144 h 202"/>
                <a:gd name="T70" fmla="*/ 128 w 141"/>
                <a:gd name="T71" fmla="*/ 167 h 202"/>
                <a:gd name="T72" fmla="*/ 94 w 141"/>
                <a:gd name="T73" fmla="*/ 157 h 202"/>
                <a:gd name="T74" fmla="*/ 50 w 141"/>
                <a:gd name="T75" fmla="*/ 151 h 202"/>
                <a:gd name="T76" fmla="*/ 98 w 141"/>
                <a:gd name="T77" fmla="*/ 125 h 202"/>
                <a:gd name="T78" fmla="*/ 84 w 141"/>
                <a:gd name="T79" fmla="*/ 95 h 202"/>
                <a:gd name="T80" fmla="*/ 36 w 141"/>
                <a:gd name="T81" fmla="*/ 102 h 202"/>
                <a:gd name="T82" fmla="*/ 2 w 141"/>
                <a:gd name="T83" fmla="*/ 16 h 202"/>
                <a:gd name="T84" fmla="*/ 1 w 141"/>
                <a:gd name="T85" fmla="*/ 17 h 202"/>
                <a:gd name="T86" fmla="*/ 2 w 141"/>
                <a:gd name="T87" fmla="*/ 19 h 202"/>
                <a:gd name="T88" fmla="*/ 8 w 141"/>
                <a:gd name="T89" fmla="*/ 92 h 202"/>
                <a:gd name="T90" fmla="*/ 24 w 141"/>
                <a:gd name="T91" fmla="*/ 114 h 202"/>
                <a:gd name="T92" fmla="*/ 38 w 141"/>
                <a:gd name="T93" fmla="*/ 119 h 202"/>
                <a:gd name="T94" fmla="*/ 77 w 141"/>
                <a:gd name="T95" fmla="*/ 112 h 202"/>
                <a:gd name="T96" fmla="*/ 87 w 141"/>
                <a:gd name="T97" fmla="*/ 115 h 202"/>
                <a:gd name="T98" fmla="*/ 87 w 141"/>
                <a:gd name="T99" fmla="*/ 130 h 202"/>
                <a:gd name="T100" fmla="*/ 55 w 141"/>
                <a:gd name="T101" fmla="*/ 198 h 202"/>
                <a:gd name="T102" fmla="*/ 57 w 141"/>
                <a:gd name="T103" fmla="*/ 199 h 202"/>
                <a:gd name="T104" fmla="*/ 60 w 141"/>
                <a:gd name="T105" fmla="*/ 198 h 202"/>
                <a:gd name="T106" fmla="*/ 116 w 141"/>
                <a:gd name="T107" fmla="*/ 200 h 202"/>
                <a:gd name="T108" fmla="*/ 140 w 141"/>
                <a:gd name="T109" fmla="*/ 182 h 202"/>
                <a:gd name="T110" fmla="*/ 141 w 141"/>
                <a:gd name="T111" fmla="*/ 131 h 202"/>
                <a:gd name="T112" fmla="*/ 128 w 141"/>
                <a:gd name="T113" fmla="*/ 97 h 202"/>
                <a:gd name="T114" fmla="*/ 47 w 141"/>
                <a:gd name="T115" fmla="*/ 77 h 202"/>
                <a:gd name="T116" fmla="*/ 41 w 141"/>
                <a:gd name="T117" fmla="*/ 68 h 202"/>
                <a:gd name="T118" fmla="*/ 86 w 141"/>
                <a:gd name="T119" fmla="*/ 51 h 202"/>
                <a:gd name="T120" fmla="*/ 78 w 141"/>
                <a:gd name="T121" fmla="*/ 8 h 202"/>
                <a:gd name="T122" fmla="*/ 24 w 141"/>
                <a:gd name="T123" fmla="*/ 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1" h="202">
                  <a:moveTo>
                    <a:pt x="116" y="191"/>
                  </a:moveTo>
                  <a:cubicBezTo>
                    <a:pt x="115" y="189"/>
                    <a:pt x="114" y="187"/>
                    <a:pt x="113" y="186"/>
                  </a:cubicBezTo>
                  <a:cubicBezTo>
                    <a:pt x="115" y="184"/>
                    <a:pt x="118" y="182"/>
                    <a:pt x="120" y="180"/>
                  </a:cubicBezTo>
                  <a:cubicBezTo>
                    <a:pt x="119" y="183"/>
                    <a:pt x="117" y="187"/>
                    <a:pt x="116" y="191"/>
                  </a:cubicBezTo>
                  <a:moveTo>
                    <a:pt x="53" y="187"/>
                  </a:moveTo>
                  <a:cubicBezTo>
                    <a:pt x="52" y="185"/>
                    <a:pt x="51" y="183"/>
                    <a:pt x="50" y="181"/>
                  </a:cubicBezTo>
                  <a:cubicBezTo>
                    <a:pt x="52" y="181"/>
                    <a:pt x="53" y="180"/>
                    <a:pt x="55" y="179"/>
                  </a:cubicBezTo>
                  <a:cubicBezTo>
                    <a:pt x="55" y="182"/>
                    <a:pt x="54" y="184"/>
                    <a:pt x="53" y="187"/>
                  </a:cubicBezTo>
                  <a:moveTo>
                    <a:pt x="58" y="195"/>
                  </a:moveTo>
                  <a:cubicBezTo>
                    <a:pt x="57" y="194"/>
                    <a:pt x="57" y="192"/>
                    <a:pt x="56" y="191"/>
                  </a:cubicBezTo>
                  <a:cubicBezTo>
                    <a:pt x="56" y="191"/>
                    <a:pt x="56" y="191"/>
                    <a:pt x="56" y="191"/>
                  </a:cubicBezTo>
                  <a:cubicBezTo>
                    <a:pt x="58" y="186"/>
                    <a:pt x="59" y="182"/>
                    <a:pt x="61" y="177"/>
                  </a:cubicBezTo>
                  <a:cubicBezTo>
                    <a:pt x="61" y="177"/>
                    <a:pt x="61" y="177"/>
                    <a:pt x="61" y="177"/>
                  </a:cubicBezTo>
                  <a:cubicBezTo>
                    <a:pt x="63" y="176"/>
                    <a:pt x="66" y="175"/>
                    <a:pt x="69" y="174"/>
                  </a:cubicBezTo>
                  <a:cubicBezTo>
                    <a:pt x="67" y="180"/>
                    <a:pt x="65" y="186"/>
                    <a:pt x="63" y="192"/>
                  </a:cubicBezTo>
                  <a:cubicBezTo>
                    <a:pt x="63" y="193"/>
                    <a:pt x="63" y="193"/>
                    <a:pt x="63" y="193"/>
                  </a:cubicBezTo>
                  <a:cubicBezTo>
                    <a:pt x="63" y="193"/>
                    <a:pt x="62" y="193"/>
                    <a:pt x="62" y="193"/>
                  </a:cubicBezTo>
                  <a:cubicBezTo>
                    <a:pt x="60" y="194"/>
                    <a:pt x="59" y="194"/>
                    <a:pt x="58" y="195"/>
                  </a:cubicBezTo>
                  <a:moveTo>
                    <a:pt x="119" y="197"/>
                  </a:moveTo>
                  <a:cubicBezTo>
                    <a:pt x="119" y="196"/>
                    <a:pt x="119" y="196"/>
                    <a:pt x="119" y="196"/>
                  </a:cubicBezTo>
                  <a:cubicBezTo>
                    <a:pt x="119" y="196"/>
                    <a:pt x="119" y="196"/>
                    <a:pt x="119" y="196"/>
                  </a:cubicBezTo>
                  <a:cubicBezTo>
                    <a:pt x="121" y="189"/>
                    <a:pt x="124" y="182"/>
                    <a:pt x="127" y="174"/>
                  </a:cubicBezTo>
                  <a:cubicBezTo>
                    <a:pt x="127" y="174"/>
                    <a:pt x="127" y="174"/>
                    <a:pt x="127" y="174"/>
                  </a:cubicBezTo>
                  <a:cubicBezTo>
                    <a:pt x="128" y="173"/>
                    <a:pt x="129" y="172"/>
                    <a:pt x="131" y="171"/>
                  </a:cubicBezTo>
                  <a:cubicBezTo>
                    <a:pt x="133" y="175"/>
                    <a:pt x="134" y="178"/>
                    <a:pt x="136" y="182"/>
                  </a:cubicBezTo>
                  <a:cubicBezTo>
                    <a:pt x="136" y="183"/>
                    <a:pt x="136" y="183"/>
                    <a:pt x="136" y="183"/>
                  </a:cubicBezTo>
                  <a:cubicBezTo>
                    <a:pt x="130" y="187"/>
                    <a:pt x="126" y="191"/>
                    <a:pt x="119" y="197"/>
                  </a:cubicBezTo>
                  <a:moveTo>
                    <a:pt x="95" y="179"/>
                  </a:moveTo>
                  <a:cubicBezTo>
                    <a:pt x="96" y="176"/>
                    <a:pt x="97" y="173"/>
                    <a:pt x="98" y="170"/>
                  </a:cubicBezTo>
                  <a:cubicBezTo>
                    <a:pt x="99" y="171"/>
                    <a:pt x="99" y="172"/>
                    <a:pt x="100" y="173"/>
                  </a:cubicBezTo>
                  <a:cubicBezTo>
                    <a:pt x="100" y="174"/>
                    <a:pt x="101" y="175"/>
                    <a:pt x="101" y="176"/>
                  </a:cubicBezTo>
                  <a:cubicBezTo>
                    <a:pt x="99" y="177"/>
                    <a:pt x="97" y="178"/>
                    <a:pt x="95" y="179"/>
                  </a:cubicBezTo>
                  <a:moveTo>
                    <a:pt x="68" y="191"/>
                  </a:moveTo>
                  <a:cubicBezTo>
                    <a:pt x="70" y="185"/>
                    <a:pt x="72" y="178"/>
                    <a:pt x="74" y="172"/>
                  </a:cubicBezTo>
                  <a:cubicBezTo>
                    <a:pt x="74" y="172"/>
                    <a:pt x="74" y="172"/>
                    <a:pt x="74" y="172"/>
                  </a:cubicBezTo>
                  <a:cubicBezTo>
                    <a:pt x="77" y="170"/>
                    <a:pt x="80" y="169"/>
                    <a:pt x="83" y="168"/>
                  </a:cubicBezTo>
                  <a:cubicBezTo>
                    <a:pt x="81" y="174"/>
                    <a:pt x="79" y="181"/>
                    <a:pt x="77" y="187"/>
                  </a:cubicBezTo>
                  <a:cubicBezTo>
                    <a:pt x="77" y="188"/>
                    <a:pt x="77" y="188"/>
                    <a:pt x="77" y="188"/>
                  </a:cubicBezTo>
                  <a:cubicBezTo>
                    <a:pt x="76" y="188"/>
                    <a:pt x="75" y="188"/>
                    <a:pt x="74" y="189"/>
                  </a:cubicBezTo>
                  <a:cubicBezTo>
                    <a:pt x="72" y="189"/>
                    <a:pt x="70" y="190"/>
                    <a:pt x="68" y="191"/>
                  </a:cubicBezTo>
                  <a:moveTo>
                    <a:pt x="82" y="185"/>
                  </a:moveTo>
                  <a:cubicBezTo>
                    <a:pt x="84" y="179"/>
                    <a:pt x="86" y="173"/>
                    <a:pt x="88" y="167"/>
                  </a:cubicBezTo>
                  <a:cubicBezTo>
                    <a:pt x="88" y="166"/>
                    <a:pt x="88" y="166"/>
                    <a:pt x="88" y="165"/>
                  </a:cubicBezTo>
                  <a:cubicBezTo>
                    <a:pt x="90" y="164"/>
                    <a:pt x="92" y="163"/>
                    <a:pt x="94" y="162"/>
                  </a:cubicBezTo>
                  <a:cubicBezTo>
                    <a:pt x="94" y="163"/>
                    <a:pt x="95" y="164"/>
                    <a:pt x="95" y="165"/>
                  </a:cubicBezTo>
                  <a:cubicBezTo>
                    <a:pt x="93" y="170"/>
                    <a:pt x="92" y="175"/>
                    <a:pt x="90" y="181"/>
                  </a:cubicBezTo>
                  <a:cubicBezTo>
                    <a:pt x="90" y="181"/>
                    <a:pt x="90" y="181"/>
                    <a:pt x="90" y="182"/>
                  </a:cubicBezTo>
                  <a:cubicBezTo>
                    <a:pt x="87" y="183"/>
                    <a:pt x="85" y="184"/>
                    <a:pt x="82" y="185"/>
                  </a:cubicBezTo>
                  <a:moveTo>
                    <a:pt x="118" y="146"/>
                  </a:moveTo>
                  <a:cubicBezTo>
                    <a:pt x="118" y="145"/>
                    <a:pt x="118" y="145"/>
                    <a:pt x="118" y="144"/>
                  </a:cubicBezTo>
                  <a:cubicBezTo>
                    <a:pt x="118" y="144"/>
                    <a:pt x="119" y="143"/>
                    <a:pt x="119" y="143"/>
                  </a:cubicBezTo>
                  <a:cubicBezTo>
                    <a:pt x="119" y="144"/>
                    <a:pt x="119" y="145"/>
                    <a:pt x="118" y="146"/>
                  </a:cubicBezTo>
                  <a:moveTo>
                    <a:pt x="124" y="155"/>
                  </a:moveTo>
                  <a:cubicBezTo>
                    <a:pt x="123" y="154"/>
                    <a:pt x="122" y="152"/>
                    <a:pt x="121" y="150"/>
                  </a:cubicBezTo>
                  <a:cubicBezTo>
                    <a:pt x="123" y="145"/>
                    <a:pt x="125" y="140"/>
                    <a:pt x="127" y="135"/>
                  </a:cubicBezTo>
                  <a:cubicBezTo>
                    <a:pt x="127" y="135"/>
                    <a:pt x="127" y="135"/>
                    <a:pt x="127" y="135"/>
                  </a:cubicBezTo>
                  <a:cubicBezTo>
                    <a:pt x="128" y="133"/>
                    <a:pt x="130" y="131"/>
                    <a:pt x="131" y="128"/>
                  </a:cubicBezTo>
                  <a:cubicBezTo>
                    <a:pt x="129" y="133"/>
                    <a:pt x="128" y="139"/>
                    <a:pt x="127" y="143"/>
                  </a:cubicBezTo>
                  <a:cubicBezTo>
                    <a:pt x="126" y="148"/>
                    <a:pt x="125" y="153"/>
                    <a:pt x="124" y="155"/>
                  </a:cubicBezTo>
                  <a:moveTo>
                    <a:pt x="131" y="148"/>
                  </a:moveTo>
                  <a:cubicBezTo>
                    <a:pt x="132" y="143"/>
                    <a:pt x="133" y="138"/>
                    <a:pt x="134" y="133"/>
                  </a:cubicBezTo>
                  <a:cubicBezTo>
                    <a:pt x="135" y="130"/>
                    <a:pt x="135" y="127"/>
                    <a:pt x="136" y="125"/>
                  </a:cubicBezTo>
                  <a:cubicBezTo>
                    <a:pt x="136" y="127"/>
                    <a:pt x="137" y="128"/>
                    <a:pt x="137" y="128"/>
                  </a:cubicBezTo>
                  <a:cubicBezTo>
                    <a:pt x="137" y="129"/>
                    <a:pt x="137" y="130"/>
                    <a:pt x="137" y="130"/>
                  </a:cubicBezTo>
                  <a:cubicBezTo>
                    <a:pt x="137" y="130"/>
                    <a:pt x="137" y="130"/>
                    <a:pt x="137" y="130"/>
                  </a:cubicBezTo>
                  <a:cubicBezTo>
                    <a:pt x="137" y="136"/>
                    <a:pt x="134" y="143"/>
                    <a:pt x="131" y="148"/>
                  </a:cubicBezTo>
                  <a:moveTo>
                    <a:pt x="133" y="119"/>
                  </a:moveTo>
                  <a:cubicBezTo>
                    <a:pt x="133" y="119"/>
                    <a:pt x="133" y="118"/>
                    <a:pt x="133" y="118"/>
                  </a:cubicBezTo>
                  <a:cubicBezTo>
                    <a:pt x="133" y="118"/>
                    <a:pt x="133" y="118"/>
                    <a:pt x="133" y="118"/>
                  </a:cubicBezTo>
                  <a:cubicBezTo>
                    <a:pt x="133" y="119"/>
                    <a:pt x="133" y="119"/>
                    <a:pt x="133" y="119"/>
                  </a:cubicBezTo>
                  <a:cubicBezTo>
                    <a:pt x="133" y="119"/>
                    <a:pt x="133" y="119"/>
                    <a:pt x="133" y="119"/>
                  </a:cubicBezTo>
                  <a:moveTo>
                    <a:pt x="95" y="122"/>
                  </a:moveTo>
                  <a:cubicBezTo>
                    <a:pt x="95" y="121"/>
                    <a:pt x="95" y="121"/>
                    <a:pt x="95" y="120"/>
                  </a:cubicBezTo>
                  <a:cubicBezTo>
                    <a:pt x="95" y="118"/>
                    <a:pt x="96" y="116"/>
                    <a:pt x="97" y="113"/>
                  </a:cubicBezTo>
                  <a:cubicBezTo>
                    <a:pt x="97" y="113"/>
                    <a:pt x="97" y="113"/>
                    <a:pt x="97" y="113"/>
                  </a:cubicBezTo>
                  <a:cubicBezTo>
                    <a:pt x="97" y="116"/>
                    <a:pt x="96" y="119"/>
                    <a:pt x="95" y="122"/>
                  </a:cubicBezTo>
                  <a:moveTo>
                    <a:pt x="39" y="115"/>
                  </a:moveTo>
                  <a:cubicBezTo>
                    <a:pt x="39" y="115"/>
                    <a:pt x="38" y="115"/>
                    <a:pt x="38" y="115"/>
                  </a:cubicBezTo>
                  <a:cubicBezTo>
                    <a:pt x="37" y="115"/>
                    <a:pt x="36" y="115"/>
                    <a:pt x="35" y="115"/>
                  </a:cubicBezTo>
                  <a:cubicBezTo>
                    <a:pt x="36" y="112"/>
                    <a:pt x="36" y="109"/>
                    <a:pt x="37" y="106"/>
                  </a:cubicBezTo>
                  <a:cubicBezTo>
                    <a:pt x="40" y="106"/>
                    <a:pt x="43" y="106"/>
                    <a:pt x="45" y="105"/>
                  </a:cubicBezTo>
                  <a:cubicBezTo>
                    <a:pt x="44" y="108"/>
                    <a:pt x="43" y="112"/>
                    <a:pt x="42" y="115"/>
                  </a:cubicBezTo>
                  <a:cubicBezTo>
                    <a:pt x="41" y="115"/>
                    <a:pt x="40" y="115"/>
                    <a:pt x="39" y="115"/>
                  </a:cubicBezTo>
                  <a:moveTo>
                    <a:pt x="31" y="113"/>
                  </a:moveTo>
                  <a:cubicBezTo>
                    <a:pt x="29" y="113"/>
                    <a:pt x="28" y="112"/>
                    <a:pt x="26" y="110"/>
                  </a:cubicBezTo>
                  <a:cubicBezTo>
                    <a:pt x="24" y="108"/>
                    <a:pt x="23" y="105"/>
                    <a:pt x="21" y="103"/>
                  </a:cubicBezTo>
                  <a:cubicBezTo>
                    <a:pt x="23" y="104"/>
                    <a:pt x="25" y="105"/>
                    <a:pt x="28" y="105"/>
                  </a:cubicBezTo>
                  <a:cubicBezTo>
                    <a:pt x="29" y="106"/>
                    <a:pt x="31" y="106"/>
                    <a:pt x="33" y="106"/>
                  </a:cubicBezTo>
                  <a:cubicBezTo>
                    <a:pt x="32" y="108"/>
                    <a:pt x="31" y="111"/>
                    <a:pt x="31" y="113"/>
                  </a:cubicBezTo>
                  <a:moveTo>
                    <a:pt x="92" y="114"/>
                  </a:moveTo>
                  <a:cubicBezTo>
                    <a:pt x="92" y="114"/>
                    <a:pt x="91" y="113"/>
                    <a:pt x="91" y="112"/>
                  </a:cubicBezTo>
                  <a:cubicBezTo>
                    <a:pt x="90" y="112"/>
                    <a:pt x="89" y="111"/>
                    <a:pt x="89" y="111"/>
                  </a:cubicBezTo>
                  <a:cubicBezTo>
                    <a:pt x="90" y="108"/>
                    <a:pt x="91" y="106"/>
                    <a:pt x="92" y="103"/>
                  </a:cubicBezTo>
                  <a:cubicBezTo>
                    <a:pt x="93" y="104"/>
                    <a:pt x="94" y="105"/>
                    <a:pt x="95" y="106"/>
                  </a:cubicBezTo>
                  <a:cubicBezTo>
                    <a:pt x="95" y="106"/>
                    <a:pt x="95" y="106"/>
                    <a:pt x="95" y="106"/>
                  </a:cubicBezTo>
                  <a:cubicBezTo>
                    <a:pt x="94" y="109"/>
                    <a:pt x="93" y="112"/>
                    <a:pt x="92" y="114"/>
                  </a:cubicBezTo>
                  <a:moveTo>
                    <a:pt x="47" y="114"/>
                  </a:moveTo>
                  <a:cubicBezTo>
                    <a:pt x="48" y="111"/>
                    <a:pt x="49" y="107"/>
                    <a:pt x="50" y="104"/>
                  </a:cubicBezTo>
                  <a:cubicBezTo>
                    <a:pt x="53" y="103"/>
                    <a:pt x="55" y="103"/>
                    <a:pt x="58" y="102"/>
                  </a:cubicBezTo>
                  <a:cubicBezTo>
                    <a:pt x="57" y="105"/>
                    <a:pt x="56" y="108"/>
                    <a:pt x="54" y="112"/>
                  </a:cubicBezTo>
                  <a:cubicBezTo>
                    <a:pt x="52" y="112"/>
                    <a:pt x="49" y="113"/>
                    <a:pt x="47" y="114"/>
                  </a:cubicBezTo>
                  <a:moveTo>
                    <a:pt x="85" y="109"/>
                  </a:moveTo>
                  <a:cubicBezTo>
                    <a:pt x="84" y="108"/>
                    <a:pt x="82" y="108"/>
                    <a:pt x="80" y="107"/>
                  </a:cubicBezTo>
                  <a:cubicBezTo>
                    <a:pt x="81" y="105"/>
                    <a:pt x="82" y="102"/>
                    <a:pt x="83" y="99"/>
                  </a:cubicBezTo>
                  <a:cubicBezTo>
                    <a:pt x="85" y="99"/>
                    <a:pt x="87" y="100"/>
                    <a:pt x="88" y="100"/>
                  </a:cubicBezTo>
                  <a:cubicBezTo>
                    <a:pt x="87" y="103"/>
                    <a:pt x="86" y="106"/>
                    <a:pt x="85" y="109"/>
                  </a:cubicBezTo>
                  <a:moveTo>
                    <a:pt x="60" y="110"/>
                  </a:moveTo>
                  <a:cubicBezTo>
                    <a:pt x="61" y="107"/>
                    <a:pt x="62" y="104"/>
                    <a:pt x="63" y="101"/>
                  </a:cubicBezTo>
                  <a:cubicBezTo>
                    <a:pt x="63" y="100"/>
                    <a:pt x="63" y="100"/>
                    <a:pt x="63" y="100"/>
                  </a:cubicBezTo>
                  <a:cubicBezTo>
                    <a:pt x="64" y="100"/>
                    <a:pt x="64" y="100"/>
                    <a:pt x="65" y="100"/>
                  </a:cubicBezTo>
                  <a:cubicBezTo>
                    <a:pt x="67" y="99"/>
                    <a:pt x="69" y="99"/>
                    <a:pt x="71" y="98"/>
                  </a:cubicBezTo>
                  <a:cubicBezTo>
                    <a:pt x="70" y="101"/>
                    <a:pt x="69" y="105"/>
                    <a:pt x="67" y="108"/>
                  </a:cubicBezTo>
                  <a:cubicBezTo>
                    <a:pt x="65" y="108"/>
                    <a:pt x="62" y="109"/>
                    <a:pt x="60" y="110"/>
                  </a:cubicBezTo>
                  <a:moveTo>
                    <a:pt x="72" y="107"/>
                  </a:moveTo>
                  <a:cubicBezTo>
                    <a:pt x="73" y="104"/>
                    <a:pt x="74" y="101"/>
                    <a:pt x="76" y="98"/>
                  </a:cubicBezTo>
                  <a:cubicBezTo>
                    <a:pt x="76" y="98"/>
                    <a:pt x="76" y="98"/>
                    <a:pt x="76" y="98"/>
                  </a:cubicBezTo>
                  <a:cubicBezTo>
                    <a:pt x="77" y="98"/>
                    <a:pt x="78" y="98"/>
                    <a:pt x="79" y="98"/>
                  </a:cubicBezTo>
                  <a:cubicBezTo>
                    <a:pt x="78" y="101"/>
                    <a:pt x="77" y="104"/>
                    <a:pt x="76" y="107"/>
                  </a:cubicBezTo>
                  <a:cubicBezTo>
                    <a:pt x="75" y="107"/>
                    <a:pt x="75" y="107"/>
                    <a:pt x="75" y="107"/>
                  </a:cubicBezTo>
                  <a:cubicBezTo>
                    <a:pt x="74" y="107"/>
                    <a:pt x="73" y="107"/>
                    <a:pt x="72" y="107"/>
                  </a:cubicBezTo>
                  <a:moveTo>
                    <a:pt x="30" y="74"/>
                  </a:moveTo>
                  <a:cubicBezTo>
                    <a:pt x="28" y="72"/>
                    <a:pt x="27" y="70"/>
                    <a:pt x="26" y="67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64"/>
                    <a:pt x="28" y="61"/>
                    <a:pt x="31" y="57"/>
                  </a:cubicBezTo>
                  <a:cubicBezTo>
                    <a:pt x="33" y="56"/>
                    <a:pt x="34" y="54"/>
                    <a:pt x="36" y="53"/>
                  </a:cubicBezTo>
                  <a:cubicBezTo>
                    <a:pt x="35" y="56"/>
                    <a:pt x="34" y="59"/>
                    <a:pt x="33" y="62"/>
                  </a:cubicBezTo>
                  <a:cubicBezTo>
                    <a:pt x="32" y="67"/>
                    <a:pt x="31" y="71"/>
                    <a:pt x="30" y="74"/>
                  </a:cubicBezTo>
                  <a:moveTo>
                    <a:pt x="38" y="77"/>
                  </a:moveTo>
                  <a:cubicBezTo>
                    <a:pt x="36" y="77"/>
                    <a:pt x="35" y="77"/>
                    <a:pt x="34" y="76"/>
                  </a:cubicBezTo>
                  <a:cubicBezTo>
                    <a:pt x="34" y="73"/>
                    <a:pt x="36" y="68"/>
                    <a:pt x="38" y="63"/>
                  </a:cubicBezTo>
                  <a:cubicBezTo>
                    <a:pt x="39" y="58"/>
                    <a:pt x="41" y="52"/>
                    <a:pt x="42" y="49"/>
                  </a:cubicBezTo>
                  <a:cubicBezTo>
                    <a:pt x="45" y="48"/>
                    <a:pt x="48" y="46"/>
                    <a:pt x="51" y="45"/>
                  </a:cubicBezTo>
                  <a:cubicBezTo>
                    <a:pt x="49" y="49"/>
                    <a:pt x="46" y="54"/>
                    <a:pt x="45" y="58"/>
                  </a:cubicBezTo>
                  <a:cubicBezTo>
                    <a:pt x="44" y="59"/>
                    <a:pt x="44" y="60"/>
                    <a:pt x="45" y="60"/>
                  </a:cubicBezTo>
                  <a:cubicBezTo>
                    <a:pt x="44" y="61"/>
                    <a:pt x="44" y="61"/>
                    <a:pt x="43" y="61"/>
                  </a:cubicBezTo>
                  <a:cubicBezTo>
                    <a:pt x="41" y="63"/>
                    <a:pt x="39" y="64"/>
                    <a:pt x="38" y="66"/>
                  </a:cubicBezTo>
                  <a:cubicBezTo>
                    <a:pt x="37" y="67"/>
                    <a:pt x="36" y="69"/>
                    <a:pt x="36" y="72"/>
                  </a:cubicBezTo>
                  <a:cubicBezTo>
                    <a:pt x="36" y="73"/>
                    <a:pt x="36" y="74"/>
                    <a:pt x="37" y="75"/>
                  </a:cubicBezTo>
                  <a:cubicBezTo>
                    <a:pt x="37" y="76"/>
                    <a:pt x="37" y="77"/>
                    <a:pt x="38" y="77"/>
                  </a:cubicBezTo>
                  <a:moveTo>
                    <a:pt x="49" y="58"/>
                  </a:moveTo>
                  <a:cubicBezTo>
                    <a:pt x="51" y="53"/>
                    <a:pt x="54" y="48"/>
                    <a:pt x="56" y="43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59" y="42"/>
                    <a:pt x="61" y="41"/>
                    <a:pt x="63" y="41"/>
                  </a:cubicBezTo>
                  <a:cubicBezTo>
                    <a:pt x="61" y="45"/>
                    <a:pt x="59" y="50"/>
                    <a:pt x="57" y="55"/>
                  </a:cubicBezTo>
                  <a:cubicBezTo>
                    <a:pt x="54" y="56"/>
                    <a:pt x="52" y="57"/>
                    <a:pt x="49" y="58"/>
                  </a:cubicBezTo>
                  <a:moveTo>
                    <a:pt x="73" y="50"/>
                  </a:moveTo>
                  <a:cubicBezTo>
                    <a:pt x="75" y="46"/>
                    <a:pt x="77" y="43"/>
                    <a:pt x="78" y="39"/>
                  </a:cubicBezTo>
                  <a:cubicBezTo>
                    <a:pt x="79" y="42"/>
                    <a:pt x="81" y="45"/>
                    <a:pt x="82" y="47"/>
                  </a:cubicBezTo>
                  <a:cubicBezTo>
                    <a:pt x="80" y="48"/>
                    <a:pt x="77" y="49"/>
                    <a:pt x="73" y="50"/>
                  </a:cubicBezTo>
                  <a:moveTo>
                    <a:pt x="62" y="53"/>
                  </a:moveTo>
                  <a:cubicBezTo>
                    <a:pt x="64" y="48"/>
                    <a:pt x="66" y="44"/>
                    <a:pt x="69" y="39"/>
                  </a:cubicBezTo>
                  <a:cubicBezTo>
                    <a:pt x="70" y="39"/>
                    <a:pt x="72" y="39"/>
                    <a:pt x="74" y="39"/>
                  </a:cubicBezTo>
                  <a:cubicBezTo>
                    <a:pt x="72" y="42"/>
                    <a:pt x="70" y="46"/>
                    <a:pt x="68" y="50"/>
                  </a:cubicBezTo>
                  <a:cubicBezTo>
                    <a:pt x="68" y="51"/>
                    <a:pt x="68" y="51"/>
                    <a:pt x="68" y="51"/>
                  </a:cubicBezTo>
                  <a:cubicBezTo>
                    <a:pt x="66" y="52"/>
                    <a:pt x="64" y="52"/>
                    <a:pt x="62" y="53"/>
                  </a:cubicBezTo>
                  <a:moveTo>
                    <a:pt x="84" y="41"/>
                  </a:moveTo>
                  <a:cubicBezTo>
                    <a:pt x="83" y="39"/>
                    <a:pt x="82" y="37"/>
                    <a:pt x="81" y="35"/>
                  </a:cubicBezTo>
                  <a:cubicBezTo>
                    <a:pt x="81" y="29"/>
                    <a:pt x="80" y="23"/>
                    <a:pt x="80" y="17"/>
                  </a:cubicBezTo>
                  <a:cubicBezTo>
                    <a:pt x="81" y="20"/>
                    <a:pt x="83" y="23"/>
                    <a:pt x="84" y="25"/>
                  </a:cubicBezTo>
                  <a:cubicBezTo>
                    <a:pt x="85" y="26"/>
                    <a:pt x="85" y="26"/>
                    <a:pt x="85" y="26"/>
                  </a:cubicBezTo>
                  <a:cubicBezTo>
                    <a:pt x="84" y="31"/>
                    <a:pt x="84" y="36"/>
                    <a:pt x="84" y="41"/>
                  </a:cubicBezTo>
                  <a:moveTo>
                    <a:pt x="35" y="102"/>
                  </a:moveTo>
                  <a:cubicBezTo>
                    <a:pt x="33" y="102"/>
                    <a:pt x="31" y="102"/>
                    <a:pt x="29" y="101"/>
                  </a:cubicBezTo>
                  <a:cubicBezTo>
                    <a:pt x="20" y="99"/>
                    <a:pt x="15" y="94"/>
                    <a:pt x="11" y="89"/>
                  </a:cubicBezTo>
                  <a:cubicBezTo>
                    <a:pt x="8" y="84"/>
                    <a:pt x="6" y="79"/>
                    <a:pt x="5" y="77"/>
                  </a:cubicBezTo>
                  <a:cubicBezTo>
                    <a:pt x="5" y="75"/>
                    <a:pt x="4" y="72"/>
                    <a:pt x="4" y="70"/>
                  </a:cubicBezTo>
                  <a:cubicBezTo>
                    <a:pt x="4" y="59"/>
                    <a:pt x="10" y="46"/>
                    <a:pt x="16" y="39"/>
                  </a:cubicBezTo>
                  <a:cubicBezTo>
                    <a:pt x="16" y="39"/>
                    <a:pt x="17" y="38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5"/>
                    <a:pt x="14" y="32"/>
                    <a:pt x="12" y="27"/>
                  </a:cubicBezTo>
                  <a:cubicBezTo>
                    <a:pt x="11" y="24"/>
                    <a:pt x="9" y="21"/>
                    <a:pt x="6" y="18"/>
                  </a:cubicBezTo>
                  <a:cubicBezTo>
                    <a:pt x="12" y="14"/>
                    <a:pt x="16" y="10"/>
                    <a:pt x="21" y="6"/>
                  </a:cubicBezTo>
                  <a:cubicBezTo>
                    <a:pt x="25" y="12"/>
                    <a:pt x="29" y="19"/>
                    <a:pt x="33" y="27"/>
                  </a:cubicBezTo>
                  <a:cubicBezTo>
                    <a:pt x="33" y="27"/>
                    <a:pt x="34" y="28"/>
                    <a:pt x="35" y="28"/>
                  </a:cubicBezTo>
                  <a:cubicBezTo>
                    <a:pt x="35" y="28"/>
                    <a:pt x="35" y="28"/>
                    <a:pt x="36" y="28"/>
                  </a:cubicBezTo>
                  <a:cubicBezTo>
                    <a:pt x="36" y="27"/>
                    <a:pt x="37" y="27"/>
                    <a:pt x="37" y="26"/>
                  </a:cubicBezTo>
                  <a:cubicBezTo>
                    <a:pt x="45" y="22"/>
                    <a:pt x="64" y="15"/>
                    <a:pt x="75" y="13"/>
                  </a:cubicBezTo>
                  <a:cubicBezTo>
                    <a:pt x="76" y="20"/>
                    <a:pt x="76" y="27"/>
                    <a:pt x="77" y="34"/>
                  </a:cubicBezTo>
                  <a:cubicBezTo>
                    <a:pt x="76" y="34"/>
                    <a:pt x="76" y="34"/>
                    <a:pt x="76" y="34"/>
                  </a:cubicBezTo>
                  <a:cubicBezTo>
                    <a:pt x="67" y="34"/>
                    <a:pt x="54" y="38"/>
                    <a:pt x="43" y="44"/>
                  </a:cubicBezTo>
                  <a:cubicBezTo>
                    <a:pt x="42" y="45"/>
                    <a:pt x="41" y="45"/>
                    <a:pt x="40" y="46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35" y="49"/>
                    <a:pt x="31" y="51"/>
                    <a:pt x="28" y="54"/>
                  </a:cubicBezTo>
                  <a:cubicBezTo>
                    <a:pt x="25" y="58"/>
                    <a:pt x="22" y="62"/>
                    <a:pt x="22" y="67"/>
                  </a:cubicBezTo>
                  <a:cubicBezTo>
                    <a:pt x="22" y="68"/>
                    <a:pt x="22" y="68"/>
                    <a:pt x="22" y="68"/>
                  </a:cubicBezTo>
                  <a:cubicBezTo>
                    <a:pt x="23" y="73"/>
                    <a:pt x="25" y="76"/>
                    <a:pt x="29" y="79"/>
                  </a:cubicBezTo>
                  <a:cubicBezTo>
                    <a:pt x="29" y="79"/>
                    <a:pt x="29" y="79"/>
                    <a:pt x="29" y="79"/>
                  </a:cubicBezTo>
                  <a:cubicBezTo>
                    <a:pt x="29" y="79"/>
                    <a:pt x="30" y="80"/>
                    <a:pt x="30" y="80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34" y="81"/>
                    <a:pt x="38" y="82"/>
                    <a:pt x="41" y="82"/>
                  </a:cubicBezTo>
                  <a:cubicBezTo>
                    <a:pt x="43" y="82"/>
                    <a:pt x="46" y="82"/>
                    <a:pt x="48" y="81"/>
                  </a:cubicBezTo>
                  <a:cubicBezTo>
                    <a:pt x="58" y="79"/>
                    <a:pt x="68" y="73"/>
                    <a:pt x="77" y="72"/>
                  </a:cubicBezTo>
                  <a:cubicBezTo>
                    <a:pt x="81" y="72"/>
                    <a:pt x="84" y="71"/>
                    <a:pt x="87" y="71"/>
                  </a:cubicBezTo>
                  <a:cubicBezTo>
                    <a:pt x="92" y="71"/>
                    <a:pt x="97" y="72"/>
                    <a:pt x="101" y="74"/>
                  </a:cubicBezTo>
                  <a:cubicBezTo>
                    <a:pt x="106" y="77"/>
                    <a:pt x="110" y="80"/>
                    <a:pt x="115" y="85"/>
                  </a:cubicBezTo>
                  <a:cubicBezTo>
                    <a:pt x="123" y="94"/>
                    <a:pt x="129" y="105"/>
                    <a:pt x="129" y="116"/>
                  </a:cubicBezTo>
                  <a:cubicBezTo>
                    <a:pt x="129" y="120"/>
                    <a:pt x="128" y="123"/>
                    <a:pt x="127" y="127"/>
                  </a:cubicBezTo>
                  <a:cubicBezTo>
                    <a:pt x="126" y="129"/>
                    <a:pt x="123" y="132"/>
                    <a:pt x="121" y="135"/>
                  </a:cubicBezTo>
                  <a:cubicBezTo>
                    <a:pt x="118" y="138"/>
                    <a:pt x="116" y="140"/>
                    <a:pt x="114" y="142"/>
                  </a:cubicBezTo>
                  <a:cubicBezTo>
                    <a:pt x="113" y="143"/>
                    <a:pt x="113" y="143"/>
                    <a:pt x="113" y="143"/>
                  </a:cubicBezTo>
                  <a:cubicBezTo>
                    <a:pt x="113" y="143"/>
                    <a:pt x="113" y="143"/>
                    <a:pt x="113" y="143"/>
                  </a:cubicBezTo>
                  <a:cubicBezTo>
                    <a:pt x="113" y="143"/>
                    <a:pt x="113" y="143"/>
                    <a:pt x="113" y="143"/>
                  </a:cubicBezTo>
                  <a:cubicBezTo>
                    <a:pt x="113" y="144"/>
                    <a:pt x="113" y="144"/>
                    <a:pt x="113" y="144"/>
                  </a:cubicBezTo>
                  <a:cubicBezTo>
                    <a:pt x="113" y="144"/>
                    <a:pt x="113" y="144"/>
                    <a:pt x="113" y="144"/>
                  </a:cubicBezTo>
                  <a:cubicBezTo>
                    <a:pt x="113" y="144"/>
                    <a:pt x="113" y="144"/>
                    <a:pt x="113" y="144"/>
                  </a:cubicBezTo>
                  <a:cubicBezTo>
                    <a:pt x="113" y="145"/>
                    <a:pt x="113" y="145"/>
                    <a:pt x="113" y="145"/>
                  </a:cubicBezTo>
                  <a:cubicBezTo>
                    <a:pt x="113" y="145"/>
                    <a:pt x="113" y="145"/>
                    <a:pt x="113" y="145"/>
                  </a:cubicBezTo>
                  <a:cubicBezTo>
                    <a:pt x="114" y="147"/>
                    <a:pt x="116" y="149"/>
                    <a:pt x="117" y="151"/>
                  </a:cubicBezTo>
                  <a:cubicBezTo>
                    <a:pt x="116" y="152"/>
                    <a:pt x="117" y="153"/>
                    <a:pt x="118" y="153"/>
                  </a:cubicBezTo>
                  <a:cubicBezTo>
                    <a:pt x="118" y="154"/>
                    <a:pt x="118" y="154"/>
                    <a:pt x="118" y="154"/>
                  </a:cubicBezTo>
                  <a:cubicBezTo>
                    <a:pt x="121" y="158"/>
                    <a:pt x="124" y="162"/>
                    <a:pt x="128" y="167"/>
                  </a:cubicBezTo>
                  <a:cubicBezTo>
                    <a:pt x="123" y="172"/>
                    <a:pt x="116" y="178"/>
                    <a:pt x="110" y="182"/>
                  </a:cubicBezTo>
                  <a:cubicBezTo>
                    <a:pt x="110" y="182"/>
                    <a:pt x="110" y="182"/>
                    <a:pt x="110" y="182"/>
                  </a:cubicBezTo>
                  <a:cubicBezTo>
                    <a:pt x="109" y="182"/>
                    <a:pt x="109" y="182"/>
                    <a:pt x="109" y="182"/>
                  </a:cubicBezTo>
                  <a:cubicBezTo>
                    <a:pt x="107" y="177"/>
                    <a:pt x="105" y="174"/>
                    <a:pt x="104" y="171"/>
                  </a:cubicBezTo>
                  <a:cubicBezTo>
                    <a:pt x="102" y="168"/>
                    <a:pt x="100" y="164"/>
                    <a:pt x="96" y="158"/>
                  </a:cubicBezTo>
                  <a:cubicBezTo>
                    <a:pt x="96" y="157"/>
                    <a:pt x="95" y="157"/>
                    <a:pt x="94" y="157"/>
                  </a:cubicBezTo>
                  <a:cubicBezTo>
                    <a:pt x="94" y="157"/>
                    <a:pt x="94" y="157"/>
                    <a:pt x="93" y="157"/>
                  </a:cubicBezTo>
                  <a:cubicBezTo>
                    <a:pt x="93" y="157"/>
                    <a:pt x="93" y="158"/>
                    <a:pt x="92" y="158"/>
                  </a:cubicBezTo>
                  <a:cubicBezTo>
                    <a:pt x="88" y="161"/>
                    <a:pt x="79" y="165"/>
                    <a:pt x="70" y="169"/>
                  </a:cubicBezTo>
                  <a:cubicBezTo>
                    <a:pt x="62" y="172"/>
                    <a:pt x="55" y="175"/>
                    <a:pt x="50" y="177"/>
                  </a:cubicBezTo>
                  <a:cubicBezTo>
                    <a:pt x="50" y="173"/>
                    <a:pt x="51" y="168"/>
                    <a:pt x="51" y="164"/>
                  </a:cubicBezTo>
                  <a:cubicBezTo>
                    <a:pt x="51" y="160"/>
                    <a:pt x="50" y="155"/>
                    <a:pt x="50" y="151"/>
                  </a:cubicBezTo>
                  <a:cubicBezTo>
                    <a:pt x="56" y="149"/>
                    <a:pt x="66" y="146"/>
                    <a:pt x="75" y="142"/>
                  </a:cubicBezTo>
                  <a:cubicBezTo>
                    <a:pt x="80" y="139"/>
                    <a:pt x="84" y="137"/>
                    <a:pt x="88" y="135"/>
                  </a:cubicBezTo>
                  <a:cubicBezTo>
                    <a:pt x="89" y="134"/>
                    <a:pt x="89" y="134"/>
                    <a:pt x="89" y="134"/>
                  </a:cubicBezTo>
                  <a:cubicBezTo>
                    <a:pt x="89" y="134"/>
                    <a:pt x="89" y="134"/>
                    <a:pt x="89" y="134"/>
                  </a:cubicBezTo>
                  <a:cubicBezTo>
                    <a:pt x="89" y="134"/>
                    <a:pt x="89" y="134"/>
                    <a:pt x="89" y="134"/>
                  </a:cubicBezTo>
                  <a:cubicBezTo>
                    <a:pt x="93" y="131"/>
                    <a:pt x="97" y="128"/>
                    <a:pt x="98" y="125"/>
                  </a:cubicBezTo>
                  <a:cubicBezTo>
                    <a:pt x="100" y="121"/>
                    <a:pt x="101" y="117"/>
                    <a:pt x="101" y="113"/>
                  </a:cubicBezTo>
                  <a:cubicBezTo>
                    <a:pt x="101" y="107"/>
                    <a:pt x="98" y="102"/>
                    <a:pt x="94" y="99"/>
                  </a:cubicBezTo>
                  <a:cubicBezTo>
                    <a:pt x="93" y="98"/>
                    <a:pt x="93" y="98"/>
                    <a:pt x="93" y="98"/>
                  </a:cubicBezTo>
                  <a:cubicBezTo>
                    <a:pt x="93" y="98"/>
                    <a:pt x="92" y="97"/>
                    <a:pt x="92" y="97"/>
                  </a:cubicBezTo>
                  <a:cubicBezTo>
                    <a:pt x="91" y="97"/>
                    <a:pt x="91" y="97"/>
                    <a:pt x="91" y="97"/>
                  </a:cubicBezTo>
                  <a:cubicBezTo>
                    <a:pt x="89" y="96"/>
                    <a:pt x="86" y="95"/>
                    <a:pt x="84" y="95"/>
                  </a:cubicBezTo>
                  <a:cubicBezTo>
                    <a:pt x="83" y="94"/>
                    <a:pt x="83" y="94"/>
                    <a:pt x="83" y="94"/>
                  </a:cubicBezTo>
                  <a:cubicBezTo>
                    <a:pt x="83" y="94"/>
                    <a:pt x="83" y="94"/>
                    <a:pt x="82" y="94"/>
                  </a:cubicBezTo>
                  <a:cubicBezTo>
                    <a:pt x="82" y="94"/>
                    <a:pt x="82" y="94"/>
                    <a:pt x="82" y="94"/>
                  </a:cubicBezTo>
                  <a:cubicBezTo>
                    <a:pt x="80" y="94"/>
                    <a:pt x="78" y="94"/>
                    <a:pt x="76" y="94"/>
                  </a:cubicBezTo>
                  <a:cubicBezTo>
                    <a:pt x="72" y="94"/>
                    <a:pt x="68" y="94"/>
                    <a:pt x="64" y="95"/>
                  </a:cubicBezTo>
                  <a:cubicBezTo>
                    <a:pt x="55" y="98"/>
                    <a:pt x="45" y="102"/>
                    <a:pt x="36" y="102"/>
                  </a:cubicBezTo>
                  <a:cubicBezTo>
                    <a:pt x="36" y="102"/>
                    <a:pt x="36" y="102"/>
                    <a:pt x="36" y="102"/>
                  </a:cubicBezTo>
                  <a:cubicBezTo>
                    <a:pt x="36" y="102"/>
                    <a:pt x="36" y="102"/>
                    <a:pt x="36" y="102"/>
                  </a:cubicBezTo>
                  <a:cubicBezTo>
                    <a:pt x="35" y="102"/>
                    <a:pt x="35" y="102"/>
                    <a:pt x="35" y="102"/>
                  </a:cubicBezTo>
                  <a:moveTo>
                    <a:pt x="21" y="0"/>
                  </a:moveTo>
                  <a:cubicBezTo>
                    <a:pt x="21" y="0"/>
                    <a:pt x="20" y="1"/>
                    <a:pt x="20" y="1"/>
                  </a:cubicBezTo>
                  <a:cubicBezTo>
                    <a:pt x="13" y="6"/>
                    <a:pt x="9" y="11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4" y="21"/>
                    <a:pt x="7" y="26"/>
                    <a:pt x="9" y="30"/>
                  </a:cubicBezTo>
                  <a:cubicBezTo>
                    <a:pt x="10" y="32"/>
                    <a:pt x="11" y="34"/>
                    <a:pt x="12" y="36"/>
                  </a:cubicBezTo>
                  <a:cubicBezTo>
                    <a:pt x="12" y="36"/>
                    <a:pt x="12" y="37"/>
                    <a:pt x="12" y="37"/>
                  </a:cubicBezTo>
                  <a:cubicBezTo>
                    <a:pt x="6" y="45"/>
                    <a:pt x="0" y="58"/>
                    <a:pt x="0" y="70"/>
                  </a:cubicBezTo>
                  <a:cubicBezTo>
                    <a:pt x="0" y="73"/>
                    <a:pt x="0" y="75"/>
                    <a:pt x="1" y="78"/>
                  </a:cubicBezTo>
                  <a:cubicBezTo>
                    <a:pt x="2" y="80"/>
                    <a:pt x="4" y="86"/>
                    <a:pt x="8" y="92"/>
                  </a:cubicBezTo>
                  <a:cubicBezTo>
                    <a:pt x="8" y="92"/>
                    <a:pt x="8" y="92"/>
                    <a:pt x="9" y="93"/>
                  </a:cubicBezTo>
                  <a:cubicBezTo>
                    <a:pt x="9" y="93"/>
                    <a:pt x="9" y="94"/>
                    <a:pt x="9" y="94"/>
                  </a:cubicBezTo>
                  <a:cubicBezTo>
                    <a:pt x="14" y="101"/>
                    <a:pt x="17" y="105"/>
                    <a:pt x="22" y="111"/>
                  </a:cubicBezTo>
                  <a:cubicBezTo>
                    <a:pt x="22" y="111"/>
                    <a:pt x="22" y="112"/>
                    <a:pt x="22" y="112"/>
                  </a:cubicBezTo>
                  <a:cubicBezTo>
                    <a:pt x="22" y="112"/>
                    <a:pt x="23" y="113"/>
                    <a:pt x="23" y="113"/>
                  </a:cubicBezTo>
                  <a:cubicBezTo>
                    <a:pt x="24" y="114"/>
                    <a:pt x="24" y="114"/>
                    <a:pt x="24" y="114"/>
                  </a:cubicBezTo>
                  <a:cubicBezTo>
                    <a:pt x="24" y="114"/>
                    <a:pt x="24" y="114"/>
                    <a:pt x="25" y="114"/>
                  </a:cubicBezTo>
                  <a:cubicBezTo>
                    <a:pt x="26" y="116"/>
                    <a:pt x="28" y="117"/>
                    <a:pt x="30" y="118"/>
                  </a:cubicBezTo>
                  <a:cubicBezTo>
                    <a:pt x="30" y="118"/>
                    <a:pt x="31" y="119"/>
                    <a:pt x="31" y="119"/>
                  </a:cubicBezTo>
                  <a:cubicBezTo>
                    <a:pt x="32" y="119"/>
                    <a:pt x="32" y="119"/>
                    <a:pt x="32" y="119"/>
                  </a:cubicBezTo>
                  <a:cubicBezTo>
                    <a:pt x="32" y="119"/>
                    <a:pt x="33" y="119"/>
                    <a:pt x="33" y="119"/>
                  </a:cubicBezTo>
                  <a:cubicBezTo>
                    <a:pt x="35" y="119"/>
                    <a:pt x="37" y="119"/>
                    <a:pt x="38" y="119"/>
                  </a:cubicBezTo>
                  <a:cubicBezTo>
                    <a:pt x="38" y="119"/>
                    <a:pt x="38" y="119"/>
                    <a:pt x="38" y="119"/>
                  </a:cubicBezTo>
                  <a:cubicBezTo>
                    <a:pt x="45" y="119"/>
                    <a:pt x="51" y="117"/>
                    <a:pt x="57" y="115"/>
                  </a:cubicBezTo>
                  <a:cubicBezTo>
                    <a:pt x="63" y="113"/>
                    <a:pt x="70" y="111"/>
                    <a:pt x="75" y="111"/>
                  </a:cubicBezTo>
                  <a:cubicBezTo>
                    <a:pt x="75" y="111"/>
                    <a:pt x="75" y="111"/>
                    <a:pt x="75" y="111"/>
                  </a:cubicBezTo>
                  <a:cubicBezTo>
                    <a:pt x="76" y="111"/>
                    <a:pt x="76" y="111"/>
                    <a:pt x="76" y="111"/>
                  </a:cubicBezTo>
                  <a:cubicBezTo>
                    <a:pt x="77" y="112"/>
                    <a:pt x="77" y="112"/>
                    <a:pt x="77" y="112"/>
                  </a:cubicBezTo>
                  <a:cubicBezTo>
                    <a:pt x="77" y="112"/>
                    <a:pt x="77" y="112"/>
                    <a:pt x="77" y="112"/>
                  </a:cubicBezTo>
                  <a:cubicBezTo>
                    <a:pt x="78" y="112"/>
                    <a:pt x="78" y="112"/>
                    <a:pt x="78" y="111"/>
                  </a:cubicBezTo>
                  <a:cubicBezTo>
                    <a:pt x="81" y="112"/>
                    <a:pt x="82" y="112"/>
                    <a:pt x="84" y="113"/>
                  </a:cubicBezTo>
                  <a:cubicBezTo>
                    <a:pt x="84" y="114"/>
                    <a:pt x="85" y="114"/>
                    <a:pt x="85" y="115"/>
                  </a:cubicBezTo>
                  <a:cubicBezTo>
                    <a:pt x="85" y="115"/>
                    <a:pt x="86" y="115"/>
                    <a:pt x="86" y="115"/>
                  </a:cubicBezTo>
                  <a:cubicBezTo>
                    <a:pt x="86" y="115"/>
                    <a:pt x="86" y="115"/>
                    <a:pt x="87" y="115"/>
                  </a:cubicBezTo>
                  <a:cubicBezTo>
                    <a:pt x="88" y="115"/>
                    <a:pt x="88" y="115"/>
                    <a:pt x="88" y="115"/>
                  </a:cubicBezTo>
                  <a:cubicBezTo>
                    <a:pt x="89" y="117"/>
                    <a:pt x="90" y="118"/>
                    <a:pt x="90" y="120"/>
                  </a:cubicBezTo>
                  <a:cubicBezTo>
                    <a:pt x="90" y="120"/>
                    <a:pt x="90" y="120"/>
                    <a:pt x="90" y="120"/>
                  </a:cubicBezTo>
                  <a:cubicBezTo>
                    <a:pt x="90" y="121"/>
                    <a:pt x="90" y="121"/>
                    <a:pt x="90" y="122"/>
                  </a:cubicBezTo>
                  <a:cubicBezTo>
                    <a:pt x="90" y="122"/>
                    <a:pt x="90" y="122"/>
                    <a:pt x="90" y="122"/>
                  </a:cubicBezTo>
                  <a:cubicBezTo>
                    <a:pt x="90" y="125"/>
                    <a:pt x="89" y="128"/>
                    <a:pt x="87" y="130"/>
                  </a:cubicBezTo>
                  <a:cubicBezTo>
                    <a:pt x="75" y="138"/>
                    <a:pt x="55" y="146"/>
                    <a:pt x="47" y="147"/>
                  </a:cubicBezTo>
                  <a:cubicBezTo>
                    <a:pt x="46" y="147"/>
                    <a:pt x="45" y="148"/>
                    <a:pt x="45" y="150"/>
                  </a:cubicBezTo>
                  <a:cubicBezTo>
                    <a:pt x="46" y="154"/>
                    <a:pt x="46" y="159"/>
                    <a:pt x="46" y="164"/>
                  </a:cubicBezTo>
                  <a:cubicBezTo>
                    <a:pt x="46" y="169"/>
                    <a:pt x="46" y="174"/>
                    <a:pt x="45" y="179"/>
                  </a:cubicBezTo>
                  <a:cubicBezTo>
                    <a:pt x="45" y="179"/>
                    <a:pt x="45" y="180"/>
                    <a:pt x="45" y="181"/>
                  </a:cubicBezTo>
                  <a:cubicBezTo>
                    <a:pt x="49" y="187"/>
                    <a:pt x="52" y="193"/>
                    <a:pt x="55" y="198"/>
                  </a:cubicBezTo>
                  <a:cubicBezTo>
                    <a:pt x="56" y="199"/>
                    <a:pt x="56" y="199"/>
                    <a:pt x="56" y="199"/>
                  </a:cubicBezTo>
                  <a:cubicBezTo>
                    <a:pt x="56" y="199"/>
                    <a:pt x="56" y="199"/>
                    <a:pt x="56" y="199"/>
                  </a:cubicBezTo>
                  <a:cubicBezTo>
                    <a:pt x="56" y="199"/>
                    <a:pt x="56" y="199"/>
                    <a:pt x="56" y="199"/>
                  </a:cubicBezTo>
                  <a:cubicBezTo>
                    <a:pt x="56" y="199"/>
                    <a:pt x="56" y="199"/>
                    <a:pt x="56" y="199"/>
                  </a:cubicBezTo>
                  <a:cubicBezTo>
                    <a:pt x="57" y="199"/>
                    <a:pt x="57" y="199"/>
                    <a:pt x="57" y="199"/>
                  </a:cubicBezTo>
                  <a:cubicBezTo>
                    <a:pt x="57" y="199"/>
                    <a:pt x="57" y="199"/>
                    <a:pt x="57" y="199"/>
                  </a:cubicBezTo>
                  <a:cubicBezTo>
                    <a:pt x="57" y="199"/>
                    <a:pt x="57" y="199"/>
                    <a:pt x="57" y="199"/>
                  </a:cubicBezTo>
                  <a:cubicBezTo>
                    <a:pt x="58" y="199"/>
                    <a:pt x="58" y="199"/>
                    <a:pt x="58" y="199"/>
                  </a:cubicBezTo>
                  <a:cubicBezTo>
                    <a:pt x="58" y="199"/>
                    <a:pt x="58" y="199"/>
                    <a:pt x="58" y="199"/>
                  </a:cubicBezTo>
                  <a:cubicBezTo>
                    <a:pt x="58" y="199"/>
                    <a:pt x="58" y="199"/>
                    <a:pt x="58" y="199"/>
                  </a:cubicBezTo>
                  <a:cubicBezTo>
                    <a:pt x="58" y="199"/>
                    <a:pt x="58" y="199"/>
                    <a:pt x="58" y="199"/>
                  </a:cubicBezTo>
                  <a:cubicBezTo>
                    <a:pt x="58" y="199"/>
                    <a:pt x="59" y="199"/>
                    <a:pt x="60" y="198"/>
                  </a:cubicBezTo>
                  <a:cubicBezTo>
                    <a:pt x="64" y="197"/>
                    <a:pt x="72" y="194"/>
                    <a:pt x="81" y="191"/>
                  </a:cubicBezTo>
                  <a:cubicBezTo>
                    <a:pt x="89" y="187"/>
                    <a:pt x="97" y="183"/>
                    <a:pt x="103" y="179"/>
                  </a:cubicBezTo>
                  <a:cubicBezTo>
                    <a:pt x="104" y="182"/>
                    <a:pt x="106" y="184"/>
                    <a:pt x="107" y="187"/>
                  </a:cubicBezTo>
                  <a:cubicBezTo>
                    <a:pt x="108" y="188"/>
                    <a:pt x="108" y="188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12" y="192"/>
                    <a:pt x="114" y="196"/>
                    <a:pt x="116" y="200"/>
                  </a:cubicBezTo>
                  <a:cubicBezTo>
                    <a:pt x="116" y="201"/>
                    <a:pt x="117" y="201"/>
                    <a:pt x="118" y="201"/>
                  </a:cubicBezTo>
                  <a:cubicBezTo>
                    <a:pt x="118" y="201"/>
                    <a:pt x="118" y="201"/>
                    <a:pt x="118" y="201"/>
                  </a:cubicBezTo>
                  <a:cubicBezTo>
                    <a:pt x="118" y="201"/>
                    <a:pt x="119" y="202"/>
                    <a:pt x="119" y="202"/>
                  </a:cubicBezTo>
                  <a:cubicBezTo>
                    <a:pt x="120" y="202"/>
                    <a:pt x="120" y="201"/>
                    <a:pt x="120" y="201"/>
                  </a:cubicBezTo>
                  <a:cubicBezTo>
                    <a:pt x="129" y="195"/>
                    <a:pt x="133" y="190"/>
                    <a:pt x="140" y="185"/>
                  </a:cubicBezTo>
                  <a:cubicBezTo>
                    <a:pt x="141" y="184"/>
                    <a:pt x="141" y="183"/>
                    <a:pt x="140" y="182"/>
                  </a:cubicBezTo>
                  <a:cubicBezTo>
                    <a:pt x="140" y="182"/>
                    <a:pt x="140" y="182"/>
                    <a:pt x="140" y="182"/>
                  </a:cubicBezTo>
                  <a:cubicBezTo>
                    <a:pt x="140" y="182"/>
                    <a:pt x="140" y="181"/>
                    <a:pt x="140" y="181"/>
                  </a:cubicBezTo>
                  <a:cubicBezTo>
                    <a:pt x="138" y="176"/>
                    <a:pt x="136" y="172"/>
                    <a:pt x="134" y="168"/>
                  </a:cubicBezTo>
                  <a:cubicBezTo>
                    <a:pt x="134" y="167"/>
                    <a:pt x="134" y="167"/>
                    <a:pt x="133" y="166"/>
                  </a:cubicBezTo>
                  <a:cubicBezTo>
                    <a:pt x="131" y="163"/>
                    <a:pt x="129" y="161"/>
                    <a:pt x="127" y="159"/>
                  </a:cubicBezTo>
                  <a:cubicBezTo>
                    <a:pt x="134" y="152"/>
                    <a:pt x="140" y="142"/>
                    <a:pt x="141" y="131"/>
                  </a:cubicBezTo>
                  <a:cubicBezTo>
                    <a:pt x="141" y="131"/>
                    <a:pt x="141" y="131"/>
                    <a:pt x="141" y="131"/>
                  </a:cubicBezTo>
                  <a:cubicBezTo>
                    <a:pt x="141" y="130"/>
                    <a:pt x="141" y="130"/>
                    <a:pt x="141" y="130"/>
                  </a:cubicBezTo>
                  <a:cubicBezTo>
                    <a:pt x="141" y="130"/>
                    <a:pt x="141" y="130"/>
                    <a:pt x="141" y="130"/>
                  </a:cubicBezTo>
                  <a:cubicBezTo>
                    <a:pt x="141" y="130"/>
                    <a:pt x="141" y="130"/>
                    <a:pt x="141" y="130"/>
                  </a:cubicBezTo>
                  <a:cubicBezTo>
                    <a:pt x="141" y="130"/>
                    <a:pt x="139" y="117"/>
                    <a:pt x="128" y="97"/>
                  </a:cubicBezTo>
                  <a:cubicBezTo>
                    <a:pt x="128" y="97"/>
                    <a:pt x="128" y="97"/>
                    <a:pt x="128" y="97"/>
                  </a:cubicBezTo>
                  <a:cubicBezTo>
                    <a:pt x="125" y="91"/>
                    <a:pt x="122" y="86"/>
                    <a:pt x="118" y="82"/>
                  </a:cubicBezTo>
                  <a:cubicBezTo>
                    <a:pt x="113" y="77"/>
                    <a:pt x="108" y="73"/>
                    <a:pt x="103" y="71"/>
                  </a:cubicBezTo>
                  <a:cubicBezTo>
                    <a:pt x="98" y="68"/>
                    <a:pt x="93" y="67"/>
                    <a:pt x="87" y="67"/>
                  </a:cubicBezTo>
                  <a:cubicBezTo>
                    <a:pt x="87" y="67"/>
                    <a:pt x="87" y="67"/>
                    <a:pt x="87" y="67"/>
                  </a:cubicBezTo>
                  <a:cubicBezTo>
                    <a:pt x="84" y="67"/>
                    <a:pt x="80" y="67"/>
                    <a:pt x="77" y="68"/>
                  </a:cubicBezTo>
                  <a:cubicBezTo>
                    <a:pt x="66" y="69"/>
                    <a:pt x="57" y="75"/>
                    <a:pt x="47" y="77"/>
                  </a:cubicBezTo>
                  <a:cubicBezTo>
                    <a:pt x="46" y="77"/>
                    <a:pt x="45" y="77"/>
                    <a:pt x="44" y="77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3" y="77"/>
                    <a:pt x="43" y="76"/>
                    <a:pt x="42" y="76"/>
                  </a:cubicBezTo>
                  <a:cubicBezTo>
                    <a:pt x="41" y="75"/>
                    <a:pt x="41" y="74"/>
                    <a:pt x="40" y="73"/>
                  </a:cubicBezTo>
                  <a:cubicBezTo>
                    <a:pt x="40" y="73"/>
                    <a:pt x="40" y="72"/>
                    <a:pt x="40" y="72"/>
                  </a:cubicBezTo>
                  <a:cubicBezTo>
                    <a:pt x="40" y="71"/>
                    <a:pt x="40" y="70"/>
                    <a:pt x="41" y="68"/>
                  </a:cubicBezTo>
                  <a:cubicBezTo>
                    <a:pt x="43" y="66"/>
                    <a:pt x="46" y="64"/>
                    <a:pt x="50" y="62"/>
                  </a:cubicBezTo>
                  <a:cubicBezTo>
                    <a:pt x="56" y="59"/>
                    <a:pt x="64" y="57"/>
                    <a:pt x="71" y="55"/>
                  </a:cubicBezTo>
                  <a:cubicBezTo>
                    <a:pt x="78" y="53"/>
                    <a:pt x="83" y="51"/>
                    <a:pt x="85" y="51"/>
                  </a:cubicBezTo>
                  <a:cubicBezTo>
                    <a:pt x="85" y="51"/>
                    <a:pt x="85" y="51"/>
                    <a:pt x="85" y="51"/>
                  </a:cubicBezTo>
                  <a:cubicBezTo>
                    <a:pt x="86" y="51"/>
                    <a:pt x="86" y="51"/>
                    <a:pt x="86" y="51"/>
                  </a:cubicBezTo>
                  <a:cubicBezTo>
                    <a:pt x="86" y="51"/>
                    <a:pt x="86" y="51"/>
                    <a:pt x="86" y="51"/>
                  </a:cubicBezTo>
                  <a:cubicBezTo>
                    <a:pt x="87" y="51"/>
                    <a:pt x="88" y="50"/>
                    <a:pt x="88" y="49"/>
                  </a:cubicBezTo>
                  <a:cubicBezTo>
                    <a:pt x="88" y="41"/>
                    <a:pt x="89" y="33"/>
                    <a:pt x="89" y="25"/>
                  </a:cubicBezTo>
                  <a:cubicBezTo>
                    <a:pt x="89" y="25"/>
                    <a:pt x="89" y="24"/>
                    <a:pt x="88" y="24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6" y="19"/>
                    <a:pt x="83" y="14"/>
                    <a:pt x="80" y="9"/>
                  </a:cubicBezTo>
                  <a:cubicBezTo>
                    <a:pt x="80" y="8"/>
                    <a:pt x="79" y="8"/>
                    <a:pt x="78" y="8"/>
                  </a:cubicBezTo>
                  <a:cubicBezTo>
                    <a:pt x="78" y="8"/>
                    <a:pt x="78" y="8"/>
                    <a:pt x="77" y="8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66" y="10"/>
                    <a:pt x="45" y="17"/>
                    <a:pt x="36" y="22"/>
                  </a:cubicBezTo>
                  <a:cubicBezTo>
                    <a:pt x="32" y="15"/>
                    <a:pt x="28" y="9"/>
                    <a:pt x="24" y="3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3" y="2"/>
                    <a:pt x="23" y="1"/>
                  </a:cubicBezTo>
                  <a:cubicBezTo>
                    <a:pt x="23" y="1"/>
                    <a:pt x="22" y="0"/>
                    <a:pt x="2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85" name="Freeform 739"/>
            <p:cNvSpPr>
              <a:spLocks noEditPoints="1"/>
            </p:cNvSpPr>
            <p:nvPr/>
          </p:nvSpPr>
          <p:spPr bwMode="auto">
            <a:xfrm>
              <a:off x="4761" y="650"/>
              <a:ext cx="362" cy="220"/>
            </a:xfrm>
            <a:custGeom>
              <a:avLst/>
              <a:gdLst>
                <a:gd name="T0" fmla="*/ 114 w 153"/>
                <a:gd name="T1" fmla="*/ 13 h 93"/>
                <a:gd name="T2" fmla="*/ 136 w 153"/>
                <a:gd name="T3" fmla="*/ 7 h 93"/>
                <a:gd name="T4" fmla="*/ 148 w 153"/>
                <a:gd name="T5" fmla="*/ 5 h 93"/>
                <a:gd name="T6" fmla="*/ 143 w 153"/>
                <a:gd name="T7" fmla="*/ 38 h 93"/>
                <a:gd name="T8" fmla="*/ 139 w 153"/>
                <a:gd name="T9" fmla="*/ 36 h 93"/>
                <a:gd name="T10" fmla="*/ 139 w 153"/>
                <a:gd name="T11" fmla="*/ 18 h 93"/>
                <a:gd name="T12" fmla="*/ 137 w 153"/>
                <a:gd name="T13" fmla="*/ 19 h 93"/>
                <a:gd name="T14" fmla="*/ 97 w 153"/>
                <a:gd name="T15" fmla="*/ 66 h 93"/>
                <a:gd name="T16" fmla="*/ 90 w 153"/>
                <a:gd name="T17" fmla="*/ 71 h 93"/>
                <a:gd name="T18" fmla="*/ 84 w 153"/>
                <a:gd name="T19" fmla="*/ 68 h 93"/>
                <a:gd name="T20" fmla="*/ 45 w 153"/>
                <a:gd name="T21" fmla="*/ 48 h 93"/>
                <a:gd name="T22" fmla="*/ 5 w 153"/>
                <a:gd name="T23" fmla="*/ 87 h 93"/>
                <a:gd name="T24" fmla="*/ 39 w 153"/>
                <a:gd name="T25" fmla="*/ 44 h 93"/>
                <a:gd name="T26" fmla="*/ 50 w 153"/>
                <a:gd name="T27" fmla="*/ 43 h 93"/>
                <a:gd name="T28" fmla="*/ 90 w 153"/>
                <a:gd name="T29" fmla="*/ 63 h 93"/>
                <a:gd name="T30" fmla="*/ 92 w 153"/>
                <a:gd name="T31" fmla="*/ 63 h 93"/>
                <a:gd name="T32" fmla="*/ 128 w 153"/>
                <a:gd name="T33" fmla="*/ 22 h 93"/>
                <a:gd name="T34" fmla="*/ 133 w 153"/>
                <a:gd name="T35" fmla="*/ 15 h 93"/>
                <a:gd name="T36" fmla="*/ 131 w 153"/>
                <a:gd name="T37" fmla="*/ 14 h 93"/>
                <a:gd name="T38" fmla="*/ 151 w 153"/>
                <a:gd name="T39" fmla="*/ 0 h 93"/>
                <a:gd name="T40" fmla="*/ 108 w 153"/>
                <a:gd name="T41" fmla="*/ 9 h 93"/>
                <a:gd name="T42" fmla="*/ 107 w 153"/>
                <a:gd name="T43" fmla="*/ 12 h 93"/>
                <a:gd name="T44" fmla="*/ 115 w 153"/>
                <a:gd name="T45" fmla="*/ 18 h 93"/>
                <a:gd name="T46" fmla="*/ 126 w 153"/>
                <a:gd name="T47" fmla="*/ 18 h 93"/>
                <a:gd name="T48" fmla="*/ 73 w 153"/>
                <a:gd name="T49" fmla="*/ 50 h 93"/>
                <a:gd name="T50" fmla="*/ 46 w 153"/>
                <a:gd name="T51" fmla="*/ 37 h 93"/>
                <a:gd name="T52" fmla="*/ 0 w 153"/>
                <a:gd name="T53" fmla="*/ 80 h 93"/>
                <a:gd name="T54" fmla="*/ 2 w 153"/>
                <a:gd name="T55" fmla="*/ 91 h 93"/>
                <a:gd name="T56" fmla="*/ 4 w 153"/>
                <a:gd name="T57" fmla="*/ 93 h 93"/>
                <a:gd name="T58" fmla="*/ 45 w 153"/>
                <a:gd name="T59" fmla="*/ 52 h 93"/>
                <a:gd name="T60" fmla="*/ 90 w 153"/>
                <a:gd name="T61" fmla="*/ 74 h 93"/>
                <a:gd name="T62" fmla="*/ 100 w 153"/>
                <a:gd name="T63" fmla="*/ 69 h 93"/>
                <a:gd name="T64" fmla="*/ 135 w 153"/>
                <a:gd name="T65" fmla="*/ 36 h 93"/>
                <a:gd name="T66" fmla="*/ 138 w 153"/>
                <a:gd name="T67" fmla="*/ 40 h 93"/>
                <a:gd name="T68" fmla="*/ 144 w 153"/>
                <a:gd name="T69" fmla="*/ 43 h 93"/>
                <a:gd name="T70" fmla="*/ 146 w 153"/>
                <a:gd name="T71" fmla="*/ 42 h 93"/>
                <a:gd name="T72" fmla="*/ 153 w 153"/>
                <a:gd name="T73" fmla="*/ 3 h 93"/>
                <a:gd name="T74" fmla="*/ 151 w 153"/>
                <a:gd name="T75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3" h="93">
                  <a:moveTo>
                    <a:pt x="116" y="14"/>
                  </a:moveTo>
                  <a:cubicBezTo>
                    <a:pt x="115" y="14"/>
                    <a:pt x="114" y="13"/>
                    <a:pt x="114" y="13"/>
                  </a:cubicBezTo>
                  <a:cubicBezTo>
                    <a:pt x="113" y="12"/>
                    <a:pt x="113" y="12"/>
                    <a:pt x="112" y="11"/>
                  </a:cubicBezTo>
                  <a:cubicBezTo>
                    <a:pt x="119" y="10"/>
                    <a:pt x="128" y="8"/>
                    <a:pt x="136" y="7"/>
                  </a:cubicBezTo>
                  <a:cubicBezTo>
                    <a:pt x="140" y="6"/>
                    <a:pt x="144" y="5"/>
                    <a:pt x="147" y="5"/>
                  </a:cubicBezTo>
                  <a:cubicBezTo>
                    <a:pt x="147" y="5"/>
                    <a:pt x="148" y="5"/>
                    <a:pt x="148" y="5"/>
                  </a:cubicBezTo>
                  <a:cubicBezTo>
                    <a:pt x="148" y="8"/>
                    <a:pt x="147" y="13"/>
                    <a:pt x="146" y="19"/>
                  </a:cubicBezTo>
                  <a:cubicBezTo>
                    <a:pt x="145" y="26"/>
                    <a:pt x="144" y="34"/>
                    <a:pt x="143" y="38"/>
                  </a:cubicBezTo>
                  <a:cubicBezTo>
                    <a:pt x="142" y="38"/>
                    <a:pt x="141" y="37"/>
                    <a:pt x="141" y="37"/>
                  </a:cubicBezTo>
                  <a:cubicBezTo>
                    <a:pt x="140" y="36"/>
                    <a:pt x="139" y="36"/>
                    <a:pt x="139" y="36"/>
                  </a:cubicBezTo>
                  <a:cubicBezTo>
                    <a:pt x="140" y="20"/>
                    <a:pt x="140" y="20"/>
                    <a:pt x="140" y="20"/>
                  </a:cubicBezTo>
                  <a:cubicBezTo>
                    <a:pt x="140" y="20"/>
                    <a:pt x="140" y="19"/>
                    <a:pt x="139" y="18"/>
                  </a:cubicBezTo>
                  <a:cubicBezTo>
                    <a:pt x="139" y="18"/>
                    <a:pt x="139" y="18"/>
                    <a:pt x="138" y="18"/>
                  </a:cubicBezTo>
                  <a:cubicBezTo>
                    <a:pt x="138" y="18"/>
                    <a:pt x="137" y="19"/>
                    <a:pt x="137" y="19"/>
                  </a:cubicBezTo>
                  <a:cubicBezTo>
                    <a:pt x="137" y="19"/>
                    <a:pt x="135" y="21"/>
                    <a:pt x="133" y="24"/>
                  </a:cubicBezTo>
                  <a:cubicBezTo>
                    <a:pt x="125" y="33"/>
                    <a:pt x="109" y="53"/>
                    <a:pt x="97" y="66"/>
                  </a:cubicBezTo>
                  <a:cubicBezTo>
                    <a:pt x="95" y="68"/>
                    <a:pt x="93" y="70"/>
                    <a:pt x="91" y="70"/>
                  </a:cubicBezTo>
                  <a:cubicBezTo>
                    <a:pt x="91" y="71"/>
                    <a:pt x="91" y="71"/>
                    <a:pt x="90" y="71"/>
                  </a:cubicBezTo>
                  <a:cubicBezTo>
                    <a:pt x="90" y="71"/>
                    <a:pt x="90" y="71"/>
                    <a:pt x="90" y="71"/>
                  </a:cubicBezTo>
                  <a:cubicBezTo>
                    <a:pt x="88" y="71"/>
                    <a:pt x="86" y="70"/>
                    <a:pt x="84" y="68"/>
                  </a:cubicBezTo>
                  <a:cubicBezTo>
                    <a:pt x="71" y="62"/>
                    <a:pt x="58" y="55"/>
                    <a:pt x="46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4" y="48"/>
                    <a:pt x="44" y="48"/>
                    <a:pt x="43" y="48"/>
                  </a:cubicBezTo>
                  <a:cubicBezTo>
                    <a:pt x="5" y="87"/>
                    <a:pt x="5" y="87"/>
                    <a:pt x="5" y="87"/>
                  </a:cubicBezTo>
                  <a:cubicBezTo>
                    <a:pt x="4" y="85"/>
                    <a:pt x="4" y="84"/>
                    <a:pt x="4" y="82"/>
                  </a:cubicBezTo>
                  <a:cubicBezTo>
                    <a:pt x="16" y="70"/>
                    <a:pt x="27" y="57"/>
                    <a:pt x="39" y="44"/>
                  </a:cubicBezTo>
                  <a:cubicBezTo>
                    <a:pt x="41" y="42"/>
                    <a:pt x="43" y="41"/>
                    <a:pt x="46" y="41"/>
                  </a:cubicBezTo>
                  <a:cubicBezTo>
                    <a:pt x="47" y="41"/>
                    <a:pt x="49" y="42"/>
                    <a:pt x="50" y="43"/>
                  </a:cubicBezTo>
                  <a:cubicBezTo>
                    <a:pt x="56" y="46"/>
                    <a:pt x="64" y="50"/>
                    <a:pt x="71" y="54"/>
                  </a:cubicBezTo>
                  <a:cubicBezTo>
                    <a:pt x="79" y="57"/>
                    <a:pt x="86" y="61"/>
                    <a:pt x="90" y="63"/>
                  </a:cubicBezTo>
                  <a:cubicBezTo>
                    <a:pt x="90" y="63"/>
                    <a:pt x="90" y="63"/>
                    <a:pt x="91" y="63"/>
                  </a:cubicBezTo>
                  <a:cubicBezTo>
                    <a:pt x="91" y="63"/>
                    <a:pt x="92" y="63"/>
                    <a:pt x="92" y="63"/>
                  </a:cubicBezTo>
                  <a:cubicBezTo>
                    <a:pt x="100" y="53"/>
                    <a:pt x="110" y="42"/>
                    <a:pt x="118" y="33"/>
                  </a:cubicBezTo>
                  <a:cubicBezTo>
                    <a:pt x="122" y="28"/>
                    <a:pt x="126" y="24"/>
                    <a:pt x="128" y="22"/>
                  </a:cubicBezTo>
                  <a:cubicBezTo>
                    <a:pt x="131" y="19"/>
                    <a:pt x="132" y="17"/>
                    <a:pt x="132" y="17"/>
                  </a:cubicBezTo>
                  <a:cubicBezTo>
                    <a:pt x="133" y="16"/>
                    <a:pt x="133" y="16"/>
                    <a:pt x="133" y="15"/>
                  </a:cubicBezTo>
                  <a:cubicBezTo>
                    <a:pt x="132" y="14"/>
                    <a:pt x="132" y="14"/>
                    <a:pt x="131" y="14"/>
                  </a:cubicBezTo>
                  <a:cubicBezTo>
                    <a:pt x="131" y="14"/>
                    <a:pt x="131" y="14"/>
                    <a:pt x="131" y="14"/>
                  </a:cubicBezTo>
                  <a:cubicBezTo>
                    <a:pt x="116" y="14"/>
                    <a:pt x="116" y="14"/>
                    <a:pt x="116" y="14"/>
                  </a:cubicBezTo>
                  <a:moveTo>
                    <a:pt x="151" y="0"/>
                  </a:moveTo>
                  <a:cubicBezTo>
                    <a:pt x="151" y="0"/>
                    <a:pt x="151" y="0"/>
                    <a:pt x="150" y="0"/>
                  </a:cubicBezTo>
                  <a:cubicBezTo>
                    <a:pt x="150" y="0"/>
                    <a:pt x="123" y="4"/>
                    <a:pt x="108" y="9"/>
                  </a:cubicBezTo>
                  <a:cubicBezTo>
                    <a:pt x="107" y="9"/>
                    <a:pt x="107" y="9"/>
                    <a:pt x="106" y="10"/>
                  </a:cubicBezTo>
                  <a:cubicBezTo>
                    <a:pt x="106" y="11"/>
                    <a:pt x="106" y="11"/>
                    <a:pt x="107" y="12"/>
                  </a:cubicBezTo>
                  <a:cubicBezTo>
                    <a:pt x="109" y="13"/>
                    <a:pt x="114" y="18"/>
                    <a:pt x="114" y="18"/>
                  </a:cubicBezTo>
                  <a:cubicBezTo>
                    <a:pt x="114" y="18"/>
                    <a:pt x="115" y="18"/>
                    <a:pt x="115" y="18"/>
                  </a:cubicBezTo>
                  <a:cubicBezTo>
                    <a:pt x="115" y="18"/>
                    <a:pt x="115" y="18"/>
                    <a:pt x="115" y="18"/>
                  </a:cubicBezTo>
                  <a:cubicBezTo>
                    <a:pt x="126" y="18"/>
                    <a:pt x="126" y="18"/>
                    <a:pt x="126" y="18"/>
                  </a:cubicBezTo>
                  <a:cubicBezTo>
                    <a:pt x="119" y="26"/>
                    <a:pt x="102" y="44"/>
                    <a:pt x="90" y="59"/>
                  </a:cubicBezTo>
                  <a:cubicBezTo>
                    <a:pt x="86" y="56"/>
                    <a:pt x="80" y="53"/>
                    <a:pt x="73" y="50"/>
                  </a:cubicBezTo>
                  <a:cubicBezTo>
                    <a:pt x="66" y="47"/>
                    <a:pt x="58" y="43"/>
                    <a:pt x="52" y="39"/>
                  </a:cubicBezTo>
                  <a:cubicBezTo>
                    <a:pt x="50" y="38"/>
                    <a:pt x="48" y="37"/>
                    <a:pt x="46" y="37"/>
                  </a:cubicBezTo>
                  <a:cubicBezTo>
                    <a:pt x="42" y="37"/>
                    <a:pt x="39" y="39"/>
                    <a:pt x="36" y="42"/>
                  </a:cubicBezTo>
                  <a:cubicBezTo>
                    <a:pt x="24" y="55"/>
                    <a:pt x="12" y="67"/>
                    <a:pt x="0" y="80"/>
                  </a:cubicBezTo>
                  <a:cubicBezTo>
                    <a:pt x="0" y="81"/>
                    <a:pt x="0" y="81"/>
                    <a:pt x="0" y="82"/>
                  </a:cubicBezTo>
                  <a:cubicBezTo>
                    <a:pt x="0" y="86"/>
                    <a:pt x="2" y="89"/>
                    <a:pt x="2" y="91"/>
                  </a:cubicBezTo>
                  <a:cubicBezTo>
                    <a:pt x="2" y="92"/>
                    <a:pt x="2" y="93"/>
                    <a:pt x="3" y="93"/>
                  </a:cubicBezTo>
                  <a:cubicBezTo>
                    <a:pt x="3" y="93"/>
                    <a:pt x="3" y="93"/>
                    <a:pt x="4" y="93"/>
                  </a:cubicBezTo>
                  <a:cubicBezTo>
                    <a:pt x="4" y="93"/>
                    <a:pt x="5" y="93"/>
                    <a:pt x="5" y="93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57" y="59"/>
                    <a:pt x="70" y="65"/>
                    <a:pt x="82" y="72"/>
                  </a:cubicBezTo>
                  <a:cubicBezTo>
                    <a:pt x="84" y="73"/>
                    <a:pt x="87" y="74"/>
                    <a:pt x="90" y="74"/>
                  </a:cubicBezTo>
                  <a:cubicBezTo>
                    <a:pt x="91" y="74"/>
                    <a:pt x="92" y="74"/>
                    <a:pt x="92" y="74"/>
                  </a:cubicBezTo>
                  <a:cubicBezTo>
                    <a:pt x="96" y="74"/>
                    <a:pt x="98" y="71"/>
                    <a:pt x="100" y="69"/>
                  </a:cubicBezTo>
                  <a:cubicBezTo>
                    <a:pt x="112" y="56"/>
                    <a:pt x="128" y="36"/>
                    <a:pt x="136" y="27"/>
                  </a:cubicBezTo>
                  <a:cubicBezTo>
                    <a:pt x="135" y="36"/>
                    <a:pt x="135" y="36"/>
                    <a:pt x="135" y="36"/>
                  </a:cubicBezTo>
                  <a:cubicBezTo>
                    <a:pt x="135" y="37"/>
                    <a:pt x="135" y="38"/>
                    <a:pt x="136" y="38"/>
                  </a:cubicBezTo>
                  <a:cubicBezTo>
                    <a:pt x="136" y="38"/>
                    <a:pt x="137" y="39"/>
                    <a:pt x="138" y="40"/>
                  </a:cubicBezTo>
                  <a:cubicBezTo>
                    <a:pt x="140" y="41"/>
                    <a:pt x="142" y="42"/>
                    <a:pt x="144" y="43"/>
                  </a:cubicBezTo>
                  <a:cubicBezTo>
                    <a:pt x="144" y="43"/>
                    <a:pt x="144" y="43"/>
                    <a:pt x="144" y="43"/>
                  </a:cubicBezTo>
                  <a:cubicBezTo>
                    <a:pt x="145" y="43"/>
                    <a:pt x="145" y="43"/>
                    <a:pt x="145" y="43"/>
                  </a:cubicBezTo>
                  <a:cubicBezTo>
                    <a:pt x="146" y="43"/>
                    <a:pt x="146" y="42"/>
                    <a:pt x="146" y="42"/>
                  </a:cubicBezTo>
                  <a:cubicBezTo>
                    <a:pt x="147" y="38"/>
                    <a:pt x="149" y="28"/>
                    <a:pt x="150" y="19"/>
                  </a:cubicBezTo>
                  <a:cubicBezTo>
                    <a:pt x="152" y="10"/>
                    <a:pt x="153" y="3"/>
                    <a:pt x="153" y="3"/>
                  </a:cubicBezTo>
                  <a:cubicBezTo>
                    <a:pt x="153" y="2"/>
                    <a:pt x="153" y="1"/>
                    <a:pt x="152" y="1"/>
                  </a:cubicBezTo>
                  <a:cubicBezTo>
                    <a:pt x="152" y="1"/>
                    <a:pt x="151" y="0"/>
                    <a:pt x="15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86" name="Freeform 740"/>
            <p:cNvSpPr>
              <a:spLocks noEditPoints="1"/>
            </p:cNvSpPr>
            <p:nvPr/>
          </p:nvSpPr>
          <p:spPr bwMode="auto">
            <a:xfrm>
              <a:off x="4699" y="641"/>
              <a:ext cx="427" cy="340"/>
            </a:xfrm>
            <a:custGeom>
              <a:avLst/>
              <a:gdLst>
                <a:gd name="T0" fmla="*/ 115 w 180"/>
                <a:gd name="T1" fmla="*/ 123 h 144"/>
                <a:gd name="T2" fmla="*/ 82 w 180"/>
                <a:gd name="T3" fmla="*/ 123 h 144"/>
                <a:gd name="T4" fmla="*/ 43 w 180"/>
                <a:gd name="T5" fmla="*/ 123 h 144"/>
                <a:gd name="T6" fmla="*/ 121 w 180"/>
                <a:gd name="T7" fmla="*/ 114 h 144"/>
                <a:gd name="T8" fmla="*/ 138 w 180"/>
                <a:gd name="T9" fmla="*/ 123 h 144"/>
                <a:gd name="T10" fmla="*/ 154 w 180"/>
                <a:gd name="T11" fmla="*/ 123 h 144"/>
                <a:gd name="T12" fmla="*/ 88 w 180"/>
                <a:gd name="T13" fmla="*/ 107 h 144"/>
                <a:gd name="T14" fmla="*/ 74 w 180"/>
                <a:gd name="T15" fmla="*/ 123 h 144"/>
                <a:gd name="T16" fmla="*/ 39 w 180"/>
                <a:gd name="T17" fmla="*/ 114 h 144"/>
                <a:gd name="T18" fmla="*/ 39 w 180"/>
                <a:gd name="T19" fmla="*/ 120 h 144"/>
                <a:gd name="T20" fmla="*/ 121 w 180"/>
                <a:gd name="T21" fmla="*/ 105 h 144"/>
                <a:gd name="T22" fmla="*/ 71 w 180"/>
                <a:gd name="T23" fmla="*/ 105 h 144"/>
                <a:gd name="T24" fmla="*/ 137 w 180"/>
                <a:gd name="T25" fmla="*/ 114 h 144"/>
                <a:gd name="T26" fmla="*/ 153 w 180"/>
                <a:gd name="T27" fmla="*/ 103 h 144"/>
                <a:gd name="T28" fmla="*/ 109 w 180"/>
                <a:gd name="T29" fmla="*/ 92 h 144"/>
                <a:gd name="T30" fmla="*/ 121 w 180"/>
                <a:gd name="T31" fmla="*/ 91 h 144"/>
                <a:gd name="T32" fmla="*/ 38 w 180"/>
                <a:gd name="T33" fmla="*/ 109 h 144"/>
                <a:gd name="T34" fmla="*/ 38 w 180"/>
                <a:gd name="T35" fmla="*/ 109 h 144"/>
                <a:gd name="T36" fmla="*/ 88 w 180"/>
                <a:gd name="T37" fmla="*/ 84 h 144"/>
                <a:gd name="T38" fmla="*/ 137 w 180"/>
                <a:gd name="T39" fmla="*/ 92 h 144"/>
                <a:gd name="T40" fmla="*/ 154 w 180"/>
                <a:gd name="T41" fmla="*/ 89 h 144"/>
                <a:gd name="T42" fmla="*/ 70 w 180"/>
                <a:gd name="T43" fmla="*/ 79 h 144"/>
                <a:gd name="T44" fmla="*/ 70 w 180"/>
                <a:gd name="T45" fmla="*/ 85 h 144"/>
                <a:gd name="T46" fmla="*/ 73 w 180"/>
                <a:gd name="T47" fmla="*/ 73 h 144"/>
                <a:gd name="T48" fmla="*/ 153 w 180"/>
                <a:gd name="T49" fmla="*/ 63 h 144"/>
                <a:gd name="T50" fmla="*/ 16 w 180"/>
                <a:gd name="T51" fmla="*/ 0 h 144"/>
                <a:gd name="T52" fmla="*/ 8 w 180"/>
                <a:gd name="T53" fmla="*/ 34 h 144"/>
                <a:gd name="T54" fmla="*/ 10 w 180"/>
                <a:gd name="T55" fmla="*/ 49 h 144"/>
                <a:gd name="T56" fmla="*/ 14 w 180"/>
                <a:gd name="T57" fmla="*/ 68 h 144"/>
                <a:gd name="T58" fmla="*/ 14 w 180"/>
                <a:gd name="T59" fmla="*/ 72 h 144"/>
                <a:gd name="T60" fmla="*/ 10 w 180"/>
                <a:gd name="T61" fmla="*/ 90 h 144"/>
                <a:gd name="T62" fmla="*/ 8 w 180"/>
                <a:gd name="T63" fmla="*/ 107 h 144"/>
                <a:gd name="T64" fmla="*/ 2 w 180"/>
                <a:gd name="T65" fmla="*/ 124 h 144"/>
                <a:gd name="T66" fmla="*/ 14 w 180"/>
                <a:gd name="T67" fmla="*/ 142 h 144"/>
                <a:gd name="T68" fmla="*/ 178 w 180"/>
                <a:gd name="T69" fmla="*/ 128 h 144"/>
                <a:gd name="T70" fmla="*/ 158 w 180"/>
                <a:gd name="T71" fmla="*/ 112 h 144"/>
                <a:gd name="T72" fmla="*/ 156 w 180"/>
                <a:gd name="T73" fmla="*/ 57 h 144"/>
                <a:gd name="T74" fmla="*/ 136 w 180"/>
                <a:gd name="T75" fmla="*/ 75 h 144"/>
                <a:gd name="T76" fmla="*/ 134 w 180"/>
                <a:gd name="T77" fmla="*/ 118 h 144"/>
                <a:gd name="T78" fmla="*/ 125 w 180"/>
                <a:gd name="T79" fmla="*/ 87 h 144"/>
                <a:gd name="T80" fmla="*/ 118 w 180"/>
                <a:gd name="T81" fmla="*/ 88 h 144"/>
                <a:gd name="T82" fmla="*/ 106 w 180"/>
                <a:gd name="T83" fmla="*/ 86 h 144"/>
                <a:gd name="T84" fmla="*/ 100 w 180"/>
                <a:gd name="T85" fmla="*/ 85 h 144"/>
                <a:gd name="T86" fmla="*/ 101 w 180"/>
                <a:gd name="T87" fmla="*/ 124 h 144"/>
                <a:gd name="T88" fmla="*/ 92 w 180"/>
                <a:gd name="T89" fmla="*/ 104 h 144"/>
                <a:gd name="T90" fmla="*/ 91 w 180"/>
                <a:gd name="T91" fmla="*/ 81 h 144"/>
                <a:gd name="T92" fmla="*/ 72 w 180"/>
                <a:gd name="T93" fmla="*/ 70 h 144"/>
                <a:gd name="T94" fmla="*/ 66 w 180"/>
                <a:gd name="T95" fmla="*/ 79 h 144"/>
                <a:gd name="T96" fmla="*/ 59 w 180"/>
                <a:gd name="T97" fmla="*/ 84 h 144"/>
                <a:gd name="T98" fmla="*/ 35 w 180"/>
                <a:gd name="T99" fmla="*/ 103 h 144"/>
                <a:gd name="T100" fmla="*/ 18 w 180"/>
                <a:gd name="T101" fmla="*/ 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0" h="144">
                  <a:moveTo>
                    <a:pt x="115" y="123"/>
                  </a:moveTo>
                  <a:cubicBezTo>
                    <a:pt x="117" y="121"/>
                    <a:pt x="119" y="120"/>
                    <a:pt x="121" y="119"/>
                  </a:cubicBezTo>
                  <a:cubicBezTo>
                    <a:pt x="121" y="120"/>
                    <a:pt x="121" y="121"/>
                    <a:pt x="121" y="123"/>
                  </a:cubicBezTo>
                  <a:cubicBezTo>
                    <a:pt x="115" y="123"/>
                    <a:pt x="115" y="123"/>
                    <a:pt x="115" y="123"/>
                  </a:cubicBezTo>
                  <a:moveTo>
                    <a:pt x="82" y="123"/>
                  </a:moveTo>
                  <a:cubicBezTo>
                    <a:pt x="84" y="121"/>
                    <a:pt x="86" y="120"/>
                    <a:pt x="88" y="118"/>
                  </a:cubicBezTo>
                  <a:cubicBezTo>
                    <a:pt x="88" y="120"/>
                    <a:pt x="88" y="121"/>
                    <a:pt x="88" y="123"/>
                  </a:cubicBezTo>
                  <a:cubicBezTo>
                    <a:pt x="82" y="123"/>
                    <a:pt x="82" y="123"/>
                    <a:pt x="82" y="123"/>
                  </a:cubicBezTo>
                  <a:moveTo>
                    <a:pt x="43" y="123"/>
                  </a:moveTo>
                  <a:cubicBezTo>
                    <a:pt x="47" y="120"/>
                    <a:pt x="51" y="118"/>
                    <a:pt x="55" y="116"/>
                  </a:cubicBezTo>
                  <a:cubicBezTo>
                    <a:pt x="55" y="118"/>
                    <a:pt x="55" y="120"/>
                    <a:pt x="55" y="123"/>
                  </a:cubicBezTo>
                  <a:cubicBezTo>
                    <a:pt x="43" y="123"/>
                    <a:pt x="43" y="123"/>
                    <a:pt x="43" y="123"/>
                  </a:cubicBezTo>
                  <a:moveTo>
                    <a:pt x="105" y="123"/>
                  </a:moveTo>
                  <a:cubicBezTo>
                    <a:pt x="105" y="122"/>
                    <a:pt x="105" y="121"/>
                    <a:pt x="105" y="120"/>
                  </a:cubicBezTo>
                  <a:cubicBezTo>
                    <a:pt x="110" y="115"/>
                    <a:pt x="115" y="112"/>
                    <a:pt x="121" y="109"/>
                  </a:cubicBezTo>
                  <a:cubicBezTo>
                    <a:pt x="121" y="111"/>
                    <a:pt x="121" y="113"/>
                    <a:pt x="121" y="114"/>
                  </a:cubicBezTo>
                  <a:cubicBezTo>
                    <a:pt x="117" y="117"/>
                    <a:pt x="112" y="120"/>
                    <a:pt x="108" y="122"/>
                  </a:cubicBezTo>
                  <a:cubicBezTo>
                    <a:pt x="108" y="123"/>
                    <a:pt x="108" y="123"/>
                    <a:pt x="108" y="123"/>
                  </a:cubicBezTo>
                  <a:cubicBezTo>
                    <a:pt x="105" y="123"/>
                    <a:pt x="105" y="123"/>
                    <a:pt x="105" y="123"/>
                  </a:cubicBezTo>
                  <a:moveTo>
                    <a:pt x="138" y="123"/>
                  </a:moveTo>
                  <a:cubicBezTo>
                    <a:pt x="138" y="121"/>
                    <a:pt x="138" y="120"/>
                    <a:pt x="138" y="118"/>
                  </a:cubicBezTo>
                  <a:cubicBezTo>
                    <a:pt x="144" y="114"/>
                    <a:pt x="148" y="111"/>
                    <a:pt x="154" y="108"/>
                  </a:cubicBezTo>
                  <a:cubicBezTo>
                    <a:pt x="154" y="109"/>
                    <a:pt x="154" y="110"/>
                    <a:pt x="154" y="112"/>
                  </a:cubicBezTo>
                  <a:cubicBezTo>
                    <a:pt x="154" y="115"/>
                    <a:pt x="154" y="119"/>
                    <a:pt x="154" y="123"/>
                  </a:cubicBezTo>
                  <a:cubicBezTo>
                    <a:pt x="138" y="123"/>
                    <a:pt x="138" y="123"/>
                    <a:pt x="138" y="123"/>
                  </a:cubicBezTo>
                  <a:moveTo>
                    <a:pt x="72" y="123"/>
                  </a:moveTo>
                  <a:cubicBezTo>
                    <a:pt x="72" y="120"/>
                    <a:pt x="72" y="118"/>
                    <a:pt x="71" y="116"/>
                  </a:cubicBezTo>
                  <a:cubicBezTo>
                    <a:pt x="79" y="112"/>
                    <a:pt x="82" y="111"/>
                    <a:pt x="88" y="107"/>
                  </a:cubicBezTo>
                  <a:cubicBezTo>
                    <a:pt x="88" y="109"/>
                    <a:pt x="88" y="111"/>
                    <a:pt x="88" y="113"/>
                  </a:cubicBezTo>
                  <a:cubicBezTo>
                    <a:pt x="88" y="114"/>
                    <a:pt x="88" y="114"/>
                    <a:pt x="88" y="114"/>
                  </a:cubicBezTo>
                  <a:cubicBezTo>
                    <a:pt x="84" y="117"/>
                    <a:pt x="78" y="120"/>
                    <a:pt x="74" y="122"/>
                  </a:cubicBezTo>
                  <a:cubicBezTo>
                    <a:pt x="74" y="123"/>
                    <a:pt x="74" y="123"/>
                    <a:pt x="74" y="123"/>
                  </a:cubicBezTo>
                  <a:cubicBezTo>
                    <a:pt x="72" y="123"/>
                    <a:pt x="72" y="123"/>
                    <a:pt x="72" y="123"/>
                  </a:cubicBezTo>
                  <a:moveTo>
                    <a:pt x="39" y="120"/>
                  </a:moveTo>
                  <a:cubicBezTo>
                    <a:pt x="39" y="118"/>
                    <a:pt x="38" y="116"/>
                    <a:pt x="38" y="114"/>
                  </a:cubicBezTo>
                  <a:cubicBezTo>
                    <a:pt x="39" y="114"/>
                    <a:pt x="39" y="114"/>
                    <a:pt x="39" y="114"/>
                  </a:cubicBezTo>
                  <a:cubicBezTo>
                    <a:pt x="44" y="112"/>
                    <a:pt x="50" y="109"/>
                    <a:pt x="55" y="106"/>
                  </a:cubicBezTo>
                  <a:cubicBezTo>
                    <a:pt x="55" y="108"/>
                    <a:pt x="55" y="109"/>
                    <a:pt x="55" y="111"/>
                  </a:cubicBezTo>
                  <a:cubicBezTo>
                    <a:pt x="55" y="111"/>
                    <a:pt x="55" y="111"/>
                    <a:pt x="55" y="111"/>
                  </a:cubicBezTo>
                  <a:cubicBezTo>
                    <a:pt x="49" y="115"/>
                    <a:pt x="44" y="117"/>
                    <a:pt x="39" y="120"/>
                  </a:cubicBezTo>
                  <a:moveTo>
                    <a:pt x="104" y="115"/>
                  </a:moveTo>
                  <a:cubicBezTo>
                    <a:pt x="104" y="112"/>
                    <a:pt x="104" y="108"/>
                    <a:pt x="104" y="105"/>
                  </a:cubicBezTo>
                  <a:cubicBezTo>
                    <a:pt x="109" y="103"/>
                    <a:pt x="116" y="100"/>
                    <a:pt x="121" y="98"/>
                  </a:cubicBezTo>
                  <a:cubicBezTo>
                    <a:pt x="121" y="100"/>
                    <a:pt x="121" y="103"/>
                    <a:pt x="121" y="105"/>
                  </a:cubicBezTo>
                  <a:cubicBezTo>
                    <a:pt x="115" y="108"/>
                    <a:pt x="110" y="111"/>
                    <a:pt x="104" y="115"/>
                  </a:cubicBezTo>
                  <a:moveTo>
                    <a:pt x="71" y="112"/>
                  </a:moveTo>
                  <a:cubicBezTo>
                    <a:pt x="71" y="109"/>
                    <a:pt x="71" y="107"/>
                    <a:pt x="71" y="105"/>
                  </a:cubicBezTo>
                  <a:cubicBezTo>
                    <a:pt x="71" y="105"/>
                    <a:pt x="71" y="105"/>
                    <a:pt x="71" y="105"/>
                  </a:cubicBezTo>
                  <a:cubicBezTo>
                    <a:pt x="77" y="101"/>
                    <a:pt x="82" y="98"/>
                    <a:pt x="88" y="95"/>
                  </a:cubicBezTo>
                  <a:cubicBezTo>
                    <a:pt x="88" y="97"/>
                    <a:pt x="88" y="100"/>
                    <a:pt x="88" y="103"/>
                  </a:cubicBezTo>
                  <a:cubicBezTo>
                    <a:pt x="81" y="107"/>
                    <a:pt x="78" y="108"/>
                    <a:pt x="71" y="112"/>
                  </a:cubicBezTo>
                  <a:moveTo>
                    <a:pt x="137" y="114"/>
                  </a:moveTo>
                  <a:cubicBezTo>
                    <a:pt x="137" y="111"/>
                    <a:pt x="137" y="109"/>
                    <a:pt x="137" y="106"/>
                  </a:cubicBezTo>
                  <a:cubicBezTo>
                    <a:pt x="144" y="101"/>
                    <a:pt x="147" y="100"/>
                    <a:pt x="154" y="94"/>
                  </a:cubicBezTo>
                  <a:cubicBezTo>
                    <a:pt x="154" y="97"/>
                    <a:pt x="154" y="100"/>
                    <a:pt x="154" y="103"/>
                  </a:cubicBezTo>
                  <a:cubicBezTo>
                    <a:pt x="153" y="103"/>
                    <a:pt x="153" y="103"/>
                    <a:pt x="153" y="103"/>
                  </a:cubicBezTo>
                  <a:cubicBezTo>
                    <a:pt x="147" y="107"/>
                    <a:pt x="143" y="110"/>
                    <a:pt x="137" y="114"/>
                  </a:cubicBezTo>
                  <a:moveTo>
                    <a:pt x="104" y="101"/>
                  </a:moveTo>
                  <a:cubicBezTo>
                    <a:pt x="104" y="97"/>
                    <a:pt x="104" y="93"/>
                    <a:pt x="104" y="90"/>
                  </a:cubicBezTo>
                  <a:cubicBezTo>
                    <a:pt x="105" y="90"/>
                    <a:pt x="107" y="91"/>
                    <a:pt x="109" y="92"/>
                  </a:cubicBezTo>
                  <a:cubicBezTo>
                    <a:pt x="109" y="92"/>
                    <a:pt x="110" y="92"/>
                    <a:pt x="111" y="92"/>
                  </a:cubicBezTo>
                  <a:cubicBezTo>
                    <a:pt x="112" y="93"/>
                    <a:pt x="112" y="93"/>
                    <a:pt x="113" y="93"/>
                  </a:cubicBezTo>
                  <a:cubicBezTo>
                    <a:pt x="115" y="93"/>
                    <a:pt x="116" y="93"/>
                    <a:pt x="117" y="93"/>
                  </a:cubicBezTo>
                  <a:cubicBezTo>
                    <a:pt x="118" y="92"/>
                    <a:pt x="120" y="92"/>
                    <a:pt x="121" y="91"/>
                  </a:cubicBezTo>
                  <a:cubicBezTo>
                    <a:pt x="121" y="91"/>
                    <a:pt x="121" y="91"/>
                    <a:pt x="121" y="91"/>
                  </a:cubicBezTo>
                  <a:cubicBezTo>
                    <a:pt x="121" y="92"/>
                    <a:pt x="121" y="93"/>
                    <a:pt x="121" y="94"/>
                  </a:cubicBezTo>
                  <a:cubicBezTo>
                    <a:pt x="116" y="96"/>
                    <a:pt x="109" y="99"/>
                    <a:pt x="104" y="101"/>
                  </a:cubicBezTo>
                  <a:moveTo>
                    <a:pt x="38" y="109"/>
                  </a:moveTo>
                  <a:cubicBezTo>
                    <a:pt x="38" y="108"/>
                    <a:pt x="38" y="107"/>
                    <a:pt x="38" y="105"/>
                  </a:cubicBezTo>
                  <a:cubicBezTo>
                    <a:pt x="44" y="101"/>
                    <a:pt x="50" y="95"/>
                    <a:pt x="55" y="89"/>
                  </a:cubicBezTo>
                  <a:cubicBezTo>
                    <a:pt x="55" y="93"/>
                    <a:pt x="55" y="97"/>
                    <a:pt x="55" y="101"/>
                  </a:cubicBezTo>
                  <a:cubicBezTo>
                    <a:pt x="49" y="104"/>
                    <a:pt x="44" y="106"/>
                    <a:pt x="38" y="109"/>
                  </a:cubicBezTo>
                  <a:moveTo>
                    <a:pt x="71" y="100"/>
                  </a:moveTo>
                  <a:cubicBezTo>
                    <a:pt x="71" y="97"/>
                    <a:pt x="71" y="93"/>
                    <a:pt x="71" y="90"/>
                  </a:cubicBezTo>
                  <a:cubicBezTo>
                    <a:pt x="75" y="87"/>
                    <a:pt x="79" y="85"/>
                    <a:pt x="85" y="82"/>
                  </a:cubicBezTo>
                  <a:cubicBezTo>
                    <a:pt x="86" y="82"/>
                    <a:pt x="87" y="83"/>
                    <a:pt x="88" y="84"/>
                  </a:cubicBezTo>
                  <a:cubicBezTo>
                    <a:pt x="88" y="86"/>
                    <a:pt x="88" y="88"/>
                    <a:pt x="88" y="90"/>
                  </a:cubicBezTo>
                  <a:cubicBezTo>
                    <a:pt x="82" y="93"/>
                    <a:pt x="77" y="97"/>
                    <a:pt x="71" y="100"/>
                  </a:cubicBezTo>
                  <a:moveTo>
                    <a:pt x="137" y="101"/>
                  </a:moveTo>
                  <a:cubicBezTo>
                    <a:pt x="137" y="98"/>
                    <a:pt x="137" y="95"/>
                    <a:pt x="137" y="92"/>
                  </a:cubicBezTo>
                  <a:cubicBezTo>
                    <a:pt x="137" y="92"/>
                    <a:pt x="137" y="92"/>
                    <a:pt x="137" y="92"/>
                  </a:cubicBezTo>
                  <a:cubicBezTo>
                    <a:pt x="141" y="89"/>
                    <a:pt x="145" y="87"/>
                    <a:pt x="148" y="84"/>
                  </a:cubicBezTo>
                  <a:cubicBezTo>
                    <a:pt x="150" y="82"/>
                    <a:pt x="151" y="80"/>
                    <a:pt x="154" y="78"/>
                  </a:cubicBezTo>
                  <a:cubicBezTo>
                    <a:pt x="154" y="81"/>
                    <a:pt x="154" y="85"/>
                    <a:pt x="154" y="89"/>
                  </a:cubicBezTo>
                  <a:cubicBezTo>
                    <a:pt x="153" y="89"/>
                    <a:pt x="153" y="89"/>
                    <a:pt x="153" y="89"/>
                  </a:cubicBezTo>
                  <a:cubicBezTo>
                    <a:pt x="146" y="96"/>
                    <a:pt x="143" y="97"/>
                    <a:pt x="137" y="101"/>
                  </a:cubicBezTo>
                  <a:moveTo>
                    <a:pt x="70" y="85"/>
                  </a:moveTo>
                  <a:cubicBezTo>
                    <a:pt x="70" y="83"/>
                    <a:pt x="70" y="81"/>
                    <a:pt x="70" y="79"/>
                  </a:cubicBezTo>
                  <a:cubicBezTo>
                    <a:pt x="71" y="78"/>
                    <a:pt x="72" y="77"/>
                    <a:pt x="73" y="75"/>
                  </a:cubicBezTo>
                  <a:cubicBezTo>
                    <a:pt x="73" y="75"/>
                    <a:pt x="74" y="74"/>
                    <a:pt x="74" y="73"/>
                  </a:cubicBezTo>
                  <a:cubicBezTo>
                    <a:pt x="76" y="75"/>
                    <a:pt x="79" y="77"/>
                    <a:pt x="81" y="79"/>
                  </a:cubicBezTo>
                  <a:cubicBezTo>
                    <a:pt x="77" y="81"/>
                    <a:pt x="74" y="83"/>
                    <a:pt x="70" y="85"/>
                  </a:cubicBezTo>
                  <a:moveTo>
                    <a:pt x="73" y="73"/>
                  </a:moveTo>
                  <a:cubicBezTo>
                    <a:pt x="74" y="71"/>
                    <a:pt x="74" y="71"/>
                    <a:pt x="74" y="71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3" y="73"/>
                    <a:pt x="73" y="73"/>
                    <a:pt x="73" y="73"/>
                  </a:cubicBezTo>
                  <a:moveTo>
                    <a:pt x="137" y="87"/>
                  </a:moveTo>
                  <a:cubicBezTo>
                    <a:pt x="137" y="85"/>
                    <a:pt x="136" y="83"/>
                    <a:pt x="136" y="80"/>
                  </a:cubicBezTo>
                  <a:cubicBezTo>
                    <a:pt x="137" y="80"/>
                    <a:pt x="138" y="79"/>
                    <a:pt x="139" y="78"/>
                  </a:cubicBezTo>
                  <a:cubicBezTo>
                    <a:pt x="143" y="74"/>
                    <a:pt x="149" y="68"/>
                    <a:pt x="153" y="63"/>
                  </a:cubicBezTo>
                  <a:cubicBezTo>
                    <a:pt x="153" y="66"/>
                    <a:pt x="153" y="69"/>
                    <a:pt x="154" y="72"/>
                  </a:cubicBezTo>
                  <a:cubicBezTo>
                    <a:pt x="150" y="76"/>
                    <a:pt x="148" y="78"/>
                    <a:pt x="145" y="81"/>
                  </a:cubicBezTo>
                  <a:cubicBezTo>
                    <a:pt x="143" y="83"/>
                    <a:pt x="140" y="85"/>
                    <a:pt x="137" y="87"/>
                  </a:cubicBezTo>
                  <a:moveTo>
                    <a:pt x="16" y="0"/>
                  </a:moveTo>
                  <a:cubicBezTo>
                    <a:pt x="15" y="0"/>
                    <a:pt x="14" y="1"/>
                    <a:pt x="14" y="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3" y="32"/>
                    <a:pt x="11" y="32"/>
                    <a:pt x="10" y="32"/>
                  </a:cubicBezTo>
                  <a:cubicBezTo>
                    <a:pt x="8" y="32"/>
                    <a:pt x="8" y="33"/>
                    <a:pt x="8" y="34"/>
                  </a:cubicBezTo>
                  <a:cubicBezTo>
                    <a:pt x="8" y="35"/>
                    <a:pt x="8" y="36"/>
                    <a:pt x="10" y="36"/>
                  </a:cubicBezTo>
                  <a:cubicBezTo>
                    <a:pt x="11" y="36"/>
                    <a:pt x="13" y="36"/>
                    <a:pt x="14" y="36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3" y="49"/>
                    <a:pt x="11" y="49"/>
                    <a:pt x="10" y="49"/>
                  </a:cubicBezTo>
                  <a:cubicBezTo>
                    <a:pt x="8" y="49"/>
                    <a:pt x="8" y="50"/>
                    <a:pt x="8" y="51"/>
                  </a:cubicBezTo>
                  <a:cubicBezTo>
                    <a:pt x="8" y="52"/>
                    <a:pt x="8" y="53"/>
                    <a:pt x="10" y="53"/>
                  </a:cubicBezTo>
                  <a:cubicBezTo>
                    <a:pt x="11" y="53"/>
                    <a:pt x="13" y="53"/>
                    <a:pt x="14" y="53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3" y="68"/>
                    <a:pt x="11" y="68"/>
                    <a:pt x="10" y="68"/>
                  </a:cubicBezTo>
                  <a:cubicBezTo>
                    <a:pt x="8" y="68"/>
                    <a:pt x="8" y="69"/>
                    <a:pt x="8" y="70"/>
                  </a:cubicBezTo>
                  <a:cubicBezTo>
                    <a:pt x="8" y="71"/>
                    <a:pt x="8" y="72"/>
                    <a:pt x="10" y="72"/>
                  </a:cubicBezTo>
                  <a:cubicBezTo>
                    <a:pt x="11" y="72"/>
                    <a:pt x="13" y="72"/>
                    <a:pt x="14" y="72"/>
                  </a:cubicBezTo>
                  <a:cubicBezTo>
                    <a:pt x="14" y="86"/>
                    <a:pt x="14" y="86"/>
                    <a:pt x="14" y="86"/>
                  </a:cubicBezTo>
                  <a:cubicBezTo>
                    <a:pt x="13" y="86"/>
                    <a:pt x="11" y="86"/>
                    <a:pt x="10" y="86"/>
                  </a:cubicBezTo>
                  <a:cubicBezTo>
                    <a:pt x="8" y="86"/>
                    <a:pt x="8" y="87"/>
                    <a:pt x="8" y="88"/>
                  </a:cubicBezTo>
                  <a:cubicBezTo>
                    <a:pt x="8" y="90"/>
                    <a:pt x="8" y="90"/>
                    <a:pt x="10" y="90"/>
                  </a:cubicBezTo>
                  <a:cubicBezTo>
                    <a:pt x="11" y="90"/>
                    <a:pt x="13" y="90"/>
                    <a:pt x="14" y="90"/>
                  </a:cubicBezTo>
                  <a:cubicBezTo>
                    <a:pt x="14" y="105"/>
                    <a:pt x="14" y="105"/>
                    <a:pt x="14" y="105"/>
                  </a:cubicBezTo>
                  <a:cubicBezTo>
                    <a:pt x="13" y="105"/>
                    <a:pt x="11" y="105"/>
                    <a:pt x="10" y="105"/>
                  </a:cubicBezTo>
                  <a:cubicBezTo>
                    <a:pt x="8" y="105"/>
                    <a:pt x="8" y="106"/>
                    <a:pt x="8" y="107"/>
                  </a:cubicBezTo>
                  <a:cubicBezTo>
                    <a:pt x="8" y="109"/>
                    <a:pt x="8" y="109"/>
                    <a:pt x="10" y="109"/>
                  </a:cubicBezTo>
                  <a:cubicBezTo>
                    <a:pt x="11" y="109"/>
                    <a:pt x="13" y="109"/>
                    <a:pt x="14" y="109"/>
                  </a:cubicBezTo>
                  <a:cubicBezTo>
                    <a:pt x="14" y="124"/>
                    <a:pt x="14" y="124"/>
                    <a:pt x="14" y="124"/>
                  </a:cubicBezTo>
                  <a:cubicBezTo>
                    <a:pt x="2" y="124"/>
                    <a:pt x="2" y="124"/>
                    <a:pt x="2" y="124"/>
                  </a:cubicBezTo>
                  <a:cubicBezTo>
                    <a:pt x="1" y="124"/>
                    <a:pt x="0" y="125"/>
                    <a:pt x="0" y="126"/>
                  </a:cubicBezTo>
                  <a:cubicBezTo>
                    <a:pt x="0" y="127"/>
                    <a:pt x="1" y="128"/>
                    <a:pt x="2" y="128"/>
                  </a:cubicBezTo>
                  <a:cubicBezTo>
                    <a:pt x="14" y="128"/>
                    <a:pt x="14" y="128"/>
                    <a:pt x="14" y="128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14" y="143"/>
                    <a:pt x="15" y="144"/>
                    <a:pt x="16" y="144"/>
                  </a:cubicBezTo>
                  <a:cubicBezTo>
                    <a:pt x="17" y="144"/>
                    <a:pt x="18" y="143"/>
                    <a:pt x="18" y="142"/>
                  </a:cubicBezTo>
                  <a:cubicBezTo>
                    <a:pt x="18" y="128"/>
                    <a:pt x="18" y="128"/>
                    <a:pt x="18" y="128"/>
                  </a:cubicBezTo>
                  <a:cubicBezTo>
                    <a:pt x="178" y="128"/>
                    <a:pt x="178" y="128"/>
                    <a:pt x="178" y="128"/>
                  </a:cubicBezTo>
                  <a:cubicBezTo>
                    <a:pt x="179" y="128"/>
                    <a:pt x="180" y="127"/>
                    <a:pt x="180" y="126"/>
                  </a:cubicBezTo>
                  <a:cubicBezTo>
                    <a:pt x="180" y="125"/>
                    <a:pt x="179" y="124"/>
                    <a:pt x="178" y="124"/>
                  </a:cubicBezTo>
                  <a:cubicBezTo>
                    <a:pt x="158" y="124"/>
                    <a:pt x="158" y="124"/>
                    <a:pt x="158" y="124"/>
                  </a:cubicBezTo>
                  <a:cubicBezTo>
                    <a:pt x="158" y="120"/>
                    <a:pt x="158" y="116"/>
                    <a:pt x="158" y="112"/>
                  </a:cubicBezTo>
                  <a:cubicBezTo>
                    <a:pt x="158" y="99"/>
                    <a:pt x="158" y="86"/>
                    <a:pt x="157" y="74"/>
                  </a:cubicBezTo>
                  <a:cubicBezTo>
                    <a:pt x="158" y="73"/>
                    <a:pt x="158" y="72"/>
                    <a:pt x="157" y="72"/>
                  </a:cubicBezTo>
                  <a:cubicBezTo>
                    <a:pt x="157" y="67"/>
                    <a:pt x="157" y="63"/>
                    <a:pt x="157" y="58"/>
                  </a:cubicBezTo>
                  <a:cubicBezTo>
                    <a:pt x="157" y="58"/>
                    <a:pt x="157" y="57"/>
                    <a:pt x="156" y="57"/>
                  </a:cubicBezTo>
                  <a:cubicBezTo>
                    <a:pt x="156" y="56"/>
                    <a:pt x="155" y="56"/>
                    <a:pt x="155" y="56"/>
                  </a:cubicBezTo>
                  <a:cubicBezTo>
                    <a:pt x="155" y="56"/>
                    <a:pt x="154" y="57"/>
                    <a:pt x="154" y="57"/>
                  </a:cubicBezTo>
                  <a:cubicBezTo>
                    <a:pt x="151" y="60"/>
                    <a:pt x="146" y="65"/>
                    <a:pt x="142" y="69"/>
                  </a:cubicBezTo>
                  <a:cubicBezTo>
                    <a:pt x="140" y="71"/>
                    <a:pt x="138" y="73"/>
                    <a:pt x="136" y="75"/>
                  </a:cubicBezTo>
                  <a:cubicBezTo>
                    <a:pt x="134" y="76"/>
                    <a:pt x="133" y="78"/>
                    <a:pt x="133" y="78"/>
                  </a:cubicBezTo>
                  <a:cubicBezTo>
                    <a:pt x="133" y="78"/>
                    <a:pt x="132" y="79"/>
                    <a:pt x="132" y="79"/>
                  </a:cubicBezTo>
                  <a:cubicBezTo>
                    <a:pt x="133" y="93"/>
                    <a:pt x="133" y="104"/>
                    <a:pt x="134" y="117"/>
                  </a:cubicBezTo>
                  <a:cubicBezTo>
                    <a:pt x="133" y="117"/>
                    <a:pt x="134" y="117"/>
                    <a:pt x="134" y="118"/>
                  </a:cubicBezTo>
                  <a:cubicBezTo>
                    <a:pt x="134" y="120"/>
                    <a:pt x="134" y="122"/>
                    <a:pt x="134" y="124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1"/>
                    <a:pt x="125" y="118"/>
                    <a:pt x="125" y="115"/>
                  </a:cubicBezTo>
                  <a:cubicBezTo>
                    <a:pt x="125" y="105"/>
                    <a:pt x="125" y="97"/>
                    <a:pt x="125" y="87"/>
                  </a:cubicBezTo>
                  <a:cubicBezTo>
                    <a:pt x="125" y="86"/>
                    <a:pt x="124" y="85"/>
                    <a:pt x="123" y="85"/>
                  </a:cubicBezTo>
                  <a:cubicBezTo>
                    <a:pt x="123" y="85"/>
                    <a:pt x="123" y="85"/>
                    <a:pt x="123" y="85"/>
                  </a:cubicBezTo>
                  <a:cubicBezTo>
                    <a:pt x="122" y="85"/>
                    <a:pt x="122" y="85"/>
                    <a:pt x="121" y="85"/>
                  </a:cubicBezTo>
                  <a:cubicBezTo>
                    <a:pt x="119" y="87"/>
                    <a:pt x="119" y="88"/>
                    <a:pt x="118" y="88"/>
                  </a:cubicBezTo>
                  <a:cubicBezTo>
                    <a:pt x="117" y="89"/>
                    <a:pt x="117" y="89"/>
                    <a:pt x="116" y="89"/>
                  </a:cubicBezTo>
                  <a:cubicBezTo>
                    <a:pt x="116" y="89"/>
                    <a:pt x="115" y="89"/>
                    <a:pt x="113" y="89"/>
                  </a:cubicBezTo>
                  <a:cubicBezTo>
                    <a:pt x="113" y="89"/>
                    <a:pt x="112" y="89"/>
                    <a:pt x="111" y="88"/>
                  </a:cubicBezTo>
                  <a:cubicBezTo>
                    <a:pt x="110" y="88"/>
                    <a:pt x="108" y="87"/>
                    <a:pt x="106" y="86"/>
                  </a:cubicBezTo>
                  <a:cubicBezTo>
                    <a:pt x="105" y="86"/>
                    <a:pt x="105" y="86"/>
                    <a:pt x="104" y="86"/>
                  </a:cubicBezTo>
                  <a:cubicBezTo>
                    <a:pt x="103" y="85"/>
                    <a:pt x="103" y="85"/>
                    <a:pt x="102" y="85"/>
                  </a:cubicBezTo>
                  <a:cubicBezTo>
                    <a:pt x="102" y="85"/>
                    <a:pt x="102" y="85"/>
                    <a:pt x="102" y="85"/>
                  </a:cubicBezTo>
                  <a:cubicBezTo>
                    <a:pt x="101" y="85"/>
                    <a:pt x="101" y="85"/>
                    <a:pt x="100" y="85"/>
                  </a:cubicBezTo>
                  <a:cubicBezTo>
                    <a:pt x="100" y="86"/>
                    <a:pt x="100" y="86"/>
                    <a:pt x="100" y="87"/>
                  </a:cubicBezTo>
                  <a:cubicBezTo>
                    <a:pt x="100" y="97"/>
                    <a:pt x="100" y="108"/>
                    <a:pt x="101" y="118"/>
                  </a:cubicBezTo>
                  <a:cubicBezTo>
                    <a:pt x="100" y="119"/>
                    <a:pt x="100" y="119"/>
                    <a:pt x="101" y="119"/>
                  </a:cubicBezTo>
                  <a:cubicBezTo>
                    <a:pt x="101" y="121"/>
                    <a:pt x="101" y="122"/>
                    <a:pt x="101" y="124"/>
                  </a:cubicBezTo>
                  <a:cubicBezTo>
                    <a:pt x="92" y="124"/>
                    <a:pt x="92" y="124"/>
                    <a:pt x="92" y="124"/>
                  </a:cubicBezTo>
                  <a:cubicBezTo>
                    <a:pt x="92" y="120"/>
                    <a:pt x="92" y="117"/>
                    <a:pt x="92" y="113"/>
                  </a:cubicBezTo>
                  <a:cubicBezTo>
                    <a:pt x="92" y="110"/>
                    <a:pt x="92" y="107"/>
                    <a:pt x="92" y="104"/>
                  </a:cubicBezTo>
                  <a:cubicBezTo>
                    <a:pt x="92" y="104"/>
                    <a:pt x="92" y="104"/>
                    <a:pt x="92" y="104"/>
                  </a:cubicBezTo>
                  <a:cubicBezTo>
                    <a:pt x="92" y="100"/>
                    <a:pt x="92" y="96"/>
                    <a:pt x="92" y="92"/>
                  </a:cubicBezTo>
                  <a:cubicBezTo>
                    <a:pt x="92" y="91"/>
                    <a:pt x="92" y="91"/>
                    <a:pt x="92" y="91"/>
                  </a:cubicBezTo>
                  <a:cubicBezTo>
                    <a:pt x="92" y="88"/>
                    <a:pt x="92" y="86"/>
                    <a:pt x="92" y="83"/>
                  </a:cubicBezTo>
                  <a:cubicBezTo>
                    <a:pt x="92" y="82"/>
                    <a:pt x="91" y="82"/>
                    <a:pt x="91" y="81"/>
                  </a:cubicBezTo>
                  <a:cubicBezTo>
                    <a:pt x="85" y="77"/>
                    <a:pt x="80" y="73"/>
                    <a:pt x="76" y="70"/>
                  </a:cubicBezTo>
                  <a:cubicBezTo>
                    <a:pt x="75" y="69"/>
                    <a:pt x="75" y="69"/>
                    <a:pt x="74" y="69"/>
                  </a:cubicBezTo>
                  <a:cubicBezTo>
                    <a:pt x="74" y="69"/>
                    <a:pt x="74" y="69"/>
                    <a:pt x="74" y="69"/>
                  </a:cubicBezTo>
                  <a:cubicBezTo>
                    <a:pt x="73" y="69"/>
                    <a:pt x="73" y="69"/>
                    <a:pt x="72" y="70"/>
                  </a:cubicBezTo>
                  <a:cubicBezTo>
                    <a:pt x="72" y="70"/>
                    <a:pt x="71" y="71"/>
                    <a:pt x="70" y="72"/>
                  </a:cubicBezTo>
                  <a:cubicBezTo>
                    <a:pt x="70" y="73"/>
                    <a:pt x="69" y="74"/>
                    <a:pt x="68" y="75"/>
                  </a:cubicBezTo>
                  <a:cubicBezTo>
                    <a:pt x="67" y="76"/>
                    <a:pt x="67" y="77"/>
                    <a:pt x="67" y="78"/>
                  </a:cubicBezTo>
                  <a:cubicBezTo>
                    <a:pt x="66" y="78"/>
                    <a:pt x="66" y="78"/>
                    <a:pt x="66" y="79"/>
                  </a:cubicBezTo>
                  <a:cubicBezTo>
                    <a:pt x="67" y="97"/>
                    <a:pt x="67" y="106"/>
                    <a:pt x="68" y="124"/>
                  </a:cubicBezTo>
                  <a:cubicBezTo>
                    <a:pt x="59" y="124"/>
                    <a:pt x="59" y="124"/>
                    <a:pt x="59" y="124"/>
                  </a:cubicBezTo>
                  <a:cubicBezTo>
                    <a:pt x="59" y="120"/>
                    <a:pt x="59" y="117"/>
                    <a:pt x="59" y="113"/>
                  </a:cubicBezTo>
                  <a:cubicBezTo>
                    <a:pt x="59" y="104"/>
                    <a:pt x="59" y="94"/>
                    <a:pt x="59" y="84"/>
                  </a:cubicBezTo>
                  <a:cubicBezTo>
                    <a:pt x="59" y="83"/>
                    <a:pt x="58" y="83"/>
                    <a:pt x="57" y="82"/>
                  </a:cubicBezTo>
                  <a:cubicBezTo>
                    <a:pt x="57" y="82"/>
                    <a:pt x="57" y="82"/>
                    <a:pt x="57" y="82"/>
                  </a:cubicBezTo>
                  <a:cubicBezTo>
                    <a:pt x="56" y="82"/>
                    <a:pt x="56" y="82"/>
                    <a:pt x="55" y="83"/>
                  </a:cubicBezTo>
                  <a:cubicBezTo>
                    <a:pt x="49" y="90"/>
                    <a:pt x="42" y="98"/>
                    <a:pt x="35" y="103"/>
                  </a:cubicBezTo>
                  <a:cubicBezTo>
                    <a:pt x="34" y="103"/>
                    <a:pt x="34" y="104"/>
                    <a:pt x="34" y="104"/>
                  </a:cubicBezTo>
                  <a:cubicBezTo>
                    <a:pt x="34" y="112"/>
                    <a:pt x="35" y="117"/>
                    <a:pt x="35" y="124"/>
                  </a:cubicBezTo>
                  <a:cubicBezTo>
                    <a:pt x="18" y="124"/>
                    <a:pt x="18" y="124"/>
                    <a:pt x="18" y="124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1"/>
                    <a:pt x="17" y="0"/>
                    <a:pt x="16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87" name="Freeform 741"/>
            <p:cNvSpPr>
              <a:spLocks noEditPoints="1"/>
            </p:cNvSpPr>
            <p:nvPr/>
          </p:nvSpPr>
          <p:spPr bwMode="auto">
            <a:xfrm>
              <a:off x="3035" y="1218"/>
              <a:ext cx="187" cy="187"/>
            </a:xfrm>
            <a:custGeom>
              <a:avLst/>
              <a:gdLst>
                <a:gd name="T0" fmla="*/ 75 w 79"/>
                <a:gd name="T1" fmla="*/ 34 h 79"/>
                <a:gd name="T2" fmla="*/ 72 w 79"/>
                <a:gd name="T3" fmla="*/ 34 h 79"/>
                <a:gd name="T4" fmla="*/ 74 w 79"/>
                <a:gd name="T5" fmla="*/ 32 h 79"/>
                <a:gd name="T6" fmla="*/ 71 w 79"/>
                <a:gd name="T7" fmla="*/ 31 h 79"/>
                <a:gd name="T8" fmla="*/ 73 w 79"/>
                <a:gd name="T9" fmla="*/ 29 h 79"/>
                <a:gd name="T10" fmla="*/ 67 w 79"/>
                <a:gd name="T11" fmla="*/ 26 h 79"/>
                <a:gd name="T12" fmla="*/ 69 w 79"/>
                <a:gd name="T13" fmla="*/ 28 h 79"/>
                <a:gd name="T14" fmla="*/ 69 w 79"/>
                <a:gd name="T15" fmla="*/ 20 h 79"/>
                <a:gd name="T16" fmla="*/ 64 w 79"/>
                <a:gd name="T17" fmla="*/ 23 h 79"/>
                <a:gd name="T18" fmla="*/ 67 w 79"/>
                <a:gd name="T19" fmla="*/ 18 h 79"/>
                <a:gd name="T20" fmla="*/ 12 w 79"/>
                <a:gd name="T21" fmla="*/ 25 h 79"/>
                <a:gd name="T22" fmla="*/ 62 w 79"/>
                <a:gd name="T23" fmla="*/ 25 h 79"/>
                <a:gd name="T24" fmla="*/ 65 w 79"/>
                <a:gd name="T25" fmla="*/ 65 h 79"/>
                <a:gd name="T26" fmla="*/ 41 w 79"/>
                <a:gd name="T27" fmla="*/ 76 h 79"/>
                <a:gd name="T28" fmla="*/ 3 w 79"/>
                <a:gd name="T29" fmla="*/ 39 h 79"/>
                <a:gd name="T30" fmla="*/ 61 w 79"/>
                <a:gd name="T31" fmla="*/ 20 h 79"/>
                <a:gd name="T32" fmla="*/ 64 w 79"/>
                <a:gd name="T33" fmla="*/ 15 h 79"/>
                <a:gd name="T34" fmla="*/ 3 w 79"/>
                <a:gd name="T35" fmla="*/ 32 h 79"/>
                <a:gd name="T36" fmla="*/ 12 w 79"/>
                <a:gd name="T37" fmla="*/ 16 h 79"/>
                <a:gd name="T38" fmla="*/ 8 w 79"/>
                <a:gd name="T39" fmla="*/ 26 h 79"/>
                <a:gd name="T40" fmla="*/ 57 w 79"/>
                <a:gd name="T41" fmla="*/ 18 h 79"/>
                <a:gd name="T42" fmla="*/ 62 w 79"/>
                <a:gd name="T43" fmla="*/ 13 h 79"/>
                <a:gd name="T44" fmla="*/ 49 w 79"/>
                <a:gd name="T45" fmla="*/ 14 h 79"/>
                <a:gd name="T46" fmla="*/ 58 w 79"/>
                <a:gd name="T47" fmla="*/ 10 h 79"/>
                <a:gd name="T48" fmla="*/ 46 w 79"/>
                <a:gd name="T49" fmla="*/ 13 h 79"/>
                <a:gd name="T50" fmla="*/ 54 w 79"/>
                <a:gd name="T51" fmla="*/ 7 h 79"/>
                <a:gd name="T52" fmla="*/ 20 w 79"/>
                <a:gd name="T53" fmla="*/ 8 h 79"/>
                <a:gd name="T54" fmla="*/ 16 w 79"/>
                <a:gd name="T55" fmla="*/ 18 h 79"/>
                <a:gd name="T56" fmla="*/ 40 w 79"/>
                <a:gd name="T57" fmla="*/ 12 h 79"/>
                <a:gd name="T58" fmla="*/ 50 w 79"/>
                <a:gd name="T59" fmla="*/ 5 h 79"/>
                <a:gd name="T60" fmla="*/ 28 w 79"/>
                <a:gd name="T61" fmla="*/ 5 h 79"/>
                <a:gd name="T62" fmla="*/ 22 w 79"/>
                <a:gd name="T63" fmla="*/ 15 h 79"/>
                <a:gd name="T64" fmla="*/ 42 w 79"/>
                <a:gd name="T65" fmla="*/ 3 h 79"/>
                <a:gd name="T66" fmla="*/ 39 w 79"/>
                <a:gd name="T67" fmla="*/ 12 h 79"/>
                <a:gd name="T68" fmla="*/ 36 w 79"/>
                <a:gd name="T69" fmla="*/ 12 h 79"/>
                <a:gd name="T70" fmla="*/ 35 w 79"/>
                <a:gd name="T71" fmla="*/ 3 h 79"/>
                <a:gd name="T72" fmla="*/ 30 w 79"/>
                <a:gd name="T73" fmla="*/ 12 h 79"/>
                <a:gd name="T74" fmla="*/ 38 w 79"/>
                <a:gd name="T75" fmla="*/ 3 h 79"/>
                <a:gd name="T76" fmla="*/ 30 w 79"/>
                <a:gd name="T77" fmla="*/ 12 h 79"/>
                <a:gd name="T78" fmla="*/ 11 w 79"/>
                <a:gd name="T79" fmla="*/ 12 h 79"/>
                <a:gd name="T80" fmla="*/ 41 w 79"/>
                <a:gd name="T81" fmla="*/ 79 h 79"/>
                <a:gd name="T82" fmla="*/ 65 w 79"/>
                <a:gd name="T83" fmla="*/ 70 h 79"/>
                <a:gd name="T84" fmla="*/ 67 w 79"/>
                <a:gd name="T85" fmla="*/ 67 h 79"/>
                <a:gd name="T86" fmla="*/ 69 w 79"/>
                <a:gd name="T87" fmla="*/ 66 h 79"/>
                <a:gd name="T88" fmla="*/ 69 w 79"/>
                <a:gd name="T89" fmla="*/ 65 h 79"/>
                <a:gd name="T90" fmla="*/ 69 w 79"/>
                <a:gd name="T91" fmla="*/ 65 h 79"/>
                <a:gd name="T92" fmla="*/ 69 w 79"/>
                <a:gd name="T93" fmla="*/ 65 h 79"/>
                <a:gd name="T94" fmla="*/ 38 w 79"/>
                <a:gd name="T95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9" h="79">
                  <a:moveTo>
                    <a:pt x="76" y="41"/>
                  </a:moveTo>
                  <a:cubicBezTo>
                    <a:pt x="75" y="39"/>
                    <a:pt x="74" y="37"/>
                    <a:pt x="73" y="35"/>
                  </a:cubicBezTo>
                  <a:cubicBezTo>
                    <a:pt x="75" y="34"/>
                    <a:pt x="75" y="34"/>
                    <a:pt x="75" y="34"/>
                  </a:cubicBezTo>
                  <a:cubicBezTo>
                    <a:pt x="75" y="36"/>
                    <a:pt x="76" y="39"/>
                    <a:pt x="76" y="41"/>
                  </a:cubicBezTo>
                  <a:cubicBezTo>
                    <a:pt x="76" y="41"/>
                    <a:pt x="76" y="41"/>
                    <a:pt x="76" y="41"/>
                  </a:cubicBezTo>
                  <a:moveTo>
                    <a:pt x="72" y="34"/>
                  </a:moveTo>
                  <a:cubicBezTo>
                    <a:pt x="72" y="33"/>
                    <a:pt x="72" y="33"/>
                    <a:pt x="71" y="32"/>
                  </a:cubicBezTo>
                  <a:cubicBezTo>
                    <a:pt x="72" y="31"/>
                    <a:pt x="73" y="31"/>
                    <a:pt x="74" y="30"/>
                  </a:cubicBezTo>
                  <a:cubicBezTo>
                    <a:pt x="74" y="31"/>
                    <a:pt x="74" y="31"/>
                    <a:pt x="74" y="32"/>
                  </a:cubicBezTo>
                  <a:cubicBezTo>
                    <a:pt x="74" y="32"/>
                    <a:pt x="74" y="32"/>
                    <a:pt x="74" y="32"/>
                  </a:cubicBezTo>
                  <a:cubicBezTo>
                    <a:pt x="74" y="33"/>
                    <a:pt x="73" y="33"/>
                    <a:pt x="72" y="34"/>
                  </a:cubicBezTo>
                  <a:moveTo>
                    <a:pt x="71" y="31"/>
                  </a:moveTo>
                  <a:cubicBezTo>
                    <a:pt x="70" y="30"/>
                    <a:pt x="70" y="30"/>
                    <a:pt x="70" y="30"/>
                  </a:cubicBezTo>
                  <a:cubicBezTo>
                    <a:pt x="71" y="29"/>
                    <a:pt x="72" y="28"/>
                    <a:pt x="73" y="27"/>
                  </a:cubicBezTo>
                  <a:cubicBezTo>
                    <a:pt x="73" y="27"/>
                    <a:pt x="73" y="28"/>
                    <a:pt x="73" y="29"/>
                  </a:cubicBezTo>
                  <a:cubicBezTo>
                    <a:pt x="72" y="29"/>
                    <a:pt x="71" y="30"/>
                    <a:pt x="71" y="31"/>
                  </a:cubicBezTo>
                  <a:moveTo>
                    <a:pt x="69" y="28"/>
                  </a:moveTo>
                  <a:cubicBezTo>
                    <a:pt x="68" y="28"/>
                    <a:pt x="67" y="27"/>
                    <a:pt x="67" y="26"/>
                  </a:cubicBezTo>
                  <a:cubicBezTo>
                    <a:pt x="68" y="25"/>
                    <a:pt x="69" y="24"/>
                    <a:pt x="70" y="23"/>
                  </a:cubicBezTo>
                  <a:cubicBezTo>
                    <a:pt x="71" y="24"/>
                    <a:pt x="71" y="25"/>
                    <a:pt x="72" y="26"/>
                  </a:cubicBezTo>
                  <a:cubicBezTo>
                    <a:pt x="71" y="26"/>
                    <a:pt x="70" y="27"/>
                    <a:pt x="69" y="28"/>
                  </a:cubicBezTo>
                  <a:moveTo>
                    <a:pt x="66" y="25"/>
                  </a:moveTo>
                  <a:cubicBezTo>
                    <a:pt x="65" y="24"/>
                    <a:pt x="65" y="24"/>
                    <a:pt x="65" y="24"/>
                  </a:cubicBezTo>
                  <a:cubicBezTo>
                    <a:pt x="66" y="23"/>
                    <a:pt x="67" y="22"/>
                    <a:pt x="69" y="20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68" y="23"/>
                    <a:pt x="67" y="24"/>
                    <a:pt x="66" y="25"/>
                  </a:cubicBezTo>
                  <a:moveTo>
                    <a:pt x="64" y="23"/>
                  </a:moveTo>
                  <a:cubicBezTo>
                    <a:pt x="64" y="23"/>
                    <a:pt x="64" y="23"/>
                    <a:pt x="64" y="23"/>
                  </a:cubicBezTo>
                  <a:cubicBezTo>
                    <a:pt x="63" y="22"/>
                    <a:pt x="62" y="22"/>
                    <a:pt x="62" y="21"/>
                  </a:cubicBezTo>
                  <a:cubicBezTo>
                    <a:pt x="63" y="20"/>
                    <a:pt x="65" y="19"/>
                    <a:pt x="67" y="18"/>
                  </a:cubicBezTo>
                  <a:cubicBezTo>
                    <a:pt x="67" y="18"/>
                    <a:pt x="68" y="19"/>
                    <a:pt x="68" y="19"/>
                  </a:cubicBezTo>
                  <a:cubicBezTo>
                    <a:pt x="67" y="20"/>
                    <a:pt x="65" y="22"/>
                    <a:pt x="64" y="23"/>
                  </a:cubicBezTo>
                  <a:moveTo>
                    <a:pt x="12" y="25"/>
                  </a:moveTo>
                  <a:cubicBezTo>
                    <a:pt x="20" y="18"/>
                    <a:pt x="28" y="15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46" y="15"/>
                    <a:pt x="55" y="19"/>
                    <a:pt x="62" y="25"/>
                  </a:cubicBezTo>
                  <a:cubicBezTo>
                    <a:pt x="69" y="31"/>
                    <a:pt x="73" y="40"/>
                    <a:pt x="74" y="49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73" y="55"/>
                    <a:pt x="70" y="60"/>
                    <a:pt x="65" y="65"/>
                  </a:cubicBezTo>
                  <a:cubicBezTo>
                    <a:pt x="65" y="65"/>
                    <a:pt x="65" y="65"/>
                    <a:pt x="65" y="65"/>
                  </a:cubicBezTo>
                  <a:cubicBezTo>
                    <a:pt x="57" y="73"/>
                    <a:pt x="49" y="76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31" y="76"/>
                    <a:pt x="21" y="72"/>
                    <a:pt x="14" y="65"/>
                  </a:cubicBezTo>
                  <a:cubicBezTo>
                    <a:pt x="7" y="58"/>
                    <a:pt x="3" y="49"/>
                    <a:pt x="3" y="40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5" y="34"/>
                    <a:pt x="8" y="30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moveTo>
                    <a:pt x="61" y="20"/>
                  </a:moveTo>
                  <a:cubicBezTo>
                    <a:pt x="60" y="20"/>
                    <a:pt x="59" y="19"/>
                    <a:pt x="58" y="18"/>
                  </a:cubicBezTo>
                  <a:cubicBezTo>
                    <a:pt x="60" y="17"/>
                    <a:pt x="62" y="15"/>
                    <a:pt x="63" y="14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65" y="15"/>
                    <a:pt x="65" y="16"/>
                    <a:pt x="66" y="16"/>
                  </a:cubicBezTo>
                  <a:cubicBezTo>
                    <a:pt x="64" y="18"/>
                    <a:pt x="62" y="19"/>
                    <a:pt x="61" y="20"/>
                  </a:cubicBezTo>
                  <a:moveTo>
                    <a:pt x="3" y="32"/>
                  </a:moveTo>
                  <a:cubicBezTo>
                    <a:pt x="3" y="31"/>
                    <a:pt x="4" y="30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7" y="25"/>
                    <a:pt x="10" y="21"/>
                    <a:pt x="12" y="16"/>
                  </a:cubicBezTo>
                  <a:cubicBezTo>
                    <a:pt x="13" y="15"/>
                    <a:pt x="14" y="14"/>
                    <a:pt x="15" y="12"/>
                  </a:cubicBezTo>
                  <a:cubicBezTo>
                    <a:pt x="15" y="12"/>
                    <a:pt x="16" y="11"/>
                    <a:pt x="17" y="11"/>
                  </a:cubicBezTo>
                  <a:cubicBezTo>
                    <a:pt x="13" y="16"/>
                    <a:pt x="10" y="21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6" y="28"/>
                    <a:pt x="4" y="30"/>
                    <a:pt x="3" y="32"/>
                  </a:cubicBezTo>
                  <a:moveTo>
                    <a:pt x="57" y="18"/>
                  </a:moveTo>
                  <a:cubicBezTo>
                    <a:pt x="56" y="17"/>
                    <a:pt x="55" y="16"/>
                    <a:pt x="53" y="16"/>
                  </a:cubicBezTo>
                  <a:cubicBezTo>
                    <a:pt x="55" y="14"/>
                    <a:pt x="57" y="12"/>
                    <a:pt x="59" y="11"/>
                  </a:cubicBezTo>
                  <a:cubicBezTo>
                    <a:pt x="60" y="11"/>
                    <a:pt x="61" y="12"/>
                    <a:pt x="62" y="13"/>
                  </a:cubicBezTo>
                  <a:cubicBezTo>
                    <a:pt x="60" y="14"/>
                    <a:pt x="59" y="16"/>
                    <a:pt x="57" y="18"/>
                  </a:cubicBezTo>
                  <a:moveTo>
                    <a:pt x="52" y="15"/>
                  </a:moveTo>
                  <a:cubicBezTo>
                    <a:pt x="51" y="15"/>
                    <a:pt x="50" y="14"/>
                    <a:pt x="49" y="14"/>
                  </a:cubicBezTo>
                  <a:cubicBezTo>
                    <a:pt x="51" y="12"/>
                    <a:pt x="53" y="10"/>
                    <a:pt x="55" y="8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6" y="8"/>
                    <a:pt x="57" y="9"/>
                    <a:pt x="58" y="10"/>
                  </a:cubicBezTo>
                  <a:cubicBezTo>
                    <a:pt x="56" y="11"/>
                    <a:pt x="54" y="13"/>
                    <a:pt x="52" y="15"/>
                  </a:cubicBezTo>
                  <a:moveTo>
                    <a:pt x="47" y="13"/>
                  </a:moveTo>
                  <a:cubicBezTo>
                    <a:pt x="47" y="13"/>
                    <a:pt x="46" y="13"/>
                    <a:pt x="46" y="13"/>
                  </a:cubicBezTo>
                  <a:cubicBezTo>
                    <a:pt x="48" y="10"/>
                    <a:pt x="49" y="8"/>
                    <a:pt x="52" y="6"/>
                  </a:cubicBezTo>
                  <a:cubicBezTo>
                    <a:pt x="52" y="6"/>
                    <a:pt x="53" y="7"/>
                    <a:pt x="54" y="7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51" y="9"/>
                    <a:pt x="49" y="11"/>
                    <a:pt x="47" y="13"/>
                  </a:cubicBezTo>
                  <a:moveTo>
                    <a:pt x="11" y="22"/>
                  </a:moveTo>
                  <a:cubicBezTo>
                    <a:pt x="14" y="17"/>
                    <a:pt x="17" y="13"/>
                    <a:pt x="20" y="8"/>
                  </a:cubicBezTo>
                  <a:cubicBezTo>
                    <a:pt x="22" y="7"/>
                    <a:pt x="24" y="6"/>
                    <a:pt x="25" y="6"/>
                  </a:cubicBezTo>
                  <a:cubicBezTo>
                    <a:pt x="22" y="10"/>
                    <a:pt x="19" y="14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4" y="19"/>
                    <a:pt x="13" y="21"/>
                    <a:pt x="11" y="22"/>
                  </a:cubicBezTo>
                  <a:moveTo>
                    <a:pt x="44" y="12"/>
                  </a:moveTo>
                  <a:cubicBezTo>
                    <a:pt x="43" y="12"/>
                    <a:pt x="42" y="12"/>
                    <a:pt x="40" y="12"/>
                  </a:cubicBezTo>
                  <a:cubicBezTo>
                    <a:pt x="41" y="10"/>
                    <a:pt x="43" y="8"/>
                    <a:pt x="44" y="7"/>
                  </a:cubicBezTo>
                  <a:cubicBezTo>
                    <a:pt x="45" y="6"/>
                    <a:pt x="46" y="5"/>
                    <a:pt x="46" y="4"/>
                  </a:cubicBezTo>
                  <a:cubicBezTo>
                    <a:pt x="48" y="5"/>
                    <a:pt x="49" y="5"/>
                    <a:pt x="50" y="5"/>
                  </a:cubicBezTo>
                  <a:cubicBezTo>
                    <a:pt x="48" y="8"/>
                    <a:pt x="46" y="10"/>
                    <a:pt x="44" y="12"/>
                  </a:cubicBezTo>
                  <a:moveTo>
                    <a:pt x="19" y="16"/>
                  </a:moveTo>
                  <a:cubicBezTo>
                    <a:pt x="22" y="12"/>
                    <a:pt x="25" y="9"/>
                    <a:pt x="28" y="5"/>
                  </a:cubicBezTo>
                  <a:cubicBezTo>
                    <a:pt x="28" y="4"/>
                    <a:pt x="29" y="4"/>
                    <a:pt x="30" y="4"/>
                  </a:cubicBezTo>
                  <a:cubicBezTo>
                    <a:pt x="27" y="7"/>
                    <a:pt x="25" y="11"/>
                    <a:pt x="22" y="14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1" y="15"/>
                    <a:pt x="20" y="16"/>
                    <a:pt x="19" y="16"/>
                  </a:cubicBezTo>
                  <a:moveTo>
                    <a:pt x="36" y="12"/>
                  </a:moveTo>
                  <a:cubicBezTo>
                    <a:pt x="38" y="9"/>
                    <a:pt x="40" y="6"/>
                    <a:pt x="42" y="3"/>
                  </a:cubicBezTo>
                  <a:cubicBezTo>
                    <a:pt x="43" y="4"/>
                    <a:pt x="44" y="4"/>
                    <a:pt x="45" y="4"/>
                  </a:cubicBezTo>
                  <a:cubicBezTo>
                    <a:pt x="44" y="4"/>
                    <a:pt x="44" y="5"/>
                    <a:pt x="43" y="6"/>
                  </a:cubicBezTo>
                  <a:cubicBezTo>
                    <a:pt x="42" y="7"/>
                    <a:pt x="40" y="9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8" y="12"/>
                    <a:pt x="37" y="12"/>
                    <a:pt x="36" y="12"/>
                  </a:cubicBezTo>
                  <a:cubicBezTo>
                    <a:pt x="36" y="12"/>
                    <a:pt x="36" y="12"/>
                    <a:pt x="36" y="12"/>
                  </a:cubicBezTo>
                  <a:moveTo>
                    <a:pt x="24" y="14"/>
                  </a:moveTo>
                  <a:cubicBezTo>
                    <a:pt x="27" y="10"/>
                    <a:pt x="30" y="7"/>
                    <a:pt x="32" y="4"/>
                  </a:cubicBezTo>
                  <a:cubicBezTo>
                    <a:pt x="33" y="3"/>
                    <a:pt x="34" y="3"/>
                    <a:pt x="35" y="3"/>
                  </a:cubicBezTo>
                  <a:cubicBezTo>
                    <a:pt x="32" y="6"/>
                    <a:pt x="30" y="10"/>
                    <a:pt x="27" y="13"/>
                  </a:cubicBezTo>
                  <a:cubicBezTo>
                    <a:pt x="26" y="13"/>
                    <a:pt x="25" y="13"/>
                    <a:pt x="24" y="14"/>
                  </a:cubicBezTo>
                  <a:moveTo>
                    <a:pt x="30" y="12"/>
                  </a:moveTo>
                  <a:cubicBezTo>
                    <a:pt x="32" y="9"/>
                    <a:pt x="34" y="6"/>
                    <a:pt x="37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9" y="3"/>
                    <a:pt x="39" y="3"/>
                    <a:pt x="40" y="3"/>
                  </a:cubicBezTo>
                  <a:cubicBezTo>
                    <a:pt x="38" y="6"/>
                    <a:pt x="36" y="9"/>
                    <a:pt x="34" y="12"/>
                  </a:cubicBezTo>
                  <a:cubicBezTo>
                    <a:pt x="32" y="12"/>
                    <a:pt x="31" y="12"/>
                    <a:pt x="30" y="12"/>
                  </a:cubicBezTo>
                  <a:moveTo>
                    <a:pt x="38" y="0"/>
                  </a:moveTo>
                  <a:cubicBezTo>
                    <a:pt x="29" y="0"/>
                    <a:pt x="19" y="4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3" y="20"/>
                    <a:pt x="0" y="29"/>
                    <a:pt x="0" y="38"/>
                  </a:cubicBezTo>
                  <a:cubicBezTo>
                    <a:pt x="0" y="49"/>
                    <a:pt x="5" y="59"/>
                    <a:pt x="12" y="67"/>
                  </a:cubicBezTo>
                  <a:cubicBezTo>
                    <a:pt x="20" y="74"/>
                    <a:pt x="30" y="79"/>
                    <a:pt x="41" y="79"/>
                  </a:cubicBezTo>
                  <a:cubicBezTo>
                    <a:pt x="41" y="79"/>
                    <a:pt x="41" y="79"/>
                    <a:pt x="41" y="79"/>
                  </a:cubicBezTo>
                  <a:cubicBezTo>
                    <a:pt x="49" y="79"/>
                    <a:pt x="57" y="76"/>
                    <a:pt x="64" y="70"/>
                  </a:cubicBezTo>
                  <a:cubicBezTo>
                    <a:pt x="65" y="70"/>
                    <a:pt x="65" y="70"/>
                    <a:pt x="65" y="70"/>
                  </a:cubicBezTo>
                  <a:cubicBezTo>
                    <a:pt x="65" y="69"/>
                    <a:pt x="65" y="69"/>
                    <a:pt x="65" y="69"/>
                  </a:cubicBezTo>
                  <a:cubicBezTo>
                    <a:pt x="65" y="69"/>
                    <a:pt x="65" y="69"/>
                    <a:pt x="65" y="69"/>
                  </a:cubicBezTo>
                  <a:cubicBezTo>
                    <a:pt x="65" y="69"/>
                    <a:pt x="66" y="69"/>
                    <a:pt x="67" y="67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68" y="67"/>
                    <a:pt x="68" y="66"/>
                    <a:pt x="68" y="66"/>
                  </a:cubicBezTo>
                  <a:cubicBezTo>
                    <a:pt x="69" y="66"/>
                    <a:pt x="69" y="66"/>
                    <a:pt x="69" y="66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76" y="57"/>
                    <a:pt x="79" y="49"/>
                    <a:pt x="79" y="41"/>
                  </a:cubicBezTo>
                  <a:cubicBezTo>
                    <a:pt x="79" y="30"/>
                    <a:pt x="74" y="20"/>
                    <a:pt x="66" y="13"/>
                  </a:cubicBezTo>
                  <a:cubicBezTo>
                    <a:pt x="59" y="5"/>
                    <a:pt x="4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88" name="Freeform 742"/>
            <p:cNvSpPr>
              <a:spLocks noEditPoints="1"/>
            </p:cNvSpPr>
            <p:nvPr/>
          </p:nvSpPr>
          <p:spPr bwMode="auto">
            <a:xfrm>
              <a:off x="2976" y="1164"/>
              <a:ext cx="301" cy="324"/>
            </a:xfrm>
            <a:custGeom>
              <a:avLst/>
              <a:gdLst>
                <a:gd name="T0" fmla="*/ 64 w 127"/>
                <a:gd name="T1" fmla="*/ 126 h 137"/>
                <a:gd name="T2" fmla="*/ 60 w 127"/>
                <a:gd name="T3" fmla="*/ 125 h 137"/>
                <a:gd name="T4" fmla="*/ 68 w 127"/>
                <a:gd name="T5" fmla="*/ 134 h 137"/>
                <a:gd name="T6" fmla="*/ 53 w 127"/>
                <a:gd name="T7" fmla="*/ 124 h 137"/>
                <a:gd name="T8" fmla="*/ 97 w 127"/>
                <a:gd name="T9" fmla="*/ 120 h 137"/>
                <a:gd name="T10" fmla="*/ 76 w 127"/>
                <a:gd name="T11" fmla="*/ 116 h 137"/>
                <a:gd name="T12" fmla="*/ 90 w 127"/>
                <a:gd name="T13" fmla="*/ 113 h 137"/>
                <a:gd name="T14" fmla="*/ 25 w 127"/>
                <a:gd name="T15" fmla="*/ 121 h 137"/>
                <a:gd name="T16" fmla="*/ 42 w 127"/>
                <a:gd name="T17" fmla="*/ 120 h 137"/>
                <a:gd name="T18" fmla="*/ 104 w 127"/>
                <a:gd name="T19" fmla="*/ 111 h 137"/>
                <a:gd name="T20" fmla="*/ 98 w 127"/>
                <a:gd name="T21" fmla="*/ 112 h 137"/>
                <a:gd name="T22" fmla="*/ 22 w 127"/>
                <a:gd name="T23" fmla="*/ 118 h 137"/>
                <a:gd name="T24" fmla="*/ 79 w 127"/>
                <a:gd name="T25" fmla="*/ 121 h 137"/>
                <a:gd name="T26" fmla="*/ 34 w 127"/>
                <a:gd name="T27" fmla="*/ 109 h 137"/>
                <a:gd name="T28" fmla="*/ 41 w 127"/>
                <a:gd name="T29" fmla="*/ 110 h 137"/>
                <a:gd name="T30" fmla="*/ 93 w 127"/>
                <a:gd name="T31" fmla="*/ 115 h 137"/>
                <a:gd name="T32" fmla="*/ 87 w 127"/>
                <a:gd name="T33" fmla="*/ 118 h 137"/>
                <a:gd name="T34" fmla="*/ 106 w 127"/>
                <a:gd name="T35" fmla="*/ 109 h 137"/>
                <a:gd name="T36" fmla="*/ 20 w 127"/>
                <a:gd name="T37" fmla="*/ 108 h 137"/>
                <a:gd name="T38" fmla="*/ 109 w 127"/>
                <a:gd name="T39" fmla="*/ 113 h 137"/>
                <a:gd name="T40" fmla="*/ 16 w 127"/>
                <a:gd name="T41" fmla="*/ 104 h 137"/>
                <a:gd name="T42" fmla="*/ 15 w 127"/>
                <a:gd name="T43" fmla="*/ 89 h 137"/>
                <a:gd name="T44" fmla="*/ 113 w 127"/>
                <a:gd name="T45" fmla="*/ 85 h 137"/>
                <a:gd name="T46" fmla="*/ 14 w 127"/>
                <a:gd name="T47" fmla="*/ 80 h 137"/>
                <a:gd name="T48" fmla="*/ 116 w 127"/>
                <a:gd name="T49" fmla="*/ 77 h 137"/>
                <a:gd name="T50" fmla="*/ 3 w 127"/>
                <a:gd name="T51" fmla="*/ 82 h 137"/>
                <a:gd name="T52" fmla="*/ 116 w 127"/>
                <a:gd name="T53" fmla="*/ 81 h 137"/>
                <a:gd name="T54" fmla="*/ 123 w 127"/>
                <a:gd name="T55" fmla="*/ 74 h 137"/>
                <a:gd name="T56" fmla="*/ 3 w 127"/>
                <a:gd name="T57" fmla="*/ 74 h 137"/>
                <a:gd name="T58" fmla="*/ 17 w 127"/>
                <a:gd name="T59" fmla="*/ 40 h 137"/>
                <a:gd name="T60" fmla="*/ 109 w 127"/>
                <a:gd name="T61" fmla="*/ 34 h 137"/>
                <a:gd name="T62" fmla="*/ 16 w 127"/>
                <a:gd name="T63" fmla="*/ 31 h 137"/>
                <a:gd name="T64" fmla="*/ 64 w 127"/>
                <a:gd name="T65" fmla="*/ 2 h 137"/>
                <a:gd name="T66" fmla="*/ 100 w 127"/>
                <a:gd name="T67" fmla="*/ 14 h 137"/>
                <a:gd name="T68" fmla="*/ 113 w 127"/>
                <a:gd name="T69" fmla="*/ 53 h 137"/>
                <a:gd name="T70" fmla="*/ 112 w 127"/>
                <a:gd name="T71" fmla="*/ 76 h 137"/>
                <a:gd name="T72" fmla="*/ 92 w 127"/>
                <a:gd name="T73" fmla="*/ 104 h 137"/>
                <a:gd name="T74" fmla="*/ 54 w 127"/>
                <a:gd name="T75" fmla="*/ 111 h 137"/>
                <a:gd name="T76" fmla="*/ 16 w 127"/>
                <a:gd name="T77" fmla="*/ 98 h 137"/>
                <a:gd name="T78" fmla="*/ 5 w 127"/>
                <a:gd name="T79" fmla="*/ 54 h 137"/>
                <a:gd name="T80" fmla="*/ 35 w 127"/>
                <a:gd name="T81" fmla="*/ 21 h 137"/>
                <a:gd name="T82" fmla="*/ 30 w 127"/>
                <a:gd name="T83" fmla="*/ 11 h 137"/>
                <a:gd name="T84" fmla="*/ 12 w 127"/>
                <a:gd name="T85" fmla="*/ 36 h 137"/>
                <a:gd name="T86" fmla="*/ 13 w 127"/>
                <a:gd name="T87" fmla="*/ 51 h 137"/>
                <a:gd name="T88" fmla="*/ 1 w 127"/>
                <a:gd name="T89" fmla="*/ 85 h 137"/>
                <a:gd name="T90" fmla="*/ 12 w 127"/>
                <a:gd name="T91" fmla="*/ 99 h 137"/>
                <a:gd name="T92" fmla="*/ 27 w 127"/>
                <a:gd name="T93" fmla="*/ 125 h 137"/>
                <a:gd name="T94" fmla="*/ 63 w 127"/>
                <a:gd name="T95" fmla="*/ 137 h 137"/>
                <a:gd name="T96" fmla="*/ 100 w 127"/>
                <a:gd name="T97" fmla="*/ 125 h 137"/>
                <a:gd name="T98" fmla="*/ 115 w 127"/>
                <a:gd name="T99" fmla="*/ 97 h 137"/>
                <a:gd name="T100" fmla="*/ 124 w 127"/>
                <a:gd name="T101" fmla="*/ 85 h 137"/>
                <a:gd name="T102" fmla="*/ 112 w 127"/>
                <a:gd name="T103" fmla="*/ 40 h 137"/>
                <a:gd name="T104" fmla="*/ 115 w 127"/>
                <a:gd name="T105" fmla="*/ 26 h 137"/>
                <a:gd name="T106" fmla="*/ 102 w 127"/>
                <a:gd name="T107" fmla="*/ 12 h 137"/>
                <a:gd name="T108" fmla="*/ 76 w 127"/>
                <a:gd name="T109" fmla="*/ 1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7" h="137">
                  <a:moveTo>
                    <a:pt x="70" y="134"/>
                  </a:moveTo>
                  <a:cubicBezTo>
                    <a:pt x="71" y="132"/>
                    <a:pt x="72" y="130"/>
                    <a:pt x="72" y="128"/>
                  </a:cubicBezTo>
                  <a:cubicBezTo>
                    <a:pt x="72" y="130"/>
                    <a:pt x="72" y="132"/>
                    <a:pt x="72" y="133"/>
                  </a:cubicBezTo>
                  <a:cubicBezTo>
                    <a:pt x="71" y="134"/>
                    <a:pt x="70" y="134"/>
                    <a:pt x="70" y="134"/>
                  </a:cubicBezTo>
                  <a:moveTo>
                    <a:pt x="63" y="134"/>
                  </a:moveTo>
                  <a:cubicBezTo>
                    <a:pt x="62" y="134"/>
                    <a:pt x="61" y="134"/>
                    <a:pt x="61" y="134"/>
                  </a:cubicBezTo>
                  <a:cubicBezTo>
                    <a:pt x="62" y="131"/>
                    <a:pt x="63" y="128"/>
                    <a:pt x="64" y="126"/>
                  </a:cubicBezTo>
                  <a:cubicBezTo>
                    <a:pt x="65" y="126"/>
                    <a:pt x="66" y="126"/>
                    <a:pt x="67" y="125"/>
                  </a:cubicBezTo>
                  <a:cubicBezTo>
                    <a:pt x="66" y="128"/>
                    <a:pt x="65" y="131"/>
                    <a:pt x="64" y="134"/>
                  </a:cubicBezTo>
                  <a:cubicBezTo>
                    <a:pt x="64" y="134"/>
                    <a:pt x="64" y="134"/>
                    <a:pt x="64" y="134"/>
                  </a:cubicBezTo>
                  <a:cubicBezTo>
                    <a:pt x="63" y="134"/>
                    <a:pt x="63" y="134"/>
                    <a:pt x="63" y="134"/>
                  </a:cubicBezTo>
                  <a:moveTo>
                    <a:pt x="59" y="134"/>
                  </a:moveTo>
                  <a:cubicBezTo>
                    <a:pt x="58" y="134"/>
                    <a:pt x="57" y="134"/>
                    <a:pt x="56" y="134"/>
                  </a:cubicBezTo>
                  <a:cubicBezTo>
                    <a:pt x="58" y="131"/>
                    <a:pt x="59" y="128"/>
                    <a:pt x="60" y="125"/>
                  </a:cubicBezTo>
                  <a:cubicBezTo>
                    <a:pt x="61" y="125"/>
                    <a:pt x="62" y="126"/>
                    <a:pt x="63" y="126"/>
                  </a:cubicBezTo>
                  <a:cubicBezTo>
                    <a:pt x="61" y="128"/>
                    <a:pt x="60" y="131"/>
                    <a:pt x="59" y="134"/>
                  </a:cubicBezTo>
                  <a:moveTo>
                    <a:pt x="66" y="134"/>
                  </a:moveTo>
                  <a:cubicBezTo>
                    <a:pt x="66" y="131"/>
                    <a:pt x="68" y="128"/>
                    <a:pt x="69" y="125"/>
                  </a:cubicBezTo>
                  <a:cubicBezTo>
                    <a:pt x="70" y="125"/>
                    <a:pt x="71" y="125"/>
                    <a:pt x="72" y="125"/>
                  </a:cubicBezTo>
                  <a:cubicBezTo>
                    <a:pt x="72" y="125"/>
                    <a:pt x="72" y="125"/>
                    <a:pt x="72" y="125"/>
                  </a:cubicBezTo>
                  <a:cubicBezTo>
                    <a:pt x="71" y="128"/>
                    <a:pt x="69" y="131"/>
                    <a:pt x="68" y="134"/>
                  </a:cubicBezTo>
                  <a:cubicBezTo>
                    <a:pt x="67" y="134"/>
                    <a:pt x="66" y="134"/>
                    <a:pt x="66" y="134"/>
                  </a:cubicBezTo>
                  <a:moveTo>
                    <a:pt x="55" y="133"/>
                  </a:moveTo>
                  <a:cubicBezTo>
                    <a:pt x="55" y="130"/>
                    <a:pt x="56" y="128"/>
                    <a:pt x="56" y="125"/>
                  </a:cubicBezTo>
                  <a:cubicBezTo>
                    <a:pt x="57" y="125"/>
                    <a:pt x="58" y="125"/>
                    <a:pt x="59" y="125"/>
                  </a:cubicBezTo>
                  <a:cubicBezTo>
                    <a:pt x="57" y="128"/>
                    <a:pt x="56" y="130"/>
                    <a:pt x="55" y="133"/>
                  </a:cubicBezTo>
                  <a:moveTo>
                    <a:pt x="53" y="125"/>
                  </a:moveTo>
                  <a:cubicBezTo>
                    <a:pt x="53" y="125"/>
                    <a:pt x="53" y="124"/>
                    <a:pt x="53" y="124"/>
                  </a:cubicBezTo>
                  <a:cubicBezTo>
                    <a:pt x="53" y="123"/>
                    <a:pt x="52" y="123"/>
                    <a:pt x="51" y="123"/>
                  </a:cubicBezTo>
                  <a:cubicBezTo>
                    <a:pt x="50" y="122"/>
                    <a:pt x="49" y="122"/>
                    <a:pt x="48" y="122"/>
                  </a:cubicBezTo>
                  <a:cubicBezTo>
                    <a:pt x="49" y="120"/>
                    <a:pt x="51" y="118"/>
                    <a:pt x="52" y="116"/>
                  </a:cubicBezTo>
                  <a:cubicBezTo>
                    <a:pt x="52" y="118"/>
                    <a:pt x="52" y="121"/>
                    <a:pt x="52" y="123"/>
                  </a:cubicBezTo>
                  <a:cubicBezTo>
                    <a:pt x="52" y="124"/>
                    <a:pt x="53" y="124"/>
                    <a:pt x="53" y="124"/>
                  </a:cubicBezTo>
                  <a:cubicBezTo>
                    <a:pt x="53" y="125"/>
                    <a:pt x="53" y="125"/>
                    <a:pt x="53" y="125"/>
                  </a:cubicBezTo>
                  <a:moveTo>
                    <a:pt x="97" y="120"/>
                  </a:moveTo>
                  <a:cubicBezTo>
                    <a:pt x="97" y="120"/>
                    <a:pt x="96" y="119"/>
                    <a:pt x="96" y="119"/>
                  </a:cubicBezTo>
                  <a:cubicBezTo>
                    <a:pt x="96" y="118"/>
                    <a:pt x="97" y="116"/>
                    <a:pt x="98" y="115"/>
                  </a:cubicBezTo>
                  <a:cubicBezTo>
                    <a:pt x="97" y="117"/>
                    <a:pt x="97" y="119"/>
                    <a:pt x="97" y="120"/>
                  </a:cubicBezTo>
                  <a:moveTo>
                    <a:pt x="76" y="116"/>
                  </a:moveTo>
                  <a:cubicBezTo>
                    <a:pt x="76" y="116"/>
                    <a:pt x="76" y="115"/>
                    <a:pt x="76" y="114"/>
                  </a:cubicBezTo>
                  <a:cubicBezTo>
                    <a:pt x="76" y="114"/>
                    <a:pt x="77" y="114"/>
                    <a:pt x="77" y="114"/>
                  </a:cubicBezTo>
                  <a:cubicBezTo>
                    <a:pt x="77" y="115"/>
                    <a:pt x="76" y="116"/>
                    <a:pt x="76" y="116"/>
                  </a:cubicBezTo>
                  <a:moveTo>
                    <a:pt x="46" y="121"/>
                  </a:moveTo>
                  <a:cubicBezTo>
                    <a:pt x="45" y="121"/>
                    <a:pt x="44" y="121"/>
                    <a:pt x="44" y="120"/>
                  </a:cubicBezTo>
                  <a:cubicBezTo>
                    <a:pt x="45" y="118"/>
                    <a:pt x="47" y="115"/>
                    <a:pt x="49" y="113"/>
                  </a:cubicBezTo>
                  <a:cubicBezTo>
                    <a:pt x="50" y="114"/>
                    <a:pt x="51" y="114"/>
                    <a:pt x="52" y="114"/>
                  </a:cubicBezTo>
                  <a:cubicBezTo>
                    <a:pt x="50" y="116"/>
                    <a:pt x="48" y="119"/>
                    <a:pt x="46" y="121"/>
                  </a:cubicBezTo>
                  <a:moveTo>
                    <a:pt x="89" y="116"/>
                  </a:moveTo>
                  <a:cubicBezTo>
                    <a:pt x="90" y="115"/>
                    <a:pt x="90" y="114"/>
                    <a:pt x="90" y="113"/>
                  </a:cubicBezTo>
                  <a:cubicBezTo>
                    <a:pt x="90" y="114"/>
                    <a:pt x="90" y="115"/>
                    <a:pt x="90" y="116"/>
                  </a:cubicBezTo>
                  <a:cubicBezTo>
                    <a:pt x="89" y="116"/>
                    <a:pt x="89" y="116"/>
                    <a:pt x="89" y="116"/>
                  </a:cubicBezTo>
                  <a:moveTo>
                    <a:pt x="25" y="121"/>
                  </a:moveTo>
                  <a:cubicBezTo>
                    <a:pt x="24" y="120"/>
                    <a:pt x="24" y="120"/>
                    <a:pt x="23" y="119"/>
                  </a:cubicBezTo>
                  <a:cubicBezTo>
                    <a:pt x="24" y="117"/>
                    <a:pt x="25" y="115"/>
                    <a:pt x="26" y="113"/>
                  </a:cubicBezTo>
                  <a:cubicBezTo>
                    <a:pt x="26" y="113"/>
                    <a:pt x="26" y="113"/>
                    <a:pt x="26" y="113"/>
                  </a:cubicBezTo>
                  <a:cubicBezTo>
                    <a:pt x="26" y="115"/>
                    <a:pt x="25" y="118"/>
                    <a:pt x="25" y="121"/>
                  </a:cubicBezTo>
                  <a:moveTo>
                    <a:pt x="76" y="122"/>
                  </a:moveTo>
                  <a:cubicBezTo>
                    <a:pt x="76" y="121"/>
                    <a:pt x="76" y="120"/>
                    <a:pt x="76" y="119"/>
                  </a:cubicBezTo>
                  <a:cubicBezTo>
                    <a:pt x="77" y="117"/>
                    <a:pt x="78" y="115"/>
                    <a:pt x="79" y="113"/>
                  </a:cubicBezTo>
                  <a:cubicBezTo>
                    <a:pt x="80" y="113"/>
                    <a:pt x="81" y="113"/>
                    <a:pt x="81" y="112"/>
                  </a:cubicBezTo>
                  <a:cubicBezTo>
                    <a:pt x="80" y="115"/>
                    <a:pt x="78" y="118"/>
                    <a:pt x="77" y="122"/>
                  </a:cubicBezTo>
                  <a:cubicBezTo>
                    <a:pt x="76" y="122"/>
                    <a:pt x="76" y="122"/>
                    <a:pt x="76" y="122"/>
                  </a:cubicBezTo>
                  <a:moveTo>
                    <a:pt x="42" y="120"/>
                  </a:moveTo>
                  <a:cubicBezTo>
                    <a:pt x="42" y="119"/>
                    <a:pt x="41" y="119"/>
                    <a:pt x="40" y="119"/>
                  </a:cubicBezTo>
                  <a:cubicBezTo>
                    <a:pt x="42" y="116"/>
                    <a:pt x="44" y="114"/>
                    <a:pt x="46" y="112"/>
                  </a:cubicBezTo>
                  <a:cubicBezTo>
                    <a:pt x="47" y="112"/>
                    <a:pt x="47" y="113"/>
                    <a:pt x="48" y="113"/>
                  </a:cubicBezTo>
                  <a:cubicBezTo>
                    <a:pt x="46" y="115"/>
                    <a:pt x="44" y="117"/>
                    <a:pt x="42" y="120"/>
                  </a:cubicBezTo>
                  <a:moveTo>
                    <a:pt x="100" y="121"/>
                  </a:moveTo>
                  <a:cubicBezTo>
                    <a:pt x="100" y="119"/>
                    <a:pt x="100" y="116"/>
                    <a:pt x="101" y="114"/>
                  </a:cubicBezTo>
                  <a:cubicBezTo>
                    <a:pt x="102" y="113"/>
                    <a:pt x="103" y="112"/>
                    <a:pt x="104" y="111"/>
                  </a:cubicBezTo>
                  <a:cubicBezTo>
                    <a:pt x="103" y="114"/>
                    <a:pt x="102" y="118"/>
                    <a:pt x="101" y="121"/>
                  </a:cubicBezTo>
                  <a:cubicBezTo>
                    <a:pt x="101" y="121"/>
                    <a:pt x="101" y="121"/>
                    <a:pt x="101" y="121"/>
                  </a:cubicBezTo>
                  <a:cubicBezTo>
                    <a:pt x="100" y="121"/>
                    <a:pt x="100" y="121"/>
                    <a:pt x="100" y="121"/>
                  </a:cubicBezTo>
                  <a:moveTo>
                    <a:pt x="95" y="118"/>
                  </a:moveTo>
                  <a:cubicBezTo>
                    <a:pt x="94" y="117"/>
                    <a:pt x="94" y="117"/>
                    <a:pt x="94" y="117"/>
                  </a:cubicBezTo>
                  <a:cubicBezTo>
                    <a:pt x="95" y="115"/>
                    <a:pt x="96" y="113"/>
                    <a:pt x="97" y="111"/>
                  </a:cubicBezTo>
                  <a:cubicBezTo>
                    <a:pt x="98" y="112"/>
                    <a:pt x="98" y="112"/>
                    <a:pt x="98" y="112"/>
                  </a:cubicBezTo>
                  <a:cubicBezTo>
                    <a:pt x="97" y="112"/>
                    <a:pt x="97" y="112"/>
                    <a:pt x="97" y="112"/>
                  </a:cubicBezTo>
                  <a:cubicBezTo>
                    <a:pt x="97" y="114"/>
                    <a:pt x="96" y="116"/>
                    <a:pt x="95" y="118"/>
                  </a:cubicBezTo>
                  <a:moveTo>
                    <a:pt x="22" y="118"/>
                  </a:moveTo>
                  <a:cubicBezTo>
                    <a:pt x="21" y="117"/>
                    <a:pt x="21" y="117"/>
                    <a:pt x="20" y="116"/>
                  </a:cubicBezTo>
                  <a:cubicBezTo>
                    <a:pt x="21" y="115"/>
                    <a:pt x="22" y="113"/>
                    <a:pt x="24" y="111"/>
                  </a:cubicBezTo>
                  <a:cubicBezTo>
                    <a:pt x="24" y="111"/>
                    <a:pt x="25" y="112"/>
                    <a:pt x="25" y="112"/>
                  </a:cubicBezTo>
                  <a:cubicBezTo>
                    <a:pt x="24" y="114"/>
                    <a:pt x="23" y="116"/>
                    <a:pt x="22" y="118"/>
                  </a:cubicBezTo>
                  <a:moveTo>
                    <a:pt x="39" y="118"/>
                  </a:moveTo>
                  <a:cubicBezTo>
                    <a:pt x="39" y="118"/>
                    <a:pt x="38" y="117"/>
                    <a:pt x="37" y="117"/>
                  </a:cubicBezTo>
                  <a:cubicBezTo>
                    <a:pt x="39" y="115"/>
                    <a:pt x="41" y="113"/>
                    <a:pt x="42" y="111"/>
                  </a:cubicBezTo>
                  <a:cubicBezTo>
                    <a:pt x="42" y="111"/>
                    <a:pt x="42" y="111"/>
                    <a:pt x="42" y="111"/>
                  </a:cubicBezTo>
                  <a:cubicBezTo>
                    <a:pt x="43" y="111"/>
                    <a:pt x="44" y="111"/>
                    <a:pt x="44" y="112"/>
                  </a:cubicBezTo>
                  <a:cubicBezTo>
                    <a:pt x="42" y="114"/>
                    <a:pt x="41" y="116"/>
                    <a:pt x="39" y="118"/>
                  </a:cubicBezTo>
                  <a:moveTo>
                    <a:pt x="79" y="121"/>
                  </a:moveTo>
                  <a:cubicBezTo>
                    <a:pt x="80" y="118"/>
                    <a:pt x="82" y="115"/>
                    <a:pt x="83" y="112"/>
                  </a:cubicBezTo>
                  <a:cubicBezTo>
                    <a:pt x="85" y="111"/>
                    <a:pt x="86" y="111"/>
                    <a:pt x="87" y="110"/>
                  </a:cubicBezTo>
                  <a:cubicBezTo>
                    <a:pt x="85" y="113"/>
                    <a:pt x="84" y="116"/>
                    <a:pt x="83" y="120"/>
                  </a:cubicBezTo>
                  <a:cubicBezTo>
                    <a:pt x="82" y="120"/>
                    <a:pt x="80" y="121"/>
                    <a:pt x="79" y="121"/>
                  </a:cubicBezTo>
                  <a:moveTo>
                    <a:pt x="28" y="121"/>
                  </a:moveTo>
                  <a:cubicBezTo>
                    <a:pt x="28" y="119"/>
                    <a:pt x="29" y="116"/>
                    <a:pt x="29" y="114"/>
                  </a:cubicBezTo>
                  <a:cubicBezTo>
                    <a:pt x="31" y="112"/>
                    <a:pt x="32" y="111"/>
                    <a:pt x="34" y="109"/>
                  </a:cubicBezTo>
                  <a:cubicBezTo>
                    <a:pt x="33" y="111"/>
                    <a:pt x="33" y="114"/>
                    <a:pt x="33" y="116"/>
                  </a:cubicBezTo>
                  <a:cubicBezTo>
                    <a:pt x="31" y="118"/>
                    <a:pt x="30" y="119"/>
                    <a:pt x="28" y="121"/>
                  </a:cubicBezTo>
                  <a:moveTo>
                    <a:pt x="36" y="116"/>
                  </a:moveTo>
                  <a:cubicBezTo>
                    <a:pt x="36" y="116"/>
                    <a:pt x="36" y="116"/>
                    <a:pt x="36" y="116"/>
                  </a:cubicBezTo>
                  <a:cubicBezTo>
                    <a:pt x="36" y="115"/>
                    <a:pt x="36" y="114"/>
                    <a:pt x="36" y="113"/>
                  </a:cubicBezTo>
                  <a:cubicBezTo>
                    <a:pt x="37" y="112"/>
                    <a:pt x="38" y="110"/>
                    <a:pt x="39" y="109"/>
                  </a:cubicBezTo>
                  <a:cubicBezTo>
                    <a:pt x="40" y="109"/>
                    <a:pt x="40" y="110"/>
                    <a:pt x="41" y="110"/>
                  </a:cubicBezTo>
                  <a:cubicBezTo>
                    <a:pt x="39" y="112"/>
                    <a:pt x="38" y="114"/>
                    <a:pt x="36" y="116"/>
                  </a:cubicBezTo>
                  <a:moveTo>
                    <a:pt x="19" y="115"/>
                  </a:moveTo>
                  <a:cubicBezTo>
                    <a:pt x="19" y="115"/>
                    <a:pt x="18" y="114"/>
                    <a:pt x="18" y="114"/>
                  </a:cubicBezTo>
                  <a:cubicBezTo>
                    <a:pt x="19" y="112"/>
                    <a:pt x="20" y="111"/>
                    <a:pt x="21" y="109"/>
                  </a:cubicBezTo>
                  <a:cubicBezTo>
                    <a:pt x="22" y="109"/>
                    <a:pt x="22" y="110"/>
                    <a:pt x="23" y="110"/>
                  </a:cubicBezTo>
                  <a:cubicBezTo>
                    <a:pt x="21" y="112"/>
                    <a:pt x="20" y="113"/>
                    <a:pt x="19" y="115"/>
                  </a:cubicBezTo>
                  <a:moveTo>
                    <a:pt x="93" y="115"/>
                  </a:moveTo>
                  <a:cubicBezTo>
                    <a:pt x="93" y="113"/>
                    <a:pt x="94" y="111"/>
                    <a:pt x="94" y="109"/>
                  </a:cubicBezTo>
                  <a:cubicBezTo>
                    <a:pt x="94" y="109"/>
                    <a:pt x="95" y="110"/>
                    <a:pt x="95" y="110"/>
                  </a:cubicBezTo>
                  <a:cubicBezTo>
                    <a:pt x="95" y="112"/>
                    <a:pt x="94" y="113"/>
                    <a:pt x="93" y="115"/>
                  </a:cubicBezTo>
                  <a:moveTo>
                    <a:pt x="85" y="119"/>
                  </a:moveTo>
                  <a:cubicBezTo>
                    <a:pt x="86" y="116"/>
                    <a:pt x="87" y="112"/>
                    <a:pt x="89" y="109"/>
                  </a:cubicBezTo>
                  <a:cubicBezTo>
                    <a:pt x="89" y="109"/>
                    <a:pt x="90" y="108"/>
                    <a:pt x="91" y="108"/>
                  </a:cubicBezTo>
                  <a:cubicBezTo>
                    <a:pt x="90" y="111"/>
                    <a:pt x="88" y="114"/>
                    <a:pt x="87" y="118"/>
                  </a:cubicBezTo>
                  <a:cubicBezTo>
                    <a:pt x="86" y="118"/>
                    <a:pt x="86" y="118"/>
                    <a:pt x="85" y="119"/>
                  </a:cubicBezTo>
                  <a:moveTo>
                    <a:pt x="37" y="110"/>
                  </a:moveTo>
                  <a:cubicBezTo>
                    <a:pt x="37" y="109"/>
                    <a:pt x="37" y="109"/>
                    <a:pt x="37" y="108"/>
                  </a:cubicBezTo>
                  <a:cubicBezTo>
                    <a:pt x="37" y="108"/>
                    <a:pt x="38" y="108"/>
                    <a:pt x="38" y="108"/>
                  </a:cubicBezTo>
                  <a:cubicBezTo>
                    <a:pt x="37" y="109"/>
                    <a:pt x="37" y="110"/>
                    <a:pt x="37" y="110"/>
                  </a:cubicBezTo>
                  <a:moveTo>
                    <a:pt x="103" y="119"/>
                  </a:moveTo>
                  <a:cubicBezTo>
                    <a:pt x="104" y="116"/>
                    <a:pt x="105" y="113"/>
                    <a:pt x="106" y="109"/>
                  </a:cubicBezTo>
                  <a:cubicBezTo>
                    <a:pt x="107" y="109"/>
                    <a:pt x="108" y="108"/>
                    <a:pt x="109" y="107"/>
                  </a:cubicBezTo>
                  <a:cubicBezTo>
                    <a:pt x="108" y="110"/>
                    <a:pt x="107" y="113"/>
                    <a:pt x="106" y="116"/>
                  </a:cubicBezTo>
                  <a:cubicBezTo>
                    <a:pt x="105" y="117"/>
                    <a:pt x="104" y="118"/>
                    <a:pt x="103" y="119"/>
                  </a:cubicBezTo>
                  <a:moveTo>
                    <a:pt x="17" y="113"/>
                  </a:moveTo>
                  <a:cubicBezTo>
                    <a:pt x="17" y="112"/>
                    <a:pt x="16" y="112"/>
                    <a:pt x="16" y="112"/>
                  </a:cubicBezTo>
                  <a:cubicBezTo>
                    <a:pt x="17" y="110"/>
                    <a:pt x="18" y="108"/>
                    <a:pt x="19" y="107"/>
                  </a:cubicBezTo>
                  <a:cubicBezTo>
                    <a:pt x="20" y="107"/>
                    <a:pt x="20" y="108"/>
                    <a:pt x="20" y="108"/>
                  </a:cubicBezTo>
                  <a:cubicBezTo>
                    <a:pt x="19" y="110"/>
                    <a:pt x="18" y="111"/>
                    <a:pt x="17" y="113"/>
                  </a:cubicBezTo>
                  <a:moveTo>
                    <a:pt x="15" y="110"/>
                  </a:moveTo>
                  <a:cubicBezTo>
                    <a:pt x="14" y="109"/>
                    <a:pt x="14" y="109"/>
                    <a:pt x="14" y="109"/>
                  </a:cubicBezTo>
                  <a:cubicBezTo>
                    <a:pt x="15" y="108"/>
                    <a:pt x="16" y="106"/>
                    <a:pt x="17" y="105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7" y="107"/>
                    <a:pt x="16" y="109"/>
                    <a:pt x="15" y="110"/>
                  </a:cubicBezTo>
                  <a:moveTo>
                    <a:pt x="109" y="113"/>
                  </a:moveTo>
                  <a:cubicBezTo>
                    <a:pt x="109" y="110"/>
                    <a:pt x="110" y="107"/>
                    <a:pt x="111" y="104"/>
                  </a:cubicBezTo>
                  <a:cubicBezTo>
                    <a:pt x="112" y="104"/>
                    <a:pt x="112" y="103"/>
                    <a:pt x="112" y="103"/>
                  </a:cubicBezTo>
                  <a:cubicBezTo>
                    <a:pt x="112" y="105"/>
                    <a:pt x="112" y="107"/>
                    <a:pt x="112" y="109"/>
                  </a:cubicBezTo>
                  <a:cubicBezTo>
                    <a:pt x="111" y="110"/>
                    <a:pt x="110" y="112"/>
                    <a:pt x="109" y="113"/>
                  </a:cubicBezTo>
                  <a:moveTo>
                    <a:pt x="15" y="106"/>
                  </a:moveTo>
                  <a:cubicBezTo>
                    <a:pt x="15" y="105"/>
                    <a:pt x="15" y="103"/>
                    <a:pt x="15" y="102"/>
                  </a:cubicBezTo>
                  <a:cubicBezTo>
                    <a:pt x="16" y="103"/>
                    <a:pt x="16" y="103"/>
                    <a:pt x="16" y="104"/>
                  </a:cubicBezTo>
                  <a:cubicBezTo>
                    <a:pt x="16" y="104"/>
                    <a:pt x="15" y="105"/>
                    <a:pt x="15" y="106"/>
                  </a:cubicBezTo>
                  <a:moveTo>
                    <a:pt x="18" y="92"/>
                  </a:moveTo>
                  <a:cubicBezTo>
                    <a:pt x="18" y="91"/>
                    <a:pt x="18" y="90"/>
                    <a:pt x="19" y="90"/>
                  </a:cubicBezTo>
                  <a:cubicBezTo>
                    <a:pt x="19" y="90"/>
                    <a:pt x="19" y="90"/>
                    <a:pt x="19" y="91"/>
                  </a:cubicBezTo>
                  <a:cubicBezTo>
                    <a:pt x="19" y="91"/>
                    <a:pt x="18" y="92"/>
                    <a:pt x="18" y="92"/>
                  </a:cubicBezTo>
                  <a:moveTo>
                    <a:pt x="16" y="92"/>
                  </a:moveTo>
                  <a:cubicBezTo>
                    <a:pt x="16" y="91"/>
                    <a:pt x="16" y="90"/>
                    <a:pt x="15" y="89"/>
                  </a:cubicBezTo>
                  <a:cubicBezTo>
                    <a:pt x="16" y="87"/>
                    <a:pt x="16" y="86"/>
                    <a:pt x="16" y="85"/>
                  </a:cubicBezTo>
                  <a:cubicBezTo>
                    <a:pt x="17" y="86"/>
                    <a:pt x="17" y="87"/>
                    <a:pt x="18" y="88"/>
                  </a:cubicBezTo>
                  <a:cubicBezTo>
                    <a:pt x="17" y="89"/>
                    <a:pt x="17" y="91"/>
                    <a:pt x="16" y="92"/>
                  </a:cubicBezTo>
                  <a:moveTo>
                    <a:pt x="110" y="92"/>
                  </a:moveTo>
                  <a:cubicBezTo>
                    <a:pt x="109" y="91"/>
                    <a:pt x="109" y="91"/>
                    <a:pt x="109" y="91"/>
                  </a:cubicBezTo>
                  <a:cubicBezTo>
                    <a:pt x="111" y="87"/>
                    <a:pt x="112" y="84"/>
                    <a:pt x="113" y="81"/>
                  </a:cubicBezTo>
                  <a:cubicBezTo>
                    <a:pt x="113" y="82"/>
                    <a:pt x="113" y="84"/>
                    <a:pt x="113" y="85"/>
                  </a:cubicBezTo>
                  <a:cubicBezTo>
                    <a:pt x="113" y="86"/>
                    <a:pt x="113" y="86"/>
                    <a:pt x="113" y="86"/>
                  </a:cubicBezTo>
                  <a:cubicBezTo>
                    <a:pt x="113" y="86"/>
                    <a:pt x="113" y="86"/>
                    <a:pt x="113" y="86"/>
                  </a:cubicBezTo>
                  <a:cubicBezTo>
                    <a:pt x="112" y="88"/>
                    <a:pt x="111" y="89"/>
                    <a:pt x="110" y="92"/>
                  </a:cubicBezTo>
                  <a:moveTo>
                    <a:pt x="15" y="86"/>
                  </a:moveTo>
                  <a:cubicBezTo>
                    <a:pt x="14" y="85"/>
                    <a:pt x="14" y="85"/>
                    <a:pt x="14" y="84"/>
                  </a:cubicBezTo>
                  <a:cubicBezTo>
                    <a:pt x="14" y="84"/>
                    <a:pt x="14" y="84"/>
                    <a:pt x="14" y="84"/>
                  </a:cubicBezTo>
                  <a:cubicBezTo>
                    <a:pt x="14" y="83"/>
                    <a:pt x="14" y="81"/>
                    <a:pt x="14" y="80"/>
                  </a:cubicBezTo>
                  <a:cubicBezTo>
                    <a:pt x="15" y="81"/>
                    <a:pt x="15" y="82"/>
                    <a:pt x="15" y="83"/>
                  </a:cubicBezTo>
                  <a:cubicBezTo>
                    <a:pt x="15" y="84"/>
                    <a:pt x="15" y="85"/>
                    <a:pt x="15" y="86"/>
                  </a:cubicBezTo>
                  <a:moveTo>
                    <a:pt x="116" y="77"/>
                  </a:moveTo>
                  <a:cubicBezTo>
                    <a:pt x="116" y="77"/>
                    <a:pt x="116" y="76"/>
                    <a:pt x="116" y="75"/>
                  </a:cubicBezTo>
                  <a:cubicBezTo>
                    <a:pt x="117" y="75"/>
                    <a:pt x="117" y="75"/>
                    <a:pt x="117" y="75"/>
                  </a:cubicBezTo>
                  <a:cubicBezTo>
                    <a:pt x="117" y="75"/>
                    <a:pt x="117" y="75"/>
                    <a:pt x="117" y="75"/>
                  </a:cubicBezTo>
                  <a:cubicBezTo>
                    <a:pt x="117" y="76"/>
                    <a:pt x="117" y="77"/>
                    <a:pt x="116" y="77"/>
                  </a:cubicBezTo>
                  <a:moveTo>
                    <a:pt x="8" y="82"/>
                  </a:moveTo>
                  <a:cubicBezTo>
                    <a:pt x="9" y="80"/>
                    <a:pt x="10" y="77"/>
                    <a:pt x="12" y="74"/>
                  </a:cubicBezTo>
                  <a:cubicBezTo>
                    <a:pt x="12" y="76"/>
                    <a:pt x="11" y="77"/>
                    <a:pt x="11" y="79"/>
                  </a:cubicBezTo>
                  <a:cubicBezTo>
                    <a:pt x="11" y="80"/>
                    <a:pt x="11" y="81"/>
                    <a:pt x="10" y="82"/>
                  </a:cubicBezTo>
                  <a:cubicBezTo>
                    <a:pt x="9" y="82"/>
                    <a:pt x="9" y="82"/>
                    <a:pt x="8" y="82"/>
                  </a:cubicBezTo>
                  <a:moveTo>
                    <a:pt x="3" y="82"/>
                  </a:moveTo>
                  <a:cubicBezTo>
                    <a:pt x="3" y="82"/>
                    <a:pt x="3" y="82"/>
                    <a:pt x="3" y="82"/>
                  </a:cubicBezTo>
                  <a:cubicBezTo>
                    <a:pt x="5" y="79"/>
                    <a:pt x="6" y="77"/>
                    <a:pt x="7" y="74"/>
                  </a:cubicBezTo>
                  <a:cubicBezTo>
                    <a:pt x="8" y="74"/>
                    <a:pt x="9" y="74"/>
                    <a:pt x="10" y="74"/>
                  </a:cubicBezTo>
                  <a:cubicBezTo>
                    <a:pt x="9" y="77"/>
                    <a:pt x="8" y="80"/>
                    <a:pt x="6" y="82"/>
                  </a:cubicBezTo>
                  <a:cubicBezTo>
                    <a:pt x="5" y="82"/>
                    <a:pt x="4" y="82"/>
                    <a:pt x="3" y="82"/>
                  </a:cubicBezTo>
                  <a:moveTo>
                    <a:pt x="116" y="83"/>
                  </a:moveTo>
                  <a:cubicBezTo>
                    <a:pt x="116" y="82"/>
                    <a:pt x="116" y="82"/>
                    <a:pt x="116" y="81"/>
                  </a:cubicBezTo>
                  <a:cubicBezTo>
                    <a:pt x="116" y="81"/>
                    <a:pt x="116" y="81"/>
                    <a:pt x="116" y="81"/>
                  </a:cubicBezTo>
                  <a:cubicBezTo>
                    <a:pt x="117" y="79"/>
                    <a:pt x="118" y="76"/>
                    <a:pt x="119" y="74"/>
                  </a:cubicBezTo>
                  <a:cubicBezTo>
                    <a:pt x="120" y="74"/>
                    <a:pt x="120" y="74"/>
                    <a:pt x="121" y="74"/>
                  </a:cubicBezTo>
                  <a:cubicBezTo>
                    <a:pt x="120" y="77"/>
                    <a:pt x="119" y="80"/>
                    <a:pt x="118" y="83"/>
                  </a:cubicBezTo>
                  <a:cubicBezTo>
                    <a:pt x="117" y="83"/>
                    <a:pt x="117" y="83"/>
                    <a:pt x="116" y="83"/>
                  </a:cubicBezTo>
                  <a:cubicBezTo>
                    <a:pt x="116" y="83"/>
                    <a:pt x="116" y="83"/>
                    <a:pt x="116" y="83"/>
                  </a:cubicBezTo>
                  <a:moveTo>
                    <a:pt x="119" y="82"/>
                  </a:moveTo>
                  <a:cubicBezTo>
                    <a:pt x="120" y="79"/>
                    <a:pt x="121" y="77"/>
                    <a:pt x="123" y="74"/>
                  </a:cubicBezTo>
                  <a:cubicBezTo>
                    <a:pt x="123" y="74"/>
                    <a:pt x="123" y="74"/>
                    <a:pt x="123" y="74"/>
                  </a:cubicBezTo>
                  <a:cubicBezTo>
                    <a:pt x="123" y="77"/>
                    <a:pt x="123" y="80"/>
                    <a:pt x="122" y="82"/>
                  </a:cubicBezTo>
                  <a:cubicBezTo>
                    <a:pt x="122" y="82"/>
                    <a:pt x="121" y="82"/>
                    <a:pt x="120" y="82"/>
                  </a:cubicBezTo>
                  <a:cubicBezTo>
                    <a:pt x="119" y="82"/>
                    <a:pt x="119" y="82"/>
                    <a:pt x="119" y="82"/>
                  </a:cubicBezTo>
                  <a:moveTo>
                    <a:pt x="3" y="79"/>
                  </a:moveTo>
                  <a:cubicBezTo>
                    <a:pt x="3" y="77"/>
                    <a:pt x="3" y="76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cubicBezTo>
                    <a:pt x="4" y="74"/>
                    <a:pt x="5" y="74"/>
                    <a:pt x="5" y="74"/>
                  </a:cubicBezTo>
                  <a:cubicBezTo>
                    <a:pt x="5" y="76"/>
                    <a:pt x="4" y="77"/>
                    <a:pt x="3" y="79"/>
                  </a:cubicBezTo>
                  <a:moveTo>
                    <a:pt x="17" y="40"/>
                  </a:moveTo>
                  <a:cubicBezTo>
                    <a:pt x="16" y="39"/>
                    <a:pt x="16" y="39"/>
                    <a:pt x="15" y="38"/>
                  </a:cubicBezTo>
                  <a:cubicBezTo>
                    <a:pt x="16" y="37"/>
                    <a:pt x="18" y="35"/>
                    <a:pt x="19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8" y="36"/>
                    <a:pt x="17" y="38"/>
                    <a:pt x="17" y="40"/>
                  </a:cubicBezTo>
                  <a:moveTo>
                    <a:pt x="15" y="37"/>
                  </a:moveTo>
                  <a:cubicBezTo>
                    <a:pt x="15" y="36"/>
                    <a:pt x="15" y="35"/>
                    <a:pt x="15" y="35"/>
                  </a:cubicBezTo>
                  <a:cubicBezTo>
                    <a:pt x="16" y="34"/>
                    <a:pt x="17" y="33"/>
                    <a:pt x="17" y="3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7" y="34"/>
                    <a:pt x="16" y="35"/>
                    <a:pt x="15" y="37"/>
                  </a:cubicBezTo>
                  <a:moveTo>
                    <a:pt x="111" y="38"/>
                  </a:moveTo>
                  <a:cubicBezTo>
                    <a:pt x="110" y="36"/>
                    <a:pt x="109" y="35"/>
                    <a:pt x="109" y="34"/>
                  </a:cubicBezTo>
                  <a:cubicBezTo>
                    <a:pt x="110" y="33"/>
                    <a:pt x="111" y="32"/>
                    <a:pt x="112" y="30"/>
                  </a:cubicBezTo>
                  <a:cubicBezTo>
                    <a:pt x="112" y="32"/>
                    <a:pt x="112" y="33"/>
                    <a:pt x="112" y="34"/>
                  </a:cubicBezTo>
                  <a:cubicBezTo>
                    <a:pt x="112" y="35"/>
                    <a:pt x="112" y="35"/>
                    <a:pt x="112" y="36"/>
                  </a:cubicBezTo>
                  <a:cubicBezTo>
                    <a:pt x="112" y="37"/>
                    <a:pt x="111" y="37"/>
                    <a:pt x="111" y="38"/>
                  </a:cubicBezTo>
                  <a:moveTo>
                    <a:pt x="15" y="32"/>
                  </a:moveTo>
                  <a:cubicBezTo>
                    <a:pt x="15" y="31"/>
                    <a:pt x="15" y="31"/>
                    <a:pt x="15" y="30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2"/>
                    <a:pt x="15" y="32"/>
                  </a:cubicBezTo>
                  <a:moveTo>
                    <a:pt x="36" y="21"/>
                  </a:moveTo>
                  <a:cubicBezTo>
                    <a:pt x="36" y="21"/>
                    <a:pt x="36" y="21"/>
                    <a:pt x="37" y="21"/>
                  </a:cubicBezTo>
                  <a:cubicBezTo>
                    <a:pt x="42" y="17"/>
                    <a:pt x="48" y="15"/>
                    <a:pt x="54" y="14"/>
                  </a:cubicBezTo>
                  <a:cubicBezTo>
                    <a:pt x="55" y="14"/>
                    <a:pt x="55" y="13"/>
                    <a:pt x="55" y="12"/>
                  </a:cubicBezTo>
                  <a:cubicBezTo>
                    <a:pt x="55" y="9"/>
                    <a:pt x="55" y="6"/>
                    <a:pt x="55" y="3"/>
                  </a:cubicBezTo>
                  <a:cubicBezTo>
                    <a:pt x="58" y="3"/>
                    <a:pt x="61" y="2"/>
                    <a:pt x="64" y="2"/>
                  </a:cubicBezTo>
                  <a:cubicBezTo>
                    <a:pt x="67" y="2"/>
                    <a:pt x="70" y="3"/>
                    <a:pt x="73" y="3"/>
                  </a:cubicBezTo>
                  <a:cubicBezTo>
                    <a:pt x="73" y="6"/>
                    <a:pt x="73" y="9"/>
                    <a:pt x="73" y="12"/>
                  </a:cubicBezTo>
                  <a:cubicBezTo>
                    <a:pt x="73" y="13"/>
                    <a:pt x="73" y="14"/>
                    <a:pt x="74" y="14"/>
                  </a:cubicBezTo>
                  <a:cubicBezTo>
                    <a:pt x="80" y="15"/>
                    <a:pt x="86" y="17"/>
                    <a:pt x="92" y="21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93" y="21"/>
                    <a:pt x="93" y="21"/>
                    <a:pt x="93" y="21"/>
                  </a:cubicBezTo>
                  <a:cubicBezTo>
                    <a:pt x="96" y="19"/>
                    <a:pt x="98" y="16"/>
                    <a:pt x="100" y="14"/>
                  </a:cubicBezTo>
                  <a:cubicBezTo>
                    <a:pt x="100" y="14"/>
                    <a:pt x="100" y="14"/>
                    <a:pt x="100" y="14"/>
                  </a:cubicBezTo>
                  <a:cubicBezTo>
                    <a:pt x="103" y="16"/>
                    <a:pt x="109" y="23"/>
                    <a:pt x="110" y="23"/>
                  </a:cubicBezTo>
                  <a:cubicBezTo>
                    <a:pt x="110" y="24"/>
                    <a:pt x="111" y="25"/>
                    <a:pt x="112" y="26"/>
                  </a:cubicBezTo>
                  <a:cubicBezTo>
                    <a:pt x="112" y="27"/>
                    <a:pt x="112" y="27"/>
                    <a:pt x="112" y="27"/>
                  </a:cubicBezTo>
                  <a:cubicBezTo>
                    <a:pt x="110" y="29"/>
                    <a:pt x="108" y="31"/>
                    <a:pt x="106" y="33"/>
                  </a:cubicBezTo>
                  <a:cubicBezTo>
                    <a:pt x="105" y="33"/>
                    <a:pt x="105" y="34"/>
                    <a:pt x="106" y="35"/>
                  </a:cubicBezTo>
                  <a:cubicBezTo>
                    <a:pt x="109" y="40"/>
                    <a:pt x="112" y="46"/>
                    <a:pt x="113" y="53"/>
                  </a:cubicBezTo>
                  <a:cubicBezTo>
                    <a:pt x="113" y="53"/>
                    <a:pt x="114" y="54"/>
                    <a:pt x="114" y="54"/>
                  </a:cubicBezTo>
                  <a:cubicBezTo>
                    <a:pt x="117" y="54"/>
                    <a:pt x="120" y="54"/>
                    <a:pt x="123" y="54"/>
                  </a:cubicBezTo>
                  <a:cubicBezTo>
                    <a:pt x="124" y="57"/>
                    <a:pt x="124" y="60"/>
                    <a:pt x="124" y="63"/>
                  </a:cubicBezTo>
                  <a:cubicBezTo>
                    <a:pt x="124" y="65"/>
                    <a:pt x="124" y="68"/>
                    <a:pt x="124" y="71"/>
                  </a:cubicBezTo>
                  <a:cubicBezTo>
                    <a:pt x="123" y="71"/>
                    <a:pt x="123" y="71"/>
                    <a:pt x="122" y="71"/>
                  </a:cubicBezTo>
                  <a:cubicBezTo>
                    <a:pt x="119" y="71"/>
                    <a:pt x="117" y="71"/>
                    <a:pt x="115" y="73"/>
                  </a:cubicBezTo>
                  <a:cubicBezTo>
                    <a:pt x="114" y="73"/>
                    <a:pt x="113" y="75"/>
                    <a:pt x="112" y="76"/>
                  </a:cubicBezTo>
                  <a:cubicBezTo>
                    <a:pt x="110" y="80"/>
                    <a:pt x="109" y="84"/>
                    <a:pt x="106" y="90"/>
                  </a:cubicBezTo>
                  <a:cubicBezTo>
                    <a:pt x="105" y="91"/>
                    <a:pt x="105" y="91"/>
                    <a:pt x="106" y="92"/>
                  </a:cubicBezTo>
                  <a:cubicBezTo>
                    <a:pt x="108" y="94"/>
                    <a:pt x="110" y="96"/>
                    <a:pt x="112" y="98"/>
                  </a:cubicBezTo>
                  <a:cubicBezTo>
                    <a:pt x="109" y="103"/>
                    <a:pt x="105" y="107"/>
                    <a:pt x="100" y="111"/>
                  </a:cubicBezTo>
                  <a:cubicBezTo>
                    <a:pt x="98" y="108"/>
                    <a:pt x="96" y="106"/>
                    <a:pt x="94" y="104"/>
                  </a:cubicBezTo>
                  <a:cubicBezTo>
                    <a:pt x="93" y="104"/>
                    <a:pt x="93" y="104"/>
                    <a:pt x="93" y="104"/>
                  </a:cubicBezTo>
                  <a:cubicBezTo>
                    <a:pt x="92" y="104"/>
                    <a:pt x="92" y="104"/>
                    <a:pt x="92" y="104"/>
                  </a:cubicBezTo>
                  <a:cubicBezTo>
                    <a:pt x="86" y="108"/>
                    <a:pt x="80" y="110"/>
                    <a:pt x="74" y="111"/>
                  </a:cubicBezTo>
                  <a:cubicBezTo>
                    <a:pt x="73" y="112"/>
                    <a:pt x="73" y="112"/>
                    <a:pt x="73" y="113"/>
                  </a:cubicBezTo>
                  <a:cubicBezTo>
                    <a:pt x="73" y="116"/>
                    <a:pt x="73" y="119"/>
                    <a:pt x="73" y="122"/>
                  </a:cubicBezTo>
                  <a:cubicBezTo>
                    <a:pt x="70" y="122"/>
                    <a:pt x="67" y="123"/>
                    <a:pt x="64" y="123"/>
                  </a:cubicBezTo>
                  <a:cubicBezTo>
                    <a:pt x="61" y="123"/>
                    <a:pt x="58" y="122"/>
                    <a:pt x="55" y="122"/>
                  </a:cubicBezTo>
                  <a:cubicBezTo>
                    <a:pt x="55" y="119"/>
                    <a:pt x="55" y="116"/>
                    <a:pt x="55" y="113"/>
                  </a:cubicBezTo>
                  <a:cubicBezTo>
                    <a:pt x="55" y="112"/>
                    <a:pt x="55" y="112"/>
                    <a:pt x="54" y="111"/>
                  </a:cubicBezTo>
                  <a:cubicBezTo>
                    <a:pt x="48" y="110"/>
                    <a:pt x="42" y="108"/>
                    <a:pt x="36" y="104"/>
                  </a:cubicBezTo>
                  <a:cubicBezTo>
                    <a:pt x="36" y="104"/>
                    <a:pt x="36" y="104"/>
                    <a:pt x="36" y="104"/>
                  </a:cubicBezTo>
                  <a:cubicBezTo>
                    <a:pt x="35" y="104"/>
                    <a:pt x="35" y="104"/>
                    <a:pt x="34" y="104"/>
                  </a:cubicBezTo>
                  <a:cubicBezTo>
                    <a:pt x="32" y="106"/>
                    <a:pt x="30" y="108"/>
                    <a:pt x="28" y="111"/>
                  </a:cubicBezTo>
                  <a:cubicBezTo>
                    <a:pt x="28" y="111"/>
                    <a:pt x="28" y="111"/>
                    <a:pt x="28" y="111"/>
                  </a:cubicBezTo>
                  <a:cubicBezTo>
                    <a:pt x="28" y="111"/>
                    <a:pt x="28" y="111"/>
                    <a:pt x="28" y="111"/>
                  </a:cubicBezTo>
                  <a:cubicBezTo>
                    <a:pt x="23" y="107"/>
                    <a:pt x="19" y="103"/>
                    <a:pt x="16" y="98"/>
                  </a:cubicBezTo>
                  <a:cubicBezTo>
                    <a:pt x="18" y="96"/>
                    <a:pt x="20" y="94"/>
                    <a:pt x="22" y="92"/>
                  </a:cubicBezTo>
                  <a:cubicBezTo>
                    <a:pt x="23" y="91"/>
                    <a:pt x="23" y="91"/>
                    <a:pt x="22" y="90"/>
                  </a:cubicBezTo>
                  <a:cubicBezTo>
                    <a:pt x="19" y="85"/>
                    <a:pt x="16" y="79"/>
                    <a:pt x="15" y="72"/>
                  </a:cubicBezTo>
                  <a:cubicBezTo>
                    <a:pt x="15" y="72"/>
                    <a:pt x="14" y="71"/>
                    <a:pt x="14" y="71"/>
                  </a:cubicBezTo>
                  <a:cubicBezTo>
                    <a:pt x="11" y="71"/>
                    <a:pt x="8" y="71"/>
                    <a:pt x="5" y="71"/>
                  </a:cubicBezTo>
                  <a:cubicBezTo>
                    <a:pt x="4" y="68"/>
                    <a:pt x="4" y="66"/>
                    <a:pt x="4" y="63"/>
                  </a:cubicBezTo>
                  <a:cubicBezTo>
                    <a:pt x="4" y="60"/>
                    <a:pt x="4" y="57"/>
                    <a:pt x="5" y="54"/>
                  </a:cubicBezTo>
                  <a:cubicBezTo>
                    <a:pt x="8" y="54"/>
                    <a:pt x="11" y="54"/>
                    <a:pt x="14" y="54"/>
                  </a:cubicBezTo>
                  <a:cubicBezTo>
                    <a:pt x="14" y="54"/>
                    <a:pt x="15" y="53"/>
                    <a:pt x="15" y="53"/>
                  </a:cubicBezTo>
                  <a:cubicBezTo>
                    <a:pt x="17" y="46"/>
                    <a:pt x="19" y="40"/>
                    <a:pt x="23" y="35"/>
                  </a:cubicBezTo>
                  <a:cubicBezTo>
                    <a:pt x="23" y="34"/>
                    <a:pt x="23" y="33"/>
                    <a:pt x="22" y="33"/>
                  </a:cubicBezTo>
                  <a:cubicBezTo>
                    <a:pt x="20" y="31"/>
                    <a:pt x="18" y="29"/>
                    <a:pt x="16" y="27"/>
                  </a:cubicBezTo>
                  <a:cubicBezTo>
                    <a:pt x="20" y="22"/>
                    <a:pt x="24" y="18"/>
                    <a:pt x="28" y="14"/>
                  </a:cubicBezTo>
                  <a:cubicBezTo>
                    <a:pt x="30" y="16"/>
                    <a:pt x="33" y="19"/>
                    <a:pt x="35" y="21"/>
                  </a:cubicBezTo>
                  <a:cubicBezTo>
                    <a:pt x="35" y="21"/>
                    <a:pt x="35" y="21"/>
                    <a:pt x="36" y="21"/>
                  </a:cubicBezTo>
                  <a:moveTo>
                    <a:pt x="64" y="0"/>
                  </a:moveTo>
                  <a:cubicBezTo>
                    <a:pt x="61" y="0"/>
                    <a:pt x="57" y="0"/>
                    <a:pt x="54" y="0"/>
                  </a:cubicBezTo>
                  <a:cubicBezTo>
                    <a:pt x="53" y="1"/>
                    <a:pt x="52" y="1"/>
                    <a:pt x="52" y="2"/>
                  </a:cubicBezTo>
                  <a:cubicBezTo>
                    <a:pt x="52" y="5"/>
                    <a:pt x="52" y="8"/>
                    <a:pt x="52" y="11"/>
                  </a:cubicBezTo>
                  <a:cubicBezTo>
                    <a:pt x="47" y="12"/>
                    <a:pt x="41" y="15"/>
                    <a:pt x="36" y="18"/>
                  </a:cubicBezTo>
                  <a:cubicBezTo>
                    <a:pt x="34" y="16"/>
                    <a:pt x="32" y="14"/>
                    <a:pt x="30" y="11"/>
                  </a:cubicBezTo>
                  <a:cubicBezTo>
                    <a:pt x="29" y="11"/>
                    <a:pt x="29" y="11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2" y="15"/>
                    <a:pt x="17" y="20"/>
                    <a:pt x="13" y="26"/>
                  </a:cubicBezTo>
                  <a:cubicBezTo>
                    <a:pt x="13" y="26"/>
                    <a:pt x="13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30"/>
                    <a:pt x="12" y="33"/>
                    <a:pt x="12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8"/>
                    <a:pt x="12" y="39"/>
                    <a:pt x="12" y="39"/>
                  </a:cubicBezTo>
                  <a:cubicBezTo>
                    <a:pt x="13" y="40"/>
                    <a:pt x="14" y="41"/>
                    <a:pt x="15" y="43"/>
                  </a:cubicBezTo>
                  <a:cubicBezTo>
                    <a:pt x="14" y="45"/>
                    <a:pt x="13" y="48"/>
                    <a:pt x="13" y="51"/>
                  </a:cubicBezTo>
                  <a:cubicBezTo>
                    <a:pt x="10" y="51"/>
                    <a:pt x="6" y="51"/>
                    <a:pt x="3" y="51"/>
                  </a:cubicBezTo>
                  <a:cubicBezTo>
                    <a:pt x="3" y="51"/>
                    <a:pt x="2" y="51"/>
                    <a:pt x="2" y="52"/>
                  </a:cubicBezTo>
                  <a:cubicBezTo>
                    <a:pt x="2" y="53"/>
                    <a:pt x="2" y="53"/>
                    <a:pt x="2" y="54"/>
                  </a:cubicBezTo>
                  <a:cubicBezTo>
                    <a:pt x="1" y="54"/>
                    <a:pt x="1" y="54"/>
                    <a:pt x="1" y="55"/>
                  </a:cubicBezTo>
                  <a:cubicBezTo>
                    <a:pt x="0" y="59"/>
                    <a:pt x="0" y="66"/>
                    <a:pt x="0" y="72"/>
                  </a:cubicBezTo>
                  <a:cubicBezTo>
                    <a:pt x="0" y="77"/>
                    <a:pt x="0" y="81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2" y="85"/>
                    <a:pt x="2" y="85"/>
                  </a:cubicBezTo>
                  <a:cubicBezTo>
                    <a:pt x="5" y="85"/>
                    <a:pt x="8" y="85"/>
                    <a:pt x="11" y="85"/>
                  </a:cubicBezTo>
                  <a:cubicBezTo>
                    <a:pt x="12" y="89"/>
                    <a:pt x="13" y="92"/>
                    <a:pt x="15" y="95"/>
                  </a:cubicBezTo>
                  <a:cubicBezTo>
                    <a:pt x="14" y="96"/>
                    <a:pt x="14" y="96"/>
                    <a:pt x="13" y="97"/>
                  </a:cubicBezTo>
                  <a:cubicBezTo>
                    <a:pt x="13" y="97"/>
                    <a:pt x="12" y="98"/>
                    <a:pt x="12" y="98"/>
                  </a:cubicBezTo>
                  <a:cubicBezTo>
                    <a:pt x="12" y="99"/>
                    <a:pt x="12" y="99"/>
                    <a:pt x="12" y="99"/>
                  </a:cubicBezTo>
                  <a:cubicBezTo>
                    <a:pt x="12" y="102"/>
                    <a:pt x="12" y="106"/>
                    <a:pt x="11" y="109"/>
                  </a:cubicBezTo>
                  <a:cubicBezTo>
                    <a:pt x="11" y="109"/>
                    <a:pt x="11" y="109"/>
                    <a:pt x="11" y="109"/>
                  </a:cubicBezTo>
                  <a:cubicBezTo>
                    <a:pt x="11" y="110"/>
                    <a:pt x="11" y="110"/>
                    <a:pt x="11" y="110"/>
                  </a:cubicBezTo>
                  <a:cubicBezTo>
                    <a:pt x="11" y="111"/>
                    <a:pt x="12" y="112"/>
                    <a:pt x="12" y="112"/>
                  </a:cubicBezTo>
                  <a:cubicBezTo>
                    <a:pt x="13" y="112"/>
                    <a:pt x="13" y="112"/>
                    <a:pt x="13" y="112"/>
                  </a:cubicBezTo>
                  <a:cubicBezTo>
                    <a:pt x="16" y="117"/>
                    <a:pt x="20" y="121"/>
                    <a:pt x="25" y="125"/>
                  </a:cubicBezTo>
                  <a:cubicBezTo>
                    <a:pt x="26" y="125"/>
                    <a:pt x="26" y="125"/>
                    <a:pt x="27" y="125"/>
                  </a:cubicBezTo>
                  <a:cubicBezTo>
                    <a:pt x="27" y="125"/>
                    <a:pt x="27" y="125"/>
                    <a:pt x="27" y="125"/>
                  </a:cubicBezTo>
                  <a:cubicBezTo>
                    <a:pt x="28" y="125"/>
                    <a:pt x="28" y="125"/>
                    <a:pt x="28" y="125"/>
                  </a:cubicBezTo>
                  <a:cubicBezTo>
                    <a:pt x="30" y="123"/>
                    <a:pt x="32" y="121"/>
                    <a:pt x="35" y="119"/>
                  </a:cubicBezTo>
                  <a:cubicBezTo>
                    <a:pt x="40" y="122"/>
                    <a:pt x="44" y="124"/>
                    <a:pt x="50" y="125"/>
                  </a:cubicBezTo>
                  <a:cubicBezTo>
                    <a:pt x="50" y="129"/>
                    <a:pt x="51" y="131"/>
                    <a:pt x="51" y="135"/>
                  </a:cubicBezTo>
                  <a:cubicBezTo>
                    <a:pt x="51" y="136"/>
                    <a:pt x="52" y="136"/>
                    <a:pt x="53" y="136"/>
                  </a:cubicBezTo>
                  <a:cubicBezTo>
                    <a:pt x="56" y="137"/>
                    <a:pt x="59" y="137"/>
                    <a:pt x="63" y="137"/>
                  </a:cubicBezTo>
                  <a:cubicBezTo>
                    <a:pt x="66" y="137"/>
                    <a:pt x="70" y="137"/>
                    <a:pt x="73" y="136"/>
                  </a:cubicBezTo>
                  <a:cubicBezTo>
                    <a:pt x="74" y="136"/>
                    <a:pt x="75" y="135"/>
                    <a:pt x="75" y="135"/>
                  </a:cubicBezTo>
                  <a:cubicBezTo>
                    <a:pt x="75" y="132"/>
                    <a:pt x="75" y="129"/>
                    <a:pt x="76" y="125"/>
                  </a:cubicBezTo>
                  <a:cubicBezTo>
                    <a:pt x="81" y="124"/>
                    <a:pt x="86" y="122"/>
                    <a:pt x="91" y="119"/>
                  </a:cubicBezTo>
                  <a:cubicBezTo>
                    <a:pt x="93" y="121"/>
                    <a:pt x="96" y="123"/>
                    <a:pt x="98" y="125"/>
                  </a:cubicBezTo>
                  <a:cubicBezTo>
                    <a:pt x="98" y="125"/>
                    <a:pt x="98" y="126"/>
                    <a:pt x="99" y="126"/>
                  </a:cubicBezTo>
                  <a:cubicBezTo>
                    <a:pt x="99" y="126"/>
                    <a:pt x="99" y="125"/>
                    <a:pt x="100" y="125"/>
                  </a:cubicBezTo>
                  <a:cubicBezTo>
                    <a:pt x="105" y="121"/>
                    <a:pt x="110" y="116"/>
                    <a:pt x="114" y="111"/>
                  </a:cubicBezTo>
                  <a:cubicBezTo>
                    <a:pt x="115" y="110"/>
                    <a:pt x="115" y="110"/>
                    <a:pt x="115" y="110"/>
                  </a:cubicBezTo>
                  <a:cubicBezTo>
                    <a:pt x="115" y="106"/>
                    <a:pt x="115" y="103"/>
                    <a:pt x="116" y="98"/>
                  </a:cubicBezTo>
                  <a:cubicBezTo>
                    <a:pt x="116" y="98"/>
                    <a:pt x="116" y="98"/>
                    <a:pt x="116" y="98"/>
                  </a:cubicBezTo>
                  <a:cubicBezTo>
                    <a:pt x="116" y="98"/>
                    <a:pt x="116" y="98"/>
                    <a:pt x="116" y="98"/>
                  </a:cubicBezTo>
                  <a:cubicBezTo>
                    <a:pt x="115" y="97"/>
                    <a:pt x="115" y="97"/>
                    <a:pt x="115" y="97"/>
                  </a:cubicBezTo>
                  <a:cubicBezTo>
                    <a:pt x="115" y="97"/>
                    <a:pt x="115" y="97"/>
                    <a:pt x="115" y="97"/>
                  </a:cubicBezTo>
                  <a:cubicBezTo>
                    <a:pt x="114" y="96"/>
                    <a:pt x="113" y="95"/>
                    <a:pt x="112" y="94"/>
                  </a:cubicBezTo>
                  <a:cubicBezTo>
                    <a:pt x="114" y="90"/>
                    <a:pt x="115" y="88"/>
                    <a:pt x="116" y="87"/>
                  </a:cubicBezTo>
                  <a:cubicBezTo>
                    <a:pt x="117" y="86"/>
                    <a:pt x="117" y="86"/>
                    <a:pt x="117" y="86"/>
                  </a:cubicBezTo>
                  <a:cubicBezTo>
                    <a:pt x="118" y="85"/>
                    <a:pt x="119" y="85"/>
                    <a:pt x="120" y="85"/>
                  </a:cubicBezTo>
                  <a:cubicBezTo>
                    <a:pt x="120" y="85"/>
                    <a:pt x="120" y="85"/>
                    <a:pt x="120" y="85"/>
                  </a:cubicBezTo>
                  <a:cubicBezTo>
                    <a:pt x="121" y="85"/>
                    <a:pt x="122" y="85"/>
                    <a:pt x="124" y="85"/>
                  </a:cubicBezTo>
                  <a:cubicBezTo>
                    <a:pt x="124" y="85"/>
                    <a:pt x="124" y="85"/>
                    <a:pt x="124" y="85"/>
                  </a:cubicBezTo>
                  <a:cubicBezTo>
                    <a:pt x="124" y="85"/>
                    <a:pt x="125" y="85"/>
                    <a:pt x="125" y="84"/>
                  </a:cubicBezTo>
                  <a:cubicBezTo>
                    <a:pt x="126" y="80"/>
                    <a:pt x="126" y="77"/>
                    <a:pt x="126" y="73"/>
                  </a:cubicBezTo>
                  <a:cubicBezTo>
                    <a:pt x="127" y="69"/>
                    <a:pt x="127" y="66"/>
                    <a:pt x="127" y="63"/>
                  </a:cubicBezTo>
                  <a:cubicBezTo>
                    <a:pt x="127" y="59"/>
                    <a:pt x="127" y="56"/>
                    <a:pt x="126" y="52"/>
                  </a:cubicBezTo>
                  <a:cubicBezTo>
                    <a:pt x="126" y="51"/>
                    <a:pt x="125" y="51"/>
                    <a:pt x="125" y="51"/>
                  </a:cubicBezTo>
                  <a:cubicBezTo>
                    <a:pt x="122" y="51"/>
                    <a:pt x="119" y="51"/>
                    <a:pt x="116" y="51"/>
                  </a:cubicBezTo>
                  <a:cubicBezTo>
                    <a:pt x="115" y="47"/>
                    <a:pt x="114" y="44"/>
                    <a:pt x="112" y="40"/>
                  </a:cubicBezTo>
                  <a:cubicBezTo>
                    <a:pt x="113" y="40"/>
                    <a:pt x="113" y="39"/>
                    <a:pt x="114" y="39"/>
                  </a:cubicBezTo>
                  <a:cubicBezTo>
                    <a:pt x="115" y="39"/>
                    <a:pt x="115" y="38"/>
                    <a:pt x="115" y="37"/>
                  </a:cubicBezTo>
                  <a:cubicBezTo>
                    <a:pt x="115" y="36"/>
                    <a:pt x="115" y="35"/>
                    <a:pt x="115" y="34"/>
                  </a:cubicBezTo>
                  <a:cubicBezTo>
                    <a:pt x="115" y="32"/>
                    <a:pt x="115" y="30"/>
                    <a:pt x="115" y="29"/>
                  </a:cubicBezTo>
                  <a:cubicBezTo>
                    <a:pt x="115" y="28"/>
                    <a:pt x="116" y="28"/>
                    <a:pt x="116" y="28"/>
                  </a:cubicBezTo>
                  <a:cubicBezTo>
                    <a:pt x="115" y="27"/>
                    <a:pt x="115" y="27"/>
                    <a:pt x="115" y="27"/>
                  </a:cubicBezTo>
                  <a:cubicBezTo>
                    <a:pt x="116" y="27"/>
                    <a:pt x="116" y="26"/>
                    <a:pt x="115" y="26"/>
                  </a:cubicBezTo>
                  <a:cubicBezTo>
                    <a:pt x="115" y="26"/>
                    <a:pt x="115" y="26"/>
                    <a:pt x="115" y="26"/>
                  </a:cubicBezTo>
                  <a:cubicBezTo>
                    <a:pt x="115" y="25"/>
                    <a:pt x="115" y="25"/>
                    <a:pt x="114" y="24"/>
                  </a:cubicBezTo>
                  <a:cubicBezTo>
                    <a:pt x="114" y="24"/>
                    <a:pt x="114" y="24"/>
                    <a:pt x="114" y="24"/>
                  </a:cubicBezTo>
                  <a:cubicBezTo>
                    <a:pt x="113" y="23"/>
                    <a:pt x="113" y="22"/>
                    <a:pt x="112" y="21"/>
                  </a:cubicBezTo>
                  <a:cubicBezTo>
                    <a:pt x="112" y="21"/>
                    <a:pt x="111" y="20"/>
                    <a:pt x="110" y="19"/>
                  </a:cubicBezTo>
                  <a:cubicBezTo>
                    <a:pt x="108" y="18"/>
                    <a:pt x="106" y="16"/>
                    <a:pt x="105" y="14"/>
                  </a:cubicBezTo>
                  <a:cubicBezTo>
                    <a:pt x="104" y="13"/>
                    <a:pt x="103" y="13"/>
                    <a:pt x="102" y="12"/>
                  </a:cubicBezTo>
                  <a:cubicBezTo>
                    <a:pt x="102" y="12"/>
                    <a:pt x="101" y="12"/>
                    <a:pt x="101" y="11"/>
                  </a:cubicBezTo>
                  <a:cubicBezTo>
                    <a:pt x="101" y="11"/>
                    <a:pt x="101" y="11"/>
                    <a:pt x="100" y="11"/>
                  </a:cubicBezTo>
                  <a:cubicBezTo>
                    <a:pt x="100" y="11"/>
                    <a:pt x="100" y="11"/>
                    <a:pt x="100" y="11"/>
                  </a:cubicBezTo>
                  <a:cubicBezTo>
                    <a:pt x="100" y="11"/>
                    <a:pt x="99" y="11"/>
                    <a:pt x="99" y="11"/>
                  </a:cubicBezTo>
                  <a:cubicBezTo>
                    <a:pt x="99" y="11"/>
                    <a:pt x="99" y="11"/>
                    <a:pt x="99" y="11"/>
                  </a:cubicBezTo>
                  <a:cubicBezTo>
                    <a:pt x="97" y="14"/>
                    <a:pt x="94" y="16"/>
                    <a:pt x="92" y="18"/>
                  </a:cubicBezTo>
                  <a:cubicBezTo>
                    <a:pt x="87" y="15"/>
                    <a:pt x="82" y="12"/>
                    <a:pt x="76" y="11"/>
                  </a:cubicBezTo>
                  <a:cubicBezTo>
                    <a:pt x="76" y="8"/>
                    <a:pt x="76" y="5"/>
                    <a:pt x="76" y="2"/>
                  </a:cubicBezTo>
                  <a:cubicBezTo>
                    <a:pt x="76" y="1"/>
                    <a:pt x="75" y="1"/>
                    <a:pt x="74" y="0"/>
                  </a:cubicBezTo>
                  <a:cubicBezTo>
                    <a:pt x="71" y="0"/>
                    <a:pt x="68" y="0"/>
                    <a:pt x="6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89" name="Freeform 743"/>
            <p:cNvSpPr>
              <a:spLocks noEditPoints="1"/>
            </p:cNvSpPr>
            <p:nvPr/>
          </p:nvSpPr>
          <p:spPr bwMode="auto">
            <a:xfrm>
              <a:off x="3300" y="1114"/>
              <a:ext cx="140" cy="140"/>
            </a:xfrm>
            <a:custGeom>
              <a:avLst/>
              <a:gdLst>
                <a:gd name="T0" fmla="*/ 56 w 59"/>
                <a:gd name="T1" fmla="*/ 30 h 59"/>
                <a:gd name="T2" fmla="*/ 54 w 59"/>
                <a:gd name="T3" fmla="*/ 29 h 59"/>
                <a:gd name="T4" fmla="*/ 55 w 59"/>
                <a:gd name="T5" fmla="*/ 28 h 59"/>
                <a:gd name="T6" fmla="*/ 53 w 59"/>
                <a:gd name="T7" fmla="*/ 26 h 59"/>
                <a:gd name="T8" fmla="*/ 53 w 59"/>
                <a:gd name="T9" fmla="*/ 26 h 59"/>
                <a:gd name="T10" fmla="*/ 54 w 59"/>
                <a:gd name="T11" fmla="*/ 21 h 59"/>
                <a:gd name="T12" fmla="*/ 51 w 59"/>
                <a:gd name="T13" fmla="*/ 21 h 59"/>
                <a:gd name="T14" fmla="*/ 53 w 59"/>
                <a:gd name="T15" fmla="*/ 20 h 59"/>
                <a:gd name="T16" fmla="*/ 49 w 59"/>
                <a:gd name="T17" fmla="*/ 19 h 59"/>
                <a:gd name="T18" fmla="*/ 50 w 59"/>
                <a:gd name="T19" fmla="*/ 20 h 59"/>
                <a:gd name="T20" fmla="*/ 46 w 59"/>
                <a:gd name="T21" fmla="*/ 16 h 59"/>
                <a:gd name="T22" fmla="*/ 48 w 59"/>
                <a:gd name="T23" fmla="*/ 18 h 59"/>
                <a:gd name="T24" fmla="*/ 47 w 59"/>
                <a:gd name="T25" fmla="*/ 11 h 59"/>
                <a:gd name="T26" fmla="*/ 45 w 59"/>
                <a:gd name="T27" fmla="*/ 15 h 59"/>
                <a:gd name="T28" fmla="*/ 3 w 59"/>
                <a:gd name="T29" fmla="*/ 28 h 59"/>
                <a:gd name="T30" fmla="*/ 12 w 59"/>
                <a:gd name="T31" fmla="*/ 16 h 59"/>
                <a:gd name="T32" fmla="*/ 45 w 59"/>
                <a:gd name="T33" fmla="*/ 19 h 59"/>
                <a:gd name="T34" fmla="*/ 53 w 59"/>
                <a:gd name="T35" fmla="*/ 41 h 59"/>
                <a:gd name="T36" fmla="*/ 30 w 59"/>
                <a:gd name="T37" fmla="*/ 56 h 59"/>
                <a:gd name="T38" fmla="*/ 40 w 59"/>
                <a:gd name="T39" fmla="*/ 12 h 59"/>
                <a:gd name="T40" fmla="*/ 46 w 59"/>
                <a:gd name="T41" fmla="*/ 10 h 59"/>
                <a:gd name="T42" fmla="*/ 6 w 59"/>
                <a:gd name="T43" fmla="*/ 17 h 59"/>
                <a:gd name="T44" fmla="*/ 9 w 59"/>
                <a:gd name="T45" fmla="*/ 15 h 59"/>
                <a:gd name="T46" fmla="*/ 15 w 59"/>
                <a:gd name="T47" fmla="*/ 7 h 59"/>
                <a:gd name="T48" fmla="*/ 39 w 59"/>
                <a:gd name="T49" fmla="*/ 11 h 59"/>
                <a:gd name="T50" fmla="*/ 43 w 59"/>
                <a:gd name="T51" fmla="*/ 8 h 59"/>
                <a:gd name="T52" fmla="*/ 34 w 59"/>
                <a:gd name="T53" fmla="*/ 9 h 59"/>
                <a:gd name="T54" fmla="*/ 41 w 59"/>
                <a:gd name="T55" fmla="*/ 6 h 59"/>
                <a:gd name="T56" fmla="*/ 31 w 59"/>
                <a:gd name="T57" fmla="*/ 8 h 59"/>
                <a:gd name="T58" fmla="*/ 36 w 59"/>
                <a:gd name="T59" fmla="*/ 5 h 59"/>
                <a:gd name="T60" fmla="*/ 19 w 59"/>
                <a:gd name="T61" fmla="*/ 5 h 59"/>
                <a:gd name="T62" fmla="*/ 13 w 59"/>
                <a:gd name="T63" fmla="*/ 12 h 59"/>
                <a:gd name="T64" fmla="*/ 34 w 59"/>
                <a:gd name="T65" fmla="*/ 3 h 59"/>
                <a:gd name="T66" fmla="*/ 27 w 59"/>
                <a:gd name="T67" fmla="*/ 8 h 59"/>
                <a:gd name="T68" fmla="*/ 26 w 59"/>
                <a:gd name="T69" fmla="*/ 3 h 59"/>
                <a:gd name="T70" fmla="*/ 19 w 59"/>
                <a:gd name="T71" fmla="*/ 9 h 59"/>
                <a:gd name="T72" fmla="*/ 29 w 59"/>
                <a:gd name="T73" fmla="*/ 3 h 59"/>
                <a:gd name="T74" fmla="*/ 23 w 59"/>
                <a:gd name="T75" fmla="*/ 8 h 59"/>
                <a:gd name="T76" fmla="*/ 12 w 59"/>
                <a:gd name="T77" fmla="*/ 5 h 59"/>
                <a:gd name="T78" fmla="*/ 30 w 59"/>
                <a:gd name="T79" fmla="*/ 59 h 59"/>
                <a:gd name="T80" fmla="*/ 45 w 59"/>
                <a:gd name="T81" fmla="*/ 54 h 59"/>
                <a:gd name="T82" fmla="*/ 46 w 59"/>
                <a:gd name="T83" fmla="*/ 53 h 59"/>
                <a:gd name="T84" fmla="*/ 48 w 59"/>
                <a:gd name="T85" fmla="*/ 52 h 59"/>
                <a:gd name="T86" fmla="*/ 48 w 59"/>
                <a:gd name="T87" fmla="*/ 52 h 59"/>
                <a:gd name="T88" fmla="*/ 48 w 59"/>
                <a:gd name="T89" fmla="*/ 52 h 59"/>
                <a:gd name="T90" fmla="*/ 48 w 59"/>
                <a:gd name="T91" fmla="*/ 52 h 59"/>
                <a:gd name="T92" fmla="*/ 59 w 59"/>
                <a:gd name="T93" fmla="*/ 31 h 59"/>
                <a:gd name="T94" fmla="*/ 29 w 59"/>
                <a:gd name="T95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9" h="59">
                  <a:moveTo>
                    <a:pt x="56" y="32"/>
                  </a:moveTo>
                  <a:cubicBezTo>
                    <a:pt x="55" y="32"/>
                    <a:pt x="55" y="31"/>
                    <a:pt x="55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6" y="31"/>
                    <a:pt x="56" y="32"/>
                    <a:pt x="56" y="32"/>
                  </a:cubicBezTo>
                  <a:moveTo>
                    <a:pt x="54" y="29"/>
                  </a:moveTo>
                  <a:cubicBezTo>
                    <a:pt x="54" y="28"/>
                    <a:pt x="54" y="28"/>
                    <a:pt x="54" y="28"/>
                  </a:cubicBezTo>
                  <a:cubicBezTo>
                    <a:pt x="54" y="27"/>
                    <a:pt x="55" y="27"/>
                    <a:pt x="55" y="27"/>
                  </a:cubicBezTo>
                  <a:cubicBezTo>
                    <a:pt x="55" y="27"/>
                    <a:pt x="55" y="28"/>
                    <a:pt x="55" y="28"/>
                  </a:cubicBezTo>
                  <a:cubicBezTo>
                    <a:pt x="54" y="29"/>
                    <a:pt x="54" y="29"/>
                    <a:pt x="54" y="29"/>
                  </a:cubicBezTo>
                  <a:moveTo>
                    <a:pt x="53" y="26"/>
                  </a:moveTo>
                  <a:cubicBezTo>
                    <a:pt x="53" y="26"/>
                    <a:pt x="53" y="26"/>
                    <a:pt x="53" y="26"/>
                  </a:cubicBezTo>
                  <a:cubicBezTo>
                    <a:pt x="54" y="25"/>
                    <a:pt x="54" y="25"/>
                    <a:pt x="55" y="25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55" y="26"/>
                    <a:pt x="54" y="26"/>
                    <a:pt x="53" y="26"/>
                  </a:cubicBezTo>
                  <a:moveTo>
                    <a:pt x="52" y="24"/>
                  </a:moveTo>
                  <a:cubicBezTo>
                    <a:pt x="52" y="24"/>
                    <a:pt x="52" y="23"/>
                    <a:pt x="52" y="23"/>
                  </a:cubicBezTo>
                  <a:cubicBezTo>
                    <a:pt x="52" y="22"/>
                    <a:pt x="53" y="22"/>
                    <a:pt x="54" y="21"/>
                  </a:cubicBezTo>
                  <a:cubicBezTo>
                    <a:pt x="54" y="22"/>
                    <a:pt x="54" y="22"/>
                    <a:pt x="54" y="23"/>
                  </a:cubicBezTo>
                  <a:cubicBezTo>
                    <a:pt x="54" y="23"/>
                    <a:pt x="53" y="24"/>
                    <a:pt x="52" y="24"/>
                  </a:cubicBezTo>
                  <a:moveTo>
                    <a:pt x="51" y="21"/>
                  </a:moveTo>
                  <a:cubicBezTo>
                    <a:pt x="50" y="21"/>
                    <a:pt x="50" y="21"/>
                    <a:pt x="50" y="21"/>
                  </a:cubicBezTo>
                  <a:cubicBezTo>
                    <a:pt x="51" y="20"/>
                    <a:pt x="52" y="20"/>
                    <a:pt x="53" y="19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2" y="20"/>
                    <a:pt x="52" y="21"/>
                    <a:pt x="51" y="21"/>
                  </a:cubicBezTo>
                  <a:moveTo>
                    <a:pt x="50" y="20"/>
                  </a:moveTo>
                  <a:cubicBezTo>
                    <a:pt x="49" y="19"/>
                    <a:pt x="49" y="19"/>
                    <a:pt x="49" y="19"/>
                  </a:cubicBezTo>
                  <a:cubicBezTo>
                    <a:pt x="50" y="18"/>
                    <a:pt x="51" y="18"/>
                    <a:pt x="52" y="17"/>
                  </a:cubicBezTo>
                  <a:cubicBezTo>
                    <a:pt x="52" y="17"/>
                    <a:pt x="52" y="18"/>
                    <a:pt x="52" y="18"/>
                  </a:cubicBezTo>
                  <a:cubicBezTo>
                    <a:pt x="51" y="19"/>
                    <a:pt x="50" y="19"/>
                    <a:pt x="50" y="20"/>
                  </a:cubicBezTo>
                  <a:moveTo>
                    <a:pt x="48" y="18"/>
                  </a:moveTo>
                  <a:cubicBezTo>
                    <a:pt x="48" y="17"/>
                    <a:pt x="48" y="17"/>
                    <a:pt x="48" y="17"/>
                  </a:cubicBezTo>
                  <a:cubicBezTo>
                    <a:pt x="47" y="17"/>
                    <a:pt x="47" y="17"/>
                    <a:pt x="46" y="16"/>
                  </a:cubicBezTo>
                  <a:cubicBezTo>
                    <a:pt x="47" y="15"/>
                    <a:pt x="49" y="15"/>
                    <a:pt x="50" y="14"/>
                  </a:cubicBezTo>
                  <a:cubicBezTo>
                    <a:pt x="50" y="15"/>
                    <a:pt x="51" y="15"/>
                    <a:pt x="51" y="16"/>
                  </a:cubicBezTo>
                  <a:cubicBezTo>
                    <a:pt x="50" y="16"/>
                    <a:pt x="49" y="17"/>
                    <a:pt x="48" y="18"/>
                  </a:cubicBezTo>
                  <a:moveTo>
                    <a:pt x="45" y="15"/>
                  </a:moveTo>
                  <a:cubicBezTo>
                    <a:pt x="45" y="15"/>
                    <a:pt x="44" y="14"/>
                    <a:pt x="43" y="14"/>
                  </a:cubicBezTo>
                  <a:cubicBezTo>
                    <a:pt x="45" y="13"/>
                    <a:pt x="46" y="12"/>
                    <a:pt x="47" y="1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12"/>
                    <a:pt x="49" y="12"/>
                    <a:pt x="49" y="13"/>
                  </a:cubicBezTo>
                  <a:cubicBezTo>
                    <a:pt x="48" y="14"/>
                    <a:pt x="46" y="14"/>
                    <a:pt x="45" y="15"/>
                  </a:cubicBezTo>
                  <a:moveTo>
                    <a:pt x="30" y="56"/>
                  </a:moveTo>
                  <a:cubicBezTo>
                    <a:pt x="23" y="56"/>
                    <a:pt x="16" y="52"/>
                    <a:pt x="11" y="47"/>
                  </a:cubicBezTo>
                  <a:cubicBezTo>
                    <a:pt x="6" y="42"/>
                    <a:pt x="3" y="35"/>
                    <a:pt x="3" y="28"/>
                  </a:cubicBezTo>
                  <a:cubicBezTo>
                    <a:pt x="3" y="27"/>
                    <a:pt x="3" y="26"/>
                    <a:pt x="3" y="25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6" y="21"/>
                    <a:pt x="8" y="18"/>
                    <a:pt x="12" y="16"/>
                  </a:cubicBezTo>
                  <a:cubicBezTo>
                    <a:pt x="17" y="12"/>
                    <a:pt x="22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34" y="11"/>
                    <a:pt x="41" y="14"/>
                    <a:pt x="45" y="19"/>
                  </a:cubicBezTo>
                  <a:cubicBezTo>
                    <a:pt x="50" y="25"/>
                    <a:pt x="53" y="32"/>
                    <a:pt x="53" y="39"/>
                  </a:cubicBezTo>
                  <a:cubicBezTo>
                    <a:pt x="53" y="39"/>
                    <a:pt x="53" y="40"/>
                    <a:pt x="53" y="41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2" y="44"/>
                    <a:pt x="49" y="48"/>
                    <a:pt x="45" y="51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40" y="54"/>
                    <a:pt x="35" y="56"/>
                    <a:pt x="30" y="56"/>
                  </a:cubicBezTo>
                  <a:cubicBezTo>
                    <a:pt x="30" y="56"/>
                    <a:pt x="30" y="56"/>
                    <a:pt x="30" y="56"/>
                  </a:cubicBezTo>
                  <a:moveTo>
                    <a:pt x="42" y="13"/>
                  </a:moveTo>
                  <a:cubicBezTo>
                    <a:pt x="41" y="12"/>
                    <a:pt x="41" y="12"/>
                    <a:pt x="40" y="12"/>
                  </a:cubicBezTo>
                  <a:cubicBezTo>
                    <a:pt x="42" y="11"/>
                    <a:pt x="43" y="10"/>
                    <a:pt x="45" y="9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5" y="9"/>
                    <a:pt x="46" y="9"/>
                    <a:pt x="46" y="10"/>
                  </a:cubicBezTo>
                  <a:cubicBezTo>
                    <a:pt x="45" y="11"/>
                    <a:pt x="43" y="12"/>
                    <a:pt x="42" y="13"/>
                  </a:cubicBezTo>
                  <a:moveTo>
                    <a:pt x="6" y="17"/>
                  </a:moveTo>
                  <a:cubicBezTo>
                    <a:pt x="6" y="17"/>
                    <a:pt x="6" y="17"/>
                    <a:pt x="6" y="17"/>
                  </a:cubicBezTo>
                  <a:cubicBezTo>
                    <a:pt x="8" y="14"/>
                    <a:pt x="11" y="12"/>
                    <a:pt x="13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2" y="10"/>
                    <a:pt x="10" y="12"/>
                    <a:pt x="9" y="15"/>
                  </a:cubicBezTo>
                  <a:cubicBezTo>
                    <a:pt x="8" y="15"/>
                    <a:pt x="7" y="16"/>
                    <a:pt x="6" y="17"/>
                  </a:cubicBezTo>
                  <a:moveTo>
                    <a:pt x="14" y="8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4" y="8"/>
                    <a:pt x="14" y="8"/>
                  </a:cubicBezTo>
                  <a:moveTo>
                    <a:pt x="39" y="11"/>
                  </a:moveTo>
                  <a:cubicBezTo>
                    <a:pt x="38" y="10"/>
                    <a:pt x="38" y="10"/>
                    <a:pt x="38" y="10"/>
                  </a:cubicBezTo>
                  <a:cubicBezTo>
                    <a:pt x="39" y="9"/>
                    <a:pt x="41" y="8"/>
                    <a:pt x="42" y="7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2" y="9"/>
                    <a:pt x="40" y="10"/>
                    <a:pt x="39" y="11"/>
                  </a:cubicBezTo>
                  <a:moveTo>
                    <a:pt x="36" y="10"/>
                  </a:moveTo>
                  <a:cubicBezTo>
                    <a:pt x="36" y="9"/>
                    <a:pt x="35" y="9"/>
                    <a:pt x="34" y="9"/>
                  </a:cubicBezTo>
                  <a:cubicBezTo>
                    <a:pt x="35" y="8"/>
                    <a:pt x="36" y="7"/>
                    <a:pt x="37" y="6"/>
                  </a:cubicBezTo>
                  <a:cubicBezTo>
                    <a:pt x="38" y="6"/>
                    <a:pt x="38" y="5"/>
                    <a:pt x="39" y="5"/>
                  </a:cubicBezTo>
                  <a:cubicBezTo>
                    <a:pt x="40" y="5"/>
                    <a:pt x="40" y="6"/>
                    <a:pt x="41" y="6"/>
                  </a:cubicBezTo>
                  <a:cubicBezTo>
                    <a:pt x="39" y="7"/>
                    <a:pt x="38" y="8"/>
                    <a:pt x="36" y="10"/>
                  </a:cubicBezTo>
                  <a:moveTo>
                    <a:pt x="33" y="9"/>
                  </a:moveTo>
                  <a:cubicBezTo>
                    <a:pt x="32" y="8"/>
                    <a:pt x="32" y="8"/>
                    <a:pt x="31" y="8"/>
                  </a:cubicBezTo>
                  <a:cubicBezTo>
                    <a:pt x="33" y="7"/>
                    <a:pt x="34" y="5"/>
                    <a:pt x="36" y="4"/>
                  </a:cubicBezTo>
                  <a:cubicBezTo>
                    <a:pt x="36" y="4"/>
                    <a:pt x="37" y="4"/>
                    <a:pt x="37" y="4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5" y="6"/>
                    <a:pt x="34" y="7"/>
                    <a:pt x="33" y="9"/>
                  </a:cubicBezTo>
                  <a:moveTo>
                    <a:pt x="13" y="12"/>
                  </a:moveTo>
                  <a:cubicBezTo>
                    <a:pt x="15" y="9"/>
                    <a:pt x="17" y="7"/>
                    <a:pt x="19" y="5"/>
                  </a:cubicBezTo>
                  <a:cubicBezTo>
                    <a:pt x="20" y="4"/>
                    <a:pt x="21" y="4"/>
                    <a:pt x="22" y="4"/>
                  </a:cubicBezTo>
                  <a:cubicBezTo>
                    <a:pt x="20" y="6"/>
                    <a:pt x="18" y="8"/>
                    <a:pt x="15" y="10"/>
                  </a:cubicBezTo>
                  <a:cubicBezTo>
                    <a:pt x="15" y="11"/>
                    <a:pt x="14" y="11"/>
                    <a:pt x="13" y="12"/>
                  </a:cubicBezTo>
                  <a:moveTo>
                    <a:pt x="27" y="8"/>
                  </a:moveTo>
                  <a:cubicBezTo>
                    <a:pt x="28" y="6"/>
                    <a:pt x="30" y="4"/>
                    <a:pt x="32" y="3"/>
                  </a:cubicBezTo>
                  <a:cubicBezTo>
                    <a:pt x="33" y="3"/>
                    <a:pt x="33" y="3"/>
                    <a:pt x="34" y="3"/>
                  </a:cubicBezTo>
                  <a:cubicBezTo>
                    <a:pt x="32" y="5"/>
                    <a:pt x="31" y="6"/>
                    <a:pt x="29" y="8"/>
                  </a:cubicBezTo>
                  <a:cubicBezTo>
                    <a:pt x="28" y="8"/>
                    <a:pt x="28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moveTo>
                    <a:pt x="19" y="9"/>
                  </a:moveTo>
                  <a:cubicBezTo>
                    <a:pt x="21" y="7"/>
                    <a:pt x="23" y="5"/>
                    <a:pt x="25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4" y="5"/>
                    <a:pt x="22" y="7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9" y="9"/>
                    <a:pt x="19" y="9"/>
                    <a:pt x="19" y="9"/>
                  </a:cubicBezTo>
                  <a:moveTo>
                    <a:pt x="23" y="8"/>
                  </a:moveTo>
                  <a:cubicBezTo>
                    <a:pt x="25" y="6"/>
                    <a:pt x="27" y="4"/>
                    <a:pt x="29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3"/>
                    <a:pt x="30" y="3"/>
                    <a:pt x="30" y="3"/>
                  </a:cubicBezTo>
                  <a:cubicBezTo>
                    <a:pt x="28" y="4"/>
                    <a:pt x="26" y="6"/>
                    <a:pt x="24" y="8"/>
                  </a:cubicBezTo>
                  <a:cubicBezTo>
                    <a:pt x="24" y="8"/>
                    <a:pt x="23" y="8"/>
                    <a:pt x="23" y="8"/>
                  </a:cubicBezTo>
                  <a:moveTo>
                    <a:pt x="29" y="0"/>
                  </a:moveTo>
                  <a:cubicBezTo>
                    <a:pt x="24" y="0"/>
                    <a:pt x="18" y="1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4" y="11"/>
                    <a:pt x="0" y="20"/>
                    <a:pt x="0" y="28"/>
                  </a:cubicBezTo>
                  <a:cubicBezTo>
                    <a:pt x="0" y="35"/>
                    <a:pt x="4" y="43"/>
                    <a:pt x="9" y="49"/>
                  </a:cubicBezTo>
                  <a:cubicBezTo>
                    <a:pt x="14" y="55"/>
                    <a:pt x="22" y="59"/>
                    <a:pt x="30" y="59"/>
                  </a:cubicBezTo>
                  <a:cubicBezTo>
                    <a:pt x="34" y="59"/>
                    <a:pt x="39" y="57"/>
                    <a:pt x="44" y="54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5" y="54"/>
                    <a:pt x="45" y="54"/>
                    <a:pt x="45" y="54"/>
                  </a:cubicBezTo>
                  <a:cubicBezTo>
                    <a:pt x="45" y="54"/>
                    <a:pt x="45" y="54"/>
                    <a:pt x="45" y="54"/>
                  </a:cubicBezTo>
                  <a:cubicBezTo>
                    <a:pt x="45" y="54"/>
                    <a:pt x="45" y="54"/>
                    <a:pt x="46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7" y="53"/>
                    <a:pt x="47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55" y="46"/>
                    <a:pt x="59" y="38"/>
                    <a:pt x="59" y="31"/>
                  </a:cubicBezTo>
                  <a:cubicBezTo>
                    <a:pt x="59" y="23"/>
                    <a:pt x="55" y="15"/>
                    <a:pt x="50" y="9"/>
                  </a:cubicBezTo>
                  <a:cubicBezTo>
                    <a:pt x="45" y="4"/>
                    <a:pt x="37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90" name="Freeform 744"/>
            <p:cNvSpPr>
              <a:spLocks noEditPoints="1"/>
            </p:cNvSpPr>
            <p:nvPr/>
          </p:nvSpPr>
          <p:spPr bwMode="auto">
            <a:xfrm>
              <a:off x="3255" y="1074"/>
              <a:ext cx="225" cy="239"/>
            </a:xfrm>
            <a:custGeom>
              <a:avLst/>
              <a:gdLst>
                <a:gd name="T0" fmla="*/ 41 w 95"/>
                <a:gd name="T1" fmla="*/ 98 h 101"/>
                <a:gd name="T2" fmla="*/ 41 w 95"/>
                <a:gd name="T3" fmla="*/ 92 h 101"/>
                <a:gd name="T4" fmla="*/ 39 w 95"/>
                <a:gd name="T5" fmla="*/ 92 h 101"/>
                <a:gd name="T6" fmla="*/ 65 w 95"/>
                <a:gd name="T7" fmla="*/ 91 h 101"/>
                <a:gd name="T8" fmla="*/ 71 w 95"/>
                <a:gd name="T9" fmla="*/ 87 h 101"/>
                <a:gd name="T10" fmla="*/ 50 w 95"/>
                <a:gd name="T11" fmla="*/ 90 h 101"/>
                <a:gd name="T12" fmla="*/ 70 w 95"/>
                <a:gd name="T13" fmla="*/ 91 h 101"/>
                <a:gd name="T14" fmla="*/ 56 w 95"/>
                <a:gd name="T15" fmla="*/ 84 h 101"/>
                <a:gd name="T16" fmla="*/ 64 w 95"/>
                <a:gd name="T17" fmla="*/ 84 h 101"/>
                <a:gd name="T18" fmla="*/ 33 w 95"/>
                <a:gd name="T19" fmla="*/ 84 h 101"/>
                <a:gd name="T20" fmla="*/ 57 w 95"/>
                <a:gd name="T21" fmla="*/ 89 h 101"/>
                <a:gd name="T22" fmla="*/ 28 w 95"/>
                <a:gd name="T23" fmla="*/ 86 h 101"/>
                <a:gd name="T24" fmla="*/ 25 w 95"/>
                <a:gd name="T25" fmla="*/ 84 h 101"/>
                <a:gd name="T26" fmla="*/ 14 w 95"/>
                <a:gd name="T27" fmla="*/ 79 h 101"/>
                <a:gd name="T28" fmla="*/ 28 w 95"/>
                <a:gd name="T29" fmla="*/ 79 h 101"/>
                <a:gd name="T30" fmla="*/ 22 w 95"/>
                <a:gd name="T31" fmla="*/ 81 h 101"/>
                <a:gd name="T32" fmla="*/ 16 w 95"/>
                <a:gd name="T33" fmla="*/ 83 h 101"/>
                <a:gd name="T34" fmla="*/ 23 w 95"/>
                <a:gd name="T35" fmla="*/ 76 h 101"/>
                <a:gd name="T36" fmla="*/ 12 w 95"/>
                <a:gd name="T37" fmla="*/ 75 h 101"/>
                <a:gd name="T38" fmla="*/ 11 w 95"/>
                <a:gd name="T39" fmla="*/ 74 h 101"/>
                <a:gd name="T40" fmla="*/ 7 w 95"/>
                <a:gd name="T41" fmla="*/ 74 h 101"/>
                <a:gd name="T42" fmla="*/ 80 w 95"/>
                <a:gd name="T43" fmla="*/ 69 h 101"/>
                <a:gd name="T44" fmla="*/ 88 w 95"/>
                <a:gd name="T45" fmla="*/ 67 h 101"/>
                <a:gd name="T46" fmla="*/ 85 w 95"/>
                <a:gd name="T47" fmla="*/ 67 h 101"/>
                <a:gd name="T48" fmla="*/ 11 w 95"/>
                <a:gd name="T49" fmla="*/ 61 h 101"/>
                <a:gd name="T50" fmla="*/ 10 w 95"/>
                <a:gd name="T51" fmla="*/ 56 h 101"/>
                <a:gd name="T52" fmla="*/ 6 w 95"/>
                <a:gd name="T53" fmla="*/ 53 h 101"/>
                <a:gd name="T54" fmla="*/ 3 w 95"/>
                <a:gd name="T55" fmla="*/ 52 h 101"/>
                <a:gd name="T56" fmla="*/ 4 w 95"/>
                <a:gd name="T57" fmla="*/ 47 h 101"/>
                <a:gd name="T58" fmla="*/ 85 w 95"/>
                <a:gd name="T59" fmla="*/ 33 h 101"/>
                <a:gd name="T60" fmla="*/ 17 w 95"/>
                <a:gd name="T61" fmla="*/ 20 h 101"/>
                <a:gd name="T62" fmla="*/ 47 w 95"/>
                <a:gd name="T63" fmla="*/ 10 h 101"/>
                <a:gd name="T64" fmla="*/ 73 w 95"/>
                <a:gd name="T65" fmla="*/ 20 h 101"/>
                <a:gd name="T66" fmla="*/ 86 w 95"/>
                <a:gd name="T67" fmla="*/ 24 h 101"/>
                <a:gd name="T68" fmla="*/ 86 w 95"/>
                <a:gd name="T69" fmla="*/ 46 h 101"/>
                <a:gd name="T70" fmla="*/ 79 w 95"/>
                <a:gd name="T71" fmla="*/ 65 h 101"/>
                <a:gd name="T72" fmla="*/ 64 w 95"/>
                <a:gd name="T73" fmla="*/ 79 h 101"/>
                <a:gd name="T74" fmla="*/ 36 w 95"/>
                <a:gd name="T75" fmla="*/ 82 h 101"/>
                <a:gd name="T76" fmla="*/ 10 w 95"/>
                <a:gd name="T77" fmla="*/ 66 h 101"/>
                <a:gd name="T78" fmla="*/ 7 w 95"/>
                <a:gd name="T79" fmla="*/ 33 h 101"/>
                <a:gd name="T80" fmla="*/ 22 w 95"/>
                <a:gd name="T81" fmla="*/ 21 h 101"/>
                <a:gd name="T82" fmla="*/ 49 w 95"/>
                <a:gd name="T83" fmla="*/ 0 h 101"/>
                <a:gd name="T84" fmla="*/ 28 w 95"/>
                <a:gd name="T85" fmla="*/ 4 h 101"/>
                <a:gd name="T86" fmla="*/ 15 w 95"/>
                <a:gd name="T87" fmla="*/ 26 h 101"/>
                <a:gd name="T88" fmla="*/ 4 w 95"/>
                <a:gd name="T89" fmla="*/ 33 h 101"/>
                <a:gd name="T90" fmla="*/ 6 w 95"/>
                <a:gd name="T91" fmla="*/ 65 h 101"/>
                <a:gd name="T92" fmla="*/ 14 w 95"/>
                <a:gd name="T93" fmla="*/ 87 h 101"/>
                <a:gd name="T94" fmla="*/ 31 w 95"/>
                <a:gd name="T95" fmla="*/ 98 h 101"/>
                <a:gd name="T96" fmla="*/ 65 w 95"/>
                <a:gd name="T97" fmla="*/ 96 h 101"/>
                <a:gd name="T98" fmla="*/ 82 w 95"/>
                <a:gd name="T99" fmla="*/ 78 h 101"/>
                <a:gd name="T100" fmla="*/ 84 w 95"/>
                <a:gd name="T101" fmla="*/ 70 h 101"/>
                <a:gd name="T102" fmla="*/ 93 w 95"/>
                <a:gd name="T103" fmla="*/ 61 h 101"/>
                <a:gd name="T104" fmla="*/ 86 w 95"/>
                <a:gd name="T105" fmla="*/ 36 h 101"/>
                <a:gd name="T106" fmla="*/ 90 w 95"/>
                <a:gd name="T107" fmla="*/ 25 h 101"/>
                <a:gd name="T108" fmla="*/ 82 w 95"/>
                <a:gd name="T109" fmla="*/ 13 h 101"/>
                <a:gd name="T110" fmla="*/ 64 w 95"/>
                <a:gd name="T111" fmla="*/ 1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5" h="101">
                  <a:moveTo>
                    <a:pt x="45" y="98"/>
                  </a:moveTo>
                  <a:cubicBezTo>
                    <a:pt x="44" y="98"/>
                    <a:pt x="44" y="98"/>
                    <a:pt x="44" y="98"/>
                  </a:cubicBezTo>
                  <a:cubicBezTo>
                    <a:pt x="45" y="97"/>
                    <a:pt x="45" y="97"/>
                    <a:pt x="45" y="96"/>
                  </a:cubicBezTo>
                  <a:cubicBezTo>
                    <a:pt x="45" y="97"/>
                    <a:pt x="45" y="97"/>
                    <a:pt x="45" y="98"/>
                  </a:cubicBezTo>
                  <a:moveTo>
                    <a:pt x="43" y="98"/>
                  </a:moveTo>
                  <a:cubicBezTo>
                    <a:pt x="42" y="98"/>
                    <a:pt x="42" y="98"/>
                    <a:pt x="41" y="98"/>
                  </a:cubicBezTo>
                  <a:cubicBezTo>
                    <a:pt x="42" y="96"/>
                    <a:pt x="43" y="94"/>
                    <a:pt x="44" y="93"/>
                  </a:cubicBezTo>
                  <a:cubicBezTo>
                    <a:pt x="45" y="93"/>
                    <a:pt x="45" y="93"/>
                    <a:pt x="46" y="93"/>
                  </a:cubicBezTo>
                  <a:cubicBezTo>
                    <a:pt x="45" y="94"/>
                    <a:pt x="44" y="96"/>
                    <a:pt x="43" y="98"/>
                  </a:cubicBezTo>
                  <a:moveTo>
                    <a:pt x="40" y="97"/>
                  </a:moveTo>
                  <a:cubicBezTo>
                    <a:pt x="39" y="97"/>
                    <a:pt x="38" y="97"/>
                    <a:pt x="38" y="97"/>
                  </a:cubicBezTo>
                  <a:cubicBezTo>
                    <a:pt x="39" y="95"/>
                    <a:pt x="40" y="94"/>
                    <a:pt x="41" y="92"/>
                  </a:cubicBezTo>
                  <a:cubicBezTo>
                    <a:pt x="41" y="92"/>
                    <a:pt x="42" y="92"/>
                    <a:pt x="43" y="92"/>
                  </a:cubicBezTo>
                  <a:cubicBezTo>
                    <a:pt x="41" y="94"/>
                    <a:pt x="40" y="96"/>
                    <a:pt x="40" y="97"/>
                  </a:cubicBezTo>
                  <a:moveTo>
                    <a:pt x="36" y="97"/>
                  </a:moveTo>
                  <a:cubicBezTo>
                    <a:pt x="36" y="97"/>
                    <a:pt x="35" y="97"/>
                    <a:pt x="34" y="96"/>
                  </a:cubicBezTo>
                  <a:cubicBezTo>
                    <a:pt x="36" y="95"/>
                    <a:pt x="37" y="93"/>
                    <a:pt x="38" y="92"/>
                  </a:cubicBezTo>
                  <a:cubicBezTo>
                    <a:pt x="38" y="92"/>
                    <a:pt x="39" y="92"/>
                    <a:pt x="39" y="92"/>
                  </a:cubicBezTo>
                  <a:cubicBezTo>
                    <a:pt x="38" y="93"/>
                    <a:pt x="37" y="95"/>
                    <a:pt x="36" y="97"/>
                  </a:cubicBezTo>
                  <a:moveTo>
                    <a:pt x="34" y="94"/>
                  </a:moveTo>
                  <a:cubicBezTo>
                    <a:pt x="34" y="93"/>
                    <a:pt x="35" y="92"/>
                    <a:pt x="35" y="91"/>
                  </a:cubicBezTo>
                  <a:cubicBezTo>
                    <a:pt x="35" y="91"/>
                    <a:pt x="36" y="91"/>
                    <a:pt x="36" y="91"/>
                  </a:cubicBezTo>
                  <a:cubicBezTo>
                    <a:pt x="36" y="92"/>
                    <a:pt x="35" y="93"/>
                    <a:pt x="34" y="94"/>
                  </a:cubicBezTo>
                  <a:moveTo>
                    <a:pt x="65" y="91"/>
                  </a:moveTo>
                  <a:cubicBezTo>
                    <a:pt x="65" y="91"/>
                    <a:pt x="65" y="90"/>
                    <a:pt x="64" y="90"/>
                  </a:cubicBezTo>
                  <a:cubicBezTo>
                    <a:pt x="65" y="89"/>
                    <a:pt x="65" y="88"/>
                    <a:pt x="66" y="87"/>
                  </a:cubicBezTo>
                  <a:cubicBezTo>
                    <a:pt x="66" y="89"/>
                    <a:pt x="65" y="90"/>
                    <a:pt x="65" y="91"/>
                  </a:cubicBezTo>
                  <a:moveTo>
                    <a:pt x="68" y="92"/>
                  </a:moveTo>
                  <a:cubicBezTo>
                    <a:pt x="68" y="91"/>
                    <a:pt x="69" y="89"/>
                    <a:pt x="69" y="88"/>
                  </a:cubicBezTo>
                  <a:cubicBezTo>
                    <a:pt x="70" y="88"/>
                    <a:pt x="70" y="87"/>
                    <a:pt x="71" y="87"/>
                  </a:cubicBezTo>
                  <a:cubicBezTo>
                    <a:pt x="70" y="89"/>
                    <a:pt x="69" y="90"/>
                    <a:pt x="68" y="92"/>
                  </a:cubicBezTo>
                  <a:moveTo>
                    <a:pt x="51" y="86"/>
                  </a:moveTo>
                  <a:cubicBezTo>
                    <a:pt x="51" y="85"/>
                    <a:pt x="51" y="85"/>
                    <a:pt x="51" y="85"/>
                  </a:cubicBezTo>
                  <a:cubicBezTo>
                    <a:pt x="51" y="85"/>
                    <a:pt x="51" y="85"/>
                    <a:pt x="51" y="85"/>
                  </a:cubicBezTo>
                  <a:cubicBezTo>
                    <a:pt x="51" y="86"/>
                    <a:pt x="51" y="86"/>
                    <a:pt x="51" y="86"/>
                  </a:cubicBezTo>
                  <a:moveTo>
                    <a:pt x="50" y="90"/>
                  </a:moveTo>
                  <a:cubicBezTo>
                    <a:pt x="50" y="89"/>
                    <a:pt x="50" y="89"/>
                    <a:pt x="50" y="88"/>
                  </a:cubicBezTo>
                  <a:cubicBezTo>
                    <a:pt x="51" y="87"/>
                    <a:pt x="52" y="86"/>
                    <a:pt x="53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3" y="87"/>
                    <a:pt x="52" y="88"/>
                    <a:pt x="50" y="90"/>
                  </a:cubicBezTo>
                  <a:cubicBezTo>
                    <a:pt x="50" y="90"/>
                    <a:pt x="50" y="90"/>
                    <a:pt x="50" y="90"/>
                  </a:cubicBezTo>
                  <a:moveTo>
                    <a:pt x="70" y="91"/>
                  </a:moveTo>
                  <a:cubicBezTo>
                    <a:pt x="71" y="89"/>
                    <a:pt x="72" y="87"/>
                    <a:pt x="73" y="86"/>
                  </a:cubicBezTo>
                  <a:cubicBezTo>
                    <a:pt x="74" y="85"/>
                    <a:pt x="74" y="85"/>
                    <a:pt x="75" y="85"/>
                  </a:cubicBezTo>
                  <a:cubicBezTo>
                    <a:pt x="74" y="86"/>
                    <a:pt x="73" y="88"/>
                    <a:pt x="73" y="89"/>
                  </a:cubicBezTo>
                  <a:cubicBezTo>
                    <a:pt x="72" y="90"/>
                    <a:pt x="71" y="90"/>
                    <a:pt x="70" y="91"/>
                  </a:cubicBezTo>
                  <a:moveTo>
                    <a:pt x="52" y="90"/>
                  </a:moveTo>
                  <a:cubicBezTo>
                    <a:pt x="54" y="88"/>
                    <a:pt x="55" y="86"/>
                    <a:pt x="56" y="84"/>
                  </a:cubicBezTo>
                  <a:cubicBezTo>
                    <a:pt x="57" y="84"/>
                    <a:pt x="58" y="84"/>
                    <a:pt x="58" y="84"/>
                  </a:cubicBezTo>
                  <a:cubicBezTo>
                    <a:pt x="57" y="86"/>
                    <a:pt x="56" y="88"/>
                    <a:pt x="55" y="89"/>
                  </a:cubicBezTo>
                  <a:cubicBezTo>
                    <a:pt x="54" y="89"/>
                    <a:pt x="53" y="90"/>
                    <a:pt x="52" y="90"/>
                  </a:cubicBezTo>
                  <a:moveTo>
                    <a:pt x="63" y="89"/>
                  </a:moveTo>
                  <a:cubicBezTo>
                    <a:pt x="63" y="88"/>
                    <a:pt x="63" y="88"/>
                    <a:pt x="63" y="88"/>
                  </a:cubicBezTo>
                  <a:cubicBezTo>
                    <a:pt x="64" y="87"/>
                    <a:pt x="64" y="85"/>
                    <a:pt x="64" y="84"/>
                  </a:cubicBezTo>
                  <a:cubicBezTo>
                    <a:pt x="65" y="84"/>
                    <a:pt x="65" y="85"/>
                    <a:pt x="66" y="86"/>
                  </a:cubicBezTo>
                  <a:cubicBezTo>
                    <a:pt x="65" y="87"/>
                    <a:pt x="64" y="88"/>
                    <a:pt x="63" y="89"/>
                  </a:cubicBezTo>
                  <a:moveTo>
                    <a:pt x="32" y="88"/>
                  </a:moveTo>
                  <a:cubicBezTo>
                    <a:pt x="32" y="88"/>
                    <a:pt x="32" y="88"/>
                    <a:pt x="32" y="88"/>
                  </a:cubicBezTo>
                  <a:cubicBezTo>
                    <a:pt x="31" y="87"/>
                    <a:pt x="30" y="87"/>
                    <a:pt x="30" y="87"/>
                  </a:cubicBezTo>
                  <a:cubicBezTo>
                    <a:pt x="31" y="86"/>
                    <a:pt x="32" y="85"/>
                    <a:pt x="33" y="84"/>
                  </a:cubicBezTo>
                  <a:cubicBezTo>
                    <a:pt x="33" y="85"/>
                    <a:pt x="33" y="87"/>
                    <a:pt x="32" y="88"/>
                  </a:cubicBezTo>
                  <a:moveTo>
                    <a:pt x="57" y="89"/>
                  </a:moveTo>
                  <a:cubicBezTo>
                    <a:pt x="58" y="87"/>
                    <a:pt x="59" y="85"/>
                    <a:pt x="60" y="83"/>
                  </a:cubicBezTo>
                  <a:cubicBezTo>
                    <a:pt x="61" y="83"/>
                    <a:pt x="61" y="83"/>
                    <a:pt x="62" y="83"/>
                  </a:cubicBezTo>
                  <a:cubicBezTo>
                    <a:pt x="61" y="84"/>
                    <a:pt x="61" y="86"/>
                    <a:pt x="60" y="88"/>
                  </a:cubicBezTo>
                  <a:cubicBezTo>
                    <a:pt x="59" y="88"/>
                    <a:pt x="58" y="88"/>
                    <a:pt x="57" y="89"/>
                  </a:cubicBezTo>
                  <a:moveTo>
                    <a:pt x="75" y="87"/>
                  </a:moveTo>
                  <a:cubicBezTo>
                    <a:pt x="76" y="85"/>
                    <a:pt x="77" y="84"/>
                    <a:pt x="77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7" y="83"/>
                    <a:pt x="77" y="84"/>
                    <a:pt x="77" y="85"/>
                  </a:cubicBezTo>
                  <a:cubicBezTo>
                    <a:pt x="76" y="86"/>
                    <a:pt x="76" y="86"/>
                    <a:pt x="75" y="87"/>
                  </a:cubicBezTo>
                  <a:moveTo>
                    <a:pt x="28" y="86"/>
                  </a:moveTo>
                  <a:cubicBezTo>
                    <a:pt x="28" y="86"/>
                    <a:pt x="27" y="85"/>
                    <a:pt x="27" y="85"/>
                  </a:cubicBezTo>
                  <a:cubicBezTo>
                    <a:pt x="28" y="84"/>
                    <a:pt x="30" y="83"/>
                    <a:pt x="31" y="81"/>
                  </a:cubicBezTo>
                  <a:cubicBezTo>
                    <a:pt x="32" y="82"/>
                    <a:pt x="32" y="82"/>
                    <a:pt x="33" y="82"/>
                  </a:cubicBezTo>
                  <a:cubicBezTo>
                    <a:pt x="31" y="83"/>
                    <a:pt x="30" y="85"/>
                    <a:pt x="28" y="86"/>
                  </a:cubicBezTo>
                  <a:moveTo>
                    <a:pt x="26" y="84"/>
                  </a:moveTo>
                  <a:cubicBezTo>
                    <a:pt x="25" y="84"/>
                    <a:pt x="25" y="84"/>
                    <a:pt x="25" y="84"/>
                  </a:cubicBezTo>
                  <a:cubicBezTo>
                    <a:pt x="26" y="82"/>
                    <a:pt x="28" y="81"/>
                    <a:pt x="29" y="80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28" y="82"/>
                    <a:pt x="27" y="83"/>
                    <a:pt x="26" y="84"/>
                  </a:cubicBezTo>
                  <a:moveTo>
                    <a:pt x="13" y="83"/>
                  </a:moveTo>
                  <a:cubicBezTo>
                    <a:pt x="12" y="82"/>
                    <a:pt x="12" y="82"/>
                    <a:pt x="12" y="82"/>
                  </a:cubicBezTo>
                  <a:cubicBezTo>
                    <a:pt x="13" y="81"/>
                    <a:pt x="14" y="80"/>
                    <a:pt x="14" y="79"/>
                  </a:cubicBezTo>
                  <a:cubicBezTo>
                    <a:pt x="14" y="80"/>
                    <a:pt x="14" y="80"/>
                    <a:pt x="13" y="81"/>
                  </a:cubicBezTo>
                  <a:cubicBezTo>
                    <a:pt x="13" y="82"/>
                    <a:pt x="13" y="82"/>
                    <a:pt x="13" y="83"/>
                  </a:cubicBezTo>
                  <a:moveTo>
                    <a:pt x="24" y="83"/>
                  </a:moveTo>
                  <a:cubicBezTo>
                    <a:pt x="23" y="82"/>
                    <a:pt x="23" y="82"/>
                    <a:pt x="23" y="82"/>
                  </a:cubicBezTo>
                  <a:cubicBezTo>
                    <a:pt x="24" y="81"/>
                    <a:pt x="25" y="80"/>
                    <a:pt x="27" y="79"/>
                  </a:cubicBezTo>
                  <a:cubicBezTo>
                    <a:pt x="28" y="79"/>
                    <a:pt x="28" y="79"/>
                    <a:pt x="28" y="79"/>
                  </a:cubicBezTo>
                  <a:cubicBezTo>
                    <a:pt x="26" y="80"/>
                    <a:pt x="25" y="81"/>
                    <a:pt x="24" y="83"/>
                  </a:cubicBezTo>
                  <a:moveTo>
                    <a:pt x="22" y="81"/>
                  </a:moveTo>
                  <a:cubicBezTo>
                    <a:pt x="22" y="80"/>
                    <a:pt x="23" y="80"/>
                    <a:pt x="23" y="79"/>
                  </a:cubicBezTo>
                  <a:cubicBezTo>
                    <a:pt x="23" y="78"/>
                    <a:pt x="24" y="78"/>
                    <a:pt x="25" y="77"/>
                  </a:cubicBezTo>
                  <a:cubicBezTo>
                    <a:pt x="25" y="78"/>
                    <a:pt x="25" y="78"/>
                    <a:pt x="25" y="78"/>
                  </a:cubicBezTo>
                  <a:cubicBezTo>
                    <a:pt x="24" y="79"/>
                    <a:pt x="23" y="80"/>
                    <a:pt x="22" y="81"/>
                  </a:cubicBezTo>
                  <a:moveTo>
                    <a:pt x="16" y="83"/>
                  </a:moveTo>
                  <a:cubicBezTo>
                    <a:pt x="16" y="82"/>
                    <a:pt x="16" y="82"/>
                    <a:pt x="16" y="82"/>
                  </a:cubicBezTo>
                  <a:cubicBezTo>
                    <a:pt x="17" y="81"/>
                    <a:pt x="17" y="80"/>
                    <a:pt x="17" y="79"/>
                  </a:cubicBezTo>
                  <a:cubicBezTo>
                    <a:pt x="18" y="78"/>
                    <a:pt x="19" y="78"/>
                    <a:pt x="20" y="77"/>
                  </a:cubicBezTo>
                  <a:cubicBezTo>
                    <a:pt x="20" y="78"/>
                    <a:pt x="19" y="79"/>
                    <a:pt x="19" y="81"/>
                  </a:cubicBezTo>
                  <a:cubicBezTo>
                    <a:pt x="18" y="81"/>
                    <a:pt x="17" y="82"/>
                    <a:pt x="16" y="83"/>
                  </a:cubicBezTo>
                  <a:moveTo>
                    <a:pt x="11" y="80"/>
                  </a:moveTo>
                  <a:cubicBezTo>
                    <a:pt x="11" y="80"/>
                    <a:pt x="11" y="80"/>
                    <a:pt x="11" y="80"/>
                  </a:cubicBezTo>
                  <a:cubicBezTo>
                    <a:pt x="11" y="79"/>
                    <a:pt x="12" y="78"/>
                    <a:pt x="13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3" y="78"/>
                    <a:pt x="12" y="79"/>
                    <a:pt x="11" y="80"/>
                  </a:cubicBezTo>
                  <a:moveTo>
                    <a:pt x="23" y="76"/>
                  </a:moveTo>
                  <a:cubicBezTo>
                    <a:pt x="23" y="76"/>
                    <a:pt x="23" y="76"/>
                    <a:pt x="23" y="76"/>
                  </a:cubicBezTo>
                  <a:cubicBezTo>
                    <a:pt x="23" y="76"/>
                    <a:pt x="23" y="76"/>
                    <a:pt x="23" y="76"/>
                  </a:cubicBezTo>
                  <a:cubicBezTo>
                    <a:pt x="23" y="76"/>
                    <a:pt x="23" y="76"/>
                    <a:pt x="23" y="76"/>
                  </a:cubicBezTo>
                  <a:moveTo>
                    <a:pt x="10" y="78"/>
                  </a:moveTo>
                  <a:cubicBezTo>
                    <a:pt x="9" y="77"/>
                    <a:pt x="9" y="77"/>
                    <a:pt x="9" y="77"/>
                  </a:cubicBezTo>
                  <a:cubicBezTo>
                    <a:pt x="10" y="77"/>
                    <a:pt x="11" y="76"/>
                    <a:pt x="12" y="75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11" y="76"/>
                    <a:pt x="11" y="77"/>
                    <a:pt x="10" y="78"/>
                  </a:cubicBezTo>
                  <a:moveTo>
                    <a:pt x="8" y="76"/>
                  </a:moveTo>
                  <a:cubicBezTo>
                    <a:pt x="8" y="76"/>
                    <a:pt x="8" y="76"/>
                    <a:pt x="8" y="76"/>
                  </a:cubicBezTo>
                  <a:cubicBezTo>
                    <a:pt x="9" y="75"/>
                    <a:pt x="10" y="74"/>
                    <a:pt x="10" y="73"/>
                  </a:cubicBezTo>
                  <a:cubicBezTo>
                    <a:pt x="11" y="74"/>
                    <a:pt x="11" y="74"/>
                    <a:pt x="11" y="74"/>
                  </a:cubicBezTo>
                  <a:cubicBezTo>
                    <a:pt x="10" y="74"/>
                    <a:pt x="9" y="75"/>
                    <a:pt x="8" y="76"/>
                  </a:cubicBezTo>
                  <a:moveTo>
                    <a:pt x="7" y="74"/>
                  </a:moveTo>
                  <a:cubicBezTo>
                    <a:pt x="7" y="74"/>
                    <a:pt x="7" y="74"/>
                    <a:pt x="7" y="74"/>
                  </a:cubicBezTo>
                  <a:cubicBezTo>
                    <a:pt x="8" y="72"/>
                    <a:pt x="8" y="71"/>
                    <a:pt x="8" y="70"/>
                  </a:cubicBezTo>
                  <a:cubicBezTo>
                    <a:pt x="9" y="71"/>
                    <a:pt x="9" y="71"/>
                    <a:pt x="10" y="72"/>
                  </a:cubicBezTo>
                  <a:cubicBezTo>
                    <a:pt x="9" y="73"/>
                    <a:pt x="8" y="73"/>
                    <a:pt x="7" y="74"/>
                  </a:cubicBezTo>
                  <a:moveTo>
                    <a:pt x="78" y="72"/>
                  </a:moveTo>
                  <a:cubicBezTo>
                    <a:pt x="78" y="72"/>
                    <a:pt x="78" y="72"/>
                    <a:pt x="78" y="72"/>
                  </a:cubicBezTo>
                  <a:cubicBezTo>
                    <a:pt x="79" y="71"/>
                    <a:pt x="80" y="69"/>
                    <a:pt x="81" y="68"/>
                  </a:cubicBezTo>
                  <a:cubicBezTo>
                    <a:pt x="81" y="68"/>
                    <a:pt x="81" y="68"/>
                    <a:pt x="81" y="68"/>
                  </a:cubicBezTo>
                  <a:cubicBezTo>
                    <a:pt x="81" y="69"/>
                    <a:pt x="81" y="69"/>
                    <a:pt x="81" y="69"/>
                  </a:cubicBezTo>
                  <a:cubicBezTo>
                    <a:pt x="80" y="69"/>
                    <a:pt x="80" y="69"/>
                    <a:pt x="80" y="69"/>
                  </a:cubicBezTo>
                  <a:cubicBezTo>
                    <a:pt x="79" y="70"/>
                    <a:pt x="79" y="71"/>
                    <a:pt x="78" y="72"/>
                  </a:cubicBezTo>
                  <a:moveTo>
                    <a:pt x="88" y="67"/>
                  </a:moveTo>
                  <a:cubicBezTo>
                    <a:pt x="87" y="67"/>
                    <a:pt x="87" y="67"/>
                    <a:pt x="86" y="67"/>
                  </a:cubicBezTo>
                  <a:cubicBezTo>
                    <a:pt x="87" y="65"/>
                    <a:pt x="88" y="64"/>
                    <a:pt x="89" y="62"/>
                  </a:cubicBezTo>
                  <a:cubicBezTo>
                    <a:pt x="89" y="62"/>
                    <a:pt x="89" y="62"/>
                    <a:pt x="89" y="62"/>
                  </a:cubicBezTo>
                  <a:cubicBezTo>
                    <a:pt x="89" y="64"/>
                    <a:pt x="88" y="65"/>
                    <a:pt x="88" y="67"/>
                  </a:cubicBezTo>
                  <a:moveTo>
                    <a:pt x="84" y="67"/>
                  </a:moveTo>
                  <a:cubicBezTo>
                    <a:pt x="84" y="66"/>
                    <a:pt x="84" y="66"/>
                    <a:pt x="84" y="65"/>
                  </a:cubicBezTo>
                  <a:cubicBezTo>
                    <a:pt x="85" y="64"/>
                    <a:pt x="86" y="63"/>
                    <a:pt x="87" y="62"/>
                  </a:cubicBezTo>
                  <a:cubicBezTo>
                    <a:pt x="87" y="62"/>
                    <a:pt x="87" y="62"/>
                    <a:pt x="87" y="62"/>
                  </a:cubicBezTo>
                  <a:cubicBezTo>
                    <a:pt x="88" y="62"/>
                    <a:pt x="88" y="62"/>
                    <a:pt x="88" y="62"/>
                  </a:cubicBezTo>
                  <a:cubicBezTo>
                    <a:pt x="87" y="63"/>
                    <a:pt x="86" y="65"/>
                    <a:pt x="85" y="67"/>
                  </a:cubicBezTo>
                  <a:cubicBezTo>
                    <a:pt x="84" y="67"/>
                    <a:pt x="84" y="67"/>
                    <a:pt x="84" y="67"/>
                  </a:cubicBezTo>
                  <a:moveTo>
                    <a:pt x="12" y="61"/>
                  </a:moveTo>
                  <a:cubicBezTo>
                    <a:pt x="12" y="61"/>
                    <a:pt x="12" y="61"/>
                    <a:pt x="12" y="61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2" y="61"/>
                    <a:pt x="12" y="61"/>
                    <a:pt x="12" y="61"/>
                  </a:cubicBezTo>
                  <a:moveTo>
                    <a:pt x="11" y="61"/>
                  </a:moveTo>
                  <a:cubicBezTo>
                    <a:pt x="10" y="60"/>
                    <a:pt x="10" y="59"/>
                    <a:pt x="10" y="59"/>
                  </a:cubicBezTo>
                  <a:cubicBezTo>
                    <a:pt x="11" y="58"/>
                    <a:pt x="11" y="58"/>
                    <a:pt x="11" y="57"/>
                  </a:cubicBezTo>
                  <a:cubicBezTo>
                    <a:pt x="11" y="58"/>
                    <a:pt x="11" y="58"/>
                    <a:pt x="11" y="59"/>
                  </a:cubicBezTo>
                  <a:cubicBezTo>
                    <a:pt x="11" y="59"/>
                    <a:pt x="11" y="60"/>
                    <a:pt x="11" y="61"/>
                  </a:cubicBezTo>
                  <a:moveTo>
                    <a:pt x="10" y="56"/>
                  </a:moveTo>
                  <a:cubicBezTo>
                    <a:pt x="10" y="56"/>
                    <a:pt x="10" y="56"/>
                    <a:pt x="10" y="56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6"/>
                    <a:pt x="10" y="56"/>
                    <a:pt x="10" y="56"/>
                  </a:cubicBezTo>
                  <a:moveTo>
                    <a:pt x="7" y="54"/>
                  </a:moveTo>
                  <a:cubicBezTo>
                    <a:pt x="6" y="53"/>
                    <a:pt x="6" y="53"/>
                    <a:pt x="6" y="53"/>
                  </a:cubicBezTo>
                  <a:cubicBezTo>
                    <a:pt x="7" y="52"/>
                    <a:pt x="7" y="51"/>
                    <a:pt x="8" y="50"/>
                  </a:cubicBezTo>
                  <a:cubicBezTo>
                    <a:pt x="8" y="50"/>
                    <a:pt x="8" y="51"/>
                    <a:pt x="8" y="52"/>
                  </a:cubicBezTo>
                  <a:cubicBezTo>
                    <a:pt x="8" y="52"/>
                    <a:pt x="7" y="53"/>
                    <a:pt x="7" y="54"/>
                  </a:cubicBezTo>
                  <a:moveTo>
                    <a:pt x="4" y="53"/>
                  </a:moveTo>
                  <a:cubicBezTo>
                    <a:pt x="4" y="53"/>
                    <a:pt x="3" y="53"/>
                    <a:pt x="3" y="53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4" y="51"/>
                    <a:pt x="5" y="49"/>
                    <a:pt x="6" y="48"/>
                  </a:cubicBezTo>
                  <a:cubicBezTo>
                    <a:pt x="6" y="48"/>
                    <a:pt x="7" y="48"/>
                    <a:pt x="8" y="48"/>
                  </a:cubicBezTo>
                  <a:cubicBezTo>
                    <a:pt x="6" y="50"/>
                    <a:pt x="5" y="51"/>
                    <a:pt x="4" y="53"/>
                  </a:cubicBezTo>
                  <a:moveTo>
                    <a:pt x="3" y="49"/>
                  </a:moveTo>
                  <a:cubicBezTo>
                    <a:pt x="3" y="49"/>
                    <a:pt x="3" y="48"/>
                    <a:pt x="3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4" y="48"/>
                    <a:pt x="3" y="49"/>
                    <a:pt x="3" y="49"/>
                  </a:cubicBezTo>
                  <a:moveTo>
                    <a:pt x="85" y="33"/>
                  </a:moveTo>
                  <a:cubicBezTo>
                    <a:pt x="85" y="33"/>
                    <a:pt x="85" y="32"/>
                    <a:pt x="85" y="31"/>
                  </a:cubicBezTo>
                  <a:cubicBezTo>
                    <a:pt x="85" y="31"/>
                    <a:pt x="86" y="30"/>
                    <a:pt x="87" y="30"/>
                  </a:cubicBezTo>
                  <a:cubicBezTo>
                    <a:pt x="87" y="31"/>
                    <a:pt x="86" y="32"/>
                    <a:pt x="86" y="33"/>
                  </a:cubicBezTo>
                  <a:cubicBezTo>
                    <a:pt x="85" y="33"/>
                    <a:pt x="85" y="33"/>
                    <a:pt x="85" y="33"/>
                  </a:cubicBezTo>
                  <a:moveTo>
                    <a:pt x="17" y="23"/>
                  </a:moveTo>
                  <a:cubicBezTo>
                    <a:pt x="16" y="23"/>
                    <a:pt x="16" y="23"/>
                    <a:pt x="16" y="23"/>
                  </a:cubicBezTo>
                  <a:cubicBezTo>
                    <a:pt x="17" y="22"/>
                    <a:pt x="18" y="21"/>
                    <a:pt x="19" y="20"/>
                  </a:cubicBezTo>
                  <a:cubicBezTo>
                    <a:pt x="18" y="21"/>
                    <a:pt x="18" y="22"/>
                    <a:pt x="17" y="23"/>
                  </a:cubicBezTo>
                  <a:moveTo>
                    <a:pt x="17" y="21"/>
                  </a:moveTo>
                  <a:cubicBezTo>
                    <a:pt x="17" y="20"/>
                    <a:pt x="17" y="20"/>
                    <a:pt x="17" y="20"/>
                  </a:cubicBezTo>
                  <a:cubicBezTo>
                    <a:pt x="17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20"/>
                    <a:pt x="17" y="20"/>
                    <a:pt x="17" y="21"/>
                  </a:cubicBezTo>
                  <a:moveTo>
                    <a:pt x="33" y="13"/>
                  </a:moveTo>
                  <a:cubicBezTo>
                    <a:pt x="33" y="13"/>
                    <a:pt x="34" y="13"/>
                    <a:pt x="34" y="13"/>
                  </a:cubicBezTo>
                  <a:cubicBezTo>
                    <a:pt x="38" y="11"/>
                    <a:pt x="43" y="10"/>
                    <a:pt x="47" y="10"/>
                  </a:cubicBezTo>
                  <a:cubicBezTo>
                    <a:pt x="48" y="10"/>
                    <a:pt x="49" y="9"/>
                    <a:pt x="49" y="9"/>
                  </a:cubicBezTo>
                  <a:cubicBezTo>
                    <a:pt x="49" y="7"/>
                    <a:pt x="49" y="5"/>
                    <a:pt x="50" y="3"/>
                  </a:cubicBezTo>
                  <a:cubicBezTo>
                    <a:pt x="54" y="3"/>
                    <a:pt x="58" y="3"/>
                    <a:pt x="62" y="5"/>
                  </a:cubicBezTo>
                  <a:cubicBezTo>
                    <a:pt x="61" y="7"/>
                    <a:pt x="61" y="9"/>
                    <a:pt x="60" y="11"/>
                  </a:cubicBezTo>
                  <a:cubicBezTo>
                    <a:pt x="60" y="11"/>
                    <a:pt x="61" y="12"/>
                    <a:pt x="61" y="12"/>
                  </a:cubicBezTo>
                  <a:cubicBezTo>
                    <a:pt x="66" y="14"/>
                    <a:pt x="70" y="17"/>
                    <a:pt x="73" y="20"/>
                  </a:cubicBezTo>
                  <a:cubicBezTo>
                    <a:pt x="73" y="20"/>
                    <a:pt x="74" y="20"/>
                    <a:pt x="74" y="20"/>
                  </a:cubicBezTo>
                  <a:cubicBezTo>
                    <a:pt x="74" y="20"/>
                    <a:pt x="75" y="20"/>
                    <a:pt x="75" y="20"/>
                  </a:cubicBezTo>
                  <a:cubicBezTo>
                    <a:pt x="77" y="19"/>
                    <a:pt x="79" y="17"/>
                    <a:pt x="80" y="16"/>
                  </a:cubicBezTo>
                  <a:cubicBezTo>
                    <a:pt x="81" y="16"/>
                    <a:pt x="81" y="17"/>
                    <a:pt x="81" y="17"/>
                  </a:cubicBezTo>
                  <a:cubicBezTo>
                    <a:pt x="82" y="18"/>
                    <a:pt x="83" y="20"/>
                    <a:pt x="84" y="21"/>
                  </a:cubicBezTo>
                  <a:cubicBezTo>
                    <a:pt x="85" y="22"/>
                    <a:pt x="86" y="23"/>
                    <a:pt x="86" y="24"/>
                  </a:cubicBezTo>
                  <a:cubicBezTo>
                    <a:pt x="86" y="24"/>
                    <a:pt x="87" y="25"/>
                    <a:pt x="87" y="26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85" y="27"/>
                    <a:pt x="84" y="28"/>
                    <a:pt x="82" y="30"/>
                  </a:cubicBezTo>
                  <a:cubicBezTo>
                    <a:pt x="81" y="30"/>
                    <a:pt x="81" y="31"/>
                    <a:pt x="81" y="31"/>
                  </a:cubicBezTo>
                  <a:cubicBezTo>
                    <a:pt x="83" y="36"/>
                    <a:pt x="84" y="40"/>
                    <a:pt x="85" y="45"/>
                  </a:cubicBezTo>
                  <a:cubicBezTo>
                    <a:pt x="85" y="46"/>
                    <a:pt x="85" y="46"/>
                    <a:pt x="86" y="46"/>
                  </a:cubicBezTo>
                  <a:cubicBezTo>
                    <a:pt x="88" y="47"/>
                    <a:pt x="90" y="47"/>
                    <a:pt x="92" y="47"/>
                  </a:cubicBezTo>
                  <a:cubicBezTo>
                    <a:pt x="92" y="51"/>
                    <a:pt x="91" y="55"/>
                    <a:pt x="90" y="59"/>
                  </a:cubicBezTo>
                  <a:cubicBezTo>
                    <a:pt x="89" y="59"/>
                    <a:pt x="88" y="59"/>
                    <a:pt x="87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5" y="59"/>
                    <a:pt x="84" y="59"/>
                    <a:pt x="83" y="60"/>
                  </a:cubicBezTo>
                  <a:cubicBezTo>
                    <a:pt x="81" y="61"/>
                    <a:pt x="80" y="63"/>
                    <a:pt x="79" y="65"/>
                  </a:cubicBezTo>
                  <a:cubicBezTo>
                    <a:pt x="78" y="67"/>
                    <a:pt x="77" y="69"/>
                    <a:pt x="75" y="71"/>
                  </a:cubicBezTo>
                  <a:cubicBezTo>
                    <a:pt x="74" y="71"/>
                    <a:pt x="74" y="72"/>
                    <a:pt x="75" y="73"/>
                  </a:cubicBezTo>
                  <a:cubicBezTo>
                    <a:pt x="76" y="74"/>
                    <a:pt x="77" y="76"/>
                    <a:pt x="78" y="78"/>
                  </a:cubicBezTo>
                  <a:cubicBezTo>
                    <a:pt x="75" y="81"/>
                    <a:pt x="72" y="83"/>
                    <a:pt x="69" y="85"/>
                  </a:cubicBezTo>
                  <a:cubicBezTo>
                    <a:pt x="67" y="83"/>
                    <a:pt x="66" y="81"/>
                    <a:pt x="65" y="80"/>
                  </a:cubicBezTo>
                  <a:cubicBezTo>
                    <a:pt x="65" y="79"/>
                    <a:pt x="64" y="79"/>
                    <a:pt x="64" y="79"/>
                  </a:cubicBezTo>
                  <a:cubicBezTo>
                    <a:pt x="64" y="79"/>
                    <a:pt x="63" y="79"/>
                    <a:pt x="63" y="79"/>
                  </a:cubicBezTo>
                  <a:cubicBezTo>
                    <a:pt x="59" y="81"/>
                    <a:pt x="54" y="82"/>
                    <a:pt x="50" y="82"/>
                  </a:cubicBezTo>
                  <a:cubicBezTo>
                    <a:pt x="49" y="82"/>
                    <a:pt x="48" y="83"/>
                    <a:pt x="48" y="84"/>
                  </a:cubicBezTo>
                  <a:cubicBezTo>
                    <a:pt x="48" y="86"/>
                    <a:pt x="47" y="88"/>
                    <a:pt x="47" y="90"/>
                  </a:cubicBezTo>
                  <a:cubicBezTo>
                    <a:pt x="43" y="90"/>
                    <a:pt x="39" y="89"/>
                    <a:pt x="35" y="88"/>
                  </a:cubicBezTo>
                  <a:cubicBezTo>
                    <a:pt x="36" y="86"/>
                    <a:pt x="36" y="84"/>
                    <a:pt x="36" y="82"/>
                  </a:cubicBezTo>
                  <a:cubicBezTo>
                    <a:pt x="36" y="81"/>
                    <a:pt x="36" y="80"/>
                    <a:pt x="35" y="80"/>
                  </a:cubicBezTo>
                  <a:cubicBezTo>
                    <a:pt x="31" y="78"/>
                    <a:pt x="27" y="76"/>
                    <a:pt x="24" y="72"/>
                  </a:cubicBezTo>
                  <a:cubicBezTo>
                    <a:pt x="23" y="72"/>
                    <a:pt x="23" y="72"/>
                    <a:pt x="23" y="72"/>
                  </a:cubicBezTo>
                  <a:cubicBezTo>
                    <a:pt x="22" y="72"/>
                    <a:pt x="22" y="72"/>
                    <a:pt x="22" y="72"/>
                  </a:cubicBezTo>
                  <a:cubicBezTo>
                    <a:pt x="20" y="74"/>
                    <a:pt x="18" y="75"/>
                    <a:pt x="17" y="76"/>
                  </a:cubicBezTo>
                  <a:cubicBezTo>
                    <a:pt x="14" y="73"/>
                    <a:pt x="11" y="70"/>
                    <a:pt x="10" y="66"/>
                  </a:cubicBezTo>
                  <a:cubicBezTo>
                    <a:pt x="11" y="65"/>
                    <a:pt x="13" y="64"/>
                    <a:pt x="15" y="63"/>
                  </a:cubicBezTo>
                  <a:cubicBezTo>
                    <a:pt x="15" y="62"/>
                    <a:pt x="16" y="61"/>
                    <a:pt x="15" y="61"/>
                  </a:cubicBezTo>
                  <a:cubicBezTo>
                    <a:pt x="13" y="56"/>
                    <a:pt x="12" y="52"/>
                    <a:pt x="12" y="47"/>
                  </a:cubicBezTo>
                  <a:cubicBezTo>
                    <a:pt x="12" y="46"/>
                    <a:pt x="12" y="46"/>
                    <a:pt x="11" y="46"/>
                  </a:cubicBezTo>
                  <a:cubicBezTo>
                    <a:pt x="9" y="45"/>
                    <a:pt x="7" y="45"/>
                    <a:pt x="5" y="45"/>
                  </a:cubicBezTo>
                  <a:cubicBezTo>
                    <a:pt x="5" y="41"/>
                    <a:pt x="6" y="37"/>
                    <a:pt x="7" y="33"/>
                  </a:cubicBezTo>
                  <a:cubicBezTo>
                    <a:pt x="9" y="33"/>
                    <a:pt x="11" y="34"/>
                    <a:pt x="13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4" y="34"/>
                    <a:pt x="14" y="34"/>
                    <a:pt x="15" y="33"/>
                  </a:cubicBezTo>
                  <a:cubicBezTo>
                    <a:pt x="16" y="31"/>
                    <a:pt x="17" y="29"/>
                    <a:pt x="18" y="27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9" y="24"/>
                    <a:pt x="21" y="23"/>
                    <a:pt x="22" y="21"/>
                  </a:cubicBezTo>
                  <a:cubicBezTo>
                    <a:pt x="23" y="21"/>
                    <a:pt x="23" y="20"/>
                    <a:pt x="22" y="19"/>
                  </a:cubicBezTo>
                  <a:cubicBezTo>
                    <a:pt x="21" y="18"/>
                    <a:pt x="20" y="16"/>
                    <a:pt x="19" y="14"/>
                  </a:cubicBezTo>
                  <a:cubicBezTo>
                    <a:pt x="22" y="12"/>
                    <a:pt x="25" y="9"/>
                    <a:pt x="28" y="7"/>
                  </a:cubicBezTo>
                  <a:cubicBezTo>
                    <a:pt x="30" y="9"/>
                    <a:pt x="31" y="11"/>
                    <a:pt x="32" y="13"/>
                  </a:cubicBezTo>
                  <a:cubicBezTo>
                    <a:pt x="32" y="13"/>
                    <a:pt x="33" y="13"/>
                    <a:pt x="33" y="13"/>
                  </a:cubicBezTo>
                  <a:moveTo>
                    <a:pt x="49" y="0"/>
                  </a:moveTo>
                  <a:cubicBezTo>
                    <a:pt x="48" y="0"/>
                    <a:pt x="47" y="0"/>
                    <a:pt x="47" y="1"/>
                  </a:cubicBezTo>
                  <a:cubicBezTo>
                    <a:pt x="47" y="3"/>
                    <a:pt x="46" y="5"/>
                    <a:pt x="46" y="7"/>
                  </a:cubicBezTo>
                  <a:cubicBezTo>
                    <a:pt x="42" y="7"/>
                    <a:pt x="38" y="8"/>
                    <a:pt x="34" y="10"/>
                  </a:cubicBezTo>
                  <a:cubicBezTo>
                    <a:pt x="33" y="8"/>
                    <a:pt x="31" y="6"/>
                    <a:pt x="30" y="5"/>
                  </a:cubicBezTo>
                  <a:cubicBezTo>
                    <a:pt x="30" y="4"/>
                    <a:pt x="29" y="4"/>
                    <a:pt x="29" y="4"/>
                  </a:cubicBezTo>
                  <a:cubicBezTo>
                    <a:pt x="29" y="4"/>
                    <a:pt x="28" y="4"/>
                    <a:pt x="28" y="4"/>
                  </a:cubicBezTo>
                  <a:cubicBezTo>
                    <a:pt x="24" y="6"/>
                    <a:pt x="19" y="9"/>
                    <a:pt x="16" y="13"/>
                  </a:cubicBezTo>
                  <a:cubicBezTo>
                    <a:pt x="15" y="13"/>
                    <a:pt x="15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7"/>
                    <a:pt x="14" y="19"/>
                    <a:pt x="13" y="22"/>
                  </a:cubicBezTo>
                  <a:cubicBezTo>
                    <a:pt x="13" y="22"/>
                    <a:pt x="13" y="23"/>
                    <a:pt x="13" y="23"/>
                  </a:cubicBezTo>
                  <a:cubicBezTo>
                    <a:pt x="14" y="24"/>
                    <a:pt x="14" y="25"/>
                    <a:pt x="15" y="26"/>
                  </a:cubicBezTo>
                  <a:cubicBezTo>
                    <a:pt x="14" y="27"/>
                    <a:pt x="13" y="29"/>
                    <a:pt x="12" y="31"/>
                  </a:cubicBezTo>
                  <a:cubicBezTo>
                    <a:pt x="10" y="30"/>
                    <a:pt x="8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5" y="30"/>
                    <a:pt x="5" y="30"/>
                    <a:pt x="4" y="31"/>
                  </a:cubicBezTo>
                  <a:cubicBezTo>
                    <a:pt x="4" y="31"/>
                    <a:pt x="4" y="31"/>
                    <a:pt x="4" y="32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2" y="38"/>
                    <a:pt x="0" y="49"/>
                    <a:pt x="0" y="54"/>
                  </a:cubicBezTo>
                  <a:cubicBezTo>
                    <a:pt x="0" y="55"/>
                    <a:pt x="0" y="55"/>
                    <a:pt x="1" y="55"/>
                  </a:cubicBezTo>
                  <a:cubicBezTo>
                    <a:pt x="3" y="56"/>
                    <a:pt x="5" y="56"/>
                    <a:pt x="7" y="57"/>
                  </a:cubicBezTo>
                  <a:cubicBezTo>
                    <a:pt x="7" y="59"/>
                    <a:pt x="8" y="61"/>
                    <a:pt x="8" y="6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7" y="65"/>
                    <a:pt x="6" y="65"/>
                    <a:pt x="6" y="65"/>
                  </a:cubicBezTo>
                  <a:cubicBezTo>
                    <a:pt x="6" y="68"/>
                    <a:pt x="5" y="71"/>
                    <a:pt x="4" y="73"/>
                  </a:cubicBezTo>
                  <a:cubicBezTo>
                    <a:pt x="4" y="73"/>
                    <a:pt x="4" y="73"/>
                    <a:pt x="4" y="73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4" y="75"/>
                    <a:pt x="4" y="75"/>
                    <a:pt x="5" y="76"/>
                  </a:cubicBezTo>
                  <a:cubicBezTo>
                    <a:pt x="7" y="80"/>
                    <a:pt x="9" y="83"/>
                    <a:pt x="12" y="86"/>
                  </a:cubicBezTo>
                  <a:cubicBezTo>
                    <a:pt x="13" y="87"/>
                    <a:pt x="13" y="87"/>
                    <a:pt x="14" y="87"/>
                  </a:cubicBezTo>
                  <a:cubicBezTo>
                    <a:pt x="14" y="87"/>
                    <a:pt x="14" y="87"/>
                    <a:pt x="14" y="87"/>
                  </a:cubicBezTo>
                  <a:cubicBezTo>
                    <a:pt x="14" y="87"/>
                    <a:pt x="15" y="87"/>
                    <a:pt x="15" y="87"/>
                  </a:cubicBezTo>
                  <a:cubicBezTo>
                    <a:pt x="17" y="86"/>
                    <a:pt x="18" y="85"/>
                    <a:pt x="20" y="84"/>
                  </a:cubicBezTo>
                  <a:cubicBezTo>
                    <a:pt x="23" y="86"/>
                    <a:pt x="26" y="88"/>
                    <a:pt x="30" y="90"/>
                  </a:cubicBezTo>
                  <a:cubicBezTo>
                    <a:pt x="30" y="92"/>
                    <a:pt x="30" y="94"/>
                    <a:pt x="30" y="97"/>
                  </a:cubicBezTo>
                  <a:cubicBezTo>
                    <a:pt x="30" y="98"/>
                    <a:pt x="30" y="98"/>
                    <a:pt x="31" y="98"/>
                  </a:cubicBezTo>
                  <a:cubicBezTo>
                    <a:pt x="36" y="100"/>
                    <a:pt x="41" y="101"/>
                    <a:pt x="46" y="101"/>
                  </a:cubicBezTo>
                  <a:cubicBezTo>
                    <a:pt x="46" y="101"/>
                    <a:pt x="46" y="101"/>
                    <a:pt x="46" y="101"/>
                  </a:cubicBezTo>
                  <a:cubicBezTo>
                    <a:pt x="47" y="101"/>
                    <a:pt x="47" y="100"/>
                    <a:pt x="47" y="100"/>
                  </a:cubicBezTo>
                  <a:cubicBezTo>
                    <a:pt x="48" y="98"/>
                    <a:pt x="49" y="96"/>
                    <a:pt x="49" y="93"/>
                  </a:cubicBezTo>
                  <a:cubicBezTo>
                    <a:pt x="54" y="93"/>
                    <a:pt x="57" y="92"/>
                    <a:pt x="61" y="90"/>
                  </a:cubicBezTo>
                  <a:cubicBezTo>
                    <a:pt x="62" y="92"/>
                    <a:pt x="64" y="94"/>
                    <a:pt x="65" y="96"/>
                  </a:cubicBezTo>
                  <a:cubicBezTo>
                    <a:pt x="65" y="96"/>
                    <a:pt x="65" y="96"/>
                    <a:pt x="66" y="96"/>
                  </a:cubicBezTo>
                  <a:cubicBezTo>
                    <a:pt x="66" y="96"/>
                    <a:pt x="66" y="96"/>
                    <a:pt x="67" y="96"/>
                  </a:cubicBezTo>
                  <a:cubicBezTo>
                    <a:pt x="71" y="94"/>
                    <a:pt x="75" y="91"/>
                    <a:pt x="79" y="87"/>
                  </a:cubicBezTo>
                  <a:cubicBezTo>
                    <a:pt x="79" y="87"/>
                    <a:pt x="79" y="87"/>
                    <a:pt x="79" y="87"/>
                  </a:cubicBezTo>
                  <a:cubicBezTo>
                    <a:pt x="80" y="84"/>
                    <a:pt x="81" y="82"/>
                    <a:pt x="82" y="78"/>
                  </a:cubicBezTo>
                  <a:cubicBezTo>
                    <a:pt x="82" y="78"/>
                    <a:pt x="82" y="78"/>
                    <a:pt x="82" y="78"/>
                  </a:cubicBezTo>
                  <a:cubicBezTo>
                    <a:pt x="82" y="78"/>
                    <a:pt x="82" y="78"/>
                    <a:pt x="82" y="78"/>
                  </a:cubicBezTo>
                  <a:cubicBezTo>
                    <a:pt x="82" y="77"/>
                    <a:pt x="82" y="77"/>
                    <a:pt x="82" y="77"/>
                  </a:cubicBezTo>
                  <a:cubicBezTo>
                    <a:pt x="82" y="77"/>
                    <a:pt x="82" y="77"/>
                    <a:pt x="82" y="77"/>
                  </a:cubicBezTo>
                  <a:cubicBezTo>
                    <a:pt x="81" y="76"/>
                    <a:pt x="80" y="75"/>
                    <a:pt x="80" y="75"/>
                  </a:cubicBezTo>
                  <a:cubicBezTo>
                    <a:pt x="81" y="73"/>
                    <a:pt x="82" y="71"/>
                    <a:pt x="83" y="71"/>
                  </a:cubicBezTo>
                  <a:cubicBezTo>
                    <a:pt x="83" y="70"/>
                    <a:pt x="84" y="70"/>
                    <a:pt x="84" y="70"/>
                  </a:cubicBezTo>
                  <a:cubicBezTo>
                    <a:pt x="84" y="70"/>
                    <a:pt x="84" y="70"/>
                    <a:pt x="85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70"/>
                    <a:pt x="87" y="70"/>
                    <a:pt x="89" y="70"/>
                  </a:cubicBezTo>
                  <a:cubicBezTo>
                    <a:pt x="89" y="70"/>
                    <a:pt x="89" y="70"/>
                    <a:pt x="89" y="70"/>
                  </a:cubicBezTo>
                  <a:cubicBezTo>
                    <a:pt x="89" y="70"/>
                    <a:pt x="90" y="70"/>
                    <a:pt x="90" y="69"/>
                  </a:cubicBezTo>
                  <a:cubicBezTo>
                    <a:pt x="91" y="67"/>
                    <a:pt x="92" y="64"/>
                    <a:pt x="93" y="61"/>
                  </a:cubicBezTo>
                  <a:cubicBezTo>
                    <a:pt x="94" y="56"/>
                    <a:pt x="95" y="51"/>
                    <a:pt x="95" y="46"/>
                  </a:cubicBezTo>
                  <a:cubicBezTo>
                    <a:pt x="95" y="46"/>
                    <a:pt x="95" y="46"/>
                    <a:pt x="95" y="46"/>
                  </a:cubicBezTo>
                  <a:cubicBezTo>
                    <a:pt x="95" y="46"/>
                    <a:pt x="95" y="46"/>
                    <a:pt x="95" y="46"/>
                  </a:cubicBezTo>
                  <a:cubicBezTo>
                    <a:pt x="95" y="45"/>
                    <a:pt x="95" y="45"/>
                    <a:pt x="94" y="45"/>
                  </a:cubicBezTo>
                  <a:cubicBezTo>
                    <a:pt x="92" y="44"/>
                    <a:pt x="90" y="44"/>
                    <a:pt x="87" y="44"/>
                  </a:cubicBezTo>
                  <a:cubicBezTo>
                    <a:pt x="87" y="41"/>
                    <a:pt x="87" y="39"/>
                    <a:pt x="86" y="36"/>
                  </a:cubicBezTo>
                  <a:cubicBezTo>
                    <a:pt x="87" y="36"/>
                    <a:pt x="87" y="36"/>
                    <a:pt x="88" y="35"/>
                  </a:cubicBezTo>
                  <a:cubicBezTo>
                    <a:pt x="88" y="35"/>
                    <a:pt x="89" y="35"/>
                    <a:pt x="89" y="34"/>
                  </a:cubicBezTo>
                  <a:cubicBezTo>
                    <a:pt x="89" y="32"/>
                    <a:pt x="90" y="30"/>
                    <a:pt x="90" y="28"/>
                  </a:cubicBezTo>
                  <a:cubicBezTo>
                    <a:pt x="90" y="28"/>
                    <a:pt x="90" y="27"/>
                    <a:pt x="90" y="27"/>
                  </a:cubicBezTo>
                  <a:cubicBezTo>
                    <a:pt x="91" y="27"/>
                    <a:pt x="91" y="26"/>
                    <a:pt x="90" y="26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89" y="24"/>
                    <a:pt x="89" y="23"/>
                    <a:pt x="88" y="22"/>
                  </a:cubicBezTo>
                  <a:cubicBezTo>
                    <a:pt x="88" y="22"/>
                    <a:pt x="88" y="21"/>
                    <a:pt x="87" y="20"/>
                  </a:cubicBezTo>
                  <a:cubicBezTo>
                    <a:pt x="86" y="19"/>
                    <a:pt x="85" y="17"/>
                    <a:pt x="84" y="16"/>
                  </a:cubicBezTo>
                  <a:cubicBezTo>
                    <a:pt x="83" y="15"/>
                    <a:pt x="83" y="14"/>
                    <a:pt x="82" y="14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81" y="13"/>
                    <a:pt x="81" y="13"/>
                    <a:pt x="80" y="13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78" y="14"/>
                    <a:pt x="76" y="16"/>
                    <a:pt x="74" y="17"/>
                  </a:cubicBezTo>
                  <a:cubicBezTo>
                    <a:pt x="71" y="14"/>
                    <a:pt x="67" y="12"/>
                    <a:pt x="64" y="10"/>
                  </a:cubicBezTo>
                  <a:cubicBezTo>
                    <a:pt x="64" y="8"/>
                    <a:pt x="64" y="6"/>
                    <a:pt x="65" y="4"/>
                  </a:cubicBezTo>
                  <a:cubicBezTo>
                    <a:pt x="65" y="3"/>
                    <a:pt x="64" y="2"/>
                    <a:pt x="64" y="2"/>
                  </a:cubicBezTo>
                  <a:cubicBezTo>
                    <a:pt x="59" y="0"/>
                    <a:pt x="54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91" name="Freeform 745"/>
            <p:cNvSpPr>
              <a:spLocks noEditPoints="1"/>
            </p:cNvSpPr>
            <p:nvPr/>
          </p:nvSpPr>
          <p:spPr bwMode="auto">
            <a:xfrm>
              <a:off x="3300" y="1353"/>
              <a:ext cx="116" cy="118"/>
            </a:xfrm>
            <a:custGeom>
              <a:avLst/>
              <a:gdLst>
                <a:gd name="T0" fmla="*/ 46 w 49"/>
                <a:gd name="T1" fmla="*/ 27 h 50"/>
                <a:gd name="T2" fmla="*/ 46 w 49"/>
                <a:gd name="T3" fmla="*/ 28 h 50"/>
                <a:gd name="T4" fmla="*/ 45 w 49"/>
                <a:gd name="T5" fmla="*/ 25 h 50"/>
                <a:gd name="T6" fmla="*/ 46 w 49"/>
                <a:gd name="T7" fmla="*/ 26 h 50"/>
                <a:gd name="T8" fmla="*/ 45 w 49"/>
                <a:gd name="T9" fmla="*/ 24 h 50"/>
                <a:gd name="T10" fmla="*/ 46 w 49"/>
                <a:gd name="T11" fmla="*/ 23 h 50"/>
                <a:gd name="T12" fmla="*/ 45 w 49"/>
                <a:gd name="T13" fmla="*/ 24 h 50"/>
                <a:gd name="T14" fmla="*/ 43 w 49"/>
                <a:gd name="T15" fmla="*/ 20 h 50"/>
                <a:gd name="T16" fmla="*/ 45 w 49"/>
                <a:gd name="T17" fmla="*/ 22 h 50"/>
                <a:gd name="T18" fmla="*/ 42 w 49"/>
                <a:gd name="T19" fmla="*/ 18 h 50"/>
                <a:gd name="T20" fmla="*/ 42 w 49"/>
                <a:gd name="T21" fmla="*/ 14 h 50"/>
                <a:gd name="T22" fmla="*/ 42 w 49"/>
                <a:gd name="T23" fmla="*/ 18 h 50"/>
                <a:gd name="T24" fmla="*/ 10 w 49"/>
                <a:gd name="T25" fmla="*/ 40 h 50"/>
                <a:gd name="T26" fmla="*/ 4 w 49"/>
                <a:gd name="T27" fmla="*/ 20 h 50"/>
                <a:gd name="T28" fmla="*/ 4 w 49"/>
                <a:gd name="T29" fmla="*/ 20 h 50"/>
                <a:gd name="T30" fmla="*/ 22 w 49"/>
                <a:gd name="T31" fmla="*/ 10 h 50"/>
                <a:gd name="T32" fmla="*/ 37 w 49"/>
                <a:gd name="T33" fmla="*/ 17 h 50"/>
                <a:gd name="T34" fmla="*/ 43 w 49"/>
                <a:gd name="T35" fmla="*/ 36 h 50"/>
                <a:gd name="T36" fmla="*/ 36 w 49"/>
                <a:gd name="T37" fmla="*/ 44 h 50"/>
                <a:gd name="T38" fmla="*/ 25 w 49"/>
                <a:gd name="T39" fmla="*/ 47 h 50"/>
                <a:gd name="T40" fmla="*/ 35 w 49"/>
                <a:gd name="T41" fmla="*/ 11 h 50"/>
                <a:gd name="T42" fmla="*/ 40 w 49"/>
                <a:gd name="T43" fmla="*/ 11 h 50"/>
                <a:gd name="T44" fmla="*/ 39 w 49"/>
                <a:gd name="T45" fmla="*/ 14 h 50"/>
                <a:gd name="T46" fmla="*/ 12 w 49"/>
                <a:gd name="T47" fmla="*/ 7 h 50"/>
                <a:gd name="T48" fmla="*/ 7 w 49"/>
                <a:gd name="T49" fmla="*/ 13 h 50"/>
                <a:gd name="T50" fmla="*/ 30 w 49"/>
                <a:gd name="T51" fmla="*/ 9 h 50"/>
                <a:gd name="T52" fmla="*/ 34 w 49"/>
                <a:gd name="T53" fmla="*/ 6 h 50"/>
                <a:gd name="T54" fmla="*/ 34 w 49"/>
                <a:gd name="T55" fmla="*/ 10 h 50"/>
                <a:gd name="T56" fmla="*/ 18 w 49"/>
                <a:gd name="T57" fmla="*/ 5 h 50"/>
                <a:gd name="T58" fmla="*/ 14 w 49"/>
                <a:gd name="T59" fmla="*/ 8 h 50"/>
                <a:gd name="T60" fmla="*/ 29 w 49"/>
                <a:gd name="T61" fmla="*/ 8 h 50"/>
                <a:gd name="T62" fmla="*/ 28 w 49"/>
                <a:gd name="T63" fmla="*/ 4 h 50"/>
                <a:gd name="T64" fmla="*/ 32 w 49"/>
                <a:gd name="T65" fmla="*/ 5 h 50"/>
                <a:gd name="T66" fmla="*/ 18 w 49"/>
                <a:gd name="T67" fmla="*/ 7 h 50"/>
                <a:gd name="T68" fmla="*/ 24 w 49"/>
                <a:gd name="T69" fmla="*/ 3 h 50"/>
                <a:gd name="T70" fmla="*/ 22 w 49"/>
                <a:gd name="T71" fmla="*/ 7 h 50"/>
                <a:gd name="T72" fmla="*/ 24 w 49"/>
                <a:gd name="T73" fmla="*/ 0 h 50"/>
                <a:gd name="T74" fmla="*/ 12 w 49"/>
                <a:gd name="T75" fmla="*/ 4 h 50"/>
                <a:gd name="T76" fmla="*/ 7 w 49"/>
                <a:gd name="T77" fmla="*/ 42 h 50"/>
                <a:gd name="T78" fmla="*/ 25 w 49"/>
                <a:gd name="T79" fmla="*/ 50 h 50"/>
                <a:gd name="T80" fmla="*/ 36 w 49"/>
                <a:gd name="T81" fmla="*/ 47 h 50"/>
                <a:gd name="T82" fmla="*/ 36 w 49"/>
                <a:gd name="T83" fmla="*/ 47 h 50"/>
                <a:gd name="T84" fmla="*/ 37 w 49"/>
                <a:gd name="T85" fmla="*/ 46 h 50"/>
                <a:gd name="T86" fmla="*/ 39 w 49"/>
                <a:gd name="T87" fmla="*/ 45 h 50"/>
                <a:gd name="T88" fmla="*/ 39 w 49"/>
                <a:gd name="T89" fmla="*/ 45 h 50"/>
                <a:gd name="T90" fmla="*/ 39 w 49"/>
                <a:gd name="T91" fmla="*/ 45 h 50"/>
                <a:gd name="T92" fmla="*/ 39 w 49"/>
                <a:gd name="T93" fmla="*/ 45 h 50"/>
                <a:gd name="T94" fmla="*/ 39 w 49"/>
                <a:gd name="T95" fmla="*/ 45 h 50"/>
                <a:gd name="T96" fmla="*/ 42 w 49"/>
                <a:gd name="T97" fmla="*/ 9 h 50"/>
                <a:gd name="T98" fmla="*/ 24 w 49"/>
                <a:gd name="T9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9" h="50">
                  <a:moveTo>
                    <a:pt x="46" y="28"/>
                  </a:move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8"/>
                    <a:pt x="46" y="28"/>
                    <a:pt x="46" y="28"/>
                  </a:cubicBezTo>
                  <a:moveTo>
                    <a:pt x="46" y="26"/>
                  </a:moveTo>
                  <a:cubicBezTo>
                    <a:pt x="45" y="25"/>
                    <a:pt x="45" y="25"/>
                    <a:pt x="45" y="25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moveTo>
                    <a:pt x="45" y="24"/>
                  </a:moveTo>
                  <a:cubicBezTo>
                    <a:pt x="45" y="24"/>
                    <a:pt x="45" y="24"/>
                    <a:pt x="45" y="24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5" y="24"/>
                    <a:pt x="45" y="24"/>
                    <a:pt x="45" y="24"/>
                  </a:cubicBezTo>
                  <a:moveTo>
                    <a:pt x="44" y="22"/>
                  </a:moveTo>
                  <a:cubicBezTo>
                    <a:pt x="44" y="21"/>
                    <a:pt x="43" y="20"/>
                    <a:pt x="43" y="20"/>
                  </a:cubicBezTo>
                  <a:cubicBezTo>
                    <a:pt x="43" y="19"/>
                    <a:pt x="44" y="19"/>
                    <a:pt x="45" y="19"/>
                  </a:cubicBezTo>
                  <a:cubicBezTo>
                    <a:pt x="45" y="20"/>
                    <a:pt x="45" y="21"/>
                    <a:pt x="45" y="22"/>
                  </a:cubicBezTo>
                  <a:cubicBezTo>
                    <a:pt x="45" y="22"/>
                    <a:pt x="45" y="22"/>
                    <a:pt x="44" y="22"/>
                  </a:cubicBezTo>
                  <a:moveTo>
                    <a:pt x="42" y="18"/>
                  </a:moveTo>
                  <a:cubicBezTo>
                    <a:pt x="41" y="17"/>
                    <a:pt x="40" y="16"/>
                    <a:pt x="40" y="15"/>
                  </a:cubicBezTo>
                  <a:cubicBezTo>
                    <a:pt x="40" y="15"/>
                    <a:pt x="41" y="14"/>
                    <a:pt x="42" y="14"/>
                  </a:cubicBezTo>
                  <a:cubicBezTo>
                    <a:pt x="43" y="15"/>
                    <a:pt x="43" y="16"/>
                    <a:pt x="44" y="17"/>
                  </a:cubicBezTo>
                  <a:cubicBezTo>
                    <a:pt x="43" y="18"/>
                    <a:pt x="43" y="18"/>
                    <a:pt x="42" y="18"/>
                  </a:cubicBezTo>
                  <a:moveTo>
                    <a:pt x="25" y="47"/>
                  </a:moveTo>
                  <a:cubicBezTo>
                    <a:pt x="19" y="47"/>
                    <a:pt x="13" y="44"/>
                    <a:pt x="10" y="40"/>
                  </a:cubicBezTo>
                  <a:cubicBezTo>
                    <a:pt x="6" y="35"/>
                    <a:pt x="3" y="29"/>
                    <a:pt x="3" y="24"/>
                  </a:cubicBezTo>
                  <a:cubicBezTo>
                    <a:pt x="3" y="23"/>
                    <a:pt x="3" y="21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6" y="17"/>
                    <a:pt x="8" y="15"/>
                    <a:pt x="11" y="13"/>
                  </a:cubicBezTo>
                  <a:cubicBezTo>
                    <a:pt x="15" y="11"/>
                    <a:pt x="19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8" y="10"/>
                    <a:pt x="33" y="13"/>
                    <a:pt x="37" y="17"/>
                  </a:cubicBezTo>
                  <a:cubicBezTo>
                    <a:pt x="41" y="21"/>
                    <a:pt x="44" y="27"/>
                    <a:pt x="44" y="33"/>
                  </a:cubicBezTo>
                  <a:cubicBezTo>
                    <a:pt x="44" y="34"/>
                    <a:pt x="44" y="35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2" y="39"/>
                    <a:pt x="39" y="41"/>
                    <a:pt x="36" y="44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2" y="46"/>
                    <a:pt x="28" y="47"/>
                    <a:pt x="25" y="47"/>
                  </a:cubicBezTo>
                  <a:moveTo>
                    <a:pt x="39" y="14"/>
                  </a:moveTo>
                  <a:cubicBezTo>
                    <a:pt x="37" y="13"/>
                    <a:pt x="36" y="12"/>
                    <a:pt x="35" y="11"/>
                  </a:cubicBezTo>
                  <a:cubicBezTo>
                    <a:pt x="36" y="10"/>
                    <a:pt x="37" y="10"/>
                    <a:pt x="38" y="9"/>
                  </a:cubicBezTo>
                  <a:cubicBezTo>
                    <a:pt x="39" y="10"/>
                    <a:pt x="39" y="10"/>
                    <a:pt x="40" y="11"/>
                  </a:cubicBezTo>
                  <a:cubicBezTo>
                    <a:pt x="40" y="11"/>
                    <a:pt x="41" y="12"/>
                    <a:pt x="41" y="13"/>
                  </a:cubicBezTo>
                  <a:cubicBezTo>
                    <a:pt x="40" y="13"/>
                    <a:pt x="39" y="14"/>
                    <a:pt x="39" y="14"/>
                  </a:cubicBezTo>
                  <a:moveTo>
                    <a:pt x="7" y="13"/>
                  </a:moveTo>
                  <a:cubicBezTo>
                    <a:pt x="8" y="11"/>
                    <a:pt x="10" y="9"/>
                    <a:pt x="12" y="7"/>
                  </a:cubicBezTo>
                  <a:cubicBezTo>
                    <a:pt x="11" y="9"/>
                    <a:pt x="10" y="10"/>
                    <a:pt x="9" y="11"/>
                  </a:cubicBezTo>
                  <a:cubicBezTo>
                    <a:pt x="8" y="12"/>
                    <a:pt x="7" y="12"/>
                    <a:pt x="7" y="13"/>
                  </a:cubicBezTo>
                  <a:moveTo>
                    <a:pt x="34" y="10"/>
                  </a:moveTo>
                  <a:cubicBezTo>
                    <a:pt x="32" y="10"/>
                    <a:pt x="31" y="9"/>
                    <a:pt x="30" y="9"/>
                  </a:cubicBezTo>
                  <a:cubicBezTo>
                    <a:pt x="31" y="8"/>
                    <a:pt x="32" y="7"/>
                    <a:pt x="33" y="7"/>
                  </a:cubicBezTo>
                  <a:cubicBezTo>
                    <a:pt x="33" y="6"/>
                    <a:pt x="33" y="6"/>
                    <a:pt x="34" y="6"/>
                  </a:cubicBezTo>
                  <a:cubicBezTo>
                    <a:pt x="35" y="6"/>
                    <a:pt x="36" y="7"/>
                    <a:pt x="37" y="8"/>
                  </a:cubicBezTo>
                  <a:cubicBezTo>
                    <a:pt x="36" y="9"/>
                    <a:pt x="35" y="10"/>
                    <a:pt x="34" y="10"/>
                  </a:cubicBezTo>
                  <a:moveTo>
                    <a:pt x="13" y="9"/>
                  </a:moveTo>
                  <a:cubicBezTo>
                    <a:pt x="14" y="7"/>
                    <a:pt x="16" y="6"/>
                    <a:pt x="18" y="5"/>
                  </a:cubicBezTo>
                  <a:cubicBezTo>
                    <a:pt x="18" y="4"/>
                    <a:pt x="19" y="4"/>
                    <a:pt x="20" y="4"/>
                  </a:cubicBezTo>
                  <a:cubicBezTo>
                    <a:pt x="18" y="5"/>
                    <a:pt x="16" y="7"/>
                    <a:pt x="14" y="8"/>
                  </a:cubicBezTo>
                  <a:cubicBezTo>
                    <a:pt x="14" y="9"/>
                    <a:pt x="13" y="9"/>
                    <a:pt x="13" y="9"/>
                  </a:cubicBezTo>
                  <a:moveTo>
                    <a:pt x="29" y="8"/>
                  </a:moveTo>
                  <a:cubicBezTo>
                    <a:pt x="27" y="8"/>
                    <a:pt x="26" y="7"/>
                    <a:pt x="24" y="7"/>
                  </a:cubicBezTo>
                  <a:cubicBezTo>
                    <a:pt x="25" y="6"/>
                    <a:pt x="27" y="5"/>
                    <a:pt x="28" y="4"/>
                  </a:cubicBezTo>
                  <a:cubicBezTo>
                    <a:pt x="30" y="4"/>
                    <a:pt x="31" y="4"/>
                    <a:pt x="32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1" y="6"/>
                    <a:pt x="30" y="7"/>
                    <a:pt x="29" y="8"/>
                  </a:cubicBezTo>
                  <a:moveTo>
                    <a:pt x="18" y="7"/>
                  </a:moveTo>
                  <a:cubicBezTo>
                    <a:pt x="19" y="6"/>
                    <a:pt x="21" y="5"/>
                    <a:pt x="23" y="3"/>
                  </a:cubicBezTo>
                  <a:cubicBezTo>
                    <a:pt x="23" y="3"/>
                    <a:pt x="24" y="3"/>
                    <a:pt x="24" y="3"/>
                  </a:cubicBezTo>
                  <a:cubicBezTo>
                    <a:pt x="25" y="3"/>
                    <a:pt x="26" y="3"/>
                    <a:pt x="26" y="3"/>
                  </a:cubicBezTo>
                  <a:cubicBezTo>
                    <a:pt x="25" y="5"/>
                    <a:pt x="23" y="6"/>
                    <a:pt x="22" y="7"/>
                  </a:cubicBezTo>
                  <a:cubicBezTo>
                    <a:pt x="20" y="7"/>
                    <a:pt x="19" y="7"/>
                    <a:pt x="18" y="7"/>
                  </a:cubicBezTo>
                  <a:moveTo>
                    <a:pt x="24" y="0"/>
                  </a:moveTo>
                  <a:cubicBezTo>
                    <a:pt x="20" y="0"/>
                    <a:pt x="16" y="2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4" y="9"/>
                    <a:pt x="0" y="16"/>
                    <a:pt x="0" y="24"/>
                  </a:cubicBezTo>
                  <a:cubicBezTo>
                    <a:pt x="0" y="30"/>
                    <a:pt x="3" y="37"/>
                    <a:pt x="7" y="42"/>
                  </a:cubicBezTo>
                  <a:cubicBezTo>
                    <a:pt x="12" y="46"/>
                    <a:pt x="18" y="50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8" y="50"/>
                    <a:pt x="32" y="49"/>
                    <a:pt x="35" y="47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6" y="47"/>
                    <a:pt x="36" y="47"/>
                    <a:pt x="37" y="46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8" y="46"/>
                    <a:pt x="38" y="46"/>
                    <a:pt x="38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46" y="40"/>
                    <a:pt x="49" y="33"/>
                    <a:pt x="49" y="26"/>
                  </a:cubicBezTo>
                  <a:cubicBezTo>
                    <a:pt x="49" y="20"/>
                    <a:pt x="46" y="13"/>
                    <a:pt x="42" y="9"/>
                  </a:cubicBezTo>
                  <a:cubicBezTo>
                    <a:pt x="37" y="4"/>
                    <a:pt x="31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92" name="Freeform 746"/>
            <p:cNvSpPr>
              <a:spLocks noEditPoints="1"/>
            </p:cNvSpPr>
            <p:nvPr/>
          </p:nvSpPr>
          <p:spPr bwMode="auto">
            <a:xfrm>
              <a:off x="3260" y="1320"/>
              <a:ext cx="189" cy="201"/>
            </a:xfrm>
            <a:custGeom>
              <a:avLst/>
              <a:gdLst>
                <a:gd name="T0" fmla="*/ 34 w 80"/>
                <a:gd name="T1" fmla="*/ 81 h 85"/>
                <a:gd name="T2" fmla="*/ 31 w 80"/>
                <a:gd name="T3" fmla="*/ 81 h 85"/>
                <a:gd name="T4" fmla="*/ 28 w 80"/>
                <a:gd name="T5" fmla="*/ 80 h 85"/>
                <a:gd name="T6" fmla="*/ 27 w 80"/>
                <a:gd name="T7" fmla="*/ 77 h 85"/>
                <a:gd name="T8" fmla="*/ 56 w 80"/>
                <a:gd name="T9" fmla="*/ 75 h 85"/>
                <a:gd name="T10" fmla="*/ 52 w 80"/>
                <a:gd name="T11" fmla="*/ 75 h 85"/>
                <a:gd name="T12" fmla="*/ 44 w 80"/>
                <a:gd name="T13" fmla="*/ 72 h 85"/>
                <a:gd name="T14" fmla="*/ 60 w 80"/>
                <a:gd name="T15" fmla="*/ 75 h 85"/>
                <a:gd name="T16" fmla="*/ 43 w 80"/>
                <a:gd name="T17" fmla="*/ 75 h 85"/>
                <a:gd name="T18" fmla="*/ 47 w 80"/>
                <a:gd name="T19" fmla="*/ 75 h 85"/>
                <a:gd name="T20" fmla="*/ 26 w 80"/>
                <a:gd name="T21" fmla="*/ 72 h 85"/>
                <a:gd name="T22" fmla="*/ 21 w 80"/>
                <a:gd name="T23" fmla="*/ 69 h 85"/>
                <a:gd name="T24" fmla="*/ 19 w 80"/>
                <a:gd name="T25" fmla="*/ 67 h 85"/>
                <a:gd name="T26" fmla="*/ 19 w 80"/>
                <a:gd name="T27" fmla="*/ 67 h 85"/>
                <a:gd name="T28" fmla="*/ 13 w 80"/>
                <a:gd name="T29" fmla="*/ 67 h 85"/>
                <a:gd name="T30" fmla="*/ 10 w 80"/>
                <a:gd name="T31" fmla="*/ 66 h 85"/>
                <a:gd name="T32" fmla="*/ 10 w 80"/>
                <a:gd name="T33" fmla="*/ 61 h 85"/>
                <a:gd name="T34" fmla="*/ 8 w 80"/>
                <a:gd name="T35" fmla="*/ 58 h 85"/>
                <a:gd name="T36" fmla="*/ 73 w 80"/>
                <a:gd name="T37" fmla="*/ 59 h 85"/>
                <a:gd name="T38" fmla="*/ 73 w 80"/>
                <a:gd name="T39" fmla="*/ 55 h 85"/>
                <a:gd name="T40" fmla="*/ 67 w 80"/>
                <a:gd name="T41" fmla="*/ 59 h 85"/>
                <a:gd name="T42" fmla="*/ 10 w 80"/>
                <a:gd name="T43" fmla="*/ 48 h 85"/>
                <a:gd name="T44" fmla="*/ 7 w 80"/>
                <a:gd name="T45" fmla="*/ 42 h 85"/>
                <a:gd name="T46" fmla="*/ 7 w 80"/>
                <a:gd name="T47" fmla="*/ 38 h 85"/>
                <a:gd name="T48" fmla="*/ 4 w 80"/>
                <a:gd name="T49" fmla="*/ 38 h 85"/>
                <a:gd name="T50" fmla="*/ 73 w 80"/>
                <a:gd name="T51" fmla="*/ 30 h 85"/>
                <a:gd name="T52" fmla="*/ 17 w 80"/>
                <a:gd name="T53" fmla="*/ 18 h 85"/>
                <a:gd name="T54" fmla="*/ 53 w 80"/>
                <a:gd name="T55" fmla="*/ 10 h 85"/>
                <a:gd name="T56" fmla="*/ 70 w 80"/>
                <a:gd name="T57" fmla="*/ 16 h 85"/>
                <a:gd name="T58" fmla="*/ 70 w 80"/>
                <a:gd name="T59" fmla="*/ 27 h 85"/>
                <a:gd name="T60" fmla="*/ 71 w 80"/>
                <a:gd name="T61" fmla="*/ 40 h 85"/>
                <a:gd name="T62" fmla="*/ 72 w 80"/>
                <a:gd name="T63" fmla="*/ 52 h 85"/>
                <a:gd name="T64" fmla="*/ 64 w 80"/>
                <a:gd name="T65" fmla="*/ 67 h 85"/>
                <a:gd name="T66" fmla="*/ 42 w 80"/>
                <a:gd name="T67" fmla="*/ 69 h 85"/>
                <a:gd name="T68" fmla="*/ 29 w 80"/>
                <a:gd name="T69" fmla="*/ 73 h 85"/>
                <a:gd name="T70" fmla="*/ 18 w 80"/>
                <a:gd name="T71" fmla="*/ 59 h 85"/>
                <a:gd name="T72" fmla="*/ 12 w 80"/>
                <a:gd name="T73" fmla="*/ 39 h 85"/>
                <a:gd name="T74" fmla="*/ 13 w 80"/>
                <a:gd name="T75" fmla="*/ 27 h 85"/>
                <a:gd name="T76" fmla="*/ 21 w 80"/>
                <a:gd name="T77" fmla="*/ 17 h 85"/>
                <a:gd name="T78" fmla="*/ 31 w 80"/>
                <a:gd name="T79" fmla="*/ 11 h 85"/>
                <a:gd name="T80" fmla="*/ 44 w 80"/>
                <a:gd name="T81" fmla="*/ 0 h 85"/>
                <a:gd name="T82" fmla="*/ 29 w 80"/>
                <a:gd name="T83" fmla="*/ 4 h 85"/>
                <a:gd name="T84" fmla="*/ 16 w 80"/>
                <a:gd name="T85" fmla="*/ 11 h 85"/>
                <a:gd name="T86" fmla="*/ 8 w 80"/>
                <a:gd name="T87" fmla="*/ 23 h 85"/>
                <a:gd name="T88" fmla="*/ 0 w 80"/>
                <a:gd name="T89" fmla="*/ 43 h 85"/>
                <a:gd name="T90" fmla="*/ 6 w 80"/>
                <a:gd name="T91" fmla="*/ 52 h 85"/>
                <a:gd name="T92" fmla="*/ 4 w 80"/>
                <a:gd name="T93" fmla="*/ 61 h 85"/>
                <a:gd name="T94" fmla="*/ 16 w 80"/>
                <a:gd name="T95" fmla="*/ 69 h 85"/>
                <a:gd name="T96" fmla="*/ 36 w 80"/>
                <a:gd name="T97" fmla="*/ 85 h 85"/>
                <a:gd name="T98" fmla="*/ 49 w 80"/>
                <a:gd name="T99" fmla="*/ 77 h 85"/>
                <a:gd name="T100" fmla="*/ 65 w 80"/>
                <a:gd name="T101" fmla="*/ 75 h 85"/>
                <a:gd name="T102" fmla="*/ 67 w 80"/>
                <a:gd name="T103" fmla="*/ 67 h 85"/>
                <a:gd name="T104" fmla="*/ 70 w 80"/>
                <a:gd name="T105" fmla="*/ 61 h 85"/>
                <a:gd name="T106" fmla="*/ 80 w 80"/>
                <a:gd name="T107" fmla="*/ 42 h 85"/>
                <a:gd name="T108" fmla="*/ 75 w 80"/>
                <a:gd name="T109" fmla="*/ 33 h 85"/>
                <a:gd name="T110" fmla="*/ 78 w 80"/>
                <a:gd name="T111" fmla="*/ 24 h 85"/>
                <a:gd name="T112" fmla="*/ 71 w 80"/>
                <a:gd name="T113" fmla="*/ 14 h 85"/>
                <a:gd name="T114" fmla="*/ 65 w 80"/>
                <a:gd name="T115" fmla="*/ 16 h 85"/>
                <a:gd name="T116" fmla="*/ 44 w 80"/>
                <a:gd name="T117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0" h="85">
                  <a:moveTo>
                    <a:pt x="35" y="81"/>
                  </a:moveTo>
                  <a:cubicBezTo>
                    <a:pt x="35" y="81"/>
                    <a:pt x="35" y="81"/>
                    <a:pt x="35" y="81"/>
                  </a:cubicBezTo>
                  <a:cubicBezTo>
                    <a:pt x="35" y="81"/>
                    <a:pt x="35" y="81"/>
                    <a:pt x="35" y="81"/>
                  </a:cubicBezTo>
                  <a:cubicBezTo>
                    <a:pt x="35" y="81"/>
                    <a:pt x="35" y="81"/>
                    <a:pt x="35" y="81"/>
                  </a:cubicBezTo>
                  <a:moveTo>
                    <a:pt x="34" y="81"/>
                  </a:moveTo>
                  <a:cubicBezTo>
                    <a:pt x="33" y="81"/>
                    <a:pt x="33" y="81"/>
                    <a:pt x="33" y="81"/>
                  </a:cubicBezTo>
                  <a:cubicBezTo>
                    <a:pt x="34" y="80"/>
                    <a:pt x="34" y="79"/>
                    <a:pt x="35" y="77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35" y="80"/>
                    <a:pt x="34" y="81"/>
                  </a:cubicBezTo>
                  <a:moveTo>
                    <a:pt x="31" y="81"/>
                  </a:moveTo>
                  <a:cubicBezTo>
                    <a:pt x="31" y="81"/>
                    <a:pt x="30" y="81"/>
                    <a:pt x="30" y="80"/>
                  </a:cubicBezTo>
                  <a:cubicBezTo>
                    <a:pt x="31" y="79"/>
                    <a:pt x="32" y="78"/>
                    <a:pt x="32" y="77"/>
                  </a:cubicBezTo>
                  <a:cubicBezTo>
                    <a:pt x="33" y="77"/>
                    <a:pt x="33" y="77"/>
                    <a:pt x="34" y="77"/>
                  </a:cubicBezTo>
                  <a:cubicBezTo>
                    <a:pt x="33" y="78"/>
                    <a:pt x="32" y="80"/>
                    <a:pt x="31" y="81"/>
                  </a:cubicBezTo>
                  <a:moveTo>
                    <a:pt x="28" y="80"/>
                  </a:moveTo>
                  <a:cubicBezTo>
                    <a:pt x="28" y="80"/>
                    <a:pt x="28" y="80"/>
                    <a:pt x="27" y="80"/>
                  </a:cubicBezTo>
                  <a:cubicBezTo>
                    <a:pt x="28" y="78"/>
                    <a:pt x="29" y="77"/>
                    <a:pt x="30" y="76"/>
                  </a:cubicBezTo>
                  <a:cubicBezTo>
                    <a:pt x="31" y="76"/>
                    <a:pt x="31" y="76"/>
                    <a:pt x="31" y="76"/>
                  </a:cubicBezTo>
                  <a:cubicBezTo>
                    <a:pt x="30" y="78"/>
                    <a:pt x="29" y="79"/>
                    <a:pt x="28" y="80"/>
                  </a:cubicBezTo>
                  <a:moveTo>
                    <a:pt x="27" y="77"/>
                  </a:moveTo>
                  <a:cubicBezTo>
                    <a:pt x="28" y="77"/>
                    <a:pt x="28" y="76"/>
                    <a:pt x="28" y="76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8" y="76"/>
                    <a:pt x="28" y="77"/>
                    <a:pt x="27" y="77"/>
                  </a:cubicBezTo>
                  <a:moveTo>
                    <a:pt x="55" y="78"/>
                  </a:moveTo>
                  <a:cubicBezTo>
                    <a:pt x="56" y="77"/>
                    <a:pt x="56" y="76"/>
                    <a:pt x="56" y="75"/>
                  </a:cubicBezTo>
                  <a:cubicBezTo>
                    <a:pt x="57" y="75"/>
                    <a:pt x="58" y="74"/>
                    <a:pt x="59" y="74"/>
                  </a:cubicBezTo>
                  <a:cubicBezTo>
                    <a:pt x="58" y="75"/>
                    <a:pt x="58" y="76"/>
                    <a:pt x="57" y="77"/>
                  </a:cubicBezTo>
                  <a:cubicBezTo>
                    <a:pt x="57" y="77"/>
                    <a:pt x="56" y="77"/>
                    <a:pt x="55" y="78"/>
                  </a:cubicBezTo>
                  <a:moveTo>
                    <a:pt x="53" y="77"/>
                  </a:moveTo>
                  <a:cubicBezTo>
                    <a:pt x="52" y="76"/>
                    <a:pt x="52" y="76"/>
                    <a:pt x="52" y="75"/>
                  </a:cubicBezTo>
                  <a:cubicBezTo>
                    <a:pt x="52" y="74"/>
                    <a:pt x="52" y="73"/>
                    <a:pt x="53" y="72"/>
                  </a:cubicBezTo>
                  <a:cubicBezTo>
                    <a:pt x="53" y="72"/>
                    <a:pt x="53" y="73"/>
                    <a:pt x="54" y="74"/>
                  </a:cubicBezTo>
                  <a:cubicBezTo>
                    <a:pt x="53" y="75"/>
                    <a:pt x="53" y="76"/>
                    <a:pt x="53" y="77"/>
                  </a:cubicBezTo>
                  <a:moveTo>
                    <a:pt x="42" y="72"/>
                  </a:moveTo>
                  <a:cubicBezTo>
                    <a:pt x="42" y="72"/>
                    <a:pt x="43" y="72"/>
                    <a:pt x="44" y="72"/>
                  </a:cubicBezTo>
                  <a:cubicBezTo>
                    <a:pt x="43" y="73"/>
                    <a:pt x="42" y="74"/>
                    <a:pt x="41" y="75"/>
                  </a:cubicBezTo>
                  <a:cubicBezTo>
                    <a:pt x="41" y="75"/>
                    <a:pt x="41" y="75"/>
                    <a:pt x="41" y="75"/>
                  </a:cubicBezTo>
                  <a:cubicBezTo>
                    <a:pt x="41" y="74"/>
                    <a:pt x="41" y="73"/>
                    <a:pt x="41" y="72"/>
                  </a:cubicBezTo>
                  <a:cubicBezTo>
                    <a:pt x="42" y="72"/>
                    <a:pt x="42" y="72"/>
                    <a:pt x="42" y="72"/>
                  </a:cubicBezTo>
                  <a:moveTo>
                    <a:pt x="60" y="75"/>
                  </a:moveTo>
                  <a:cubicBezTo>
                    <a:pt x="60" y="74"/>
                    <a:pt x="61" y="73"/>
                    <a:pt x="61" y="73"/>
                  </a:cubicBezTo>
                  <a:cubicBezTo>
                    <a:pt x="62" y="72"/>
                    <a:pt x="63" y="72"/>
                    <a:pt x="63" y="71"/>
                  </a:cubicBezTo>
                  <a:cubicBezTo>
                    <a:pt x="63" y="72"/>
                    <a:pt x="63" y="73"/>
                    <a:pt x="63" y="73"/>
                  </a:cubicBezTo>
                  <a:cubicBezTo>
                    <a:pt x="62" y="74"/>
                    <a:pt x="61" y="74"/>
                    <a:pt x="60" y="75"/>
                  </a:cubicBezTo>
                  <a:moveTo>
                    <a:pt x="43" y="75"/>
                  </a:moveTo>
                  <a:cubicBezTo>
                    <a:pt x="44" y="74"/>
                    <a:pt x="45" y="73"/>
                    <a:pt x="46" y="72"/>
                  </a:cubicBezTo>
                  <a:cubicBezTo>
                    <a:pt x="46" y="71"/>
                    <a:pt x="47" y="71"/>
                    <a:pt x="47" y="71"/>
                  </a:cubicBezTo>
                  <a:cubicBezTo>
                    <a:pt x="46" y="73"/>
                    <a:pt x="45" y="74"/>
                    <a:pt x="45" y="75"/>
                  </a:cubicBezTo>
                  <a:cubicBezTo>
                    <a:pt x="44" y="75"/>
                    <a:pt x="43" y="75"/>
                    <a:pt x="43" y="75"/>
                  </a:cubicBezTo>
                  <a:moveTo>
                    <a:pt x="47" y="75"/>
                  </a:moveTo>
                  <a:cubicBezTo>
                    <a:pt x="48" y="73"/>
                    <a:pt x="48" y="72"/>
                    <a:pt x="49" y="71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0" y="72"/>
                    <a:pt x="49" y="73"/>
                    <a:pt x="49" y="74"/>
                  </a:cubicBezTo>
                  <a:cubicBezTo>
                    <a:pt x="48" y="74"/>
                    <a:pt x="47" y="74"/>
                    <a:pt x="47" y="75"/>
                  </a:cubicBezTo>
                  <a:moveTo>
                    <a:pt x="26" y="72"/>
                  </a:moveTo>
                  <a:cubicBezTo>
                    <a:pt x="24" y="72"/>
                    <a:pt x="23" y="71"/>
                    <a:pt x="22" y="70"/>
                  </a:cubicBezTo>
                  <a:cubicBezTo>
                    <a:pt x="23" y="69"/>
                    <a:pt x="25" y="69"/>
                    <a:pt x="26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6" y="70"/>
                    <a:pt x="26" y="71"/>
                    <a:pt x="26" y="72"/>
                  </a:cubicBezTo>
                  <a:moveTo>
                    <a:pt x="21" y="69"/>
                  </a:moveTo>
                  <a:cubicBezTo>
                    <a:pt x="21" y="69"/>
                    <a:pt x="20" y="69"/>
                    <a:pt x="20" y="68"/>
                  </a:cubicBezTo>
                  <a:cubicBezTo>
                    <a:pt x="21" y="67"/>
                    <a:pt x="22" y="67"/>
                    <a:pt x="23" y="66"/>
                  </a:cubicBezTo>
                  <a:cubicBezTo>
                    <a:pt x="23" y="66"/>
                    <a:pt x="24" y="67"/>
                    <a:pt x="24" y="67"/>
                  </a:cubicBezTo>
                  <a:cubicBezTo>
                    <a:pt x="23" y="68"/>
                    <a:pt x="22" y="69"/>
                    <a:pt x="21" y="69"/>
                  </a:cubicBezTo>
                  <a:moveTo>
                    <a:pt x="19" y="67"/>
                  </a:moveTo>
                  <a:cubicBezTo>
                    <a:pt x="18" y="67"/>
                    <a:pt x="18" y="67"/>
                    <a:pt x="18" y="67"/>
                  </a:cubicBezTo>
                  <a:cubicBezTo>
                    <a:pt x="18" y="66"/>
                    <a:pt x="18" y="65"/>
                    <a:pt x="19" y="65"/>
                  </a:cubicBezTo>
                  <a:cubicBezTo>
                    <a:pt x="19" y="64"/>
                    <a:pt x="19" y="64"/>
                    <a:pt x="20" y="64"/>
                  </a:cubicBezTo>
                  <a:cubicBezTo>
                    <a:pt x="20" y="64"/>
                    <a:pt x="21" y="65"/>
                    <a:pt x="22" y="65"/>
                  </a:cubicBezTo>
                  <a:cubicBezTo>
                    <a:pt x="21" y="66"/>
                    <a:pt x="20" y="66"/>
                    <a:pt x="19" y="67"/>
                  </a:cubicBezTo>
                  <a:moveTo>
                    <a:pt x="13" y="67"/>
                  </a:moveTo>
                  <a:cubicBezTo>
                    <a:pt x="13" y="66"/>
                    <a:pt x="14" y="65"/>
                    <a:pt x="14" y="65"/>
                  </a:cubicBezTo>
                  <a:cubicBezTo>
                    <a:pt x="15" y="64"/>
                    <a:pt x="15" y="64"/>
                    <a:pt x="16" y="64"/>
                  </a:cubicBezTo>
                  <a:cubicBezTo>
                    <a:pt x="16" y="64"/>
                    <a:pt x="15" y="65"/>
                    <a:pt x="15" y="66"/>
                  </a:cubicBezTo>
                  <a:cubicBezTo>
                    <a:pt x="14" y="66"/>
                    <a:pt x="14" y="67"/>
                    <a:pt x="13" y="67"/>
                  </a:cubicBezTo>
                  <a:moveTo>
                    <a:pt x="10" y="67"/>
                  </a:moveTo>
                  <a:cubicBezTo>
                    <a:pt x="10" y="66"/>
                    <a:pt x="9" y="65"/>
                    <a:pt x="9" y="64"/>
                  </a:cubicBezTo>
                  <a:cubicBezTo>
                    <a:pt x="9" y="64"/>
                    <a:pt x="10" y="63"/>
                    <a:pt x="10" y="62"/>
                  </a:cubicBezTo>
                  <a:cubicBezTo>
                    <a:pt x="11" y="63"/>
                    <a:pt x="11" y="63"/>
                    <a:pt x="11" y="64"/>
                  </a:cubicBezTo>
                  <a:cubicBezTo>
                    <a:pt x="11" y="64"/>
                    <a:pt x="11" y="65"/>
                    <a:pt x="10" y="66"/>
                  </a:cubicBezTo>
                  <a:cubicBezTo>
                    <a:pt x="10" y="67"/>
                    <a:pt x="10" y="67"/>
                    <a:pt x="10" y="67"/>
                  </a:cubicBezTo>
                  <a:moveTo>
                    <a:pt x="8" y="63"/>
                  </a:moveTo>
                  <a:cubicBezTo>
                    <a:pt x="7" y="62"/>
                    <a:pt x="7" y="62"/>
                    <a:pt x="7" y="61"/>
                  </a:cubicBezTo>
                  <a:cubicBezTo>
                    <a:pt x="7" y="60"/>
                    <a:pt x="8" y="60"/>
                    <a:pt x="8" y="59"/>
                  </a:cubicBezTo>
                  <a:cubicBezTo>
                    <a:pt x="9" y="60"/>
                    <a:pt x="9" y="61"/>
                    <a:pt x="10" y="61"/>
                  </a:cubicBezTo>
                  <a:cubicBezTo>
                    <a:pt x="9" y="62"/>
                    <a:pt x="8" y="62"/>
                    <a:pt x="8" y="63"/>
                  </a:cubicBezTo>
                  <a:moveTo>
                    <a:pt x="6" y="60"/>
                  </a:moveTo>
                  <a:cubicBezTo>
                    <a:pt x="6" y="59"/>
                    <a:pt x="6" y="59"/>
                    <a:pt x="6" y="59"/>
                  </a:cubicBezTo>
                  <a:cubicBezTo>
                    <a:pt x="6" y="59"/>
                    <a:pt x="7" y="58"/>
                    <a:pt x="7" y="57"/>
                  </a:cubicBezTo>
                  <a:cubicBezTo>
                    <a:pt x="7" y="57"/>
                    <a:pt x="7" y="58"/>
                    <a:pt x="8" y="58"/>
                  </a:cubicBezTo>
                  <a:cubicBezTo>
                    <a:pt x="7" y="59"/>
                    <a:pt x="7" y="59"/>
                    <a:pt x="6" y="60"/>
                  </a:cubicBezTo>
                  <a:moveTo>
                    <a:pt x="73" y="59"/>
                  </a:moveTo>
                  <a:cubicBezTo>
                    <a:pt x="72" y="58"/>
                    <a:pt x="72" y="58"/>
                    <a:pt x="72" y="58"/>
                  </a:cubicBezTo>
                  <a:cubicBezTo>
                    <a:pt x="73" y="57"/>
                    <a:pt x="73" y="57"/>
                    <a:pt x="74" y="56"/>
                  </a:cubicBezTo>
                  <a:cubicBezTo>
                    <a:pt x="74" y="57"/>
                    <a:pt x="73" y="58"/>
                    <a:pt x="73" y="59"/>
                  </a:cubicBezTo>
                  <a:moveTo>
                    <a:pt x="67" y="59"/>
                  </a:moveTo>
                  <a:cubicBezTo>
                    <a:pt x="68" y="58"/>
                    <a:pt x="68" y="57"/>
                    <a:pt x="69" y="57"/>
                  </a:cubicBezTo>
                  <a:cubicBezTo>
                    <a:pt x="69" y="56"/>
                    <a:pt x="70" y="55"/>
                    <a:pt x="70" y="55"/>
                  </a:cubicBezTo>
                  <a:cubicBezTo>
                    <a:pt x="71" y="55"/>
                    <a:pt x="71" y="54"/>
                    <a:pt x="72" y="54"/>
                  </a:cubicBezTo>
                  <a:cubicBezTo>
                    <a:pt x="73" y="55"/>
                    <a:pt x="73" y="55"/>
                    <a:pt x="73" y="55"/>
                  </a:cubicBezTo>
                  <a:cubicBezTo>
                    <a:pt x="72" y="56"/>
                    <a:pt x="71" y="57"/>
                    <a:pt x="70" y="58"/>
                  </a:cubicBezTo>
                  <a:cubicBezTo>
                    <a:pt x="70" y="58"/>
                    <a:pt x="70" y="58"/>
                    <a:pt x="70" y="58"/>
                  </a:cubicBezTo>
                  <a:cubicBezTo>
                    <a:pt x="70" y="58"/>
                    <a:pt x="70" y="58"/>
                    <a:pt x="70" y="58"/>
                  </a:cubicBezTo>
                  <a:cubicBezTo>
                    <a:pt x="69" y="58"/>
                    <a:pt x="69" y="58"/>
                    <a:pt x="68" y="58"/>
                  </a:cubicBezTo>
                  <a:cubicBezTo>
                    <a:pt x="68" y="59"/>
                    <a:pt x="67" y="59"/>
                    <a:pt x="67" y="59"/>
                  </a:cubicBezTo>
                  <a:moveTo>
                    <a:pt x="10" y="48"/>
                  </a:moveTo>
                  <a:cubicBezTo>
                    <a:pt x="10" y="48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7" y="42"/>
                  </a:moveTo>
                  <a:cubicBezTo>
                    <a:pt x="6" y="42"/>
                    <a:pt x="6" y="42"/>
                    <a:pt x="6" y="42"/>
                  </a:cubicBezTo>
                  <a:cubicBezTo>
                    <a:pt x="7" y="42"/>
                    <a:pt x="7" y="41"/>
                    <a:pt x="8" y="40"/>
                  </a:cubicBezTo>
                  <a:cubicBezTo>
                    <a:pt x="8" y="41"/>
                    <a:pt x="7" y="41"/>
                    <a:pt x="7" y="42"/>
                  </a:cubicBezTo>
                  <a:cubicBezTo>
                    <a:pt x="7" y="42"/>
                    <a:pt x="7" y="42"/>
                    <a:pt x="7" y="42"/>
                  </a:cubicBezTo>
                  <a:moveTo>
                    <a:pt x="5" y="42"/>
                  </a:moveTo>
                  <a:cubicBezTo>
                    <a:pt x="4" y="42"/>
                    <a:pt x="4" y="42"/>
                    <a:pt x="4" y="42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0"/>
                    <a:pt x="5" y="39"/>
                    <a:pt x="6" y="38"/>
                  </a:cubicBezTo>
                  <a:cubicBezTo>
                    <a:pt x="6" y="38"/>
                    <a:pt x="7" y="38"/>
                    <a:pt x="7" y="38"/>
                  </a:cubicBezTo>
                  <a:cubicBezTo>
                    <a:pt x="6" y="40"/>
                    <a:pt x="6" y="41"/>
                    <a:pt x="5" y="42"/>
                  </a:cubicBezTo>
                  <a:moveTo>
                    <a:pt x="4" y="38"/>
                  </a:moveTo>
                  <a:cubicBezTo>
                    <a:pt x="4" y="38"/>
                    <a:pt x="4" y="38"/>
                    <a:pt x="4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4" y="38"/>
                    <a:pt x="4" y="38"/>
                    <a:pt x="4" y="38"/>
                  </a:cubicBezTo>
                  <a:moveTo>
                    <a:pt x="73" y="30"/>
                  </a:moveTo>
                  <a:cubicBezTo>
                    <a:pt x="73" y="30"/>
                    <a:pt x="73" y="29"/>
                    <a:pt x="73" y="29"/>
                  </a:cubicBezTo>
                  <a:cubicBezTo>
                    <a:pt x="73" y="29"/>
                    <a:pt x="74" y="29"/>
                    <a:pt x="74" y="28"/>
                  </a:cubicBezTo>
                  <a:cubicBezTo>
                    <a:pt x="74" y="29"/>
                    <a:pt x="74" y="29"/>
                    <a:pt x="73" y="30"/>
                  </a:cubicBezTo>
                  <a:cubicBezTo>
                    <a:pt x="73" y="30"/>
                    <a:pt x="73" y="30"/>
                    <a:pt x="73" y="30"/>
                  </a:cubicBezTo>
                  <a:moveTo>
                    <a:pt x="17" y="18"/>
                  </a:move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5"/>
                    <a:pt x="18" y="14"/>
                  </a:cubicBezTo>
                  <a:cubicBezTo>
                    <a:pt x="18" y="15"/>
                    <a:pt x="18" y="15"/>
                    <a:pt x="19" y="16"/>
                  </a:cubicBezTo>
                  <a:cubicBezTo>
                    <a:pt x="18" y="16"/>
                    <a:pt x="17" y="17"/>
                    <a:pt x="17" y="18"/>
                  </a:cubicBezTo>
                  <a:moveTo>
                    <a:pt x="43" y="9"/>
                  </a:moveTo>
                  <a:cubicBezTo>
                    <a:pt x="44" y="9"/>
                    <a:pt x="44" y="9"/>
                    <a:pt x="44" y="8"/>
                  </a:cubicBezTo>
                  <a:cubicBezTo>
                    <a:pt x="45" y="7"/>
                    <a:pt x="45" y="5"/>
                    <a:pt x="46" y="3"/>
                  </a:cubicBezTo>
                  <a:cubicBezTo>
                    <a:pt x="49" y="4"/>
                    <a:pt x="52" y="4"/>
                    <a:pt x="55" y="6"/>
                  </a:cubicBezTo>
                  <a:cubicBezTo>
                    <a:pt x="54" y="7"/>
                    <a:pt x="54" y="9"/>
                    <a:pt x="53" y="10"/>
                  </a:cubicBezTo>
                  <a:cubicBezTo>
                    <a:pt x="53" y="11"/>
                    <a:pt x="54" y="12"/>
                    <a:pt x="54" y="12"/>
                  </a:cubicBezTo>
                  <a:cubicBezTo>
                    <a:pt x="58" y="14"/>
                    <a:pt x="61" y="16"/>
                    <a:pt x="63" y="19"/>
                  </a:cubicBezTo>
                  <a:cubicBezTo>
                    <a:pt x="64" y="19"/>
                    <a:pt x="64" y="19"/>
                    <a:pt x="65" y="19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7" y="18"/>
                    <a:pt x="68" y="17"/>
                    <a:pt x="70" y="16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71" y="18"/>
                    <a:pt x="72" y="19"/>
                    <a:pt x="72" y="21"/>
                  </a:cubicBezTo>
                  <a:cubicBezTo>
                    <a:pt x="73" y="22"/>
                    <a:pt x="74" y="23"/>
                    <a:pt x="74" y="23"/>
                  </a:cubicBezTo>
                  <a:cubicBezTo>
                    <a:pt x="74" y="23"/>
                    <a:pt x="74" y="24"/>
                    <a:pt x="74" y="25"/>
                  </a:cubicBezTo>
                  <a:cubicBezTo>
                    <a:pt x="73" y="25"/>
                    <a:pt x="72" y="26"/>
                    <a:pt x="70" y="27"/>
                  </a:cubicBezTo>
                  <a:cubicBezTo>
                    <a:pt x="70" y="28"/>
                    <a:pt x="69" y="28"/>
                    <a:pt x="70" y="29"/>
                  </a:cubicBezTo>
                  <a:cubicBezTo>
                    <a:pt x="70" y="30"/>
                    <a:pt x="70" y="31"/>
                    <a:pt x="71" y="33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1" y="35"/>
                    <a:pt x="71" y="37"/>
                    <a:pt x="71" y="39"/>
                  </a:cubicBezTo>
                  <a:cubicBezTo>
                    <a:pt x="71" y="39"/>
                    <a:pt x="71" y="40"/>
                    <a:pt x="71" y="40"/>
                  </a:cubicBezTo>
                  <a:cubicBezTo>
                    <a:pt x="71" y="41"/>
                    <a:pt x="72" y="42"/>
                    <a:pt x="72" y="42"/>
                  </a:cubicBezTo>
                  <a:cubicBezTo>
                    <a:pt x="74" y="42"/>
                    <a:pt x="76" y="42"/>
                    <a:pt x="77" y="43"/>
                  </a:cubicBezTo>
                  <a:cubicBezTo>
                    <a:pt x="77" y="46"/>
                    <a:pt x="76" y="49"/>
                    <a:pt x="75" y="52"/>
                  </a:cubicBezTo>
                  <a:cubicBezTo>
                    <a:pt x="74" y="52"/>
                    <a:pt x="73" y="52"/>
                    <a:pt x="72" y="52"/>
                  </a:cubicBezTo>
                  <a:cubicBezTo>
                    <a:pt x="72" y="52"/>
                    <a:pt x="72" y="52"/>
                    <a:pt x="72" y="52"/>
                  </a:cubicBezTo>
                  <a:cubicBezTo>
                    <a:pt x="71" y="52"/>
                    <a:pt x="70" y="52"/>
                    <a:pt x="69" y="53"/>
                  </a:cubicBezTo>
                  <a:cubicBezTo>
                    <a:pt x="67" y="54"/>
                    <a:pt x="66" y="55"/>
                    <a:pt x="65" y="56"/>
                  </a:cubicBezTo>
                  <a:cubicBezTo>
                    <a:pt x="65" y="58"/>
                    <a:pt x="63" y="59"/>
                    <a:pt x="62" y="61"/>
                  </a:cubicBezTo>
                  <a:cubicBezTo>
                    <a:pt x="61" y="61"/>
                    <a:pt x="61" y="62"/>
                    <a:pt x="62" y="63"/>
                  </a:cubicBezTo>
                  <a:cubicBezTo>
                    <a:pt x="62" y="64"/>
                    <a:pt x="63" y="66"/>
                    <a:pt x="64" y="67"/>
                  </a:cubicBezTo>
                  <a:cubicBezTo>
                    <a:pt x="62" y="69"/>
                    <a:pt x="59" y="71"/>
                    <a:pt x="56" y="72"/>
                  </a:cubicBezTo>
                  <a:cubicBezTo>
                    <a:pt x="55" y="71"/>
                    <a:pt x="54" y="69"/>
                    <a:pt x="54" y="68"/>
                  </a:cubicBezTo>
                  <a:cubicBezTo>
                    <a:pt x="53" y="67"/>
                    <a:pt x="53" y="67"/>
                    <a:pt x="52" y="67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48" y="68"/>
                    <a:pt x="45" y="69"/>
                    <a:pt x="42" y="69"/>
                  </a:cubicBezTo>
                  <a:cubicBezTo>
                    <a:pt x="41" y="69"/>
                    <a:pt x="41" y="69"/>
                    <a:pt x="40" y="69"/>
                  </a:cubicBezTo>
                  <a:cubicBezTo>
                    <a:pt x="40" y="69"/>
                    <a:pt x="40" y="69"/>
                    <a:pt x="40" y="69"/>
                  </a:cubicBezTo>
                  <a:cubicBezTo>
                    <a:pt x="40" y="69"/>
                    <a:pt x="39" y="69"/>
                    <a:pt x="39" y="70"/>
                  </a:cubicBezTo>
                  <a:cubicBezTo>
                    <a:pt x="38" y="72"/>
                    <a:pt x="38" y="73"/>
                    <a:pt x="38" y="75"/>
                  </a:cubicBezTo>
                  <a:cubicBezTo>
                    <a:pt x="35" y="74"/>
                    <a:pt x="32" y="74"/>
                    <a:pt x="29" y="73"/>
                  </a:cubicBezTo>
                  <a:cubicBezTo>
                    <a:pt x="29" y="71"/>
                    <a:pt x="29" y="69"/>
                    <a:pt x="30" y="68"/>
                  </a:cubicBezTo>
                  <a:cubicBezTo>
                    <a:pt x="30" y="67"/>
                    <a:pt x="30" y="66"/>
                    <a:pt x="29" y="66"/>
                  </a:cubicBezTo>
                  <a:cubicBezTo>
                    <a:pt x="25" y="64"/>
                    <a:pt x="22" y="62"/>
                    <a:pt x="20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6" y="60"/>
                    <a:pt x="15" y="61"/>
                    <a:pt x="14" y="61"/>
                  </a:cubicBezTo>
                  <a:cubicBezTo>
                    <a:pt x="12" y="59"/>
                    <a:pt x="10" y="56"/>
                    <a:pt x="9" y="53"/>
                  </a:cubicBezTo>
                  <a:cubicBezTo>
                    <a:pt x="10" y="53"/>
                    <a:pt x="12" y="52"/>
                    <a:pt x="13" y="51"/>
                  </a:cubicBezTo>
                  <a:cubicBezTo>
                    <a:pt x="14" y="51"/>
                    <a:pt x="14" y="50"/>
                    <a:pt x="14" y="49"/>
                  </a:cubicBezTo>
                  <a:cubicBezTo>
                    <a:pt x="12" y="46"/>
                    <a:pt x="12" y="43"/>
                    <a:pt x="12" y="39"/>
                  </a:cubicBezTo>
                  <a:cubicBezTo>
                    <a:pt x="12" y="39"/>
                    <a:pt x="12" y="38"/>
                    <a:pt x="12" y="38"/>
                  </a:cubicBezTo>
                  <a:cubicBezTo>
                    <a:pt x="12" y="37"/>
                    <a:pt x="11" y="36"/>
                    <a:pt x="11" y="36"/>
                  </a:cubicBezTo>
                  <a:cubicBezTo>
                    <a:pt x="9" y="36"/>
                    <a:pt x="7" y="35"/>
                    <a:pt x="6" y="35"/>
                  </a:cubicBezTo>
                  <a:cubicBezTo>
                    <a:pt x="6" y="32"/>
                    <a:pt x="7" y="29"/>
                    <a:pt x="8" y="26"/>
                  </a:cubicBezTo>
                  <a:cubicBezTo>
                    <a:pt x="10" y="26"/>
                    <a:pt x="11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4" y="27"/>
                    <a:pt x="14" y="27"/>
                    <a:pt x="15" y="26"/>
                  </a:cubicBezTo>
                  <a:cubicBezTo>
                    <a:pt x="16" y="25"/>
                    <a:pt x="17" y="23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0"/>
                    <a:pt x="20" y="18"/>
                    <a:pt x="21" y="17"/>
                  </a:cubicBezTo>
                  <a:cubicBezTo>
                    <a:pt x="22" y="17"/>
                    <a:pt x="22" y="16"/>
                    <a:pt x="22" y="15"/>
                  </a:cubicBezTo>
                  <a:cubicBezTo>
                    <a:pt x="21" y="14"/>
                    <a:pt x="20" y="12"/>
                    <a:pt x="19" y="11"/>
                  </a:cubicBezTo>
                  <a:cubicBezTo>
                    <a:pt x="22" y="9"/>
                    <a:pt x="24" y="7"/>
                    <a:pt x="27" y="6"/>
                  </a:cubicBezTo>
                  <a:cubicBezTo>
                    <a:pt x="28" y="8"/>
                    <a:pt x="29" y="9"/>
                    <a:pt x="30" y="10"/>
                  </a:cubicBezTo>
                  <a:cubicBezTo>
                    <a:pt x="30" y="11"/>
                    <a:pt x="31" y="11"/>
                    <a:pt x="31" y="11"/>
                  </a:cubicBezTo>
                  <a:cubicBezTo>
                    <a:pt x="31" y="11"/>
                    <a:pt x="31" y="11"/>
                    <a:pt x="32" y="11"/>
                  </a:cubicBezTo>
                  <a:cubicBezTo>
                    <a:pt x="35" y="10"/>
                    <a:pt x="38" y="9"/>
                    <a:pt x="42" y="9"/>
                  </a:cubicBezTo>
                  <a:cubicBezTo>
                    <a:pt x="42" y="9"/>
                    <a:pt x="42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moveTo>
                    <a:pt x="44" y="0"/>
                  </a:moveTo>
                  <a:cubicBezTo>
                    <a:pt x="44" y="0"/>
                    <a:pt x="43" y="1"/>
                    <a:pt x="43" y="1"/>
                  </a:cubicBezTo>
                  <a:cubicBezTo>
                    <a:pt x="43" y="3"/>
                    <a:pt x="42" y="5"/>
                    <a:pt x="42" y="6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38" y="6"/>
                    <a:pt x="35" y="7"/>
                    <a:pt x="32" y="8"/>
                  </a:cubicBezTo>
                  <a:cubicBezTo>
                    <a:pt x="31" y="6"/>
                    <a:pt x="30" y="5"/>
                    <a:pt x="29" y="4"/>
                  </a:cubicBezTo>
                  <a:cubicBezTo>
                    <a:pt x="29" y="3"/>
                    <a:pt x="28" y="3"/>
                    <a:pt x="28" y="3"/>
                  </a:cubicBezTo>
                  <a:cubicBezTo>
                    <a:pt x="28" y="3"/>
                    <a:pt x="27" y="3"/>
                    <a:pt x="27" y="3"/>
                  </a:cubicBezTo>
                  <a:cubicBezTo>
                    <a:pt x="23" y="5"/>
                    <a:pt x="20" y="7"/>
                    <a:pt x="16" y="10"/>
                  </a:cubicBezTo>
                  <a:cubicBezTo>
                    <a:pt x="16" y="10"/>
                    <a:pt x="16" y="10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3"/>
                    <a:pt x="15" y="15"/>
                    <a:pt x="14" y="17"/>
                  </a:cubicBezTo>
                  <a:cubicBezTo>
                    <a:pt x="13" y="17"/>
                    <a:pt x="13" y="18"/>
                    <a:pt x="14" y="18"/>
                  </a:cubicBezTo>
                  <a:cubicBezTo>
                    <a:pt x="14" y="19"/>
                    <a:pt x="15" y="19"/>
                    <a:pt x="15" y="20"/>
                  </a:cubicBezTo>
                  <a:cubicBezTo>
                    <a:pt x="14" y="21"/>
                    <a:pt x="13" y="23"/>
                    <a:pt x="13" y="24"/>
                  </a:cubicBezTo>
                  <a:cubicBezTo>
                    <a:pt x="11" y="24"/>
                    <a:pt x="9" y="23"/>
                    <a:pt x="8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6" y="23"/>
                    <a:pt x="6" y="24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3" y="29"/>
                    <a:pt x="1" y="38"/>
                    <a:pt x="0" y="43"/>
                  </a:cubicBezTo>
                  <a:cubicBezTo>
                    <a:pt x="0" y="43"/>
                    <a:pt x="1" y="44"/>
                    <a:pt x="2" y="44"/>
                  </a:cubicBezTo>
                  <a:cubicBezTo>
                    <a:pt x="3" y="45"/>
                    <a:pt x="5" y="45"/>
                    <a:pt x="7" y="45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7"/>
                    <a:pt x="7" y="49"/>
                    <a:pt x="7" y="51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6" y="52"/>
                    <a:pt x="5" y="52"/>
                    <a:pt x="5" y="53"/>
                  </a:cubicBezTo>
                  <a:cubicBezTo>
                    <a:pt x="5" y="55"/>
                    <a:pt x="4" y="57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3" y="60"/>
                    <a:pt x="3" y="61"/>
                    <a:pt x="4" y="61"/>
                  </a:cubicBezTo>
                  <a:cubicBezTo>
                    <a:pt x="5" y="64"/>
                    <a:pt x="7" y="68"/>
                    <a:pt x="9" y="70"/>
                  </a:cubicBezTo>
                  <a:cubicBezTo>
                    <a:pt x="9" y="71"/>
                    <a:pt x="10" y="71"/>
                    <a:pt x="10" y="71"/>
                  </a:cubicBezTo>
                  <a:cubicBezTo>
                    <a:pt x="10" y="71"/>
                    <a:pt x="11" y="71"/>
                    <a:pt x="11" y="71"/>
                  </a:cubicBezTo>
                  <a:cubicBezTo>
                    <a:pt x="11" y="71"/>
                    <a:pt x="11" y="71"/>
                    <a:pt x="12" y="71"/>
                  </a:cubicBezTo>
                  <a:cubicBezTo>
                    <a:pt x="13" y="70"/>
                    <a:pt x="14" y="70"/>
                    <a:pt x="16" y="69"/>
                  </a:cubicBezTo>
                  <a:cubicBezTo>
                    <a:pt x="18" y="71"/>
                    <a:pt x="20" y="73"/>
                    <a:pt x="23" y="74"/>
                  </a:cubicBezTo>
                  <a:cubicBezTo>
                    <a:pt x="23" y="76"/>
                    <a:pt x="23" y="78"/>
                    <a:pt x="23" y="80"/>
                  </a:cubicBezTo>
                  <a:cubicBezTo>
                    <a:pt x="23" y="81"/>
                    <a:pt x="23" y="81"/>
                    <a:pt x="24" y="81"/>
                  </a:cubicBezTo>
                  <a:cubicBezTo>
                    <a:pt x="28" y="83"/>
                    <a:pt x="32" y="84"/>
                    <a:pt x="36" y="85"/>
                  </a:cubicBezTo>
                  <a:cubicBezTo>
                    <a:pt x="36" y="85"/>
                    <a:pt x="36" y="85"/>
                    <a:pt x="36" y="85"/>
                  </a:cubicBezTo>
                  <a:cubicBezTo>
                    <a:pt x="37" y="85"/>
                    <a:pt x="38" y="84"/>
                    <a:pt x="38" y="83"/>
                  </a:cubicBezTo>
                  <a:cubicBezTo>
                    <a:pt x="38" y="82"/>
                    <a:pt x="39" y="80"/>
                    <a:pt x="40" y="78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4" y="78"/>
                    <a:pt x="46" y="78"/>
                    <a:pt x="49" y="77"/>
                  </a:cubicBezTo>
                  <a:cubicBezTo>
                    <a:pt x="50" y="78"/>
                    <a:pt x="51" y="80"/>
                    <a:pt x="52" y="81"/>
                  </a:cubicBezTo>
                  <a:cubicBezTo>
                    <a:pt x="52" y="82"/>
                    <a:pt x="53" y="82"/>
                    <a:pt x="53" y="82"/>
                  </a:cubicBezTo>
                  <a:cubicBezTo>
                    <a:pt x="53" y="82"/>
                    <a:pt x="54" y="82"/>
                    <a:pt x="54" y="82"/>
                  </a:cubicBezTo>
                  <a:cubicBezTo>
                    <a:pt x="58" y="80"/>
                    <a:pt x="61" y="78"/>
                    <a:pt x="65" y="75"/>
                  </a:cubicBezTo>
                  <a:cubicBezTo>
                    <a:pt x="65" y="75"/>
                    <a:pt x="65" y="75"/>
                    <a:pt x="65" y="75"/>
                  </a:cubicBezTo>
                  <a:cubicBezTo>
                    <a:pt x="66" y="72"/>
                    <a:pt x="66" y="71"/>
                    <a:pt x="67" y="68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68" y="68"/>
                    <a:pt x="68" y="68"/>
                    <a:pt x="68" y="68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67" y="66"/>
                    <a:pt x="66" y="65"/>
                    <a:pt x="66" y="64"/>
                  </a:cubicBezTo>
                  <a:cubicBezTo>
                    <a:pt x="67" y="63"/>
                    <a:pt x="68" y="62"/>
                    <a:pt x="69" y="62"/>
                  </a:cubicBezTo>
                  <a:cubicBezTo>
                    <a:pt x="69" y="61"/>
                    <a:pt x="69" y="61"/>
                    <a:pt x="69" y="61"/>
                  </a:cubicBezTo>
                  <a:cubicBezTo>
                    <a:pt x="70" y="61"/>
                    <a:pt x="70" y="61"/>
                    <a:pt x="70" y="61"/>
                  </a:cubicBezTo>
                  <a:cubicBezTo>
                    <a:pt x="70" y="61"/>
                    <a:pt x="70" y="61"/>
                    <a:pt x="70" y="61"/>
                  </a:cubicBezTo>
                  <a:cubicBezTo>
                    <a:pt x="71" y="61"/>
                    <a:pt x="72" y="61"/>
                    <a:pt x="73" y="62"/>
                  </a:cubicBezTo>
                  <a:cubicBezTo>
                    <a:pt x="73" y="62"/>
                    <a:pt x="74" y="62"/>
                    <a:pt x="74" y="62"/>
                  </a:cubicBezTo>
                  <a:cubicBezTo>
                    <a:pt x="74" y="62"/>
                    <a:pt x="75" y="61"/>
                    <a:pt x="75" y="61"/>
                  </a:cubicBezTo>
                  <a:cubicBezTo>
                    <a:pt x="76" y="59"/>
                    <a:pt x="77" y="57"/>
                    <a:pt x="77" y="54"/>
                  </a:cubicBezTo>
                  <a:cubicBezTo>
                    <a:pt x="79" y="50"/>
                    <a:pt x="80" y="46"/>
                    <a:pt x="80" y="42"/>
                  </a:cubicBezTo>
                  <a:cubicBezTo>
                    <a:pt x="80" y="41"/>
                    <a:pt x="80" y="41"/>
                    <a:pt x="79" y="40"/>
                  </a:cubicBezTo>
                  <a:cubicBezTo>
                    <a:pt x="78" y="40"/>
                    <a:pt x="76" y="40"/>
                    <a:pt x="74" y="39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4" y="37"/>
                    <a:pt x="74" y="35"/>
                    <a:pt x="74" y="33"/>
                  </a:cubicBezTo>
                  <a:cubicBezTo>
                    <a:pt x="75" y="33"/>
                    <a:pt x="75" y="33"/>
                    <a:pt x="75" y="33"/>
                  </a:cubicBezTo>
                  <a:cubicBezTo>
                    <a:pt x="75" y="33"/>
                    <a:pt x="76" y="32"/>
                    <a:pt x="76" y="32"/>
                  </a:cubicBezTo>
                  <a:cubicBezTo>
                    <a:pt x="76" y="30"/>
                    <a:pt x="77" y="28"/>
                    <a:pt x="77" y="27"/>
                  </a:cubicBezTo>
                  <a:cubicBezTo>
                    <a:pt x="78" y="26"/>
                    <a:pt x="78" y="26"/>
                    <a:pt x="78" y="26"/>
                  </a:cubicBezTo>
                  <a:cubicBezTo>
                    <a:pt x="78" y="25"/>
                    <a:pt x="78" y="25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7" y="24"/>
                    <a:pt x="77" y="24"/>
                    <a:pt x="77" y="24"/>
                  </a:cubicBezTo>
                  <a:cubicBezTo>
                    <a:pt x="77" y="23"/>
                    <a:pt x="77" y="22"/>
                    <a:pt x="76" y="21"/>
                  </a:cubicBezTo>
                  <a:cubicBezTo>
                    <a:pt x="76" y="21"/>
                    <a:pt x="75" y="19"/>
                    <a:pt x="74" y="17"/>
                  </a:cubicBezTo>
                  <a:cubicBezTo>
                    <a:pt x="73" y="16"/>
                    <a:pt x="73" y="16"/>
                    <a:pt x="72" y="15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13"/>
                    <a:pt x="71" y="13"/>
                    <a:pt x="70" y="13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68" y="14"/>
                    <a:pt x="66" y="15"/>
                    <a:pt x="65" y="16"/>
                  </a:cubicBezTo>
                  <a:cubicBezTo>
                    <a:pt x="62" y="14"/>
                    <a:pt x="60" y="12"/>
                    <a:pt x="57" y="10"/>
                  </a:cubicBezTo>
                  <a:cubicBezTo>
                    <a:pt x="57" y="8"/>
                    <a:pt x="57" y="7"/>
                    <a:pt x="58" y="5"/>
                  </a:cubicBezTo>
                  <a:cubicBezTo>
                    <a:pt x="58" y="4"/>
                    <a:pt x="58" y="4"/>
                    <a:pt x="57" y="3"/>
                  </a:cubicBezTo>
                  <a:cubicBezTo>
                    <a:pt x="53" y="2"/>
                    <a:pt x="49" y="1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93" name="Freeform 747"/>
            <p:cNvSpPr>
              <a:spLocks noEditPoints="1"/>
            </p:cNvSpPr>
            <p:nvPr/>
          </p:nvSpPr>
          <p:spPr bwMode="auto">
            <a:xfrm>
              <a:off x="5024" y="3007"/>
              <a:ext cx="296" cy="284"/>
            </a:xfrm>
            <a:custGeom>
              <a:avLst/>
              <a:gdLst>
                <a:gd name="T0" fmla="*/ 63 w 125"/>
                <a:gd name="T1" fmla="*/ 116 h 120"/>
                <a:gd name="T2" fmla="*/ 5 w 125"/>
                <a:gd name="T3" fmla="*/ 60 h 120"/>
                <a:gd name="T4" fmla="*/ 63 w 125"/>
                <a:gd name="T5" fmla="*/ 4 h 120"/>
                <a:gd name="T6" fmla="*/ 63 w 125"/>
                <a:gd name="T7" fmla="*/ 4 h 120"/>
                <a:gd name="T8" fmla="*/ 103 w 125"/>
                <a:gd name="T9" fmla="*/ 18 h 120"/>
                <a:gd name="T10" fmla="*/ 120 w 125"/>
                <a:gd name="T11" fmla="*/ 60 h 120"/>
                <a:gd name="T12" fmla="*/ 63 w 125"/>
                <a:gd name="T13" fmla="*/ 116 h 120"/>
                <a:gd name="T14" fmla="*/ 63 w 125"/>
                <a:gd name="T15" fmla="*/ 0 h 120"/>
                <a:gd name="T16" fmla="*/ 63 w 125"/>
                <a:gd name="T17" fmla="*/ 0 h 120"/>
                <a:gd name="T18" fmla="*/ 0 w 125"/>
                <a:gd name="T19" fmla="*/ 60 h 120"/>
                <a:gd name="T20" fmla="*/ 63 w 125"/>
                <a:gd name="T21" fmla="*/ 120 h 120"/>
                <a:gd name="T22" fmla="*/ 125 w 125"/>
                <a:gd name="T23" fmla="*/ 60 h 120"/>
                <a:gd name="T24" fmla="*/ 63 w 125"/>
                <a:gd name="T25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" h="120">
                  <a:moveTo>
                    <a:pt x="63" y="116"/>
                  </a:moveTo>
                  <a:cubicBezTo>
                    <a:pt x="35" y="116"/>
                    <a:pt x="5" y="98"/>
                    <a:pt x="5" y="60"/>
                  </a:cubicBezTo>
                  <a:cubicBezTo>
                    <a:pt x="5" y="22"/>
                    <a:pt x="35" y="4"/>
                    <a:pt x="63" y="4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78" y="4"/>
                    <a:pt x="92" y="9"/>
                    <a:pt x="103" y="18"/>
                  </a:cubicBezTo>
                  <a:cubicBezTo>
                    <a:pt x="114" y="28"/>
                    <a:pt x="120" y="43"/>
                    <a:pt x="120" y="60"/>
                  </a:cubicBezTo>
                  <a:cubicBezTo>
                    <a:pt x="120" y="98"/>
                    <a:pt x="90" y="116"/>
                    <a:pt x="63" y="116"/>
                  </a:cubicBezTo>
                  <a:moveTo>
                    <a:pt x="6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32" y="0"/>
                    <a:pt x="0" y="20"/>
                    <a:pt x="0" y="60"/>
                  </a:cubicBezTo>
                  <a:cubicBezTo>
                    <a:pt x="0" y="100"/>
                    <a:pt x="32" y="120"/>
                    <a:pt x="63" y="120"/>
                  </a:cubicBezTo>
                  <a:cubicBezTo>
                    <a:pt x="94" y="120"/>
                    <a:pt x="125" y="100"/>
                    <a:pt x="125" y="60"/>
                  </a:cubicBezTo>
                  <a:cubicBezTo>
                    <a:pt x="125" y="20"/>
                    <a:pt x="94" y="0"/>
                    <a:pt x="6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94" name="Freeform 748"/>
            <p:cNvSpPr>
              <a:spLocks noEditPoints="1"/>
            </p:cNvSpPr>
            <p:nvPr/>
          </p:nvSpPr>
          <p:spPr bwMode="auto">
            <a:xfrm>
              <a:off x="4986" y="2969"/>
              <a:ext cx="372" cy="360"/>
            </a:xfrm>
            <a:custGeom>
              <a:avLst/>
              <a:gdLst>
                <a:gd name="T0" fmla="*/ 79 w 157"/>
                <a:gd name="T1" fmla="*/ 147 h 152"/>
                <a:gd name="T2" fmla="*/ 5 w 157"/>
                <a:gd name="T3" fmla="*/ 76 h 152"/>
                <a:gd name="T4" fmla="*/ 79 w 157"/>
                <a:gd name="T5" fmla="*/ 4 h 152"/>
                <a:gd name="T6" fmla="*/ 153 w 157"/>
                <a:gd name="T7" fmla="*/ 76 h 152"/>
                <a:gd name="T8" fmla="*/ 79 w 157"/>
                <a:gd name="T9" fmla="*/ 147 h 152"/>
                <a:gd name="T10" fmla="*/ 79 w 157"/>
                <a:gd name="T11" fmla="*/ 0 h 152"/>
                <a:gd name="T12" fmla="*/ 25 w 157"/>
                <a:gd name="T13" fmla="*/ 19 h 152"/>
                <a:gd name="T14" fmla="*/ 0 w 157"/>
                <a:gd name="T15" fmla="*/ 76 h 152"/>
                <a:gd name="T16" fmla="*/ 25 w 157"/>
                <a:gd name="T17" fmla="*/ 133 h 152"/>
                <a:gd name="T18" fmla="*/ 79 w 157"/>
                <a:gd name="T19" fmla="*/ 152 h 152"/>
                <a:gd name="T20" fmla="*/ 132 w 157"/>
                <a:gd name="T21" fmla="*/ 133 h 152"/>
                <a:gd name="T22" fmla="*/ 157 w 157"/>
                <a:gd name="T23" fmla="*/ 76 h 152"/>
                <a:gd name="T24" fmla="*/ 132 w 157"/>
                <a:gd name="T25" fmla="*/ 19 h 152"/>
                <a:gd name="T26" fmla="*/ 79 w 157"/>
                <a:gd name="T2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7" h="152">
                  <a:moveTo>
                    <a:pt x="79" y="147"/>
                  </a:moveTo>
                  <a:cubicBezTo>
                    <a:pt x="42" y="147"/>
                    <a:pt x="5" y="124"/>
                    <a:pt x="5" y="76"/>
                  </a:cubicBezTo>
                  <a:cubicBezTo>
                    <a:pt x="5" y="28"/>
                    <a:pt x="42" y="4"/>
                    <a:pt x="79" y="4"/>
                  </a:cubicBezTo>
                  <a:cubicBezTo>
                    <a:pt x="116" y="4"/>
                    <a:pt x="153" y="28"/>
                    <a:pt x="153" y="76"/>
                  </a:cubicBezTo>
                  <a:cubicBezTo>
                    <a:pt x="153" y="124"/>
                    <a:pt x="116" y="147"/>
                    <a:pt x="79" y="147"/>
                  </a:cubicBezTo>
                  <a:moveTo>
                    <a:pt x="79" y="0"/>
                  </a:moveTo>
                  <a:cubicBezTo>
                    <a:pt x="58" y="0"/>
                    <a:pt x="39" y="7"/>
                    <a:pt x="25" y="19"/>
                  </a:cubicBezTo>
                  <a:cubicBezTo>
                    <a:pt x="9" y="33"/>
                    <a:pt x="0" y="53"/>
                    <a:pt x="0" y="76"/>
                  </a:cubicBezTo>
                  <a:cubicBezTo>
                    <a:pt x="0" y="99"/>
                    <a:pt x="9" y="119"/>
                    <a:pt x="25" y="133"/>
                  </a:cubicBezTo>
                  <a:cubicBezTo>
                    <a:pt x="39" y="145"/>
                    <a:pt x="58" y="152"/>
                    <a:pt x="79" y="152"/>
                  </a:cubicBezTo>
                  <a:cubicBezTo>
                    <a:pt x="99" y="152"/>
                    <a:pt x="118" y="145"/>
                    <a:pt x="132" y="133"/>
                  </a:cubicBezTo>
                  <a:cubicBezTo>
                    <a:pt x="148" y="119"/>
                    <a:pt x="157" y="99"/>
                    <a:pt x="157" y="76"/>
                  </a:cubicBezTo>
                  <a:cubicBezTo>
                    <a:pt x="157" y="53"/>
                    <a:pt x="148" y="33"/>
                    <a:pt x="132" y="19"/>
                  </a:cubicBezTo>
                  <a:cubicBezTo>
                    <a:pt x="118" y="7"/>
                    <a:pt x="99" y="0"/>
                    <a:pt x="7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95" name="Freeform 749"/>
            <p:cNvSpPr>
              <a:spLocks/>
            </p:cNvSpPr>
            <p:nvPr/>
          </p:nvSpPr>
          <p:spPr bwMode="auto">
            <a:xfrm>
              <a:off x="5159" y="3031"/>
              <a:ext cx="16" cy="31"/>
            </a:xfrm>
            <a:custGeom>
              <a:avLst/>
              <a:gdLst>
                <a:gd name="T0" fmla="*/ 4 w 7"/>
                <a:gd name="T1" fmla="*/ 0 h 13"/>
                <a:gd name="T2" fmla="*/ 1 w 7"/>
                <a:gd name="T3" fmla="*/ 1 h 13"/>
                <a:gd name="T4" fmla="*/ 2 w 7"/>
                <a:gd name="T5" fmla="*/ 12 h 13"/>
                <a:gd name="T6" fmla="*/ 3 w 7"/>
                <a:gd name="T7" fmla="*/ 13 h 13"/>
                <a:gd name="T8" fmla="*/ 4 w 7"/>
                <a:gd name="T9" fmla="*/ 13 h 13"/>
                <a:gd name="T10" fmla="*/ 6 w 7"/>
                <a:gd name="T11" fmla="*/ 10 h 13"/>
                <a:gd name="T12" fmla="*/ 6 w 7"/>
                <a:gd name="T13" fmla="*/ 3 h 13"/>
                <a:gd name="T14" fmla="*/ 5 w 7"/>
                <a:gd name="T15" fmla="*/ 0 h 13"/>
                <a:gd name="T16" fmla="*/ 4 w 7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13">
                  <a:moveTo>
                    <a:pt x="4" y="0"/>
                  </a:move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0" y="9"/>
                    <a:pt x="2" y="12"/>
                  </a:cubicBezTo>
                  <a:cubicBezTo>
                    <a:pt x="2" y="12"/>
                    <a:pt x="2" y="13"/>
                    <a:pt x="3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5" y="13"/>
                    <a:pt x="6" y="12"/>
                    <a:pt x="6" y="10"/>
                  </a:cubicBezTo>
                  <a:cubicBezTo>
                    <a:pt x="7" y="8"/>
                    <a:pt x="7" y="5"/>
                    <a:pt x="6" y="3"/>
                  </a:cubicBezTo>
                  <a:cubicBezTo>
                    <a:pt x="6" y="2"/>
                    <a:pt x="6" y="1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96" name="Freeform 750"/>
            <p:cNvSpPr>
              <a:spLocks/>
            </p:cNvSpPr>
            <p:nvPr/>
          </p:nvSpPr>
          <p:spPr bwMode="auto">
            <a:xfrm>
              <a:off x="5159" y="3230"/>
              <a:ext cx="16" cy="40"/>
            </a:xfrm>
            <a:custGeom>
              <a:avLst/>
              <a:gdLst>
                <a:gd name="T0" fmla="*/ 3 w 7"/>
                <a:gd name="T1" fmla="*/ 0 h 17"/>
                <a:gd name="T2" fmla="*/ 1 w 7"/>
                <a:gd name="T3" fmla="*/ 2 h 17"/>
                <a:gd name="T4" fmla="*/ 1 w 7"/>
                <a:gd name="T5" fmla="*/ 14 h 17"/>
                <a:gd name="T6" fmla="*/ 2 w 7"/>
                <a:gd name="T7" fmla="*/ 16 h 17"/>
                <a:gd name="T8" fmla="*/ 4 w 7"/>
                <a:gd name="T9" fmla="*/ 17 h 17"/>
                <a:gd name="T10" fmla="*/ 6 w 7"/>
                <a:gd name="T11" fmla="*/ 16 h 17"/>
                <a:gd name="T12" fmla="*/ 5 w 7"/>
                <a:gd name="T13" fmla="*/ 1 h 17"/>
                <a:gd name="T14" fmla="*/ 4 w 7"/>
                <a:gd name="T15" fmla="*/ 0 h 17"/>
                <a:gd name="T16" fmla="*/ 3 w 7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17">
                  <a:moveTo>
                    <a:pt x="3" y="0"/>
                  </a:moveTo>
                  <a:cubicBezTo>
                    <a:pt x="2" y="0"/>
                    <a:pt x="1" y="1"/>
                    <a:pt x="1" y="2"/>
                  </a:cubicBezTo>
                  <a:cubicBezTo>
                    <a:pt x="0" y="5"/>
                    <a:pt x="0" y="11"/>
                    <a:pt x="1" y="14"/>
                  </a:cubicBezTo>
                  <a:cubicBezTo>
                    <a:pt x="1" y="14"/>
                    <a:pt x="1" y="16"/>
                    <a:pt x="2" y="16"/>
                  </a:cubicBezTo>
                  <a:cubicBezTo>
                    <a:pt x="2" y="17"/>
                    <a:pt x="3" y="17"/>
                    <a:pt x="4" y="17"/>
                  </a:cubicBezTo>
                  <a:cubicBezTo>
                    <a:pt x="4" y="17"/>
                    <a:pt x="5" y="17"/>
                    <a:pt x="6" y="16"/>
                  </a:cubicBezTo>
                  <a:cubicBezTo>
                    <a:pt x="7" y="15"/>
                    <a:pt x="7" y="3"/>
                    <a:pt x="5" y="1"/>
                  </a:cubicBezTo>
                  <a:cubicBezTo>
                    <a:pt x="5" y="1"/>
                    <a:pt x="5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97" name="Freeform 751"/>
            <p:cNvSpPr>
              <a:spLocks/>
            </p:cNvSpPr>
            <p:nvPr/>
          </p:nvSpPr>
          <p:spPr bwMode="auto">
            <a:xfrm>
              <a:off x="5047" y="3142"/>
              <a:ext cx="43" cy="17"/>
            </a:xfrm>
            <a:custGeom>
              <a:avLst/>
              <a:gdLst>
                <a:gd name="T0" fmla="*/ 9 w 18"/>
                <a:gd name="T1" fmla="*/ 0 h 7"/>
                <a:gd name="T2" fmla="*/ 3 w 18"/>
                <a:gd name="T3" fmla="*/ 1 h 7"/>
                <a:gd name="T4" fmla="*/ 1 w 18"/>
                <a:gd name="T5" fmla="*/ 2 h 7"/>
                <a:gd name="T6" fmla="*/ 1 w 18"/>
                <a:gd name="T7" fmla="*/ 6 h 7"/>
                <a:gd name="T8" fmla="*/ 8 w 18"/>
                <a:gd name="T9" fmla="*/ 7 h 7"/>
                <a:gd name="T10" fmla="*/ 16 w 18"/>
                <a:gd name="T11" fmla="*/ 5 h 7"/>
                <a:gd name="T12" fmla="*/ 17 w 18"/>
                <a:gd name="T13" fmla="*/ 4 h 7"/>
                <a:gd name="T14" fmla="*/ 17 w 18"/>
                <a:gd name="T15" fmla="*/ 2 h 7"/>
                <a:gd name="T16" fmla="*/ 15 w 18"/>
                <a:gd name="T17" fmla="*/ 1 h 7"/>
                <a:gd name="T18" fmla="*/ 9 w 18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7">
                  <a:moveTo>
                    <a:pt x="9" y="0"/>
                  </a:moveTo>
                  <a:cubicBezTo>
                    <a:pt x="6" y="0"/>
                    <a:pt x="4" y="0"/>
                    <a:pt x="3" y="1"/>
                  </a:cubicBezTo>
                  <a:cubicBezTo>
                    <a:pt x="3" y="1"/>
                    <a:pt x="1" y="1"/>
                    <a:pt x="1" y="2"/>
                  </a:cubicBezTo>
                  <a:cubicBezTo>
                    <a:pt x="0" y="3"/>
                    <a:pt x="0" y="5"/>
                    <a:pt x="1" y="6"/>
                  </a:cubicBezTo>
                  <a:cubicBezTo>
                    <a:pt x="1" y="6"/>
                    <a:pt x="2" y="7"/>
                    <a:pt x="8" y="7"/>
                  </a:cubicBezTo>
                  <a:cubicBezTo>
                    <a:pt x="10" y="7"/>
                    <a:pt x="15" y="6"/>
                    <a:pt x="16" y="5"/>
                  </a:cubicBezTo>
                  <a:cubicBezTo>
                    <a:pt x="16" y="5"/>
                    <a:pt x="17" y="5"/>
                    <a:pt x="17" y="4"/>
                  </a:cubicBezTo>
                  <a:cubicBezTo>
                    <a:pt x="18" y="3"/>
                    <a:pt x="17" y="3"/>
                    <a:pt x="17" y="2"/>
                  </a:cubicBezTo>
                  <a:cubicBezTo>
                    <a:pt x="17" y="1"/>
                    <a:pt x="15" y="1"/>
                    <a:pt x="15" y="1"/>
                  </a:cubicBezTo>
                  <a:cubicBezTo>
                    <a:pt x="13" y="0"/>
                    <a:pt x="11" y="0"/>
                    <a:pt x="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98" name="Freeform 752"/>
            <p:cNvSpPr>
              <a:spLocks/>
            </p:cNvSpPr>
            <p:nvPr/>
          </p:nvSpPr>
          <p:spPr bwMode="auto">
            <a:xfrm>
              <a:off x="5246" y="3142"/>
              <a:ext cx="41" cy="17"/>
            </a:xfrm>
            <a:custGeom>
              <a:avLst/>
              <a:gdLst>
                <a:gd name="T0" fmla="*/ 9 w 17"/>
                <a:gd name="T1" fmla="*/ 0 h 7"/>
                <a:gd name="T2" fmla="*/ 1 w 17"/>
                <a:gd name="T3" fmla="*/ 2 h 7"/>
                <a:gd name="T4" fmla="*/ 0 w 17"/>
                <a:gd name="T5" fmla="*/ 3 h 7"/>
                <a:gd name="T6" fmla="*/ 0 w 17"/>
                <a:gd name="T7" fmla="*/ 5 h 7"/>
                <a:gd name="T8" fmla="*/ 2 w 17"/>
                <a:gd name="T9" fmla="*/ 6 h 7"/>
                <a:gd name="T10" fmla="*/ 9 w 17"/>
                <a:gd name="T11" fmla="*/ 7 h 7"/>
                <a:gd name="T12" fmla="*/ 14 w 17"/>
                <a:gd name="T13" fmla="*/ 6 h 7"/>
                <a:gd name="T14" fmla="*/ 17 w 17"/>
                <a:gd name="T15" fmla="*/ 5 h 7"/>
                <a:gd name="T16" fmla="*/ 16 w 17"/>
                <a:gd name="T17" fmla="*/ 1 h 7"/>
                <a:gd name="T18" fmla="*/ 9 w 17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7">
                  <a:moveTo>
                    <a:pt x="9" y="0"/>
                  </a:moveTo>
                  <a:cubicBezTo>
                    <a:pt x="7" y="0"/>
                    <a:pt x="3" y="0"/>
                    <a:pt x="1" y="2"/>
                  </a:cubicBezTo>
                  <a:cubicBezTo>
                    <a:pt x="1" y="2"/>
                    <a:pt x="0" y="2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1" y="6"/>
                    <a:pt x="2" y="6"/>
                    <a:pt x="2" y="6"/>
                  </a:cubicBezTo>
                  <a:cubicBezTo>
                    <a:pt x="4" y="6"/>
                    <a:pt x="6" y="7"/>
                    <a:pt x="9" y="7"/>
                  </a:cubicBezTo>
                  <a:cubicBezTo>
                    <a:pt x="11" y="7"/>
                    <a:pt x="13" y="7"/>
                    <a:pt x="14" y="6"/>
                  </a:cubicBezTo>
                  <a:cubicBezTo>
                    <a:pt x="15" y="6"/>
                    <a:pt x="16" y="6"/>
                    <a:pt x="17" y="5"/>
                  </a:cubicBezTo>
                  <a:cubicBezTo>
                    <a:pt x="17" y="4"/>
                    <a:pt x="17" y="2"/>
                    <a:pt x="16" y="1"/>
                  </a:cubicBezTo>
                  <a:cubicBezTo>
                    <a:pt x="16" y="1"/>
                    <a:pt x="15" y="0"/>
                    <a:pt x="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99" name="Freeform 753"/>
            <p:cNvSpPr>
              <a:spLocks/>
            </p:cNvSpPr>
            <p:nvPr/>
          </p:nvSpPr>
          <p:spPr bwMode="auto">
            <a:xfrm>
              <a:off x="5066" y="3197"/>
              <a:ext cx="22" cy="19"/>
            </a:xfrm>
            <a:custGeom>
              <a:avLst/>
              <a:gdLst>
                <a:gd name="T0" fmla="*/ 7 w 9"/>
                <a:gd name="T1" fmla="*/ 0 h 8"/>
                <a:gd name="T2" fmla="*/ 6 w 9"/>
                <a:gd name="T3" fmla="*/ 1 h 8"/>
                <a:gd name="T4" fmla="*/ 1 w 9"/>
                <a:gd name="T5" fmla="*/ 5 h 8"/>
                <a:gd name="T6" fmla="*/ 1 w 9"/>
                <a:gd name="T7" fmla="*/ 7 h 8"/>
                <a:gd name="T8" fmla="*/ 2 w 9"/>
                <a:gd name="T9" fmla="*/ 8 h 8"/>
                <a:gd name="T10" fmla="*/ 3 w 9"/>
                <a:gd name="T11" fmla="*/ 8 h 8"/>
                <a:gd name="T12" fmla="*/ 9 w 9"/>
                <a:gd name="T13" fmla="*/ 2 h 8"/>
                <a:gd name="T14" fmla="*/ 8 w 9"/>
                <a:gd name="T15" fmla="*/ 0 h 8"/>
                <a:gd name="T16" fmla="*/ 7 w 9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8">
                  <a:moveTo>
                    <a:pt x="7" y="0"/>
                  </a:moveTo>
                  <a:cubicBezTo>
                    <a:pt x="7" y="0"/>
                    <a:pt x="6" y="0"/>
                    <a:pt x="6" y="1"/>
                  </a:cubicBezTo>
                  <a:cubicBezTo>
                    <a:pt x="5" y="2"/>
                    <a:pt x="3" y="4"/>
                    <a:pt x="1" y="5"/>
                  </a:cubicBezTo>
                  <a:cubicBezTo>
                    <a:pt x="1" y="5"/>
                    <a:pt x="0" y="6"/>
                    <a:pt x="1" y="7"/>
                  </a:cubicBezTo>
                  <a:cubicBezTo>
                    <a:pt x="1" y="8"/>
                    <a:pt x="2" y="8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5" y="7"/>
                    <a:pt x="7" y="5"/>
                    <a:pt x="9" y="2"/>
                  </a:cubicBezTo>
                  <a:cubicBezTo>
                    <a:pt x="9" y="2"/>
                    <a:pt x="9" y="1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00" name="Freeform 754"/>
            <p:cNvSpPr>
              <a:spLocks/>
            </p:cNvSpPr>
            <p:nvPr/>
          </p:nvSpPr>
          <p:spPr bwMode="auto">
            <a:xfrm>
              <a:off x="5111" y="3232"/>
              <a:ext cx="17" cy="19"/>
            </a:xfrm>
            <a:custGeom>
              <a:avLst/>
              <a:gdLst>
                <a:gd name="T0" fmla="*/ 5 w 7"/>
                <a:gd name="T1" fmla="*/ 0 h 8"/>
                <a:gd name="T2" fmla="*/ 4 w 7"/>
                <a:gd name="T3" fmla="*/ 1 h 8"/>
                <a:gd name="T4" fmla="*/ 1 w 7"/>
                <a:gd name="T5" fmla="*/ 6 h 8"/>
                <a:gd name="T6" fmla="*/ 1 w 7"/>
                <a:gd name="T7" fmla="*/ 8 h 8"/>
                <a:gd name="T8" fmla="*/ 2 w 7"/>
                <a:gd name="T9" fmla="*/ 8 h 8"/>
                <a:gd name="T10" fmla="*/ 3 w 7"/>
                <a:gd name="T11" fmla="*/ 8 h 8"/>
                <a:gd name="T12" fmla="*/ 6 w 7"/>
                <a:gd name="T13" fmla="*/ 3 h 8"/>
                <a:gd name="T14" fmla="*/ 6 w 7"/>
                <a:gd name="T15" fmla="*/ 1 h 8"/>
                <a:gd name="T16" fmla="*/ 5 w 7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8">
                  <a:moveTo>
                    <a:pt x="5" y="0"/>
                  </a:moveTo>
                  <a:cubicBezTo>
                    <a:pt x="5" y="0"/>
                    <a:pt x="4" y="1"/>
                    <a:pt x="4" y="1"/>
                  </a:cubicBezTo>
                  <a:cubicBezTo>
                    <a:pt x="2" y="3"/>
                    <a:pt x="2" y="4"/>
                    <a:pt x="1" y="6"/>
                  </a:cubicBezTo>
                  <a:cubicBezTo>
                    <a:pt x="0" y="7"/>
                    <a:pt x="0" y="8"/>
                    <a:pt x="1" y="8"/>
                  </a:cubicBezTo>
                  <a:cubicBezTo>
                    <a:pt x="1" y="8"/>
                    <a:pt x="2" y="8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5" y="6"/>
                    <a:pt x="5" y="5"/>
                    <a:pt x="6" y="3"/>
                  </a:cubicBezTo>
                  <a:cubicBezTo>
                    <a:pt x="7" y="2"/>
                    <a:pt x="7" y="1"/>
                    <a:pt x="6" y="1"/>
                  </a:cubicBezTo>
                  <a:cubicBezTo>
                    <a:pt x="6" y="0"/>
                    <a:pt x="5" y="0"/>
                    <a:pt x="5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01" name="Freeform 755"/>
            <p:cNvSpPr>
              <a:spLocks/>
            </p:cNvSpPr>
            <p:nvPr/>
          </p:nvSpPr>
          <p:spPr bwMode="auto">
            <a:xfrm>
              <a:off x="5211" y="3235"/>
              <a:ext cx="19" cy="14"/>
            </a:xfrm>
            <a:custGeom>
              <a:avLst/>
              <a:gdLst>
                <a:gd name="T0" fmla="*/ 2 w 8"/>
                <a:gd name="T1" fmla="*/ 0 h 6"/>
                <a:gd name="T2" fmla="*/ 1 w 8"/>
                <a:gd name="T3" fmla="*/ 0 h 6"/>
                <a:gd name="T4" fmla="*/ 1 w 8"/>
                <a:gd name="T5" fmla="*/ 2 h 6"/>
                <a:gd name="T6" fmla="*/ 3 w 8"/>
                <a:gd name="T7" fmla="*/ 5 h 6"/>
                <a:gd name="T8" fmla="*/ 5 w 8"/>
                <a:gd name="T9" fmla="*/ 6 h 6"/>
                <a:gd name="T10" fmla="*/ 6 w 8"/>
                <a:gd name="T11" fmla="*/ 6 h 6"/>
                <a:gd name="T12" fmla="*/ 7 w 8"/>
                <a:gd name="T13" fmla="*/ 5 h 6"/>
                <a:gd name="T14" fmla="*/ 7 w 8"/>
                <a:gd name="T15" fmla="*/ 3 h 6"/>
                <a:gd name="T16" fmla="*/ 5 w 8"/>
                <a:gd name="T17" fmla="*/ 2 h 6"/>
                <a:gd name="T18" fmla="*/ 4 w 8"/>
                <a:gd name="T19" fmla="*/ 0 h 6"/>
                <a:gd name="T20" fmla="*/ 2 w 8"/>
                <a:gd name="T2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6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0" y="2"/>
                    <a:pt x="1" y="2"/>
                  </a:cubicBezTo>
                  <a:cubicBezTo>
                    <a:pt x="2" y="3"/>
                    <a:pt x="2" y="4"/>
                    <a:pt x="3" y="5"/>
                  </a:cubicBezTo>
                  <a:cubicBezTo>
                    <a:pt x="3" y="5"/>
                    <a:pt x="4" y="6"/>
                    <a:pt x="5" y="6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7" y="6"/>
                    <a:pt x="7" y="5"/>
                  </a:cubicBezTo>
                  <a:cubicBezTo>
                    <a:pt x="8" y="5"/>
                    <a:pt x="7" y="4"/>
                    <a:pt x="7" y="3"/>
                  </a:cubicBezTo>
                  <a:cubicBezTo>
                    <a:pt x="6" y="3"/>
                    <a:pt x="5" y="2"/>
                    <a:pt x="5" y="2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02" name="Freeform 756"/>
            <p:cNvSpPr>
              <a:spLocks/>
            </p:cNvSpPr>
            <p:nvPr/>
          </p:nvSpPr>
          <p:spPr bwMode="auto">
            <a:xfrm>
              <a:off x="5251" y="3197"/>
              <a:ext cx="21" cy="14"/>
            </a:xfrm>
            <a:custGeom>
              <a:avLst/>
              <a:gdLst>
                <a:gd name="T0" fmla="*/ 2 w 9"/>
                <a:gd name="T1" fmla="*/ 0 h 6"/>
                <a:gd name="T2" fmla="*/ 1 w 9"/>
                <a:gd name="T3" fmla="*/ 0 h 6"/>
                <a:gd name="T4" fmla="*/ 1 w 9"/>
                <a:gd name="T5" fmla="*/ 3 h 6"/>
                <a:gd name="T6" fmla="*/ 4 w 9"/>
                <a:gd name="T7" fmla="*/ 4 h 6"/>
                <a:gd name="T8" fmla="*/ 7 w 9"/>
                <a:gd name="T9" fmla="*/ 6 h 6"/>
                <a:gd name="T10" fmla="*/ 8 w 9"/>
                <a:gd name="T11" fmla="*/ 6 h 6"/>
                <a:gd name="T12" fmla="*/ 9 w 9"/>
                <a:gd name="T13" fmla="*/ 5 h 6"/>
                <a:gd name="T14" fmla="*/ 8 w 9"/>
                <a:gd name="T15" fmla="*/ 3 h 6"/>
                <a:gd name="T16" fmla="*/ 6 w 9"/>
                <a:gd name="T17" fmla="*/ 2 h 6"/>
                <a:gd name="T18" fmla="*/ 3 w 9"/>
                <a:gd name="T19" fmla="*/ 0 h 6"/>
                <a:gd name="T20" fmla="*/ 2 w 9"/>
                <a:gd name="T2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" h="6">
                  <a:moveTo>
                    <a:pt x="2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0" y="1"/>
                    <a:pt x="1" y="2"/>
                    <a:pt x="1" y="3"/>
                  </a:cubicBezTo>
                  <a:cubicBezTo>
                    <a:pt x="3" y="3"/>
                    <a:pt x="3" y="4"/>
                    <a:pt x="4" y="4"/>
                  </a:cubicBezTo>
                  <a:cubicBezTo>
                    <a:pt x="4" y="5"/>
                    <a:pt x="5" y="5"/>
                    <a:pt x="7" y="6"/>
                  </a:cubicBezTo>
                  <a:cubicBezTo>
                    <a:pt x="7" y="6"/>
                    <a:pt x="7" y="6"/>
                    <a:pt x="8" y="6"/>
                  </a:cubicBezTo>
                  <a:cubicBezTo>
                    <a:pt x="8" y="6"/>
                    <a:pt x="9" y="6"/>
                    <a:pt x="9" y="5"/>
                  </a:cubicBezTo>
                  <a:cubicBezTo>
                    <a:pt x="9" y="5"/>
                    <a:pt x="9" y="4"/>
                    <a:pt x="8" y="3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5" y="1"/>
                    <a:pt x="5" y="1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03" name="Freeform 757"/>
            <p:cNvSpPr>
              <a:spLocks/>
            </p:cNvSpPr>
            <p:nvPr/>
          </p:nvSpPr>
          <p:spPr bwMode="auto">
            <a:xfrm>
              <a:off x="5059" y="3093"/>
              <a:ext cx="26" cy="16"/>
            </a:xfrm>
            <a:custGeom>
              <a:avLst/>
              <a:gdLst>
                <a:gd name="T0" fmla="*/ 1 w 11"/>
                <a:gd name="T1" fmla="*/ 0 h 7"/>
                <a:gd name="T2" fmla="*/ 0 w 11"/>
                <a:gd name="T3" fmla="*/ 1 h 7"/>
                <a:gd name="T4" fmla="*/ 0 w 11"/>
                <a:gd name="T5" fmla="*/ 3 h 7"/>
                <a:gd name="T6" fmla="*/ 4 w 11"/>
                <a:gd name="T7" fmla="*/ 5 h 7"/>
                <a:gd name="T8" fmla="*/ 8 w 11"/>
                <a:gd name="T9" fmla="*/ 7 h 7"/>
                <a:gd name="T10" fmla="*/ 9 w 11"/>
                <a:gd name="T11" fmla="*/ 7 h 7"/>
                <a:gd name="T12" fmla="*/ 10 w 11"/>
                <a:gd name="T13" fmla="*/ 6 h 7"/>
                <a:gd name="T14" fmla="*/ 10 w 11"/>
                <a:gd name="T15" fmla="*/ 4 h 7"/>
                <a:gd name="T16" fmla="*/ 5 w 11"/>
                <a:gd name="T17" fmla="*/ 2 h 7"/>
                <a:gd name="T18" fmla="*/ 2 w 11"/>
                <a:gd name="T19" fmla="*/ 0 h 7"/>
                <a:gd name="T20" fmla="*/ 1 w 11"/>
                <a:gd name="T2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7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2" y="4"/>
                    <a:pt x="3" y="4"/>
                    <a:pt x="4" y="5"/>
                  </a:cubicBezTo>
                  <a:cubicBezTo>
                    <a:pt x="5" y="6"/>
                    <a:pt x="7" y="6"/>
                    <a:pt x="8" y="7"/>
                  </a:cubicBezTo>
                  <a:cubicBezTo>
                    <a:pt x="8" y="7"/>
                    <a:pt x="9" y="7"/>
                    <a:pt x="9" y="7"/>
                  </a:cubicBezTo>
                  <a:cubicBezTo>
                    <a:pt x="9" y="7"/>
                    <a:pt x="10" y="7"/>
                    <a:pt x="10" y="6"/>
                  </a:cubicBezTo>
                  <a:cubicBezTo>
                    <a:pt x="11" y="6"/>
                    <a:pt x="11" y="5"/>
                    <a:pt x="10" y="4"/>
                  </a:cubicBezTo>
                  <a:cubicBezTo>
                    <a:pt x="8" y="3"/>
                    <a:pt x="7" y="3"/>
                    <a:pt x="5" y="2"/>
                  </a:cubicBezTo>
                  <a:cubicBezTo>
                    <a:pt x="4" y="1"/>
                    <a:pt x="3" y="1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04" name="Freeform 758"/>
            <p:cNvSpPr>
              <a:spLocks/>
            </p:cNvSpPr>
            <p:nvPr/>
          </p:nvSpPr>
          <p:spPr bwMode="auto">
            <a:xfrm>
              <a:off x="5211" y="3040"/>
              <a:ext cx="19" cy="22"/>
            </a:xfrm>
            <a:custGeom>
              <a:avLst/>
              <a:gdLst>
                <a:gd name="T0" fmla="*/ 6 w 8"/>
                <a:gd name="T1" fmla="*/ 0 h 9"/>
                <a:gd name="T2" fmla="*/ 5 w 8"/>
                <a:gd name="T3" fmla="*/ 1 h 9"/>
                <a:gd name="T4" fmla="*/ 3 w 8"/>
                <a:gd name="T5" fmla="*/ 3 h 9"/>
                <a:gd name="T6" fmla="*/ 0 w 8"/>
                <a:gd name="T7" fmla="*/ 7 h 9"/>
                <a:gd name="T8" fmla="*/ 1 w 8"/>
                <a:gd name="T9" fmla="*/ 9 h 9"/>
                <a:gd name="T10" fmla="*/ 2 w 8"/>
                <a:gd name="T11" fmla="*/ 9 h 9"/>
                <a:gd name="T12" fmla="*/ 3 w 8"/>
                <a:gd name="T13" fmla="*/ 8 h 9"/>
                <a:gd name="T14" fmla="*/ 5 w 8"/>
                <a:gd name="T15" fmla="*/ 6 h 9"/>
                <a:gd name="T16" fmla="*/ 7 w 8"/>
                <a:gd name="T17" fmla="*/ 2 h 9"/>
                <a:gd name="T18" fmla="*/ 7 w 8"/>
                <a:gd name="T19" fmla="*/ 0 h 9"/>
                <a:gd name="T20" fmla="*/ 6 w 8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9">
                  <a:moveTo>
                    <a:pt x="6" y="0"/>
                  </a:moveTo>
                  <a:cubicBezTo>
                    <a:pt x="5" y="0"/>
                    <a:pt x="5" y="0"/>
                    <a:pt x="5" y="1"/>
                  </a:cubicBezTo>
                  <a:cubicBezTo>
                    <a:pt x="4" y="2"/>
                    <a:pt x="3" y="3"/>
                    <a:pt x="3" y="3"/>
                  </a:cubicBezTo>
                  <a:cubicBezTo>
                    <a:pt x="2" y="4"/>
                    <a:pt x="1" y="5"/>
                    <a:pt x="0" y="7"/>
                  </a:cubicBezTo>
                  <a:cubicBezTo>
                    <a:pt x="0" y="7"/>
                    <a:pt x="0" y="8"/>
                    <a:pt x="1" y="9"/>
                  </a:cubicBezTo>
                  <a:cubicBezTo>
                    <a:pt x="1" y="9"/>
                    <a:pt x="1" y="9"/>
                    <a:pt x="2" y="9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4" y="7"/>
                    <a:pt x="4" y="6"/>
                    <a:pt x="5" y="6"/>
                  </a:cubicBezTo>
                  <a:cubicBezTo>
                    <a:pt x="6" y="5"/>
                    <a:pt x="6" y="4"/>
                    <a:pt x="7" y="2"/>
                  </a:cubicBezTo>
                  <a:cubicBezTo>
                    <a:pt x="8" y="2"/>
                    <a:pt x="8" y="1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05" name="Freeform 759"/>
            <p:cNvSpPr>
              <a:spLocks/>
            </p:cNvSpPr>
            <p:nvPr/>
          </p:nvSpPr>
          <p:spPr bwMode="auto">
            <a:xfrm>
              <a:off x="5251" y="3071"/>
              <a:ext cx="19" cy="19"/>
            </a:xfrm>
            <a:custGeom>
              <a:avLst/>
              <a:gdLst>
                <a:gd name="T0" fmla="*/ 7 w 8"/>
                <a:gd name="T1" fmla="*/ 0 h 8"/>
                <a:gd name="T2" fmla="*/ 5 w 8"/>
                <a:gd name="T3" fmla="*/ 1 h 8"/>
                <a:gd name="T4" fmla="*/ 2 w 8"/>
                <a:gd name="T5" fmla="*/ 5 h 8"/>
                <a:gd name="T6" fmla="*/ 1 w 8"/>
                <a:gd name="T7" fmla="*/ 7 h 8"/>
                <a:gd name="T8" fmla="*/ 2 w 8"/>
                <a:gd name="T9" fmla="*/ 8 h 8"/>
                <a:gd name="T10" fmla="*/ 3 w 8"/>
                <a:gd name="T11" fmla="*/ 8 h 8"/>
                <a:gd name="T12" fmla="*/ 8 w 8"/>
                <a:gd name="T13" fmla="*/ 3 h 8"/>
                <a:gd name="T14" fmla="*/ 7 w 8"/>
                <a:gd name="T15" fmla="*/ 1 h 8"/>
                <a:gd name="T16" fmla="*/ 7 w 8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7" y="0"/>
                  </a:moveTo>
                  <a:cubicBezTo>
                    <a:pt x="6" y="0"/>
                    <a:pt x="5" y="1"/>
                    <a:pt x="5" y="1"/>
                  </a:cubicBezTo>
                  <a:cubicBezTo>
                    <a:pt x="4" y="3"/>
                    <a:pt x="3" y="4"/>
                    <a:pt x="2" y="5"/>
                  </a:cubicBezTo>
                  <a:cubicBezTo>
                    <a:pt x="1" y="5"/>
                    <a:pt x="0" y="6"/>
                    <a:pt x="1" y="7"/>
                  </a:cubicBezTo>
                  <a:cubicBezTo>
                    <a:pt x="1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5" y="6"/>
                    <a:pt x="7" y="5"/>
                    <a:pt x="8" y="3"/>
                  </a:cubicBezTo>
                  <a:cubicBezTo>
                    <a:pt x="8" y="2"/>
                    <a:pt x="8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06" name="Freeform 760"/>
            <p:cNvSpPr>
              <a:spLocks noEditPoints="1"/>
            </p:cNvSpPr>
            <p:nvPr/>
          </p:nvSpPr>
          <p:spPr bwMode="auto">
            <a:xfrm>
              <a:off x="5100" y="3057"/>
              <a:ext cx="158" cy="116"/>
            </a:xfrm>
            <a:custGeom>
              <a:avLst/>
              <a:gdLst>
                <a:gd name="T0" fmla="*/ 30 w 67"/>
                <a:gd name="T1" fmla="*/ 43 h 49"/>
                <a:gd name="T2" fmla="*/ 27 w 67"/>
                <a:gd name="T3" fmla="*/ 41 h 49"/>
                <a:gd name="T4" fmla="*/ 30 w 67"/>
                <a:gd name="T5" fmla="*/ 37 h 49"/>
                <a:gd name="T6" fmla="*/ 30 w 67"/>
                <a:gd name="T7" fmla="*/ 37 h 49"/>
                <a:gd name="T8" fmla="*/ 33 w 67"/>
                <a:gd name="T9" fmla="*/ 39 h 49"/>
                <a:gd name="T10" fmla="*/ 32 w 67"/>
                <a:gd name="T11" fmla="*/ 42 h 49"/>
                <a:gd name="T12" fmla="*/ 30 w 67"/>
                <a:gd name="T13" fmla="*/ 43 h 49"/>
                <a:gd name="T14" fmla="*/ 4 w 67"/>
                <a:gd name="T15" fmla="*/ 0 h 49"/>
                <a:gd name="T16" fmla="*/ 3 w 67"/>
                <a:gd name="T17" fmla="*/ 0 h 49"/>
                <a:gd name="T18" fmla="*/ 6 w 67"/>
                <a:gd name="T19" fmla="*/ 11 h 49"/>
                <a:gd name="T20" fmla="*/ 28 w 67"/>
                <a:gd name="T21" fmla="*/ 48 h 49"/>
                <a:gd name="T22" fmla="*/ 29 w 67"/>
                <a:gd name="T23" fmla="*/ 49 h 49"/>
                <a:gd name="T24" fmla="*/ 65 w 67"/>
                <a:gd name="T25" fmla="*/ 25 h 49"/>
                <a:gd name="T26" fmla="*/ 60 w 67"/>
                <a:gd name="T27" fmla="*/ 19 h 49"/>
                <a:gd name="T28" fmla="*/ 32 w 67"/>
                <a:gd name="T29" fmla="*/ 34 h 49"/>
                <a:gd name="T30" fmla="*/ 11 w 67"/>
                <a:gd name="T31" fmla="*/ 6 h 49"/>
                <a:gd name="T32" fmla="*/ 4 w 67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" h="49">
                  <a:moveTo>
                    <a:pt x="30" y="43"/>
                  </a:moveTo>
                  <a:cubicBezTo>
                    <a:pt x="29" y="43"/>
                    <a:pt x="28" y="43"/>
                    <a:pt x="27" y="41"/>
                  </a:cubicBezTo>
                  <a:cubicBezTo>
                    <a:pt x="26" y="40"/>
                    <a:pt x="28" y="37"/>
                    <a:pt x="30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1" y="37"/>
                    <a:pt x="33" y="38"/>
                    <a:pt x="33" y="39"/>
                  </a:cubicBezTo>
                  <a:cubicBezTo>
                    <a:pt x="34" y="40"/>
                    <a:pt x="33" y="42"/>
                    <a:pt x="32" y="42"/>
                  </a:cubicBezTo>
                  <a:cubicBezTo>
                    <a:pt x="32" y="43"/>
                    <a:pt x="31" y="43"/>
                    <a:pt x="30" y="43"/>
                  </a:cubicBezTo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6" y="11"/>
                    <a:pt x="6" y="11"/>
                  </a:cubicBezTo>
                  <a:cubicBezTo>
                    <a:pt x="13" y="23"/>
                    <a:pt x="24" y="45"/>
                    <a:pt x="28" y="48"/>
                  </a:cubicBezTo>
                  <a:cubicBezTo>
                    <a:pt x="28" y="48"/>
                    <a:pt x="29" y="49"/>
                    <a:pt x="29" y="49"/>
                  </a:cubicBezTo>
                  <a:cubicBezTo>
                    <a:pt x="35" y="49"/>
                    <a:pt x="65" y="25"/>
                    <a:pt x="65" y="25"/>
                  </a:cubicBezTo>
                  <a:cubicBezTo>
                    <a:pt x="67" y="20"/>
                    <a:pt x="62" y="19"/>
                    <a:pt x="60" y="19"/>
                  </a:cubicBezTo>
                  <a:cubicBezTo>
                    <a:pt x="60" y="19"/>
                    <a:pt x="37" y="32"/>
                    <a:pt x="32" y="34"/>
                  </a:cubicBezTo>
                  <a:cubicBezTo>
                    <a:pt x="28" y="32"/>
                    <a:pt x="17" y="14"/>
                    <a:pt x="11" y="6"/>
                  </a:cubicBezTo>
                  <a:cubicBezTo>
                    <a:pt x="11" y="6"/>
                    <a:pt x="6" y="0"/>
                    <a:pt x="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07" name="Freeform 761"/>
            <p:cNvSpPr>
              <a:spLocks noEditPoints="1"/>
            </p:cNvSpPr>
            <p:nvPr/>
          </p:nvSpPr>
          <p:spPr bwMode="auto">
            <a:xfrm>
              <a:off x="4716" y="1367"/>
              <a:ext cx="440" cy="450"/>
            </a:xfrm>
            <a:custGeom>
              <a:avLst/>
              <a:gdLst>
                <a:gd name="T0" fmla="*/ 124 w 186"/>
                <a:gd name="T1" fmla="*/ 174 h 190"/>
                <a:gd name="T2" fmla="*/ 90 w 186"/>
                <a:gd name="T3" fmla="*/ 167 h 190"/>
                <a:gd name="T4" fmla="*/ 102 w 186"/>
                <a:gd name="T5" fmla="*/ 167 h 190"/>
                <a:gd name="T6" fmla="*/ 69 w 186"/>
                <a:gd name="T7" fmla="*/ 184 h 190"/>
                <a:gd name="T8" fmla="*/ 105 w 186"/>
                <a:gd name="T9" fmla="*/ 185 h 190"/>
                <a:gd name="T10" fmla="*/ 120 w 186"/>
                <a:gd name="T11" fmla="*/ 172 h 190"/>
                <a:gd name="T12" fmla="*/ 120 w 186"/>
                <a:gd name="T13" fmla="*/ 173 h 190"/>
                <a:gd name="T14" fmla="*/ 46 w 186"/>
                <a:gd name="T15" fmla="*/ 175 h 190"/>
                <a:gd name="T16" fmla="*/ 141 w 186"/>
                <a:gd name="T17" fmla="*/ 156 h 190"/>
                <a:gd name="T18" fmla="*/ 36 w 186"/>
                <a:gd name="T19" fmla="*/ 169 h 190"/>
                <a:gd name="T20" fmla="*/ 118 w 186"/>
                <a:gd name="T21" fmla="*/ 162 h 190"/>
                <a:gd name="T22" fmla="*/ 123 w 186"/>
                <a:gd name="T23" fmla="*/ 154 h 190"/>
                <a:gd name="T24" fmla="*/ 34 w 186"/>
                <a:gd name="T25" fmla="*/ 149 h 190"/>
                <a:gd name="T26" fmla="*/ 151 w 186"/>
                <a:gd name="T27" fmla="*/ 167 h 190"/>
                <a:gd name="T28" fmla="*/ 18 w 186"/>
                <a:gd name="T29" fmla="*/ 149 h 190"/>
                <a:gd name="T30" fmla="*/ 16 w 186"/>
                <a:gd name="T31" fmla="*/ 145 h 190"/>
                <a:gd name="T32" fmla="*/ 161 w 186"/>
                <a:gd name="T33" fmla="*/ 157 h 190"/>
                <a:gd name="T34" fmla="*/ 10 w 186"/>
                <a:gd name="T35" fmla="*/ 134 h 190"/>
                <a:gd name="T36" fmla="*/ 110 w 186"/>
                <a:gd name="T37" fmla="*/ 128 h 190"/>
                <a:gd name="T38" fmla="*/ 170 w 186"/>
                <a:gd name="T39" fmla="*/ 124 h 190"/>
                <a:gd name="T40" fmla="*/ 102 w 186"/>
                <a:gd name="T41" fmla="*/ 121 h 190"/>
                <a:gd name="T42" fmla="*/ 162 w 186"/>
                <a:gd name="T43" fmla="*/ 115 h 190"/>
                <a:gd name="T44" fmla="*/ 156 w 186"/>
                <a:gd name="T45" fmla="*/ 118 h 190"/>
                <a:gd name="T46" fmla="*/ 6 w 186"/>
                <a:gd name="T47" fmla="*/ 117 h 190"/>
                <a:gd name="T48" fmla="*/ 133 w 186"/>
                <a:gd name="T49" fmla="*/ 109 h 190"/>
                <a:gd name="T50" fmla="*/ 177 w 186"/>
                <a:gd name="T51" fmla="*/ 135 h 190"/>
                <a:gd name="T52" fmla="*/ 99 w 186"/>
                <a:gd name="T53" fmla="*/ 107 h 190"/>
                <a:gd name="T54" fmla="*/ 129 w 186"/>
                <a:gd name="T55" fmla="*/ 157 h 190"/>
                <a:gd name="T56" fmla="*/ 106 w 186"/>
                <a:gd name="T57" fmla="*/ 101 h 190"/>
                <a:gd name="T58" fmla="*/ 168 w 186"/>
                <a:gd name="T59" fmla="*/ 128 h 190"/>
                <a:gd name="T60" fmla="*/ 110 w 186"/>
                <a:gd name="T61" fmla="*/ 98 h 190"/>
                <a:gd name="T62" fmla="*/ 97 w 186"/>
                <a:gd name="T63" fmla="*/ 92 h 190"/>
                <a:gd name="T64" fmla="*/ 103 w 186"/>
                <a:gd name="T65" fmla="*/ 88 h 190"/>
                <a:gd name="T66" fmla="*/ 107 w 186"/>
                <a:gd name="T67" fmla="*/ 86 h 190"/>
                <a:gd name="T68" fmla="*/ 123 w 186"/>
                <a:gd name="T69" fmla="*/ 85 h 190"/>
                <a:gd name="T70" fmla="*/ 151 w 186"/>
                <a:gd name="T71" fmla="*/ 107 h 190"/>
                <a:gd name="T72" fmla="*/ 111 w 186"/>
                <a:gd name="T73" fmla="*/ 93 h 190"/>
                <a:gd name="T74" fmla="*/ 123 w 186"/>
                <a:gd name="T75" fmla="*/ 69 h 190"/>
                <a:gd name="T76" fmla="*/ 138 w 186"/>
                <a:gd name="T77" fmla="*/ 60 h 190"/>
                <a:gd name="T78" fmla="*/ 137 w 186"/>
                <a:gd name="T79" fmla="*/ 72 h 190"/>
                <a:gd name="T80" fmla="*/ 168 w 186"/>
                <a:gd name="T81" fmla="*/ 58 h 190"/>
                <a:gd name="T82" fmla="*/ 160 w 186"/>
                <a:gd name="T83" fmla="*/ 62 h 190"/>
                <a:gd name="T84" fmla="*/ 18 w 186"/>
                <a:gd name="T85" fmla="*/ 48 h 190"/>
                <a:gd name="T86" fmla="*/ 95 w 186"/>
                <a:gd name="T87" fmla="*/ 114 h 190"/>
                <a:gd name="T88" fmla="*/ 110 w 186"/>
                <a:gd name="T89" fmla="*/ 162 h 190"/>
                <a:gd name="T90" fmla="*/ 70 w 186"/>
                <a:gd name="T91" fmla="*/ 160 h 190"/>
                <a:gd name="T92" fmla="*/ 117 w 186"/>
                <a:gd name="T93" fmla="*/ 5 h 190"/>
                <a:gd name="T94" fmla="*/ 99 w 186"/>
                <a:gd name="T95" fmla="*/ 78 h 190"/>
                <a:gd name="T96" fmla="*/ 93 w 186"/>
                <a:gd name="T97" fmla="*/ 91 h 190"/>
                <a:gd name="T98" fmla="*/ 94 w 186"/>
                <a:gd name="T99" fmla="*/ 8 h 190"/>
                <a:gd name="T100" fmla="*/ 92 w 186"/>
                <a:gd name="T101" fmla="*/ 6 h 190"/>
                <a:gd name="T102" fmla="*/ 3 w 186"/>
                <a:gd name="T103" fmla="*/ 126 h 190"/>
                <a:gd name="T104" fmla="*/ 16 w 186"/>
                <a:gd name="T105" fmla="*/ 152 h 190"/>
                <a:gd name="T106" fmla="*/ 48 w 186"/>
                <a:gd name="T107" fmla="*/ 181 h 190"/>
                <a:gd name="T108" fmla="*/ 70 w 186"/>
                <a:gd name="T109" fmla="*/ 190 h 190"/>
                <a:gd name="T110" fmla="*/ 89 w 186"/>
                <a:gd name="T111" fmla="*/ 190 h 190"/>
                <a:gd name="T112" fmla="*/ 116 w 186"/>
                <a:gd name="T113" fmla="*/ 184 h 190"/>
                <a:gd name="T114" fmla="*/ 125 w 186"/>
                <a:gd name="T115" fmla="*/ 184 h 190"/>
                <a:gd name="T116" fmla="*/ 147 w 186"/>
                <a:gd name="T117" fmla="*/ 174 h 190"/>
                <a:gd name="T118" fmla="*/ 173 w 186"/>
                <a:gd name="T119" fmla="*/ 139 h 190"/>
                <a:gd name="T120" fmla="*/ 180 w 186"/>
                <a:gd name="T121" fmla="*/ 62 h 190"/>
                <a:gd name="T122" fmla="*/ 179 w 186"/>
                <a:gd name="T123" fmla="*/ 37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6" h="190">
                  <a:moveTo>
                    <a:pt x="112" y="184"/>
                  </a:moveTo>
                  <a:cubicBezTo>
                    <a:pt x="112" y="183"/>
                    <a:pt x="112" y="183"/>
                    <a:pt x="112" y="182"/>
                  </a:cubicBezTo>
                  <a:cubicBezTo>
                    <a:pt x="112" y="183"/>
                    <a:pt x="112" y="183"/>
                    <a:pt x="112" y="183"/>
                  </a:cubicBezTo>
                  <a:cubicBezTo>
                    <a:pt x="112" y="184"/>
                    <a:pt x="112" y="184"/>
                    <a:pt x="112" y="184"/>
                  </a:cubicBezTo>
                  <a:cubicBezTo>
                    <a:pt x="112" y="184"/>
                    <a:pt x="112" y="184"/>
                    <a:pt x="112" y="184"/>
                  </a:cubicBezTo>
                  <a:moveTo>
                    <a:pt x="124" y="178"/>
                  </a:moveTo>
                  <a:cubicBezTo>
                    <a:pt x="124" y="177"/>
                    <a:pt x="123" y="177"/>
                    <a:pt x="123" y="176"/>
                  </a:cubicBezTo>
                  <a:cubicBezTo>
                    <a:pt x="123" y="175"/>
                    <a:pt x="124" y="175"/>
                    <a:pt x="124" y="174"/>
                  </a:cubicBezTo>
                  <a:cubicBezTo>
                    <a:pt x="124" y="175"/>
                    <a:pt x="124" y="176"/>
                    <a:pt x="124" y="178"/>
                  </a:cubicBezTo>
                  <a:moveTo>
                    <a:pt x="91" y="167"/>
                  </a:moveTo>
                  <a:cubicBezTo>
                    <a:pt x="92" y="167"/>
                    <a:pt x="92" y="167"/>
                    <a:pt x="92" y="167"/>
                  </a:cubicBezTo>
                  <a:cubicBezTo>
                    <a:pt x="94" y="167"/>
                    <a:pt x="96" y="167"/>
                    <a:pt x="98" y="167"/>
                  </a:cubicBezTo>
                  <a:cubicBezTo>
                    <a:pt x="95" y="173"/>
                    <a:pt x="92" y="180"/>
                    <a:pt x="90" y="186"/>
                  </a:cubicBezTo>
                  <a:cubicBezTo>
                    <a:pt x="89" y="186"/>
                    <a:pt x="89" y="186"/>
                    <a:pt x="89" y="186"/>
                  </a:cubicBezTo>
                  <a:cubicBezTo>
                    <a:pt x="87" y="186"/>
                    <a:pt x="85" y="186"/>
                    <a:pt x="83" y="186"/>
                  </a:cubicBezTo>
                  <a:cubicBezTo>
                    <a:pt x="86" y="179"/>
                    <a:pt x="88" y="173"/>
                    <a:pt x="90" y="167"/>
                  </a:cubicBezTo>
                  <a:cubicBezTo>
                    <a:pt x="91" y="167"/>
                    <a:pt x="91" y="167"/>
                    <a:pt x="91" y="167"/>
                  </a:cubicBezTo>
                  <a:moveTo>
                    <a:pt x="79" y="185"/>
                  </a:moveTo>
                  <a:cubicBezTo>
                    <a:pt x="77" y="185"/>
                    <a:pt x="75" y="185"/>
                    <a:pt x="73" y="184"/>
                  </a:cubicBezTo>
                  <a:cubicBezTo>
                    <a:pt x="75" y="178"/>
                    <a:pt x="77" y="172"/>
                    <a:pt x="80" y="167"/>
                  </a:cubicBezTo>
                  <a:cubicBezTo>
                    <a:pt x="82" y="167"/>
                    <a:pt x="84" y="167"/>
                    <a:pt x="86" y="167"/>
                  </a:cubicBezTo>
                  <a:cubicBezTo>
                    <a:pt x="84" y="173"/>
                    <a:pt x="81" y="179"/>
                    <a:pt x="79" y="185"/>
                  </a:cubicBezTo>
                  <a:moveTo>
                    <a:pt x="94" y="186"/>
                  </a:moveTo>
                  <a:cubicBezTo>
                    <a:pt x="97" y="179"/>
                    <a:pt x="100" y="173"/>
                    <a:pt x="102" y="167"/>
                  </a:cubicBezTo>
                  <a:cubicBezTo>
                    <a:pt x="104" y="166"/>
                    <a:pt x="106" y="166"/>
                    <a:pt x="108" y="166"/>
                  </a:cubicBezTo>
                  <a:cubicBezTo>
                    <a:pt x="106" y="172"/>
                    <a:pt x="103" y="179"/>
                    <a:pt x="101" y="185"/>
                  </a:cubicBezTo>
                  <a:cubicBezTo>
                    <a:pt x="98" y="185"/>
                    <a:pt x="96" y="186"/>
                    <a:pt x="94" y="186"/>
                  </a:cubicBezTo>
                  <a:moveTo>
                    <a:pt x="69" y="184"/>
                  </a:moveTo>
                  <a:cubicBezTo>
                    <a:pt x="67" y="183"/>
                    <a:pt x="65" y="183"/>
                    <a:pt x="62" y="182"/>
                  </a:cubicBezTo>
                  <a:cubicBezTo>
                    <a:pt x="65" y="176"/>
                    <a:pt x="67" y="170"/>
                    <a:pt x="70" y="165"/>
                  </a:cubicBezTo>
                  <a:cubicBezTo>
                    <a:pt x="72" y="165"/>
                    <a:pt x="74" y="166"/>
                    <a:pt x="76" y="166"/>
                  </a:cubicBezTo>
                  <a:cubicBezTo>
                    <a:pt x="73" y="172"/>
                    <a:pt x="71" y="178"/>
                    <a:pt x="69" y="184"/>
                  </a:cubicBezTo>
                  <a:moveTo>
                    <a:pt x="105" y="185"/>
                  </a:moveTo>
                  <a:cubicBezTo>
                    <a:pt x="107" y="178"/>
                    <a:pt x="110" y="172"/>
                    <a:pt x="113" y="165"/>
                  </a:cubicBezTo>
                  <a:cubicBezTo>
                    <a:pt x="113" y="165"/>
                    <a:pt x="114" y="165"/>
                    <a:pt x="114" y="165"/>
                  </a:cubicBezTo>
                  <a:cubicBezTo>
                    <a:pt x="114" y="165"/>
                    <a:pt x="114" y="165"/>
                    <a:pt x="114" y="165"/>
                  </a:cubicBezTo>
                  <a:cubicBezTo>
                    <a:pt x="114" y="167"/>
                    <a:pt x="114" y="169"/>
                    <a:pt x="114" y="170"/>
                  </a:cubicBezTo>
                  <a:cubicBezTo>
                    <a:pt x="113" y="171"/>
                    <a:pt x="113" y="171"/>
                    <a:pt x="113" y="171"/>
                  </a:cubicBezTo>
                  <a:cubicBezTo>
                    <a:pt x="111" y="176"/>
                    <a:pt x="109" y="180"/>
                    <a:pt x="107" y="184"/>
                  </a:cubicBezTo>
                  <a:cubicBezTo>
                    <a:pt x="106" y="185"/>
                    <a:pt x="106" y="185"/>
                    <a:pt x="105" y="185"/>
                  </a:cubicBezTo>
                  <a:moveTo>
                    <a:pt x="59" y="181"/>
                  </a:moveTo>
                  <a:cubicBezTo>
                    <a:pt x="55" y="180"/>
                    <a:pt x="52" y="178"/>
                    <a:pt x="50" y="177"/>
                  </a:cubicBezTo>
                  <a:cubicBezTo>
                    <a:pt x="50" y="176"/>
                    <a:pt x="50" y="176"/>
                    <a:pt x="50" y="176"/>
                  </a:cubicBezTo>
                  <a:cubicBezTo>
                    <a:pt x="53" y="171"/>
                    <a:pt x="55" y="166"/>
                    <a:pt x="58" y="161"/>
                  </a:cubicBezTo>
                  <a:cubicBezTo>
                    <a:pt x="61" y="162"/>
                    <a:pt x="64" y="163"/>
                    <a:pt x="66" y="164"/>
                  </a:cubicBezTo>
                  <a:cubicBezTo>
                    <a:pt x="63" y="169"/>
                    <a:pt x="61" y="175"/>
                    <a:pt x="59" y="181"/>
                  </a:cubicBezTo>
                  <a:moveTo>
                    <a:pt x="120" y="173"/>
                  </a:moveTo>
                  <a:cubicBezTo>
                    <a:pt x="120" y="172"/>
                    <a:pt x="120" y="172"/>
                    <a:pt x="120" y="172"/>
                  </a:cubicBezTo>
                  <a:cubicBezTo>
                    <a:pt x="120" y="171"/>
                    <a:pt x="120" y="171"/>
                    <a:pt x="120" y="171"/>
                  </a:cubicBezTo>
                  <a:cubicBezTo>
                    <a:pt x="121" y="168"/>
                    <a:pt x="122" y="165"/>
                    <a:pt x="123" y="162"/>
                  </a:cubicBezTo>
                  <a:cubicBezTo>
                    <a:pt x="124" y="161"/>
                    <a:pt x="125" y="160"/>
                    <a:pt x="126" y="159"/>
                  </a:cubicBezTo>
                  <a:cubicBezTo>
                    <a:pt x="126" y="159"/>
                    <a:pt x="126" y="159"/>
                    <a:pt x="126" y="159"/>
                  </a:cubicBezTo>
                  <a:cubicBezTo>
                    <a:pt x="126" y="159"/>
                    <a:pt x="126" y="159"/>
                    <a:pt x="126" y="159"/>
                  </a:cubicBezTo>
                  <a:cubicBezTo>
                    <a:pt x="126" y="160"/>
                    <a:pt x="125" y="162"/>
                    <a:pt x="125" y="165"/>
                  </a:cubicBezTo>
                  <a:cubicBezTo>
                    <a:pt x="125" y="165"/>
                    <a:pt x="124" y="165"/>
                    <a:pt x="124" y="166"/>
                  </a:cubicBezTo>
                  <a:cubicBezTo>
                    <a:pt x="123" y="168"/>
                    <a:pt x="122" y="170"/>
                    <a:pt x="120" y="173"/>
                  </a:cubicBezTo>
                  <a:moveTo>
                    <a:pt x="128" y="179"/>
                  </a:moveTo>
                  <a:cubicBezTo>
                    <a:pt x="128" y="177"/>
                    <a:pt x="128" y="174"/>
                    <a:pt x="129" y="171"/>
                  </a:cubicBezTo>
                  <a:cubicBezTo>
                    <a:pt x="129" y="167"/>
                    <a:pt x="129" y="164"/>
                    <a:pt x="129" y="161"/>
                  </a:cubicBezTo>
                  <a:cubicBezTo>
                    <a:pt x="132" y="160"/>
                    <a:pt x="134" y="160"/>
                    <a:pt x="136" y="159"/>
                  </a:cubicBezTo>
                  <a:cubicBezTo>
                    <a:pt x="134" y="165"/>
                    <a:pt x="132" y="172"/>
                    <a:pt x="130" y="178"/>
                  </a:cubicBezTo>
                  <a:cubicBezTo>
                    <a:pt x="130" y="179"/>
                    <a:pt x="130" y="179"/>
                    <a:pt x="130" y="179"/>
                  </a:cubicBezTo>
                  <a:cubicBezTo>
                    <a:pt x="129" y="179"/>
                    <a:pt x="128" y="179"/>
                    <a:pt x="128" y="179"/>
                  </a:cubicBezTo>
                  <a:moveTo>
                    <a:pt x="46" y="175"/>
                  </a:moveTo>
                  <a:cubicBezTo>
                    <a:pt x="44" y="174"/>
                    <a:pt x="42" y="172"/>
                    <a:pt x="40" y="171"/>
                  </a:cubicBezTo>
                  <a:cubicBezTo>
                    <a:pt x="42" y="166"/>
                    <a:pt x="44" y="161"/>
                    <a:pt x="47" y="157"/>
                  </a:cubicBezTo>
                  <a:cubicBezTo>
                    <a:pt x="50" y="158"/>
                    <a:pt x="52" y="159"/>
                    <a:pt x="54" y="160"/>
                  </a:cubicBezTo>
                  <a:cubicBezTo>
                    <a:pt x="52" y="165"/>
                    <a:pt x="49" y="170"/>
                    <a:pt x="47" y="174"/>
                  </a:cubicBezTo>
                  <a:cubicBezTo>
                    <a:pt x="46" y="175"/>
                    <a:pt x="46" y="175"/>
                    <a:pt x="46" y="175"/>
                  </a:cubicBezTo>
                  <a:moveTo>
                    <a:pt x="134" y="177"/>
                  </a:moveTo>
                  <a:cubicBezTo>
                    <a:pt x="136" y="170"/>
                    <a:pt x="138" y="163"/>
                    <a:pt x="141" y="157"/>
                  </a:cubicBezTo>
                  <a:cubicBezTo>
                    <a:pt x="141" y="156"/>
                    <a:pt x="141" y="156"/>
                    <a:pt x="141" y="156"/>
                  </a:cubicBezTo>
                  <a:cubicBezTo>
                    <a:pt x="141" y="156"/>
                    <a:pt x="142" y="156"/>
                    <a:pt x="143" y="155"/>
                  </a:cubicBezTo>
                  <a:cubicBezTo>
                    <a:pt x="141" y="162"/>
                    <a:pt x="139" y="169"/>
                    <a:pt x="137" y="175"/>
                  </a:cubicBezTo>
                  <a:cubicBezTo>
                    <a:pt x="136" y="176"/>
                    <a:pt x="135" y="176"/>
                    <a:pt x="134" y="177"/>
                  </a:cubicBezTo>
                  <a:moveTo>
                    <a:pt x="36" y="169"/>
                  </a:moveTo>
                  <a:cubicBezTo>
                    <a:pt x="35" y="167"/>
                    <a:pt x="33" y="166"/>
                    <a:pt x="31" y="164"/>
                  </a:cubicBezTo>
                  <a:cubicBezTo>
                    <a:pt x="33" y="160"/>
                    <a:pt x="35" y="156"/>
                    <a:pt x="38" y="152"/>
                  </a:cubicBezTo>
                  <a:cubicBezTo>
                    <a:pt x="40" y="153"/>
                    <a:pt x="42" y="154"/>
                    <a:pt x="44" y="155"/>
                  </a:cubicBezTo>
                  <a:cubicBezTo>
                    <a:pt x="41" y="159"/>
                    <a:pt x="38" y="164"/>
                    <a:pt x="36" y="169"/>
                  </a:cubicBezTo>
                  <a:moveTo>
                    <a:pt x="142" y="173"/>
                  </a:moveTo>
                  <a:cubicBezTo>
                    <a:pt x="144" y="166"/>
                    <a:pt x="146" y="159"/>
                    <a:pt x="148" y="153"/>
                  </a:cubicBezTo>
                  <a:cubicBezTo>
                    <a:pt x="148" y="152"/>
                    <a:pt x="148" y="152"/>
                    <a:pt x="148" y="152"/>
                  </a:cubicBezTo>
                  <a:cubicBezTo>
                    <a:pt x="149" y="152"/>
                    <a:pt x="150" y="151"/>
                    <a:pt x="152" y="150"/>
                  </a:cubicBezTo>
                  <a:cubicBezTo>
                    <a:pt x="150" y="157"/>
                    <a:pt x="148" y="164"/>
                    <a:pt x="145" y="171"/>
                  </a:cubicBezTo>
                  <a:cubicBezTo>
                    <a:pt x="144" y="171"/>
                    <a:pt x="143" y="172"/>
                    <a:pt x="142" y="173"/>
                  </a:cubicBezTo>
                  <a:moveTo>
                    <a:pt x="118" y="165"/>
                  </a:moveTo>
                  <a:cubicBezTo>
                    <a:pt x="118" y="164"/>
                    <a:pt x="118" y="163"/>
                    <a:pt x="118" y="162"/>
                  </a:cubicBezTo>
                  <a:cubicBezTo>
                    <a:pt x="118" y="161"/>
                    <a:pt x="117" y="160"/>
                    <a:pt x="116" y="160"/>
                  </a:cubicBezTo>
                  <a:cubicBezTo>
                    <a:pt x="116" y="160"/>
                    <a:pt x="116" y="160"/>
                    <a:pt x="116" y="160"/>
                  </a:cubicBezTo>
                  <a:cubicBezTo>
                    <a:pt x="116" y="160"/>
                    <a:pt x="116" y="160"/>
                    <a:pt x="116" y="160"/>
                  </a:cubicBezTo>
                  <a:cubicBezTo>
                    <a:pt x="118" y="156"/>
                    <a:pt x="119" y="153"/>
                    <a:pt x="121" y="150"/>
                  </a:cubicBezTo>
                  <a:cubicBezTo>
                    <a:pt x="122" y="150"/>
                    <a:pt x="122" y="150"/>
                    <a:pt x="122" y="150"/>
                  </a:cubicBezTo>
                  <a:cubicBezTo>
                    <a:pt x="122" y="151"/>
                    <a:pt x="123" y="152"/>
                    <a:pt x="123" y="153"/>
                  </a:cubicBezTo>
                  <a:cubicBezTo>
                    <a:pt x="123" y="154"/>
                    <a:pt x="123" y="154"/>
                    <a:pt x="123" y="154"/>
                  </a:cubicBezTo>
                  <a:cubicBezTo>
                    <a:pt x="123" y="154"/>
                    <a:pt x="123" y="154"/>
                    <a:pt x="123" y="154"/>
                  </a:cubicBezTo>
                  <a:cubicBezTo>
                    <a:pt x="123" y="155"/>
                    <a:pt x="123" y="156"/>
                    <a:pt x="122" y="157"/>
                  </a:cubicBezTo>
                  <a:cubicBezTo>
                    <a:pt x="122" y="158"/>
                    <a:pt x="121" y="159"/>
                    <a:pt x="120" y="160"/>
                  </a:cubicBezTo>
                  <a:cubicBezTo>
                    <a:pt x="119" y="162"/>
                    <a:pt x="118" y="163"/>
                    <a:pt x="118" y="165"/>
                  </a:cubicBezTo>
                  <a:moveTo>
                    <a:pt x="28" y="161"/>
                  </a:moveTo>
                  <a:cubicBezTo>
                    <a:pt x="28" y="161"/>
                    <a:pt x="27" y="161"/>
                    <a:pt x="27" y="160"/>
                  </a:cubicBezTo>
                  <a:cubicBezTo>
                    <a:pt x="26" y="159"/>
                    <a:pt x="26" y="159"/>
                    <a:pt x="25" y="158"/>
                  </a:cubicBezTo>
                  <a:cubicBezTo>
                    <a:pt x="27" y="154"/>
                    <a:pt x="28" y="150"/>
                    <a:pt x="30" y="146"/>
                  </a:cubicBezTo>
                  <a:cubicBezTo>
                    <a:pt x="31" y="147"/>
                    <a:pt x="33" y="148"/>
                    <a:pt x="34" y="149"/>
                  </a:cubicBezTo>
                  <a:cubicBezTo>
                    <a:pt x="32" y="153"/>
                    <a:pt x="30" y="157"/>
                    <a:pt x="28" y="161"/>
                  </a:cubicBezTo>
                  <a:moveTo>
                    <a:pt x="151" y="167"/>
                  </a:moveTo>
                  <a:cubicBezTo>
                    <a:pt x="153" y="160"/>
                    <a:pt x="155" y="154"/>
                    <a:pt x="156" y="147"/>
                  </a:cubicBezTo>
                  <a:cubicBezTo>
                    <a:pt x="157" y="147"/>
                    <a:pt x="157" y="147"/>
                    <a:pt x="157" y="147"/>
                  </a:cubicBezTo>
                  <a:cubicBezTo>
                    <a:pt x="158" y="146"/>
                    <a:pt x="159" y="145"/>
                    <a:pt x="160" y="144"/>
                  </a:cubicBezTo>
                  <a:cubicBezTo>
                    <a:pt x="159" y="150"/>
                    <a:pt x="157" y="157"/>
                    <a:pt x="154" y="163"/>
                  </a:cubicBezTo>
                  <a:cubicBezTo>
                    <a:pt x="154" y="163"/>
                    <a:pt x="154" y="163"/>
                    <a:pt x="154" y="163"/>
                  </a:cubicBezTo>
                  <a:cubicBezTo>
                    <a:pt x="153" y="165"/>
                    <a:pt x="152" y="166"/>
                    <a:pt x="151" y="167"/>
                  </a:cubicBezTo>
                  <a:moveTo>
                    <a:pt x="114" y="155"/>
                  </a:moveTo>
                  <a:cubicBezTo>
                    <a:pt x="114" y="153"/>
                    <a:pt x="113" y="152"/>
                    <a:pt x="112" y="150"/>
                  </a:cubicBezTo>
                  <a:cubicBezTo>
                    <a:pt x="113" y="150"/>
                    <a:pt x="113" y="150"/>
                    <a:pt x="113" y="150"/>
                  </a:cubicBezTo>
                  <a:cubicBezTo>
                    <a:pt x="114" y="147"/>
                    <a:pt x="115" y="144"/>
                    <a:pt x="117" y="142"/>
                  </a:cubicBezTo>
                  <a:cubicBezTo>
                    <a:pt x="118" y="143"/>
                    <a:pt x="118" y="144"/>
                    <a:pt x="119" y="146"/>
                  </a:cubicBezTo>
                  <a:cubicBezTo>
                    <a:pt x="117" y="149"/>
                    <a:pt x="116" y="152"/>
                    <a:pt x="114" y="155"/>
                  </a:cubicBezTo>
                  <a:moveTo>
                    <a:pt x="22" y="154"/>
                  </a:moveTo>
                  <a:cubicBezTo>
                    <a:pt x="21" y="153"/>
                    <a:pt x="20" y="151"/>
                    <a:pt x="18" y="149"/>
                  </a:cubicBezTo>
                  <a:cubicBezTo>
                    <a:pt x="20" y="146"/>
                    <a:pt x="21" y="144"/>
                    <a:pt x="23" y="141"/>
                  </a:cubicBezTo>
                  <a:cubicBezTo>
                    <a:pt x="24" y="142"/>
                    <a:pt x="25" y="143"/>
                    <a:pt x="27" y="144"/>
                  </a:cubicBezTo>
                  <a:cubicBezTo>
                    <a:pt x="25" y="148"/>
                    <a:pt x="24" y="151"/>
                    <a:pt x="22" y="154"/>
                  </a:cubicBezTo>
                  <a:moveTo>
                    <a:pt x="16" y="145"/>
                  </a:moveTo>
                  <a:cubicBezTo>
                    <a:pt x="15" y="145"/>
                    <a:pt x="15" y="144"/>
                    <a:pt x="14" y="143"/>
                  </a:cubicBezTo>
                  <a:cubicBezTo>
                    <a:pt x="16" y="140"/>
                    <a:pt x="17" y="138"/>
                    <a:pt x="18" y="136"/>
                  </a:cubicBezTo>
                  <a:cubicBezTo>
                    <a:pt x="19" y="136"/>
                    <a:pt x="19" y="137"/>
                    <a:pt x="20" y="138"/>
                  </a:cubicBezTo>
                  <a:cubicBezTo>
                    <a:pt x="18" y="140"/>
                    <a:pt x="17" y="143"/>
                    <a:pt x="16" y="145"/>
                  </a:cubicBezTo>
                  <a:moveTo>
                    <a:pt x="161" y="157"/>
                  </a:moveTo>
                  <a:cubicBezTo>
                    <a:pt x="163" y="151"/>
                    <a:pt x="164" y="145"/>
                    <a:pt x="165" y="139"/>
                  </a:cubicBezTo>
                  <a:cubicBezTo>
                    <a:pt x="167" y="138"/>
                    <a:pt x="168" y="136"/>
                    <a:pt x="169" y="135"/>
                  </a:cubicBezTo>
                  <a:cubicBezTo>
                    <a:pt x="169" y="137"/>
                    <a:pt x="169" y="138"/>
                    <a:pt x="168" y="140"/>
                  </a:cubicBezTo>
                  <a:cubicBezTo>
                    <a:pt x="168" y="142"/>
                    <a:pt x="168" y="144"/>
                    <a:pt x="168" y="145"/>
                  </a:cubicBezTo>
                  <a:cubicBezTo>
                    <a:pt x="168" y="146"/>
                    <a:pt x="168" y="146"/>
                    <a:pt x="168" y="146"/>
                  </a:cubicBezTo>
                  <a:cubicBezTo>
                    <a:pt x="168" y="146"/>
                    <a:pt x="168" y="146"/>
                    <a:pt x="168" y="146"/>
                  </a:cubicBezTo>
                  <a:cubicBezTo>
                    <a:pt x="166" y="150"/>
                    <a:pt x="164" y="153"/>
                    <a:pt x="161" y="157"/>
                  </a:cubicBezTo>
                  <a:moveTo>
                    <a:pt x="111" y="145"/>
                  </a:moveTo>
                  <a:cubicBezTo>
                    <a:pt x="110" y="143"/>
                    <a:pt x="109" y="142"/>
                    <a:pt x="109" y="140"/>
                  </a:cubicBezTo>
                  <a:cubicBezTo>
                    <a:pt x="110" y="137"/>
                    <a:pt x="111" y="135"/>
                    <a:pt x="112" y="132"/>
                  </a:cubicBezTo>
                  <a:cubicBezTo>
                    <a:pt x="112" y="132"/>
                    <a:pt x="112" y="132"/>
                    <a:pt x="112" y="132"/>
                  </a:cubicBezTo>
                  <a:cubicBezTo>
                    <a:pt x="113" y="134"/>
                    <a:pt x="114" y="136"/>
                    <a:pt x="115" y="138"/>
                  </a:cubicBezTo>
                  <a:cubicBezTo>
                    <a:pt x="113" y="140"/>
                    <a:pt x="112" y="142"/>
                    <a:pt x="111" y="145"/>
                  </a:cubicBezTo>
                  <a:moveTo>
                    <a:pt x="12" y="139"/>
                  </a:moveTo>
                  <a:cubicBezTo>
                    <a:pt x="11" y="137"/>
                    <a:pt x="11" y="135"/>
                    <a:pt x="10" y="134"/>
                  </a:cubicBezTo>
                  <a:cubicBezTo>
                    <a:pt x="11" y="132"/>
                    <a:pt x="12" y="131"/>
                    <a:pt x="13" y="129"/>
                  </a:cubicBezTo>
                  <a:cubicBezTo>
                    <a:pt x="14" y="130"/>
                    <a:pt x="15" y="131"/>
                    <a:pt x="15" y="132"/>
                  </a:cubicBezTo>
                  <a:cubicBezTo>
                    <a:pt x="14" y="134"/>
                    <a:pt x="13" y="136"/>
                    <a:pt x="12" y="139"/>
                  </a:cubicBezTo>
                  <a:moveTo>
                    <a:pt x="107" y="134"/>
                  </a:moveTo>
                  <a:cubicBezTo>
                    <a:pt x="106" y="133"/>
                    <a:pt x="106" y="131"/>
                    <a:pt x="105" y="130"/>
                  </a:cubicBezTo>
                  <a:cubicBezTo>
                    <a:pt x="105" y="130"/>
                    <a:pt x="105" y="130"/>
                    <a:pt x="105" y="130"/>
                  </a:cubicBezTo>
                  <a:cubicBezTo>
                    <a:pt x="106" y="128"/>
                    <a:pt x="107" y="126"/>
                    <a:pt x="108" y="124"/>
                  </a:cubicBezTo>
                  <a:cubicBezTo>
                    <a:pt x="108" y="126"/>
                    <a:pt x="109" y="127"/>
                    <a:pt x="110" y="128"/>
                  </a:cubicBezTo>
                  <a:cubicBezTo>
                    <a:pt x="109" y="130"/>
                    <a:pt x="108" y="132"/>
                    <a:pt x="107" y="134"/>
                  </a:cubicBezTo>
                  <a:moveTo>
                    <a:pt x="8" y="129"/>
                  </a:moveTo>
                  <a:cubicBezTo>
                    <a:pt x="8" y="127"/>
                    <a:pt x="7" y="125"/>
                    <a:pt x="7" y="123"/>
                  </a:cubicBezTo>
                  <a:cubicBezTo>
                    <a:pt x="7" y="122"/>
                    <a:pt x="8" y="121"/>
                    <a:pt x="8" y="120"/>
                  </a:cubicBezTo>
                  <a:cubicBezTo>
                    <a:pt x="9" y="122"/>
                    <a:pt x="10" y="123"/>
                    <a:pt x="11" y="125"/>
                  </a:cubicBezTo>
                  <a:cubicBezTo>
                    <a:pt x="11" y="125"/>
                    <a:pt x="11" y="125"/>
                    <a:pt x="11" y="125"/>
                  </a:cubicBezTo>
                  <a:cubicBezTo>
                    <a:pt x="10" y="126"/>
                    <a:pt x="9" y="128"/>
                    <a:pt x="8" y="129"/>
                  </a:cubicBezTo>
                  <a:moveTo>
                    <a:pt x="170" y="124"/>
                  </a:moveTo>
                  <a:cubicBezTo>
                    <a:pt x="169" y="124"/>
                    <a:pt x="169" y="124"/>
                    <a:pt x="168" y="123"/>
                  </a:cubicBezTo>
                  <a:cubicBezTo>
                    <a:pt x="169" y="121"/>
                    <a:pt x="170" y="120"/>
                    <a:pt x="171" y="118"/>
                  </a:cubicBezTo>
                  <a:cubicBezTo>
                    <a:pt x="172" y="119"/>
                    <a:pt x="173" y="119"/>
                    <a:pt x="174" y="119"/>
                  </a:cubicBezTo>
                  <a:cubicBezTo>
                    <a:pt x="174" y="120"/>
                    <a:pt x="174" y="120"/>
                    <a:pt x="174" y="120"/>
                  </a:cubicBezTo>
                  <a:cubicBezTo>
                    <a:pt x="174" y="120"/>
                    <a:pt x="174" y="120"/>
                    <a:pt x="174" y="120"/>
                  </a:cubicBezTo>
                  <a:cubicBezTo>
                    <a:pt x="172" y="122"/>
                    <a:pt x="171" y="123"/>
                    <a:pt x="170" y="124"/>
                  </a:cubicBezTo>
                  <a:moveTo>
                    <a:pt x="103" y="125"/>
                  </a:moveTo>
                  <a:cubicBezTo>
                    <a:pt x="103" y="123"/>
                    <a:pt x="103" y="122"/>
                    <a:pt x="102" y="121"/>
                  </a:cubicBezTo>
                  <a:cubicBezTo>
                    <a:pt x="103" y="121"/>
                    <a:pt x="103" y="121"/>
                    <a:pt x="103" y="121"/>
                  </a:cubicBezTo>
                  <a:cubicBezTo>
                    <a:pt x="103" y="120"/>
                    <a:pt x="104" y="119"/>
                    <a:pt x="104" y="118"/>
                  </a:cubicBezTo>
                  <a:cubicBezTo>
                    <a:pt x="105" y="119"/>
                    <a:pt x="105" y="119"/>
                    <a:pt x="106" y="120"/>
                  </a:cubicBezTo>
                  <a:cubicBezTo>
                    <a:pt x="105" y="122"/>
                    <a:pt x="104" y="123"/>
                    <a:pt x="103" y="125"/>
                  </a:cubicBezTo>
                  <a:moveTo>
                    <a:pt x="164" y="122"/>
                  </a:moveTo>
                  <a:cubicBezTo>
                    <a:pt x="163" y="121"/>
                    <a:pt x="161" y="121"/>
                    <a:pt x="159" y="120"/>
                  </a:cubicBezTo>
                  <a:cubicBezTo>
                    <a:pt x="160" y="118"/>
                    <a:pt x="161" y="117"/>
                    <a:pt x="162" y="115"/>
                  </a:cubicBezTo>
                  <a:cubicBezTo>
                    <a:pt x="162" y="115"/>
                    <a:pt x="162" y="115"/>
                    <a:pt x="162" y="115"/>
                  </a:cubicBezTo>
                  <a:cubicBezTo>
                    <a:pt x="164" y="116"/>
                    <a:pt x="166" y="116"/>
                    <a:pt x="167" y="117"/>
                  </a:cubicBezTo>
                  <a:cubicBezTo>
                    <a:pt x="166" y="118"/>
                    <a:pt x="165" y="120"/>
                    <a:pt x="164" y="122"/>
                  </a:cubicBezTo>
                  <a:moveTo>
                    <a:pt x="101" y="116"/>
                  </a:moveTo>
                  <a:cubicBezTo>
                    <a:pt x="100" y="115"/>
                    <a:pt x="100" y="115"/>
                    <a:pt x="100" y="114"/>
                  </a:cubicBezTo>
                  <a:cubicBezTo>
                    <a:pt x="100" y="113"/>
                    <a:pt x="101" y="112"/>
                    <a:pt x="101" y="112"/>
                  </a:cubicBezTo>
                  <a:cubicBezTo>
                    <a:pt x="102" y="113"/>
                    <a:pt x="102" y="113"/>
                    <a:pt x="102" y="113"/>
                  </a:cubicBezTo>
                  <a:cubicBezTo>
                    <a:pt x="101" y="114"/>
                    <a:pt x="101" y="115"/>
                    <a:pt x="101" y="116"/>
                  </a:cubicBezTo>
                  <a:moveTo>
                    <a:pt x="156" y="118"/>
                  </a:moveTo>
                  <a:cubicBezTo>
                    <a:pt x="154" y="117"/>
                    <a:pt x="151" y="116"/>
                    <a:pt x="149" y="115"/>
                  </a:cubicBezTo>
                  <a:cubicBezTo>
                    <a:pt x="150" y="114"/>
                    <a:pt x="150" y="113"/>
                    <a:pt x="151" y="111"/>
                  </a:cubicBezTo>
                  <a:cubicBezTo>
                    <a:pt x="154" y="112"/>
                    <a:pt x="156" y="113"/>
                    <a:pt x="158" y="114"/>
                  </a:cubicBezTo>
                  <a:cubicBezTo>
                    <a:pt x="157" y="115"/>
                    <a:pt x="156" y="117"/>
                    <a:pt x="156" y="118"/>
                  </a:cubicBezTo>
                  <a:moveTo>
                    <a:pt x="6" y="117"/>
                  </a:moveTo>
                  <a:cubicBezTo>
                    <a:pt x="5" y="115"/>
                    <a:pt x="5" y="112"/>
                    <a:pt x="5" y="110"/>
                  </a:cubicBezTo>
                  <a:cubicBezTo>
                    <a:pt x="5" y="112"/>
                    <a:pt x="6" y="114"/>
                    <a:pt x="6" y="115"/>
                  </a:cubicBezTo>
                  <a:cubicBezTo>
                    <a:pt x="6" y="116"/>
                    <a:pt x="6" y="117"/>
                    <a:pt x="6" y="117"/>
                  </a:cubicBezTo>
                  <a:moveTo>
                    <a:pt x="145" y="114"/>
                  </a:moveTo>
                  <a:cubicBezTo>
                    <a:pt x="144" y="113"/>
                    <a:pt x="144" y="113"/>
                    <a:pt x="143" y="113"/>
                  </a:cubicBezTo>
                  <a:cubicBezTo>
                    <a:pt x="143" y="112"/>
                    <a:pt x="144" y="110"/>
                    <a:pt x="144" y="109"/>
                  </a:cubicBezTo>
                  <a:cubicBezTo>
                    <a:pt x="145" y="109"/>
                    <a:pt x="146" y="110"/>
                    <a:pt x="147" y="110"/>
                  </a:cubicBezTo>
                  <a:cubicBezTo>
                    <a:pt x="147" y="111"/>
                    <a:pt x="146" y="113"/>
                    <a:pt x="145" y="114"/>
                  </a:cubicBezTo>
                  <a:moveTo>
                    <a:pt x="139" y="111"/>
                  </a:moveTo>
                  <a:cubicBezTo>
                    <a:pt x="137" y="110"/>
                    <a:pt x="135" y="110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8"/>
                    <a:pt x="134" y="107"/>
                    <a:pt x="134" y="106"/>
                  </a:cubicBezTo>
                  <a:cubicBezTo>
                    <a:pt x="136" y="106"/>
                    <a:pt x="139" y="107"/>
                    <a:pt x="141" y="108"/>
                  </a:cubicBezTo>
                  <a:cubicBezTo>
                    <a:pt x="140" y="109"/>
                    <a:pt x="140" y="110"/>
                    <a:pt x="139" y="111"/>
                  </a:cubicBezTo>
                  <a:moveTo>
                    <a:pt x="177" y="135"/>
                  </a:moveTo>
                  <a:cubicBezTo>
                    <a:pt x="177" y="130"/>
                    <a:pt x="178" y="125"/>
                    <a:pt x="178" y="119"/>
                  </a:cubicBezTo>
                  <a:cubicBezTo>
                    <a:pt x="179" y="119"/>
                    <a:pt x="179" y="119"/>
                    <a:pt x="179" y="119"/>
                  </a:cubicBezTo>
                  <a:cubicBezTo>
                    <a:pt x="180" y="114"/>
                    <a:pt x="181" y="109"/>
                    <a:pt x="182" y="103"/>
                  </a:cubicBezTo>
                  <a:cubicBezTo>
                    <a:pt x="182" y="114"/>
                    <a:pt x="181" y="125"/>
                    <a:pt x="177" y="135"/>
                  </a:cubicBezTo>
                  <a:moveTo>
                    <a:pt x="129" y="107"/>
                  </a:moveTo>
                  <a:cubicBezTo>
                    <a:pt x="128" y="106"/>
                    <a:pt x="126" y="106"/>
                    <a:pt x="125" y="105"/>
                  </a:cubicBezTo>
                  <a:cubicBezTo>
                    <a:pt x="126" y="104"/>
                    <a:pt x="126" y="104"/>
                    <a:pt x="126" y="103"/>
                  </a:cubicBezTo>
                  <a:cubicBezTo>
                    <a:pt x="128" y="103"/>
                    <a:pt x="129" y="104"/>
                    <a:pt x="131" y="104"/>
                  </a:cubicBezTo>
                  <a:cubicBezTo>
                    <a:pt x="130" y="105"/>
                    <a:pt x="130" y="106"/>
                    <a:pt x="129" y="107"/>
                  </a:cubicBezTo>
                  <a:moveTo>
                    <a:pt x="98" y="109"/>
                  </a:moveTo>
                  <a:cubicBezTo>
                    <a:pt x="97" y="106"/>
                    <a:pt x="97" y="104"/>
                    <a:pt x="96" y="102"/>
                  </a:cubicBezTo>
                  <a:cubicBezTo>
                    <a:pt x="97" y="104"/>
                    <a:pt x="98" y="106"/>
                    <a:pt x="99" y="107"/>
                  </a:cubicBezTo>
                  <a:cubicBezTo>
                    <a:pt x="99" y="108"/>
                    <a:pt x="99" y="108"/>
                    <a:pt x="99" y="108"/>
                  </a:cubicBezTo>
                  <a:cubicBezTo>
                    <a:pt x="98" y="108"/>
                    <a:pt x="98" y="108"/>
                    <a:pt x="98" y="109"/>
                  </a:cubicBezTo>
                  <a:moveTo>
                    <a:pt x="121" y="104"/>
                  </a:moveTo>
                  <a:cubicBezTo>
                    <a:pt x="120" y="103"/>
                    <a:pt x="118" y="102"/>
                    <a:pt x="117" y="102"/>
                  </a:cubicBezTo>
                  <a:cubicBezTo>
                    <a:pt x="117" y="101"/>
                    <a:pt x="117" y="100"/>
                    <a:pt x="117" y="100"/>
                  </a:cubicBezTo>
                  <a:cubicBezTo>
                    <a:pt x="119" y="100"/>
                    <a:pt x="121" y="101"/>
                    <a:pt x="123" y="102"/>
                  </a:cubicBezTo>
                  <a:cubicBezTo>
                    <a:pt x="122" y="102"/>
                    <a:pt x="122" y="103"/>
                    <a:pt x="121" y="104"/>
                  </a:cubicBezTo>
                  <a:moveTo>
                    <a:pt x="129" y="157"/>
                  </a:moveTo>
                  <a:cubicBezTo>
                    <a:pt x="129" y="156"/>
                    <a:pt x="129" y="156"/>
                    <a:pt x="129" y="156"/>
                  </a:cubicBezTo>
                  <a:cubicBezTo>
                    <a:pt x="128" y="154"/>
                    <a:pt x="126" y="150"/>
                    <a:pt x="124" y="146"/>
                  </a:cubicBezTo>
                  <a:cubicBezTo>
                    <a:pt x="123" y="145"/>
                    <a:pt x="123" y="145"/>
                    <a:pt x="123" y="145"/>
                  </a:cubicBezTo>
                  <a:cubicBezTo>
                    <a:pt x="123" y="144"/>
                    <a:pt x="123" y="144"/>
                    <a:pt x="123" y="144"/>
                  </a:cubicBezTo>
                  <a:cubicBezTo>
                    <a:pt x="118" y="135"/>
                    <a:pt x="111" y="123"/>
                    <a:pt x="105" y="112"/>
                  </a:cubicBezTo>
                  <a:cubicBezTo>
                    <a:pt x="105" y="111"/>
                    <a:pt x="105" y="111"/>
                    <a:pt x="105" y="111"/>
                  </a:cubicBezTo>
                  <a:cubicBezTo>
                    <a:pt x="103" y="106"/>
                    <a:pt x="100" y="102"/>
                    <a:pt x="98" y="98"/>
                  </a:cubicBezTo>
                  <a:cubicBezTo>
                    <a:pt x="101" y="99"/>
                    <a:pt x="103" y="100"/>
                    <a:pt x="106" y="101"/>
                  </a:cubicBezTo>
                  <a:cubicBezTo>
                    <a:pt x="115" y="105"/>
                    <a:pt x="127" y="110"/>
                    <a:pt x="138" y="115"/>
                  </a:cubicBezTo>
                  <a:cubicBezTo>
                    <a:pt x="138" y="115"/>
                    <a:pt x="139" y="116"/>
                    <a:pt x="139" y="116"/>
                  </a:cubicBezTo>
                  <a:cubicBezTo>
                    <a:pt x="139" y="116"/>
                    <a:pt x="140" y="116"/>
                    <a:pt x="140" y="116"/>
                  </a:cubicBezTo>
                  <a:cubicBezTo>
                    <a:pt x="140" y="116"/>
                    <a:pt x="140" y="116"/>
                    <a:pt x="140" y="116"/>
                  </a:cubicBezTo>
                  <a:cubicBezTo>
                    <a:pt x="149" y="120"/>
                    <a:pt x="158" y="123"/>
                    <a:pt x="164" y="126"/>
                  </a:cubicBezTo>
                  <a:cubicBezTo>
                    <a:pt x="164" y="126"/>
                    <a:pt x="164" y="126"/>
                    <a:pt x="165" y="127"/>
                  </a:cubicBezTo>
                  <a:cubicBezTo>
                    <a:pt x="165" y="127"/>
                    <a:pt x="165" y="127"/>
                    <a:pt x="165" y="127"/>
                  </a:cubicBezTo>
                  <a:cubicBezTo>
                    <a:pt x="166" y="127"/>
                    <a:pt x="167" y="127"/>
                    <a:pt x="168" y="128"/>
                  </a:cubicBezTo>
                  <a:cubicBezTo>
                    <a:pt x="168" y="128"/>
                    <a:pt x="168" y="128"/>
                    <a:pt x="168" y="128"/>
                  </a:cubicBezTo>
                  <a:cubicBezTo>
                    <a:pt x="168" y="129"/>
                    <a:pt x="168" y="130"/>
                    <a:pt x="168" y="130"/>
                  </a:cubicBezTo>
                  <a:cubicBezTo>
                    <a:pt x="167" y="132"/>
                    <a:pt x="165" y="134"/>
                    <a:pt x="163" y="136"/>
                  </a:cubicBezTo>
                  <a:cubicBezTo>
                    <a:pt x="162" y="137"/>
                    <a:pt x="162" y="137"/>
                    <a:pt x="162" y="137"/>
                  </a:cubicBezTo>
                  <a:cubicBezTo>
                    <a:pt x="155" y="144"/>
                    <a:pt x="144" y="152"/>
                    <a:pt x="129" y="157"/>
                  </a:cubicBezTo>
                  <a:moveTo>
                    <a:pt x="113" y="100"/>
                  </a:moveTo>
                  <a:cubicBezTo>
                    <a:pt x="112" y="100"/>
                    <a:pt x="111" y="99"/>
                    <a:pt x="110" y="99"/>
                  </a:cubicBezTo>
                  <a:cubicBezTo>
                    <a:pt x="110" y="98"/>
                    <a:pt x="110" y="98"/>
                    <a:pt x="110" y="98"/>
                  </a:cubicBezTo>
                  <a:cubicBezTo>
                    <a:pt x="110" y="98"/>
                    <a:pt x="110" y="98"/>
                    <a:pt x="110" y="97"/>
                  </a:cubicBezTo>
                  <a:cubicBezTo>
                    <a:pt x="111" y="97"/>
                    <a:pt x="111" y="97"/>
                    <a:pt x="111" y="97"/>
                  </a:cubicBezTo>
                  <a:cubicBezTo>
                    <a:pt x="112" y="98"/>
                    <a:pt x="113" y="98"/>
                    <a:pt x="114" y="98"/>
                  </a:cubicBezTo>
                  <a:cubicBezTo>
                    <a:pt x="113" y="99"/>
                    <a:pt x="113" y="100"/>
                    <a:pt x="113" y="100"/>
                  </a:cubicBezTo>
                  <a:moveTo>
                    <a:pt x="106" y="97"/>
                  </a:moveTo>
                  <a:cubicBezTo>
                    <a:pt x="103" y="96"/>
                    <a:pt x="100" y="94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98" y="92"/>
                    <a:pt x="98" y="92"/>
                    <a:pt x="98" y="92"/>
                  </a:cubicBezTo>
                  <a:cubicBezTo>
                    <a:pt x="99" y="93"/>
                    <a:pt x="102" y="94"/>
                    <a:pt x="107" y="96"/>
                  </a:cubicBezTo>
                  <a:cubicBezTo>
                    <a:pt x="106" y="96"/>
                    <a:pt x="106" y="97"/>
                    <a:pt x="106" y="97"/>
                  </a:cubicBezTo>
                  <a:moveTo>
                    <a:pt x="98" y="89"/>
                  </a:moveTo>
                  <a:cubicBezTo>
                    <a:pt x="98" y="87"/>
                    <a:pt x="98" y="85"/>
                    <a:pt x="98" y="83"/>
                  </a:cubicBezTo>
                  <a:cubicBezTo>
                    <a:pt x="99" y="83"/>
                    <a:pt x="99" y="83"/>
                    <a:pt x="99" y="83"/>
                  </a:cubicBezTo>
                  <a:cubicBezTo>
                    <a:pt x="100" y="82"/>
                    <a:pt x="102" y="81"/>
                    <a:pt x="106" y="79"/>
                  </a:cubicBezTo>
                  <a:cubicBezTo>
                    <a:pt x="104" y="82"/>
                    <a:pt x="103" y="85"/>
                    <a:pt x="103" y="88"/>
                  </a:cubicBezTo>
                  <a:cubicBezTo>
                    <a:pt x="101" y="88"/>
                    <a:pt x="99" y="89"/>
                    <a:pt x="99" y="89"/>
                  </a:cubicBezTo>
                  <a:cubicBezTo>
                    <a:pt x="99" y="89"/>
                    <a:pt x="99" y="89"/>
                    <a:pt x="99" y="89"/>
                  </a:cubicBezTo>
                  <a:cubicBezTo>
                    <a:pt x="99" y="89"/>
                    <a:pt x="99" y="89"/>
                    <a:pt x="99" y="89"/>
                  </a:cubicBezTo>
                  <a:cubicBezTo>
                    <a:pt x="99" y="89"/>
                    <a:pt x="99" y="89"/>
                    <a:pt x="99" y="89"/>
                  </a:cubicBezTo>
                  <a:cubicBezTo>
                    <a:pt x="98" y="89"/>
                    <a:pt x="98" y="89"/>
                    <a:pt x="98" y="89"/>
                  </a:cubicBezTo>
                  <a:cubicBezTo>
                    <a:pt x="98" y="89"/>
                    <a:pt x="98" y="89"/>
                    <a:pt x="98" y="89"/>
                  </a:cubicBezTo>
                  <a:cubicBezTo>
                    <a:pt x="98" y="89"/>
                    <a:pt x="98" y="89"/>
                    <a:pt x="98" y="89"/>
                  </a:cubicBezTo>
                  <a:moveTo>
                    <a:pt x="107" y="86"/>
                  </a:moveTo>
                  <a:cubicBezTo>
                    <a:pt x="108" y="83"/>
                    <a:pt x="109" y="80"/>
                    <a:pt x="111" y="76"/>
                  </a:cubicBezTo>
                  <a:cubicBezTo>
                    <a:pt x="111" y="75"/>
                    <a:pt x="111" y="75"/>
                    <a:pt x="111" y="75"/>
                  </a:cubicBezTo>
                  <a:cubicBezTo>
                    <a:pt x="113" y="74"/>
                    <a:pt x="116" y="73"/>
                    <a:pt x="118" y="71"/>
                  </a:cubicBezTo>
                  <a:cubicBezTo>
                    <a:pt x="117" y="75"/>
                    <a:pt x="115" y="79"/>
                    <a:pt x="114" y="83"/>
                  </a:cubicBezTo>
                  <a:cubicBezTo>
                    <a:pt x="113" y="84"/>
                    <a:pt x="112" y="84"/>
                    <a:pt x="111" y="84"/>
                  </a:cubicBezTo>
                  <a:cubicBezTo>
                    <a:pt x="110" y="85"/>
                    <a:pt x="110" y="85"/>
                    <a:pt x="110" y="85"/>
                  </a:cubicBezTo>
                  <a:cubicBezTo>
                    <a:pt x="109" y="86"/>
                    <a:pt x="108" y="86"/>
                    <a:pt x="107" y="86"/>
                  </a:cubicBezTo>
                  <a:moveTo>
                    <a:pt x="123" y="85"/>
                  </a:moveTo>
                  <a:cubicBezTo>
                    <a:pt x="124" y="85"/>
                    <a:pt x="124" y="85"/>
                    <a:pt x="124" y="84"/>
                  </a:cubicBezTo>
                  <a:cubicBezTo>
                    <a:pt x="129" y="83"/>
                    <a:pt x="134" y="81"/>
                    <a:pt x="140" y="79"/>
                  </a:cubicBezTo>
                  <a:cubicBezTo>
                    <a:pt x="153" y="73"/>
                    <a:pt x="167" y="68"/>
                    <a:pt x="178" y="66"/>
                  </a:cubicBezTo>
                  <a:cubicBezTo>
                    <a:pt x="179" y="72"/>
                    <a:pt x="180" y="79"/>
                    <a:pt x="180" y="86"/>
                  </a:cubicBezTo>
                  <a:cubicBezTo>
                    <a:pt x="180" y="96"/>
                    <a:pt x="178" y="106"/>
                    <a:pt x="176" y="115"/>
                  </a:cubicBezTo>
                  <a:cubicBezTo>
                    <a:pt x="175" y="115"/>
                    <a:pt x="175" y="115"/>
                    <a:pt x="175" y="115"/>
                  </a:cubicBezTo>
                  <a:cubicBezTo>
                    <a:pt x="169" y="113"/>
                    <a:pt x="161" y="110"/>
                    <a:pt x="151" y="107"/>
                  </a:cubicBezTo>
                  <a:cubicBezTo>
                    <a:pt x="151" y="107"/>
                    <a:pt x="151" y="107"/>
                    <a:pt x="151" y="107"/>
                  </a:cubicBezTo>
                  <a:cubicBezTo>
                    <a:pt x="150" y="107"/>
                    <a:pt x="150" y="107"/>
                    <a:pt x="150" y="107"/>
                  </a:cubicBezTo>
                  <a:cubicBezTo>
                    <a:pt x="145" y="105"/>
                    <a:pt x="139" y="103"/>
                    <a:pt x="134" y="101"/>
                  </a:cubicBezTo>
                  <a:cubicBezTo>
                    <a:pt x="128" y="99"/>
                    <a:pt x="123" y="97"/>
                    <a:pt x="118" y="96"/>
                  </a:cubicBezTo>
                  <a:cubicBezTo>
                    <a:pt x="118" y="95"/>
                    <a:pt x="117" y="95"/>
                    <a:pt x="117" y="95"/>
                  </a:cubicBezTo>
                  <a:cubicBezTo>
                    <a:pt x="116" y="95"/>
                    <a:pt x="116" y="95"/>
                    <a:pt x="116" y="95"/>
                  </a:cubicBezTo>
                  <a:cubicBezTo>
                    <a:pt x="116" y="95"/>
                    <a:pt x="116" y="95"/>
                    <a:pt x="115" y="95"/>
                  </a:cubicBezTo>
                  <a:cubicBezTo>
                    <a:pt x="114" y="94"/>
                    <a:pt x="113" y="94"/>
                    <a:pt x="112" y="94"/>
                  </a:cubicBezTo>
                  <a:cubicBezTo>
                    <a:pt x="111" y="93"/>
                    <a:pt x="111" y="93"/>
                    <a:pt x="111" y="93"/>
                  </a:cubicBezTo>
                  <a:cubicBezTo>
                    <a:pt x="111" y="93"/>
                    <a:pt x="111" y="93"/>
                    <a:pt x="111" y="93"/>
                  </a:cubicBezTo>
                  <a:cubicBezTo>
                    <a:pt x="111" y="92"/>
                    <a:pt x="110" y="92"/>
                    <a:pt x="110" y="92"/>
                  </a:cubicBezTo>
                  <a:cubicBezTo>
                    <a:pt x="109" y="92"/>
                    <a:pt x="109" y="92"/>
                    <a:pt x="109" y="92"/>
                  </a:cubicBezTo>
                  <a:cubicBezTo>
                    <a:pt x="108" y="92"/>
                    <a:pt x="106" y="92"/>
                    <a:pt x="105" y="91"/>
                  </a:cubicBezTo>
                  <a:cubicBezTo>
                    <a:pt x="110" y="90"/>
                    <a:pt x="116" y="88"/>
                    <a:pt x="123" y="85"/>
                  </a:cubicBezTo>
                  <a:cubicBezTo>
                    <a:pt x="123" y="85"/>
                    <a:pt x="123" y="85"/>
                    <a:pt x="123" y="85"/>
                  </a:cubicBezTo>
                  <a:moveTo>
                    <a:pt x="119" y="81"/>
                  </a:moveTo>
                  <a:cubicBezTo>
                    <a:pt x="120" y="77"/>
                    <a:pt x="122" y="73"/>
                    <a:pt x="123" y="69"/>
                  </a:cubicBezTo>
                  <a:cubicBezTo>
                    <a:pt x="123" y="68"/>
                    <a:pt x="123" y="68"/>
                    <a:pt x="123" y="68"/>
                  </a:cubicBezTo>
                  <a:cubicBezTo>
                    <a:pt x="125" y="67"/>
                    <a:pt x="126" y="66"/>
                    <a:pt x="128" y="65"/>
                  </a:cubicBezTo>
                  <a:cubicBezTo>
                    <a:pt x="126" y="70"/>
                    <a:pt x="124" y="75"/>
                    <a:pt x="122" y="79"/>
                  </a:cubicBezTo>
                  <a:cubicBezTo>
                    <a:pt x="121" y="80"/>
                    <a:pt x="120" y="80"/>
                    <a:pt x="119" y="81"/>
                  </a:cubicBezTo>
                  <a:moveTo>
                    <a:pt x="127" y="77"/>
                  </a:moveTo>
                  <a:cubicBezTo>
                    <a:pt x="129" y="73"/>
                    <a:pt x="131" y="69"/>
                    <a:pt x="133" y="65"/>
                  </a:cubicBezTo>
                  <a:cubicBezTo>
                    <a:pt x="133" y="64"/>
                    <a:pt x="133" y="63"/>
                    <a:pt x="132" y="63"/>
                  </a:cubicBezTo>
                  <a:cubicBezTo>
                    <a:pt x="134" y="62"/>
                    <a:pt x="136" y="61"/>
                    <a:pt x="138" y="60"/>
                  </a:cubicBezTo>
                  <a:cubicBezTo>
                    <a:pt x="136" y="65"/>
                    <a:pt x="134" y="70"/>
                    <a:pt x="132" y="75"/>
                  </a:cubicBezTo>
                  <a:cubicBezTo>
                    <a:pt x="130" y="76"/>
                    <a:pt x="129" y="76"/>
                    <a:pt x="127" y="77"/>
                  </a:cubicBezTo>
                  <a:moveTo>
                    <a:pt x="137" y="72"/>
                  </a:moveTo>
                  <a:cubicBezTo>
                    <a:pt x="139" y="67"/>
                    <a:pt x="141" y="62"/>
                    <a:pt x="143" y="57"/>
                  </a:cubicBezTo>
                  <a:cubicBezTo>
                    <a:pt x="143" y="57"/>
                    <a:pt x="143" y="57"/>
                    <a:pt x="143" y="57"/>
                  </a:cubicBezTo>
                  <a:cubicBezTo>
                    <a:pt x="146" y="55"/>
                    <a:pt x="148" y="54"/>
                    <a:pt x="150" y="53"/>
                  </a:cubicBezTo>
                  <a:cubicBezTo>
                    <a:pt x="149" y="58"/>
                    <a:pt x="147" y="63"/>
                    <a:pt x="146" y="68"/>
                  </a:cubicBezTo>
                  <a:cubicBezTo>
                    <a:pt x="143" y="70"/>
                    <a:pt x="140" y="71"/>
                    <a:pt x="137" y="72"/>
                  </a:cubicBezTo>
                  <a:moveTo>
                    <a:pt x="151" y="66"/>
                  </a:moveTo>
                  <a:cubicBezTo>
                    <a:pt x="152" y="61"/>
                    <a:pt x="154" y="55"/>
                    <a:pt x="155" y="50"/>
                  </a:cubicBezTo>
                  <a:cubicBezTo>
                    <a:pt x="157" y="49"/>
                    <a:pt x="159" y="48"/>
                    <a:pt x="161" y="47"/>
                  </a:cubicBezTo>
                  <a:cubicBezTo>
                    <a:pt x="159" y="52"/>
                    <a:pt x="157" y="57"/>
                    <a:pt x="155" y="63"/>
                  </a:cubicBezTo>
                  <a:cubicBezTo>
                    <a:pt x="155" y="63"/>
                    <a:pt x="155" y="63"/>
                    <a:pt x="155" y="63"/>
                  </a:cubicBezTo>
                  <a:cubicBezTo>
                    <a:pt x="155" y="64"/>
                    <a:pt x="155" y="64"/>
                    <a:pt x="155" y="64"/>
                  </a:cubicBezTo>
                  <a:cubicBezTo>
                    <a:pt x="154" y="65"/>
                    <a:pt x="152" y="65"/>
                    <a:pt x="151" y="66"/>
                  </a:cubicBezTo>
                  <a:moveTo>
                    <a:pt x="168" y="58"/>
                  </a:moveTo>
                  <a:cubicBezTo>
                    <a:pt x="170" y="53"/>
                    <a:pt x="172" y="48"/>
                    <a:pt x="174" y="43"/>
                  </a:cubicBezTo>
                  <a:cubicBezTo>
                    <a:pt x="172" y="47"/>
                    <a:pt x="171" y="52"/>
                    <a:pt x="171" y="57"/>
                  </a:cubicBezTo>
                  <a:cubicBezTo>
                    <a:pt x="170" y="57"/>
                    <a:pt x="169" y="57"/>
                    <a:pt x="168" y="58"/>
                  </a:cubicBezTo>
                  <a:moveTo>
                    <a:pt x="160" y="62"/>
                  </a:moveTo>
                  <a:cubicBezTo>
                    <a:pt x="162" y="56"/>
                    <a:pt x="164" y="50"/>
                    <a:pt x="166" y="44"/>
                  </a:cubicBezTo>
                  <a:cubicBezTo>
                    <a:pt x="167" y="44"/>
                    <a:pt x="168" y="43"/>
                    <a:pt x="169" y="43"/>
                  </a:cubicBezTo>
                  <a:cubicBezTo>
                    <a:pt x="168" y="49"/>
                    <a:pt x="166" y="54"/>
                    <a:pt x="163" y="60"/>
                  </a:cubicBezTo>
                  <a:cubicBezTo>
                    <a:pt x="162" y="61"/>
                    <a:pt x="161" y="61"/>
                    <a:pt x="160" y="62"/>
                  </a:cubicBezTo>
                  <a:moveTo>
                    <a:pt x="46" y="152"/>
                  </a:moveTo>
                  <a:cubicBezTo>
                    <a:pt x="41" y="149"/>
                    <a:pt x="35" y="145"/>
                    <a:pt x="29" y="141"/>
                  </a:cubicBezTo>
                  <a:cubicBezTo>
                    <a:pt x="21" y="135"/>
                    <a:pt x="15" y="126"/>
                    <a:pt x="11" y="116"/>
                  </a:cubicBezTo>
                  <a:cubicBezTo>
                    <a:pt x="11" y="115"/>
                    <a:pt x="11" y="114"/>
                    <a:pt x="10" y="114"/>
                  </a:cubicBezTo>
                  <a:cubicBezTo>
                    <a:pt x="7" y="106"/>
                    <a:pt x="6" y="98"/>
                    <a:pt x="6" y="90"/>
                  </a:cubicBezTo>
                  <a:cubicBezTo>
                    <a:pt x="6" y="90"/>
                    <a:pt x="6" y="89"/>
                    <a:pt x="6" y="89"/>
                  </a:cubicBezTo>
                  <a:cubicBezTo>
                    <a:pt x="6" y="88"/>
                    <a:pt x="6" y="88"/>
                    <a:pt x="6" y="87"/>
                  </a:cubicBezTo>
                  <a:cubicBezTo>
                    <a:pt x="6" y="73"/>
                    <a:pt x="10" y="59"/>
                    <a:pt x="18" y="48"/>
                  </a:cubicBezTo>
                  <a:cubicBezTo>
                    <a:pt x="33" y="26"/>
                    <a:pt x="60" y="13"/>
                    <a:pt x="90" y="11"/>
                  </a:cubicBezTo>
                  <a:cubicBezTo>
                    <a:pt x="89" y="12"/>
                    <a:pt x="89" y="15"/>
                    <a:pt x="89" y="17"/>
                  </a:cubicBezTo>
                  <a:cubicBezTo>
                    <a:pt x="89" y="31"/>
                    <a:pt x="89" y="54"/>
                    <a:pt x="89" y="71"/>
                  </a:cubicBezTo>
                  <a:cubicBezTo>
                    <a:pt x="89" y="81"/>
                    <a:pt x="89" y="88"/>
                    <a:pt x="89" y="91"/>
                  </a:cubicBezTo>
                  <a:cubicBezTo>
                    <a:pt x="89" y="92"/>
                    <a:pt x="89" y="92"/>
                    <a:pt x="89" y="92"/>
                  </a:cubicBezTo>
                  <a:cubicBezTo>
                    <a:pt x="89" y="93"/>
                    <a:pt x="89" y="93"/>
                    <a:pt x="89" y="93"/>
                  </a:cubicBezTo>
                  <a:cubicBezTo>
                    <a:pt x="90" y="95"/>
                    <a:pt x="92" y="104"/>
                    <a:pt x="96" y="114"/>
                  </a:cubicBezTo>
                  <a:cubicBezTo>
                    <a:pt x="95" y="114"/>
                    <a:pt x="95" y="114"/>
                    <a:pt x="95" y="114"/>
                  </a:cubicBezTo>
                  <a:cubicBezTo>
                    <a:pt x="95" y="115"/>
                    <a:pt x="95" y="117"/>
                    <a:pt x="96" y="117"/>
                  </a:cubicBezTo>
                  <a:cubicBezTo>
                    <a:pt x="97" y="117"/>
                    <a:pt x="97" y="117"/>
                    <a:pt x="97" y="117"/>
                  </a:cubicBezTo>
                  <a:cubicBezTo>
                    <a:pt x="99" y="124"/>
                    <a:pt x="102" y="132"/>
                    <a:pt x="105" y="140"/>
                  </a:cubicBezTo>
                  <a:cubicBezTo>
                    <a:pt x="104" y="140"/>
                    <a:pt x="105" y="141"/>
                    <a:pt x="105" y="141"/>
                  </a:cubicBezTo>
                  <a:cubicBezTo>
                    <a:pt x="108" y="149"/>
                    <a:pt x="110" y="156"/>
                    <a:pt x="113" y="161"/>
                  </a:cubicBezTo>
                  <a:cubicBezTo>
                    <a:pt x="112" y="161"/>
                    <a:pt x="112" y="161"/>
                    <a:pt x="112" y="161"/>
                  </a:cubicBezTo>
                  <a:cubicBezTo>
                    <a:pt x="112" y="161"/>
                    <a:pt x="112" y="161"/>
                    <a:pt x="111" y="161"/>
                  </a:cubicBezTo>
                  <a:cubicBezTo>
                    <a:pt x="111" y="161"/>
                    <a:pt x="111" y="161"/>
                    <a:pt x="110" y="162"/>
                  </a:cubicBezTo>
                  <a:cubicBezTo>
                    <a:pt x="104" y="163"/>
                    <a:pt x="98" y="163"/>
                    <a:pt x="92" y="163"/>
                  </a:cubicBezTo>
                  <a:cubicBezTo>
                    <a:pt x="91" y="163"/>
                    <a:pt x="91" y="163"/>
                    <a:pt x="91" y="163"/>
                  </a:cubicBezTo>
                  <a:cubicBezTo>
                    <a:pt x="91" y="163"/>
                    <a:pt x="90" y="163"/>
                    <a:pt x="90" y="162"/>
                  </a:cubicBezTo>
                  <a:cubicBezTo>
                    <a:pt x="90" y="162"/>
                    <a:pt x="89" y="162"/>
                    <a:pt x="89" y="162"/>
                  </a:cubicBezTo>
                  <a:cubicBezTo>
                    <a:pt x="89" y="162"/>
                    <a:pt x="88" y="163"/>
                    <a:pt x="88" y="163"/>
                  </a:cubicBezTo>
                  <a:cubicBezTo>
                    <a:pt x="82" y="163"/>
                    <a:pt x="77" y="162"/>
                    <a:pt x="71" y="161"/>
                  </a:cubicBezTo>
                  <a:cubicBezTo>
                    <a:pt x="71" y="161"/>
                    <a:pt x="71" y="160"/>
                    <a:pt x="71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69" y="160"/>
                    <a:pt x="69" y="160"/>
                    <a:pt x="68" y="160"/>
                  </a:cubicBezTo>
                  <a:cubicBezTo>
                    <a:pt x="62" y="159"/>
                    <a:pt x="55" y="156"/>
                    <a:pt x="49" y="153"/>
                  </a:cubicBezTo>
                  <a:cubicBezTo>
                    <a:pt x="49" y="153"/>
                    <a:pt x="48" y="153"/>
                    <a:pt x="48" y="152"/>
                  </a:cubicBezTo>
                  <a:cubicBezTo>
                    <a:pt x="48" y="152"/>
                    <a:pt x="47" y="152"/>
                    <a:pt x="47" y="152"/>
                  </a:cubicBezTo>
                  <a:cubicBezTo>
                    <a:pt x="47" y="152"/>
                    <a:pt x="47" y="152"/>
                    <a:pt x="46" y="152"/>
                  </a:cubicBezTo>
                  <a:moveTo>
                    <a:pt x="99" y="78"/>
                  </a:moveTo>
                  <a:cubicBezTo>
                    <a:pt x="101" y="51"/>
                    <a:pt x="104" y="32"/>
                    <a:pt x="108" y="4"/>
                  </a:cubicBezTo>
                  <a:cubicBezTo>
                    <a:pt x="111" y="4"/>
                    <a:pt x="114" y="4"/>
                    <a:pt x="117" y="5"/>
                  </a:cubicBezTo>
                  <a:cubicBezTo>
                    <a:pt x="138" y="7"/>
                    <a:pt x="158" y="15"/>
                    <a:pt x="170" y="29"/>
                  </a:cubicBezTo>
                  <a:cubicBezTo>
                    <a:pt x="172" y="32"/>
                    <a:pt x="173" y="34"/>
                    <a:pt x="174" y="36"/>
                  </a:cubicBezTo>
                  <a:cubicBezTo>
                    <a:pt x="172" y="37"/>
                    <a:pt x="168" y="39"/>
                    <a:pt x="165" y="40"/>
                  </a:cubicBezTo>
                  <a:cubicBezTo>
                    <a:pt x="165" y="40"/>
                    <a:pt x="165" y="40"/>
                    <a:pt x="165" y="40"/>
                  </a:cubicBezTo>
                  <a:cubicBezTo>
                    <a:pt x="164" y="40"/>
                    <a:pt x="164" y="41"/>
                    <a:pt x="163" y="41"/>
                  </a:cubicBezTo>
                  <a:cubicBezTo>
                    <a:pt x="151" y="47"/>
                    <a:pt x="138" y="55"/>
                    <a:pt x="126" y="62"/>
                  </a:cubicBezTo>
                  <a:cubicBezTo>
                    <a:pt x="117" y="67"/>
                    <a:pt x="110" y="72"/>
                    <a:pt x="105" y="75"/>
                  </a:cubicBezTo>
                  <a:cubicBezTo>
                    <a:pt x="102" y="76"/>
                    <a:pt x="100" y="77"/>
                    <a:pt x="99" y="78"/>
                  </a:cubicBezTo>
                  <a:moveTo>
                    <a:pt x="107" y="0"/>
                  </a:moveTo>
                  <a:cubicBezTo>
                    <a:pt x="106" y="0"/>
                    <a:pt x="106" y="0"/>
                    <a:pt x="105" y="1"/>
                  </a:cubicBezTo>
                  <a:cubicBezTo>
                    <a:pt x="105" y="1"/>
                    <a:pt x="104" y="2"/>
                    <a:pt x="104" y="3"/>
                  </a:cubicBezTo>
                  <a:cubicBezTo>
                    <a:pt x="101" y="32"/>
                    <a:pt x="97" y="50"/>
                    <a:pt x="95" y="79"/>
                  </a:cubicBezTo>
                  <a:cubicBezTo>
                    <a:pt x="95" y="79"/>
                    <a:pt x="94" y="80"/>
                    <a:pt x="94" y="80"/>
                  </a:cubicBezTo>
                  <a:cubicBezTo>
                    <a:pt x="94" y="83"/>
                    <a:pt x="94" y="88"/>
                    <a:pt x="94" y="91"/>
                  </a:cubicBezTo>
                  <a:cubicBezTo>
                    <a:pt x="93" y="91"/>
                    <a:pt x="93" y="91"/>
                    <a:pt x="93" y="91"/>
                  </a:cubicBezTo>
                  <a:cubicBezTo>
                    <a:pt x="93" y="91"/>
                    <a:pt x="93" y="91"/>
                    <a:pt x="93" y="91"/>
                  </a:cubicBezTo>
                  <a:cubicBezTo>
                    <a:pt x="93" y="88"/>
                    <a:pt x="92" y="81"/>
                    <a:pt x="92" y="71"/>
                  </a:cubicBezTo>
                  <a:cubicBezTo>
                    <a:pt x="92" y="60"/>
                    <a:pt x="93" y="46"/>
                    <a:pt x="93" y="33"/>
                  </a:cubicBezTo>
                  <a:cubicBezTo>
                    <a:pt x="93" y="27"/>
                    <a:pt x="93" y="22"/>
                    <a:pt x="93" y="18"/>
                  </a:cubicBezTo>
                  <a:cubicBezTo>
                    <a:pt x="93" y="13"/>
                    <a:pt x="94" y="10"/>
                    <a:pt x="94" y="9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4" y="8"/>
                    <a:pt x="94" y="8"/>
                    <a:pt x="94" y="8"/>
                  </a:cubicBezTo>
                  <a:cubicBezTo>
                    <a:pt x="94" y="8"/>
                    <a:pt x="94" y="8"/>
                    <a:pt x="94" y="8"/>
                  </a:cubicBezTo>
                  <a:cubicBezTo>
                    <a:pt x="94" y="8"/>
                    <a:pt x="94" y="8"/>
                    <a:pt x="94" y="8"/>
                  </a:cubicBezTo>
                  <a:cubicBezTo>
                    <a:pt x="93" y="7"/>
                    <a:pt x="93" y="7"/>
                    <a:pt x="93" y="7"/>
                  </a:cubicBezTo>
                  <a:cubicBezTo>
                    <a:pt x="93" y="7"/>
                    <a:pt x="93" y="7"/>
                    <a:pt x="93" y="7"/>
                  </a:cubicBezTo>
                  <a:cubicBezTo>
                    <a:pt x="93" y="7"/>
                    <a:pt x="93" y="7"/>
                    <a:pt x="93" y="7"/>
                  </a:cubicBezTo>
                  <a:cubicBezTo>
                    <a:pt x="93" y="7"/>
                    <a:pt x="93" y="7"/>
                    <a:pt x="93" y="7"/>
                  </a:cubicBezTo>
                  <a:cubicBezTo>
                    <a:pt x="92" y="7"/>
                    <a:pt x="92" y="7"/>
                    <a:pt x="92" y="7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61" y="9"/>
                    <a:pt x="31" y="22"/>
                    <a:pt x="14" y="46"/>
                  </a:cubicBezTo>
                  <a:cubicBezTo>
                    <a:pt x="6" y="58"/>
                    <a:pt x="2" y="74"/>
                    <a:pt x="2" y="89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1" y="95"/>
                    <a:pt x="0" y="99"/>
                    <a:pt x="0" y="104"/>
                  </a:cubicBezTo>
                  <a:cubicBezTo>
                    <a:pt x="0" y="111"/>
                    <a:pt x="1" y="117"/>
                    <a:pt x="3" y="123"/>
                  </a:cubicBezTo>
                  <a:cubicBezTo>
                    <a:pt x="2" y="123"/>
                    <a:pt x="2" y="123"/>
                    <a:pt x="2" y="123"/>
                  </a:cubicBezTo>
                  <a:cubicBezTo>
                    <a:pt x="2" y="124"/>
                    <a:pt x="2" y="125"/>
                    <a:pt x="3" y="126"/>
                  </a:cubicBezTo>
                  <a:cubicBezTo>
                    <a:pt x="3" y="126"/>
                    <a:pt x="3" y="126"/>
                    <a:pt x="3" y="126"/>
                  </a:cubicBezTo>
                  <a:cubicBezTo>
                    <a:pt x="4" y="129"/>
                    <a:pt x="5" y="131"/>
                    <a:pt x="6" y="134"/>
                  </a:cubicBezTo>
                  <a:cubicBezTo>
                    <a:pt x="6" y="134"/>
                    <a:pt x="6" y="135"/>
                    <a:pt x="6" y="135"/>
                  </a:cubicBezTo>
                  <a:cubicBezTo>
                    <a:pt x="8" y="138"/>
                    <a:pt x="9" y="140"/>
                    <a:pt x="10" y="143"/>
                  </a:cubicBezTo>
                  <a:cubicBezTo>
                    <a:pt x="10" y="144"/>
                    <a:pt x="10" y="145"/>
                    <a:pt x="11" y="145"/>
                  </a:cubicBezTo>
                  <a:cubicBezTo>
                    <a:pt x="11" y="146"/>
                    <a:pt x="11" y="146"/>
                    <a:pt x="11" y="146"/>
                  </a:cubicBezTo>
                  <a:cubicBezTo>
                    <a:pt x="12" y="147"/>
                    <a:pt x="13" y="149"/>
                    <a:pt x="14" y="150"/>
                  </a:cubicBezTo>
                  <a:cubicBezTo>
                    <a:pt x="14" y="151"/>
                    <a:pt x="14" y="151"/>
                    <a:pt x="14" y="151"/>
                  </a:cubicBezTo>
                  <a:cubicBezTo>
                    <a:pt x="14" y="151"/>
                    <a:pt x="15" y="152"/>
                    <a:pt x="16" y="152"/>
                  </a:cubicBezTo>
                  <a:cubicBezTo>
                    <a:pt x="17" y="154"/>
                    <a:pt x="19" y="156"/>
                    <a:pt x="20" y="158"/>
                  </a:cubicBezTo>
                  <a:cubicBezTo>
                    <a:pt x="20" y="159"/>
                    <a:pt x="21" y="160"/>
                    <a:pt x="21" y="161"/>
                  </a:cubicBezTo>
                  <a:cubicBezTo>
                    <a:pt x="22" y="161"/>
                    <a:pt x="22" y="161"/>
                    <a:pt x="22" y="161"/>
                  </a:cubicBezTo>
                  <a:cubicBezTo>
                    <a:pt x="23" y="161"/>
                    <a:pt x="24" y="162"/>
                    <a:pt x="24" y="163"/>
                  </a:cubicBezTo>
                  <a:cubicBezTo>
                    <a:pt x="29" y="168"/>
                    <a:pt x="36" y="174"/>
                    <a:pt x="46" y="179"/>
                  </a:cubicBezTo>
                  <a:cubicBezTo>
                    <a:pt x="46" y="180"/>
                    <a:pt x="46" y="180"/>
                    <a:pt x="46" y="180"/>
                  </a:cubicBezTo>
                  <a:cubicBezTo>
                    <a:pt x="46" y="181"/>
                    <a:pt x="47" y="181"/>
                    <a:pt x="48" y="181"/>
                  </a:cubicBezTo>
                  <a:cubicBezTo>
                    <a:pt x="48" y="181"/>
                    <a:pt x="48" y="181"/>
                    <a:pt x="48" y="181"/>
                  </a:cubicBezTo>
                  <a:cubicBezTo>
                    <a:pt x="48" y="181"/>
                    <a:pt x="48" y="181"/>
                    <a:pt x="48" y="181"/>
                  </a:cubicBezTo>
                  <a:cubicBezTo>
                    <a:pt x="51" y="182"/>
                    <a:pt x="54" y="183"/>
                    <a:pt x="57" y="184"/>
                  </a:cubicBezTo>
                  <a:cubicBezTo>
                    <a:pt x="57" y="185"/>
                    <a:pt x="58" y="186"/>
                    <a:pt x="59" y="186"/>
                  </a:cubicBezTo>
                  <a:cubicBezTo>
                    <a:pt x="59" y="186"/>
                    <a:pt x="59" y="186"/>
                    <a:pt x="59" y="186"/>
                  </a:cubicBezTo>
                  <a:cubicBezTo>
                    <a:pt x="60" y="186"/>
                    <a:pt x="61" y="186"/>
                    <a:pt x="61" y="186"/>
                  </a:cubicBezTo>
                  <a:cubicBezTo>
                    <a:pt x="63" y="186"/>
                    <a:pt x="65" y="187"/>
                    <a:pt x="68" y="187"/>
                  </a:cubicBezTo>
                  <a:cubicBezTo>
                    <a:pt x="68" y="188"/>
                    <a:pt x="68" y="189"/>
                    <a:pt x="69" y="190"/>
                  </a:cubicBezTo>
                  <a:cubicBezTo>
                    <a:pt x="69" y="190"/>
                    <a:pt x="70" y="190"/>
                    <a:pt x="70" y="190"/>
                  </a:cubicBezTo>
                  <a:cubicBezTo>
                    <a:pt x="71" y="190"/>
                    <a:pt x="71" y="189"/>
                    <a:pt x="72" y="188"/>
                  </a:cubicBezTo>
                  <a:cubicBezTo>
                    <a:pt x="72" y="188"/>
                    <a:pt x="72" y="188"/>
                    <a:pt x="72" y="188"/>
                  </a:cubicBezTo>
                  <a:cubicBezTo>
                    <a:pt x="74" y="189"/>
                    <a:pt x="76" y="189"/>
                    <a:pt x="78" y="189"/>
                  </a:cubicBezTo>
                  <a:cubicBezTo>
                    <a:pt x="79" y="189"/>
                    <a:pt x="79" y="190"/>
                    <a:pt x="79" y="190"/>
                  </a:cubicBezTo>
                  <a:cubicBezTo>
                    <a:pt x="80" y="190"/>
                    <a:pt x="80" y="190"/>
                    <a:pt x="80" y="190"/>
                  </a:cubicBezTo>
                  <a:cubicBezTo>
                    <a:pt x="81" y="190"/>
                    <a:pt x="81" y="190"/>
                    <a:pt x="82" y="189"/>
                  </a:cubicBezTo>
                  <a:cubicBezTo>
                    <a:pt x="84" y="190"/>
                    <a:pt x="87" y="190"/>
                    <a:pt x="89" y="190"/>
                  </a:cubicBezTo>
                  <a:cubicBezTo>
                    <a:pt x="89" y="190"/>
                    <a:pt x="89" y="190"/>
                    <a:pt x="89" y="190"/>
                  </a:cubicBezTo>
                  <a:cubicBezTo>
                    <a:pt x="93" y="190"/>
                    <a:pt x="97" y="189"/>
                    <a:pt x="100" y="189"/>
                  </a:cubicBezTo>
                  <a:cubicBezTo>
                    <a:pt x="100" y="190"/>
                    <a:pt x="101" y="190"/>
                    <a:pt x="102" y="190"/>
                  </a:cubicBezTo>
                  <a:cubicBezTo>
                    <a:pt x="102" y="190"/>
                    <a:pt x="102" y="190"/>
                    <a:pt x="102" y="190"/>
                  </a:cubicBezTo>
                  <a:cubicBezTo>
                    <a:pt x="103" y="190"/>
                    <a:pt x="103" y="190"/>
                    <a:pt x="104" y="189"/>
                  </a:cubicBezTo>
                  <a:cubicBezTo>
                    <a:pt x="104" y="189"/>
                    <a:pt x="104" y="189"/>
                    <a:pt x="104" y="189"/>
                  </a:cubicBezTo>
                  <a:cubicBezTo>
                    <a:pt x="108" y="188"/>
                    <a:pt x="111" y="188"/>
                    <a:pt x="115" y="187"/>
                  </a:cubicBezTo>
                  <a:cubicBezTo>
                    <a:pt x="116" y="187"/>
                    <a:pt x="117" y="186"/>
                    <a:pt x="117" y="185"/>
                  </a:cubicBezTo>
                  <a:cubicBezTo>
                    <a:pt x="117" y="184"/>
                    <a:pt x="117" y="184"/>
                    <a:pt x="116" y="184"/>
                  </a:cubicBezTo>
                  <a:cubicBezTo>
                    <a:pt x="117" y="181"/>
                    <a:pt x="117" y="178"/>
                    <a:pt x="117" y="175"/>
                  </a:cubicBezTo>
                  <a:cubicBezTo>
                    <a:pt x="118" y="176"/>
                    <a:pt x="118" y="177"/>
                    <a:pt x="119" y="178"/>
                  </a:cubicBezTo>
                  <a:cubicBezTo>
                    <a:pt x="121" y="180"/>
                    <a:pt x="122" y="182"/>
                    <a:pt x="124" y="184"/>
                  </a:cubicBezTo>
                  <a:cubicBezTo>
                    <a:pt x="124" y="184"/>
                    <a:pt x="124" y="184"/>
                    <a:pt x="124" y="184"/>
                  </a:cubicBezTo>
                  <a:cubicBezTo>
                    <a:pt x="124" y="184"/>
                    <a:pt x="124" y="184"/>
                    <a:pt x="124" y="184"/>
                  </a:cubicBezTo>
                  <a:cubicBezTo>
                    <a:pt x="124" y="184"/>
                    <a:pt x="124" y="184"/>
                    <a:pt x="124" y="184"/>
                  </a:cubicBezTo>
                  <a:cubicBezTo>
                    <a:pt x="125" y="184"/>
                    <a:pt x="125" y="184"/>
                    <a:pt x="125" y="184"/>
                  </a:cubicBezTo>
                  <a:cubicBezTo>
                    <a:pt x="125" y="184"/>
                    <a:pt x="125" y="184"/>
                    <a:pt x="125" y="184"/>
                  </a:cubicBezTo>
                  <a:cubicBezTo>
                    <a:pt x="126" y="184"/>
                    <a:pt x="126" y="184"/>
                    <a:pt x="126" y="184"/>
                  </a:cubicBezTo>
                  <a:cubicBezTo>
                    <a:pt x="126" y="184"/>
                    <a:pt x="126" y="184"/>
                    <a:pt x="126" y="184"/>
                  </a:cubicBezTo>
                  <a:cubicBezTo>
                    <a:pt x="126" y="184"/>
                    <a:pt x="126" y="184"/>
                    <a:pt x="126" y="184"/>
                  </a:cubicBezTo>
                  <a:cubicBezTo>
                    <a:pt x="126" y="184"/>
                    <a:pt x="126" y="184"/>
                    <a:pt x="126" y="184"/>
                  </a:cubicBezTo>
                  <a:cubicBezTo>
                    <a:pt x="131" y="183"/>
                    <a:pt x="135" y="181"/>
                    <a:pt x="139" y="179"/>
                  </a:cubicBezTo>
                  <a:cubicBezTo>
                    <a:pt x="139" y="179"/>
                    <a:pt x="139" y="179"/>
                    <a:pt x="140" y="178"/>
                  </a:cubicBezTo>
                  <a:cubicBezTo>
                    <a:pt x="142" y="177"/>
                    <a:pt x="144" y="176"/>
                    <a:pt x="147" y="174"/>
                  </a:cubicBezTo>
                  <a:cubicBezTo>
                    <a:pt x="147" y="174"/>
                    <a:pt x="147" y="174"/>
                    <a:pt x="147" y="174"/>
                  </a:cubicBezTo>
                  <a:cubicBezTo>
                    <a:pt x="148" y="174"/>
                    <a:pt x="148" y="174"/>
                    <a:pt x="149" y="173"/>
                  </a:cubicBezTo>
                  <a:cubicBezTo>
                    <a:pt x="149" y="173"/>
                    <a:pt x="149" y="173"/>
                    <a:pt x="149" y="173"/>
                  </a:cubicBezTo>
                  <a:cubicBezTo>
                    <a:pt x="158" y="166"/>
                    <a:pt x="166" y="159"/>
                    <a:pt x="170" y="149"/>
                  </a:cubicBezTo>
                  <a:cubicBezTo>
                    <a:pt x="171" y="149"/>
                    <a:pt x="171" y="149"/>
                    <a:pt x="171" y="149"/>
                  </a:cubicBezTo>
                  <a:cubicBezTo>
                    <a:pt x="171" y="148"/>
                    <a:pt x="171" y="148"/>
                    <a:pt x="171" y="148"/>
                  </a:cubicBezTo>
                  <a:cubicBezTo>
                    <a:pt x="171" y="148"/>
                    <a:pt x="171" y="148"/>
                    <a:pt x="172" y="147"/>
                  </a:cubicBezTo>
                  <a:cubicBezTo>
                    <a:pt x="172" y="145"/>
                    <a:pt x="172" y="142"/>
                    <a:pt x="173" y="139"/>
                  </a:cubicBezTo>
                  <a:cubicBezTo>
                    <a:pt x="173" y="139"/>
                    <a:pt x="173" y="139"/>
                    <a:pt x="173" y="139"/>
                  </a:cubicBezTo>
                  <a:cubicBezTo>
                    <a:pt x="173" y="140"/>
                    <a:pt x="173" y="141"/>
                    <a:pt x="174" y="141"/>
                  </a:cubicBezTo>
                  <a:cubicBezTo>
                    <a:pt x="175" y="142"/>
                    <a:pt x="175" y="142"/>
                    <a:pt x="176" y="142"/>
                  </a:cubicBezTo>
                  <a:cubicBezTo>
                    <a:pt x="176" y="142"/>
                    <a:pt x="177" y="142"/>
                    <a:pt x="177" y="142"/>
                  </a:cubicBezTo>
                  <a:cubicBezTo>
                    <a:pt x="178" y="142"/>
                    <a:pt x="178" y="141"/>
                    <a:pt x="179" y="141"/>
                  </a:cubicBezTo>
                  <a:cubicBezTo>
                    <a:pt x="184" y="129"/>
                    <a:pt x="186" y="116"/>
                    <a:pt x="186" y="103"/>
                  </a:cubicBezTo>
                  <a:cubicBezTo>
                    <a:pt x="186" y="103"/>
                    <a:pt x="186" y="102"/>
                    <a:pt x="186" y="102"/>
                  </a:cubicBezTo>
                  <a:cubicBezTo>
                    <a:pt x="186" y="89"/>
                    <a:pt x="184" y="76"/>
                    <a:pt x="182" y="63"/>
                  </a:cubicBezTo>
                  <a:cubicBezTo>
                    <a:pt x="182" y="62"/>
                    <a:pt x="181" y="62"/>
                    <a:pt x="180" y="62"/>
                  </a:cubicBezTo>
                  <a:cubicBezTo>
                    <a:pt x="180" y="61"/>
                    <a:pt x="180" y="61"/>
                    <a:pt x="179" y="61"/>
                  </a:cubicBezTo>
                  <a:cubicBezTo>
                    <a:pt x="179" y="61"/>
                    <a:pt x="179" y="61"/>
                    <a:pt x="179" y="61"/>
                  </a:cubicBezTo>
                  <a:cubicBezTo>
                    <a:pt x="179" y="61"/>
                    <a:pt x="179" y="61"/>
                    <a:pt x="179" y="61"/>
                  </a:cubicBezTo>
                  <a:cubicBezTo>
                    <a:pt x="171" y="63"/>
                    <a:pt x="162" y="66"/>
                    <a:pt x="152" y="70"/>
                  </a:cubicBezTo>
                  <a:cubicBezTo>
                    <a:pt x="160" y="66"/>
                    <a:pt x="167" y="63"/>
                    <a:pt x="173" y="60"/>
                  </a:cubicBezTo>
                  <a:cubicBezTo>
                    <a:pt x="174" y="60"/>
                    <a:pt x="174" y="59"/>
                    <a:pt x="174" y="58"/>
                  </a:cubicBezTo>
                  <a:cubicBezTo>
                    <a:pt x="175" y="52"/>
                    <a:pt x="177" y="46"/>
                    <a:pt x="178" y="39"/>
                  </a:cubicBezTo>
                  <a:cubicBezTo>
                    <a:pt x="179" y="39"/>
                    <a:pt x="180" y="38"/>
                    <a:pt x="179" y="37"/>
                  </a:cubicBezTo>
                  <a:cubicBezTo>
                    <a:pt x="177" y="33"/>
                    <a:pt x="175" y="30"/>
                    <a:pt x="173" y="27"/>
                  </a:cubicBezTo>
                  <a:cubicBezTo>
                    <a:pt x="160" y="11"/>
                    <a:pt x="139" y="3"/>
                    <a:pt x="118" y="1"/>
                  </a:cubicBezTo>
                  <a:cubicBezTo>
                    <a:pt x="114" y="0"/>
                    <a:pt x="111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08" name="Freeform 762"/>
            <p:cNvSpPr>
              <a:spLocks noEditPoints="1"/>
            </p:cNvSpPr>
            <p:nvPr/>
          </p:nvSpPr>
          <p:spPr bwMode="auto">
            <a:xfrm>
              <a:off x="4730" y="1107"/>
              <a:ext cx="50" cy="64"/>
            </a:xfrm>
            <a:custGeom>
              <a:avLst/>
              <a:gdLst>
                <a:gd name="T0" fmla="*/ 9 w 21"/>
                <a:gd name="T1" fmla="*/ 24 h 27"/>
                <a:gd name="T2" fmla="*/ 9 w 21"/>
                <a:gd name="T3" fmla="*/ 24 h 27"/>
                <a:gd name="T4" fmla="*/ 6 w 21"/>
                <a:gd name="T5" fmla="*/ 23 h 27"/>
                <a:gd name="T6" fmla="*/ 4 w 21"/>
                <a:gd name="T7" fmla="*/ 21 h 27"/>
                <a:gd name="T8" fmla="*/ 4 w 21"/>
                <a:gd name="T9" fmla="*/ 20 h 27"/>
                <a:gd name="T10" fmla="*/ 5 w 21"/>
                <a:gd name="T11" fmla="*/ 20 h 27"/>
                <a:gd name="T12" fmla="*/ 10 w 21"/>
                <a:gd name="T13" fmla="*/ 12 h 27"/>
                <a:gd name="T14" fmla="*/ 13 w 21"/>
                <a:gd name="T15" fmla="*/ 12 h 27"/>
                <a:gd name="T16" fmla="*/ 13 w 21"/>
                <a:gd name="T17" fmla="*/ 12 h 27"/>
                <a:gd name="T18" fmla="*/ 13 w 21"/>
                <a:gd name="T19" fmla="*/ 12 h 27"/>
                <a:gd name="T20" fmla="*/ 15 w 21"/>
                <a:gd name="T21" fmla="*/ 12 h 27"/>
                <a:gd name="T22" fmla="*/ 16 w 21"/>
                <a:gd name="T23" fmla="*/ 13 h 27"/>
                <a:gd name="T24" fmla="*/ 17 w 21"/>
                <a:gd name="T25" fmla="*/ 15 h 27"/>
                <a:gd name="T26" fmla="*/ 15 w 21"/>
                <a:gd name="T27" fmla="*/ 20 h 27"/>
                <a:gd name="T28" fmla="*/ 9 w 21"/>
                <a:gd name="T29" fmla="*/ 24 h 27"/>
                <a:gd name="T30" fmla="*/ 5 w 21"/>
                <a:gd name="T31" fmla="*/ 12 h 27"/>
                <a:gd name="T32" fmla="*/ 5 w 21"/>
                <a:gd name="T33" fmla="*/ 12 h 27"/>
                <a:gd name="T34" fmla="*/ 6 w 21"/>
                <a:gd name="T35" fmla="*/ 9 h 27"/>
                <a:gd name="T36" fmla="*/ 6 w 21"/>
                <a:gd name="T37" fmla="*/ 11 h 27"/>
                <a:gd name="T38" fmla="*/ 5 w 21"/>
                <a:gd name="T39" fmla="*/ 12 h 27"/>
                <a:gd name="T40" fmla="*/ 17 w 21"/>
                <a:gd name="T41" fmla="*/ 9 h 27"/>
                <a:gd name="T42" fmla="*/ 17 w 21"/>
                <a:gd name="T43" fmla="*/ 9 h 27"/>
                <a:gd name="T44" fmla="*/ 17 w 21"/>
                <a:gd name="T45" fmla="*/ 7 h 27"/>
                <a:gd name="T46" fmla="*/ 17 w 21"/>
                <a:gd name="T47" fmla="*/ 8 h 27"/>
                <a:gd name="T48" fmla="*/ 17 w 21"/>
                <a:gd name="T49" fmla="*/ 9 h 27"/>
                <a:gd name="T50" fmla="*/ 17 w 21"/>
                <a:gd name="T51" fmla="*/ 9 h 27"/>
                <a:gd name="T52" fmla="*/ 9 w 21"/>
                <a:gd name="T53" fmla="*/ 9 h 27"/>
                <a:gd name="T54" fmla="*/ 10 w 21"/>
                <a:gd name="T55" fmla="*/ 4 h 27"/>
                <a:gd name="T56" fmla="*/ 11 w 21"/>
                <a:gd name="T57" fmla="*/ 4 h 27"/>
                <a:gd name="T58" fmla="*/ 10 w 21"/>
                <a:gd name="T59" fmla="*/ 9 h 27"/>
                <a:gd name="T60" fmla="*/ 9 w 21"/>
                <a:gd name="T61" fmla="*/ 9 h 27"/>
                <a:gd name="T62" fmla="*/ 14 w 21"/>
                <a:gd name="T63" fmla="*/ 8 h 27"/>
                <a:gd name="T64" fmla="*/ 13 w 21"/>
                <a:gd name="T65" fmla="*/ 8 h 27"/>
                <a:gd name="T66" fmla="*/ 14 w 21"/>
                <a:gd name="T67" fmla="*/ 3 h 27"/>
                <a:gd name="T68" fmla="*/ 15 w 21"/>
                <a:gd name="T69" fmla="*/ 4 h 27"/>
                <a:gd name="T70" fmla="*/ 16 w 21"/>
                <a:gd name="T71" fmla="*/ 4 h 27"/>
                <a:gd name="T72" fmla="*/ 14 w 21"/>
                <a:gd name="T73" fmla="*/ 8 h 27"/>
                <a:gd name="T74" fmla="*/ 13 w 21"/>
                <a:gd name="T75" fmla="*/ 0 h 27"/>
                <a:gd name="T76" fmla="*/ 8 w 21"/>
                <a:gd name="T77" fmla="*/ 1 h 27"/>
                <a:gd name="T78" fmla="*/ 2 w 21"/>
                <a:gd name="T79" fmla="*/ 11 h 27"/>
                <a:gd name="T80" fmla="*/ 0 w 21"/>
                <a:gd name="T81" fmla="*/ 18 h 27"/>
                <a:gd name="T82" fmla="*/ 1 w 21"/>
                <a:gd name="T83" fmla="*/ 22 h 27"/>
                <a:gd name="T84" fmla="*/ 4 w 21"/>
                <a:gd name="T85" fmla="*/ 26 h 27"/>
                <a:gd name="T86" fmla="*/ 9 w 21"/>
                <a:gd name="T87" fmla="*/ 27 h 27"/>
                <a:gd name="T88" fmla="*/ 9 w 21"/>
                <a:gd name="T89" fmla="*/ 27 h 27"/>
                <a:gd name="T90" fmla="*/ 18 w 21"/>
                <a:gd name="T91" fmla="*/ 22 h 27"/>
                <a:gd name="T92" fmla="*/ 21 w 21"/>
                <a:gd name="T93" fmla="*/ 9 h 27"/>
                <a:gd name="T94" fmla="*/ 19 w 21"/>
                <a:gd name="T95" fmla="*/ 9 h 27"/>
                <a:gd name="T96" fmla="*/ 21 w 21"/>
                <a:gd name="T97" fmla="*/ 9 h 27"/>
                <a:gd name="T98" fmla="*/ 21 w 21"/>
                <a:gd name="T99" fmla="*/ 8 h 27"/>
                <a:gd name="T100" fmla="*/ 20 w 21"/>
                <a:gd name="T101" fmla="*/ 4 h 27"/>
                <a:gd name="T102" fmla="*/ 17 w 21"/>
                <a:gd name="T103" fmla="*/ 1 h 27"/>
                <a:gd name="T104" fmla="*/ 13 w 21"/>
                <a:gd name="T10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" h="27">
                  <a:moveTo>
                    <a:pt x="9" y="24"/>
                  </a:moveTo>
                  <a:cubicBezTo>
                    <a:pt x="9" y="24"/>
                    <a:pt x="9" y="24"/>
                    <a:pt x="9" y="24"/>
                  </a:cubicBezTo>
                  <a:cubicBezTo>
                    <a:pt x="8" y="24"/>
                    <a:pt x="7" y="24"/>
                    <a:pt x="6" y="23"/>
                  </a:cubicBezTo>
                  <a:cubicBezTo>
                    <a:pt x="5" y="23"/>
                    <a:pt x="5" y="22"/>
                    <a:pt x="4" y="2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6" y="17"/>
                    <a:pt x="7" y="14"/>
                    <a:pt x="10" y="12"/>
                  </a:cubicBezTo>
                  <a:cubicBezTo>
                    <a:pt x="10" y="12"/>
                    <a:pt x="12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4" y="12"/>
                    <a:pt x="15" y="12"/>
                  </a:cubicBezTo>
                  <a:cubicBezTo>
                    <a:pt x="16" y="12"/>
                    <a:pt x="16" y="13"/>
                    <a:pt x="16" y="13"/>
                  </a:cubicBezTo>
                  <a:cubicBezTo>
                    <a:pt x="17" y="14"/>
                    <a:pt x="17" y="15"/>
                    <a:pt x="17" y="15"/>
                  </a:cubicBezTo>
                  <a:cubicBezTo>
                    <a:pt x="16" y="17"/>
                    <a:pt x="16" y="19"/>
                    <a:pt x="15" y="20"/>
                  </a:cubicBezTo>
                  <a:cubicBezTo>
                    <a:pt x="14" y="22"/>
                    <a:pt x="11" y="24"/>
                    <a:pt x="9" y="24"/>
                  </a:cubicBezTo>
                  <a:moveTo>
                    <a:pt x="5" y="12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5" y="11"/>
                    <a:pt x="6" y="10"/>
                    <a:pt x="6" y="9"/>
                  </a:cubicBezTo>
                  <a:cubicBezTo>
                    <a:pt x="6" y="9"/>
                    <a:pt x="6" y="10"/>
                    <a:pt x="6" y="11"/>
                  </a:cubicBezTo>
                  <a:cubicBezTo>
                    <a:pt x="5" y="12"/>
                    <a:pt x="5" y="12"/>
                    <a:pt x="5" y="12"/>
                  </a:cubicBezTo>
                  <a:moveTo>
                    <a:pt x="17" y="9"/>
                  </a:move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8"/>
                    <a:pt x="17" y="7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moveTo>
                    <a:pt x="9" y="9"/>
                  </a:moveTo>
                  <a:cubicBezTo>
                    <a:pt x="9" y="7"/>
                    <a:pt x="10" y="6"/>
                    <a:pt x="10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5"/>
                    <a:pt x="10" y="7"/>
                    <a:pt x="10" y="9"/>
                  </a:cubicBezTo>
                  <a:cubicBezTo>
                    <a:pt x="9" y="9"/>
                    <a:pt x="9" y="9"/>
                    <a:pt x="9" y="9"/>
                  </a:cubicBezTo>
                  <a:moveTo>
                    <a:pt x="14" y="8"/>
                  </a:moveTo>
                  <a:cubicBezTo>
                    <a:pt x="14" y="8"/>
                    <a:pt x="13" y="8"/>
                    <a:pt x="13" y="8"/>
                  </a:cubicBezTo>
                  <a:cubicBezTo>
                    <a:pt x="13" y="6"/>
                    <a:pt x="14" y="5"/>
                    <a:pt x="14" y="3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5" y="5"/>
                    <a:pt x="15" y="7"/>
                    <a:pt x="14" y="8"/>
                  </a:cubicBezTo>
                  <a:moveTo>
                    <a:pt x="13" y="0"/>
                  </a:moveTo>
                  <a:cubicBezTo>
                    <a:pt x="11" y="0"/>
                    <a:pt x="10" y="0"/>
                    <a:pt x="8" y="1"/>
                  </a:cubicBezTo>
                  <a:cubicBezTo>
                    <a:pt x="5" y="3"/>
                    <a:pt x="3" y="7"/>
                    <a:pt x="2" y="11"/>
                  </a:cubicBezTo>
                  <a:cubicBezTo>
                    <a:pt x="1" y="13"/>
                    <a:pt x="0" y="15"/>
                    <a:pt x="0" y="18"/>
                  </a:cubicBezTo>
                  <a:cubicBezTo>
                    <a:pt x="0" y="19"/>
                    <a:pt x="1" y="21"/>
                    <a:pt x="1" y="22"/>
                  </a:cubicBezTo>
                  <a:cubicBezTo>
                    <a:pt x="2" y="24"/>
                    <a:pt x="3" y="25"/>
                    <a:pt x="4" y="26"/>
                  </a:cubicBezTo>
                  <a:cubicBezTo>
                    <a:pt x="6" y="27"/>
                    <a:pt x="7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2" y="27"/>
                    <a:pt x="16" y="25"/>
                    <a:pt x="18" y="22"/>
                  </a:cubicBezTo>
                  <a:cubicBezTo>
                    <a:pt x="20" y="18"/>
                    <a:pt x="21" y="13"/>
                    <a:pt x="21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7"/>
                    <a:pt x="21" y="5"/>
                    <a:pt x="20" y="4"/>
                  </a:cubicBezTo>
                  <a:cubicBezTo>
                    <a:pt x="19" y="2"/>
                    <a:pt x="18" y="1"/>
                    <a:pt x="17" y="1"/>
                  </a:cubicBezTo>
                  <a:cubicBezTo>
                    <a:pt x="16" y="0"/>
                    <a:pt x="14" y="0"/>
                    <a:pt x="1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09" name="Freeform 763"/>
            <p:cNvSpPr>
              <a:spLocks noEditPoints="1"/>
            </p:cNvSpPr>
            <p:nvPr/>
          </p:nvSpPr>
          <p:spPr bwMode="auto">
            <a:xfrm>
              <a:off x="4702" y="1079"/>
              <a:ext cx="104" cy="142"/>
            </a:xfrm>
            <a:custGeom>
              <a:avLst/>
              <a:gdLst>
                <a:gd name="T0" fmla="*/ 16 w 44"/>
                <a:gd name="T1" fmla="*/ 56 h 60"/>
                <a:gd name="T2" fmla="*/ 21 w 44"/>
                <a:gd name="T3" fmla="*/ 51 h 60"/>
                <a:gd name="T4" fmla="*/ 20 w 44"/>
                <a:gd name="T5" fmla="*/ 56 h 60"/>
                <a:gd name="T6" fmla="*/ 23 w 44"/>
                <a:gd name="T7" fmla="*/ 56 h 60"/>
                <a:gd name="T8" fmla="*/ 25 w 44"/>
                <a:gd name="T9" fmla="*/ 51 h 60"/>
                <a:gd name="T10" fmla="*/ 28 w 44"/>
                <a:gd name="T11" fmla="*/ 50 h 60"/>
                <a:gd name="T12" fmla="*/ 26 w 44"/>
                <a:gd name="T13" fmla="*/ 55 h 60"/>
                <a:gd name="T14" fmla="*/ 23 w 44"/>
                <a:gd name="T15" fmla="*/ 56 h 60"/>
                <a:gd name="T16" fmla="*/ 12 w 44"/>
                <a:gd name="T17" fmla="*/ 54 h 60"/>
                <a:gd name="T18" fmla="*/ 13 w 44"/>
                <a:gd name="T19" fmla="*/ 50 h 60"/>
                <a:gd name="T20" fmla="*/ 13 w 44"/>
                <a:gd name="T21" fmla="*/ 55 h 60"/>
                <a:gd name="T22" fmla="*/ 8 w 44"/>
                <a:gd name="T23" fmla="*/ 51 h 60"/>
                <a:gd name="T24" fmla="*/ 11 w 44"/>
                <a:gd name="T25" fmla="*/ 48 h 60"/>
                <a:gd name="T26" fmla="*/ 29 w 44"/>
                <a:gd name="T27" fmla="*/ 53 h 60"/>
                <a:gd name="T28" fmla="*/ 33 w 44"/>
                <a:gd name="T29" fmla="*/ 47 h 60"/>
                <a:gd name="T30" fmla="*/ 32 w 44"/>
                <a:gd name="T31" fmla="*/ 51 h 60"/>
                <a:gd name="T32" fmla="*/ 6 w 44"/>
                <a:gd name="T33" fmla="*/ 49 h 60"/>
                <a:gd name="T34" fmla="*/ 6 w 44"/>
                <a:gd name="T35" fmla="*/ 44 h 60"/>
                <a:gd name="T36" fmla="*/ 6 w 44"/>
                <a:gd name="T37" fmla="*/ 49 h 60"/>
                <a:gd name="T38" fmla="*/ 37 w 44"/>
                <a:gd name="T39" fmla="*/ 43 h 60"/>
                <a:gd name="T40" fmla="*/ 38 w 44"/>
                <a:gd name="T41" fmla="*/ 43 h 60"/>
                <a:gd name="T42" fmla="*/ 4 w 44"/>
                <a:gd name="T43" fmla="*/ 41 h 60"/>
                <a:gd name="T44" fmla="*/ 4 w 44"/>
                <a:gd name="T45" fmla="*/ 41 h 60"/>
                <a:gd name="T46" fmla="*/ 21 w 44"/>
                <a:gd name="T47" fmla="*/ 47 h 60"/>
                <a:gd name="T48" fmla="*/ 5 w 44"/>
                <a:gd name="T49" fmla="*/ 30 h 60"/>
                <a:gd name="T50" fmla="*/ 17 w 44"/>
                <a:gd name="T51" fmla="*/ 5 h 60"/>
                <a:gd name="T52" fmla="*/ 25 w 44"/>
                <a:gd name="T53" fmla="*/ 3 h 60"/>
                <a:gd name="T54" fmla="*/ 37 w 44"/>
                <a:gd name="T55" fmla="*/ 11 h 60"/>
                <a:gd name="T56" fmla="*/ 40 w 44"/>
                <a:gd name="T57" fmla="*/ 24 h 60"/>
                <a:gd name="T58" fmla="*/ 26 w 44"/>
                <a:gd name="T59" fmla="*/ 47 h 60"/>
                <a:gd name="T60" fmla="*/ 21 w 44"/>
                <a:gd name="T61" fmla="*/ 47 h 60"/>
                <a:gd name="T62" fmla="*/ 16 w 44"/>
                <a:gd name="T63" fmla="*/ 2 h 60"/>
                <a:gd name="T64" fmla="*/ 1 w 44"/>
                <a:gd name="T65" fmla="*/ 28 h 60"/>
                <a:gd name="T66" fmla="*/ 0 w 44"/>
                <a:gd name="T67" fmla="*/ 40 h 60"/>
                <a:gd name="T68" fmla="*/ 20 w 44"/>
                <a:gd name="T69" fmla="*/ 60 h 60"/>
                <a:gd name="T70" fmla="*/ 21 w 44"/>
                <a:gd name="T71" fmla="*/ 59 h 60"/>
                <a:gd name="T72" fmla="*/ 27 w 44"/>
                <a:gd name="T73" fmla="*/ 58 h 60"/>
                <a:gd name="T74" fmla="*/ 44 w 44"/>
                <a:gd name="T75" fmla="*/ 23 h 60"/>
                <a:gd name="T76" fmla="*/ 40 w 44"/>
                <a:gd name="T77" fmla="*/ 9 h 60"/>
                <a:gd name="T78" fmla="*/ 25 w 44"/>
                <a:gd name="T7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4" h="60">
                  <a:moveTo>
                    <a:pt x="20" y="56"/>
                  </a:moveTo>
                  <a:cubicBezTo>
                    <a:pt x="18" y="56"/>
                    <a:pt x="17" y="56"/>
                    <a:pt x="16" y="56"/>
                  </a:cubicBezTo>
                  <a:cubicBezTo>
                    <a:pt x="17" y="54"/>
                    <a:pt x="17" y="52"/>
                    <a:pt x="18" y="51"/>
                  </a:cubicBezTo>
                  <a:cubicBezTo>
                    <a:pt x="19" y="51"/>
                    <a:pt x="20" y="51"/>
                    <a:pt x="21" y="51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1" y="53"/>
                    <a:pt x="21" y="54"/>
                    <a:pt x="20" y="56"/>
                  </a:cubicBezTo>
                  <a:cubicBezTo>
                    <a:pt x="20" y="56"/>
                    <a:pt x="20" y="56"/>
                    <a:pt x="20" y="56"/>
                  </a:cubicBezTo>
                  <a:moveTo>
                    <a:pt x="23" y="56"/>
                  </a:moveTo>
                  <a:cubicBezTo>
                    <a:pt x="24" y="54"/>
                    <a:pt x="24" y="53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6" y="50"/>
                    <a:pt x="26" y="50"/>
                    <a:pt x="27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7" y="51"/>
                    <a:pt x="27" y="53"/>
                    <a:pt x="26" y="54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5" y="55"/>
                    <a:pt x="24" y="55"/>
                    <a:pt x="23" y="56"/>
                  </a:cubicBezTo>
                  <a:moveTo>
                    <a:pt x="13" y="55"/>
                  </a:moveTo>
                  <a:cubicBezTo>
                    <a:pt x="13" y="55"/>
                    <a:pt x="12" y="54"/>
                    <a:pt x="12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2"/>
                    <a:pt x="13" y="51"/>
                    <a:pt x="13" y="50"/>
                  </a:cubicBezTo>
                  <a:cubicBezTo>
                    <a:pt x="14" y="50"/>
                    <a:pt x="15" y="50"/>
                    <a:pt x="15" y="50"/>
                  </a:cubicBezTo>
                  <a:cubicBezTo>
                    <a:pt x="15" y="52"/>
                    <a:pt x="14" y="53"/>
                    <a:pt x="13" y="55"/>
                  </a:cubicBezTo>
                  <a:moveTo>
                    <a:pt x="9" y="53"/>
                  </a:moveTo>
                  <a:cubicBezTo>
                    <a:pt x="9" y="52"/>
                    <a:pt x="8" y="52"/>
                    <a:pt x="8" y="51"/>
                  </a:cubicBezTo>
                  <a:cubicBezTo>
                    <a:pt x="8" y="50"/>
                    <a:pt x="9" y="48"/>
                    <a:pt x="9" y="47"/>
                  </a:cubicBezTo>
                  <a:cubicBezTo>
                    <a:pt x="10" y="47"/>
                    <a:pt x="10" y="48"/>
                    <a:pt x="11" y="48"/>
                  </a:cubicBezTo>
                  <a:cubicBezTo>
                    <a:pt x="11" y="50"/>
                    <a:pt x="10" y="51"/>
                    <a:pt x="9" y="53"/>
                  </a:cubicBezTo>
                  <a:moveTo>
                    <a:pt x="29" y="53"/>
                  </a:moveTo>
                  <a:cubicBezTo>
                    <a:pt x="30" y="51"/>
                    <a:pt x="31" y="50"/>
                    <a:pt x="31" y="48"/>
                  </a:cubicBezTo>
                  <a:cubicBezTo>
                    <a:pt x="32" y="47"/>
                    <a:pt x="33" y="47"/>
                    <a:pt x="33" y="47"/>
                  </a:cubicBezTo>
                  <a:cubicBezTo>
                    <a:pt x="33" y="48"/>
                    <a:pt x="33" y="49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2"/>
                    <a:pt x="31" y="53"/>
                    <a:pt x="29" y="53"/>
                  </a:cubicBezTo>
                  <a:moveTo>
                    <a:pt x="6" y="49"/>
                  </a:moveTo>
                  <a:cubicBezTo>
                    <a:pt x="6" y="48"/>
                    <a:pt x="5" y="48"/>
                    <a:pt x="5" y="47"/>
                  </a:cubicBezTo>
                  <a:cubicBezTo>
                    <a:pt x="6" y="46"/>
                    <a:pt x="6" y="45"/>
                    <a:pt x="6" y="44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7" y="46"/>
                    <a:pt x="6" y="47"/>
                    <a:pt x="6" y="49"/>
                  </a:cubicBezTo>
                  <a:moveTo>
                    <a:pt x="36" y="46"/>
                  </a:moveTo>
                  <a:cubicBezTo>
                    <a:pt x="37" y="45"/>
                    <a:pt x="37" y="44"/>
                    <a:pt x="37" y="43"/>
                  </a:cubicBezTo>
                  <a:cubicBezTo>
                    <a:pt x="38" y="42"/>
                    <a:pt x="38" y="42"/>
                    <a:pt x="38" y="41"/>
                  </a:cubicBezTo>
                  <a:cubicBezTo>
                    <a:pt x="38" y="42"/>
                    <a:pt x="38" y="42"/>
                    <a:pt x="38" y="43"/>
                  </a:cubicBezTo>
                  <a:cubicBezTo>
                    <a:pt x="37" y="44"/>
                    <a:pt x="37" y="45"/>
                    <a:pt x="36" y="46"/>
                  </a:cubicBezTo>
                  <a:moveTo>
                    <a:pt x="4" y="41"/>
                  </a:move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moveTo>
                    <a:pt x="21" y="47"/>
                  </a:moveTo>
                  <a:cubicBezTo>
                    <a:pt x="17" y="47"/>
                    <a:pt x="13" y="46"/>
                    <a:pt x="10" y="43"/>
                  </a:cubicBezTo>
                  <a:cubicBezTo>
                    <a:pt x="6" y="39"/>
                    <a:pt x="5" y="35"/>
                    <a:pt x="5" y="30"/>
                  </a:cubicBezTo>
                  <a:cubicBezTo>
                    <a:pt x="5" y="26"/>
                    <a:pt x="6" y="23"/>
                    <a:pt x="7" y="20"/>
                  </a:cubicBezTo>
                  <a:cubicBezTo>
                    <a:pt x="9" y="14"/>
                    <a:pt x="12" y="8"/>
                    <a:pt x="17" y="5"/>
                  </a:cubicBezTo>
                  <a:cubicBezTo>
                    <a:pt x="20" y="4"/>
                    <a:pt x="23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9" y="3"/>
                    <a:pt x="32" y="4"/>
                    <a:pt x="34" y="7"/>
                  </a:cubicBezTo>
                  <a:cubicBezTo>
                    <a:pt x="35" y="8"/>
                    <a:pt x="36" y="9"/>
                    <a:pt x="37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9" y="15"/>
                    <a:pt x="40" y="19"/>
                    <a:pt x="40" y="24"/>
                  </a:cubicBezTo>
                  <a:cubicBezTo>
                    <a:pt x="40" y="27"/>
                    <a:pt x="39" y="31"/>
                    <a:pt x="38" y="34"/>
                  </a:cubicBezTo>
                  <a:cubicBezTo>
                    <a:pt x="36" y="40"/>
                    <a:pt x="31" y="45"/>
                    <a:pt x="26" y="47"/>
                  </a:cubicBezTo>
                  <a:cubicBezTo>
                    <a:pt x="24" y="47"/>
                    <a:pt x="23" y="47"/>
                    <a:pt x="21" y="47"/>
                  </a:cubicBezTo>
                  <a:cubicBezTo>
                    <a:pt x="21" y="47"/>
                    <a:pt x="21" y="47"/>
                    <a:pt x="21" y="47"/>
                  </a:cubicBezTo>
                  <a:moveTo>
                    <a:pt x="25" y="0"/>
                  </a:moveTo>
                  <a:cubicBezTo>
                    <a:pt x="22" y="0"/>
                    <a:pt x="19" y="1"/>
                    <a:pt x="16" y="2"/>
                  </a:cubicBezTo>
                  <a:cubicBezTo>
                    <a:pt x="9" y="6"/>
                    <a:pt x="5" y="12"/>
                    <a:pt x="3" y="19"/>
                  </a:cubicBezTo>
                  <a:cubicBezTo>
                    <a:pt x="2" y="22"/>
                    <a:pt x="2" y="25"/>
                    <a:pt x="1" y="28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33"/>
                    <a:pt x="0" y="36"/>
                    <a:pt x="0" y="40"/>
                  </a:cubicBezTo>
                  <a:cubicBezTo>
                    <a:pt x="0" y="44"/>
                    <a:pt x="1" y="49"/>
                    <a:pt x="4" y="52"/>
                  </a:cubicBezTo>
                  <a:cubicBezTo>
                    <a:pt x="8" y="58"/>
                    <a:pt x="14" y="60"/>
                    <a:pt x="20" y="60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20" y="60"/>
                    <a:pt x="20" y="59"/>
                    <a:pt x="21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3" y="59"/>
                    <a:pt x="25" y="59"/>
                    <a:pt x="27" y="58"/>
                  </a:cubicBezTo>
                  <a:cubicBezTo>
                    <a:pt x="34" y="56"/>
                    <a:pt x="39" y="50"/>
                    <a:pt x="41" y="44"/>
                  </a:cubicBezTo>
                  <a:cubicBezTo>
                    <a:pt x="43" y="39"/>
                    <a:pt x="44" y="31"/>
                    <a:pt x="44" y="23"/>
                  </a:cubicBezTo>
                  <a:cubicBezTo>
                    <a:pt x="44" y="23"/>
                    <a:pt x="44" y="22"/>
                    <a:pt x="43" y="22"/>
                  </a:cubicBezTo>
                  <a:cubicBezTo>
                    <a:pt x="43" y="17"/>
                    <a:pt x="42" y="13"/>
                    <a:pt x="40" y="9"/>
                  </a:cubicBezTo>
                  <a:cubicBezTo>
                    <a:pt x="39" y="7"/>
                    <a:pt x="38" y="6"/>
                    <a:pt x="36" y="4"/>
                  </a:cubicBezTo>
                  <a:cubicBezTo>
                    <a:pt x="33" y="1"/>
                    <a:pt x="29" y="0"/>
                    <a:pt x="25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10" name="Freeform 764"/>
            <p:cNvSpPr>
              <a:spLocks noEditPoints="1"/>
            </p:cNvSpPr>
            <p:nvPr/>
          </p:nvSpPr>
          <p:spPr bwMode="auto">
            <a:xfrm>
              <a:off x="4884" y="1244"/>
              <a:ext cx="47" cy="64"/>
            </a:xfrm>
            <a:custGeom>
              <a:avLst/>
              <a:gdLst>
                <a:gd name="T0" fmla="*/ 8 w 20"/>
                <a:gd name="T1" fmla="*/ 24 h 27"/>
                <a:gd name="T2" fmla="*/ 8 w 20"/>
                <a:gd name="T3" fmla="*/ 24 h 27"/>
                <a:gd name="T4" fmla="*/ 6 w 20"/>
                <a:gd name="T5" fmla="*/ 23 h 27"/>
                <a:gd name="T6" fmla="*/ 4 w 20"/>
                <a:gd name="T7" fmla="*/ 21 h 27"/>
                <a:gd name="T8" fmla="*/ 4 w 20"/>
                <a:gd name="T9" fmla="*/ 20 h 27"/>
                <a:gd name="T10" fmla="*/ 4 w 20"/>
                <a:gd name="T11" fmla="*/ 20 h 27"/>
                <a:gd name="T12" fmla="*/ 9 w 20"/>
                <a:gd name="T13" fmla="*/ 12 h 27"/>
                <a:gd name="T14" fmla="*/ 12 w 20"/>
                <a:gd name="T15" fmla="*/ 11 h 27"/>
                <a:gd name="T16" fmla="*/ 12 w 20"/>
                <a:gd name="T17" fmla="*/ 11 h 27"/>
                <a:gd name="T18" fmla="*/ 14 w 20"/>
                <a:gd name="T19" fmla="*/ 12 h 27"/>
                <a:gd name="T20" fmla="*/ 16 w 20"/>
                <a:gd name="T21" fmla="*/ 13 h 27"/>
                <a:gd name="T22" fmla="*/ 16 w 20"/>
                <a:gd name="T23" fmla="*/ 15 h 27"/>
                <a:gd name="T24" fmla="*/ 14 w 20"/>
                <a:gd name="T25" fmla="*/ 20 h 27"/>
                <a:gd name="T26" fmla="*/ 8 w 20"/>
                <a:gd name="T27" fmla="*/ 24 h 27"/>
                <a:gd name="T28" fmla="*/ 4 w 20"/>
                <a:gd name="T29" fmla="*/ 12 h 27"/>
                <a:gd name="T30" fmla="*/ 5 w 20"/>
                <a:gd name="T31" fmla="*/ 12 h 27"/>
                <a:gd name="T32" fmla="*/ 6 w 20"/>
                <a:gd name="T33" fmla="*/ 8 h 27"/>
                <a:gd name="T34" fmla="*/ 5 w 20"/>
                <a:gd name="T35" fmla="*/ 11 h 27"/>
                <a:gd name="T36" fmla="*/ 4 w 20"/>
                <a:gd name="T37" fmla="*/ 12 h 27"/>
                <a:gd name="T38" fmla="*/ 17 w 20"/>
                <a:gd name="T39" fmla="*/ 9 h 27"/>
                <a:gd name="T40" fmla="*/ 16 w 20"/>
                <a:gd name="T41" fmla="*/ 9 h 27"/>
                <a:gd name="T42" fmla="*/ 17 w 20"/>
                <a:gd name="T43" fmla="*/ 7 h 27"/>
                <a:gd name="T44" fmla="*/ 17 w 20"/>
                <a:gd name="T45" fmla="*/ 8 h 27"/>
                <a:gd name="T46" fmla="*/ 17 w 20"/>
                <a:gd name="T47" fmla="*/ 9 h 27"/>
                <a:gd name="T48" fmla="*/ 17 w 20"/>
                <a:gd name="T49" fmla="*/ 9 h 27"/>
                <a:gd name="T50" fmla="*/ 9 w 20"/>
                <a:gd name="T51" fmla="*/ 9 h 27"/>
                <a:gd name="T52" fmla="*/ 10 w 20"/>
                <a:gd name="T53" fmla="*/ 4 h 27"/>
                <a:gd name="T54" fmla="*/ 11 w 20"/>
                <a:gd name="T55" fmla="*/ 3 h 27"/>
                <a:gd name="T56" fmla="*/ 9 w 20"/>
                <a:gd name="T57" fmla="*/ 8 h 27"/>
                <a:gd name="T58" fmla="*/ 9 w 20"/>
                <a:gd name="T59" fmla="*/ 9 h 27"/>
                <a:gd name="T60" fmla="*/ 14 w 20"/>
                <a:gd name="T61" fmla="*/ 8 h 27"/>
                <a:gd name="T62" fmla="*/ 12 w 20"/>
                <a:gd name="T63" fmla="*/ 8 h 27"/>
                <a:gd name="T64" fmla="*/ 14 w 20"/>
                <a:gd name="T65" fmla="*/ 3 h 27"/>
                <a:gd name="T66" fmla="*/ 15 w 20"/>
                <a:gd name="T67" fmla="*/ 4 h 27"/>
                <a:gd name="T68" fmla="*/ 15 w 20"/>
                <a:gd name="T69" fmla="*/ 4 h 27"/>
                <a:gd name="T70" fmla="*/ 14 w 20"/>
                <a:gd name="T71" fmla="*/ 8 h 27"/>
                <a:gd name="T72" fmla="*/ 13 w 20"/>
                <a:gd name="T73" fmla="*/ 0 h 27"/>
                <a:gd name="T74" fmla="*/ 8 w 20"/>
                <a:gd name="T75" fmla="*/ 1 h 27"/>
                <a:gd name="T76" fmla="*/ 1 w 20"/>
                <a:gd name="T77" fmla="*/ 10 h 27"/>
                <a:gd name="T78" fmla="*/ 0 w 20"/>
                <a:gd name="T79" fmla="*/ 18 h 27"/>
                <a:gd name="T80" fmla="*/ 1 w 20"/>
                <a:gd name="T81" fmla="*/ 22 h 27"/>
                <a:gd name="T82" fmla="*/ 4 w 20"/>
                <a:gd name="T83" fmla="*/ 26 h 27"/>
                <a:gd name="T84" fmla="*/ 8 w 20"/>
                <a:gd name="T85" fmla="*/ 27 h 27"/>
                <a:gd name="T86" fmla="*/ 8 w 20"/>
                <a:gd name="T87" fmla="*/ 27 h 27"/>
                <a:gd name="T88" fmla="*/ 17 w 20"/>
                <a:gd name="T89" fmla="*/ 22 h 27"/>
                <a:gd name="T90" fmla="*/ 20 w 20"/>
                <a:gd name="T91" fmla="*/ 9 h 27"/>
                <a:gd name="T92" fmla="*/ 19 w 20"/>
                <a:gd name="T93" fmla="*/ 9 h 27"/>
                <a:gd name="T94" fmla="*/ 20 w 20"/>
                <a:gd name="T95" fmla="*/ 9 h 27"/>
                <a:gd name="T96" fmla="*/ 20 w 20"/>
                <a:gd name="T97" fmla="*/ 8 h 27"/>
                <a:gd name="T98" fmla="*/ 19 w 20"/>
                <a:gd name="T99" fmla="*/ 3 h 27"/>
                <a:gd name="T100" fmla="*/ 16 w 20"/>
                <a:gd name="T101" fmla="*/ 0 h 27"/>
                <a:gd name="T102" fmla="*/ 13 w 20"/>
                <a:gd name="T10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" h="27">
                  <a:moveTo>
                    <a:pt x="8" y="24"/>
                  </a:moveTo>
                  <a:cubicBezTo>
                    <a:pt x="8" y="24"/>
                    <a:pt x="8" y="24"/>
                    <a:pt x="8" y="24"/>
                  </a:cubicBezTo>
                  <a:cubicBezTo>
                    <a:pt x="7" y="24"/>
                    <a:pt x="7" y="24"/>
                    <a:pt x="6" y="23"/>
                  </a:cubicBezTo>
                  <a:cubicBezTo>
                    <a:pt x="5" y="23"/>
                    <a:pt x="4" y="22"/>
                    <a:pt x="4" y="2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5" y="17"/>
                    <a:pt x="7" y="14"/>
                    <a:pt x="9" y="12"/>
                  </a:cubicBezTo>
                  <a:cubicBezTo>
                    <a:pt x="10" y="12"/>
                    <a:pt x="11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11"/>
                    <a:pt x="14" y="12"/>
                    <a:pt x="14" y="12"/>
                  </a:cubicBezTo>
                  <a:cubicBezTo>
                    <a:pt x="15" y="12"/>
                    <a:pt x="15" y="13"/>
                    <a:pt x="16" y="13"/>
                  </a:cubicBezTo>
                  <a:cubicBezTo>
                    <a:pt x="16" y="14"/>
                    <a:pt x="16" y="14"/>
                    <a:pt x="16" y="15"/>
                  </a:cubicBezTo>
                  <a:cubicBezTo>
                    <a:pt x="16" y="17"/>
                    <a:pt x="15" y="19"/>
                    <a:pt x="14" y="20"/>
                  </a:cubicBezTo>
                  <a:cubicBezTo>
                    <a:pt x="13" y="22"/>
                    <a:pt x="10" y="24"/>
                    <a:pt x="8" y="24"/>
                  </a:cubicBezTo>
                  <a:moveTo>
                    <a:pt x="4" y="12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5" y="10"/>
                    <a:pt x="5" y="9"/>
                    <a:pt x="6" y="8"/>
                  </a:cubicBezTo>
                  <a:cubicBezTo>
                    <a:pt x="6" y="9"/>
                    <a:pt x="6" y="10"/>
                    <a:pt x="5" y="11"/>
                  </a:cubicBezTo>
                  <a:cubicBezTo>
                    <a:pt x="4" y="12"/>
                    <a:pt x="4" y="12"/>
                    <a:pt x="4" y="12"/>
                  </a:cubicBezTo>
                  <a:moveTo>
                    <a:pt x="17" y="9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16" y="8"/>
                    <a:pt x="17" y="8"/>
                    <a:pt x="17" y="7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moveTo>
                    <a:pt x="9" y="9"/>
                  </a:moveTo>
                  <a:cubicBezTo>
                    <a:pt x="9" y="7"/>
                    <a:pt x="9" y="5"/>
                    <a:pt x="10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5"/>
                    <a:pt x="10" y="7"/>
                    <a:pt x="9" y="8"/>
                  </a:cubicBezTo>
                  <a:cubicBezTo>
                    <a:pt x="9" y="9"/>
                    <a:pt x="9" y="9"/>
                    <a:pt x="9" y="9"/>
                  </a:cubicBezTo>
                  <a:moveTo>
                    <a:pt x="14" y="8"/>
                  </a:moveTo>
                  <a:cubicBezTo>
                    <a:pt x="13" y="8"/>
                    <a:pt x="13" y="8"/>
                    <a:pt x="12" y="8"/>
                  </a:cubicBezTo>
                  <a:cubicBezTo>
                    <a:pt x="13" y="6"/>
                    <a:pt x="13" y="5"/>
                    <a:pt x="14" y="3"/>
                  </a:cubicBezTo>
                  <a:cubicBezTo>
                    <a:pt x="14" y="3"/>
                    <a:pt x="15" y="3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5"/>
                    <a:pt x="14" y="7"/>
                    <a:pt x="14" y="8"/>
                  </a:cubicBezTo>
                  <a:moveTo>
                    <a:pt x="13" y="0"/>
                  </a:moveTo>
                  <a:cubicBezTo>
                    <a:pt x="11" y="0"/>
                    <a:pt x="9" y="0"/>
                    <a:pt x="8" y="1"/>
                  </a:cubicBezTo>
                  <a:cubicBezTo>
                    <a:pt x="4" y="3"/>
                    <a:pt x="2" y="7"/>
                    <a:pt x="1" y="10"/>
                  </a:cubicBezTo>
                  <a:cubicBezTo>
                    <a:pt x="0" y="13"/>
                    <a:pt x="0" y="15"/>
                    <a:pt x="0" y="18"/>
                  </a:cubicBezTo>
                  <a:cubicBezTo>
                    <a:pt x="0" y="19"/>
                    <a:pt x="0" y="21"/>
                    <a:pt x="1" y="22"/>
                  </a:cubicBezTo>
                  <a:cubicBezTo>
                    <a:pt x="1" y="24"/>
                    <a:pt x="2" y="25"/>
                    <a:pt x="4" y="26"/>
                  </a:cubicBezTo>
                  <a:cubicBezTo>
                    <a:pt x="5" y="27"/>
                    <a:pt x="7" y="27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12" y="27"/>
                    <a:pt x="15" y="25"/>
                    <a:pt x="17" y="22"/>
                  </a:cubicBezTo>
                  <a:cubicBezTo>
                    <a:pt x="20" y="18"/>
                    <a:pt x="20" y="13"/>
                    <a:pt x="20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7"/>
                    <a:pt x="20" y="5"/>
                    <a:pt x="19" y="3"/>
                  </a:cubicBezTo>
                  <a:cubicBezTo>
                    <a:pt x="19" y="2"/>
                    <a:pt x="18" y="1"/>
                    <a:pt x="16" y="0"/>
                  </a:cubicBezTo>
                  <a:cubicBezTo>
                    <a:pt x="15" y="0"/>
                    <a:pt x="14" y="0"/>
                    <a:pt x="1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11" name="Freeform 765"/>
            <p:cNvSpPr>
              <a:spLocks noEditPoints="1"/>
            </p:cNvSpPr>
            <p:nvPr/>
          </p:nvSpPr>
          <p:spPr bwMode="auto">
            <a:xfrm>
              <a:off x="4856" y="1216"/>
              <a:ext cx="101" cy="139"/>
            </a:xfrm>
            <a:custGeom>
              <a:avLst/>
              <a:gdLst>
                <a:gd name="T0" fmla="*/ 16 w 43"/>
                <a:gd name="T1" fmla="*/ 56 h 59"/>
                <a:gd name="T2" fmla="*/ 21 w 43"/>
                <a:gd name="T3" fmla="*/ 51 h 59"/>
                <a:gd name="T4" fmla="*/ 20 w 43"/>
                <a:gd name="T5" fmla="*/ 56 h 59"/>
                <a:gd name="T6" fmla="*/ 23 w 43"/>
                <a:gd name="T7" fmla="*/ 55 h 59"/>
                <a:gd name="T8" fmla="*/ 25 w 43"/>
                <a:gd name="T9" fmla="*/ 50 h 59"/>
                <a:gd name="T10" fmla="*/ 27 w 43"/>
                <a:gd name="T11" fmla="*/ 50 h 59"/>
                <a:gd name="T12" fmla="*/ 26 w 43"/>
                <a:gd name="T13" fmla="*/ 55 h 59"/>
                <a:gd name="T14" fmla="*/ 23 w 43"/>
                <a:gd name="T15" fmla="*/ 55 h 59"/>
                <a:gd name="T16" fmla="*/ 11 w 43"/>
                <a:gd name="T17" fmla="*/ 54 h 59"/>
                <a:gd name="T18" fmla="*/ 13 w 43"/>
                <a:gd name="T19" fmla="*/ 49 h 59"/>
                <a:gd name="T20" fmla="*/ 13 w 43"/>
                <a:gd name="T21" fmla="*/ 55 h 59"/>
                <a:gd name="T22" fmla="*/ 7 w 43"/>
                <a:gd name="T23" fmla="*/ 51 h 59"/>
                <a:gd name="T24" fmla="*/ 11 w 43"/>
                <a:gd name="T25" fmla="*/ 48 h 59"/>
                <a:gd name="T26" fmla="*/ 29 w 43"/>
                <a:gd name="T27" fmla="*/ 53 h 59"/>
                <a:gd name="T28" fmla="*/ 33 w 43"/>
                <a:gd name="T29" fmla="*/ 46 h 59"/>
                <a:gd name="T30" fmla="*/ 32 w 43"/>
                <a:gd name="T31" fmla="*/ 51 h 59"/>
                <a:gd name="T32" fmla="*/ 5 w 43"/>
                <a:gd name="T33" fmla="*/ 48 h 59"/>
                <a:gd name="T34" fmla="*/ 6 w 43"/>
                <a:gd name="T35" fmla="*/ 44 h 59"/>
                <a:gd name="T36" fmla="*/ 5 w 43"/>
                <a:gd name="T37" fmla="*/ 48 h 59"/>
                <a:gd name="T38" fmla="*/ 37 w 43"/>
                <a:gd name="T39" fmla="*/ 43 h 59"/>
                <a:gd name="T40" fmla="*/ 37 w 43"/>
                <a:gd name="T41" fmla="*/ 43 h 59"/>
                <a:gd name="T42" fmla="*/ 3 w 43"/>
                <a:gd name="T43" fmla="*/ 41 h 59"/>
                <a:gd name="T44" fmla="*/ 3 w 43"/>
                <a:gd name="T45" fmla="*/ 41 h 59"/>
                <a:gd name="T46" fmla="*/ 21 w 43"/>
                <a:gd name="T47" fmla="*/ 47 h 59"/>
                <a:gd name="T48" fmla="*/ 4 w 43"/>
                <a:gd name="T49" fmla="*/ 29 h 59"/>
                <a:gd name="T50" fmla="*/ 17 w 43"/>
                <a:gd name="T51" fmla="*/ 5 h 59"/>
                <a:gd name="T52" fmla="*/ 25 w 43"/>
                <a:gd name="T53" fmla="*/ 3 h 59"/>
                <a:gd name="T54" fmla="*/ 36 w 43"/>
                <a:gd name="T55" fmla="*/ 11 h 59"/>
                <a:gd name="T56" fmla="*/ 36 w 43"/>
                <a:gd name="T57" fmla="*/ 11 h 59"/>
                <a:gd name="T58" fmla="*/ 37 w 43"/>
                <a:gd name="T59" fmla="*/ 34 h 59"/>
                <a:gd name="T60" fmla="*/ 21 w 43"/>
                <a:gd name="T61" fmla="*/ 47 h 59"/>
                <a:gd name="T62" fmla="*/ 25 w 43"/>
                <a:gd name="T63" fmla="*/ 0 h 59"/>
                <a:gd name="T64" fmla="*/ 3 w 43"/>
                <a:gd name="T65" fmla="*/ 18 h 59"/>
                <a:gd name="T66" fmla="*/ 1 w 43"/>
                <a:gd name="T67" fmla="*/ 29 h 59"/>
                <a:gd name="T68" fmla="*/ 3 w 43"/>
                <a:gd name="T69" fmla="*/ 52 h 59"/>
                <a:gd name="T70" fmla="*/ 19 w 43"/>
                <a:gd name="T71" fmla="*/ 59 h 59"/>
                <a:gd name="T72" fmla="*/ 21 w 43"/>
                <a:gd name="T73" fmla="*/ 59 h 59"/>
                <a:gd name="T74" fmla="*/ 41 w 43"/>
                <a:gd name="T75" fmla="*/ 44 h 59"/>
                <a:gd name="T76" fmla="*/ 43 w 43"/>
                <a:gd name="T77" fmla="*/ 22 h 59"/>
                <a:gd name="T78" fmla="*/ 36 w 43"/>
                <a:gd name="T79" fmla="*/ 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3" h="59">
                  <a:moveTo>
                    <a:pt x="19" y="56"/>
                  </a:moveTo>
                  <a:cubicBezTo>
                    <a:pt x="18" y="56"/>
                    <a:pt x="17" y="56"/>
                    <a:pt x="16" y="56"/>
                  </a:cubicBezTo>
                  <a:cubicBezTo>
                    <a:pt x="16" y="54"/>
                    <a:pt x="17" y="52"/>
                    <a:pt x="18" y="51"/>
                  </a:cubicBezTo>
                  <a:cubicBezTo>
                    <a:pt x="19" y="51"/>
                    <a:pt x="20" y="51"/>
                    <a:pt x="21" y="51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1" y="52"/>
                    <a:pt x="20" y="54"/>
                    <a:pt x="20" y="56"/>
                  </a:cubicBezTo>
                  <a:cubicBezTo>
                    <a:pt x="19" y="56"/>
                    <a:pt x="19" y="56"/>
                    <a:pt x="19" y="56"/>
                  </a:cubicBezTo>
                  <a:moveTo>
                    <a:pt x="23" y="55"/>
                  </a:moveTo>
                  <a:cubicBezTo>
                    <a:pt x="23" y="54"/>
                    <a:pt x="24" y="53"/>
                    <a:pt x="24" y="51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0"/>
                    <a:pt x="26" y="50"/>
                    <a:pt x="26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51"/>
                    <a:pt x="26" y="53"/>
                    <a:pt x="26" y="54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25" y="55"/>
                    <a:pt x="24" y="55"/>
                    <a:pt x="23" y="55"/>
                  </a:cubicBezTo>
                  <a:moveTo>
                    <a:pt x="13" y="55"/>
                  </a:moveTo>
                  <a:cubicBezTo>
                    <a:pt x="12" y="55"/>
                    <a:pt x="12" y="54"/>
                    <a:pt x="11" y="54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2" y="52"/>
                    <a:pt x="12" y="51"/>
                    <a:pt x="13" y="49"/>
                  </a:cubicBezTo>
                  <a:cubicBezTo>
                    <a:pt x="14" y="50"/>
                    <a:pt x="14" y="50"/>
                    <a:pt x="15" y="50"/>
                  </a:cubicBezTo>
                  <a:cubicBezTo>
                    <a:pt x="14" y="52"/>
                    <a:pt x="13" y="53"/>
                    <a:pt x="13" y="55"/>
                  </a:cubicBezTo>
                  <a:moveTo>
                    <a:pt x="9" y="53"/>
                  </a:moveTo>
                  <a:cubicBezTo>
                    <a:pt x="8" y="52"/>
                    <a:pt x="8" y="52"/>
                    <a:pt x="7" y="51"/>
                  </a:cubicBezTo>
                  <a:cubicBezTo>
                    <a:pt x="8" y="50"/>
                    <a:pt x="8" y="48"/>
                    <a:pt x="9" y="47"/>
                  </a:cubicBezTo>
                  <a:cubicBezTo>
                    <a:pt x="9" y="47"/>
                    <a:pt x="10" y="48"/>
                    <a:pt x="11" y="48"/>
                  </a:cubicBezTo>
                  <a:cubicBezTo>
                    <a:pt x="10" y="50"/>
                    <a:pt x="9" y="51"/>
                    <a:pt x="9" y="53"/>
                  </a:cubicBezTo>
                  <a:moveTo>
                    <a:pt x="29" y="53"/>
                  </a:moveTo>
                  <a:cubicBezTo>
                    <a:pt x="30" y="51"/>
                    <a:pt x="30" y="50"/>
                    <a:pt x="31" y="48"/>
                  </a:cubicBezTo>
                  <a:cubicBezTo>
                    <a:pt x="32" y="47"/>
                    <a:pt x="32" y="47"/>
                    <a:pt x="33" y="46"/>
                  </a:cubicBezTo>
                  <a:cubicBezTo>
                    <a:pt x="33" y="48"/>
                    <a:pt x="32" y="49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1" y="52"/>
                    <a:pt x="30" y="52"/>
                    <a:pt x="29" y="53"/>
                  </a:cubicBezTo>
                  <a:moveTo>
                    <a:pt x="5" y="48"/>
                  </a:moveTo>
                  <a:cubicBezTo>
                    <a:pt x="5" y="48"/>
                    <a:pt x="5" y="48"/>
                    <a:pt x="5" y="47"/>
                  </a:cubicBezTo>
                  <a:cubicBezTo>
                    <a:pt x="5" y="46"/>
                    <a:pt x="5" y="45"/>
                    <a:pt x="6" y="44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6"/>
                    <a:pt x="6" y="47"/>
                    <a:pt x="5" y="48"/>
                  </a:cubicBezTo>
                  <a:moveTo>
                    <a:pt x="36" y="46"/>
                  </a:moveTo>
                  <a:cubicBezTo>
                    <a:pt x="36" y="45"/>
                    <a:pt x="36" y="44"/>
                    <a:pt x="37" y="43"/>
                  </a:cubicBezTo>
                  <a:cubicBezTo>
                    <a:pt x="37" y="42"/>
                    <a:pt x="37" y="41"/>
                    <a:pt x="38" y="41"/>
                  </a:cubicBezTo>
                  <a:cubicBezTo>
                    <a:pt x="38" y="41"/>
                    <a:pt x="38" y="42"/>
                    <a:pt x="37" y="43"/>
                  </a:cubicBezTo>
                  <a:cubicBezTo>
                    <a:pt x="37" y="44"/>
                    <a:pt x="36" y="45"/>
                    <a:pt x="36" y="46"/>
                  </a:cubicBezTo>
                  <a:moveTo>
                    <a:pt x="3" y="41"/>
                  </a:moveTo>
                  <a:cubicBezTo>
                    <a:pt x="3" y="41"/>
                    <a:pt x="3" y="41"/>
                    <a:pt x="3" y="41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3" y="41"/>
                    <a:pt x="3" y="41"/>
                    <a:pt x="3" y="41"/>
                  </a:cubicBezTo>
                  <a:moveTo>
                    <a:pt x="21" y="47"/>
                  </a:moveTo>
                  <a:cubicBezTo>
                    <a:pt x="16" y="47"/>
                    <a:pt x="12" y="46"/>
                    <a:pt x="9" y="43"/>
                  </a:cubicBezTo>
                  <a:cubicBezTo>
                    <a:pt x="6" y="39"/>
                    <a:pt x="4" y="35"/>
                    <a:pt x="4" y="29"/>
                  </a:cubicBezTo>
                  <a:cubicBezTo>
                    <a:pt x="4" y="26"/>
                    <a:pt x="5" y="23"/>
                    <a:pt x="6" y="20"/>
                  </a:cubicBezTo>
                  <a:cubicBezTo>
                    <a:pt x="8" y="14"/>
                    <a:pt x="12" y="8"/>
                    <a:pt x="17" y="5"/>
                  </a:cubicBezTo>
                  <a:cubicBezTo>
                    <a:pt x="19" y="4"/>
                    <a:pt x="22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8" y="3"/>
                    <a:pt x="31" y="4"/>
                    <a:pt x="33" y="6"/>
                  </a:cubicBezTo>
                  <a:cubicBezTo>
                    <a:pt x="35" y="8"/>
                    <a:pt x="36" y="9"/>
                    <a:pt x="36" y="11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8" y="15"/>
                    <a:pt x="39" y="19"/>
                    <a:pt x="39" y="24"/>
                  </a:cubicBezTo>
                  <a:cubicBezTo>
                    <a:pt x="39" y="27"/>
                    <a:pt x="39" y="31"/>
                    <a:pt x="37" y="34"/>
                  </a:cubicBezTo>
                  <a:cubicBezTo>
                    <a:pt x="35" y="40"/>
                    <a:pt x="31" y="45"/>
                    <a:pt x="25" y="47"/>
                  </a:cubicBezTo>
                  <a:cubicBezTo>
                    <a:pt x="24" y="47"/>
                    <a:pt x="22" y="47"/>
                    <a:pt x="21" y="47"/>
                  </a:cubicBezTo>
                  <a:cubicBezTo>
                    <a:pt x="21" y="47"/>
                    <a:pt x="21" y="47"/>
                    <a:pt x="21" y="47"/>
                  </a:cubicBezTo>
                  <a:moveTo>
                    <a:pt x="25" y="0"/>
                  </a:moveTo>
                  <a:cubicBezTo>
                    <a:pt x="21" y="0"/>
                    <a:pt x="18" y="0"/>
                    <a:pt x="15" y="2"/>
                  </a:cubicBezTo>
                  <a:cubicBezTo>
                    <a:pt x="9" y="6"/>
                    <a:pt x="5" y="12"/>
                    <a:pt x="3" y="18"/>
                  </a:cubicBezTo>
                  <a:cubicBezTo>
                    <a:pt x="2" y="22"/>
                    <a:pt x="1" y="25"/>
                    <a:pt x="1" y="28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32"/>
                    <a:pt x="0" y="36"/>
                    <a:pt x="0" y="40"/>
                  </a:cubicBezTo>
                  <a:cubicBezTo>
                    <a:pt x="0" y="44"/>
                    <a:pt x="1" y="49"/>
                    <a:pt x="3" y="52"/>
                  </a:cubicBezTo>
                  <a:cubicBezTo>
                    <a:pt x="8" y="58"/>
                    <a:pt x="14" y="59"/>
                    <a:pt x="19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3" y="59"/>
                    <a:pt x="25" y="59"/>
                    <a:pt x="26" y="58"/>
                  </a:cubicBezTo>
                  <a:cubicBezTo>
                    <a:pt x="33" y="56"/>
                    <a:pt x="38" y="50"/>
                    <a:pt x="41" y="44"/>
                  </a:cubicBezTo>
                  <a:cubicBezTo>
                    <a:pt x="43" y="39"/>
                    <a:pt x="43" y="31"/>
                    <a:pt x="43" y="23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17"/>
                    <a:pt x="42" y="13"/>
                    <a:pt x="40" y="9"/>
                  </a:cubicBezTo>
                  <a:cubicBezTo>
                    <a:pt x="39" y="7"/>
                    <a:pt x="38" y="5"/>
                    <a:pt x="36" y="4"/>
                  </a:cubicBezTo>
                  <a:cubicBezTo>
                    <a:pt x="33" y="1"/>
                    <a:pt x="29" y="0"/>
                    <a:pt x="25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12" name="Freeform 766"/>
            <p:cNvSpPr>
              <a:spLocks noEditPoints="1"/>
            </p:cNvSpPr>
            <p:nvPr/>
          </p:nvSpPr>
          <p:spPr bwMode="auto">
            <a:xfrm>
              <a:off x="4740" y="1079"/>
              <a:ext cx="177" cy="276"/>
            </a:xfrm>
            <a:custGeom>
              <a:avLst/>
              <a:gdLst>
                <a:gd name="T0" fmla="*/ 13 w 75"/>
                <a:gd name="T1" fmla="*/ 109 h 117"/>
                <a:gd name="T2" fmla="*/ 13 w 75"/>
                <a:gd name="T3" fmla="*/ 108 h 117"/>
                <a:gd name="T4" fmla="*/ 14 w 75"/>
                <a:gd name="T5" fmla="*/ 111 h 117"/>
                <a:gd name="T6" fmla="*/ 8 w 75"/>
                <a:gd name="T7" fmla="*/ 106 h 117"/>
                <a:gd name="T8" fmla="*/ 13 w 75"/>
                <a:gd name="T9" fmla="*/ 100 h 117"/>
                <a:gd name="T10" fmla="*/ 6 w 75"/>
                <a:gd name="T11" fmla="*/ 104 h 117"/>
                <a:gd name="T12" fmla="*/ 5 w 75"/>
                <a:gd name="T13" fmla="*/ 103 h 117"/>
                <a:gd name="T14" fmla="*/ 9 w 75"/>
                <a:gd name="T15" fmla="*/ 97 h 117"/>
                <a:gd name="T16" fmla="*/ 4 w 75"/>
                <a:gd name="T17" fmla="*/ 97 h 117"/>
                <a:gd name="T18" fmla="*/ 4 w 75"/>
                <a:gd name="T19" fmla="*/ 93 h 117"/>
                <a:gd name="T20" fmla="*/ 4 w 75"/>
                <a:gd name="T21" fmla="*/ 97 h 117"/>
                <a:gd name="T22" fmla="*/ 18 w 75"/>
                <a:gd name="T23" fmla="*/ 102 h 117"/>
                <a:gd name="T24" fmla="*/ 71 w 75"/>
                <a:gd name="T25" fmla="*/ 21 h 117"/>
                <a:gd name="T26" fmla="*/ 18 w 75"/>
                <a:gd name="T27" fmla="*/ 110 h 117"/>
                <a:gd name="T28" fmla="*/ 5 w 75"/>
                <a:gd name="T29" fmla="*/ 89 h 117"/>
                <a:gd name="T30" fmla="*/ 61 w 75"/>
                <a:gd name="T31" fmla="*/ 4 h 117"/>
                <a:gd name="T32" fmla="*/ 71 w 75"/>
                <a:gd name="T33" fmla="*/ 10 h 117"/>
                <a:gd name="T34" fmla="*/ 60 w 75"/>
                <a:gd name="T35" fmla="*/ 0 h 117"/>
                <a:gd name="T36" fmla="*/ 30 w 75"/>
                <a:gd name="T37" fmla="*/ 46 h 117"/>
                <a:gd name="T38" fmla="*/ 1 w 75"/>
                <a:gd name="T39" fmla="*/ 88 h 117"/>
                <a:gd name="T40" fmla="*/ 1 w 75"/>
                <a:gd name="T41" fmla="*/ 88 h 117"/>
                <a:gd name="T42" fmla="*/ 0 w 75"/>
                <a:gd name="T43" fmla="*/ 89 h 117"/>
                <a:gd name="T44" fmla="*/ 1 w 75"/>
                <a:gd name="T45" fmla="*/ 95 h 117"/>
                <a:gd name="T46" fmla="*/ 1 w 75"/>
                <a:gd name="T47" fmla="*/ 104 h 117"/>
                <a:gd name="T48" fmla="*/ 2 w 75"/>
                <a:gd name="T49" fmla="*/ 106 h 117"/>
                <a:gd name="T50" fmla="*/ 15 w 75"/>
                <a:gd name="T51" fmla="*/ 117 h 117"/>
                <a:gd name="T52" fmla="*/ 16 w 75"/>
                <a:gd name="T53" fmla="*/ 117 h 117"/>
                <a:gd name="T54" fmla="*/ 16 w 75"/>
                <a:gd name="T55" fmla="*/ 117 h 117"/>
                <a:gd name="T56" fmla="*/ 17 w 75"/>
                <a:gd name="T57" fmla="*/ 117 h 117"/>
                <a:gd name="T58" fmla="*/ 18 w 75"/>
                <a:gd name="T59" fmla="*/ 117 h 117"/>
                <a:gd name="T60" fmla="*/ 18 w 75"/>
                <a:gd name="T61" fmla="*/ 117 h 117"/>
                <a:gd name="T62" fmla="*/ 75 w 75"/>
                <a:gd name="T63" fmla="*/ 25 h 117"/>
                <a:gd name="T64" fmla="*/ 75 w 75"/>
                <a:gd name="T65" fmla="*/ 21 h 117"/>
                <a:gd name="T66" fmla="*/ 75 w 75"/>
                <a:gd name="T67" fmla="*/ 10 h 117"/>
                <a:gd name="T68" fmla="*/ 75 w 75"/>
                <a:gd name="T69" fmla="*/ 9 h 117"/>
                <a:gd name="T70" fmla="*/ 74 w 75"/>
                <a:gd name="T71" fmla="*/ 9 h 117"/>
                <a:gd name="T72" fmla="*/ 74 w 75"/>
                <a:gd name="T73" fmla="*/ 8 h 117"/>
                <a:gd name="T74" fmla="*/ 60 w 75"/>
                <a:gd name="T7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5" h="117">
                  <a:moveTo>
                    <a:pt x="14" y="111"/>
                  </a:moveTo>
                  <a:cubicBezTo>
                    <a:pt x="14" y="111"/>
                    <a:pt x="13" y="110"/>
                    <a:pt x="13" y="109"/>
                  </a:cubicBezTo>
                  <a:cubicBezTo>
                    <a:pt x="13" y="109"/>
                    <a:pt x="13" y="109"/>
                    <a:pt x="13" y="109"/>
                  </a:cubicBezTo>
                  <a:cubicBezTo>
                    <a:pt x="13" y="109"/>
                    <a:pt x="13" y="109"/>
                    <a:pt x="13" y="108"/>
                  </a:cubicBezTo>
                  <a:cubicBezTo>
                    <a:pt x="13" y="107"/>
                    <a:pt x="14" y="105"/>
                    <a:pt x="15" y="103"/>
                  </a:cubicBezTo>
                  <a:cubicBezTo>
                    <a:pt x="15" y="106"/>
                    <a:pt x="14" y="108"/>
                    <a:pt x="14" y="111"/>
                  </a:cubicBezTo>
                  <a:moveTo>
                    <a:pt x="10" y="107"/>
                  </a:moveTo>
                  <a:cubicBezTo>
                    <a:pt x="10" y="107"/>
                    <a:pt x="9" y="106"/>
                    <a:pt x="8" y="106"/>
                  </a:cubicBezTo>
                  <a:cubicBezTo>
                    <a:pt x="9" y="103"/>
                    <a:pt x="10" y="101"/>
                    <a:pt x="11" y="99"/>
                  </a:cubicBezTo>
                  <a:cubicBezTo>
                    <a:pt x="12" y="99"/>
                    <a:pt x="12" y="100"/>
                    <a:pt x="13" y="100"/>
                  </a:cubicBezTo>
                  <a:cubicBezTo>
                    <a:pt x="12" y="103"/>
                    <a:pt x="11" y="105"/>
                    <a:pt x="10" y="107"/>
                  </a:cubicBezTo>
                  <a:moveTo>
                    <a:pt x="6" y="104"/>
                  </a:moveTo>
                  <a:cubicBezTo>
                    <a:pt x="5" y="104"/>
                    <a:pt x="5" y="103"/>
                    <a:pt x="5" y="103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6" y="100"/>
                    <a:pt x="7" y="98"/>
                    <a:pt x="8" y="96"/>
                  </a:cubicBezTo>
                  <a:cubicBezTo>
                    <a:pt x="8" y="96"/>
                    <a:pt x="9" y="97"/>
                    <a:pt x="9" y="97"/>
                  </a:cubicBezTo>
                  <a:cubicBezTo>
                    <a:pt x="8" y="99"/>
                    <a:pt x="7" y="102"/>
                    <a:pt x="6" y="104"/>
                  </a:cubicBezTo>
                  <a:moveTo>
                    <a:pt x="4" y="97"/>
                  </a:moveTo>
                  <a:cubicBezTo>
                    <a:pt x="4" y="96"/>
                    <a:pt x="4" y="96"/>
                    <a:pt x="4" y="95"/>
                  </a:cubicBezTo>
                  <a:cubicBezTo>
                    <a:pt x="4" y="94"/>
                    <a:pt x="4" y="94"/>
                    <a:pt x="4" y="93"/>
                  </a:cubicBezTo>
                  <a:cubicBezTo>
                    <a:pt x="5" y="93"/>
                    <a:pt x="5" y="94"/>
                    <a:pt x="6" y="94"/>
                  </a:cubicBezTo>
                  <a:cubicBezTo>
                    <a:pt x="5" y="95"/>
                    <a:pt x="5" y="96"/>
                    <a:pt x="4" y="97"/>
                  </a:cubicBezTo>
                  <a:moveTo>
                    <a:pt x="18" y="110"/>
                  </a:moveTo>
                  <a:cubicBezTo>
                    <a:pt x="18" y="107"/>
                    <a:pt x="18" y="104"/>
                    <a:pt x="18" y="102"/>
                  </a:cubicBezTo>
                  <a:cubicBezTo>
                    <a:pt x="36" y="75"/>
                    <a:pt x="55" y="44"/>
                    <a:pt x="71" y="16"/>
                  </a:cubicBezTo>
                  <a:cubicBezTo>
                    <a:pt x="71" y="18"/>
                    <a:pt x="71" y="19"/>
                    <a:pt x="71" y="21"/>
                  </a:cubicBezTo>
                  <a:cubicBezTo>
                    <a:pt x="71" y="22"/>
                    <a:pt x="71" y="23"/>
                    <a:pt x="71" y="24"/>
                  </a:cubicBezTo>
                  <a:cubicBezTo>
                    <a:pt x="55" y="51"/>
                    <a:pt x="36" y="82"/>
                    <a:pt x="18" y="110"/>
                  </a:cubicBezTo>
                  <a:moveTo>
                    <a:pt x="16" y="98"/>
                  </a:moveTo>
                  <a:cubicBezTo>
                    <a:pt x="13" y="95"/>
                    <a:pt x="9" y="92"/>
                    <a:pt x="5" y="89"/>
                  </a:cubicBezTo>
                  <a:cubicBezTo>
                    <a:pt x="16" y="76"/>
                    <a:pt x="25" y="62"/>
                    <a:pt x="33" y="48"/>
                  </a:cubicBezTo>
                  <a:cubicBezTo>
                    <a:pt x="42" y="34"/>
                    <a:pt x="52" y="19"/>
                    <a:pt x="61" y="4"/>
                  </a:cubicBezTo>
                  <a:cubicBezTo>
                    <a:pt x="63" y="5"/>
                    <a:pt x="64" y="5"/>
                    <a:pt x="65" y="6"/>
                  </a:cubicBezTo>
                  <a:cubicBezTo>
                    <a:pt x="67" y="7"/>
                    <a:pt x="68" y="9"/>
                    <a:pt x="71" y="10"/>
                  </a:cubicBezTo>
                  <a:cubicBezTo>
                    <a:pt x="54" y="39"/>
                    <a:pt x="34" y="71"/>
                    <a:pt x="16" y="98"/>
                  </a:cubicBezTo>
                  <a:moveTo>
                    <a:pt x="60" y="0"/>
                  </a:moveTo>
                  <a:cubicBezTo>
                    <a:pt x="59" y="0"/>
                    <a:pt x="59" y="1"/>
                    <a:pt x="58" y="1"/>
                  </a:cubicBezTo>
                  <a:cubicBezTo>
                    <a:pt x="49" y="16"/>
                    <a:pt x="40" y="31"/>
                    <a:pt x="30" y="46"/>
                  </a:cubicBezTo>
                  <a:cubicBezTo>
                    <a:pt x="21" y="61"/>
                    <a:pt x="12" y="75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" y="91"/>
                    <a:pt x="1" y="93"/>
                    <a:pt x="1" y="95"/>
                  </a:cubicBezTo>
                  <a:cubicBezTo>
                    <a:pt x="1" y="97"/>
                    <a:pt x="1" y="99"/>
                    <a:pt x="0" y="103"/>
                  </a:cubicBezTo>
                  <a:cubicBezTo>
                    <a:pt x="0" y="104"/>
                    <a:pt x="1" y="104"/>
                    <a:pt x="1" y="104"/>
                  </a:cubicBezTo>
                  <a:cubicBezTo>
                    <a:pt x="1" y="105"/>
                    <a:pt x="1" y="105"/>
                    <a:pt x="1" y="106"/>
                  </a:cubicBezTo>
                  <a:cubicBezTo>
                    <a:pt x="2" y="106"/>
                    <a:pt x="2" y="106"/>
                    <a:pt x="2" y="106"/>
                  </a:cubicBezTo>
                  <a:cubicBezTo>
                    <a:pt x="7" y="109"/>
                    <a:pt x="11" y="113"/>
                    <a:pt x="15" y="117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18" y="117"/>
                    <a:pt x="18" y="117"/>
                    <a:pt x="18" y="117"/>
                  </a:cubicBezTo>
                  <a:cubicBezTo>
                    <a:pt x="18" y="117"/>
                    <a:pt x="18" y="117"/>
                    <a:pt x="18" y="117"/>
                  </a:cubicBezTo>
                  <a:cubicBezTo>
                    <a:pt x="18" y="117"/>
                    <a:pt x="18" y="117"/>
                    <a:pt x="18" y="117"/>
                  </a:cubicBezTo>
                  <a:cubicBezTo>
                    <a:pt x="18" y="116"/>
                    <a:pt x="18" y="116"/>
                    <a:pt x="18" y="116"/>
                  </a:cubicBezTo>
                  <a:cubicBezTo>
                    <a:pt x="36" y="88"/>
                    <a:pt x="58" y="55"/>
                    <a:pt x="75" y="25"/>
                  </a:cubicBezTo>
                  <a:cubicBezTo>
                    <a:pt x="75" y="25"/>
                    <a:pt x="75" y="24"/>
                    <a:pt x="75" y="24"/>
                  </a:cubicBezTo>
                  <a:cubicBezTo>
                    <a:pt x="75" y="23"/>
                    <a:pt x="75" y="22"/>
                    <a:pt x="75" y="21"/>
                  </a:cubicBezTo>
                  <a:cubicBezTo>
                    <a:pt x="75" y="19"/>
                    <a:pt x="75" y="17"/>
                    <a:pt x="75" y="13"/>
                  </a:cubicBezTo>
                  <a:cubicBezTo>
                    <a:pt x="75" y="12"/>
                    <a:pt x="75" y="11"/>
                    <a:pt x="75" y="10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4" y="9"/>
                    <a:pt x="74" y="9"/>
                    <a:pt x="74" y="9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1" y="6"/>
                    <a:pt x="69" y="5"/>
                    <a:pt x="67" y="4"/>
                  </a:cubicBezTo>
                  <a:cubicBezTo>
                    <a:pt x="65" y="2"/>
                    <a:pt x="63" y="1"/>
                    <a:pt x="60" y="0"/>
                  </a:cubicBezTo>
                  <a:cubicBezTo>
                    <a:pt x="60" y="0"/>
                    <a:pt x="60" y="0"/>
                    <a:pt x="6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13" name="Freeform 767"/>
            <p:cNvSpPr>
              <a:spLocks noEditPoints="1"/>
            </p:cNvSpPr>
            <p:nvPr/>
          </p:nvSpPr>
          <p:spPr bwMode="auto">
            <a:xfrm>
              <a:off x="5213" y="3119"/>
              <a:ext cx="339" cy="440"/>
            </a:xfrm>
            <a:custGeom>
              <a:avLst/>
              <a:gdLst>
                <a:gd name="T0" fmla="*/ 68 w 143"/>
                <a:gd name="T1" fmla="*/ 164 h 186"/>
                <a:gd name="T2" fmla="*/ 55 w 143"/>
                <a:gd name="T3" fmla="*/ 181 h 186"/>
                <a:gd name="T4" fmla="*/ 66 w 143"/>
                <a:gd name="T5" fmla="*/ 179 h 186"/>
                <a:gd name="T6" fmla="*/ 33 w 143"/>
                <a:gd name="T7" fmla="*/ 182 h 186"/>
                <a:gd name="T8" fmla="*/ 38 w 143"/>
                <a:gd name="T9" fmla="*/ 181 h 186"/>
                <a:gd name="T10" fmla="*/ 70 w 143"/>
                <a:gd name="T11" fmla="*/ 180 h 186"/>
                <a:gd name="T12" fmla="*/ 77 w 143"/>
                <a:gd name="T13" fmla="*/ 178 h 186"/>
                <a:gd name="T14" fmla="*/ 21 w 143"/>
                <a:gd name="T15" fmla="*/ 181 h 186"/>
                <a:gd name="T16" fmla="*/ 47 w 143"/>
                <a:gd name="T17" fmla="*/ 162 h 186"/>
                <a:gd name="T18" fmla="*/ 109 w 143"/>
                <a:gd name="T19" fmla="*/ 160 h 186"/>
                <a:gd name="T20" fmla="*/ 99 w 143"/>
                <a:gd name="T21" fmla="*/ 160 h 186"/>
                <a:gd name="T22" fmla="*/ 88 w 143"/>
                <a:gd name="T23" fmla="*/ 177 h 186"/>
                <a:gd name="T24" fmla="*/ 5 w 143"/>
                <a:gd name="T25" fmla="*/ 179 h 186"/>
                <a:gd name="T26" fmla="*/ 21 w 143"/>
                <a:gd name="T27" fmla="*/ 156 h 186"/>
                <a:gd name="T28" fmla="*/ 10 w 143"/>
                <a:gd name="T29" fmla="*/ 180 h 186"/>
                <a:gd name="T30" fmla="*/ 24 w 143"/>
                <a:gd name="T31" fmla="*/ 139 h 186"/>
                <a:gd name="T32" fmla="*/ 20 w 143"/>
                <a:gd name="T33" fmla="*/ 151 h 186"/>
                <a:gd name="T34" fmla="*/ 16 w 143"/>
                <a:gd name="T35" fmla="*/ 155 h 186"/>
                <a:gd name="T36" fmla="*/ 30 w 143"/>
                <a:gd name="T37" fmla="*/ 133 h 186"/>
                <a:gd name="T38" fmla="*/ 31 w 143"/>
                <a:gd name="T39" fmla="*/ 124 h 186"/>
                <a:gd name="T40" fmla="*/ 35 w 143"/>
                <a:gd name="T41" fmla="*/ 123 h 186"/>
                <a:gd name="T42" fmla="*/ 68 w 143"/>
                <a:gd name="T43" fmla="*/ 113 h 186"/>
                <a:gd name="T44" fmla="*/ 73 w 143"/>
                <a:gd name="T45" fmla="*/ 112 h 186"/>
                <a:gd name="T46" fmla="*/ 35 w 143"/>
                <a:gd name="T47" fmla="*/ 114 h 186"/>
                <a:gd name="T48" fmla="*/ 76 w 143"/>
                <a:gd name="T49" fmla="*/ 104 h 186"/>
                <a:gd name="T50" fmla="*/ 76 w 143"/>
                <a:gd name="T51" fmla="*/ 104 h 186"/>
                <a:gd name="T52" fmla="*/ 92 w 143"/>
                <a:gd name="T53" fmla="*/ 89 h 186"/>
                <a:gd name="T54" fmla="*/ 95 w 143"/>
                <a:gd name="T55" fmla="*/ 74 h 186"/>
                <a:gd name="T56" fmla="*/ 93 w 143"/>
                <a:gd name="T57" fmla="*/ 79 h 186"/>
                <a:gd name="T58" fmla="*/ 106 w 143"/>
                <a:gd name="T59" fmla="*/ 61 h 186"/>
                <a:gd name="T60" fmla="*/ 103 w 143"/>
                <a:gd name="T61" fmla="*/ 53 h 186"/>
                <a:gd name="T62" fmla="*/ 106 w 143"/>
                <a:gd name="T63" fmla="*/ 58 h 186"/>
                <a:gd name="T64" fmla="*/ 110 w 143"/>
                <a:gd name="T65" fmla="*/ 40 h 186"/>
                <a:gd name="T66" fmla="*/ 105 w 143"/>
                <a:gd name="T67" fmla="*/ 33 h 186"/>
                <a:gd name="T68" fmla="*/ 105 w 143"/>
                <a:gd name="T69" fmla="*/ 30 h 186"/>
                <a:gd name="T70" fmla="*/ 105 w 143"/>
                <a:gd name="T71" fmla="*/ 30 h 186"/>
                <a:gd name="T72" fmla="*/ 110 w 143"/>
                <a:gd name="T73" fmla="*/ 21 h 186"/>
                <a:gd name="T74" fmla="*/ 104 w 143"/>
                <a:gd name="T75" fmla="*/ 17 h 186"/>
                <a:gd name="T76" fmla="*/ 110 w 143"/>
                <a:gd name="T77" fmla="*/ 15 h 186"/>
                <a:gd name="T78" fmla="*/ 114 w 143"/>
                <a:gd name="T79" fmla="*/ 29 h 186"/>
                <a:gd name="T80" fmla="*/ 139 w 143"/>
                <a:gd name="T81" fmla="*/ 53 h 186"/>
                <a:gd name="T82" fmla="*/ 112 w 143"/>
                <a:gd name="T83" fmla="*/ 151 h 186"/>
                <a:gd name="T84" fmla="*/ 37 w 143"/>
                <a:gd name="T85" fmla="*/ 127 h 186"/>
                <a:gd name="T86" fmla="*/ 63 w 143"/>
                <a:gd name="T87" fmla="*/ 115 h 186"/>
                <a:gd name="T88" fmla="*/ 66 w 143"/>
                <a:gd name="T89" fmla="*/ 116 h 186"/>
                <a:gd name="T90" fmla="*/ 109 w 143"/>
                <a:gd name="T91" fmla="*/ 0 h 186"/>
                <a:gd name="T92" fmla="*/ 103 w 143"/>
                <a:gd name="T93" fmla="*/ 7 h 186"/>
                <a:gd name="T94" fmla="*/ 99 w 143"/>
                <a:gd name="T95" fmla="*/ 12 h 186"/>
                <a:gd name="T96" fmla="*/ 101 w 143"/>
                <a:gd name="T97" fmla="*/ 25 h 186"/>
                <a:gd name="T98" fmla="*/ 64 w 143"/>
                <a:gd name="T99" fmla="*/ 110 h 186"/>
                <a:gd name="T100" fmla="*/ 45 w 143"/>
                <a:gd name="T101" fmla="*/ 96 h 186"/>
                <a:gd name="T102" fmla="*/ 43 w 143"/>
                <a:gd name="T103" fmla="*/ 97 h 186"/>
                <a:gd name="T104" fmla="*/ 14 w 143"/>
                <a:gd name="T105" fmla="*/ 150 h 186"/>
                <a:gd name="T106" fmla="*/ 3 w 143"/>
                <a:gd name="T107" fmla="*/ 172 h 186"/>
                <a:gd name="T108" fmla="*/ 1 w 143"/>
                <a:gd name="T109" fmla="*/ 178 h 186"/>
                <a:gd name="T110" fmla="*/ 1 w 143"/>
                <a:gd name="T111" fmla="*/ 181 h 186"/>
                <a:gd name="T112" fmla="*/ 23 w 143"/>
                <a:gd name="T113" fmla="*/ 185 h 186"/>
                <a:gd name="T114" fmla="*/ 35 w 143"/>
                <a:gd name="T115" fmla="*/ 186 h 186"/>
                <a:gd name="T116" fmla="*/ 100 w 143"/>
                <a:gd name="T117" fmla="*/ 177 h 186"/>
                <a:gd name="T118" fmla="*/ 117 w 143"/>
                <a:gd name="T119" fmla="*/ 149 h 186"/>
                <a:gd name="T120" fmla="*/ 134 w 143"/>
                <a:gd name="T121" fmla="*/ 5 h 186"/>
                <a:gd name="T122" fmla="*/ 111 w 143"/>
                <a:gd name="T1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3" h="186">
                  <a:moveTo>
                    <a:pt x="42" y="182"/>
                  </a:moveTo>
                  <a:cubicBezTo>
                    <a:pt x="48" y="176"/>
                    <a:pt x="53" y="170"/>
                    <a:pt x="59" y="165"/>
                  </a:cubicBezTo>
                  <a:cubicBezTo>
                    <a:pt x="60" y="164"/>
                    <a:pt x="60" y="164"/>
                    <a:pt x="60" y="163"/>
                  </a:cubicBezTo>
                  <a:cubicBezTo>
                    <a:pt x="63" y="164"/>
                    <a:pt x="65" y="164"/>
                    <a:pt x="68" y="164"/>
                  </a:cubicBezTo>
                  <a:cubicBezTo>
                    <a:pt x="63" y="169"/>
                    <a:pt x="58" y="174"/>
                    <a:pt x="52" y="179"/>
                  </a:cubicBezTo>
                  <a:cubicBezTo>
                    <a:pt x="52" y="180"/>
                    <a:pt x="52" y="180"/>
                    <a:pt x="52" y="181"/>
                  </a:cubicBezTo>
                  <a:cubicBezTo>
                    <a:pt x="49" y="181"/>
                    <a:pt x="45" y="181"/>
                    <a:pt x="42" y="182"/>
                  </a:cubicBezTo>
                  <a:moveTo>
                    <a:pt x="55" y="181"/>
                  </a:moveTo>
                  <a:cubicBezTo>
                    <a:pt x="60" y="175"/>
                    <a:pt x="66" y="170"/>
                    <a:pt x="72" y="165"/>
                  </a:cubicBezTo>
                  <a:cubicBezTo>
                    <a:pt x="72" y="164"/>
                    <a:pt x="72" y="164"/>
                    <a:pt x="72" y="164"/>
                  </a:cubicBezTo>
                  <a:cubicBezTo>
                    <a:pt x="75" y="164"/>
                    <a:pt x="78" y="164"/>
                    <a:pt x="81" y="163"/>
                  </a:cubicBezTo>
                  <a:cubicBezTo>
                    <a:pt x="76" y="169"/>
                    <a:pt x="71" y="174"/>
                    <a:pt x="66" y="179"/>
                  </a:cubicBezTo>
                  <a:cubicBezTo>
                    <a:pt x="65" y="180"/>
                    <a:pt x="65" y="180"/>
                    <a:pt x="65" y="180"/>
                  </a:cubicBezTo>
                  <a:cubicBezTo>
                    <a:pt x="62" y="180"/>
                    <a:pt x="58" y="181"/>
                    <a:pt x="55" y="181"/>
                  </a:cubicBezTo>
                  <a:moveTo>
                    <a:pt x="33" y="182"/>
                  </a:moveTo>
                  <a:cubicBezTo>
                    <a:pt x="33" y="182"/>
                    <a:pt x="33" y="182"/>
                    <a:pt x="33" y="182"/>
                  </a:cubicBezTo>
                  <a:cubicBezTo>
                    <a:pt x="31" y="182"/>
                    <a:pt x="30" y="182"/>
                    <a:pt x="29" y="182"/>
                  </a:cubicBezTo>
                  <a:cubicBezTo>
                    <a:pt x="36" y="175"/>
                    <a:pt x="44" y="169"/>
                    <a:pt x="51" y="163"/>
                  </a:cubicBezTo>
                  <a:cubicBezTo>
                    <a:pt x="53" y="163"/>
                    <a:pt x="55" y="163"/>
                    <a:pt x="57" y="163"/>
                  </a:cubicBezTo>
                  <a:cubicBezTo>
                    <a:pt x="50" y="169"/>
                    <a:pt x="44" y="175"/>
                    <a:pt x="38" y="181"/>
                  </a:cubicBezTo>
                  <a:cubicBezTo>
                    <a:pt x="38" y="181"/>
                    <a:pt x="38" y="181"/>
                    <a:pt x="37" y="181"/>
                  </a:cubicBezTo>
                  <a:cubicBezTo>
                    <a:pt x="37" y="181"/>
                    <a:pt x="37" y="181"/>
                    <a:pt x="36" y="182"/>
                  </a:cubicBezTo>
                  <a:cubicBezTo>
                    <a:pt x="35" y="182"/>
                    <a:pt x="34" y="182"/>
                    <a:pt x="33" y="182"/>
                  </a:cubicBezTo>
                  <a:moveTo>
                    <a:pt x="70" y="180"/>
                  </a:moveTo>
                  <a:cubicBezTo>
                    <a:pt x="75" y="174"/>
                    <a:pt x="80" y="169"/>
                    <a:pt x="86" y="163"/>
                  </a:cubicBezTo>
                  <a:cubicBezTo>
                    <a:pt x="86" y="163"/>
                    <a:pt x="86" y="163"/>
                    <a:pt x="86" y="163"/>
                  </a:cubicBezTo>
                  <a:cubicBezTo>
                    <a:pt x="89" y="162"/>
                    <a:pt x="91" y="162"/>
                    <a:pt x="94" y="161"/>
                  </a:cubicBezTo>
                  <a:cubicBezTo>
                    <a:pt x="88" y="167"/>
                    <a:pt x="83" y="173"/>
                    <a:pt x="77" y="178"/>
                  </a:cubicBezTo>
                  <a:cubicBezTo>
                    <a:pt x="77" y="179"/>
                    <a:pt x="77" y="179"/>
                    <a:pt x="77" y="179"/>
                  </a:cubicBezTo>
                  <a:cubicBezTo>
                    <a:pt x="74" y="179"/>
                    <a:pt x="72" y="179"/>
                    <a:pt x="70" y="180"/>
                  </a:cubicBezTo>
                  <a:moveTo>
                    <a:pt x="24" y="181"/>
                  </a:moveTo>
                  <a:cubicBezTo>
                    <a:pt x="23" y="181"/>
                    <a:pt x="22" y="181"/>
                    <a:pt x="21" y="181"/>
                  </a:cubicBezTo>
                  <a:cubicBezTo>
                    <a:pt x="19" y="181"/>
                    <a:pt x="16" y="181"/>
                    <a:pt x="14" y="181"/>
                  </a:cubicBezTo>
                  <a:cubicBezTo>
                    <a:pt x="19" y="176"/>
                    <a:pt x="32" y="166"/>
                    <a:pt x="38" y="161"/>
                  </a:cubicBezTo>
                  <a:cubicBezTo>
                    <a:pt x="39" y="160"/>
                    <a:pt x="39" y="160"/>
                    <a:pt x="39" y="160"/>
                  </a:cubicBezTo>
                  <a:cubicBezTo>
                    <a:pt x="42" y="161"/>
                    <a:pt x="45" y="162"/>
                    <a:pt x="47" y="162"/>
                  </a:cubicBezTo>
                  <a:cubicBezTo>
                    <a:pt x="40" y="169"/>
                    <a:pt x="32" y="175"/>
                    <a:pt x="24" y="181"/>
                  </a:cubicBezTo>
                  <a:moveTo>
                    <a:pt x="92" y="176"/>
                  </a:moveTo>
                  <a:cubicBezTo>
                    <a:pt x="97" y="171"/>
                    <a:pt x="102" y="166"/>
                    <a:pt x="108" y="161"/>
                  </a:cubicBezTo>
                  <a:cubicBezTo>
                    <a:pt x="108" y="160"/>
                    <a:pt x="108" y="160"/>
                    <a:pt x="109" y="160"/>
                  </a:cubicBezTo>
                  <a:cubicBezTo>
                    <a:pt x="105" y="164"/>
                    <a:pt x="102" y="169"/>
                    <a:pt x="99" y="174"/>
                  </a:cubicBezTo>
                  <a:cubicBezTo>
                    <a:pt x="97" y="174"/>
                    <a:pt x="94" y="175"/>
                    <a:pt x="92" y="176"/>
                  </a:cubicBezTo>
                  <a:moveTo>
                    <a:pt x="82" y="178"/>
                  </a:moveTo>
                  <a:cubicBezTo>
                    <a:pt x="88" y="172"/>
                    <a:pt x="94" y="166"/>
                    <a:pt x="99" y="160"/>
                  </a:cubicBezTo>
                  <a:cubicBezTo>
                    <a:pt x="102" y="159"/>
                    <a:pt x="105" y="158"/>
                    <a:pt x="107" y="157"/>
                  </a:cubicBezTo>
                  <a:cubicBezTo>
                    <a:pt x="107" y="158"/>
                    <a:pt x="106" y="158"/>
                    <a:pt x="106" y="159"/>
                  </a:cubicBezTo>
                  <a:cubicBezTo>
                    <a:pt x="100" y="164"/>
                    <a:pt x="94" y="170"/>
                    <a:pt x="88" y="175"/>
                  </a:cubicBezTo>
                  <a:cubicBezTo>
                    <a:pt x="88" y="176"/>
                    <a:pt x="88" y="176"/>
                    <a:pt x="88" y="177"/>
                  </a:cubicBezTo>
                  <a:cubicBezTo>
                    <a:pt x="86" y="177"/>
                    <a:pt x="84" y="177"/>
                    <a:pt x="82" y="178"/>
                  </a:cubicBezTo>
                  <a:moveTo>
                    <a:pt x="10" y="180"/>
                  </a:moveTo>
                  <a:cubicBezTo>
                    <a:pt x="8" y="180"/>
                    <a:pt x="7" y="179"/>
                    <a:pt x="5" y="179"/>
                  </a:cubicBezTo>
                  <a:cubicBezTo>
                    <a:pt x="5" y="179"/>
                    <a:pt x="5" y="179"/>
                    <a:pt x="5" y="179"/>
                  </a:cubicBezTo>
                  <a:cubicBezTo>
                    <a:pt x="8" y="175"/>
                    <a:pt x="10" y="172"/>
                    <a:pt x="13" y="168"/>
                  </a:cubicBezTo>
                  <a:cubicBezTo>
                    <a:pt x="15" y="163"/>
                    <a:pt x="18" y="159"/>
                    <a:pt x="20" y="156"/>
                  </a:cubicBezTo>
                  <a:cubicBezTo>
                    <a:pt x="21" y="156"/>
                    <a:pt x="21" y="156"/>
                    <a:pt x="21" y="156"/>
                  </a:cubicBezTo>
                  <a:cubicBezTo>
                    <a:pt x="21" y="156"/>
                    <a:pt x="21" y="156"/>
                    <a:pt x="21" y="156"/>
                  </a:cubicBezTo>
                  <a:cubicBezTo>
                    <a:pt x="25" y="157"/>
                    <a:pt x="30" y="159"/>
                    <a:pt x="35" y="160"/>
                  </a:cubicBezTo>
                  <a:cubicBezTo>
                    <a:pt x="31" y="163"/>
                    <a:pt x="25" y="168"/>
                    <a:pt x="20" y="172"/>
                  </a:cubicBezTo>
                  <a:cubicBezTo>
                    <a:pt x="17" y="174"/>
                    <a:pt x="14" y="176"/>
                    <a:pt x="12" y="178"/>
                  </a:cubicBezTo>
                  <a:cubicBezTo>
                    <a:pt x="12" y="179"/>
                    <a:pt x="11" y="179"/>
                    <a:pt x="10" y="180"/>
                  </a:cubicBezTo>
                  <a:cubicBezTo>
                    <a:pt x="10" y="180"/>
                    <a:pt x="10" y="180"/>
                    <a:pt x="10" y="180"/>
                  </a:cubicBezTo>
                  <a:moveTo>
                    <a:pt x="16" y="155"/>
                  </a:moveTo>
                  <a:cubicBezTo>
                    <a:pt x="18" y="151"/>
                    <a:pt x="20" y="146"/>
                    <a:pt x="23" y="141"/>
                  </a:cubicBezTo>
                  <a:cubicBezTo>
                    <a:pt x="23" y="140"/>
                    <a:pt x="24" y="139"/>
                    <a:pt x="24" y="139"/>
                  </a:cubicBezTo>
                  <a:cubicBezTo>
                    <a:pt x="25" y="138"/>
                    <a:pt x="26" y="137"/>
                    <a:pt x="28" y="136"/>
                  </a:cubicBezTo>
                  <a:cubicBezTo>
                    <a:pt x="27" y="137"/>
                    <a:pt x="27" y="138"/>
                    <a:pt x="27" y="138"/>
                  </a:cubicBezTo>
                  <a:cubicBezTo>
                    <a:pt x="25" y="142"/>
                    <a:pt x="23" y="145"/>
                    <a:pt x="21" y="148"/>
                  </a:cubicBezTo>
                  <a:cubicBezTo>
                    <a:pt x="21" y="149"/>
                    <a:pt x="20" y="150"/>
                    <a:pt x="20" y="151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8" y="152"/>
                    <a:pt x="18" y="153"/>
                  </a:cubicBezTo>
                  <a:cubicBezTo>
                    <a:pt x="17" y="153"/>
                    <a:pt x="17" y="154"/>
                    <a:pt x="16" y="155"/>
                  </a:cubicBezTo>
                  <a:moveTo>
                    <a:pt x="26" y="134"/>
                  </a:moveTo>
                  <a:cubicBezTo>
                    <a:pt x="27" y="132"/>
                    <a:pt x="28" y="131"/>
                    <a:pt x="29" y="129"/>
                  </a:cubicBezTo>
                  <a:cubicBezTo>
                    <a:pt x="30" y="128"/>
                    <a:pt x="31" y="127"/>
                    <a:pt x="33" y="127"/>
                  </a:cubicBezTo>
                  <a:cubicBezTo>
                    <a:pt x="32" y="129"/>
                    <a:pt x="31" y="131"/>
                    <a:pt x="30" y="133"/>
                  </a:cubicBezTo>
                  <a:cubicBezTo>
                    <a:pt x="29" y="133"/>
                    <a:pt x="29" y="133"/>
                    <a:pt x="29" y="133"/>
                  </a:cubicBezTo>
                  <a:cubicBezTo>
                    <a:pt x="29" y="133"/>
                    <a:pt x="28" y="133"/>
                    <a:pt x="28" y="133"/>
                  </a:cubicBezTo>
                  <a:cubicBezTo>
                    <a:pt x="28" y="133"/>
                    <a:pt x="27" y="133"/>
                    <a:pt x="26" y="134"/>
                  </a:cubicBezTo>
                  <a:moveTo>
                    <a:pt x="31" y="124"/>
                  </a:moveTo>
                  <a:cubicBezTo>
                    <a:pt x="31" y="124"/>
                    <a:pt x="31" y="124"/>
                    <a:pt x="31" y="124"/>
                  </a:cubicBezTo>
                  <a:cubicBezTo>
                    <a:pt x="32" y="122"/>
                    <a:pt x="33" y="120"/>
                    <a:pt x="33" y="118"/>
                  </a:cubicBezTo>
                  <a:cubicBezTo>
                    <a:pt x="35" y="118"/>
                    <a:pt x="36" y="117"/>
                    <a:pt x="38" y="116"/>
                  </a:cubicBezTo>
                  <a:cubicBezTo>
                    <a:pt x="37" y="118"/>
                    <a:pt x="36" y="120"/>
                    <a:pt x="35" y="123"/>
                  </a:cubicBezTo>
                  <a:cubicBezTo>
                    <a:pt x="35" y="122"/>
                    <a:pt x="34" y="122"/>
                    <a:pt x="34" y="122"/>
                  </a:cubicBezTo>
                  <a:cubicBezTo>
                    <a:pt x="34" y="122"/>
                    <a:pt x="33" y="123"/>
                    <a:pt x="33" y="123"/>
                  </a:cubicBezTo>
                  <a:cubicBezTo>
                    <a:pt x="32" y="123"/>
                    <a:pt x="32" y="124"/>
                    <a:pt x="31" y="124"/>
                  </a:cubicBezTo>
                  <a:moveTo>
                    <a:pt x="68" y="113"/>
                  </a:moveTo>
                  <a:cubicBezTo>
                    <a:pt x="69" y="111"/>
                    <a:pt x="70" y="110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ubicBezTo>
                    <a:pt x="74" y="108"/>
                    <a:pt x="76" y="107"/>
                    <a:pt x="78" y="107"/>
                  </a:cubicBezTo>
                  <a:cubicBezTo>
                    <a:pt x="77" y="108"/>
                    <a:pt x="75" y="110"/>
                    <a:pt x="73" y="112"/>
                  </a:cubicBezTo>
                  <a:cubicBezTo>
                    <a:pt x="73" y="112"/>
                    <a:pt x="73" y="112"/>
                    <a:pt x="73" y="112"/>
                  </a:cubicBezTo>
                  <a:cubicBezTo>
                    <a:pt x="73" y="112"/>
                    <a:pt x="73" y="112"/>
                    <a:pt x="73" y="112"/>
                  </a:cubicBezTo>
                  <a:cubicBezTo>
                    <a:pt x="71" y="112"/>
                    <a:pt x="69" y="112"/>
                    <a:pt x="68" y="113"/>
                  </a:cubicBezTo>
                  <a:moveTo>
                    <a:pt x="35" y="114"/>
                  </a:moveTo>
                  <a:cubicBezTo>
                    <a:pt x="37" y="111"/>
                    <a:pt x="40" y="108"/>
                    <a:pt x="42" y="105"/>
                  </a:cubicBezTo>
                  <a:cubicBezTo>
                    <a:pt x="41" y="107"/>
                    <a:pt x="40" y="109"/>
                    <a:pt x="40" y="112"/>
                  </a:cubicBezTo>
                  <a:cubicBezTo>
                    <a:pt x="38" y="112"/>
                    <a:pt x="37" y="113"/>
                    <a:pt x="35" y="114"/>
                  </a:cubicBezTo>
                  <a:moveTo>
                    <a:pt x="76" y="104"/>
                  </a:moveTo>
                  <a:cubicBezTo>
                    <a:pt x="78" y="102"/>
                    <a:pt x="80" y="99"/>
                    <a:pt x="82" y="96"/>
                  </a:cubicBezTo>
                  <a:cubicBezTo>
                    <a:pt x="84" y="95"/>
                    <a:pt x="87" y="95"/>
                    <a:pt x="89" y="94"/>
                  </a:cubicBezTo>
                  <a:cubicBezTo>
                    <a:pt x="87" y="96"/>
                    <a:pt x="85" y="99"/>
                    <a:pt x="83" y="101"/>
                  </a:cubicBezTo>
                  <a:cubicBezTo>
                    <a:pt x="80" y="102"/>
                    <a:pt x="78" y="103"/>
                    <a:pt x="76" y="104"/>
                  </a:cubicBezTo>
                  <a:moveTo>
                    <a:pt x="85" y="92"/>
                  </a:moveTo>
                  <a:cubicBezTo>
                    <a:pt x="87" y="89"/>
                    <a:pt x="89" y="86"/>
                    <a:pt x="91" y="83"/>
                  </a:cubicBezTo>
                  <a:cubicBezTo>
                    <a:pt x="93" y="82"/>
                    <a:pt x="95" y="82"/>
                    <a:pt x="97" y="81"/>
                  </a:cubicBezTo>
                  <a:cubicBezTo>
                    <a:pt x="96" y="84"/>
                    <a:pt x="94" y="86"/>
                    <a:pt x="92" y="89"/>
                  </a:cubicBezTo>
                  <a:cubicBezTo>
                    <a:pt x="92" y="89"/>
                    <a:pt x="92" y="89"/>
                    <a:pt x="92" y="89"/>
                  </a:cubicBezTo>
                  <a:cubicBezTo>
                    <a:pt x="90" y="90"/>
                    <a:pt x="88" y="91"/>
                    <a:pt x="85" y="92"/>
                  </a:cubicBezTo>
                  <a:moveTo>
                    <a:pt x="93" y="79"/>
                  </a:moveTo>
                  <a:cubicBezTo>
                    <a:pt x="94" y="77"/>
                    <a:pt x="95" y="76"/>
                    <a:pt x="95" y="74"/>
                  </a:cubicBezTo>
                  <a:cubicBezTo>
                    <a:pt x="97" y="73"/>
                    <a:pt x="99" y="73"/>
                    <a:pt x="101" y="72"/>
                  </a:cubicBezTo>
                  <a:cubicBezTo>
                    <a:pt x="101" y="74"/>
                    <a:pt x="100" y="76"/>
                    <a:pt x="99" y="77"/>
                  </a:cubicBezTo>
                  <a:cubicBezTo>
                    <a:pt x="98" y="77"/>
                    <a:pt x="98" y="77"/>
                    <a:pt x="98" y="77"/>
                  </a:cubicBezTo>
                  <a:cubicBezTo>
                    <a:pt x="97" y="78"/>
                    <a:pt x="95" y="79"/>
                    <a:pt x="93" y="79"/>
                  </a:cubicBezTo>
                  <a:moveTo>
                    <a:pt x="97" y="71"/>
                  </a:moveTo>
                  <a:cubicBezTo>
                    <a:pt x="98" y="68"/>
                    <a:pt x="99" y="66"/>
                    <a:pt x="100" y="63"/>
                  </a:cubicBezTo>
                  <a:cubicBezTo>
                    <a:pt x="100" y="63"/>
                    <a:pt x="100" y="63"/>
                    <a:pt x="100" y="63"/>
                  </a:cubicBezTo>
                  <a:cubicBezTo>
                    <a:pt x="102" y="62"/>
                    <a:pt x="104" y="61"/>
                    <a:pt x="106" y="61"/>
                  </a:cubicBezTo>
                  <a:cubicBezTo>
                    <a:pt x="105" y="63"/>
                    <a:pt x="104" y="66"/>
                    <a:pt x="103" y="69"/>
                  </a:cubicBezTo>
                  <a:cubicBezTo>
                    <a:pt x="101" y="69"/>
                    <a:pt x="99" y="70"/>
                    <a:pt x="97" y="71"/>
                  </a:cubicBezTo>
                  <a:moveTo>
                    <a:pt x="101" y="59"/>
                  </a:moveTo>
                  <a:cubicBezTo>
                    <a:pt x="102" y="57"/>
                    <a:pt x="102" y="55"/>
                    <a:pt x="103" y="53"/>
                  </a:cubicBezTo>
                  <a:cubicBezTo>
                    <a:pt x="103" y="52"/>
                    <a:pt x="103" y="52"/>
                    <a:pt x="103" y="52"/>
                  </a:cubicBezTo>
                  <a:cubicBezTo>
                    <a:pt x="105" y="52"/>
                    <a:pt x="107" y="51"/>
                    <a:pt x="108" y="51"/>
                  </a:cubicBezTo>
                  <a:cubicBezTo>
                    <a:pt x="108" y="53"/>
                    <a:pt x="107" y="55"/>
                    <a:pt x="107" y="58"/>
                  </a:cubicBezTo>
                  <a:cubicBezTo>
                    <a:pt x="106" y="58"/>
                    <a:pt x="106" y="58"/>
                    <a:pt x="106" y="58"/>
                  </a:cubicBezTo>
                  <a:cubicBezTo>
                    <a:pt x="105" y="58"/>
                    <a:pt x="103" y="58"/>
                    <a:pt x="101" y="59"/>
                  </a:cubicBezTo>
                  <a:moveTo>
                    <a:pt x="103" y="49"/>
                  </a:moveTo>
                  <a:cubicBezTo>
                    <a:pt x="104" y="47"/>
                    <a:pt x="104" y="44"/>
                    <a:pt x="104" y="42"/>
                  </a:cubicBezTo>
                  <a:cubicBezTo>
                    <a:pt x="106" y="42"/>
                    <a:pt x="108" y="41"/>
                    <a:pt x="110" y="40"/>
                  </a:cubicBezTo>
                  <a:cubicBezTo>
                    <a:pt x="110" y="43"/>
                    <a:pt x="109" y="45"/>
                    <a:pt x="109" y="47"/>
                  </a:cubicBezTo>
                  <a:cubicBezTo>
                    <a:pt x="107" y="48"/>
                    <a:pt x="105" y="48"/>
                    <a:pt x="103" y="49"/>
                  </a:cubicBezTo>
                  <a:moveTo>
                    <a:pt x="105" y="39"/>
                  </a:moveTo>
                  <a:cubicBezTo>
                    <a:pt x="105" y="37"/>
                    <a:pt x="105" y="35"/>
                    <a:pt x="105" y="33"/>
                  </a:cubicBezTo>
                  <a:cubicBezTo>
                    <a:pt x="107" y="32"/>
                    <a:pt x="109" y="32"/>
                    <a:pt x="111" y="31"/>
                  </a:cubicBezTo>
                  <a:cubicBezTo>
                    <a:pt x="110" y="33"/>
                    <a:pt x="110" y="35"/>
                    <a:pt x="110" y="37"/>
                  </a:cubicBezTo>
                  <a:cubicBezTo>
                    <a:pt x="108" y="38"/>
                    <a:pt x="106" y="38"/>
                    <a:pt x="105" y="39"/>
                  </a:cubicBezTo>
                  <a:moveTo>
                    <a:pt x="105" y="30"/>
                  </a:moveTo>
                  <a:cubicBezTo>
                    <a:pt x="105" y="29"/>
                    <a:pt x="105" y="28"/>
                    <a:pt x="105" y="27"/>
                  </a:cubicBezTo>
                  <a:cubicBezTo>
                    <a:pt x="107" y="26"/>
                    <a:pt x="109" y="25"/>
                    <a:pt x="110" y="24"/>
                  </a:cubicBezTo>
                  <a:cubicBezTo>
                    <a:pt x="110" y="25"/>
                    <a:pt x="111" y="27"/>
                    <a:pt x="111" y="28"/>
                  </a:cubicBezTo>
                  <a:cubicBezTo>
                    <a:pt x="109" y="29"/>
                    <a:pt x="107" y="29"/>
                    <a:pt x="105" y="30"/>
                  </a:cubicBezTo>
                  <a:moveTo>
                    <a:pt x="105" y="24"/>
                  </a:moveTo>
                  <a:cubicBezTo>
                    <a:pt x="105" y="22"/>
                    <a:pt x="104" y="21"/>
                    <a:pt x="104" y="20"/>
                  </a:cubicBezTo>
                  <a:cubicBezTo>
                    <a:pt x="106" y="19"/>
                    <a:pt x="108" y="19"/>
                    <a:pt x="110" y="18"/>
                  </a:cubicBezTo>
                  <a:cubicBezTo>
                    <a:pt x="110" y="19"/>
                    <a:pt x="110" y="20"/>
                    <a:pt x="110" y="21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10" y="21"/>
                    <a:pt x="109" y="21"/>
                    <a:pt x="109" y="21"/>
                  </a:cubicBezTo>
                  <a:cubicBezTo>
                    <a:pt x="108" y="22"/>
                    <a:pt x="106" y="23"/>
                    <a:pt x="105" y="24"/>
                  </a:cubicBezTo>
                  <a:moveTo>
                    <a:pt x="104" y="17"/>
                  </a:moveTo>
                  <a:cubicBezTo>
                    <a:pt x="104" y="16"/>
                    <a:pt x="103" y="14"/>
                    <a:pt x="103" y="13"/>
                  </a:cubicBezTo>
                  <a:cubicBezTo>
                    <a:pt x="104" y="12"/>
                    <a:pt x="105" y="11"/>
                    <a:pt x="106" y="9"/>
                  </a:cubicBezTo>
                  <a:cubicBezTo>
                    <a:pt x="107" y="8"/>
                    <a:pt x="107" y="7"/>
                    <a:pt x="108" y="6"/>
                  </a:cubicBezTo>
                  <a:cubicBezTo>
                    <a:pt x="109" y="9"/>
                    <a:pt x="109" y="12"/>
                    <a:pt x="110" y="15"/>
                  </a:cubicBezTo>
                  <a:cubicBezTo>
                    <a:pt x="108" y="16"/>
                    <a:pt x="106" y="16"/>
                    <a:pt x="104" y="17"/>
                  </a:cubicBezTo>
                  <a:moveTo>
                    <a:pt x="70" y="119"/>
                  </a:moveTo>
                  <a:cubicBezTo>
                    <a:pt x="71" y="119"/>
                    <a:pt x="71" y="119"/>
                    <a:pt x="72" y="119"/>
                  </a:cubicBezTo>
                  <a:cubicBezTo>
                    <a:pt x="107" y="87"/>
                    <a:pt x="115" y="53"/>
                    <a:pt x="114" y="29"/>
                  </a:cubicBezTo>
                  <a:cubicBezTo>
                    <a:pt x="114" y="19"/>
                    <a:pt x="113" y="11"/>
                    <a:pt x="112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8" y="7"/>
                    <a:pt x="126" y="7"/>
                    <a:pt x="131" y="7"/>
                  </a:cubicBezTo>
                  <a:cubicBezTo>
                    <a:pt x="133" y="14"/>
                    <a:pt x="139" y="32"/>
                    <a:pt x="139" y="53"/>
                  </a:cubicBezTo>
                  <a:cubicBezTo>
                    <a:pt x="139" y="80"/>
                    <a:pt x="130" y="113"/>
                    <a:pt x="98" y="140"/>
                  </a:cubicBezTo>
                  <a:cubicBezTo>
                    <a:pt x="98" y="140"/>
                    <a:pt x="97" y="141"/>
                    <a:pt x="97" y="141"/>
                  </a:cubicBezTo>
                  <a:cubicBezTo>
                    <a:pt x="97" y="142"/>
                    <a:pt x="98" y="142"/>
                    <a:pt x="98" y="143"/>
                  </a:cubicBezTo>
                  <a:cubicBezTo>
                    <a:pt x="103" y="145"/>
                    <a:pt x="107" y="148"/>
                    <a:pt x="112" y="151"/>
                  </a:cubicBezTo>
                  <a:cubicBezTo>
                    <a:pt x="100" y="157"/>
                    <a:pt x="86" y="160"/>
                    <a:pt x="70" y="160"/>
                  </a:cubicBezTo>
                  <a:cubicBezTo>
                    <a:pt x="56" y="160"/>
                    <a:pt x="40" y="158"/>
                    <a:pt x="23" y="153"/>
                  </a:cubicBezTo>
                  <a:cubicBezTo>
                    <a:pt x="23" y="152"/>
                    <a:pt x="24" y="152"/>
                    <a:pt x="24" y="151"/>
                  </a:cubicBezTo>
                  <a:cubicBezTo>
                    <a:pt x="26" y="147"/>
                    <a:pt x="32" y="137"/>
                    <a:pt x="37" y="127"/>
                  </a:cubicBezTo>
                  <a:cubicBezTo>
                    <a:pt x="40" y="122"/>
                    <a:pt x="42" y="117"/>
                    <a:pt x="44" y="112"/>
                  </a:cubicBezTo>
                  <a:cubicBezTo>
                    <a:pt x="45" y="108"/>
                    <a:pt x="46" y="105"/>
                    <a:pt x="47" y="102"/>
                  </a:cubicBezTo>
                  <a:cubicBezTo>
                    <a:pt x="51" y="105"/>
                    <a:pt x="57" y="110"/>
                    <a:pt x="62" y="114"/>
                  </a:cubicBezTo>
                  <a:cubicBezTo>
                    <a:pt x="62" y="114"/>
                    <a:pt x="62" y="114"/>
                    <a:pt x="63" y="115"/>
                  </a:cubicBezTo>
                  <a:cubicBezTo>
                    <a:pt x="63" y="115"/>
                    <a:pt x="64" y="115"/>
                    <a:pt x="64" y="115"/>
                  </a:cubicBezTo>
                  <a:cubicBezTo>
                    <a:pt x="64" y="115"/>
                    <a:pt x="64" y="115"/>
                    <a:pt x="64" y="115"/>
                  </a:cubicBezTo>
                  <a:cubicBezTo>
                    <a:pt x="65" y="115"/>
                    <a:pt x="65" y="116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7" y="117"/>
                    <a:pt x="68" y="118"/>
                    <a:pt x="69" y="119"/>
                  </a:cubicBezTo>
                  <a:cubicBezTo>
                    <a:pt x="70" y="119"/>
                    <a:pt x="70" y="119"/>
                    <a:pt x="70" y="119"/>
                  </a:cubicBezTo>
                  <a:moveTo>
                    <a:pt x="110" y="0"/>
                  </a:move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8" y="1"/>
                    <a:pt x="108" y="1"/>
                    <a:pt x="108" y="1"/>
                  </a:cubicBezTo>
                  <a:cubicBezTo>
                    <a:pt x="106" y="3"/>
                    <a:pt x="104" y="5"/>
                    <a:pt x="103" y="7"/>
                  </a:cubicBezTo>
                  <a:cubicBezTo>
                    <a:pt x="101" y="9"/>
                    <a:pt x="100" y="11"/>
                    <a:pt x="100" y="11"/>
                  </a:cubicBezTo>
                  <a:cubicBezTo>
                    <a:pt x="100" y="12"/>
                    <a:pt x="100" y="12"/>
                    <a:pt x="100" y="12"/>
                  </a:cubicBezTo>
                  <a:cubicBezTo>
                    <a:pt x="99" y="12"/>
                    <a:pt x="99" y="12"/>
                    <a:pt x="99" y="12"/>
                  </a:cubicBezTo>
                  <a:cubicBezTo>
                    <a:pt x="99" y="12"/>
                    <a:pt x="99" y="12"/>
                    <a:pt x="99" y="12"/>
                  </a:cubicBezTo>
                  <a:cubicBezTo>
                    <a:pt x="99" y="13"/>
                    <a:pt x="99" y="13"/>
                    <a:pt x="99" y="13"/>
                  </a:cubicBezTo>
                  <a:cubicBezTo>
                    <a:pt x="99" y="13"/>
                    <a:pt x="99" y="13"/>
                    <a:pt x="99" y="13"/>
                  </a:cubicBezTo>
                  <a:cubicBezTo>
                    <a:pt x="99" y="13"/>
                    <a:pt x="99" y="13"/>
                    <a:pt x="99" y="13"/>
                  </a:cubicBezTo>
                  <a:cubicBezTo>
                    <a:pt x="100" y="15"/>
                    <a:pt x="101" y="19"/>
                    <a:pt x="101" y="25"/>
                  </a:cubicBezTo>
                  <a:cubicBezTo>
                    <a:pt x="101" y="25"/>
                    <a:pt x="100" y="26"/>
                    <a:pt x="101" y="26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8"/>
                    <a:pt x="101" y="29"/>
                    <a:pt x="101" y="31"/>
                  </a:cubicBezTo>
                  <a:cubicBezTo>
                    <a:pt x="101" y="50"/>
                    <a:pt x="95" y="81"/>
                    <a:pt x="64" y="110"/>
                  </a:cubicBezTo>
                  <a:cubicBezTo>
                    <a:pt x="58" y="105"/>
                    <a:pt x="51" y="100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5" y="96"/>
                    <a:pt x="45" y="96"/>
                    <a:pt x="45" y="96"/>
                  </a:cubicBezTo>
                  <a:cubicBezTo>
                    <a:pt x="45" y="96"/>
                    <a:pt x="45" y="96"/>
                    <a:pt x="45" y="96"/>
                  </a:cubicBezTo>
                  <a:cubicBezTo>
                    <a:pt x="44" y="96"/>
                    <a:pt x="44" y="96"/>
                    <a:pt x="44" y="96"/>
                  </a:cubicBezTo>
                  <a:cubicBezTo>
                    <a:pt x="44" y="96"/>
                    <a:pt x="44" y="96"/>
                    <a:pt x="44" y="96"/>
                  </a:cubicBezTo>
                  <a:cubicBezTo>
                    <a:pt x="44" y="96"/>
                    <a:pt x="44" y="96"/>
                    <a:pt x="44" y="96"/>
                  </a:cubicBezTo>
                  <a:cubicBezTo>
                    <a:pt x="43" y="97"/>
                    <a:pt x="43" y="97"/>
                    <a:pt x="43" y="97"/>
                  </a:cubicBezTo>
                  <a:cubicBezTo>
                    <a:pt x="37" y="104"/>
                    <a:pt x="32" y="112"/>
                    <a:pt x="27" y="120"/>
                  </a:cubicBezTo>
                  <a:cubicBezTo>
                    <a:pt x="26" y="121"/>
                    <a:pt x="26" y="122"/>
                    <a:pt x="27" y="122"/>
                  </a:cubicBezTo>
                  <a:cubicBezTo>
                    <a:pt x="27" y="122"/>
                    <a:pt x="27" y="122"/>
                    <a:pt x="27" y="122"/>
                  </a:cubicBezTo>
                  <a:cubicBezTo>
                    <a:pt x="24" y="130"/>
                    <a:pt x="19" y="140"/>
                    <a:pt x="14" y="150"/>
                  </a:cubicBezTo>
                  <a:cubicBezTo>
                    <a:pt x="11" y="157"/>
                    <a:pt x="7" y="164"/>
                    <a:pt x="5" y="169"/>
                  </a:cubicBezTo>
                  <a:cubicBezTo>
                    <a:pt x="5" y="170"/>
                    <a:pt x="4" y="170"/>
                    <a:pt x="4" y="171"/>
                  </a:cubicBezTo>
                  <a:cubicBezTo>
                    <a:pt x="4" y="171"/>
                    <a:pt x="4" y="171"/>
                    <a:pt x="4" y="171"/>
                  </a:cubicBezTo>
                  <a:cubicBezTo>
                    <a:pt x="3" y="172"/>
                    <a:pt x="3" y="172"/>
                    <a:pt x="3" y="172"/>
                  </a:cubicBezTo>
                  <a:cubicBezTo>
                    <a:pt x="3" y="172"/>
                    <a:pt x="3" y="173"/>
                    <a:pt x="3" y="173"/>
                  </a:cubicBezTo>
                  <a:cubicBezTo>
                    <a:pt x="2" y="174"/>
                    <a:pt x="2" y="176"/>
                    <a:pt x="1" y="177"/>
                  </a:cubicBezTo>
                  <a:cubicBezTo>
                    <a:pt x="1" y="177"/>
                    <a:pt x="1" y="177"/>
                    <a:pt x="1" y="178"/>
                  </a:cubicBezTo>
                  <a:cubicBezTo>
                    <a:pt x="1" y="178"/>
                    <a:pt x="1" y="178"/>
                    <a:pt x="1" y="178"/>
                  </a:cubicBezTo>
                  <a:cubicBezTo>
                    <a:pt x="1" y="179"/>
                    <a:pt x="1" y="179"/>
                    <a:pt x="1" y="179"/>
                  </a:cubicBezTo>
                  <a:cubicBezTo>
                    <a:pt x="1" y="179"/>
                    <a:pt x="0" y="179"/>
                    <a:pt x="0" y="179"/>
                  </a:cubicBezTo>
                  <a:cubicBezTo>
                    <a:pt x="1" y="180"/>
                    <a:pt x="1" y="180"/>
                    <a:pt x="1" y="180"/>
                  </a:cubicBezTo>
                  <a:cubicBezTo>
                    <a:pt x="1" y="180"/>
                    <a:pt x="1" y="181"/>
                    <a:pt x="1" y="181"/>
                  </a:cubicBezTo>
                  <a:cubicBezTo>
                    <a:pt x="1" y="182"/>
                    <a:pt x="2" y="182"/>
                    <a:pt x="2" y="182"/>
                  </a:cubicBezTo>
                  <a:cubicBezTo>
                    <a:pt x="3" y="183"/>
                    <a:pt x="3" y="183"/>
                    <a:pt x="4" y="183"/>
                  </a:cubicBezTo>
                  <a:cubicBezTo>
                    <a:pt x="9" y="184"/>
                    <a:pt x="15" y="185"/>
                    <a:pt x="21" y="185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7" y="186"/>
                    <a:pt x="30" y="186"/>
                    <a:pt x="33" y="186"/>
                  </a:cubicBezTo>
                  <a:cubicBezTo>
                    <a:pt x="33" y="186"/>
                    <a:pt x="34" y="186"/>
                    <a:pt x="35" y="186"/>
                  </a:cubicBezTo>
                  <a:cubicBezTo>
                    <a:pt x="35" y="186"/>
                    <a:pt x="35" y="186"/>
                    <a:pt x="35" y="186"/>
                  </a:cubicBezTo>
                  <a:cubicBezTo>
                    <a:pt x="35" y="186"/>
                    <a:pt x="36" y="186"/>
                    <a:pt x="36" y="186"/>
                  </a:cubicBezTo>
                  <a:cubicBezTo>
                    <a:pt x="36" y="186"/>
                    <a:pt x="37" y="186"/>
                    <a:pt x="37" y="186"/>
                  </a:cubicBezTo>
                  <a:cubicBezTo>
                    <a:pt x="37" y="186"/>
                    <a:pt x="37" y="186"/>
                    <a:pt x="37" y="186"/>
                  </a:cubicBezTo>
                  <a:cubicBezTo>
                    <a:pt x="58" y="185"/>
                    <a:pt x="84" y="183"/>
                    <a:pt x="100" y="177"/>
                  </a:cubicBezTo>
                  <a:cubicBezTo>
                    <a:pt x="101" y="177"/>
                    <a:pt x="101" y="177"/>
                    <a:pt x="101" y="177"/>
                  </a:cubicBezTo>
                  <a:cubicBezTo>
                    <a:pt x="107" y="169"/>
                    <a:pt x="113" y="160"/>
                    <a:pt x="119" y="152"/>
                  </a:cubicBezTo>
                  <a:cubicBezTo>
                    <a:pt x="119" y="151"/>
                    <a:pt x="119" y="150"/>
                    <a:pt x="118" y="149"/>
                  </a:cubicBezTo>
                  <a:cubicBezTo>
                    <a:pt x="118" y="149"/>
                    <a:pt x="117" y="149"/>
                    <a:pt x="117" y="149"/>
                  </a:cubicBezTo>
                  <a:cubicBezTo>
                    <a:pt x="117" y="149"/>
                    <a:pt x="117" y="149"/>
                    <a:pt x="117" y="149"/>
                  </a:cubicBezTo>
                  <a:cubicBezTo>
                    <a:pt x="112" y="146"/>
                    <a:pt x="107" y="143"/>
                    <a:pt x="103" y="141"/>
                  </a:cubicBezTo>
                  <a:cubicBezTo>
                    <a:pt x="134" y="113"/>
                    <a:pt x="143" y="80"/>
                    <a:pt x="143" y="53"/>
                  </a:cubicBezTo>
                  <a:cubicBezTo>
                    <a:pt x="143" y="30"/>
                    <a:pt x="137" y="11"/>
                    <a:pt x="134" y="5"/>
                  </a:cubicBezTo>
                  <a:cubicBezTo>
                    <a:pt x="134" y="4"/>
                    <a:pt x="133" y="4"/>
                    <a:pt x="132" y="4"/>
                  </a:cubicBezTo>
                  <a:cubicBezTo>
                    <a:pt x="130" y="3"/>
                    <a:pt x="125" y="3"/>
                    <a:pt x="120" y="3"/>
                  </a:cubicBezTo>
                  <a:cubicBezTo>
                    <a:pt x="118" y="2"/>
                    <a:pt x="116" y="2"/>
                    <a:pt x="114" y="2"/>
                  </a:cubicBezTo>
                  <a:cubicBezTo>
                    <a:pt x="112" y="1"/>
                    <a:pt x="111" y="1"/>
                    <a:pt x="111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14" name="Freeform 768"/>
            <p:cNvSpPr>
              <a:spLocks noEditPoints="1"/>
            </p:cNvSpPr>
            <p:nvPr/>
          </p:nvSpPr>
          <p:spPr bwMode="auto">
            <a:xfrm>
              <a:off x="3625" y="937"/>
              <a:ext cx="336" cy="326"/>
            </a:xfrm>
            <a:custGeom>
              <a:avLst/>
              <a:gdLst>
                <a:gd name="T0" fmla="*/ 80 w 142"/>
                <a:gd name="T1" fmla="*/ 133 h 138"/>
                <a:gd name="T2" fmla="*/ 80 w 142"/>
                <a:gd name="T3" fmla="*/ 133 h 138"/>
                <a:gd name="T4" fmla="*/ 78 w 142"/>
                <a:gd name="T5" fmla="*/ 133 h 138"/>
                <a:gd name="T6" fmla="*/ 83 w 142"/>
                <a:gd name="T7" fmla="*/ 95 h 138"/>
                <a:gd name="T8" fmla="*/ 77 w 142"/>
                <a:gd name="T9" fmla="*/ 92 h 138"/>
                <a:gd name="T10" fmla="*/ 53 w 142"/>
                <a:gd name="T11" fmla="*/ 74 h 138"/>
                <a:gd name="T12" fmla="*/ 65 w 142"/>
                <a:gd name="T13" fmla="*/ 91 h 138"/>
                <a:gd name="T14" fmla="*/ 52 w 142"/>
                <a:gd name="T15" fmla="*/ 83 h 138"/>
                <a:gd name="T16" fmla="*/ 49 w 142"/>
                <a:gd name="T17" fmla="*/ 74 h 138"/>
                <a:gd name="T18" fmla="*/ 137 w 142"/>
                <a:gd name="T19" fmla="*/ 82 h 138"/>
                <a:gd name="T20" fmla="*/ 124 w 142"/>
                <a:gd name="T21" fmla="*/ 83 h 138"/>
                <a:gd name="T22" fmla="*/ 132 w 142"/>
                <a:gd name="T23" fmla="*/ 56 h 138"/>
                <a:gd name="T24" fmla="*/ 125 w 142"/>
                <a:gd name="T25" fmla="*/ 83 h 138"/>
                <a:gd name="T26" fmla="*/ 124 w 142"/>
                <a:gd name="T27" fmla="*/ 59 h 138"/>
                <a:gd name="T28" fmla="*/ 120 w 142"/>
                <a:gd name="T29" fmla="*/ 76 h 138"/>
                <a:gd name="T30" fmla="*/ 84 w 142"/>
                <a:gd name="T31" fmla="*/ 49 h 138"/>
                <a:gd name="T32" fmla="*/ 56 w 142"/>
                <a:gd name="T33" fmla="*/ 35 h 138"/>
                <a:gd name="T34" fmla="*/ 126 w 142"/>
                <a:gd name="T35" fmla="*/ 33 h 138"/>
                <a:gd name="T36" fmla="*/ 29 w 142"/>
                <a:gd name="T37" fmla="*/ 64 h 138"/>
                <a:gd name="T38" fmla="*/ 75 w 142"/>
                <a:gd name="T39" fmla="*/ 31 h 138"/>
                <a:gd name="T40" fmla="*/ 111 w 142"/>
                <a:gd name="T41" fmla="*/ 30 h 138"/>
                <a:gd name="T42" fmla="*/ 50 w 142"/>
                <a:gd name="T43" fmla="*/ 66 h 138"/>
                <a:gd name="T44" fmla="*/ 54 w 142"/>
                <a:gd name="T45" fmla="*/ 65 h 138"/>
                <a:gd name="T46" fmla="*/ 25 w 142"/>
                <a:gd name="T47" fmla="*/ 47 h 138"/>
                <a:gd name="T48" fmla="*/ 121 w 142"/>
                <a:gd name="T49" fmla="*/ 40 h 138"/>
                <a:gd name="T50" fmla="*/ 55 w 142"/>
                <a:gd name="T51" fmla="*/ 22 h 138"/>
                <a:gd name="T52" fmla="*/ 28 w 142"/>
                <a:gd name="T53" fmla="*/ 61 h 138"/>
                <a:gd name="T54" fmla="*/ 115 w 142"/>
                <a:gd name="T55" fmla="*/ 19 h 138"/>
                <a:gd name="T56" fmla="*/ 65 w 142"/>
                <a:gd name="T57" fmla="*/ 12 h 138"/>
                <a:gd name="T58" fmla="*/ 84 w 142"/>
                <a:gd name="T59" fmla="*/ 16 h 138"/>
                <a:gd name="T60" fmla="*/ 97 w 142"/>
                <a:gd name="T61" fmla="*/ 24 h 138"/>
                <a:gd name="T62" fmla="*/ 110 w 142"/>
                <a:gd name="T63" fmla="*/ 19 h 138"/>
                <a:gd name="T64" fmla="*/ 111 w 142"/>
                <a:gd name="T65" fmla="*/ 31 h 138"/>
                <a:gd name="T66" fmla="*/ 124 w 142"/>
                <a:gd name="T67" fmla="*/ 46 h 138"/>
                <a:gd name="T68" fmla="*/ 134 w 142"/>
                <a:gd name="T69" fmla="*/ 52 h 138"/>
                <a:gd name="T70" fmla="*/ 127 w 142"/>
                <a:gd name="T71" fmla="*/ 52 h 138"/>
                <a:gd name="T72" fmla="*/ 119 w 142"/>
                <a:gd name="T73" fmla="*/ 86 h 138"/>
                <a:gd name="T74" fmla="*/ 129 w 142"/>
                <a:gd name="T75" fmla="*/ 86 h 138"/>
                <a:gd name="T76" fmla="*/ 128 w 142"/>
                <a:gd name="T77" fmla="*/ 104 h 138"/>
                <a:gd name="T78" fmla="*/ 100 w 142"/>
                <a:gd name="T79" fmla="*/ 98 h 138"/>
                <a:gd name="T80" fmla="*/ 63 w 142"/>
                <a:gd name="T81" fmla="*/ 83 h 138"/>
                <a:gd name="T82" fmla="*/ 75 w 142"/>
                <a:gd name="T83" fmla="*/ 52 h 138"/>
                <a:gd name="T84" fmla="*/ 92 w 142"/>
                <a:gd name="T85" fmla="*/ 41 h 138"/>
                <a:gd name="T86" fmla="*/ 71 w 142"/>
                <a:gd name="T87" fmla="*/ 25 h 138"/>
                <a:gd name="T88" fmla="*/ 57 w 142"/>
                <a:gd name="T89" fmla="*/ 17 h 138"/>
                <a:gd name="T90" fmla="*/ 21 w 142"/>
                <a:gd name="T91" fmla="*/ 48 h 138"/>
                <a:gd name="T92" fmla="*/ 25 w 142"/>
                <a:gd name="T93" fmla="*/ 70 h 138"/>
                <a:gd name="T94" fmla="*/ 51 w 142"/>
                <a:gd name="T95" fmla="*/ 88 h 138"/>
                <a:gd name="T96" fmla="*/ 55 w 142"/>
                <a:gd name="T97" fmla="*/ 114 h 138"/>
                <a:gd name="T98" fmla="*/ 61 w 142"/>
                <a:gd name="T99" fmla="*/ 119 h 138"/>
                <a:gd name="T100" fmla="*/ 60 w 142"/>
                <a:gd name="T101" fmla="*/ 132 h 138"/>
                <a:gd name="T102" fmla="*/ 97 w 142"/>
                <a:gd name="T103" fmla="*/ 18 h 138"/>
                <a:gd name="T104" fmla="*/ 38 w 142"/>
                <a:gd name="T105" fmla="*/ 15 h 138"/>
                <a:gd name="T106" fmla="*/ 38 w 142"/>
                <a:gd name="T107" fmla="*/ 15 h 138"/>
                <a:gd name="T108" fmla="*/ 91 w 142"/>
                <a:gd name="T109" fmla="*/ 15 h 138"/>
                <a:gd name="T110" fmla="*/ 75 w 142"/>
                <a:gd name="T111" fmla="*/ 8 h 138"/>
                <a:gd name="T112" fmla="*/ 62 w 142"/>
                <a:gd name="T113" fmla="*/ 6 h 138"/>
                <a:gd name="T114" fmla="*/ 71 w 142"/>
                <a:gd name="T115" fmla="*/ 0 h 138"/>
                <a:gd name="T116" fmla="*/ 23 w 142"/>
                <a:gd name="T117" fmla="*/ 18 h 138"/>
                <a:gd name="T118" fmla="*/ 141 w 142"/>
                <a:gd name="T119" fmla="*/ 82 h 138"/>
                <a:gd name="T120" fmla="*/ 117 w 142"/>
                <a:gd name="T12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2" h="138">
                  <a:moveTo>
                    <a:pt x="90" y="131"/>
                  </a:moveTo>
                  <a:cubicBezTo>
                    <a:pt x="90" y="131"/>
                    <a:pt x="90" y="131"/>
                    <a:pt x="90" y="131"/>
                  </a:cubicBezTo>
                  <a:cubicBezTo>
                    <a:pt x="94" y="121"/>
                    <a:pt x="99" y="112"/>
                    <a:pt x="103" y="103"/>
                  </a:cubicBezTo>
                  <a:cubicBezTo>
                    <a:pt x="114" y="112"/>
                    <a:pt x="97" y="126"/>
                    <a:pt x="91" y="131"/>
                  </a:cubicBezTo>
                  <a:cubicBezTo>
                    <a:pt x="90" y="131"/>
                    <a:pt x="90" y="131"/>
                    <a:pt x="90" y="131"/>
                  </a:cubicBezTo>
                  <a:cubicBezTo>
                    <a:pt x="90" y="131"/>
                    <a:pt x="90" y="131"/>
                    <a:pt x="90" y="131"/>
                  </a:cubicBezTo>
                  <a:moveTo>
                    <a:pt x="80" y="133"/>
                  </a:moveTo>
                  <a:cubicBezTo>
                    <a:pt x="84" y="123"/>
                    <a:pt x="89" y="112"/>
                    <a:pt x="93" y="102"/>
                  </a:cubicBezTo>
                  <a:cubicBezTo>
                    <a:pt x="95" y="102"/>
                    <a:pt x="98" y="103"/>
                    <a:pt x="100" y="103"/>
                  </a:cubicBezTo>
                  <a:cubicBezTo>
                    <a:pt x="100" y="103"/>
                    <a:pt x="100" y="103"/>
                    <a:pt x="100" y="103"/>
                  </a:cubicBezTo>
                  <a:cubicBezTo>
                    <a:pt x="96" y="112"/>
                    <a:pt x="92" y="121"/>
                    <a:pt x="88" y="130"/>
                  </a:cubicBezTo>
                  <a:cubicBezTo>
                    <a:pt x="88" y="130"/>
                    <a:pt x="88" y="130"/>
                    <a:pt x="88" y="130"/>
                  </a:cubicBezTo>
                  <a:cubicBezTo>
                    <a:pt x="88" y="131"/>
                    <a:pt x="87" y="131"/>
                    <a:pt x="87" y="132"/>
                  </a:cubicBezTo>
                  <a:cubicBezTo>
                    <a:pt x="85" y="132"/>
                    <a:pt x="83" y="133"/>
                    <a:pt x="80" y="133"/>
                  </a:cubicBezTo>
                  <a:moveTo>
                    <a:pt x="71" y="133"/>
                  </a:moveTo>
                  <a:cubicBezTo>
                    <a:pt x="70" y="133"/>
                    <a:pt x="69" y="133"/>
                    <a:pt x="68" y="133"/>
                  </a:cubicBezTo>
                  <a:cubicBezTo>
                    <a:pt x="74" y="121"/>
                    <a:pt x="79" y="109"/>
                    <a:pt x="85" y="97"/>
                  </a:cubicBezTo>
                  <a:cubicBezTo>
                    <a:pt x="86" y="99"/>
                    <a:pt x="87" y="100"/>
                    <a:pt x="85" y="101"/>
                  </a:cubicBezTo>
                  <a:cubicBezTo>
                    <a:pt x="85" y="101"/>
                    <a:pt x="86" y="101"/>
                    <a:pt x="87" y="101"/>
                  </a:cubicBezTo>
                  <a:cubicBezTo>
                    <a:pt x="88" y="101"/>
                    <a:pt x="89" y="101"/>
                    <a:pt x="91" y="102"/>
                  </a:cubicBezTo>
                  <a:cubicBezTo>
                    <a:pt x="86" y="112"/>
                    <a:pt x="82" y="123"/>
                    <a:pt x="78" y="133"/>
                  </a:cubicBezTo>
                  <a:cubicBezTo>
                    <a:pt x="76" y="133"/>
                    <a:pt x="73" y="133"/>
                    <a:pt x="71" y="133"/>
                  </a:cubicBezTo>
                  <a:moveTo>
                    <a:pt x="66" y="133"/>
                  </a:moveTo>
                  <a:cubicBezTo>
                    <a:pt x="65" y="133"/>
                    <a:pt x="65" y="133"/>
                    <a:pt x="64" y="133"/>
                  </a:cubicBezTo>
                  <a:cubicBezTo>
                    <a:pt x="66" y="126"/>
                    <a:pt x="69" y="120"/>
                    <a:pt x="65" y="116"/>
                  </a:cubicBezTo>
                  <a:cubicBezTo>
                    <a:pt x="68" y="110"/>
                    <a:pt x="71" y="104"/>
                    <a:pt x="75" y="98"/>
                  </a:cubicBezTo>
                  <a:cubicBezTo>
                    <a:pt x="76" y="96"/>
                    <a:pt x="78" y="94"/>
                    <a:pt x="79" y="93"/>
                  </a:cubicBezTo>
                  <a:cubicBezTo>
                    <a:pt x="81" y="94"/>
                    <a:pt x="82" y="95"/>
                    <a:pt x="83" y="95"/>
                  </a:cubicBezTo>
                  <a:cubicBezTo>
                    <a:pt x="77" y="108"/>
                    <a:pt x="72" y="121"/>
                    <a:pt x="66" y="133"/>
                  </a:cubicBezTo>
                  <a:moveTo>
                    <a:pt x="63" y="115"/>
                  </a:moveTo>
                  <a:cubicBezTo>
                    <a:pt x="61" y="114"/>
                    <a:pt x="60" y="112"/>
                    <a:pt x="59" y="111"/>
                  </a:cubicBezTo>
                  <a:cubicBezTo>
                    <a:pt x="62" y="104"/>
                    <a:pt x="65" y="97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71" y="90"/>
                    <a:pt x="74" y="91"/>
                    <a:pt x="77" y="92"/>
                  </a:cubicBezTo>
                  <a:cubicBezTo>
                    <a:pt x="75" y="93"/>
                    <a:pt x="74" y="95"/>
                    <a:pt x="73" y="97"/>
                  </a:cubicBezTo>
                  <a:cubicBezTo>
                    <a:pt x="69" y="103"/>
                    <a:pt x="66" y="109"/>
                    <a:pt x="63" y="115"/>
                  </a:cubicBezTo>
                  <a:moveTo>
                    <a:pt x="50" y="75"/>
                  </a:moveTo>
                  <a:cubicBezTo>
                    <a:pt x="51" y="75"/>
                    <a:pt x="51" y="74"/>
                    <a:pt x="52" y="74"/>
                  </a:cubicBezTo>
                  <a:cubicBezTo>
                    <a:pt x="52" y="74"/>
                    <a:pt x="52" y="74"/>
                    <a:pt x="53" y="74"/>
                  </a:cubicBezTo>
                  <a:cubicBezTo>
                    <a:pt x="53" y="74"/>
                    <a:pt x="53" y="74"/>
                    <a:pt x="53" y="74"/>
                  </a:cubicBezTo>
                  <a:cubicBezTo>
                    <a:pt x="53" y="74"/>
                    <a:pt x="53" y="74"/>
                    <a:pt x="53" y="74"/>
                  </a:cubicBezTo>
                  <a:cubicBezTo>
                    <a:pt x="53" y="74"/>
                    <a:pt x="53" y="74"/>
                    <a:pt x="53" y="74"/>
                  </a:cubicBezTo>
                  <a:cubicBezTo>
                    <a:pt x="56" y="76"/>
                    <a:pt x="57" y="80"/>
                    <a:pt x="56" y="82"/>
                  </a:cubicBezTo>
                  <a:cubicBezTo>
                    <a:pt x="56" y="82"/>
                    <a:pt x="60" y="85"/>
                    <a:pt x="60" y="87"/>
                  </a:cubicBezTo>
                  <a:cubicBezTo>
                    <a:pt x="61" y="87"/>
                    <a:pt x="62" y="87"/>
                    <a:pt x="63" y="87"/>
                  </a:cubicBezTo>
                  <a:cubicBezTo>
                    <a:pt x="63" y="88"/>
                    <a:pt x="63" y="89"/>
                    <a:pt x="63" y="90"/>
                  </a:cubicBezTo>
                  <a:cubicBezTo>
                    <a:pt x="63" y="90"/>
                    <a:pt x="64" y="91"/>
                    <a:pt x="64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2" y="97"/>
                    <a:pt x="60" y="102"/>
                    <a:pt x="58" y="108"/>
                  </a:cubicBezTo>
                  <a:cubicBezTo>
                    <a:pt x="57" y="105"/>
                    <a:pt x="57" y="102"/>
                    <a:pt x="58" y="99"/>
                  </a:cubicBezTo>
                  <a:cubicBezTo>
                    <a:pt x="58" y="96"/>
                    <a:pt x="58" y="93"/>
                    <a:pt x="61" y="91"/>
                  </a:cubicBezTo>
                  <a:cubicBezTo>
                    <a:pt x="60" y="91"/>
                    <a:pt x="59" y="90"/>
                    <a:pt x="58" y="89"/>
                  </a:cubicBezTo>
                  <a:cubicBezTo>
                    <a:pt x="58" y="89"/>
                    <a:pt x="57" y="89"/>
                    <a:pt x="57" y="89"/>
                  </a:cubicBezTo>
                  <a:cubicBezTo>
                    <a:pt x="56" y="88"/>
                    <a:pt x="57" y="87"/>
                    <a:pt x="57" y="87"/>
                  </a:cubicBezTo>
                  <a:cubicBezTo>
                    <a:pt x="55" y="87"/>
                    <a:pt x="54" y="84"/>
                    <a:pt x="52" y="83"/>
                  </a:cubicBezTo>
                  <a:cubicBezTo>
                    <a:pt x="53" y="81"/>
                    <a:pt x="54" y="80"/>
                    <a:pt x="55" y="78"/>
                  </a:cubicBezTo>
                  <a:cubicBezTo>
                    <a:pt x="55" y="77"/>
                    <a:pt x="55" y="77"/>
                    <a:pt x="54" y="76"/>
                  </a:cubicBezTo>
                  <a:cubicBezTo>
                    <a:pt x="54" y="76"/>
                    <a:pt x="54" y="76"/>
                    <a:pt x="54" y="76"/>
                  </a:cubicBezTo>
                  <a:cubicBezTo>
                    <a:pt x="53" y="76"/>
                    <a:pt x="53" y="77"/>
                    <a:pt x="53" y="77"/>
                  </a:cubicBezTo>
                  <a:cubicBezTo>
                    <a:pt x="52" y="79"/>
                    <a:pt x="51" y="81"/>
                    <a:pt x="50" y="82"/>
                  </a:cubicBezTo>
                  <a:cubicBezTo>
                    <a:pt x="49" y="82"/>
                    <a:pt x="48" y="81"/>
                    <a:pt x="46" y="81"/>
                  </a:cubicBezTo>
                  <a:cubicBezTo>
                    <a:pt x="48" y="79"/>
                    <a:pt x="48" y="77"/>
                    <a:pt x="49" y="74"/>
                  </a:cubicBezTo>
                  <a:cubicBezTo>
                    <a:pt x="50" y="75"/>
                    <a:pt x="50" y="75"/>
                    <a:pt x="50" y="75"/>
                  </a:cubicBezTo>
                  <a:moveTo>
                    <a:pt x="128" y="82"/>
                  </a:moveTo>
                  <a:cubicBezTo>
                    <a:pt x="128" y="82"/>
                    <a:pt x="128" y="82"/>
                    <a:pt x="128" y="82"/>
                  </a:cubicBezTo>
                  <a:cubicBezTo>
                    <a:pt x="128" y="82"/>
                    <a:pt x="128" y="82"/>
                    <a:pt x="128" y="82"/>
                  </a:cubicBezTo>
                  <a:cubicBezTo>
                    <a:pt x="130" y="75"/>
                    <a:pt x="133" y="68"/>
                    <a:pt x="136" y="62"/>
                  </a:cubicBezTo>
                  <a:cubicBezTo>
                    <a:pt x="137" y="64"/>
                    <a:pt x="138" y="67"/>
                    <a:pt x="138" y="70"/>
                  </a:cubicBezTo>
                  <a:cubicBezTo>
                    <a:pt x="138" y="74"/>
                    <a:pt x="137" y="78"/>
                    <a:pt x="137" y="82"/>
                  </a:cubicBezTo>
                  <a:cubicBezTo>
                    <a:pt x="136" y="83"/>
                    <a:pt x="136" y="85"/>
                    <a:pt x="136" y="86"/>
                  </a:cubicBezTo>
                  <a:cubicBezTo>
                    <a:pt x="135" y="86"/>
                    <a:pt x="135" y="86"/>
                    <a:pt x="135" y="86"/>
                  </a:cubicBezTo>
                  <a:cubicBezTo>
                    <a:pt x="135" y="85"/>
                    <a:pt x="134" y="83"/>
                    <a:pt x="133" y="83"/>
                  </a:cubicBezTo>
                  <a:cubicBezTo>
                    <a:pt x="132" y="82"/>
                    <a:pt x="131" y="82"/>
                    <a:pt x="129" y="82"/>
                  </a:cubicBezTo>
                  <a:cubicBezTo>
                    <a:pt x="129" y="82"/>
                    <a:pt x="129" y="82"/>
                    <a:pt x="129" y="82"/>
                  </a:cubicBezTo>
                  <a:cubicBezTo>
                    <a:pt x="129" y="82"/>
                    <a:pt x="128" y="82"/>
                    <a:pt x="128" y="82"/>
                  </a:cubicBezTo>
                  <a:moveTo>
                    <a:pt x="124" y="83"/>
                  </a:moveTo>
                  <a:cubicBezTo>
                    <a:pt x="123" y="83"/>
                    <a:pt x="122" y="83"/>
                    <a:pt x="122" y="83"/>
                  </a:cubicBezTo>
                  <a:cubicBezTo>
                    <a:pt x="122" y="82"/>
                    <a:pt x="121" y="82"/>
                    <a:pt x="121" y="81"/>
                  </a:cubicBezTo>
                  <a:cubicBezTo>
                    <a:pt x="121" y="81"/>
                    <a:pt x="121" y="81"/>
                    <a:pt x="121" y="81"/>
                  </a:cubicBezTo>
                  <a:cubicBezTo>
                    <a:pt x="121" y="80"/>
                    <a:pt x="121" y="80"/>
                    <a:pt x="121" y="80"/>
                  </a:cubicBezTo>
                  <a:cubicBezTo>
                    <a:pt x="123" y="72"/>
                    <a:pt x="126" y="65"/>
                    <a:pt x="130" y="57"/>
                  </a:cubicBezTo>
                  <a:cubicBezTo>
                    <a:pt x="130" y="57"/>
                    <a:pt x="130" y="57"/>
                    <a:pt x="130" y="57"/>
                  </a:cubicBezTo>
                  <a:cubicBezTo>
                    <a:pt x="131" y="57"/>
                    <a:pt x="132" y="57"/>
                    <a:pt x="132" y="56"/>
                  </a:cubicBezTo>
                  <a:cubicBezTo>
                    <a:pt x="133" y="56"/>
                    <a:pt x="133" y="56"/>
                    <a:pt x="134" y="56"/>
                  </a:cubicBezTo>
                  <a:cubicBezTo>
                    <a:pt x="134" y="57"/>
                    <a:pt x="134" y="57"/>
                    <a:pt x="134" y="57"/>
                  </a:cubicBezTo>
                  <a:cubicBezTo>
                    <a:pt x="134" y="58"/>
                    <a:pt x="134" y="58"/>
                    <a:pt x="134" y="58"/>
                  </a:cubicBezTo>
                  <a:cubicBezTo>
                    <a:pt x="134" y="59"/>
                    <a:pt x="134" y="59"/>
                    <a:pt x="134" y="60"/>
                  </a:cubicBezTo>
                  <a:cubicBezTo>
                    <a:pt x="131" y="67"/>
                    <a:pt x="128" y="74"/>
                    <a:pt x="125" y="81"/>
                  </a:cubicBezTo>
                  <a:cubicBezTo>
                    <a:pt x="125" y="81"/>
                    <a:pt x="125" y="82"/>
                    <a:pt x="125" y="82"/>
                  </a:cubicBezTo>
                  <a:cubicBezTo>
                    <a:pt x="125" y="83"/>
                    <a:pt x="125" y="83"/>
                    <a:pt x="125" y="83"/>
                  </a:cubicBezTo>
                  <a:cubicBezTo>
                    <a:pt x="125" y="83"/>
                    <a:pt x="125" y="83"/>
                    <a:pt x="124" y="83"/>
                  </a:cubicBezTo>
                  <a:cubicBezTo>
                    <a:pt x="124" y="83"/>
                    <a:pt x="124" y="83"/>
                    <a:pt x="124" y="83"/>
                  </a:cubicBezTo>
                  <a:moveTo>
                    <a:pt x="120" y="76"/>
                  </a:moveTo>
                  <a:cubicBezTo>
                    <a:pt x="120" y="76"/>
                    <a:pt x="120" y="75"/>
                    <a:pt x="120" y="74"/>
                  </a:cubicBezTo>
                  <a:cubicBezTo>
                    <a:pt x="120" y="72"/>
                    <a:pt x="120" y="70"/>
                    <a:pt x="120" y="68"/>
                  </a:cubicBezTo>
                  <a:cubicBezTo>
                    <a:pt x="120" y="66"/>
                    <a:pt x="121" y="65"/>
                    <a:pt x="121" y="64"/>
                  </a:cubicBezTo>
                  <a:cubicBezTo>
                    <a:pt x="122" y="63"/>
                    <a:pt x="123" y="61"/>
                    <a:pt x="124" y="59"/>
                  </a:cubicBezTo>
                  <a:cubicBezTo>
                    <a:pt x="125" y="58"/>
                    <a:pt x="125" y="57"/>
                    <a:pt x="126" y="57"/>
                  </a:cubicBezTo>
                  <a:cubicBezTo>
                    <a:pt x="126" y="56"/>
                    <a:pt x="127" y="56"/>
                    <a:pt x="127" y="56"/>
                  </a:cubicBezTo>
                  <a:cubicBezTo>
                    <a:pt x="127" y="56"/>
                    <a:pt x="127" y="56"/>
                    <a:pt x="127" y="56"/>
                  </a:cubicBezTo>
                  <a:cubicBezTo>
                    <a:pt x="128" y="56"/>
                    <a:pt x="128" y="56"/>
                    <a:pt x="128" y="56"/>
                  </a:cubicBezTo>
                  <a:cubicBezTo>
                    <a:pt x="128" y="56"/>
                    <a:pt x="128" y="56"/>
                    <a:pt x="128" y="56"/>
                  </a:cubicBezTo>
                  <a:cubicBezTo>
                    <a:pt x="128" y="56"/>
                    <a:pt x="128" y="56"/>
                    <a:pt x="128" y="56"/>
                  </a:cubicBezTo>
                  <a:cubicBezTo>
                    <a:pt x="125" y="63"/>
                    <a:pt x="122" y="70"/>
                    <a:pt x="120" y="76"/>
                  </a:cubicBezTo>
                  <a:moveTo>
                    <a:pt x="75" y="48"/>
                  </a:moveTo>
                  <a:cubicBezTo>
                    <a:pt x="77" y="44"/>
                    <a:pt x="79" y="40"/>
                    <a:pt x="82" y="37"/>
                  </a:cubicBezTo>
                  <a:cubicBezTo>
                    <a:pt x="82" y="37"/>
                    <a:pt x="82" y="37"/>
                    <a:pt x="82" y="37"/>
                  </a:cubicBezTo>
                  <a:cubicBezTo>
                    <a:pt x="82" y="37"/>
                    <a:pt x="82" y="37"/>
                    <a:pt x="82" y="37"/>
                  </a:cubicBezTo>
                  <a:cubicBezTo>
                    <a:pt x="83" y="37"/>
                    <a:pt x="87" y="39"/>
                    <a:pt x="88" y="39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40"/>
                    <a:pt x="82" y="47"/>
                    <a:pt x="84" y="49"/>
                  </a:cubicBezTo>
                  <a:cubicBezTo>
                    <a:pt x="82" y="48"/>
                    <a:pt x="79" y="48"/>
                    <a:pt x="76" y="48"/>
                  </a:cubicBezTo>
                  <a:cubicBezTo>
                    <a:pt x="76" y="48"/>
                    <a:pt x="75" y="48"/>
                    <a:pt x="75" y="48"/>
                  </a:cubicBezTo>
                  <a:moveTo>
                    <a:pt x="44" y="80"/>
                  </a:moveTo>
                  <a:cubicBezTo>
                    <a:pt x="42" y="79"/>
                    <a:pt x="40" y="78"/>
                    <a:pt x="39" y="77"/>
                  </a:cubicBezTo>
                  <a:cubicBezTo>
                    <a:pt x="38" y="77"/>
                    <a:pt x="36" y="74"/>
                    <a:pt x="34" y="72"/>
                  </a:cubicBezTo>
                  <a:cubicBezTo>
                    <a:pt x="41" y="59"/>
                    <a:pt x="48" y="47"/>
                    <a:pt x="56" y="35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7" y="36"/>
                    <a:pt x="59" y="37"/>
                    <a:pt x="61" y="38"/>
                  </a:cubicBezTo>
                  <a:cubicBezTo>
                    <a:pt x="56" y="47"/>
                    <a:pt x="51" y="56"/>
                    <a:pt x="46" y="65"/>
                  </a:cubicBezTo>
                  <a:cubicBezTo>
                    <a:pt x="46" y="66"/>
                    <a:pt x="46" y="66"/>
                    <a:pt x="45" y="66"/>
                  </a:cubicBezTo>
                  <a:cubicBezTo>
                    <a:pt x="43" y="68"/>
                    <a:pt x="46" y="71"/>
                    <a:pt x="47" y="72"/>
                  </a:cubicBezTo>
                  <a:cubicBezTo>
                    <a:pt x="47" y="75"/>
                    <a:pt x="46" y="78"/>
                    <a:pt x="44" y="80"/>
                  </a:cubicBezTo>
                  <a:moveTo>
                    <a:pt x="124" y="37"/>
                  </a:moveTo>
                  <a:cubicBezTo>
                    <a:pt x="125" y="36"/>
                    <a:pt x="125" y="34"/>
                    <a:pt x="126" y="33"/>
                  </a:cubicBezTo>
                  <a:cubicBezTo>
                    <a:pt x="127" y="34"/>
                    <a:pt x="128" y="36"/>
                    <a:pt x="128" y="38"/>
                  </a:cubicBezTo>
                  <a:cubicBezTo>
                    <a:pt x="128" y="37"/>
                    <a:pt x="127" y="37"/>
                    <a:pt x="126" y="37"/>
                  </a:cubicBezTo>
                  <a:cubicBezTo>
                    <a:pt x="126" y="37"/>
                    <a:pt x="126" y="37"/>
                    <a:pt x="126" y="37"/>
                  </a:cubicBezTo>
                  <a:cubicBezTo>
                    <a:pt x="125" y="37"/>
                    <a:pt x="125" y="37"/>
                    <a:pt x="125" y="37"/>
                  </a:cubicBezTo>
                  <a:cubicBezTo>
                    <a:pt x="124" y="37"/>
                    <a:pt x="124" y="37"/>
                    <a:pt x="124" y="37"/>
                  </a:cubicBezTo>
                  <a:moveTo>
                    <a:pt x="33" y="70"/>
                  </a:moveTo>
                  <a:cubicBezTo>
                    <a:pt x="31" y="68"/>
                    <a:pt x="30" y="66"/>
                    <a:pt x="29" y="64"/>
                  </a:cubicBezTo>
                  <a:cubicBezTo>
                    <a:pt x="35" y="53"/>
                    <a:pt x="44" y="43"/>
                    <a:pt x="49" y="32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2" y="34"/>
                    <a:pt x="53" y="33"/>
                    <a:pt x="54" y="34"/>
                  </a:cubicBezTo>
                  <a:cubicBezTo>
                    <a:pt x="46" y="45"/>
                    <a:pt x="39" y="57"/>
                    <a:pt x="33" y="70"/>
                  </a:cubicBezTo>
                  <a:moveTo>
                    <a:pt x="59" y="69"/>
                  </a:moveTo>
                  <a:cubicBezTo>
                    <a:pt x="58" y="69"/>
                    <a:pt x="58" y="68"/>
                    <a:pt x="57" y="67"/>
                  </a:cubicBezTo>
                  <a:cubicBezTo>
                    <a:pt x="62" y="54"/>
                    <a:pt x="68" y="43"/>
                    <a:pt x="75" y="31"/>
                  </a:cubicBezTo>
                  <a:cubicBezTo>
                    <a:pt x="75" y="31"/>
                    <a:pt x="75" y="31"/>
                    <a:pt x="75" y="31"/>
                  </a:cubicBezTo>
                  <a:cubicBezTo>
                    <a:pt x="77" y="32"/>
                    <a:pt x="80" y="31"/>
                    <a:pt x="81" y="34"/>
                  </a:cubicBezTo>
                  <a:cubicBezTo>
                    <a:pt x="78" y="39"/>
                    <a:pt x="75" y="43"/>
                    <a:pt x="72" y="48"/>
                  </a:cubicBezTo>
                  <a:cubicBezTo>
                    <a:pt x="71" y="49"/>
                    <a:pt x="71" y="49"/>
                    <a:pt x="71" y="50"/>
                  </a:cubicBezTo>
                  <a:cubicBezTo>
                    <a:pt x="71" y="51"/>
                    <a:pt x="59" y="69"/>
                    <a:pt x="59" y="69"/>
                  </a:cubicBezTo>
                  <a:moveTo>
                    <a:pt x="111" y="30"/>
                  </a:moveTo>
                  <a:cubicBezTo>
                    <a:pt x="111" y="30"/>
                    <a:pt x="111" y="30"/>
                    <a:pt x="111" y="30"/>
                  </a:cubicBezTo>
                  <a:cubicBezTo>
                    <a:pt x="111" y="30"/>
                    <a:pt x="111" y="30"/>
                    <a:pt x="111" y="30"/>
                  </a:cubicBezTo>
                  <a:moveTo>
                    <a:pt x="61" y="32"/>
                  </a:moveTo>
                  <a:cubicBezTo>
                    <a:pt x="60" y="32"/>
                    <a:pt x="59" y="32"/>
                    <a:pt x="59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9" y="30"/>
                    <a:pt x="60" y="30"/>
                    <a:pt x="61" y="29"/>
                  </a:cubicBezTo>
                  <a:cubicBezTo>
                    <a:pt x="61" y="30"/>
                    <a:pt x="61" y="31"/>
                    <a:pt x="61" y="32"/>
                  </a:cubicBezTo>
                  <a:moveTo>
                    <a:pt x="50" y="66"/>
                  </a:moveTo>
                  <a:cubicBezTo>
                    <a:pt x="49" y="65"/>
                    <a:pt x="49" y="65"/>
                    <a:pt x="49" y="65"/>
                  </a:cubicBezTo>
                  <a:cubicBezTo>
                    <a:pt x="54" y="56"/>
                    <a:pt x="59" y="47"/>
                    <a:pt x="64" y="38"/>
                  </a:cubicBezTo>
                  <a:cubicBezTo>
                    <a:pt x="65" y="38"/>
                    <a:pt x="66" y="37"/>
                    <a:pt x="65" y="34"/>
                  </a:cubicBezTo>
                  <a:cubicBezTo>
                    <a:pt x="65" y="29"/>
                    <a:pt x="65" y="28"/>
                    <a:pt x="66" y="28"/>
                  </a:cubicBezTo>
                  <a:cubicBezTo>
                    <a:pt x="67" y="28"/>
                    <a:pt x="69" y="30"/>
                    <a:pt x="72" y="31"/>
                  </a:cubicBezTo>
                  <a:cubicBezTo>
                    <a:pt x="66" y="42"/>
                    <a:pt x="60" y="53"/>
                    <a:pt x="55" y="65"/>
                  </a:cubicBezTo>
                  <a:cubicBezTo>
                    <a:pt x="55" y="65"/>
                    <a:pt x="55" y="65"/>
                    <a:pt x="54" y="65"/>
                  </a:cubicBezTo>
                  <a:cubicBezTo>
                    <a:pt x="54" y="65"/>
                    <a:pt x="53" y="65"/>
                    <a:pt x="51" y="65"/>
                  </a:cubicBezTo>
                  <a:cubicBezTo>
                    <a:pt x="51" y="65"/>
                    <a:pt x="50" y="66"/>
                    <a:pt x="50" y="66"/>
                  </a:cubicBezTo>
                  <a:moveTo>
                    <a:pt x="25" y="47"/>
                  </a:moveTo>
                  <a:cubicBezTo>
                    <a:pt x="25" y="45"/>
                    <a:pt x="24" y="43"/>
                    <a:pt x="24" y="42"/>
                  </a:cubicBezTo>
                  <a:cubicBezTo>
                    <a:pt x="27" y="37"/>
                    <a:pt x="34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35" y="33"/>
                    <a:pt x="30" y="40"/>
                    <a:pt x="25" y="47"/>
                  </a:cubicBezTo>
                  <a:moveTo>
                    <a:pt x="121" y="40"/>
                  </a:moveTo>
                  <a:cubicBezTo>
                    <a:pt x="121" y="40"/>
                    <a:pt x="120" y="39"/>
                    <a:pt x="120" y="39"/>
                  </a:cubicBezTo>
                  <a:cubicBezTo>
                    <a:pt x="119" y="38"/>
                    <a:pt x="119" y="37"/>
                    <a:pt x="118" y="35"/>
                  </a:cubicBezTo>
                  <a:cubicBezTo>
                    <a:pt x="119" y="32"/>
                    <a:pt x="120" y="29"/>
                    <a:pt x="121" y="25"/>
                  </a:cubicBezTo>
                  <a:cubicBezTo>
                    <a:pt x="122" y="27"/>
                    <a:pt x="123" y="28"/>
                    <a:pt x="124" y="30"/>
                  </a:cubicBezTo>
                  <a:cubicBezTo>
                    <a:pt x="124" y="30"/>
                    <a:pt x="124" y="30"/>
                    <a:pt x="124" y="30"/>
                  </a:cubicBezTo>
                  <a:cubicBezTo>
                    <a:pt x="123" y="33"/>
                    <a:pt x="122" y="37"/>
                    <a:pt x="121" y="40"/>
                  </a:cubicBezTo>
                  <a:moveTo>
                    <a:pt x="28" y="61"/>
                  </a:moveTo>
                  <a:cubicBezTo>
                    <a:pt x="26" y="58"/>
                    <a:pt x="26" y="56"/>
                    <a:pt x="26" y="55"/>
                  </a:cubicBezTo>
                  <a:cubicBezTo>
                    <a:pt x="26" y="53"/>
                    <a:pt x="26" y="51"/>
                    <a:pt x="26" y="50"/>
                  </a:cubicBezTo>
                  <a:cubicBezTo>
                    <a:pt x="31" y="42"/>
                    <a:pt x="37" y="35"/>
                    <a:pt x="42" y="27"/>
                  </a:cubicBezTo>
                  <a:cubicBezTo>
                    <a:pt x="42" y="27"/>
                    <a:pt x="43" y="26"/>
                    <a:pt x="43" y="26"/>
                  </a:cubicBezTo>
                  <a:cubicBezTo>
                    <a:pt x="46" y="25"/>
                    <a:pt x="52" y="22"/>
                    <a:pt x="55" y="20"/>
                  </a:cubicBezTo>
                  <a:cubicBezTo>
                    <a:pt x="54" y="21"/>
                    <a:pt x="55" y="21"/>
                    <a:pt x="55" y="22"/>
                  </a:cubicBezTo>
                  <a:cubicBezTo>
                    <a:pt x="56" y="23"/>
                    <a:pt x="57" y="24"/>
                    <a:pt x="58" y="25"/>
                  </a:cubicBezTo>
                  <a:cubicBezTo>
                    <a:pt x="59" y="26"/>
                    <a:pt x="52" y="28"/>
                    <a:pt x="50" y="30"/>
                  </a:cubicBezTo>
                  <a:cubicBezTo>
                    <a:pt x="50" y="30"/>
                    <a:pt x="50" y="30"/>
                    <a:pt x="50" y="30"/>
                  </a:cubicBezTo>
                  <a:cubicBezTo>
                    <a:pt x="50" y="30"/>
                    <a:pt x="50" y="29"/>
                    <a:pt x="49" y="29"/>
                  </a:cubicBezTo>
                  <a:cubicBezTo>
                    <a:pt x="49" y="29"/>
                    <a:pt x="49" y="29"/>
                    <a:pt x="49" y="29"/>
                  </a:cubicBezTo>
                  <a:cubicBezTo>
                    <a:pt x="49" y="29"/>
                    <a:pt x="48" y="29"/>
                    <a:pt x="48" y="29"/>
                  </a:cubicBezTo>
                  <a:cubicBezTo>
                    <a:pt x="43" y="41"/>
                    <a:pt x="34" y="50"/>
                    <a:pt x="28" y="61"/>
                  </a:cubicBezTo>
                  <a:moveTo>
                    <a:pt x="117" y="32"/>
                  </a:moveTo>
                  <a:cubicBezTo>
                    <a:pt x="117" y="32"/>
                    <a:pt x="117" y="32"/>
                    <a:pt x="117" y="32"/>
                  </a:cubicBezTo>
                  <a:cubicBezTo>
                    <a:pt x="116" y="31"/>
                    <a:pt x="116" y="30"/>
                    <a:pt x="115" y="29"/>
                  </a:cubicBezTo>
                  <a:cubicBezTo>
                    <a:pt x="115" y="28"/>
                    <a:pt x="115" y="28"/>
                    <a:pt x="115" y="28"/>
                  </a:cubicBezTo>
                  <a:cubicBezTo>
                    <a:pt x="115" y="27"/>
                    <a:pt x="115" y="25"/>
                    <a:pt x="115" y="24"/>
                  </a:cubicBezTo>
                  <a:cubicBezTo>
                    <a:pt x="115" y="22"/>
                    <a:pt x="115" y="21"/>
                    <a:pt x="115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20"/>
                    <a:pt x="118" y="22"/>
                    <a:pt x="119" y="23"/>
                  </a:cubicBezTo>
                  <a:cubicBezTo>
                    <a:pt x="119" y="23"/>
                    <a:pt x="119" y="23"/>
                    <a:pt x="119" y="23"/>
                  </a:cubicBezTo>
                  <a:cubicBezTo>
                    <a:pt x="119" y="24"/>
                    <a:pt x="119" y="24"/>
                    <a:pt x="119" y="24"/>
                  </a:cubicBezTo>
                  <a:cubicBezTo>
                    <a:pt x="118" y="27"/>
                    <a:pt x="118" y="30"/>
                    <a:pt x="117" y="32"/>
                  </a:cubicBezTo>
                  <a:moveTo>
                    <a:pt x="38" y="20"/>
                  </a:moveTo>
                  <a:cubicBezTo>
                    <a:pt x="42" y="20"/>
                    <a:pt x="45" y="18"/>
                    <a:pt x="48" y="17"/>
                  </a:cubicBezTo>
                  <a:cubicBezTo>
                    <a:pt x="53" y="13"/>
                    <a:pt x="59" y="12"/>
                    <a:pt x="65" y="12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71" y="12"/>
                    <a:pt x="76" y="13"/>
                    <a:pt x="81" y="15"/>
                  </a:cubicBezTo>
                  <a:cubicBezTo>
                    <a:pt x="81" y="15"/>
                    <a:pt x="81" y="16"/>
                    <a:pt x="81" y="16"/>
                  </a:cubicBezTo>
                  <a:cubicBezTo>
                    <a:pt x="81" y="17"/>
                    <a:pt x="81" y="17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3" y="18"/>
                    <a:pt x="83" y="17"/>
                    <a:pt x="83" y="17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85" y="16"/>
                    <a:pt x="85" y="16"/>
                    <a:pt x="85" y="16"/>
                  </a:cubicBezTo>
                  <a:cubicBezTo>
                    <a:pt x="87" y="18"/>
                    <a:pt x="89" y="19"/>
                    <a:pt x="91" y="20"/>
                  </a:cubicBezTo>
                  <a:cubicBezTo>
                    <a:pt x="92" y="20"/>
                    <a:pt x="93" y="20"/>
                    <a:pt x="93" y="21"/>
                  </a:cubicBezTo>
                  <a:cubicBezTo>
                    <a:pt x="94" y="21"/>
                    <a:pt x="94" y="22"/>
                    <a:pt x="95" y="23"/>
                  </a:cubicBezTo>
                  <a:cubicBezTo>
                    <a:pt x="95" y="23"/>
                    <a:pt x="96" y="24"/>
                    <a:pt x="97" y="24"/>
                  </a:cubicBezTo>
                  <a:cubicBezTo>
                    <a:pt x="97" y="24"/>
                    <a:pt x="97" y="24"/>
                    <a:pt x="97" y="24"/>
                  </a:cubicBezTo>
                  <a:cubicBezTo>
                    <a:pt x="98" y="23"/>
                    <a:pt x="98" y="23"/>
                    <a:pt x="98" y="23"/>
                  </a:cubicBezTo>
                  <a:cubicBezTo>
                    <a:pt x="98" y="23"/>
                    <a:pt x="99" y="23"/>
                    <a:pt x="99" y="22"/>
                  </a:cubicBezTo>
                  <a:cubicBezTo>
                    <a:pt x="99" y="22"/>
                    <a:pt x="101" y="20"/>
                    <a:pt x="102" y="18"/>
                  </a:cubicBezTo>
                  <a:cubicBezTo>
                    <a:pt x="104" y="17"/>
                    <a:pt x="106" y="16"/>
                    <a:pt x="108" y="15"/>
                  </a:cubicBezTo>
                  <a:cubicBezTo>
                    <a:pt x="108" y="15"/>
                    <a:pt x="108" y="15"/>
                    <a:pt x="108" y="15"/>
                  </a:cubicBezTo>
                  <a:cubicBezTo>
                    <a:pt x="109" y="15"/>
                    <a:pt x="110" y="16"/>
                    <a:pt x="110" y="16"/>
                  </a:cubicBezTo>
                  <a:cubicBezTo>
                    <a:pt x="110" y="17"/>
                    <a:pt x="110" y="18"/>
                    <a:pt x="110" y="19"/>
                  </a:cubicBezTo>
                  <a:cubicBezTo>
                    <a:pt x="110" y="19"/>
                    <a:pt x="110" y="19"/>
                    <a:pt x="110" y="19"/>
                  </a:cubicBezTo>
                  <a:cubicBezTo>
                    <a:pt x="110" y="19"/>
                    <a:pt x="110" y="19"/>
                    <a:pt x="111" y="20"/>
                  </a:cubicBezTo>
                  <a:cubicBezTo>
                    <a:pt x="111" y="22"/>
                    <a:pt x="111" y="23"/>
                    <a:pt x="111" y="24"/>
                  </a:cubicBezTo>
                  <a:cubicBezTo>
                    <a:pt x="111" y="25"/>
                    <a:pt x="111" y="27"/>
                    <a:pt x="110" y="27"/>
                  </a:cubicBezTo>
                  <a:cubicBezTo>
                    <a:pt x="110" y="28"/>
                    <a:pt x="110" y="29"/>
                    <a:pt x="111" y="30"/>
                  </a:cubicBezTo>
                  <a:cubicBezTo>
                    <a:pt x="111" y="30"/>
                    <a:pt x="111" y="30"/>
                    <a:pt x="111" y="30"/>
                  </a:cubicBezTo>
                  <a:cubicBezTo>
                    <a:pt x="111" y="30"/>
                    <a:pt x="111" y="30"/>
                    <a:pt x="111" y="31"/>
                  </a:cubicBezTo>
                  <a:cubicBezTo>
                    <a:pt x="112" y="32"/>
                    <a:pt x="113" y="35"/>
                    <a:pt x="114" y="38"/>
                  </a:cubicBezTo>
                  <a:cubicBezTo>
                    <a:pt x="115" y="39"/>
                    <a:pt x="116" y="40"/>
                    <a:pt x="116" y="41"/>
                  </a:cubicBezTo>
                  <a:cubicBezTo>
                    <a:pt x="117" y="43"/>
                    <a:pt x="118" y="44"/>
                    <a:pt x="118" y="44"/>
                  </a:cubicBezTo>
                  <a:cubicBezTo>
                    <a:pt x="119" y="45"/>
                    <a:pt x="119" y="45"/>
                    <a:pt x="120" y="46"/>
                  </a:cubicBezTo>
                  <a:cubicBezTo>
                    <a:pt x="121" y="46"/>
                    <a:pt x="121" y="46"/>
                    <a:pt x="122" y="46"/>
                  </a:cubicBezTo>
                  <a:cubicBezTo>
                    <a:pt x="122" y="46"/>
                    <a:pt x="122" y="46"/>
                    <a:pt x="122" y="46"/>
                  </a:cubicBezTo>
                  <a:cubicBezTo>
                    <a:pt x="123" y="46"/>
                    <a:pt x="123" y="46"/>
                    <a:pt x="124" y="46"/>
                  </a:cubicBezTo>
                  <a:cubicBezTo>
                    <a:pt x="125" y="45"/>
                    <a:pt x="125" y="44"/>
                    <a:pt x="125" y="44"/>
                  </a:cubicBezTo>
                  <a:cubicBezTo>
                    <a:pt x="126" y="43"/>
                    <a:pt x="126" y="42"/>
                    <a:pt x="126" y="42"/>
                  </a:cubicBezTo>
                  <a:cubicBezTo>
                    <a:pt x="127" y="42"/>
                    <a:pt x="128" y="42"/>
                    <a:pt x="129" y="43"/>
                  </a:cubicBezTo>
                  <a:cubicBezTo>
                    <a:pt x="131" y="44"/>
                    <a:pt x="132" y="46"/>
                    <a:pt x="133" y="47"/>
                  </a:cubicBezTo>
                  <a:cubicBezTo>
                    <a:pt x="134" y="48"/>
                    <a:pt x="134" y="48"/>
                    <a:pt x="135" y="48"/>
                  </a:cubicBezTo>
                  <a:cubicBezTo>
                    <a:pt x="135" y="49"/>
                    <a:pt x="135" y="51"/>
                    <a:pt x="136" y="52"/>
                  </a:cubicBezTo>
                  <a:cubicBezTo>
                    <a:pt x="135" y="52"/>
                    <a:pt x="134" y="52"/>
                    <a:pt x="134" y="52"/>
                  </a:cubicBezTo>
                  <a:cubicBezTo>
                    <a:pt x="133" y="52"/>
                    <a:pt x="132" y="52"/>
                    <a:pt x="132" y="52"/>
                  </a:cubicBezTo>
                  <a:cubicBezTo>
                    <a:pt x="131" y="52"/>
                    <a:pt x="130" y="52"/>
                    <a:pt x="130" y="52"/>
                  </a:cubicBezTo>
                  <a:cubicBezTo>
                    <a:pt x="130" y="52"/>
                    <a:pt x="130" y="52"/>
                    <a:pt x="130" y="52"/>
                  </a:cubicBezTo>
                  <a:cubicBezTo>
                    <a:pt x="129" y="52"/>
                    <a:pt x="129" y="52"/>
                    <a:pt x="129" y="52"/>
                  </a:cubicBezTo>
                  <a:cubicBezTo>
                    <a:pt x="129" y="52"/>
                    <a:pt x="129" y="52"/>
                    <a:pt x="129" y="52"/>
                  </a:cubicBezTo>
                  <a:cubicBezTo>
                    <a:pt x="129" y="52"/>
                    <a:pt x="128" y="52"/>
                    <a:pt x="127" y="52"/>
                  </a:cubicBezTo>
                  <a:cubicBezTo>
                    <a:pt x="127" y="52"/>
                    <a:pt x="127" y="52"/>
                    <a:pt x="127" y="52"/>
                  </a:cubicBezTo>
                  <a:cubicBezTo>
                    <a:pt x="126" y="52"/>
                    <a:pt x="124" y="52"/>
                    <a:pt x="123" y="53"/>
                  </a:cubicBezTo>
                  <a:cubicBezTo>
                    <a:pt x="122" y="55"/>
                    <a:pt x="120" y="56"/>
                    <a:pt x="119" y="58"/>
                  </a:cubicBezTo>
                  <a:cubicBezTo>
                    <a:pt x="118" y="60"/>
                    <a:pt x="117" y="61"/>
                    <a:pt x="117" y="63"/>
                  </a:cubicBezTo>
                  <a:cubicBezTo>
                    <a:pt x="116" y="64"/>
                    <a:pt x="116" y="65"/>
                    <a:pt x="116" y="67"/>
                  </a:cubicBezTo>
                  <a:cubicBezTo>
                    <a:pt x="115" y="69"/>
                    <a:pt x="115" y="72"/>
                    <a:pt x="115" y="74"/>
                  </a:cubicBezTo>
                  <a:cubicBezTo>
                    <a:pt x="115" y="77"/>
                    <a:pt x="116" y="80"/>
                    <a:pt x="117" y="83"/>
                  </a:cubicBezTo>
                  <a:cubicBezTo>
                    <a:pt x="117" y="84"/>
                    <a:pt x="118" y="85"/>
                    <a:pt x="119" y="86"/>
                  </a:cubicBezTo>
                  <a:cubicBezTo>
                    <a:pt x="121" y="87"/>
                    <a:pt x="122" y="88"/>
                    <a:pt x="124" y="88"/>
                  </a:cubicBezTo>
                  <a:cubicBezTo>
                    <a:pt x="124" y="88"/>
                    <a:pt x="124" y="88"/>
                    <a:pt x="124" y="88"/>
                  </a:cubicBezTo>
                  <a:cubicBezTo>
                    <a:pt x="125" y="87"/>
                    <a:pt x="125" y="87"/>
                    <a:pt x="125" y="87"/>
                  </a:cubicBezTo>
                  <a:cubicBezTo>
                    <a:pt x="125" y="87"/>
                    <a:pt x="125" y="87"/>
                    <a:pt x="125" y="87"/>
                  </a:cubicBezTo>
                  <a:cubicBezTo>
                    <a:pt x="126" y="87"/>
                    <a:pt x="128" y="87"/>
                    <a:pt x="128" y="86"/>
                  </a:cubicBezTo>
                  <a:cubicBezTo>
                    <a:pt x="129" y="86"/>
                    <a:pt x="129" y="86"/>
                    <a:pt x="129" y="86"/>
                  </a:cubicBezTo>
                  <a:cubicBezTo>
                    <a:pt x="129" y="86"/>
                    <a:pt x="129" y="86"/>
                    <a:pt x="129" y="86"/>
                  </a:cubicBezTo>
                  <a:cubicBezTo>
                    <a:pt x="129" y="86"/>
                    <a:pt x="129" y="86"/>
                    <a:pt x="129" y="86"/>
                  </a:cubicBezTo>
                  <a:cubicBezTo>
                    <a:pt x="129" y="86"/>
                    <a:pt x="130" y="86"/>
                    <a:pt x="131" y="87"/>
                  </a:cubicBezTo>
                  <a:cubicBezTo>
                    <a:pt x="131" y="87"/>
                    <a:pt x="131" y="87"/>
                    <a:pt x="131" y="87"/>
                  </a:cubicBezTo>
                  <a:cubicBezTo>
                    <a:pt x="131" y="88"/>
                    <a:pt x="132" y="88"/>
                    <a:pt x="132" y="89"/>
                  </a:cubicBezTo>
                  <a:cubicBezTo>
                    <a:pt x="132" y="91"/>
                    <a:pt x="131" y="94"/>
                    <a:pt x="130" y="97"/>
                  </a:cubicBezTo>
                  <a:cubicBezTo>
                    <a:pt x="130" y="99"/>
                    <a:pt x="129" y="102"/>
                    <a:pt x="128" y="103"/>
                  </a:cubicBezTo>
                  <a:cubicBezTo>
                    <a:pt x="128" y="104"/>
                    <a:pt x="128" y="104"/>
                    <a:pt x="128" y="104"/>
                  </a:cubicBezTo>
                  <a:cubicBezTo>
                    <a:pt x="128" y="104"/>
                    <a:pt x="128" y="104"/>
                    <a:pt x="128" y="104"/>
                  </a:cubicBezTo>
                  <a:cubicBezTo>
                    <a:pt x="122" y="114"/>
                    <a:pt x="113" y="122"/>
                    <a:pt x="102" y="127"/>
                  </a:cubicBezTo>
                  <a:cubicBezTo>
                    <a:pt x="107" y="122"/>
                    <a:pt x="111" y="117"/>
                    <a:pt x="111" y="111"/>
                  </a:cubicBezTo>
                  <a:cubicBezTo>
                    <a:pt x="111" y="106"/>
                    <a:pt x="109" y="102"/>
                    <a:pt x="106" y="99"/>
                  </a:cubicBezTo>
                  <a:cubicBezTo>
                    <a:pt x="105" y="99"/>
                    <a:pt x="104" y="98"/>
                    <a:pt x="103" y="98"/>
                  </a:cubicBezTo>
                  <a:cubicBezTo>
                    <a:pt x="102" y="98"/>
                    <a:pt x="102" y="98"/>
                    <a:pt x="102" y="98"/>
                  </a:cubicBezTo>
                  <a:cubicBezTo>
                    <a:pt x="101" y="98"/>
                    <a:pt x="101" y="98"/>
                    <a:pt x="100" y="98"/>
                  </a:cubicBezTo>
                  <a:cubicBezTo>
                    <a:pt x="98" y="98"/>
                    <a:pt x="96" y="98"/>
                    <a:pt x="94" y="98"/>
                  </a:cubicBezTo>
                  <a:cubicBezTo>
                    <a:pt x="92" y="97"/>
                    <a:pt x="91" y="97"/>
                    <a:pt x="90" y="97"/>
                  </a:cubicBezTo>
                  <a:cubicBezTo>
                    <a:pt x="87" y="90"/>
                    <a:pt x="74" y="85"/>
                    <a:pt x="68" y="85"/>
                  </a:cubicBezTo>
                  <a:cubicBezTo>
                    <a:pt x="67" y="85"/>
                    <a:pt x="67" y="85"/>
                    <a:pt x="67" y="85"/>
                  </a:cubicBezTo>
                  <a:cubicBezTo>
                    <a:pt x="67" y="84"/>
                    <a:pt x="65" y="83"/>
                    <a:pt x="63" y="83"/>
                  </a:cubicBezTo>
                  <a:cubicBezTo>
                    <a:pt x="63" y="83"/>
                    <a:pt x="63" y="83"/>
                    <a:pt x="63" y="83"/>
                  </a:cubicBezTo>
                  <a:cubicBezTo>
                    <a:pt x="63" y="83"/>
                    <a:pt x="63" y="83"/>
                    <a:pt x="63" y="83"/>
                  </a:cubicBezTo>
                  <a:cubicBezTo>
                    <a:pt x="62" y="82"/>
                    <a:pt x="61" y="81"/>
                    <a:pt x="61" y="80"/>
                  </a:cubicBezTo>
                  <a:cubicBezTo>
                    <a:pt x="61" y="79"/>
                    <a:pt x="61" y="78"/>
                    <a:pt x="61" y="77"/>
                  </a:cubicBezTo>
                  <a:cubicBezTo>
                    <a:pt x="60" y="76"/>
                    <a:pt x="60" y="74"/>
                    <a:pt x="59" y="73"/>
                  </a:cubicBezTo>
                  <a:cubicBezTo>
                    <a:pt x="59" y="73"/>
                    <a:pt x="59" y="73"/>
                    <a:pt x="59" y="73"/>
                  </a:cubicBezTo>
                  <a:cubicBezTo>
                    <a:pt x="62" y="73"/>
                    <a:pt x="63" y="72"/>
                    <a:pt x="64" y="70"/>
                  </a:cubicBezTo>
                  <a:cubicBezTo>
                    <a:pt x="65" y="68"/>
                    <a:pt x="68" y="63"/>
                    <a:pt x="70" y="60"/>
                  </a:cubicBezTo>
                  <a:cubicBezTo>
                    <a:pt x="73" y="56"/>
                    <a:pt x="74" y="54"/>
                    <a:pt x="75" y="52"/>
                  </a:cubicBezTo>
                  <a:cubicBezTo>
                    <a:pt x="75" y="52"/>
                    <a:pt x="76" y="52"/>
                    <a:pt x="76" y="52"/>
                  </a:cubicBezTo>
                  <a:cubicBezTo>
                    <a:pt x="79" y="52"/>
                    <a:pt x="82" y="53"/>
                    <a:pt x="83" y="53"/>
                  </a:cubicBezTo>
                  <a:cubicBezTo>
                    <a:pt x="84" y="53"/>
                    <a:pt x="84" y="53"/>
                    <a:pt x="84" y="53"/>
                  </a:cubicBezTo>
                  <a:cubicBezTo>
                    <a:pt x="85" y="53"/>
                    <a:pt x="87" y="52"/>
                    <a:pt x="87" y="51"/>
                  </a:cubicBezTo>
                  <a:cubicBezTo>
                    <a:pt x="88" y="50"/>
                    <a:pt x="88" y="49"/>
                    <a:pt x="88" y="48"/>
                  </a:cubicBezTo>
                  <a:cubicBezTo>
                    <a:pt x="88" y="47"/>
                    <a:pt x="89" y="45"/>
                    <a:pt x="91" y="42"/>
                  </a:cubicBezTo>
                  <a:cubicBezTo>
                    <a:pt x="91" y="42"/>
                    <a:pt x="92" y="41"/>
                    <a:pt x="92" y="41"/>
                  </a:cubicBezTo>
                  <a:cubicBezTo>
                    <a:pt x="93" y="39"/>
                    <a:pt x="92" y="37"/>
                    <a:pt x="91" y="36"/>
                  </a:cubicBezTo>
                  <a:cubicBezTo>
                    <a:pt x="90" y="35"/>
                    <a:pt x="89" y="35"/>
                    <a:pt x="88" y="34"/>
                  </a:cubicBezTo>
                  <a:cubicBezTo>
                    <a:pt x="88" y="34"/>
                    <a:pt x="87" y="34"/>
                    <a:pt x="87" y="34"/>
                  </a:cubicBezTo>
                  <a:cubicBezTo>
                    <a:pt x="86" y="34"/>
                    <a:pt x="86" y="34"/>
                    <a:pt x="86" y="33"/>
                  </a:cubicBezTo>
                  <a:cubicBezTo>
                    <a:pt x="84" y="28"/>
                    <a:pt x="80" y="27"/>
                    <a:pt x="77" y="27"/>
                  </a:cubicBezTo>
                  <a:cubicBezTo>
                    <a:pt x="76" y="27"/>
                    <a:pt x="75" y="27"/>
                    <a:pt x="74" y="27"/>
                  </a:cubicBezTo>
                  <a:cubicBezTo>
                    <a:pt x="73" y="26"/>
                    <a:pt x="72" y="26"/>
                    <a:pt x="71" y="25"/>
                  </a:cubicBezTo>
                  <a:cubicBezTo>
                    <a:pt x="69" y="24"/>
                    <a:pt x="68" y="23"/>
                    <a:pt x="66" y="23"/>
                  </a:cubicBezTo>
                  <a:cubicBezTo>
                    <a:pt x="66" y="23"/>
                    <a:pt x="66" y="23"/>
                    <a:pt x="66" y="23"/>
                  </a:cubicBezTo>
                  <a:cubicBezTo>
                    <a:pt x="65" y="23"/>
                    <a:pt x="64" y="24"/>
                    <a:pt x="63" y="24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2" y="23"/>
                    <a:pt x="62" y="22"/>
                    <a:pt x="61" y="22"/>
                  </a:cubicBezTo>
                  <a:cubicBezTo>
                    <a:pt x="60" y="21"/>
                    <a:pt x="60" y="20"/>
                    <a:pt x="59" y="20"/>
                  </a:cubicBezTo>
                  <a:cubicBezTo>
                    <a:pt x="59" y="18"/>
                    <a:pt x="58" y="17"/>
                    <a:pt x="57" y="17"/>
                  </a:cubicBezTo>
                  <a:cubicBezTo>
                    <a:pt x="56" y="16"/>
                    <a:pt x="56" y="16"/>
                    <a:pt x="55" y="16"/>
                  </a:cubicBezTo>
                  <a:cubicBezTo>
                    <a:pt x="54" y="16"/>
                    <a:pt x="53" y="16"/>
                    <a:pt x="52" y="17"/>
                  </a:cubicBezTo>
                  <a:cubicBezTo>
                    <a:pt x="49" y="19"/>
                    <a:pt x="41" y="22"/>
                    <a:pt x="39" y="22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2" y="22"/>
                    <a:pt x="26" y="30"/>
                    <a:pt x="21" y="39"/>
                  </a:cubicBezTo>
                  <a:cubicBezTo>
                    <a:pt x="20" y="40"/>
                    <a:pt x="20" y="40"/>
                    <a:pt x="20" y="41"/>
                  </a:cubicBezTo>
                  <a:cubicBezTo>
                    <a:pt x="20" y="43"/>
                    <a:pt x="20" y="45"/>
                    <a:pt x="21" y="48"/>
                  </a:cubicBezTo>
                  <a:cubicBezTo>
                    <a:pt x="21" y="49"/>
                    <a:pt x="21" y="51"/>
                    <a:pt x="22" y="52"/>
                  </a:cubicBezTo>
                  <a:cubicBezTo>
                    <a:pt x="21" y="52"/>
                    <a:pt x="21" y="52"/>
                    <a:pt x="21" y="52"/>
                  </a:cubicBezTo>
                  <a:cubicBezTo>
                    <a:pt x="21" y="53"/>
                    <a:pt x="21" y="53"/>
                    <a:pt x="22" y="53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1" y="57"/>
                    <a:pt x="22" y="61"/>
                    <a:pt x="25" y="66"/>
                  </a:cubicBezTo>
                  <a:cubicBezTo>
                    <a:pt x="25" y="67"/>
                    <a:pt x="25" y="68"/>
                    <a:pt x="24" y="68"/>
                  </a:cubicBezTo>
                  <a:cubicBezTo>
                    <a:pt x="24" y="69"/>
                    <a:pt x="24" y="69"/>
                    <a:pt x="25" y="70"/>
                  </a:cubicBezTo>
                  <a:cubicBezTo>
                    <a:pt x="25" y="70"/>
                    <a:pt x="25" y="70"/>
                    <a:pt x="25" y="70"/>
                  </a:cubicBezTo>
                  <a:cubicBezTo>
                    <a:pt x="26" y="70"/>
                    <a:pt x="26" y="69"/>
                    <a:pt x="26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8" y="71"/>
                    <a:pt x="33" y="79"/>
                    <a:pt x="37" y="81"/>
                  </a:cubicBezTo>
                  <a:cubicBezTo>
                    <a:pt x="40" y="83"/>
                    <a:pt x="46" y="86"/>
                    <a:pt x="50" y="87"/>
                  </a:cubicBezTo>
                  <a:cubicBezTo>
                    <a:pt x="51" y="88"/>
                    <a:pt x="51" y="88"/>
                    <a:pt x="51" y="88"/>
                  </a:cubicBezTo>
                  <a:cubicBezTo>
                    <a:pt x="51" y="89"/>
                    <a:pt x="52" y="89"/>
                    <a:pt x="52" y="90"/>
                  </a:cubicBezTo>
                  <a:cubicBezTo>
                    <a:pt x="53" y="90"/>
                    <a:pt x="53" y="91"/>
                    <a:pt x="53" y="92"/>
                  </a:cubicBezTo>
                  <a:cubicBezTo>
                    <a:pt x="54" y="92"/>
                    <a:pt x="54" y="92"/>
                    <a:pt x="54" y="93"/>
                  </a:cubicBezTo>
                  <a:cubicBezTo>
                    <a:pt x="54" y="94"/>
                    <a:pt x="54" y="96"/>
                    <a:pt x="54" y="97"/>
                  </a:cubicBezTo>
                  <a:cubicBezTo>
                    <a:pt x="54" y="97"/>
                    <a:pt x="53" y="98"/>
                    <a:pt x="53" y="99"/>
                  </a:cubicBezTo>
                  <a:cubicBezTo>
                    <a:pt x="53" y="101"/>
                    <a:pt x="52" y="108"/>
                    <a:pt x="55" y="114"/>
                  </a:cubicBezTo>
                  <a:cubicBezTo>
                    <a:pt x="55" y="114"/>
                    <a:pt x="55" y="114"/>
                    <a:pt x="55" y="114"/>
                  </a:cubicBezTo>
                  <a:cubicBezTo>
                    <a:pt x="55" y="115"/>
                    <a:pt x="55" y="115"/>
                    <a:pt x="55" y="116"/>
                  </a:cubicBezTo>
                  <a:cubicBezTo>
                    <a:pt x="55" y="116"/>
                    <a:pt x="55" y="117"/>
                    <a:pt x="56" y="117"/>
                  </a:cubicBezTo>
                  <a:cubicBezTo>
                    <a:pt x="56" y="117"/>
                    <a:pt x="56" y="117"/>
                    <a:pt x="56" y="117"/>
                  </a:cubicBezTo>
                  <a:cubicBezTo>
                    <a:pt x="56" y="118"/>
                    <a:pt x="56" y="118"/>
                    <a:pt x="56" y="118"/>
                  </a:cubicBezTo>
                  <a:cubicBezTo>
                    <a:pt x="57" y="118"/>
                    <a:pt x="57" y="117"/>
                    <a:pt x="58" y="117"/>
                  </a:cubicBezTo>
                  <a:cubicBezTo>
                    <a:pt x="58" y="117"/>
                    <a:pt x="58" y="117"/>
                    <a:pt x="58" y="117"/>
                  </a:cubicBezTo>
                  <a:cubicBezTo>
                    <a:pt x="59" y="117"/>
                    <a:pt x="60" y="118"/>
                    <a:pt x="61" y="119"/>
                  </a:cubicBezTo>
                  <a:cubicBezTo>
                    <a:pt x="61" y="119"/>
                    <a:pt x="60" y="120"/>
                    <a:pt x="60" y="121"/>
                  </a:cubicBezTo>
                  <a:cubicBezTo>
                    <a:pt x="60" y="121"/>
                    <a:pt x="60" y="122"/>
                    <a:pt x="61" y="122"/>
                  </a:cubicBezTo>
                  <a:cubicBezTo>
                    <a:pt x="61" y="122"/>
                    <a:pt x="61" y="122"/>
                    <a:pt x="61" y="122"/>
                  </a:cubicBezTo>
                  <a:cubicBezTo>
                    <a:pt x="61" y="122"/>
                    <a:pt x="62" y="122"/>
                    <a:pt x="62" y="121"/>
                  </a:cubicBezTo>
                  <a:cubicBezTo>
                    <a:pt x="62" y="121"/>
                    <a:pt x="62" y="121"/>
                    <a:pt x="62" y="121"/>
                  </a:cubicBezTo>
                  <a:cubicBezTo>
                    <a:pt x="63" y="122"/>
                    <a:pt x="62" y="124"/>
                    <a:pt x="61" y="127"/>
                  </a:cubicBezTo>
                  <a:cubicBezTo>
                    <a:pt x="61" y="129"/>
                    <a:pt x="60" y="131"/>
                    <a:pt x="60" y="132"/>
                  </a:cubicBezTo>
                  <a:cubicBezTo>
                    <a:pt x="31" y="128"/>
                    <a:pt x="5" y="107"/>
                    <a:pt x="5" y="69"/>
                  </a:cubicBezTo>
                  <a:cubicBezTo>
                    <a:pt x="5" y="46"/>
                    <a:pt x="15" y="29"/>
                    <a:pt x="29" y="18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1" y="19"/>
                    <a:pt x="32" y="19"/>
                    <a:pt x="33" y="19"/>
                  </a:cubicBezTo>
                  <a:cubicBezTo>
                    <a:pt x="34" y="19"/>
                    <a:pt x="35" y="19"/>
                    <a:pt x="35" y="20"/>
                  </a:cubicBezTo>
                  <a:cubicBezTo>
                    <a:pt x="36" y="20"/>
                    <a:pt x="37" y="20"/>
                    <a:pt x="38" y="20"/>
                  </a:cubicBezTo>
                  <a:moveTo>
                    <a:pt x="97" y="18"/>
                  </a:moveTo>
                  <a:cubicBezTo>
                    <a:pt x="96" y="17"/>
                    <a:pt x="96" y="17"/>
                    <a:pt x="96" y="17"/>
                  </a:cubicBezTo>
                  <a:cubicBezTo>
                    <a:pt x="95" y="17"/>
                    <a:pt x="94" y="16"/>
                    <a:pt x="93" y="16"/>
                  </a:cubicBezTo>
                  <a:cubicBezTo>
                    <a:pt x="94" y="14"/>
                    <a:pt x="95" y="12"/>
                    <a:pt x="96" y="10"/>
                  </a:cubicBezTo>
                  <a:cubicBezTo>
                    <a:pt x="98" y="11"/>
                    <a:pt x="100" y="12"/>
                    <a:pt x="102" y="13"/>
                  </a:cubicBezTo>
                  <a:cubicBezTo>
                    <a:pt x="101" y="14"/>
                    <a:pt x="99" y="15"/>
                    <a:pt x="98" y="16"/>
                  </a:cubicBezTo>
                  <a:cubicBezTo>
                    <a:pt x="98" y="17"/>
                    <a:pt x="97" y="17"/>
                    <a:pt x="97" y="18"/>
                  </a:cubicBezTo>
                  <a:moveTo>
                    <a:pt x="38" y="15"/>
                  </a:moveTo>
                  <a:cubicBezTo>
                    <a:pt x="38" y="15"/>
                    <a:pt x="38" y="15"/>
                    <a:pt x="38" y="15"/>
                  </a:cubicBezTo>
                  <a:cubicBezTo>
                    <a:pt x="38" y="15"/>
                    <a:pt x="37" y="15"/>
                    <a:pt x="37" y="15"/>
                  </a:cubicBezTo>
                  <a:cubicBezTo>
                    <a:pt x="36" y="15"/>
                    <a:pt x="35" y="15"/>
                    <a:pt x="34" y="15"/>
                  </a:cubicBezTo>
                  <a:cubicBezTo>
                    <a:pt x="38" y="12"/>
                    <a:pt x="43" y="10"/>
                    <a:pt x="47" y="9"/>
                  </a:cubicBezTo>
                  <a:cubicBezTo>
                    <a:pt x="47" y="10"/>
                    <a:pt x="46" y="11"/>
                    <a:pt x="46" y="13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3" y="14"/>
                    <a:pt x="41" y="15"/>
                    <a:pt x="38" y="15"/>
                  </a:cubicBezTo>
                  <a:moveTo>
                    <a:pt x="91" y="15"/>
                  </a:moveTo>
                  <a:cubicBezTo>
                    <a:pt x="89" y="14"/>
                    <a:pt x="88" y="13"/>
                    <a:pt x="87" y="12"/>
                  </a:cubicBezTo>
                  <a:cubicBezTo>
                    <a:pt x="87" y="12"/>
                    <a:pt x="86" y="12"/>
                    <a:pt x="85" y="12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6" y="10"/>
                    <a:pt x="87" y="9"/>
                    <a:pt x="88" y="7"/>
                  </a:cubicBezTo>
                  <a:cubicBezTo>
                    <a:pt x="90" y="8"/>
                    <a:pt x="92" y="8"/>
                    <a:pt x="94" y="9"/>
                  </a:cubicBezTo>
                  <a:cubicBezTo>
                    <a:pt x="93" y="11"/>
                    <a:pt x="92" y="13"/>
                    <a:pt x="91" y="15"/>
                  </a:cubicBezTo>
                  <a:moveTo>
                    <a:pt x="49" y="11"/>
                  </a:moveTo>
                  <a:cubicBezTo>
                    <a:pt x="49" y="10"/>
                    <a:pt x="49" y="9"/>
                    <a:pt x="49" y="8"/>
                  </a:cubicBezTo>
                  <a:cubicBezTo>
                    <a:pt x="52" y="7"/>
                    <a:pt x="55" y="7"/>
                    <a:pt x="58" y="6"/>
                  </a:cubicBezTo>
                  <a:cubicBezTo>
                    <a:pt x="58" y="7"/>
                    <a:pt x="58" y="7"/>
                    <a:pt x="58" y="8"/>
                  </a:cubicBezTo>
                  <a:cubicBezTo>
                    <a:pt x="55" y="9"/>
                    <a:pt x="52" y="10"/>
                    <a:pt x="49" y="11"/>
                  </a:cubicBezTo>
                  <a:moveTo>
                    <a:pt x="83" y="11"/>
                  </a:moveTo>
                  <a:cubicBezTo>
                    <a:pt x="81" y="10"/>
                    <a:pt x="78" y="9"/>
                    <a:pt x="75" y="8"/>
                  </a:cubicBezTo>
                  <a:cubicBezTo>
                    <a:pt x="75" y="7"/>
                    <a:pt x="76" y="6"/>
                    <a:pt x="77" y="5"/>
                  </a:cubicBezTo>
                  <a:cubicBezTo>
                    <a:pt x="79" y="6"/>
                    <a:pt x="82" y="6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84" y="7"/>
                    <a:pt x="85" y="7"/>
                    <a:pt x="86" y="7"/>
                  </a:cubicBezTo>
                  <a:cubicBezTo>
                    <a:pt x="85" y="8"/>
                    <a:pt x="84" y="10"/>
                    <a:pt x="83" y="11"/>
                  </a:cubicBezTo>
                  <a:moveTo>
                    <a:pt x="61" y="8"/>
                  </a:moveTo>
                  <a:cubicBezTo>
                    <a:pt x="61" y="7"/>
                    <a:pt x="61" y="6"/>
                    <a:pt x="62" y="6"/>
                  </a:cubicBezTo>
                  <a:cubicBezTo>
                    <a:pt x="63" y="5"/>
                    <a:pt x="64" y="5"/>
                    <a:pt x="65" y="5"/>
                  </a:cubicBezTo>
                  <a:cubicBezTo>
                    <a:pt x="66" y="5"/>
                    <a:pt x="68" y="5"/>
                    <a:pt x="69" y="5"/>
                  </a:cubicBezTo>
                  <a:cubicBezTo>
                    <a:pt x="71" y="5"/>
                    <a:pt x="73" y="5"/>
                    <a:pt x="74" y="5"/>
                  </a:cubicBezTo>
                  <a:cubicBezTo>
                    <a:pt x="74" y="6"/>
                    <a:pt x="73" y="7"/>
                    <a:pt x="73" y="8"/>
                  </a:cubicBezTo>
                  <a:cubicBezTo>
                    <a:pt x="70" y="8"/>
                    <a:pt x="67" y="7"/>
                    <a:pt x="65" y="7"/>
                  </a:cubicBezTo>
                  <a:cubicBezTo>
                    <a:pt x="64" y="7"/>
                    <a:pt x="62" y="7"/>
                    <a:pt x="61" y="8"/>
                  </a:cubicBezTo>
                  <a:moveTo>
                    <a:pt x="71" y="0"/>
                  </a:moveTo>
                  <a:cubicBezTo>
                    <a:pt x="69" y="0"/>
                    <a:pt x="68" y="1"/>
                    <a:pt x="66" y="1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53" y="2"/>
                    <a:pt x="41" y="5"/>
                    <a:pt x="27" y="13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6" y="14"/>
                    <a:pt x="26" y="15"/>
                    <a:pt x="26" y="15"/>
                  </a:cubicBezTo>
                  <a:cubicBezTo>
                    <a:pt x="25" y="16"/>
                    <a:pt x="24" y="17"/>
                    <a:pt x="23" y="18"/>
                  </a:cubicBezTo>
                  <a:cubicBezTo>
                    <a:pt x="8" y="30"/>
                    <a:pt x="0" y="48"/>
                    <a:pt x="0" y="69"/>
                  </a:cubicBezTo>
                  <a:cubicBezTo>
                    <a:pt x="0" y="110"/>
                    <a:pt x="30" y="133"/>
                    <a:pt x="62" y="137"/>
                  </a:cubicBezTo>
                  <a:cubicBezTo>
                    <a:pt x="62" y="138"/>
                    <a:pt x="63" y="138"/>
                    <a:pt x="64" y="138"/>
                  </a:cubicBezTo>
                  <a:cubicBezTo>
                    <a:pt x="64" y="138"/>
                    <a:pt x="67" y="138"/>
                    <a:pt x="72" y="138"/>
                  </a:cubicBezTo>
                  <a:cubicBezTo>
                    <a:pt x="85" y="138"/>
                    <a:pt x="90" y="136"/>
                    <a:pt x="92" y="135"/>
                  </a:cubicBezTo>
                  <a:cubicBezTo>
                    <a:pt x="103" y="132"/>
                    <a:pt x="112" y="127"/>
                    <a:pt x="120" y="121"/>
                  </a:cubicBezTo>
                  <a:cubicBezTo>
                    <a:pt x="131" y="111"/>
                    <a:pt x="138" y="98"/>
                    <a:pt x="141" y="82"/>
                  </a:cubicBezTo>
                  <a:cubicBezTo>
                    <a:pt x="142" y="79"/>
                    <a:pt x="142" y="75"/>
                    <a:pt x="142" y="72"/>
                  </a:cubicBezTo>
                  <a:cubicBezTo>
                    <a:pt x="142" y="71"/>
                    <a:pt x="142" y="71"/>
                    <a:pt x="142" y="70"/>
                  </a:cubicBezTo>
                  <a:cubicBezTo>
                    <a:pt x="142" y="69"/>
                    <a:pt x="142" y="69"/>
                    <a:pt x="142" y="69"/>
                  </a:cubicBezTo>
                  <a:cubicBezTo>
                    <a:pt x="142" y="49"/>
                    <a:pt x="135" y="32"/>
                    <a:pt x="122" y="20"/>
                  </a:cubicBezTo>
                  <a:cubicBezTo>
                    <a:pt x="122" y="19"/>
                    <a:pt x="122" y="19"/>
                    <a:pt x="122" y="19"/>
                  </a:cubicBezTo>
                  <a:cubicBezTo>
                    <a:pt x="120" y="18"/>
                    <a:pt x="119" y="17"/>
                    <a:pt x="118" y="16"/>
                  </a:cubicBezTo>
                  <a:cubicBezTo>
                    <a:pt x="118" y="15"/>
                    <a:pt x="117" y="15"/>
                    <a:pt x="117" y="15"/>
                  </a:cubicBezTo>
                  <a:cubicBezTo>
                    <a:pt x="104" y="6"/>
                    <a:pt x="88" y="0"/>
                    <a:pt x="7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15" name="Freeform 769"/>
            <p:cNvSpPr>
              <a:spLocks noEditPoints="1"/>
            </p:cNvSpPr>
            <p:nvPr/>
          </p:nvSpPr>
          <p:spPr bwMode="auto">
            <a:xfrm>
              <a:off x="4235" y="529"/>
              <a:ext cx="325" cy="434"/>
            </a:xfrm>
            <a:custGeom>
              <a:avLst/>
              <a:gdLst>
                <a:gd name="T0" fmla="*/ 107 w 137"/>
                <a:gd name="T1" fmla="*/ 84 h 183"/>
                <a:gd name="T2" fmla="*/ 125 w 137"/>
                <a:gd name="T3" fmla="*/ 157 h 183"/>
                <a:gd name="T4" fmla="*/ 128 w 137"/>
                <a:gd name="T5" fmla="*/ 169 h 183"/>
                <a:gd name="T6" fmla="*/ 121 w 137"/>
                <a:gd name="T7" fmla="*/ 169 h 183"/>
                <a:gd name="T8" fmla="*/ 116 w 137"/>
                <a:gd name="T9" fmla="*/ 167 h 183"/>
                <a:gd name="T10" fmla="*/ 35 w 137"/>
                <a:gd name="T11" fmla="*/ 172 h 183"/>
                <a:gd name="T12" fmla="*/ 16 w 137"/>
                <a:gd name="T13" fmla="*/ 177 h 183"/>
                <a:gd name="T14" fmla="*/ 5 w 137"/>
                <a:gd name="T15" fmla="*/ 133 h 183"/>
                <a:gd name="T16" fmla="*/ 39 w 137"/>
                <a:gd name="T17" fmla="*/ 62 h 183"/>
                <a:gd name="T18" fmla="*/ 35 w 137"/>
                <a:gd name="T19" fmla="*/ 59 h 183"/>
                <a:gd name="T20" fmla="*/ 122 w 137"/>
                <a:gd name="T21" fmla="*/ 64 h 183"/>
                <a:gd name="T22" fmla="*/ 124 w 137"/>
                <a:gd name="T23" fmla="*/ 64 h 183"/>
                <a:gd name="T24" fmla="*/ 52 w 137"/>
                <a:gd name="T25" fmla="*/ 60 h 183"/>
                <a:gd name="T26" fmla="*/ 115 w 137"/>
                <a:gd name="T27" fmla="*/ 57 h 183"/>
                <a:gd name="T28" fmla="*/ 65 w 137"/>
                <a:gd name="T29" fmla="*/ 56 h 183"/>
                <a:gd name="T30" fmla="*/ 104 w 137"/>
                <a:gd name="T31" fmla="*/ 56 h 183"/>
                <a:gd name="T32" fmla="*/ 76 w 137"/>
                <a:gd name="T33" fmla="*/ 54 h 183"/>
                <a:gd name="T34" fmla="*/ 96 w 137"/>
                <a:gd name="T35" fmla="*/ 54 h 183"/>
                <a:gd name="T36" fmla="*/ 82 w 137"/>
                <a:gd name="T37" fmla="*/ 53 h 183"/>
                <a:gd name="T38" fmla="*/ 81 w 137"/>
                <a:gd name="T39" fmla="*/ 57 h 183"/>
                <a:gd name="T40" fmla="*/ 88 w 137"/>
                <a:gd name="T41" fmla="*/ 55 h 183"/>
                <a:gd name="T42" fmla="*/ 89 w 137"/>
                <a:gd name="T43" fmla="*/ 57 h 183"/>
                <a:gd name="T44" fmla="*/ 38 w 137"/>
                <a:gd name="T45" fmla="*/ 55 h 183"/>
                <a:gd name="T46" fmla="*/ 35 w 137"/>
                <a:gd name="T47" fmla="*/ 49 h 183"/>
                <a:gd name="T48" fmla="*/ 89 w 137"/>
                <a:gd name="T49" fmla="*/ 46 h 183"/>
                <a:gd name="T50" fmla="*/ 51 w 137"/>
                <a:gd name="T51" fmla="*/ 53 h 183"/>
                <a:gd name="T52" fmla="*/ 63 w 137"/>
                <a:gd name="T53" fmla="*/ 52 h 183"/>
                <a:gd name="T54" fmla="*/ 100 w 137"/>
                <a:gd name="T55" fmla="*/ 43 h 183"/>
                <a:gd name="T56" fmla="*/ 73 w 137"/>
                <a:gd name="T57" fmla="*/ 50 h 183"/>
                <a:gd name="T58" fmla="*/ 85 w 137"/>
                <a:gd name="T59" fmla="*/ 45 h 183"/>
                <a:gd name="T60" fmla="*/ 82 w 137"/>
                <a:gd name="T61" fmla="*/ 49 h 183"/>
                <a:gd name="T62" fmla="*/ 111 w 137"/>
                <a:gd name="T63" fmla="*/ 40 h 183"/>
                <a:gd name="T64" fmla="*/ 49 w 137"/>
                <a:gd name="T65" fmla="*/ 28 h 183"/>
                <a:gd name="T66" fmla="*/ 65 w 137"/>
                <a:gd name="T67" fmla="*/ 5 h 183"/>
                <a:gd name="T68" fmla="*/ 63 w 137"/>
                <a:gd name="T69" fmla="*/ 30 h 183"/>
                <a:gd name="T70" fmla="*/ 78 w 137"/>
                <a:gd name="T71" fmla="*/ 8 h 183"/>
                <a:gd name="T72" fmla="*/ 44 w 137"/>
                <a:gd name="T73" fmla="*/ 42 h 183"/>
                <a:gd name="T74" fmla="*/ 41 w 137"/>
                <a:gd name="T75" fmla="*/ 32 h 183"/>
                <a:gd name="T76" fmla="*/ 65 w 137"/>
                <a:gd name="T77" fmla="*/ 0 h 183"/>
                <a:gd name="T78" fmla="*/ 31 w 137"/>
                <a:gd name="T79" fmla="*/ 10 h 183"/>
                <a:gd name="T80" fmla="*/ 34 w 137"/>
                <a:gd name="T81" fmla="*/ 42 h 183"/>
                <a:gd name="T82" fmla="*/ 31 w 137"/>
                <a:gd name="T83" fmla="*/ 59 h 183"/>
                <a:gd name="T84" fmla="*/ 0 w 137"/>
                <a:gd name="T85" fmla="*/ 133 h 183"/>
                <a:gd name="T86" fmla="*/ 12 w 137"/>
                <a:gd name="T87" fmla="*/ 180 h 183"/>
                <a:gd name="T88" fmla="*/ 35 w 137"/>
                <a:gd name="T89" fmla="*/ 177 h 183"/>
                <a:gd name="T90" fmla="*/ 106 w 137"/>
                <a:gd name="T91" fmla="*/ 174 h 183"/>
                <a:gd name="T92" fmla="*/ 131 w 137"/>
                <a:gd name="T93" fmla="*/ 173 h 183"/>
                <a:gd name="T94" fmla="*/ 130 w 137"/>
                <a:gd name="T95" fmla="*/ 157 h 183"/>
                <a:gd name="T96" fmla="*/ 89 w 137"/>
                <a:gd name="T97" fmla="*/ 64 h 183"/>
                <a:gd name="T98" fmla="*/ 124 w 137"/>
                <a:gd name="T99" fmla="*/ 69 h 183"/>
                <a:gd name="T100" fmla="*/ 134 w 137"/>
                <a:gd name="T101" fmla="*/ 54 h 183"/>
                <a:gd name="T102" fmla="*/ 115 w 137"/>
                <a:gd name="T103" fmla="*/ 43 h 183"/>
                <a:gd name="T104" fmla="*/ 112 w 137"/>
                <a:gd name="T105" fmla="*/ 32 h 183"/>
                <a:gd name="T106" fmla="*/ 100 w 137"/>
                <a:gd name="T107" fmla="*/ 15 h 183"/>
                <a:gd name="T108" fmla="*/ 82 w 137"/>
                <a:gd name="T109" fmla="*/ 4 h 183"/>
                <a:gd name="T110" fmla="*/ 69 w 137"/>
                <a:gd name="T111" fmla="*/ 2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7" h="183">
                  <a:moveTo>
                    <a:pt x="41" y="66"/>
                  </a:moveTo>
                  <a:cubicBezTo>
                    <a:pt x="43" y="66"/>
                    <a:pt x="45" y="66"/>
                    <a:pt x="45" y="66"/>
                  </a:cubicBezTo>
                  <a:cubicBezTo>
                    <a:pt x="62" y="65"/>
                    <a:pt x="72" y="64"/>
                    <a:pt x="80" y="62"/>
                  </a:cubicBezTo>
                  <a:cubicBezTo>
                    <a:pt x="80" y="63"/>
                    <a:pt x="81" y="64"/>
                    <a:pt x="82" y="65"/>
                  </a:cubicBezTo>
                  <a:cubicBezTo>
                    <a:pt x="84" y="67"/>
                    <a:pt x="87" y="69"/>
                    <a:pt x="90" y="71"/>
                  </a:cubicBezTo>
                  <a:cubicBezTo>
                    <a:pt x="95" y="75"/>
                    <a:pt x="101" y="79"/>
                    <a:pt x="107" y="84"/>
                  </a:cubicBezTo>
                  <a:cubicBezTo>
                    <a:pt x="113" y="88"/>
                    <a:pt x="118" y="93"/>
                    <a:pt x="122" y="98"/>
                  </a:cubicBezTo>
                  <a:cubicBezTo>
                    <a:pt x="128" y="107"/>
                    <a:pt x="131" y="117"/>
                    <a:pt x="131" y="128"/>
                  </a:cubicBezTo>
                  <a:cubicBezTo>
                    <a:pt x="131" y="131"/>
                    <a:pt x="131" y="134"/>
                    <a:pt x="130" y="137"/>
                  </a:cubicBezTo>
                  <a:cubicBezTo>
                    <a:pt x="129" y="141"/>
                    <a:pt x="128" y="143"/>
                    <a:pt x="127" y="146"/>
                  </a:cubicBezTo>
                  <a:cubicBezTo>
                    <a:pt x="126" y="149"/>
                    <a:pt x="125" y="153"/>
                    <a:pt x="125" y="157"/>
                  </a:cubicBezTo>
                  <a:cubicBezTo>
                    <a:pt x="125" y="157"/>
                    <a:pt x="125" y="157"/>
                    <a:pt x="125" y="157"/>
                  </a:cubicBezTo>
                  <a:cubicBezTo>
                    <a:pt x="125" y="157"/>
                    <a:pt x="125" y="157"/>
                    <a:pt x="125" y="157"/>
                  </a:cubicBezTo>
                  <a:cubicBezTo>
                    <a:pt x="125" y="157"/>
                    <a:pt x="125" y="157"/>
                    <a:pt x="125" y="157"/>
                  </a:cubicBezTo>
                  <a:cubicBezTo>
                    <a:pt x="125" y="157"/>
                    <a:pt x="125" y="157"/>
                    <a:pt x="125" y="157"/>
                  </a:cubicBezTo>
                  <a:cubicBezTo>
                    <a:pt x="125" y="158"/>
                    <a:pt x="125" y="159"/>
                    <a:pt x="126" y="160"/>
                  </a:cubicBezTo>
                  <a:cubicBezTo>
                    <a:pt x="126" y="162"/>
                    <a:pt x="126" y="163"/>
                    <a:pt x="127" y="165"/>
                  </a:cubicBezTo>
                  <a:cubicBezTo>
                    <a:pt x="127" y="167"/>
                    <a:pt x="128" y="168"/>
                    <a:pt x="128" y="169"/>
                  </a:cubicBezTo>
                  <a:cubicBezTo>
                    <a:pt x="128" y="170"/>
                    <a:pt x="128" y="170"/>
                    <a:pt x="128" y="170"/>
                  </a:cubicBezTo>
                  <a:cubicBezTo>
                    <a:pt x="127" y="170"/>
                    <a:pt x="127" y="170"/>
                    <a:pt x="127" y="170"/>
                  </a:cubicBezTo>
                  <a:cubicBezTo>
                    <a:pt x="127" y="170"/>
                    <a:pt x="126" y="170"/>
                    <a:pt x="126" y="170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25" y="170"/>
                    <a:pt x="122" y="170"/>
                    <a:pt x="121" y="169"/>
                  </a:cubicBezTo>
                  <a:cubicBezTo>
                    <a:pt x="120" y="168"/>
                    <a:pt x="119" y="168"/>
                    <a:pt x="118" y="168"/>
                  </a:cubicBezTo>
                  <a:cubicBezTo>
                    <a:pt x="117" y="167"/>
                    <a:pt x="117" y="167"/>
                    <a:pt x="117" y="167"/>
                  </a:cubicBezTo>
                  <a:cubicBezTo>
                    <a:pt x="117" y="167"/>
                    <a:pt x="117" y="167"/>
                    <a:pt x="117" y="167"/>
                  </a:cubicBezTo>
                  <a:cubicBezTo>
                    <a:pt x="117" y="167"/>
                    <a:pt x="116" y="167"/>
                    <a:pt x="116" y="167"/>
                  </a:cubicBezTo>
                  <a:cubicBezTo>
                    <a:pt x="116" y="167"/>
                    <a:pt x="116" y="167"/>
                    <a:pt x="116" y="167"/>
                  </a:cubicBezTo>
                  <a:cubicBezTo>
                    <a:pt x="116" y="167"/>
                    <a:pt x="116" y="167"/>
                    <a:pt x="116" y="167"/>
                  </a:cubicBezTo>
                  <a:cubicBezTo>
                    <a:pt x="111" y="168"/>
                    <a:pt x="108" y="168"/>
                    <a:pt x="105" y="169"/>
                  </a:cubicBezTo>
                  <a:cubicBezTo>
                    <a:pt x="102" y="169"/>
                    <a:pt x="99" y="170"/>
                    <a:pt x="94" y="171"/>
                  </a:cubicBezTo>
                  <a:cubicBezTo>
                    <a:pt x="86" y="172"/>
                    <a:pt x="79" y="173"/>
                    <a:pt x="71" y="173"/>
                  </a:cubicBezTo>
                  <a:cubicBezTo>
                    <a:pt x="67" y="173"/>
                    <a:pt x="64" y="173"/>
                    <a:pt x="61" y="173"/>
                  </a:cubicBezTo>
                  <a:cubicBezTo>
                    <a:pt x="56" y="173"/>
                    <a:pt x="51" y="173"/>
                    <a:pt x="46" y="173"/>
                  </a:cubicBezTo>
                  <a:cubicBezTo>
                    <a:pt x="43" y="173"/>
                    <a:pt x="39" y="172"/>
                    <a:pt x="35" y="172"/>
                  </a:cubicBezTo>
                  <a:cubicBezTo>
                    <a:pt x="30" y="172"/>
                    <a:pt x="25" y="173"/>
                    <a:pt x="21" y="176"/>
                  </a:cubicBezTo>
                  <a:cubicBezTo>
                    <a:pt x="20" y="176"/>
                    <a:pt x="19" y="177"/>
                    <a:pt x="19" y="177"/>
                  </a:cubicBezTo>
                  <a:cubicBezTo>
                    <a:pt x="18" y="177"/>
                    <a:pt x="17" y="178"/>
                    <a:pt x="17" y="178"/>
                  </a:cubicBezTo>
                  <a:cubicBezTo>
                    <a:pt x="17" y="178"/>
                    <a:pt x="17" y="178"/>
                    <a:pt x="17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7"/>
                    <a:pt x="16" y="177"/>
                    <a:pt x="16" y="177"/>
                  </a:cubicBezTo>
                  <a:cubicBezTo>
                    <a:pt x="16" y="176"/>
                    <a:pt x="16" y="174"/>
                    <a:pt x="16" y="173"/>
                  </a:cubicBezTo>
                  <a:cubicBezTo>
                    <a:pt x="16" y="172"/>
                    <a:pt x="16" y="172"/>
                    <a:pt x="16" y="171"/>
                  </a:cubicBezTo>
                  <a:cubicBezTo>
                    <a:pt x="16" y="170"/>
                    <a:pt x="16" y="170"/>
                    <a:pt x="16" y="170"/>
                  </a:cubicBezTo>
                  <a:cubicBezTo>
                    <a:pt x="16" y="170"/>
                    <a:pt x="16" y="170"/>
                    <a:pt x="16" y="169"/>
                  </a:cubicBezTo>
                  <a:cubicBezTo>
                    <a:pt x="13" y="162"/>
                    <a:pt x="11" y="157"/>
                    <a:pt x="9" y="151"/>
                  </a:cubicBezTo>
                  <a:cubicBezTo>
                    <a:pt x="7" y="146"/>
                    <a:pt x="6" y="140"/>
                    <a:pt x="5" y="133"/>
                  </a:cubicBezTo>
                  <a:cubicBezTo>
                    <a:pt x="5" y="132"/>
                    <a:pt x="5" y="131"/>
                    <a:pt x="5" y="130"/>
                  </a:cubicBezTo>
                  <a:cubicBezTo>
                    <a:pt x="5" y="117"/>
                    <a:pt x="9" y="103"/>
                    <a:pt x="16" y="92"/>
                  </a:cubicBezTo>
                  <a:cubicBezTo>
                    <a:pt x="20" y="88"/>
                    <a:pt x="24" y="84"/>
                    <a:pt x="28" y="81"/>
                  </a:cubicBezTo>
                  <a:cubicBezTo>
                    <a:pt x="33" y="77"/>
                    <a:pt x="37" y="72"/>
                    <a:pt x="39" y="66"/>
                  </a:cubicBezTo>
                  <a:cubicBezTo>
                    <a:pt x="40" y="66"/>
                    <a:pt x="41" y="66"/>
                    <a:pt x="41" y="66"/>
                  </a:cubicBezTo>
                  <a:moveTo>
                    <a:pt x="39" y="62"/>
                  </a:moveTo>
                  <a:cubicBezTo>
                    <a:pt x="39" y="62"/>
                    <a:pt x="38" y="62"/>
                    <a:pt x="38" y="62"/>
                  </a:cubicBezTo>
                  <a:cubicBezTo>
                    <a:pt x="37" y="61"/>
                    <a:pt x="36" y="61"/>
                    <a:pt x="36" y="61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36" y="59"/>
                    <a:pt x="37" y="59"/>
                    <a:pt x="38" y="59"/>
                  </a:cubicBezTo>
                  <a:cubicBezTo>
                    <a:pt x="38" y="59"/>
                    <a:pt x="39" y="59"/>
                    <a:pt x="39" y="59"/>
                  </a:cubicBezTo>
                  <a:cubicBezTo>
                    <a:pt x="40" y="59"/>
                    <a:pt x="40" y="59"/>
                    <a:pt x="41" y="59"/>
                  </a:cubicBezTo>
                  <a:cubicBezTo>
                    <a:pt x="40" y="60"/>
                    <a:pt x="40" y="61"/>
                    <a:pt x="39" y="62"/>
                  </a:cubicBezTo>
                  <a:moveTo>
                    <a:pt x="124" y="64"/>
                  </a:moveTo>
                  <a:cubicBezTo>
                    <a:pt x="123" y="64"/>
                    <a:pt x="123" y="64"/>
                    <a:pt x="122" y="64"/>
                  </a:cubicBezTo>
                  <a:cubicBezTo>
                    <a:pt x="123" y="62"/>
                    <a:pt x="125" y="60"/>
                    <a:pt x="126" y="58"/>
                  </a:cubicBezTo>
                  <a:cubicBezTo>
                    <a:pt x="127" y="58"/>
                    <a:pt x="129" y="58"/>
                    <a:pt x="130" y="58"/>
                  </a:cubicBezTo>
                  <a:cubicBezTo>
                    <a:pt x="130" y="58"/>
                    <a:pt x="131" y="58"/>
                    <a:pt x="131" y="58"/>
                  </a:cubicBezTo>
                  <a:cubicBezTo>
                    <a:pt x="131" y="60"/>
                    <a:pt x="131" y="62"/>
                    <a:pt x="131" y="64"/>
                  </a:cubicBezTo>
                  <a:cubicBezTo>
                    <a:pt x="129" y="64"/>
                    <a:pt x="127" y="64"/>
                    <a:pt x="124" y="64"/>
                  </a:cubicBezTo>
                  <a:cubicBezTo>
                    <a:pt x="124" y="64"/>
                    <a:pt x="124" y="64"/>
                    <a:pt x="124" y="64"/>
                  </a:cubicBezTo>
                  <a:cubicBezTo>
                    <a:pt x="124" y="64"/>
                    <a:pt x="124" y="64"/>
                    <a:pt x="124" y="64"/>
                  </a:cubicBezTo>
                  <a:moveTo>
                    <a:pt x="44" y="62"/>
                  </a:moveTo>
                  <a:cubicBezTo>
                    <a:pt x="45" y="61"/>
                    <a:pt x="46" y="60"/>
                    <a:pt x="46" y="59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48" y="58"/>
                    <a:pt x="51" y="58"/>
                    <a:pt x="54" y="58"/>
                  </a:cubicBezTo>
                  <a:cubicBezTo>
                    <a:pt x="53" y="59"/>
                    <a:pt x="53" y="59"/>
                    <a:pt x="52" y="60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0" y="61"/>
                    <a:pt x="48" y="61"/>
                    <a:pt x="45" y="62"/>
                  </a:cubicBezTo>
                  <a:cubicBezTo>
                    <a:pt x="44" y="62"/>
                    <a:pt x="44" y="62"/>
                    <a:pt x="44" y="62"/>
                  </a:cubicBezTo>
                  <a:moveTo>
                    <a:pt x="117" y="64"/>
                  </a:moveTo>
                  <a:cubicBezTo>
                    <a:pt x="115" y="64"/>
                    <a:pt x="113" y="63"/>
                    <a:pt x="111" y="63"/>
                  </a:cubicBezTo>
                  <a:cubicBezTo>
                    <a:pt x="112" y="61"/>
                    <a:pt x="113" y="59"/>
                    <a:pt x="115" y="57"/>
                  </a:cubicBezTo>
                  <a:cubicBezTo>
                    <a:pt x="117" y="58"/>
                    <a:pt x="119" y="58"/>
                    <a:pt x="121" y="58"/>
                  </a:cubicBezTo>
                  <a:cubicBezTo>
                    <a:pt x="119" y="60"/>
                    <a:pt x="118" y="62"/>
                    <a:pt x="117" y="64"/>
                  </a:cubicBezTo>
                  <a:moveTo>
                    <a:pt x="57" y="61"/>
                  </a:moveTo>
                  <a:cubicBezTo>
                    <a:pt x="58" y="60"/>
                    <a:pt x="58" y="58"/>
                    <a:pt x="59" y="57"/>
                  </a:cubicBezTo>
                  <a:cubicBezTo>
                    <a:pt x="61" y="57"/>
                    <a:pt x="63" y="56"/>
                    <a:pt x="65" y="56"/>
                  </a:cubicBezTo>
                  <a:cubicBezTo>
                    <a:pt x="65" y="56"/>
                    <a:pt x="65" y="56"/>
                    <a:pt x="65" y="56"/>
                  </a:cubicBezTo>
                  <a:cubicBezTo>
                    <a:pt x="65" y="57"/>
                    <a:pt x="64" y="58"/>
                    <a:pt x="64" y="59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2" y="60"/>
                    <a:pt x="59" y="61"/>
                    <a:pt x="57" y="61"/>
                  </a:cubicBezTo>
                  <a:moveTo>
                    <a:pt x="106" y="62"/>
                  </a:moveTo>
                  <a:cubicBezTo>
                    <a:pt x="104" y="62"/>
                    <a:pt x="102" y="61"/>
                    <a:pt x="100" y="61"/>
                  </a:cubicBezTo>
                  <a:cubicBezTo>
                    <a:pt x="102" y="59"/>
                    <a:pt x="103" y="57"/>
                    <a:pt x="104" y="56"/>
                  </a:cubicBezTo>
                  <a:cubicBezTo>
                    <a:pt x="106" y="56"/>
                    <a:pt x="108" y="57"/>
                    <a:pt x="110" y="57"/>
                  </a:cubicBezTo>
                  <a:cubicBezTo>
                    <a:pt x="109" y="59"/>
                    <a:pt x="107" y="60"/>
                    <a:pt x="106" y="62"/>
                  </a:cubicBezTo>
                  <a:moveTo>
                    <a:pt x="69" y="60"/>
                  </a:moveTo>
                  <a:cubicBezTo>
                    <a:pt x="69" y="58"/>
                    <a:pt x="70" y="57"/>
                    <a:pt x="71" y="56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3" y="55"/>
                    <a:pt x="74" y="55"/>
                    <a:pt x="76" y="54"/>
                  </a:cubicBezTo>
                  <a:cubicBezTo>
                    <a:pt x="75" y="56"/>
                    <a:pt x="74" y="57"/>
                    <a:pt x="73" y="58"/>
                  </a:cubicBezTo>
                  <a:cubicBezTo>
                    <a:pt x="73" y="59"/>
                    <a:pt x="73" y="59"/>
                    <a:pt x="73" y="59"/>
                  </a:cubicBezTo>
                  <a:cubicBezTo>
                    <a:pt x="72" y="59"/>
                    <a:pt x="70" y="59"/>
                    <a:pt x="69" y="60"/>
                  </a:cubicBezTo>
                  <a:moveTo>
                    <a:pt x="96" y="60"/>
                  </a:moveTo>
                  <a:cubicBezTo>
                    <a:pt x="95" y="59"/>
                    <a:pt x="94" y="59"/>
                    <a:pt x="93" y="59"/>
                  </a:cubicBezTo>
                  <a:cubicBezTo>
                    <a:pt x="94" y="57"/>
                    <a:pt x="95" y="55"/>
                    <a:pt x="96" y="54"/>
                  </a:cubicBezTo>
                  <a:cubicBezTo>
                    <a:pt x="97" y="54"/>
                    <a:pt x="97" y="54"/>
                    <a:pt x="97" y="54"/>
                  </a:cubicBezTo>
                  <a:cubicBezTo>
                    <a:pt x="97" y="54"/>
                    <a:pt x="98" y="55"/>
                    <a:pt x="99" y="55"/>
                  </a:cubicBezTo>
                  <a:cubicBezTo>
                    <a:pt x="98" y="56"/>
                    <a:pt x="97" y="58"/>
                    <a:pt x="96" y="60"/>
                  </a:cubicBezTo>
                  <a:moveTo>
                    <a:pt x="79" y="58"/>
                  </a:moveTo>
                  <a:cubicBezTo>
                    <a:pt x="79" y="56"/>
                    <a:pt x="80" y="55"/>
                    <a:pt x="81" y="54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2" y="53"/>
                    <a:pt x="83" y="53"/>
                    <a:pt x="83" y="53"/>
                  </a:cubicBezTo>
                  <a:cubicBezTo>
                    <a:pt x="83" y="54"/>
                    <a:pt x="84" y="55"/>
                    <a:pt x="84" y="55"/>
                  </a:cubicBezTo>
                  <a:cubicBezTo>
                    <a:pt x="84" y="56"/>
                    <a:pt x="83" y="56"/>
                    <a:pt x="83" y="56"/>
                  </a:cubicBezTo>
                  <a:cubicBezTo>
                    <a:pt x="83" y="57"/>
                    <a:pt x="83" y="57"/>
                    <a:pt x="82" y="57"/>
                  </a:cubicBezTo>
                  <a:cubicBezTo>
                    <a:pt x="82" y="57"/>
                    <a:pt x="82" y="57"/>
                    <a:pt x="82" y="57"/>
                  </a:cubicBezTo>
                  <a:cubicBezTo>
                    <a:pt x="81" y="57"/>
                    <a:pt x="81" y="57"/>
                    <a:pt x="81" y="57"/>
                  </a:cubicBezTo>
                  <a:cubicBezTo>
                    <a:pt x="81" y="57"/>
                    <a:pt x="81" y="57"/>
                    <a:pt x="81" y="57"/>
                  </a:cubicBezTo>
                  <a:cubicBezTo>
                    <a:pt x="80" y="57"/>
                    <a:pt x="80" y="57"/>
                    <a:pt x="80" y="57"/>
                  </a:cubicBezTo>
                  <a:cubicBezTo>
                    <a:pt x="80" y="58"/>
                    <a:pt x="79" y="58"/>
                    <a:pt x="79" y="58"/>
                  </a:cubicBezTo>
                  <a:moveTo>
                    <a:pt x="89" y="57"/>
                  </a:moveTo>
                  <a:cubicBezTo>
                    <a:pt x="88" y="57"/>
                    <a:pt x="88" y="57"/>
                    <a:pt x="88" y="57"/>
                  </a:cubicBezTo>
                  <a:cubicBezTo>
                    <a:pt x="88" y="56"/>
                    <a:pt x="88" y="56"/>
                    <a:pt x="88" y="55"/>
                  </a:cubicBezTo>
                  <a:cubicBezTo>
                    <a:pt x="88" y="54"/>
                    <a:pt x="87" y="52"/>
                    <a:pt x="87" y="51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51"/>
                    <a:pt x="88" y="51"/>
                    <a:pt x="88" y="51"/>
                  </a:cubicBezTo>
                  <a:cubicBezTo>
                    <a:pt x="89" y="52"/>
                    <a:pt x="90" y="52"/>
                    <a:pt x="91" y="52"/>
                  </a:cubicBezTo>
                  <a:cubicBezTo>
                    <a:pt x="90" y="54"/>
                    <a:pt x="89" y="55"/>
                    <a:pt x="89" y="57"/>
                  </a:cubicBezTo>
                  <a:moveTo>
                    <a:pt x="37" y="48"/>
                  </a:moveTo>
                  <a:cubicBezTo>
                    <a:pt x="38" y="48"/>
                    <a:pt x="38" y="48"/>
                    <a:pt x="39" y="48"/>
                  </a:cubicBezTo>
                  <a:cubicBezTo>
                    <a:pt x="39" y="47"/>
                    <a:pt x="39" y="47"/>
                    <a:pt x="40" y="47"/>
                  </a:cubicBezTo>
                  <a:cubicBezTo>
                    <a:pt x="40" y="47"/>
                    <a:pt x="41" y="47"/>
                    <a:pt x="41" y="47"/>
                  </a:cubicBezTo>
                  <a:cubicBezTo>
                    <a:pt x="40" y="50"/>
                    <a:pt x="40" y="52"/>
                    <a:pt x="38" y="54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7" y="55"/>
                    <a:pt x="36" y="55"/>
                    <a:pt x="35" y="54"/>
                  </a:cubicBezTo>
                  <a:cubicBezTo>
                    <a:pt x="35" y="54"/>
                    <a:pt x="34" y="54"/>
                    <a:pt x="34" y="52"/>
                  </a:cubicBezTo>
                  <a:cubicBezTo>
                    <a:pt x="34" y="51"/>
                    <a:pt x="34" y="51"/>
                    <a:pt x="34" y="51"/>
                  </a:cubicBezTo>
                  <a:cubicBezTo>
                    <a:pt x="34" y="51"/>
                    <a:pt x="34" y="50"/>
                    <a:pt x="35" y="49"/>
                  </a:cubicBezTo>
                  <a:cubicBezTo>
                    <a:pt x="35" y="49"/>
                    <a:pt x="36" y="48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moveTo>
                    <a:pt x="91" y="48"/>
                  </a:moveTo>
                  <a:cubicBezTo>
                    <a:pt x="91" y="48"/>
                    <a:pt x="90" y="48"/>
                    <a:pt x="89" y="47"/>
                  </a:cubicBezTo>
                  <a:cubicBezTo>
                    <a:pt x="89" y="47"/>
                    <a:pt x="89" y="47"/>
                    <a:pt x="89" y="47"/>
                  </a:cubicBezTo>
                  <a:cubicBezTo>
                    <a:pt x="89" y="46"/>
                    <a:pt x="89" y="46"/>
                    <a:pt x="89" y="46"/>
                  </a:cubicBezTo>
                  <a:cubicBezTo>
                    <a:pt x="90" y="46"/>
                    <a:pt x="90" y="46"/>
                    <a:pt x="91" y="46"/>
                  </a:cubicBezTo>
                  <a:cubicBezTo>
                    <a:pt x="91" y="47"/>
                    <a:pt x="91" y="47"/>
                    <a:pt x="91" y="48"/>
                  </a:cubicBezTo>
                  <a:moveTo>
                    <a:pt x="43" y="55"/>
                  </a:moveTo>
                  <a:cubicBezTo>
                    <a:pt x="44" y="52"/>
                    <a:pt x="45" y="49"/>
                    <a:pt x="45" y="47"/>
                  </a:cubicBezTo>
                  <a:cubicBezTo>
                    <a:pt x="48" y="46"/>
                    <a:pt x="51" y="46"/>
                    <a:pt x="54" y="45"/>
                  </a:cubicBezTo>
                  <a:cubicBezTo>
                    <a:pt x="53" y="48"/>
                    <a:pt x="52" y="51"/>
                    <a:pt x="51" y="53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48" y="54"/>
                    <a:pt x="45" y="54"/>
                    <a:pt x="43" y="55"/>
                  </a:cubicBezTo>
                  <a:moveTo>
                    <a:pt x="56" y="53"/>
                  </a:moveTo>
                  <a:cubicBezTo>
                    <a:pt x="57" y="50"/>
                    <a:pt x="58" y="48"/>
                    <a:pt x="59" y="45"/>
                  </a:cubicBezTo>
                  <a:cubicBezTo>
                    <a:pt x="61" y="45"/>
                    <a:pt x="64" y="44"/>
                    <a:pt x="66" y="44"/>
                  </a:cubicBezTo>
                  <a:cubicBezTo>
                    <a:pt x="65" y="47"/>
                    <a:pt x="64" y="49"/>
                    <a:pt x="63" y="52"/>
                  </a:cubicBezTo>
                  <a:cubicBezTo>
                    <a:pt x="61" y="52"/>
                    <a:pt x="58" y="53"/>
                    <a:pt x="56" y="53"/>
                  </a:cubicBezTo>
                  <a:moveTo>
                    <a:pt x="96" y="49"/>
                  </a:moveTo>
                  <a:cubicBezTo>
                    <a:pt x="95" y="49"/>
                    <a:pt x="95" y="49"/>
                    <a:pt x="95" y="49"/>
                  </a:cubicBezTo>
                  <a:cubicBezTo>
                    <a:pt x="95" y="49"/>
                    <a:pt x="95" y="48"/>
                    <a:pt x="95" y="48"/>
                  </a:cubicBezTo>
                  <a:cubicBezTo>
                    <a:pt x="95" y="47"/>
                    <a:pt x="96" y="46"/>
                    <a:pt x="96" y="45"/>
                  </a:cubicBezTo>
                  <a:cubicBezTo>
                    <a:pt x="97" y="44"/>
                    <a:pt x="99" y="44"/>
                    <a:pt x="100" y="43"/>
                  </a:cubicBezTo>
                  <a:cubicBezTo>
                    <a:pt x="100" y="45"/>
                    <a:pt x="100" y="46"/>
                    <a:pt x="100" y="48"/>
                  </a:cubicBezTo>
                  <a:cubicBezTo>
                    <a:pt x="99" y="48"/>
                    <a:pt x="98" y="49"/>
                    <a:pt x="96" y="49"/>
                  </a:cubicBezTo>
                  <a:moveTo>
                    <a:pt x="68" y="51"/>
                  </a:moveTo>
                  <a:cubicBezTo>
                    <a:pt x="69" y="49"/>
                    <a:pt x="70" y="46"/>
                    <a:pt x="71" y="43"/>
                  </a:cubicBezTo>
                  <a:cubicBezTo>
                    <a:pt x="73" y="43"/>
                    <a:pt x="75" y="43"/>
                    <a:pt x="76" y="43"/>
                  </a:cubicBezTo>
                  <a:cubicBezTo>
                    <a:pt x="75" y="45"/>
                    <a:pt x="74" y="48"/>
                    <a:pt x="73" y="50"/>
                  </a:cubicBezTo>
                  <a:cubicBezTo>
                    <a:pt x="72" y="51"/>
                    <a:pt x="70" y="51"/>
                    <a:pt x="68" y="51"/>
                  </a:cubicBezTo>
                  <a:moveTo>
                    <a:pt x="78" y="50"/>
                  </a:moveTo>
                  <a:cubicBezTo>
                    <a:pt x="79" y="47"/>
                    <a:pt x="80" y="45"/>
                    <a:pt x="81" y="43"/>
                  </a:cubicBezTo>
                  <a:cubicBezTo>
                    <a:pt x="81" y="43"/>
                    <a:pt x="82" y="43"/>
                    <a:pt x="83" y="43"/>
                  </a:cubicBezTo>
                  <a:cubicBezTo>
                    <a:pt x="83" y="43"/>
                    <a:pt x="84" y="43"/>
                    <a:pt x="84" y="44"/>
                  </a:cubicBezTo>
                  <a:cubicBezTo>
                    <a:pt x="85" y="44"/>
                    <a:pt x="85" y="44"/>
                    <a:pt x="85" y="45"/>
                  </a:cubicBezTo>
                  <a:cubicBezTo>
                    <a:pt x="85" y="45"/>
                    <a:pt x="85" y="45"/>
                    <a:pt x="85" y="45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4" y="46"/>
                    <a:pt x="84" y="46"/>
                    <a:pt x="84" y="46"/>
                  </a:cubicBezTo>
                  <a:cubicBezTo>
                    <a:pt x="84" y="47"/>
                    <a:pt x="84" y="47"/>
                    <a:pt x="84" y="47"/>
                  </a:cubicBezTo>
                  <a:cubicBezTo>
                    <a:pt x="84" y="47"/>
                    <a:pt x="84" y="47"/>
                    <a:pt x="84" y="47"/>
                  </a:cubicBezTo>
                  <a:cubicBezTo>
                    <a:pt x="83" y="48"/>
                    <a:pt x="83" y="49"/>
                    <a:pt x="82" y="49"/>
                  </a:cubicBezTo>
                  <a:cubicBezTo>
                    <a:pt x="82" y="49"/>
                    <a:pt x="82" y="49"/>
                    <a:pt x="81" y="49"/>
                  </a:cubicBezTo>
                  <a:cubicBezTo>
                    <a:pt x="80" y="49"/>
                    <a:pt x="79" y="49"/>
                    <a:pt x="78" y="50"/>
                  </a:cubicBezTo>
                  <a:moveTo>
                    <a:pt x="104" y="45"/>
                  </a:moveTo>
                  <a:cubicBezTo>
                    <a:pt x="105" y="44"/>
                    <a:pt x="105" y="42"/>
                    <a:pt x="105" y="41"/>
                  </a:cubicBezTo>
                  <a:cubicBezTo>
                    <a:pt x="107" y="40"/>
                    <a:pt x="109" y="39"/>
                    <a:pt x="110" y="37"/>
                  </a:cubicBezTo>
                  <a:cubicBezTo>
                    <a:pt x="111" y="38"/>
                    <a:pt x="111" y="39"/>
                    <a:pt x="111" y="40"/>
                  </a:cubicBezTo>
                  <a:cubicBezTo>
                    <a:pt x="109" y="42"/>
                    <a:pt x="107" y="44"/>
                    <a:pt x="104" y="45"/>
                  </a:cubicBezTo>
                  <a:moveTo>
                    <a:pt x="47" y="35"/>
                  </a:moveTo>
                  <a:cubicBezTo>
                    <a:pt x="48" y="35"/>
                    <a:pt x="48" y="35"/>
                    <a:pt x="48" y="35"/>
                  </a:cubicBezTo>
                  <a:cubicBezTo>
                    <a:pt x="49" y="35"/>
                    <a:pt x="50" y="35"/>
                    <a:pt x="50" y="34"/>
                  </a:cubicBezTo>
                  <a:cubicBezTo>
                    <a:pt x="50" y="33"/>
                    <a:pt x="50" y="32"/>
                    <a:pt x="50" y="32"/>
                  </a:cubicBezTo>
                  <a:cubicBezTo>
                    <a:pt x="50" y="30"/>
                    <a:pt x="50" y="29"/>
                    <a:pt x="49" y="28"/>
                  </a:cubicBezTo>
                  <a:cubicBezTo>
                    <a:pt x="46" y="21"/>
                    <a:pt x="41" y="14"/>
                    <a:pt x="39" y="8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9" y="7"/>
                    <a:pt x="39" y="7"/>
                    <a:pt x="40" y="7"/>
                  </a:cubicBezTo>
                  <a:cubicBezTo>
                    <a:pt x="50" y="7"/>
                    <a:pt x="56" y="5"/>
                    <a:pt x="65" y="5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4" y="8"/>
                    <a:pt x="62" y="11"/>
                    <a:pt x="61" y="14"/>
                  </a:cubicBezTo>
                  <a:cubicBezTo>
                    <a:pt x="61" y="16"/>
                    <a:pt x="60" y="19"/>
                    <a:pt x="60" y="21"/>
                  </a:cubicBezTo>
                  <a:cubicBezTo>
                    <a:pt x="60" y="24"/>
                    <a:pt x="61" y="27"/>
                    <a:pt x="63" y="30"/>
                  </a:cubicBezTo>
                  <a:cubicBezTo>
                    <a:pt x="63" y="31"/>
                    <a:pt x="64" y="32"/>
                    <a:pt x="65" y="32"/>
                  </a:cubicBezTo>
                  <a:cubicBezTo>
                    <a:pt x="65" y="32"/>
                    <a:pt x="65" y="32"/>
                    <a:pt x="65" y="32"/>
                  </a:cubicBezTo>
                  <a:cubicBezTo>
                    <a:pt x="66" y="31"/>
                    <a:pt x="67" y="31"/>
                    <a:pt x="67" y="30"/>
                  </a:cubicBezTo>
                  <a:cubicBezTo>
                    <a:pt x="69" y="26"/>
                    <a:pt x="69" y="23"/>
                    <a:pt x="70" y="19"/>
                  </a:cubicBezTo>
                  <a:cubicBezTo>
                    <a:pt x="71" y="16"/>
                    <a:pt x="72" y="13"/>
                    <a:pt x="74" y="10"/>
                  </a:cubicBezTo>
                  <a:cubicBezTo>
                    <a:pt x="75" y="9"/>
                    <a:pt x="76" y="9"/>
                    <a:pt x="78" y="8"/>
                  </a:cubicBezTo>
                  <a:cubicBezTo>
                    <a:pt x="79" y="9"/>
                    <a:pt x="79" y="9"/>
                    <a:pt x="80" y="10"/>
                  </a:cubicBezTo>
                  <a:cubicBezTo>
                    <a:pt x="85" y="10"/>
                    <a:pt x="90" y="11"/>
                    <a:pt x="94" y="13"/>
                  </a:cubicBezTo>
                  <a:cubicBezTo>
                    <a:pt x="86" y="19"/>
                    <a:pt x="80" y="29"/>
                    <a:pt x="79" y="38"/>
                  </a:cubicBezTo>
                  <a:cubicBezTo>
                    <a:pt x="78" y="38"/>
                    <a:pt x="78" y="38"/>
                    <a:pt x="78" y="38"/>
                  </a:cubicBezTo>
                  <a:cubicBezTo>
                    <a:pt x="75" y="39"/>
                    <a:pt x="65" y="40"/>
                    <a:pt x="56" y="41"/>
                  </a:cubicBezTo>
                  <a:cubicBezTo>
                    <a:pt x="52" y="41"/>
                    <a:pt x="47" y="42"/>
                    <a:pt x="44" y="42"/>
                  </a:cubicBezTo>
                  <a:cubicBezTo>
                    <a:pt x="42" y="43"/>
                    <a:pt x="40" y="43"/>
                    <a:pt x="39" y="43"/>
                  </a:cubicBezTo>
                  <a:cubicBezTo>
                    <a:pt x="39" y="42"/>
                    <a:pt x="39" y="41"/>
                    <a:pt x="39" y="40"/>
                  </a:cubicBezTo>
                  <a:cubicBezTo>
                    <a:pt x="37" y="35"/>
                    <a:pt x="35" y="31"/>
                    <a:pt x="31" y="27"/>
                  </a:cubicBezTo>
                  <a:cubicBezTo>
                    <a:pt x="29" y="24"/>
                    <a:pt x="25" y="22"/>
                    <a:pt x="21" y="20"/>
                  </a:cubicBezTo>
                  <a:cubicBezTo>
                    <a:pt x="24" y="17"/>
                    <a:pt x="27" y="16"/>
                    <a:pt x="31" y="15"/>
                  </a:cubicBezTo>
                  <a:cubicBezTo>
                    <a:pt x="33" y="18"/>
                    <a:pt x="36" y="24"/>
                    <a:pt x="41" y="32"/>
                  </a:cubicBezTo>
                  <a:cubicBezTo>
                    <a:pt x="42" y="33"/>
                    <a:pt x="43" y="34"/>
                    <a:pt x="44" y="34"/>
                  </a:cubicBezTo>
                  <a:cubicBezTo>
                    <a:pt x="45" y="35"/>
                    <a:pt x="46" y="35"/>
                    <a:pt x="47" y="35"/>
                  </a:cubicBezTo>
                  <a:moveTo>
                    <a:pt x="65" y="0"/>
                  </a:moveTo>
                  <a:cubicBezTo>
                    <a:pt x="65" y="0"/>
                    <a:pt x="65" y="0"/>
                    <a:pt x="65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5" y="0"/>
                    <a:pt x="49" y="1"/>
                    <a:pt x="40" y="1"/>
                  </a:cubicBezTo>
                  <a:cubicBezTo>
                    <a:pt x="36" y="1"/>
                    <a:pt x="33" y="4"/>
                    <a:pt x="33" y="8"/>
                  </a:cubicBezTo>
                  <a:cubicBezTo>
                    <a:pt x="33" y="9"/>
                    <a:pt x="33" y="9"/>
                    <a:pt x="34" y="10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0"/>
                    <a:pt x="33" y="10"/>
                    <a:pt x="32" y="10"/>
                  </a:cubicBezTo>
                  <a:cubicBezTo>
                    <a:pt x="32" y="10"/>
                    <a:pt x="32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25" y="10"/>
                    <a:pt x="19" y="14"/>
                    <a:pt x="15" y="19"/>
                  </a:cubicBezTo>
                  <a:cubicBezTo>
                    <a:pt x="15" y="20"/>
                    <a:pt x="15" y="21"/>
                    <a:pt x="16" y="22"/>
                  </a:cubicBezTo>
                  <a:cubicBezTo>
                    <a:pt x="16" y="23"/>
                    <a:pt x="16" y="23"/>
                    <a:pt x="17" y="24"/>
                  </a:cubicBezTo>
                  <a:cubicBezTo>
                    <a:pt x="21" y="26"/>
                    <a:pt x="25" y="28"/>
                    <a:pt x="28" y="31"/>
                  </a:cubicBezTo>
                  <a:cubicBezTo>
                    <a:pt x="30" y="34"/>
                    <a:pt x="32" y="37"/>
                    <a:pt x="34" y="42"/>
                  </a:cubicBezTo>
                  <a:cubicBezTo>
                    <a:pt x="34" y="42"/>
                    <a:pt x="34" y="43"/>
                    <a:pt x="34" y="44"/>
                  </a:cubicBezTo>
                  <a:cubicBezTo>
                    <a:pt x="33" y="45"/>
                    <a:pt x="33" y="46"/>
                    <a:pt x="32" y="46"/>
                  </a:cubicBezTo>
                  <a:cubicBezTo>
                    <a:pt x="31" y="48"/>
                    <a:pt x="30" y="49"/>
                    <a:pt x="30" y="51"/>
                  </a:cubicBezTo>
                  <a:cubicBezTo>
                    <a:pt x="30" y="52"/>
                    <a:pt x="30" y="52"/>
                    <a:pt x="30" y="53"/>
                  </a:cubicBezTo>
                  <a:cubicBezTo>
                    <a:pt x="30" y="54"/>
                    <a:pt x="31" y="56"/>
                    <a:pt x="32" y="57"/>
                  </a:cubicBezTo>
                  <a:cubicBezTo>
                    <a:pt x="31" y="58"/>
                    <a:pt x="31" y="59"/>
                    <a:pt x="31" y="59"/>
                  </a:cubicBezTo>
                  <a:cubicBezTo>
                    <a:pt x="31" y="61"/>
                    <a:pt x="31" y="62"/>
                    <a:pt x="32" y="63"/>
                  </a:cubicBezTo>
                  <a:cubicBezTo>
                    <a:pt x="32" y="63"/>
                    <a:pt x="33" y="64"/>
                    <a:pt x="34" y="65"/>
                  </a:cubicBezTo>
                  <a:cubicBezTo>
                    <a:pt x="32" y="70"/>
                    <a:pt x="29" y="73"/>
                    <a:pt x="25" y="77"/>
                  </a:cubicBezTo>
                  <a:cubicBezTo>
                    <a:pt x="21" y="80"/>
                    <a:pt x="16" y="84"/>
                    <a:pt x="12" y="89"/>
                  </a:cubicBezTo>
                  <a:cubicBezTo>
                    <a:pt x="4" y="101"/>
                    <a:pt x="0" y="116"/>
                    <a:pt x="0" y="130"/>
                  </a:cubicBezTo>
                  <a:cubicBezTo>
                    <a:pt x="0" y="131"/>
                    <a:pt x="0" y="132"/>
                    <a:pt x="0" y="133"/>
                  </a:cubicBezTo>
                  <a:cubicBezTo>
                    <a:pt x="0" y="141"/>
                    <a:pt x="2" y="147"/>
                    <a:pt x="4" y="153"/>
                  </a:cubicBezTo>
                  <a:cubicBezTo>
                    <a:pt x="6" y="159"/>
                    <a:pt x="8" y="164"/>
                    <a:pt x="11" y="171"/>
                  </a:cubicBezTo>
                  <a:cubicBezTo>
                    <a:pt x="11" y="171"/>
                    <a:pt x="11" y="172"/>
                    <a:pt x="11" y="173"/>
                  </a:cubicBezTo>
                  <a:cubicBezTo>
                    <a:pt x="11" y="174"/>
                    <a:pt x="11" y="176"/>
                    <a:pt x="11" y="177"/>
                  </a:cubicBezTo>
                  <a:cubicBezTo>
                    <a:pt x="11" y="178"/>
                    <a:pt x="11" y="178"/>
                    <a:pt x="11" y="179"/>
                  </a:cubicBezTo>
                  <a:cubicBezTo>
                    <a:pt x="11" y="179"/>
                    <a:pt x="12" y="180"/>
                    <a:pt x="12" y="180"/>
                  </a:cubicBezTo>
                  <a:cubicBezTo>
                    <a:pt x="12" y="180"/>
                    <a:pt x="12" y="181"/>
                    <a:pt x="13" y="182"/>
                  </a:cubicBezTo>
                  <a:cubicBezTo>
                    <a:pt x="14" y="183"/>
                    <a:pt x="15" y="183"/>
                    <a:pt x="16" y="183"/>
                  </a:cubicBezTo>
                  <a:cubicBezTo>
                    <a:pt x="17" y="183"/>
                    <a:pt x="17" y="183"/>
                    <a:pt x="17" y="183"/>
                  </a:cubicBezTo>
                  <a:cubicBezTo>
                    <a:pt x="18" y="183"/>
                    <a:pt x="20" y="182"/>
                    <a:pt x="21" y="182"/>
                  </a:cubicBezTo>
                  <a:cubicBezTo>
                    <a:pt x="22" y="181"/>
                    <a:pt x="23" y="180"/>
                    <a:pt x="24" y="180"/>
                  </a:cubicBezTo>
                  <a:cubicBezTo>
                    <a:pt x="27" y="178"/>
                    <a:pt x="31" y="177"/>
                    <a:pt x="35" y="177"/>
                  </a:cubicBezTo>
                  <a:cubicBezTo>
                    <a:pt x="35" y="177"/>
                    <a:pt x="35" y="177"/>
                    <a:pt x="35" y="177"/>
                  </a:cubicBezTo>
                  <a:cubicBezTo>
                    <a:pt x="39" y="177"/>
                    <a:pt x="42" y="178"/>
                    <a:pt x="46" y="178"/>
                  </a:cubicBezTo>
                  <a:cubicBezTo>
                    <a:pt x="51" y="178"/>
                    <a:pt x="56" y="179"/>
                    <a:pt x="61" y="179"/>
                  </a:cubicBezTo>
                  <a:cubicBezTo>
                    <a:pt x="64" y="179"/>
                    <a:pt x="67" y="179"/>
                    <a:pt x="71" y="178"/>
                  </a:cubicBezTo>
                  <a:cubicBezTo>
                    <a:pt x="79" y="178"/>
                    <a:pt x="87" y="177"/>
                    <a:pt x="95" y="176"/>
                  </a:cubicBezTo>
                  <a:cubicBezTo>
                    <a:pt x="100" y="175"/>
                    <a:pt x="103" y="175"/>
                    <a:pt x="106" y="174"/>
                  </a:cubicBezTo>
                  <a:cubicBezTo>
                    <a:pt x="109" y="173"/>
                    <a:pt x="112" y="173"/>
                    <a:pt x="116" y="172"/>
                  </a:cubicBezTo>
                  <a:cubicBezTo>
                    <a:pt x="116" y="172"/>
                    <a:pt x="116" y="173"/>
                    <a:pt x="117" y="173"/>
                  </a:cubicBezTo>
                  <a:cubicBezTo>
                    <a:pt x="118" y="173"/>
                    <a:pt x="119" y="174"/>
                    <a:pt x="121" y="174"/>
                  </a:cubicBezTo>
                  <a:cubicBezTo>
                    <a:pt x="122" y="175"/>
                    <a:pt x="124" y="175"/>
                    <a:pt x="126" y="175"/>
                  </a:cubicBezTo>
                  <a:cubicBezTo>
                    <a:pt x="127" y="175"/>
                    <a:pt x="128" y="175"/>
                    <a:pt x="129" y="175"/>
                  </a:cubicBezTo>
                  <a:cubicBezTo>
                    <a:pt x="130" y="175"/>
                    <a:pt x="131" y="174"/>
                    <a:pt x="131" y="173"/>
                  </a:cubicBezTo>
                  <a:cubicBezTo>
                    <a:pt x="133" y="172"/>
                    <a:pt x="133" y="170"/>
                    <a:pt x="133" y="169"/>
                  </a:cubicBezTo>
                  <a:cubicBezTo>
                    <a:pt x="133" y="167"/>
                    <a:pt x="132" y="164"/>
                    <a:pt x="131" y="162"/>
                  </a:cubicBezTo>
                  <a:cubicBezTo>
                    <a:pt x="131" y="161"/>
                    <a:pt x="131" y="160"/>
                    <a:pt x="131" y="159"/>
                  </a:cubicBezTo>
                  <a:cubicBezTo>
                    <a:pt x="130" y="158"/>
                    <a:pt x="130" y="157"/>
                    <a:pt x="130" y="157"/>
                  </a:cubicBezTo>
                  <a:cubicBezTo>
                    <a:pt x="130" y="157"/>
                    <a:pt x="130" y="157"/>
                    <a:pt x="130" y="157"/>
                  </a:cubicBezTo>
                  <a:cubicBezTo>
                    <a:pt x="130" y="157"/>
                    <a:pt x="130" y="157"/>
                    <a:pt x="130" y="157"/>
                  </a:cubicBezTo>
                  <a:cubicBezTo>
                    <a:pt x="130" y="153"/>
                    <a:pt x="131" y="151"/>
                    <a:pt x="132" y="148"/>
                  </a:cubicBezTo>
                  <a:cubicBezTo>
                    <a:pt x="133" y="145"/>
                    <a:pt x="134" y="142"/>
                    <a:pt x="135" y="138"/>
                  </a:cubicBezTo>
                  <a:cubicBezTo>
                    <a:pt x="136" y="135"/>
                    <a:pt x="136" y="131"/>
                    <a:pt x="136" y="128"/>
                  </a:cubicBezTo>
                  <a:cubicBezTo>
                    <a:pt x="136" y="116"/>
                    <a:pt x="133" y="105"/>
                    <a:pt x="126" y="95"/>
                  </a:cubicBezTo>
                  <a:cubicBezTo>
                    <a:pt x="120" y="86"/>
                    <a:pt x="110" y="79"/>
                    <a:pt x="101" y="73"/>
                  </a:cubicBezTo>
                  <a:cubicBezTo>
                    <a:pt x="96" y="69"/>
                    <a:pt x="92" y="67"/>
                    <a:pt x="89" y="64"/>
                  </a:cubicBezTo>
                  <a:cubicBezTo>
                    <a:pt x="88" y="63"/>
                    <a:pt x="86" y="62"/>
                    <a:pt x="86" y="61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91" y="63"/>
                    <a:pt x="98" y="65"/>
                    <a:pt x="106" y="67"/>
                  </a:cubicBezTo>
                  <a:cubicBezTo>
                    <a:pt x="106" y="67"/>
                    <a:pt x="106" y="67"/>
                    <a:pt x="106" y="67"/>
                  </a:cubicBezTo>
                  <a:cubicBezTo>
                    <a:pt x="112" y="68"/>
                    <a:pt x="119" y="69"/>
                    <a:pt x="124" y="69"/>
                  </a:cubicBezTo>
                  <a:cubicBezTo>
                    <a:pt x="128" y="69"/>
                    <a:pt x="131" y="69"/>
                    <a:pt x="133" y="68"/>
                  </a:cubicBezTo>
                  <a:cubicBezTo>
                    <a:pt x="134" y="68"/>
                    <a:pt x="135" y="67"/>
                    <a:pt x="135" y="66"/>
                  </a:cubicBezTo>
                  <a:cubicBezTo>
                    <a:pt x="135" y="65"/>
                    <a:pt x="135" y="65"/>
                    <a:pt x="135" y="64"/>
                  </a:cubicBezTo>
                  <a:cubicBezTo>
                    <a:pt x="135" y="62"/>
                    <a:pt x="135" y="59"/>
                    <a:pt x="136" y="57"/>
                  </a:cubicBezTo>
                  <a:cubicBezTo>
                    <a:pt x="137" y="56"/>
                    <a:pt x="137" y="56"/>
                    <a:pt x="136" y="55"/>
                  </a:cubicBezTo>
                  <a:cubicBezTo>
                    <a:pt x="136" y="54"/>
                    <a:pt x="135" y="54"/>
                    <a:pt x="134" y="54"/>
                  </a:cubicBezTo>
                  <a:cubicBezTo>
                    <a:pt x="134" y="54"/>
                    <a:pt x="134" y="54"/>
                    <a:pt x="134" y="54"/>
                  </a:cubicBezTo>
                  <a:cubicBezTo>
                    <a:pt x="133" y="54"/>
                    <a:pt x="131" y="54"/>
                    <a:pt x="130" y="54"/>
                  </a:cubicBezTo>
                  <a:cubicBezTo>
                    <a:pt x="121" y="54"/>
                    <a:pt x="112" y="53"/>
                    <a:pt x="103" y="51"/>
                  </a:cubicBezTo>
                  <a:cubicBezTo>
                    <a:pt x="104" y="50"/>
                    <a:pt x="104" y="50"/>
                    <a:pt x="104" y="50"/>
                  </a:cubicBezTo>
                  <a:cubicBezTo>
                    <a:pt x="108" y="48"/>
                    <a:pt x="111" y="46"/>
                    <a:pt x="115" y="43"/>
                  </a:cubicBezTo>
                  <a:cubicBezTo>
                    <a:pt x="115" y="43"/>
                    <a:pt x="115" y="43"/>
                    <a:pt x="115" y="43"/>
                  </a:cubicBezTo>
                  <a:cubicBezTo>
                    <a:pt x="115" y="42"/>
                    <a:pt x="115" y="42"/>
                    <a:pt x="115" y="42"/>
                  </a:cubicBezTo>
                  <a:cubicBezTo>
                    <a:pt x="116" y="42"/>
                    <a:pt x="116" y="42"/>
                    <a:pt x="116" y="41"/>
                  </a:cubicBezTo>
                  <a:cubicBezTo>
                    <a:pt x="116" y="40"/>
                    <a:pt x="116" y="40"/>
                    <a:pt x="116" y="40"/>
                  </a:cubicBezTo>
                  <a:cubicBezTo>
                    <a:pt x="116" y="40"/>
                    <a:pt x="116" y="40"/>
                    <a:pt x="116" y="40"/>
                  </a:cubicBezTo>
                  <a:cubicBezTo>
                    <a:pt x="115" y="37"/>
                    <a:pt x="114" y="35"/>
                    <a:pt x="113" y="33"/>
                  </a:cubicBezTo>
                  <a:cubicBezTo>
                    <a:pt x="113" y="33"/>
                    <a:pt x="112" y="32"/>
                    <a:pt x="112" y="32"/>
                  </a:cubicBezTo>
                  <a:cubicBezTo>
                    <a:pt x="112" y="32"/>
                    <a:pt x="111" y="32"/>
                    <a:pt x="111" y="32"/>
                  </a:cubicBezTo>
                  <a:cubicBezTo>
                    <a:pt x="111" y="32"/>
                    <a:pt x="110" y="32"/>
                    <a:pt x="110" y="32"/>
                  </a:cubicBezTo>
                  <a:cubicBezTo>
                    <a:pt x="103" y="37"/>
                    <a:pt x="96" y="42"/>
                    <a:pt x="88" y="42"/>
                  </a:cubicBezTo>
                  <a:cubicBezTo>
                    <a:pt x="88" y="41"/>
                    <a:pt x="88" y="41"/>
                    <a:pt x="87" y="41"/>
                  </a:cubicBezTo>
                  <a:cubicBezTo>
                    <a:pt x="87" y="40"/>
                    <a:pt x="85" y="39"/>
                    <a:pt x="84" y="39"/>
                  </a:cubicBezTo>
                  <a:cubicBezTo>
                    <a:pt x="85" y="30"/>
                    <a:pt x="92" y="21"/>
                    <a:pt x="100" y="15"/>
                  </a:cubicBezTo>
                  <a:cubicBezTo>
                    <a:pt x="101" y="15"/>
                    <a:pt x="101" y="14"/>
                    <a:pt x="101" y="13"/>
                  </a:cubicBezTo>
                  <a:cubicBezTo>
                    <a:pt x="101" y="12"/>
                    <a:pt x="101" y="11"/>
                    <a:pt x="100" y="11"/>
                  </a:cubicBezTo>
                  <a:cubicBezTo>
                    <a:pt x="95" y="8"/>
                    <a:pt x="90" y="6"/>
                    <a:pt x="84" y="5"/>
                  </a:cubicBezTo>
                  <a:cubicBezTo>
                    <a:pt x="84" y="4"/>
                    <a:pt x="83" y="4"/>
                    <a:pt x="83" y="4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81" y="3"/>
                    <a:pt x="81" y="3"/>
                    <a:pt x="80" y="3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80" y="3"/>
                    <a:pt x="79" y="3"/>
                    <a:pt x="79" y="3"/>
                  </a:cubicBezTo>
                  <a:cubicBezTo>
                    <a:pt x="76" y="3"/>
                    <a:pt x="73" y="4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1" y="4"/>
                    <a:pt x="70" y="3"/>
                    <a:pt x="69" y="2"/>
                  </a:cubicBezTo>
                  <a:cubicBezTo>
                    <a:pt x="68" y="1"/>
                    <a:pt x="67" y="0"/>
                    <a:pt x="65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16" name="Freeform 770"/>
            <p:cNvSpPr>
              <a:spLocks noEditPoints="1"/>
            </p:cNvSpPr>
            <p:nvPr/>
          </p:nvSpPr>
          <p:spPr bwMode="auto">
            <a:xfrm>
              <a:off x="4332" y="726"/>
              <a:ext cx="126" cy="189"/>
            </a:xfrm>
            <a:custGeom>
              <a:avLst/>
              <a:gdLst>
                <a:gd name="T0" fmla="*/ 26 w 53"/>
                <a:gd name="T1" fmla="*/ 65 h 80"/>
                <a:gd name="T2" fmla="*/ 24 w 53"/>
                <a:gd name="T3" fmla="*/ 43 h 80"/>
                <a:gd name="T4" fmla="*/ 10 w 53"/>
                <a:gd name="T5" fmla="*/ 34 h 80"/>
                <a:gd name="T6" fmla="*/ 8 w 53"/>
                <a:gd name="T7" fmla="*/ 22 h 80"/>
                <a:gd name="T8" fmla="*/ 20 w 53"/>
                <a:gd name="T9" fmla="*/ 13 h 80"/>
                <a:gd name="T10" fmla="*/ 21 w 53"/>
                <a:gd name="T11" fmla="*/ 5 h 80"/>
                <a:gd name="T12" fmla="*/ 25 w 53"/>
                <a:gd name="T13" fmla="*/ 9 h 80"/>
                <a:gd name="T14" fmla="*/ 28 w 53"/>
                <a:gd name="T15" fmla="*/ 11 h 80"/>
                <a:gd name="T16" fmla="*/ 28 w 53"/>
                <a:gd name="T17" fmla="*/ 11 h 80"/>
                <a:gd name="T18" fmla="*/ 31 w 53"/>
                <a:gd name="T19" fmla="*/ 12 h 80"/>
                <a:gd name="T20" fmla="*/ 45 w 53"/>
                <a:gd name="T21" fmla="*/ 17 h 80"/>
                <a:gd name="T22" fmla="*/ 41 w 53"/>
                <a:gd name="T23" fmla="*/ 23 h 80"/>
                <a:gd name="T24" fmla="*/ 35 w 53"/>
                <a:gd name="T25" fmla="*/ 19 h 80"/>
                <a:gd name="T26" fmla="*/ 29 w 53"/>
                <a:gd name="T27" fmla="*/ 16 h 80"/>
                <a:gd name="T28" fmla="*/ 27 w 53"/>
                <a:gd name="T29" fmla="*/ 17 h 80"/>
                <a:gd name="T30" fmla="*/ 27 w 53"/>
                <a:gd name="T31" fmla="*/ 37 h 80"/>
                <a:gd name="T32" fmla="*/ 30 w 53"/>
                <a:gd name="T33" fmla="*/ 39 h 80"/>
                <a:gd name="T34" fmla="*/ 48 w 53"/>
                <a:gd name="T35" fmla="*/ 52 h 80"/>
                <a:gd name="T36" fmla="*/ 46 w 53"/>
                <a:gd name="T37" fmla="*/ 63 h 80"/>
                <a:gd name="T38" fmla="*/ 33 w 53"/>
                <a:gd name="T39" fmla="*/ 69 h 80"/>
                <a:gd name="T40" fmla="*/ 31 w 53"/>
                <a:gd name="T41" fmla="*/ 75 h 80"/>
                <a:gd name="T42" fmla="*/ 28 w 53"/>
                <a:gd name="T43" fmla="*/ 71 h 80"/>
                <a:gd name="T44" fmla="*/ 23 w 53"/>
                <a:gd name="T45" fmla="*/ 69 h 80"/>
                <a:gd name="T46" fmla="*/ 9 w 53"/>
                <a:gd name="T47" fmla="*/ 60 h 80"/>
                <a:gd name="T48" fmla="*/ 24 w 53"/>
                <a:gd name="T49" fmla="*/ 66 h 80"/>
                <a:gd name="T50" fmla="*/ 27 w 53"/>
                <a:gd name="T51" fmla="*/ 0 h 80"/>
                <a:gd name="T52" fmla="*/ 17 w 53"/>
                <a:gd name="T53" fmla="*/ 3 h 80"/>
                <a:gd name="T54" fmla="*/ 7 w 53"/>
                <a:gd name="T55" fmla="*/ 16 h 80"/>
                <a:gd name="T56" fmla="*/ 2 w 53"/>
                <a:gd name="T57" fmla="*/ 27 h 80"/>
                <a:gd name="T58" fmla="*/ 20 w 53"/>
                <a:gd name="T59" fmla="*/ 45 h 80"/>
                <a:gd name="T60" fmla="*/ 9 w 53"/>
                <a:gd name="T61" fmla="*/ 56 h 80"/>
                <a:gd name="T62" fmla="*/ 7 w 53"/>
                <a:gd name="T63" fmla="*/ 55 h 80"/>
                <a:gd name="T64" fmla="*/ 0 w 53"/>
                <a:gd name="T65" fmla="*/ 65 h 80"/>
                <a:gd name="T66" fmla="*/ 1 w 53"/>
                <a:gd name="T67" fmla="*/ 68 h 80"/>
                <a:gd name="T68" fmla="*/ 22 w 53"/>
                <a:gd name="T69" fmla="*/ 73 h 80"/>
                <a:gd name="T70" fmla="*/ 25 w 53"/>
                <a:gd name="T71" fmla="*/ 78 h 80"/>
                <a:gd name="T72" fmla="*/ 27 w 53"/>
                <a:gd name="T73" fmla="*/ 80 h 80"/>
                <a:gd name="T74" fmla="*/ 36 w 53"/>
                <a:gd name="T75" fmla="*/ 77 h 80"/>
                <a:gd name="T76" fmla="*/ 36 w 53"/>
                <a:gd name="T77" fmla="*/ 73 h 80"/>
                <a:gd name="T78" fmla="*/ 53 w 53"/>
                <a:gd name="T79" fmla="*/ 55 h 80"/>
                <a:gd name="T80" fmla="*/ 45 w 53"/>
                <a:gd name="T81" fmla="*/ 42 h 80"/>
                <a:gd name="T82" fmla="*/ 31 w 53"/>
                <a:gd name="T83" fmla="*/ 22 h 80"/>
                <a:gd name="T84" fmla="*/ 41 w 53"/>
                <a:gd name="T85" fmla="*/ 27 h 80"/>
                <a:gd name="T86" fmla="*/ 41 w 53"/>
                <a:gd name="T87" fmla="*/ 27 h 80"/>
                <a:gd name="T88" fmla="*/ 44 w 53"/>
                <a:gd name="T89" fmla="*/ 25 h 80"/>
                <a:gd name="T90" fmla="*/ 49 w 53"/>
                <a:gd name="T91" fmla="*/ 19 h 80"/>
                <a:gd name="T92" fmla="*/ 48 w 53"/>
                <a:gd name="T93" fmla="*/ 14 h 80"/>
                <a:gd name="T94" fmla="*/ 32 w 53"/>
                <a:gd name="T95" fmla="*/ 8 h 80"/>
                <a:gd name="T96" fmla="*/ 29 w 53"/>
                <a:gd name="T97" fmla="*/ 2 h 80"/>
                <a:gd name="T98" fmla="*/ 27 w 53"/>
                <a:gd name="T9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3" h="80">
                  <a:moveTo>
                    <a:pt x="24" y="66"/>
                  </a:moveTo>
                  <a:cubicBezTo>
                    <a:pt x="25" y="66"/>
                    <a:pt x="25" y="66"/>
                    <a:pt x="26" y="65"/>
                  </a:cubicBezTo>
                  <a:cubicBezTo>
                    <a:pt x="26" y="65"/>
                    <a:pt x="27" y="64"/>
                    <a:pt x="27" y="63"/>
                  </a:cubicBezTo>
                  <a:cubicBezTo>
                    <a:pt x="26" y="57"/>
                    <a:pt x="25" y="50"/>
                    <a:pt x="24" y="43"/>
                  </a:cubicBezTo>
                  <a:cubicBezTo>
                    <a:pt x="24" y="42"/>
                    <a:pt x="23" y="41"/>
                    <a:pt x="22" y="41"/>
                  </a:cubicBezTo>
                  <a:cubicBezTo>
                    <a:pt x="16" y="39"/>
                    <a:pt x="12" y="37"/>
                    <a:pt x="10" y="34"/>
                  </a:cubicBezTo>
                  <a:cubicBezTo>
                    <a:pt x="7" y="32"/>
                    <a:pt x="7" y="29"/>
                    <a:pt x="7" y="27"/>
                  </a:cubicBezTo>
                  <a:cubicBezTo>
                    <a:pt x="7" y="25"/>
                    <a:pt x="7" y="24"/>
                    <a:pt x="8" y="22"/>
                  </a:cubicBezTo>
                  <a:cubicBezTo>
                    <a:pt x="8" y="21"/>
                    <a:pt x="9" y="20"/>
                    <a:pt x="10" y="19"/>
                  </a:cubicBezTo>
                  <a:cubicBezTo>
                    <a:pt x="12" y="16"/>
                    <a:pt x="16" y="15"/>
                    <a:pt x="20" y="13"/>
                  </a:cubicBezTo>
                  <a:cubicBezTo>
                    <a:pt x="21" y="13"/>
                    <a:pt x="22" y="12"/>
                    <a:pt x="22" y="11"/>
                  </a:cubicBezTo>
                  <a:cubicBezTo>
                    <a:pt x="22" y="9"/>
                    <a:pt x="21" y="7"/>
                    <a:pt x="21" y="5"/>
                  </a:cubicBezTo>
                  <a:cubicBezTo>
                    <a:pt x="23" y="4"/>
                    <a:pt x="24" y="4"/>
                    <a:pt x="25" y="4"/>
                  </a:cubicBezTo>
                  <a:cubicBezTo>
                    <a:pt x="25" y="6"/>
                    <a:pt x="25" y="8"/>
                    <a:pt x="25" y="9"/>
                  </a:cubicBezTo>
                  <a:cubicBezTo>
                    <a:pt x="25" y="10"/>
                    <a:pt x="26" y="11"/>
                    <a:pt x="26" y="11"/>
                  </a:cubicBezTo>
                  <a:cubicBezTo>
                    <a:pt x="27" y="11"/>
                    <a:pt x="27" y="11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1"/>
                    <a:pt x="30" y="12"/>
                    <a:pt x="31" y="12"/>
                  </a:cubicBezTo>
                  <a:cubicBezTo>
                    <a:pt x="33" y="13"/>
                    <a:pt x="36" y="13"/>
                    <a:pt x="39" y="14"/>
                  </a:cubicBezTo>
                  <a:cubicBezTo>
                    <a:pt x="41" y="15"/>
                    <a:pt x="43" y="16"/>
                    <a:pt x="45" y="17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3" y="19"/>
                    <a:pt x="42" y="21"/>
                    <a:pt x="41" y="23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39" y="22"/>
                    <a:pt x="37" y="20"/>
                    <a:pt x="35" y="19"/>
                  </a:cubicBezTo>
                  <a:cubicBezTo>
                    <a:pt x="34" y="18"/>
                    <a:pt x="32" y="18"/>
                    <a:pt x="31" y="17"/>
                  </a:cubicBezTo>
                  <a:cubicBezTo>
                    <a:pt x="30" y="17"/>
                    <a:pt x="29" y="16"/>
                    <a:pt x="29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6"/>
                    <a:pt x="27" y="16"/>
                    <a:pt x="27" y="17"/>
                  </a:cubicBezTo>
                  <a:cubicBezTo>
                    <a:pt x="26" y="17"/>
                    <a:pt x="26" y="18"/>
                    <a:pt x="26" y="18"/>
                  </a:cubicBezTo>
                  <a:cubicBezTo>
                    <a:pt x="26" y="25"/>
                    <a:pt x="27" y="31"/>
                    <a:pt x="27" y="37"/>
                  </a:cubicBezTo>
                  <a:cubicBezTo>
                    <a:pt x="27" y="38"/>
                    <a:pt x="28" y="39"/>
                    <a:pt x="29" y="39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4" y="41"/>
                    <a:pt x="38" y="43"/>
                    <a:pt x="42" y="46"/>
                  </a:cubicBezTo>
                  <a:cubicBezTo>
                    <a:pt x="45" y="48"/>
                    <a:pt x="47" y="50"/>
                    <a:pt x="48" y="52"/>
                  </a:cubicBezTo>
                  <a:cubicBezTo>
                    <a:pt x="48" y="53"/>
                    <a:pt x="49" y="54"/>
                    <a:pt x="49" y="55"/>
                  </a:cubicBezTo>
                  <a:cubicBezTo>
                    <a:pt x="49" y="58"/>
                    <a:pt x="48" y="61"/>
                    <a:pt x="46" y="63"/>
                  </a:cubicBezTo>
                  <a:cubicBezTo>
                    <a:pt x="43" y="66"/>
                    <a:pt x="40" y="68"/>
                    <a:pt x="35" y="69"/>
                  </a:cubicBezTo>
                  <a:cubicBezTo>
                    <a:pt x="35" y="69"/>
                    <a:pt x="34" y="69"/>
                    <a:pt x="33" y="69"/>
                  </a:cubicBezTo>
                  <a:cubicBezTo>
                    <a:pt x="32" y="69"/>
                    <a:pt x="31" y="71"/>
                    <a:pt x="31" y="72"/>
                  </a:cubicBezTo>
                  <a:cubicBezTo>
                    <a:pt x="31" y="73"/>
                    <a:pt x="31" y="74"/>
                    <a:pt x="31" y="75"/>
                  </a:cubicBezTo>
                  <a:cubicBezTo>
                    <a:pt x="30" y="75"/>
                    <a:pt x="29" y="76"/>
                    <a:pt x="28" y="76"/>
                  </a:cubicBezTo>
                  <a:cubicBezTo>
                    <a:pt x="28" y="74"/>
                    <a:pt x="28" y="73"/>
                    <a:pt x="28" y="71"/>
                  </a:cubicBezTo>
                  <a:cubicBezTo>
                    <a:pt x="28" y="70"/>
                    <a:pt x="27" y="69"/>
                    <a:pt x="26" y="69"/>
                  </a:cubicBezTo>
                  <a:cubicBezTo>
                    <a:pt x="25" y="69"/>
                    <a:pt x="24" y="69"/>
                    <a:pt x="23" y="69"/>
                  </a:cubicBezTo>
                  <a:cubicBezTo>
                    <a:pt x="19" y="69"/>
                    <a:pt x="12" y="68"/>
                    <a:pt x="6" y="66"/>
                  </a:cubicBezTo>
                  <a:cubicBezTo>
                    <a:pt x="7" y="64"/>
                    <a:pt x="8" y="62"/>
                    <a:pt x="9" y="60"/>
                  </a:cubicBezTo>
                  <a:cubicBezTo>
                    <a:pt x="14" y="63"/>
                    <a:pt x="19" y="65"/>
                    <a:pt x="24" y="66"/>
                  </a:cubicBezTo>
                  <a:cubicBezTo>
                    <a:pt x="24" y="66"/>
                    <a:pt x="24" y="66"/>
                    <a:pt x="24" y="66"/>
                  </a:cubicBezTo>
                  <a:moveTo>
                    <a:pt x="27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24" y="0"/>
                    <a:pt x="22" y="0"/>
                    <a:pt x="19" y="1"/>
                  </a:cubicBezTo>
                  <a:cubicBezTo>
                    <a:pt x="18" y="1"/>
                    <a:pt x="17" y="2"/>
                    <a:pt x="17" y="3"/>
                  </a:cubicBezTo>
                  <a:cubicBezTo>
                    <a:pt x="17" y="5"/>
                    <a:pt x="17" y="7"/>
                    <a:pt x="17" y="10"/>
                  </a:cubicBezTo>
                  <a:cubicBezTo>
                    <a:pt x="13" y="11"/>
                    <a:pt x="10" y="13"/>
                    <a:pt x="7" y="16"/>
                  </a:cubicBezTo>
                  <a:cubicBezTo>
                    <a:pt x="6" y="17"/>
                    <a:pt x="5" y="19"/>
                    <a:pt x="4" y="20"/>
                  </a:cubicBezTo>
                  <a:cubicBezTo>
                    <a:pt x="3" y="22"/>
                    <a:pt x="2" y="25"/>
                    <a:pt x="2" y="27"/>
                  </a:cubicBezTo>
                  <a:cubicBezTo>
                    <a:pt x="2" y="30"/>
                    <a:pt x="3" y="34"/>
                    <a:pt x="6" y="37"/>
                  </a:cubicBezTo>
                  <a:cubicBezTo>
                    <a:pt x="9" y="40"/>
                    <a:pt x="14" y="43"/>
                    <a:pt x="20" y="45"/>
                  </a:cubicBezTo>
                  <a:cubicBezTo>
                    <a:pt x="20" y="50"/>
                    <a:pt x="21" y="56"/>
                    <a:pt x="22" y="61"/>
                  </a:cubicBezTo>
                  <a:cubicBezTo>
                    <a:pt x="17" y="60"/>
                    <a:pt x="13" y="58"/>
                    <a:pt x="9" y="56"/>
                  </a:cubicBezTo>
                  <a:cubicBezTo>
                    <a:pt x="9" y="55"/>
                    <a:pt x="8" y="55"/>
                    <a:pt x="8" y="55"/>
                  </a:cubicBezTo>
                  <a:cubicBezTo>
                    <a:pt x="8" y="55"/>
                    <a:pt x="8" y="55"/>
                    <a:pt x="7" y="55"/>
                  </a:cubicBezTo>
                  <a:cubicBezTo>
                    <a:pt x="7" y="56"/>
                    <a:pt x="6" y="56"/>
                    <a:pt x="6" y="57"/>
                  </a:cubicBezTo>
                  <a:cubicBezTo>
                    <a:pt x="5" y="60"/>
                    <a:pt x="3" y="62"/>
                    <a:pt x="0" y="65"/>
                  </a:cubicBezTo>
                  <a:cubicBezTo>
                    <a:pt x="0" y="65"/>
                    <a:pt x="0" y="66"/>
                    <a:pt x="0" y="67"/>
                  </a:cubicBezTo>
                  <a:cubicBezTo>
                    <a:pt x="0" y="67"/>
                    <a:pt x="0" y="68"/>
                    <a:pt x="1" y="68"/>
                  </a:cubicBezTo>
                  <a:cubicBezTo>
                    <a:pt x="7" y="71"/>
                    <a:pt x="12" y="72"/>
                    <a:pt x="17" y="73"/>
                  </a:cubicBezTo>
                  <a:cubicBezTo>
                    <a:pt x="19" y="73"/>
                    <a:pt x="21" y="73"/>
                    <a:pt x="22" y="73"/>
                  </a:cubicBezTo>
                  <a:cubicBezTo>
                    <a:pt x="23" y="73"/>
                    <a:pt x="23" y="73"/>
                    <a:pt x="24" y="74"/>
                  </a:cubicBezTo>
                  <a:cubicBezTo>
                    <a:pt x="24" y="75"/>
                    <a:pt x="24" y="77"/>
                    <a:pt x="25" y="78"/>
                  </a:cubicBezTo>
                  <a:cubicBezTo>
                    <a:pt x="25" y="80"/>
                    <a:pt x="26" y="80"/>
                    <a:pt x="27" y="80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29" y="80"/>
                    <a:pt x="32" y="80"/>
                    <a:pt x="34" y="79"/>
                  </a:cubicBezTo>
                  <a:cubicBezTo>
                    <a:pt x="35" y="79"/>
                    <a:pt x="36" y="78"/>
                    <a:pt x="36" y="77"/>
                  </a:cubicBezTo>
                  <a:cubicBezTo>
                    <a:pt x="36" y="76"/>
                    <a:pt x="36" y="74"/>
                    <a:pt x="35" y="73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41" y="72"/>
                    <a:pt x="46" y="69"/>
                    <a:pt x="49" y="65"/>
                  </a:cubicBezTo>
                  <a:cubicBezTo>
                    <a:pt x="52" y="63"/>
                    <a:pt x="53" y="59"/>
                    <a:pt x="53" y="55"/>
                  </a:cubicBezTo>
                  <a:cubicBezTo>
                    <a:pt x="53" y="54"/>
                    <a:pt x="53" y="52"/>
                    <a:pt x="52" y="50"/>
                  </a:cubicBezTo>
                  <a:cubicBezTo>
                    <a:pt x="50" y="47"/>
                    <a:pt x="47" y="44"/>
                    <a:pt x="45" y="42"/>
                  </a:cubicBezTo>
                  <a:cubicBezTo>
                    <a:pt x="41" y="39"/>
                    <a:pt x="36" y="37"/>
                    <a:pt x="32" y="35"/>
                  </a:cubicBezTo>
                  <a:cubicBezTo>
                    <a:pt x="31" y="31"/>
                    <a:pt x="31" y="26"/>
                    <a:pt x="31" y="22"/>
                  </a:cubicBezTo>
                  <a:cubicBezTo>
                    <a:pt x="33" y="23"/>
                    <a:pt x="37" y="25"/>
                    <a:pt x="38" y="26"/>
                  </a:cubicBezTo>
                  <a:cubicBezTo>
                    <a:pt x="39" y="27"/>
                    <a:pt x="39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2" y="27"/>
                    <a:pt x="43" y="27"/>
                    <a:pt x="43" y="26"/>
                  </a:cubicBezTo>
                  <a:cubicBezTo>
                    <a:pt x="44" y="26"/>
                    <a:pt x="44" y="26"/>
                    <a:pt x="44" y="25"/>
                  </a:cubicBezTo>
                  <a:cubicBezTo>
                    <a:pt x="45" y="24"/>
                    <a:pt x="47" y="22"/>
                    <a:pt x="48" y="20"/>
                  </a:cubicBezTo>
                  <a:cubicBezTo>
                    <a:pt x="48" y="20"/>
                    <a:pt x="48" y="20"/>
                    <a:pt x="49" y="19"/>
                  </a:cubicBezTo>
                  <a:cubicBezTo>
                    <a:pt x="49" y="18"/>
                    <a:pt x="49" y="18"/>
                    <a:pt x="49" y="17"/>
                  </a:cubicBezTo>
                  <a:cubicBezTo>
                    <a:pt x="49" y="16"/>
                    <a:pt x="49" y="15"/>
                    <a:pt x="48" y="14"/>
                  </a:cubicBezTo>
                  <a:cubicBezTo>
                    <a:pt x="46" y="12"/>
                    <a:pt x="42" y="11"/>
                    <a:pt x="38" y="9"/>
                  </a:cubicBezTo>
                  <a:cubicBezTo>
                    <a:pt x="36" y="9"/>
                    <a:pt x="34" y="8"/>
                    <a:pt x="32" y="8"/>
                  </a:cubicBezTo>
                  <a:cubicBezTo>
                    <a:pt x="31" y="8"/>
                    <a:pt x="30" y="7"/>
                    <a:pt x="30" y="7"/>
                  </a:cubicBezTo>
                  <a:cubicBezTo>
                    <a:pt x="29" y="5"/>
                    <a:pt x="29" y="3"/>
                    <a:pt x="29" y="2"/>
                  </a:cubicBezTo>
                  <a:cubicBezTo>
                    <a:pt x="29" y="1"/>
                    <a:pt x="29" y="0"/>
                    <a:pt x="28" y="0"/>
                  </a:cubicBezTo>
                  <a:cubicBezTo>
                    <a:pt x="28" y="0"/>
                    <a:pt x="28" y="0"/>
                    <a:pt x="2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17" name="Freeform 771"/>
            <p:cNvSpPr>
              <a:spLocks noEditPoints="1"/>
            </p:cNvSpPr>
            <p:nvPr/>
          </p:nvSpPr>
          <p:spPr bwMode="auto">
            <a:xfrm>
              <a:off x="4359" y="764"/>
              <a:ext cx="28" cy="47"/>
            </a:xfrm>
            <a:custGeom>
              <a:avLst/>
              <a:gdLst>
                <a:gd name="T0" fmla="*/ 7 w 12"/>
                <a:gd name="T1" fmla="*/ 14 h 20"/>
                <a:gd name="T2" fmla="*/ 6 w 12"/>
                <a:gd name="T3" fmla="*/ 13 h 20"/>
                <a:gd name="T4" fmla="*/ 5 w 12"/>
                <a:gd name="T5" fmla="*/ 9 h 20"/>
                <a:gd name="T6" fmla="*/ 5 w 12"/>
                <a:gd name="T7" fmla="*/ 9 h 20"/>
                <a:gd name="T8" fmla="*/ 5 w 12"/>
                <a:gd name="T9" fmla="*/ 8 h 20"/>
                <a:gd name="T10" fmla="*/ 7 w 12"/>
                <a:gd name="T11" fmla="*/ 6 h 20"/>
                <a:gd name="T12" fmla="*/ 7 w 12"/>
                <a:gd name="T13" fmla="*/ 14 h 20"/>
                <a:gd name="T14" fmla="*/ 9 w 12"/>
                <a:gd name="T15" fmla="*/ 0 h 20"/>
                <a:gd name="T16" fmla="*/ 8 w 12"/>
                <a:gd name="T17" fmla="*/ 0 h 20"/>
                <a:gd name="T18" fmla="*/ 6 w 12"/>
                <a:gd name="T19" fmla="*/ 1 h 20"/>
                <a:gd name="T20" fmla="*/ 2 w 12"/>
                <a:gd name="T21" fmla="*/ 4 h 20"/>
                <a:gd name="T22" fmla="*/ 0 w 12"/>
                <a:gd name="T23" fmla="*/ 9 h 20"/>
                <a:gd name="T24" fmla="*/ 0 w 12"/>
                <a:gd name="T25" fmla="*/ 10 h 20"/>
                <a:gd name="T26" fmla="*/ 3 w 12"/>
                <a:gd name="T27" fmla="*/ 15 h 20"/>
                <a:gd name="T28" fmla="*/ 7 w 12"/>
                <a:gd name="T29" fmla="*/ 19 h 20"/>
                <a:gd name="T30" fmla="*/ 9 w 12"/>
                <a:gd name="T31" fmla="*/ 20 h 20"/>
                <a:gd name="T32" fmla="*/ 10 w 12"/>
                <a:gd name="T33" fmla="*/ 20 h 20"/>
                <a:gd name="T34" fmla="*/ 11 w 12"/>
                <a:gd name="T35" fmla="*/ 20 h 20"/>
                <a:gd name="T36" fmla="*/ 12 w 12"/>
                <a:gd name="T37" fmla="*/ 18 h 20"/>
                <a:gd name="T38" fmla="*/ 11 w 12"/>
                <a:gd name="T39" fmla="*/ 2 h 20"/>
                <a:gd name="T40" fmla="*/ 10 w 12"/>
                <a:gd name="T41" fmla="*/ 0 h 20"/>
                <a:gd name="T42" fmla="*/ 9 w 12"/>
                <a:gd name="T4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" h="20">
                  <a:moveTo>
                    <a:pt x="7" y="14"/>
                  </a:moveTo>
                  <a:cubicBezTo>
                    <a:pt x="7" y="13"/>
                    <a:pt x="6" y="13"/>
                    <a:pt x="6" y="13"/>
                  </a:cubicBezTo>
                  <a:cubicBezTo>
                    <a:pt x="5" y="12"/>
                    <a:pt x="5" y="11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8"/>
                    <a:pt x="5" y="8"/>
                  </a:cubicBezTo>
                  <a:cubicBezTo>
                    <a:pt x="5" y="7"/>
                    <a:pt x="6" y="6"/>
                    <a:pt x="7" y="6"/>
                  </a:cubicBezTo>
                  <a:cubicBezTo>
                    <a:pt x="7" y="8"/>
                    <a:pt x="7" y="11"/>
                    <a:pt x="7" y="14"/>
                  </a:cubicBezTo>
                  <a:moveTo>
                    <a:pt x="9" y="0"/>
                  </a:moveTo>
                  <a:cubicBezTo>
                    <a:pt x="9" y="0"/>
                    <a:pt x="8" y="0"/>
                    <a:pt x="8" y="0"/>
                  </a:cubicBezTo>
                  <a:cubicBezTo>
                    <a:pt x="7" y="0"/>
                    <a:pt x="7" y="1"/>
                    <a:pt x="6" y="1"/>
                  </a:cubicBezTo>
                  <a:cubicBezTo>
                    <a:pt x="5" y="2"/>
                    <a:pt x="3" y="3"/>
                    <a:pt x="2" y="4"/>
                  </a:cubicBezTo>
                  <a:cubicBezTo>
                    <a:pt x="1" y="6"/>
                    <a:pt x="0" y="7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2"/>
                    <a:pt x="1" y="14"/>
                    <a:pt x="3" y="15"/>
                  </a:cubicBezTo>
                  <a:cubicBezTo>
                    <a:pt x="4" y="17"/>
                    <a:pt x="6" y="18"/>
                    <a:pt x="7" y="19"/>
                  </a:cubicBezTo>
                  <a:cubicBezTo>
                    <a:pt x="8" y="19"/>
                    <a:pt x="9" y="20"/>
                    <a:pt x="9" y="20"/>
                  </a:cubicBezTo>
                  <a:cubicBezTo>
                    <a:pt x="9" y="20"/>
                    <a:pt x="10" y="20"/>
                    <a:pt x="10" y="20"/>
                  </a:cubicBezTo>
                  <a:cubicBezTo>
                    <a:pt x="10" y="20"/>
                    <a:pt x="11" y="20"/>
                    <a:pt x="11" y="20"/>
                  </a:cubicBezTo>
                  <a:cubicBezTo>
                    <a:pt x="12" y="19"/>
                    <a:pt x="12" y="18"/>
                    <a:pt x="12" y="18"/>
                  </a:cubicBezTo>
                  <a:cubicBezTo>
                    <a:pt x="12" y="12"/>
                    <a:pt x="11" y="7"/>
                    <a:pt x="11" y="2"/>
                  </a:cubicBezTo>
                  <a:cubicBezTo>
                    <a:pt x="11" y="1"/>
                    <a:pt x="11" y="1"/>
                    <a:pt x="10" y="0"/>
                  </a:cubicBezTo>
                  <a:cubicBezTo>
                    <a:pt x="10" y="0"/>
                    <a:pt x="9" y="0"/>
                    <a:pt x="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18" name="Freeform 772"/>
            <p:cNvSpPr>
              <a:spLocks noEditPoints="1"/>
            </p:cNvSpPr>
            <p:nvPr/>
          </p:nvSpPr>
          <p:spPr bwMode="auto">
            <a:xfrm>
              <a:off x="4399" y="830"/>
              <a:ext cx="33" cy="52"/>
            </a:xfrm>
            <a:custGeom>
              <a:avLst/>
              <a:gdLst>
                <a:gd name="T0" fmla="*/ 6 w 14"/>
                <a:gd name="T1" fmla="*/ 18 h 22"/>
                <a:gd name="T2" fmla="*/ 5 w 14"/>
                <a:gd name="T3" fmla="*/ 7 h 22"/>
                <a:gd name="T4" fmla="*/ 7 w 14"/>
                <a:gd name="T5" fmla="*/ 9 h 22"/>
                <a:gd name="T6" fmla="*/ 10 w 14"/>
                <a:gd name="T7" fmla="*/ 14 h 22"/>
                <a:gd name="T8" fmla="*/ 10 w 14"/>
                <a:gd name="T9" fmla="*/ 14 h 22"/>
                <a:gd name="T10" fmla="*/ 8 w 14"/>
                <a:gd name="T11" fmla="*/ 16 h 22"/>
                <a:gd name="T12" fmla="*/ 6 w 14"/>
                <a:gd name="T13" fmla="*/ 18 h 22"/>
                <a:gd name="T14" fmla="*/ 2 w 14"/>
                <a:gd name="T15" fmla="*/ 0 h 22"/>
                <a:gd name="T16" fmla="*/ 1 w 14"/>
                <a:gd name="T17" fmla="*/ 1 h 22"/>
                <a:gd name="T18" fmla="*/ 0 w 14"/>
                <a:gd name="T19" fmla="*/ 3 h 22"/>
                <a:gd name="T20" fmla="*/ 2 w 14"/>
                <a:gd name="T21" fmla="*/ 21 h 22"/>
                <a:gd name="T22" fmla="*/ 3 w 14"/>
                <a:gd name="T23" fmla="*/ 22 h 22"/>
                <a:gd name="T24" fmla="*/ 4 w 14"/>
                <a:gd name="T25" fmla="*/ 22 h 22"/>
                <a:gd name="T26" fmla="*/ 5 w 14"/>
                <a:gd name="T27" fmla="*/ 22 h 22"/>
                <a:gd name="T28" fmla="*/ 7 w 14"/>
                <a:gd name="T29" fmla="*/ 22 h 22"/>
                <a:gd name="T30" fmla="*/ 11 w 14"/>
                <a:gd name="T31" fmla="*/ 19 h 22"/>
                <a:gd name="T32" fmla="*/ 14 w 14"/>
                <a:gd name="T33" fmla="*/ 15 h 22"/>
                <a:gd name="T34" fmla="*/ 12 w 14"/>
                <a:gd name="T35" fmla="*/ 15 h 22"/>
                <a:gd name="T36" fmla="*/ 14 w 14"/>
                <a:gd name="T37" fmla="*/ 15 h 22"/>
                <a:gd name="T38" fmla="*/ 14 w 14"/>
                <a:gd name="T39" fmla="*/ 14 h 22"/>
                <a:gd name="T40" fmla="*/ 10 w 14"/>
                <a:gd name="T41" fmla="*/ 6 h 22"/>
                <a:gd name="T42" fmla="*/ 3 w 14"/>
                <a:gd name="T43" fmla="*/ 1 h 22"/>
                <a:gd name="T44" fmla="*/ 2 w 14"/>
                <a:gd name="T4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" h="22">
                  <a:moveTo>
                    <a:pt x="6" y="18"/>
                  </a:moveTo>
                  <a:cubicBezTo>
                    <a:pt x="6" y="14"/>
                    <a:pt x="5" y="10"/>
                    <a:pt x="5" y="7"/>
                  </a:cubicBezTo>
                  <a:cubicBezTo>
                    <a:pt x="6" y="7"/>
                    <a:pt x="7" y="8"/>
                    <a:pt x="7" y="9"/>
                  </a:cubicBezTo>
                  <a:cubicBezTo>
                    <a:pt x="9" y="10"/>
                    <a:pt x="10" y="12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9" y="15"/>
                    <a:pt x="9" y="16"/>
                    <a:pt x="8" y="16"/>
                  </a:cubicBezTo>
                  <a:cubicBezTo>
                    <a:pt x="8" y="17"/>
                    <a:pt x="7" y="17"/>
                    <a:pt x="6" y="18"/>
                  </a:cubicBezTo>
                  <a:moveTo>
                    <a:pt x="2" y="0"/>
                  </a:moveTo>
                  <a:cubicBezTo>
                    <a:pt x="2" y="0"/>
                    <a:pt x="2" y="1"/>
                    <a:pt x="1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9"/>
                    <a:pt x="1" y="15"/>
                    <a:pt x="2" y="21"/>
                  </a:cubicBezTo>
                  <a:cubicBezTo>
                    <a:pt x="2" y="21"/>
                    <a:pt x="2" y="22"/>
                    <a:pt x="3" y="22"/>
                  </a:cubicBezTo>
                  <a:cubicBezTo>
                    <a:pt x="3" y="22"/>
                    <a:pt x="4" y="22"/>
                    <a:pt x="4" y="22"/>
                  </a:cubicBezTo>
                  <a:cubicBezTo>
                    <a:pt x="4" y="22"/>
                    <a:pt x="4" y="22"/>
                    <a:pt x="5" y="22"/>
                  </a:cubicBezTo>
                  <a:cubicBezTo>
                    <a:pt x="5" y="22"/>
                    <a:pt x="6" y="22"/>
                    <a:pt x="7" y="22"/>
                  </a:cubicBezTo>
                  <a:cubicBezTo>
                    <a:pt x="9" y="21"/>
                    <a:pt x="10" y="21"/>
                    <a:pt x="11" y="19"/>
                  </a:cubicBezTo>
                  <a:cubicBezTo>
                    <a:pt x="13" y="18"/>
                    <a:pt x="13" y="17"/>
                    <a:pt x="14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4"/>
                    <a:pt x="14" y="14"/>
                  </a:cubicBezTo>
                  <a:cubicBezTo>
                    <a:pt x="14" y="10"/>
                    <a:pt x="12" y="8"/>
                    <a:pt x="10" y="6"/>
                  </a:cubicBezTo>
                  <a:cubicBezTo>
                    <a:pt x="8" y="3"/>
                    <a:pt x="6" y="2"/>
                    <a:pt x="3" y="1"/>
                  </a:cubicBezTo>
                  <a:cubicBezTo>
                    <a:pt x="3" y="1"/>
                    <a:pt x="3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19" name="Freeform 773"/>
            <p:cNvSpPr>
              <a:spLocks noEditPoints="1"/>
            </p:cNvSpPr>
            <p:nvPr/>
          </p:nvSpPr>
          <p:spPr bwMode="auto">
            <a:xfrm>
              <a:off x="3049" y="2901"/>
              <a:ext cx="190" cy="189"/>
            </a:xfrm>
            <a:custGeom>
              <a:avLst/>
              <a:gdLst>
                <a:gd name="T0" fmla="*/ 48 w 80"/>
                <a:gd name="T1" fmla="*/ 76 h 80"/>
                <a:gd name="T2" fmla="*/ 43 w 80"/>
                <a:gd name="T3" fmla="*/ 76 h 80"/>
                <a:gd name="T4" fmla="*/ 43 w 80"/>
                <a:gd name="T5" fmla="*/ 77 h 80"/>
                <a:gd name="T6" fmla="*/ 37 w 80"/>
                <a:gd name="T7" fmla="*/ 77 h 80"/>
                <a:gd name="T8" fmla="*/ 39 w 80"/>
                <a:gd name="T9" fmla="*/ 77 h 80"/>
                <a:gd name="T10" fmla="*/ 35 w 80"/>
                <a:gd name="T11" fmla="*/ 74 h 80"/>
                <a:gd name="T12" fmla="*/ 32 w 80"/>
                <a:gd name="T13" fmla="*/ 76 h 80"/>
                <a:gd name="T14" fmla="*/ 34 w 80"/>
                <a:gd name="T15" fmla="*/ 74 h 80"/>
                <a:gd name="T16" fmla="*/ 27 w 80"/>
                <a:gd name="T17" fmla="*/ 75 h 80"/>
                <a:gd name="T18" fmla="*/ 29 w 80"/>
                <a:gd name="T19" fmla="*/ 75 h 80"/>
                <a:gd name="T20" fmla="*/ 27 w 80"/>
                <a:gd name="T21" fmla="*/ 70 h 80"/>
                <a:gd name="T22" fmla="*/ 23 w 80"/>
                <a:gd name="T23" fmla="*/ 73 h 80"/>
                <a:gd name="T24" fmla="*/ 25 w 80"/>
                <a:gd name="T25" fmla="*/ 69 h 80"/>
                <a:gd name="T26" fmla="*/ 13 w 80"/>
                <a:gd name="T27" fmla="*/ 64 h 80"/>
                <a:gd name="T28" fmla="*/ 16 w 80"/>
                <a:gd name="T29" fmla="*/ 68 h 80"/>
                <a:gd name="T30" fmla="*/ 13 w 80"/>
                <a:gd name="T31" fmla="*/ 55 h 80"/>
                <a:gd name="T32" fmla="*/ 9 w 80"/>
                <a:gd name="T33" fmla="*/ 58 h 80"/>
                <a:gd name="T34" fmla="*/ 11 w 80"/>
                <a:gd name="T35" fmla="*/ 50 h 80"/>
                <a:gd name="T36" fmla="*/ 9 w 80"/>
                <a:gd name="T37" fmla="*/ 58 h 80"/>
                <a:gd name="T38" fmla="*/ 9 w 80"/>
                <a:gd name="T39" fmla="*/ 44 h 80"/>
                <a:gd name="T40" fmla="*/ 6 w 80"/>
                <a:gd name="T41" fmla="*/ 53 h 80"/>
                <a:gd name="T42" fmla="*/ 7 w 80"/>
                <a:gd name="T43" fmla="*/ 36 h 80"/>
                <a:gd name="T44" fmla="*/ 9 w 80"/>
                <a:gd name="T45" fmla="*/ 42 h 80"/>
                <a:gd name="T46" fmla="*/ 4 w 80"/>
                <a:gd name="T47" fmla="*/ 34 h 80"/>
                <a:gd name="T48" fmla="*/ 6 w 80"/>
                <a:gd name="T49" fmla="*/ 35 h 80"/>
                <a:gd name="T50" fmla="*/ 5 w 80"/>
                <a:gd name="T51" fmla="*/ 29 h 80"/>
                <a:gd name="T52" fmla="*/ 4 w 80"/>
                <a:gd name="T53" fmla="*/ 31 h 80"/>
                <a:gd name="T54" fmla="*/ 10 w 80"/>
                <a:gd name="T55" fmla="*/ 21 h 80"/>
                <a:gd name="T56" fmla="*/ 5 w 80"/>
                <a:gd name="T57" fmla="*/ 27 h 80"/>
                <a:gd name="T58" fmla="*/ 12 w 80"/>
                <a:gd name="T59" fmla="*/ 17 h 80"/>
                <a:gd name="T60" fmla="*/ 9 w 80"/>
                <a:gd name="T61" fmla="*/ 20 h 80"/>
                <a:gd name="T62" fmla="*/ 15 w 80"/>
                <a:gd name="T63" fmla="*/ 50 h 80"/>
                <a:gd name="T64" fmla="*/ 32 w 80"/>
                <a:gd name="T65" fmla="*/ 5 h 80"/>
                <a:gd name="T66" fmla="*/ 75 w 80"/>
                <a:gd name="T67" fmla="*/ 30 h 80"/>
                <a:gd name="T68" fmla="*/ 55 w 80"/>
                <a:gd name="T69" fmla="*/ 72 h 80"/>
                <a:gd name="T70" fmla="*/ 40 w 80"/>
                <a:gd name="T71" fmla="*/ 0 h 80"/>
                <a:gd name="T72" fmla="*/ 22 w 80"/>
                <a:gd name="T73" fmla="*/ 6 h 80"/>
                <a:gd name="T74" fmla="*/ 8 w 80"/>
                <a:gd name="T75" fmla="*/ 14 h 80"/>
                <a:gd name="T76" fmla="*/ 0 w 80"/>
                <a:gd name="T77" fmla="*/ 39 h 80"/>
                <a:gd name="T78" fmla="*/ 34 w 80"/>
                <a:gd name="T79" fmla="*/ 80 h 80"/>
                <a:gd name="T80" fmla="*/ 41 w 80"/>
                <a:gd name="T81" fmla="*/ 80 h 80"/>
                <a:gd name="T82" fmla="*/ 46 w 80"/>
                <a:gd name="T83" fmla="*/ 80 h 80"/>
                <a:gd name="T84" fmla="*/ 48 w 80"/>
                <a:gd name="T85" fmla="*/ 80 h 80"/>
                <a:gd name="T86" fmla="*/ 74 w 80"/>
                <a:gd name="T87" fmla="*/ 62 h 80"/>
                <a:gd name="T88" fmla="*/ 63 w 80"/>
                <a:gd name="T89" fmla="*/ 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0" h="80">
                  <a:moveTo>
                    <a:pt x="46" y="77"/>
                  </a:moveTo>
                  <a:cubicBezTo>
                    <a:pt x="47" y="76"/>
                    <a:pt x="47" y="76"/>
                    <a:pt x="47" y="76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7" y="76"/>
                    <a:pt x="46" y="77"/>
                    <a:pt x="46" y="77"/>
                  </a:cubicBezTo>
                  <a:moveTo>
                    <a:pt x="41" y="77"/>
                  </a:moveTo>
                  <a:cubicBezTo>
                    <a:pt x="42" y="77"/>
                    <a:pt x="42" y="76"/>
                    <a:pt x="43" y="76"/>
                  </a:cubicBezTo>
                  <a:cubicBezTo>
                    <a:pt x="43" y="76"/>
                    <a:pt x="44" y="76"/>
                    <a:pt x="44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3" y="77"/>
                    <a:pt x="43" y="77"/>
                    <a:pt x="43" y="77"/>
                  </a:cubicBezTo>
                  <a:cubicBezTo>
                    <a:pt x="43" y="77"/>
                    <a:pt x="42" y="77"/>
                    <a:pt x="41" y="77"/>
                  </a:cubicBezTo>
                  <a:moveTo>
                    <a:pt x="39" y="77"/>
                  </a:moveTo>
                  <a:cubicBezTo>
                    <a:pt x="39" y="77"/>
                    <a:pt x="38" y="77"/>
                    <a:pt x="37" y="77"/>
                  </a:cubicBezTo>
                  <a:cubicBezTo>
                    <a:pt x="38" y="76"/>
                    <a:pt x="38" y="76"/>
                    <a:pt x="39" y="75"/>
                  </a:cubicBezTo>
                  <a:cubicBezTo>
                    <a:pt x="39" y="75"/>
                    <a:pt x="40" y="75"/>
                    <a:pt x="41" y="75"/>
                  </a:cubicBezTo>
                  <a:cubicBezTo>
                    <a:pt x="40" y="76"/>
                    <a:pt x="40" y="77"/>
                    <a:pt x="39" y="77"/>
                  </a:cubicBezTo>
                  <a:moveTo>
                    <a:pt x="35" y="77"/>
                  </a:moveTo>
                  <a:cubicBezTo>
                    <a:pt x="35" y="77"/>
                    <a:pt x="34" y="77"/>
                    <a:pt x="34" y="76"/>
                  </a:cubicBezTo>
                  <a:cubicBezTo>
                    <a:pt x="34" y="76"/>
                    <a:pt x="35" y="75"/>
                    <a:pt x="35" y="74"/>
                  </a:cubicBezTo>
                  <a:cubicBezTo>
                    <a:pt x="36" y="74"/>
                    <a:pt x="36" y="74"/>
                    <a:pt x="37" y="75"/>
                  </a:cubicBezTo>
                  <a:cubicBezTo>
                    <a:pt x="36" y="75"/>
                    <a:pt x="36" y="76"/>
                    <a:pt x="35" y="77"/>
                  </a:cubicBezTo>
                  <a:moveTo>
                    <a:pt x="32" y="76"/>
                  </a:moveTo>
                  <a:cubicBezTo>
                    <a:pt x="31" y="76"/>
                    <a:pt x="31" y="76"/>
                    <a:pt x="31" y="76"/>
                  </a:cubicBezTo>
                  <a:cubicBezTo>
                    <a:pt x="32" y="75"/>
                    <a:pt x="32" y="74"/>
                    <a:pt x="33" y="73"/>
                  </a:cubicBezTo>
                  <a:cubicBezTo>
                    <a:pt x="33" y="73"/>
                    <a:pt x="33" y="73"/>
                    <a:pt x="34" y="74"/>
                  </a:cubicBezTo>
                  <a:cubicBezTo>
                    <a:pt x="33" y="74"/>
                    <a:pt x="33" y="75"/>
                    <a:pt x="32" y="76"/>
                  </a:cubicBezTo>
                  <a:moveTo>
                    <a:pt x="29" y="75"/>
                  </a:moveTo>
                  <a:cubicBezTo>
                    <a:pt x="28" y="75"/>
                    <a:pt x="28" y="75"/>
                    <a:pt x="27" y="75"/>
                  </a:cubicBezTo>
                  <a:cubicBezTo>
                    <a:pt x="28" y="74"/>
                    <a:pt x="29" y="73"/>
                    <a:pt x="29" y="71"/>
                  </a:cubicBezTo>
                  <a:cubicBezTo>
                    <a:pt x="30" y="72"/>
                    <a:pt x="30" y="72"/>
                    <a:pt x="31" y="72"/>
                  </a:cubicBezTo>
                  <a:cubicBezTo>
                    <a:pt x="31" y="73"/>
                    <a:pt x="30" y="74"/>
                    <a:pt x="29" y="75"/>
                  </a:cubicBezTo>
                  <a:moveTo>
                    <a:pt x="25" y="74"/>
                  </a:moveTo>
                  <a:cubicBezTo>
                    <a:pt x="25" y="74"/>
                    <a:pt x="24" y="74"/>
                    <a:pt x="24" y="73"/>
                  </a:cubicBezTo>
                  <a:cubicBezTo>
                    <a:pt x="25" y="72"/>
                    <a:pt x="26" y="71"/>
                    <a:pt x="27" y="70"/>
                  </a:cubicBezTo>
                  <a:cubicBezTo>
                    <a:pt x="27" y="70"/>
                    <a:pt x="28" y="70"/>
                    <a:pt x="28" y="71"/>
                  </a:cubicBezTo>
                  <a:cubicBezTo>
                    <a:pt x="27" y="72"/>
                    <a:pt x="26" y="73"/>
                    <a:pt x="25" y="74"/>
                  </a:cubicBezTo>
                  <a:moveTo>
                    <a:pt x="23" y="73"/>
                  </a:moveTo>
                  <a:cubicBezTo>
                    <a:pt x="21" y="72"/>
                    <a:pt x="19" y="70"/>
                    <a:pt x="17" y="69"/>
                  </a:cubicBezTo>
                  <a:cubicBezTo>
                    <a:pt x="18" y="68"/>
                    <a:pt x="19" y="66"/>
                    <a:pt x="21" y="65"/>
                  </a:cubicBezTo>
                  <a:cubicBezTo>
                    <a:pt x="22" y="66"/>
                    <a:pt x="24" y="68"/>
                    <a:pt x="25" y="69"/>
                  </a:cubicBezTo>
                  <a:cubicBezTo>
                    <a:pt x="24" y="70"/>
                    <a:pt x="23" y="71"/>
                    <a:pt x="23" y="73"/>
                  </a:cubicBezTo>
                  <a:moveTo>
                    <a:pt x="16" y="68"/>
                  </a:moveTo>
                  <a:cubicBezTo>
                    <a:pt x="15" y="67"/>
                    <a:pt x="14" y="66"/>
                    <a:pt x="13" y="64"/>
                  </a:cubicBezTo>
                  <a:cubicBezTo>
                    <a:pt x="13" y="63"/>
                    <a:pt x="15" y="61"/>
                    <a:pt x="16" y="59"/>
                  </a:cubicBezTo>
                  <a:cubicBezTo>
                    <a:pt x="17" y="61"/>
                    <a:pt x="18" y="62"/>
                    <a:pt x="19" y="64"/>
                  </a:cubicBezTo>
                  <a:cubicBezTo>
                    <a:pt x="18" y="65"/>
                    <a:pt x="17" y="67"/>
                    <a:pt x="16" y="68"/>
                  </a:cubicBezTo>
                  <a:moveTo>
                    <a:pt x="11" y="63"/>
                  </a:moveTo>
                  <a:cubicBezTo>
                    <a:pt x="11" y="62"/>
                    <a:pt x="10" y="61"/>
                    <a:pt x="9" y="60"/>
                  </a:cubicBezTo>
                  <a:cubicBezTo>
                    <a:pt x="11" y="58"/>
                    <a:pt x="12" y="57"/>
                    <a:pt x="13" y="55"/>
                  </a:cubicBezTo>
                  <a:cubicBezTo>
                    <a:pt x="14" y="56"/>
                    <a:pt x="14" y="57"/>
                    <a:pt x="15" y="58"/>
                  </a:cubicBezTo>
                  <a:cubicBezTo>
                    <a:pt x="14" y="59"/>
                    <a:pt x="12" y="61"/>
                    <a:pt x="11" y="63"/>
                  </a:cubicBezTo>
                  <a:moveTo>
                    <a:pt x="9" y="58"/>
                  </a:moveTo>
                  <a:cubicBezTo>
                    <a:pt x="8" y="57"/>
                    <a:pt x="7" y="56"/>
                    <a:pt x="7" y="54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8" y="53"/>
                    <a:pt x="10" y="51"/>
                    <a:pt x="11" y="50"/>
                  </a:cubicBezTo>
                  <a:cubicBezTo>
                    <a:pt x="11" y="50"/>
                    <a:pt x="11" y="51"/>
                    <a:pt x="12" y="52"/>
                  </a:cubicBezTo>
                  <a:cubicBezTo>
                    <a:pt x="12" y="52"/>
                    <a:pt x="12" y="53"/>
                    <a:pt x="12" y="53"/>
                  </a:cubicBezTo>
                  <a:cubicBezTo>
                    <a:pt x="11" y="55"/>
                    <a:pt x="10" y="57"/>
                    <a:pt x="9" y="58"/>
                  </a:cubicBezTo>
                  <a:moveTo>
                    <a:pt x="6" y="53"/>
                  </a:moveTo>
                  <a:cubicBezTo>
                    <a:pt x="6" y="51"/>
                    <a:pt x="5" y="50"/>
                    <a:pt x="5" y="49"/>
                  </a:cubicBezTo>
                  <a:cubicBezTo>
                    <a:pt x="7" y="47"/>
                    <a:pt x="8" y="46"/>
                    <a:pt x="9" y="44"/>
                  </a:cubicBezTo>
                  <a:cubicBezTo>
                    <a:pt x="10" y="45"/>
                    <a:pt x="10" y="47"/>
                    <a:pt x="10" y="48"/>
                  </a:cubicBezTo>
                  <a:cubicBezTo>
                    <a:pt x="9" y="49"/>
                    <a:pt x="8" y="50"/>
                    <a:pt x="8" y="51"/>
                  </a:cubicBezTo>
                  <a:cubicBezTo>
                    <a:pt x="7" y="52"/>
                    <a:pt x="7" y="52"/>
                    <a:pt x="6" y="53"/>
                  </a:cubicBezTo>
                  <a:moveTo>
                    <a:pt x="5" y="47"/>
                  </a:moveTo>
                  <a:cubicBezTo>
                    <a:pt x="4" y="44"/>
                    <a:pt x="4" y="41"/>
                    <a:pt x="4" y="39"/>
                  </a:cubicBezTo>
                  <a:cubicBezTo>
                    <a:pt x="5" y="38"/>
                    <a:pt x="6" y="37"/>
                    <a:pt x="7" y="36"/>
                  </a:cubicBezTo>
                  <a:cubicBezTo>
                    <a:pt x="7" y="36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7"/>
                    <a:pt x="9" y="40"/>
                    <a:pt x="9" y="42"/>
                  </a:cubicBezTo>
                  <a:cubicBezTo>
                    <a:pt x="8" y="44"/>
                    <a:pt x="6" y="45"/>
                    <a:pt x="5" y="47"/>
                  </a:cubicBezTo>
                  <a:moveTo>
                    <a:pt x="4" y="37"/>
                  </a:moveTo>
                  <a:cubicBezTo>
                    <a:pt x="4" y="36"/>
                    <a:pt x="4" y="35"/>
                    <a:pt x="4" y="34"/>
                  </a:cubicBezTo>
                  <a:cubicBezTo>
                    <a:pt x="6" y="33"/>
                    <a:pt x="7" y="31"/>
                    <a:pt x="9" y="30"/>
                  </a:cubicBezTo>
                  <a:cubicBezTo>
                    <a:pt x="9" y="31"/>
                    <a:pt x="9" y="31"/>
                    <a:pt x="9" y="32"/>
                  </a:cubicBezTo>
                  <a:cubicBezTo>
                    <a:pt x="8" y="33"/>
                    <a:pt x="7" y="34"/>
                    <a:pt x="6" y="35"/>
                  </a:cubicBezTo>
                  <a:cubicBezTo>
                    <a:pt x="5" y="36"/>
                    <a:pt x="4" y="36"/>
                    <a:pt x="4" y="37"/>
                  </a:cubicBezTo>
                  <a:moveTo>
                    <a:pt x="4" y="31"/>
                  </a:moveTo>
                  <a:cubicBezTo>
                    <a:pt x="5" y="31"/>
                    <a:pt x="5" y="30"/>
                    <a:pt x="5" y="29"/>
                  </a:cubicBezTo>
                  <a:cubicBezTo>
                    <a:pt x="6" y="28"/>
                    <a:pt x="8" y="27"/>
                    <a:pt x="9" y="27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8" y="29"/>
                    <a:pt x="6" y="30"/>
                    <a:pt x="4" y="31"/>
                  </a:cubicBezTo>
                  <a:moveTo>
                    <a:pt x="5" y="27"/>
                  </a:moveTo>
                  <a:cubicBezTo>
                    <a:pt x="6" y="26"/>
                    <a:pt x="6" y="25"/>
                    <a:pt x="7" y="24"/>
                  </a:cubicBezTo>
                  <a:cubicBezTo>
                    <a:pt x="8" y="23"/>
                    <a:pt x="9" y="22"/>
                    <a:pt x="10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2"/>
                    <a:pt x="10" y="23"/>
                    <a:pt x="10" y="24"/>
                  </a:cubicBezTo>
                  <a:cubicBezTo>
                    <a:pt x="8" y="25"/>
                    <a:pt x="7" y="26"/>
                    <a:pt x="5" y="27"/>
                  </a:cubicBezTo>
                  <a:moveTo>
                    <a:pt x="8" y="21"/>
                  </a:moveTo>
                  <a:cubicBezTo>
                    <a:pt x="8" y="20"/>
                    <a:pt x="9" y="19"/>
                    <a:pt x="9" y="19"/>
                  </a:cubicBezTo>
                  <a:cubicBezTo>
                    <a:pt x="10" y="18"/>
                    <a:pt x="11" y="18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8"/>
                    <a:pt x="11" y="19"/>
                  </a:cubicBezTo>
                  <a:cubicBezTo>
                    <a:pt x="11" y="19"/>
                    <a:pt x="10" y="20"/>
                    <a:pt x="9" y="20"/>
                  </a:cubicBezTo>
                  <a:cubicBezTo>
                    <a:pt x="9" y="20"/>
                    <a:pt x="8" y="21"/>
                    <a:pt x="8" y="21"/>
                  </a:cubicBezTo>
                  <a:moveTo>
                    <a:pt x="47" y="73"/>
                  </a:moveTo>
                  <a:cubicBezTo>
                    <a:pt x="34" y="73"/>
                    <a:pt x="20" y="63"/>
                    <a:pt x="15" y="50"/>
                  </a:cubicBezTo>
                  <a:cubicBezTo>
                    <a:pt x="13" y="46"/>
                    <a:pt x="12" y="40"/>
                    <a:pt x="12" y="35"/>
                  </a:cubicBezTo>
                  <a:cubicBezTo>
                    <a:pt x="12" y="28"/>
                    <a:pt x="13" y="21"/>
                    <a:pt x="17" y="16"/>
                  </a:cubicBezTo>
                  <a:cubicBezTo>
                    <a:pt x="20" y="10"/>
                    <a:pt x="25" y="6"/>
                    <a:pt x="32" y="5"/>
                  </a:cubicBezTo>
                  <a:cubicBezTo>
                    <a:pt x="35" y="4"/>
                    <a:pt x="37" y="4"/>
                    <a:pt x="40" y="4"/>
                  </a:cubicBezTo>
                  <a:cubicBezTo>
                    <a:pt x="48" y="4"/>
                    <a:pt x="55" y="7"/>
                    <a:pt x="61" y="11"/>
                  </a:cubicBezTo>
                  <a:cubicBezTo>
                    <a:pt x="67" y="16"/>
                    <a:pt x="72" y="23"/>
                    <a:pt x="75" y="30"/>
                  </a:cubicBezTo>
                  <a:cubicBezTo>
                    <a:pt x="76" y="34"/>
                    <a:pt x="77" y="38"/>
                    <a:pt x="77" y="42"/>
                  </a:cubicBezTo>
                  <a:cubicBezTo>
                    <a:pt x="77" y="48"/>
                    <a:pt x="75" y="55"/>
                    <a:pt x="71" y="61"/>
                  </a:cubicBezTo>
                  <a:cubicBezTo>
                    <a:pt x="67" y="66"/>
                    <a:pt x="62" y="70"/>
                    <a:pt x="55" y="72"/>
                  </a:cubicBezTo>
                  <a:cubicBezTo>
                    <a:pt x="53" y="73"/>
                    <a:pt x="50" y="73"/>
                    <a:pt x="48" y="73"/>
                  </a:cubicBezTo>
                  <a:cubicBezTo>
                    <a:pt x="48" y="73"/>
                    <a:pt x="48" y="73"/>
                    <a:pt x="47" y="73"/>
                  </a:cubicBezTo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37" y="0"/>
                    <a:pt x="34" y="1"/>
                    <a:pt x="31" y="1"/>
                  </a:cubicBezTo>
                  <a:cubicBezTo>
                    <a:pt x="28" y="2"/>
                    <a:pt x="24" y="4"/>
                    <a:pt x="22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17" y="8"/>
                    <a:pt x="13" y="10"/>
                    <a:pt x="9" y="14"/>
                  </a:cubicBezTo>
                  <a:cubicBezTo>
                    <a:pt x="9" y="14"/>
                    <a:pt x="8" y="14"/>
                    <a:pt x="8" y="14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3" y="22"/>
                    <a:pt x="0" y="30"/>
                    <a:pt x="0" y="39"/>
                  </a:cubicBezTo>
                  <a:cubicBezTo>
                    <a:pt x="0" y="44"/>
                    <a:pt x="1" y="50"/>
                    <a:pt x="3" y="55"/>
                  </a:cubicBezTo>
                  <a:cubicBezTo>
                    <a:pt x="9" y="68"/>
                    <a:pt x="20" y="78"/>
                    <a:pt x="34" y="80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35" y="80"/>
                    <a:pt x="35" y="80"/>
                    <a:pt x="35" y="80"/>
                  </a:cubicBezTo>
                  <a:cubicBezTo>
                    <a:pt x="37" y="80"/>
                    <a:pt x="39" y="80"/>
                    <a:pt x="41" y="80"/>
                  </a:cubicBezTo>
                  <a:cubicBezTo>
                    <a:pt x="41" y="80"/>
                    <a:pt x="41" y="80"/>
                    <a:pt x="41" y="80"/>
                  </a:cubicBezTo>
                  <a:cubicBezTo>
                    <a:pt x="42" y="80"/>
                    <a:pt x="44" y="80"/>
                    <a:pt x="45" y="80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52" y="78"/>
                    <a:pt x="58" y="75"/>
                    <a:pt x="62" y="73"/>
                  </a:cubicBezTo>
                  <a:cubicBezTo>
                    <a:pt x="63" y="72"/>
                    <a:pt x="63" y="72"/>
                    <a:pt x="63" y="72"/>
                  </a:cubicBezTo>
                  <a:cubicBezTo>
                    <a:pt x="67" y="70"/>
                    <a:pt x="71" y="66"/>
                    <a:pt x="74" y="62"/>
                  </a:cubicBezTo>
                  <a:cubicBezTo>
                    <a:pt x="78" y="56"/>
                    <a:pt x="80" y="49"/>
                    <a:pt x="80" y="42"/>
                  </a:cubicBezTo>
                  <a:cubicBezTo>
                    <a:pt x="80" y="37"/>
                    <a:pt x="79" y="33"/>
                    <a:pt x="78" y="29"/>
                  </a:cubicBezTo>
                  <a:cubicBezTo>
                    <a:pt x="75" y="21"/>
                    <a:pt x="70" y="14"/>
                    <a:pt x="63" y="9"/>
                  </a:cubicBezTo>
                  <a:cubicBezTo>
                    <a:pt x="57" y="4"/>
                    <a:pt x="49" y="0"/>
                    <a:pt x="4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20" name="Freeform 774"/>
            <p:cNvSpPr>
              <a:spLocks noEditPoints="1"/>
            </p:cNvSpPr>
            <p:nvPr/>
          </p:nvSpPr>
          <p:spPr bwMode="auto">
            <a:xfrm>
              <a:off x="3085" y="2917"/>
              <a:ext cx="139" cy="147"/>
            </a:xfrm>
            <a:custGeom>
              <a:avLst/>
              <a:gdLst>
                <a:gd name="T0" fmla="*/ 55 w 59"/>
                <a:gd name="T1" fmla="*/ 37 h 62"/>
                <a:gd name="T2" fmla="*/ 55 w 59"/>
                <a:gd name="T3" fmla="*/ 38 h 62"/>
                <a:gd name="T4" fmla="*/ 55 w 59"/>
                <a:gd name="T5" fmla="*/ 32 h 62"/>
                <a:gd name="T6" fmla="*/ 55 w 59"/>
                <a:gd name="T7" fmla="*/ 34 h 62"/>
                <a:gd name="T8" fmla="*/ 55 w 59"/>
                <a:gd name="T9" fmla="*/ 35 h 62"/>
                <a:gd name="T10" fmla="*/ 53 w 59"/>
                <a:gd name="T11" fmla="*/ 27 h 62"/>
                <a:gd name="T12" fmla="*/ 55 w 59"/>
                <a:gd name="T13" fmla="*/ 29 h 62"/>
                <a:gd name="T14" fmla="*/ 54 w 59"/>
                <a:gd name="T15" fmla="*/ 30 h 62"/>
                <a:gd name="T16" fmla="*/ 55 w 59"/>
                <a:gd name="T17" fmla="*/ 24 h 62"/>
                <a:gd name="T18" fmla="*/ 53 w 59"/>
                <a:gd name="T19" fmla="*/ 25 h 62"/>
                <a:gd name="T20" fmla="*/ 52 w 59"/>
                <a:gd name="T21" fmla="*/ 21 h 62"/>
                <a:gd name="T22" fmla="*/ 53 w 59"/>
                <a:gd name="T23" fmla="*/ 25 h 62"/>
                <a:gd name="T24" fmla="*/ 48 w 59"/>
                <a:gd name="T25" fmla="*/ 17 h 62"/>
                <a:gd name="T26" fmla="*/ 51 w 59"/>
                <a:gd name="T27" fmla="*/ 20 h 62"/>
                <a:gd name="T28" fmla="*/ 47 w 59"/>
                <a:gd name="T29" fmla="*/ 16 h 62"/>
                <a:gd name="T30" fmla="*/ 45 w 59"/>
                <a:gd name="T31" fmla="*/ 12 h 62"/>
                <a:gd name="T32" fmla="*/ 47 w 59"/>
                <a:gd name="T33" fmla="*/ 16 h 62"/>
                <a:gd name="T34" fmla="*/ 41 w 59"/>
                <a:gd name="T35" fmla="*/ 10 h 62"/>
                <a:gd name="T36" fmla="*/ 41 w 59"/>
                <a:gd name="T37" fmla="*/ 8 h 62"/>
                <a:gd name="T38" fmla="*/ 44 w 59"/>
                <a:gd name="T39" fmla="*/ 10 h 62"/>
                <a:gd name="T40" fmla="*/ 32 w 59"/>
                <a:gd name="T41" fmla="*/ 59 h 62"/>
                <a:gd name="T42" fmla="*/ 3 w 59"/>
                <a:gd name="T43" fmla="*/ 28 h 62"/>
                <a:gd name="T44" fmla="*/ 11 w 59"/>
                <a:gd name="T45" fmla="*/ 8 h 62"/>
                <a:gd name="T46" fmla="*/ 16 w 59"/>
                <a:gd name="T47" fmla="*/ 7 h 62"/>
                <a:gd name="T48" fmla="*/ 39 w 59"/>
                <a:gd name="T49" fmla="*/ 12 h 62"/>
                <a:gd name="T50" fmla="*/ 40 w 59"/>
                <a:gd name="T51" fmla="*/ 14 h 62"/>
                <a:gd name="T52" fmla="*/ 50 w 59"/>
                <a:gd name="T53" fmla="*/ 28 h 62"/>
                <a:gd name="T54" fmla="*/ 44 w 59"/>
                <a:gd name="T55" fmla="*/ 56 h 62"/>
                <a:gd name="T56" fmla="*/ 38 w 59"/>
                <a:gd name="T57" fmla="*/ 58 h 62"/>
                <a:gd name="T58" fmla="*/ 32 w 59"/>
                <a:gd name="T59" fmla="*/ 59 h 62"/>
                <a:gd name="T60" fmla="*/ 36 w 59"/>
                <a:gd name="T61" fmla="*/ 6 h 62"/>
                <a:gd name="T62" fmla="*/ 39 w 59"/>
                <a:gd name="T63" fmla="*/ 7 h 62"/>
                <a:gd name="T64" fmla="*/ 34 w 59"/>
                <a:gd name="T65" fmla="*/ 5 h 62"/>
                <a:gd name="T66" fmla="*/ 32 w 59"/>
                <a:gd name="T67" fmla="*/ 4 h 62"/>
                <a:gd name="T68" fmla="*/ 34 w 59"/>
                <a:gd name="T69" fmla="*/ 5 h 62"/>
                <a:gd name="T70" fmla="*/ 30 w 59"/>
                <a:gd name="T71" fmla="*/ 4 h 62"/>
                <a:gd name="T72" fmla="*/ 30 w 59"/>
                <a:gd name="T73" fmla="*/ 4 h 62"/>
                <a:gd name="T74" fmla="*/ 26 w 59"/>
                <a:gd name="T75" fmla="*/ 0 h 62"/>
                <a:gd name="T76" fmla="*/ 4 w 59"/>
                <a:gd name="T77" fmla="*/ 11 h 62"/>
                <a:gd name="T78" fmla="*/ 2 w 59"/>
                <a:gd name="T79" fmla="*/ 42 h 62"/>
                <a:gd name="T80" fmla="*/ 39 w 59"/>
                <a:gd name="T81" fmla="*/ 62 h 62"/>
                <a:gd name="T82" fmla="*/ 59 w 59"/>
                <a:gd name="T83" fmla="*/ 34 h 62"/>
                <a:gd name="T84" fmla="*/ 45 w 59"/>
                <a:gd name="T85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9" h="62">
                  <a:moveTo>
                    <a:pt x="55" y="38"/>
                  </a:moveTo>
                  <a:cubicBezTo>
                    <a:pt x="55" y="37"/>
                    <a:pt x="55" y="37"/>
                    <a:pt x="55" y="37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5" y="38"/>
                    <a:pt x="55" y="38"/>
                    <a:pt x="55" y="38"/>
                  </a:cubicBezTo>
                  <a:moveTo>
                    <a:pt x="55" y="35"/>
                  </a:moveTo>
                  <a:cubicBezTo>
                    <a:pt x="55" y="34"/>
                    <a:pt x="55" y="33"/>
                    <a:pt x="55" y="32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3"/>
                    <a:pt x="55" y="34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55" y="35"/>
                    <a:pt x="55" y="35"/>
                    <a:pt x="55" y="35"/>
                  </a:cubicBezTo>
                  <a:moveTo>
                    <a:pt x="54" y="30"/>
                  </a:moveTo>
                  <a:cubicBezTo>
                    <a:pt x="54" y="29"/>
                    <a:pt x="54" y="28"/>
                    <a:pt x="53" y="27"/>
                  </a:cubicBezTo>
                  <a:cubicBezTo>
                    <a:pt x="54" y="26"/>
                    <a:pt x="54" y="26"/>
                    <a:pt x="54" y="26"/>
                  </a:cubicBezTo>
                  <a:cubicBezTo>
                    <a:pt x="54" y="27"/>
                    <a:pt x="55" y="28"/>
                    <a:pt x="55" y="29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4" y="30"/>
                    <a:pt x="54" y="30"/>
                    <a:pt x="54" y="30"/>
                  </a:cubicBezTo>
                  <a:moveTo>
                    <a:pt x="55" y="25"/>
                  </a:moveTo>
                  <a:cubicBezTo>
                    <a:pt x="55" y="24"/>
                    <a:pt x="55" y="24"/>
                    <a:pt x="55" y="24"/>
                  </a:cubicBezTo>
                  <a:cubicBezTo>
                    <a:pt x="55" y="25"/>
                    <a:pt x="55" y="25"/>
                    <a:pt x="55" y="25"/>
                  </a:cubicBezTo>
                  <a:moveTo>
                    <a:pt x="53" y="25"/>
                  </a:moveTo>
                  <a:cubicBezTo>
                    <a:pt x="52" y="24"/>
                    <a:pt x="52" y="23"/>
                    <a:pt x="51" y="22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2" y="22"/>
                    <a:pt x="53" y="23"/>
                    <a:pt x="53" y="24"/>
                  </a:cubicBezTo>
                  <a:cubicBezTo>
                    <a:pt x="53" y="25"/>
                    <a:pt x="53" y="25"/>
                    <a:pt x="53" y="25"/>
                  </a:cubicBezTo>
                  <a:moveTo>
                    <a:pt x="50" y="20"/>
                  </a:moveTo>
                  <a:cubicBezTo>
                    <a:pt x="49" y="19"/>
                    <a:pt x="49" y="18"/>
                    <a:pt x="48" y="17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0" y="17"/>
                    <a:pt x="50" y="18"/>
                    <a:pt x="51" y="20"/>
                  </a:cubicBezTo>
                  <a:cubicBezTo>
                    <a:pt x="50" y="20"/>
                    <a:pt x="50" y="20"/>
                    <a:pt x="50" y="20"/>
                  </a:cubicBezTo>
                  <a:moveTo>
                    <a:pt x="47" y="16"/>
                  </a:moveTo>
                  <a:cubicBezTo>
                    <a:pt x="46" y="14"/>
                    <a:pt x="45" y="13"/>
                    <a:pt x="44" y="12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6" y="13"/>
                    <a:pt x="47" y="14"/>
                    <a:pt x="48" y="15"/>
                  </a:cubicBezTo>
                  <a:cubicBezTo>
                    <a:pt x="47" y="16"/>
                    <a:pt x="47" y="16"/>
                    <a:pt x="47" y="16"/>
                  </a:cubicBezTo>
                  <a:moveTo>
                    <a:pt x="43" y="11"/>
                  </a:moveTo>
                  <a:cubicBezTo>
                    <a:pt x="42" y="11"/>
                    <a:pt x="42" y="10"/>
                    <a:pt x="41" y="10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1" y="9"/>
                    <a:pt x="42" y="9"/>
                    <a:pt x="43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3" y="11"/>
                    <a:pt x="43" y="11"/>
                    <a:pt x="43" y="11"/>
                  </a:cubicBezTo>
                  <a:moveTo>
                    <a:pt x="32" y="59"/>
                  </a:moveTo>
                  <a:cubicBezTo>
                    <a:pt x="21" y="59"/>
                    <a:pt x="9" y="51"/>
                    <a:pt x="5" y="41"/>
                  </a:cubicBezTo>
                  <a:cubicBezTo>
                    <a:pt x="4" y="37"/>
                    <a:pt x="3" y="33"/>
                    <a:pt x="3" y="28"/>
                  </a:cubicBezTo>
                  <a:cubicBezTo>
                    <a:pt x="3" y="23"/>
                    <a:pt x="4" y="17"/>
                    <a:pt x="7" y="13"/>
                  </a:cubicBezTo>
                  <a:cubicBezTo>
                    <a:pt x="8" y="11"/>
                    <a:pt x="10" y="10"/>
                    <a:pt x="11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3" y="8"/>
                    <a:pt x="14" y="7"/>
                    <a:pt x="16" y="7"/>
                  </a:cubicBezTo>
                  <a:cubicBezTo>
                    <a:pt x="18" y="6"/>
                    <a:pt x="20" y="6"/>
                    <a:pt x="22" y="6"/>
                  </a:cubicBezTo>
                  <a:cubicBezTo>
                    <a:pt x="28" y="6"/>
                    <a:pt x="34" y="8"/>
                    <a:pt x="39" y="12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5" y="18"/>
                    <a:pt x="48" y="22"/>
                    <a:pt x="50" y="28"/>
                  </a:cubicBezTo>
                  <a:cubicBezTo>
                    <a:pt x="51" y="30"/>
                    <a:pt x="52" y="33"/>
                    <a:pt x="52" y="36"/>
                  </a:cubicBezTo>
                  <a:cubicBezTo>
                    <a:pt x="52" y="44"/>
                    <a:pt x="49" y="51"/>
                    <a:pt x="44" y="56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2" y="57"/>
                    <a:pt x="40" y="58"/>
                    <a:pt x="38" y="58"/>
                  </a:cubicBezTo>
                  <a:cubicBezTo>
                    <a:pt x="36" y="59"/>
                    <a:pt x="34" y="59"/>
                    <a:pt x="32" y="59"/>
                  </a:cubicBezTo>
                  <a:cubicBezTo>
                    <a:pt x="32" y="59"/>
                    <a:pt x="32" y="59"/>
                    <a:pt x="32" y="59"/>
                  </a:cubicBezTo>
                  <a:moveTo>
                    <a:pt x="39" y="8"/>
                  </a:moveTo>
                  <a:cubicBezTo>
                    <a:pt x="38" y="7"/>
                    <a:pt x="37" y="7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7" y="6"/>
                    <a:pt x="38" y="7"/>
                    <a:pt x="39" y="7"/>
                  </a:cubicBezTo>
                  <a:cubicBezTo>
                    <a:pt x="39" y="8"/>
                    <a:pt x="39" y="8"/>
                    <a:pt x="39" y="8"/>
                  </a:cubicBezTo>
                  <a:moveTo>
                    <a:pt x="34" y="5"/>
                  </a:moveTo>
                  <a:cubicBezTo>
                    <a:pt x="33" y="5"/>
                    <a:pt x="33" y="5"/>
                    <a:pt x="32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3" y="5"/>
                    <a:pt x="34" y="5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moveTo>
                    <a:pt x="30" y="4"/>
                  </a:move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30" y="4"/>
                    <a:pt x="30" y="4"/>
                  </a:cubicBezTo>
                  <a:moveTo>
                    <a:pt x="26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3" y="0"/>
                    <a:pt x="21" y="0"/>
                    <a:pt x="19" y="1"/>
                  </a:cubicBezTo>
                  <a:cubicBezTo>
                    <a:pt x="12" y="2"/>
                    <a:pt x="7" y="6"/>
                    <a:pt x="4" y="11"/>
                  </a:cubicBezTo>
                  <a:cubicBezTo>
                    <a:pt x="1" y="16"/>
                    <a:pt x="0" y="22"/>
                    <a:pt x="0" y="28"/>
                  </a:cubicBezTo>
                  <a:cubicBezTo>
                    <a:pt x="0" y="33"/>
                    <a:pt x="1" y="38"/>
                    <a:pt x="2" y="42"/>
                  </a:cubicBezTo>
                  <a:cubicBezTo>
                    <a:pt x="7" y="54"/>
                    <a:pt x="19" y="62"/>
                    <a:pt x="32" y="62"/>
                  </a:cubicBezTo>
                  <a:cubicBezTo>
                    <a:pt x="34" y="62"/>
                    <a:pt x="37" y="62"/>
                    <a:pt x="39" y="62"/>
                  </a:cubicBezTo>
                  <a:cubicBezTo>
                    <a:pt x="45" y="60"/>
                    <a:pt x="50" y="56"/>
                    <a:pt x="53" y="51"/>
                  </a:cubicBezTo>
                  <a:cubicBezTo>
                    <a:pt x="57" y="46"/>
                    <a:pt x="59" y="40"/>
                    <a:pt x="59" y="34"/>
                  </a:cubicBezTo>
                  <a:cubicBezTo>
                    <a:pt x="59" y="31"/>
                    <a:pt x="58" y="27"/>
                    <a:pt x="57" y="24"/>
                  </a:cubicBezTo>
                  <a:cubicBezTo>
                    <a:pt x="54" y="17"/>
                    <a:pt x="50" y="11"/>
                    <a:pt x="45" y="7"/>
                  </a:cubicBezTo>
                  <a:cubicBezTo>
                    <a:pt x="39" y="3"/>
                    <a:pt x="33" y="0"/>
                    <a:pt x="26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21" name="Freeform 775"/>
            <p:cNvSpPr>
              <a:spLocks noEditPoints="1"/>
            </p:cNvSpPr>
            <p:nvPr/>
          </p:nvSpPr>
          <p:spPr bwMode="auto">
            <a:xfrm>
              <a:off x="3111" y="2943"/>
              <a:ext cx="78" cy="102"/>
            </a:xfrm>
            <a:custGeom>
              <a:avLst/>
              <a:gdLst>
                <a:gd name="T0" fmla="*/ 4 w 33"/>
                <a:gd name="T1" fmla="*/ 19 h 43"/>
                <a:gd name="T2" fmla="*/ 4 w 33"/>
                <a:gd name="T3" fmla="*/ 12 h 43"/>
                <a:gd name="T4" fmla="*/ 7 w 33"/>
                <a:gd name="T5" fmla="*/ 8 h 43"/>
                <a:gd name="T6" fmla="*/ 6 w 33"/>
                <a:gd name="T7" fmla="*/ 4 h 43"/>
                <a:gd name="T8" fmla="*/ 7 w 33"/>
                <a:gd name="T9" fmla="*/ 3 h 43"/>
                <a:gd name="T10" fmla="*/ 8 w 33"/>
                <a:gd name="T11" fmla="*/ 4 h 43"/>
                <a:gd name="T12" fmla="*/ 11 w 33"/>
                <a:gd name="T13" fmla="*/ 8 h 43"/>
                <a:gd name="T14" fmla="*/ 15 w 33"/>
                <a:gd name="T15" fmla="*/ 7 h 43"/>
                <a:gd name="T16" fmla="*/ 18 w 33"/>
                <a:gd name="T17" fmla="*/ 10 h 43"/>
                <a:gd name="T18" fmla="*/ 15 w 33"/>
                <a:gd name="T19" fmla="*/ 9 h 43"/>
                <a:gd name="T20" fmla="*/ 8 w 33"/>
                <a:gd name="T21" fmla="*/ 13 h 43"/>
                <a:gd name="T22" fmla="*/ 9 w 33"/>
                <a:gd name="T23" fmla="*/ 20 h 43"/>
                <a:gd name="T24" fmla="*/ 13 w 33"/>
                <a:gd name="T25" fmla="*/ 20 h 43"/>
                <a:gd name="T26" fmla="*/ 27 w 33"/>
                <a:gd name="T27" fmla="*/ 21 h 43"/>
                <a:gd name="T28" fmla="*/ 30 w 33"/>
                <a:gd name="T29" fmla="*/ 27 h 43"/>
                <a:gd name="T30" fmla="*/ 27 w 33"/>
                <a:gd name="T31" fmla="*/ 33 h 43"/>
                <a:gd name="T32" fmla="*/ 27 w 33"/>
                <a:gd name="T33" fmla="*/ 36 h 43"/>
                <a:gd name="T34" fmla="*/ 29 w 33"/>
                <a:gd name="T35" fmla="*/ 39 h 43"/>
                <a:gd name="T36" fmla="*/ 26 w 33"/>
                <a:gd name="T37" fmla="*/ 36 h 43"/>
                <a:gd name="T38" fmla="*/ 22 w 33"/>
                <a:gd name="T39" fmla="*/ 36 h 43"/>
                <a:gd name="T40" fmla="*/ 14 w 33"/>
                <a:gd name="T41" fmla="*/ 34 h 43"/>
                <a:gd name="T42" fmla="*/ 24 w 33"/>
                <a:gd name="T43" fmla="*/ 32 h 43"/>
                <a:gd name="T44" fmla="*/ 21 w 33"/>
                <a:gd name="T45" fmla="*/ 22 h 43"/>
                <a:gd name="T46" fmla="*/ 12 w 33"/>
                <a:gd name="T47" fmla="*/ 23 h 43"/>
                <a:gd name="T48" fmla="*/ 12 w 33"/>
                <a:gd name="T49" fmla="*/ 23 h 43"/>
                <a:gd name="T50" fmla="*/ 3 w 33"/>
                <a:gd name="T51" fmla="*/ 2 h 43"/>
                <a:gd name="T52" fmla="*/ 2 w 33"/>
                <a:gd name="T53" fmla="*/ 3 h 43"/>
                <a:gd name="T54" fmla="*/ 3 w 33"/>
                <a:gd name="T55" fmla="*/ 8 h 43"/>
                <a:gd name="T56" fmla="*/ 0 w 33"/>
                <a:gd name="T57" fmla="*/ 15 h 43"/>
                <a:gd name="T58" fmla="*/ 12 w 33"/>
                <a:gd name="T59" fmla="*/ 26 h 43"/>
                <a:gd name="T60" fmla="*/ 20 w 33"/>
                <a:gd name="T61" fmla="*/ 25 h 43"/>
                <a:gd name="T62" fmla="*/ 23 w 33"/>
                <a:gd name="T63" fmla="*/ 26 h 43"/>
                <a:gd name="T64" fmla="*/ 20 w 33"/>
                <a:gd name="T65" fmla="*/ 30 h 43"/>
                <a:gd name="T66" fmla="*/ 17 w 33"/>
                <a:gd name="T67" fmla="*/ 29 h 43"/>
                <a:gd name="T68" fmla="*/ 11 w 33"/>
                <a:gd name="T69" fmla="*/ 32 h 43"/>
                <a:gd name="T70" fmla="*/ 23 w 33"/>
                <a:gd name="T71" fmla="*/ 39 h 43"/>
                <a:gd name="T72" fmla="*/ 26 w 33"/>
                <a:gd name="T73" fmla="*/ 42 h 43"/>
                <a:gd name="T74" fmla="*/ 28 w 33"/>
                <a:gd name="T75" fmla="*/ 43 h 43"/>
                <a:gd name="T76" fmla="*/ 29 w 33"/>
                <a:gd name="T77" fmla="*/ 43 h 43"/>
                <a:gd name="T78" fmla="*/ 33 w 33"/>
                <a:gd name="T79" fmla="*/ 40 h 43"/>
                <a:gd name="T80" fmla="*/ 31 w 33"/>
                <a:gd name="T81" fmla="*/ 35 h 43"/>
                <a:gd name="T82" fmla="*/ 33 w 33"/>
                <a:gd name="T83" fmla="*/ 27 h 43"/>
                <a:gd name="T84" fmla="*/ 21 w 33"/>
                <a:gd name="T85" fmla="*/ 17 h 43"/>
                <a:gd name="T86" fmla="*/ 12 w 33"/>
                <a:gd name="T87" fmla="*/ 17 h 43"/>
                <a:gd name="T88" fmla="*/ 10 w 33"/>
                <a:gd name="T89" fmla="*/ 16 h 43"/>
                <a:gd name="T90" fmla="*/ 15 w 33"/>
                <a:gd name="T91" fmla="*/ 12 h 43"/>
                <a:gd name="T92" fmla="*/ 16 w 33"/>
                <a:gd name="T93" fmla="*/ 13 h 43"/>
                <a:gd name="T94" fmla="*/ 18 w 33"/>
                <a:gd name="T95" fmla="*/ 13 h 43"/>
                <a:gd name="T96" fmla="*/ 24 w 33"/>
                <a:gd name="T97" fmla="*/ 9 h 43"/>
                <a:gd name="T98" fmla="*/ 11 w 33"/>
                <a:gd name="T99" fmla="*/ 4 h 43"/>
                <a:gd name="T100" fmla="*/ 8 w 33"/>
                <a:gd name="T101" fmla="*/ 0 h 43"/>
                <a:gd name="T102" fmla="*/ 8 w 33"/>
                <a:gd name="T10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3" h="43">
                  <a:moveTo>
                    <a:pt x="12" y="23"/>
                  </a:moveTo>
                  <a:cubicBezTo>
                    <a:pt x="11" y="23"/>
                    <a:pt x="9" y="22"/>
                    <a:pt x="7" y="21"/>
                  </a:cubicBezTo>
                  <a:cubicBezTo>
                    <a:pt x="6" y="21"/>
                    <a:pt x="5" y="20"/>
                    <a:pt x="4" y="19"/>
                  </a:cubicBezTo>
                  <a:cubicBezTo>
                    <a:pt x="4" y="18"/>
                    <a:pt x="3" y="17"/>
                    <a:pt x="3" y="15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3"/>
                    <a:pt x="4" y="12"/>
                    <a:pt x="4" y="12"/>
                  </a:cubicBezTo>
                  <a:cubicBezTo>
                    <a:pt x="5" y="11"/>
                    <a:pt x="5" y="10"/>
                    <a:pt x="6" y="10"/>
                  </a:cubicBezTo>
                  <a:cubicBezTo>
                    <a:pt x="7" y="10"/>
                    <a:pt x="7" y="10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7" y="7"/>
                    <a:pt x="6" y="6"/>
                    <a:pt x="6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8" y="4"/>
                    <a:pt x="8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6"/>
                    <a:pt x="9" y="7"/>
                    <a:pt x="10" y="7"/>
                  </a:cubicBezTo>
                  <a:cubicBezTo>
                    <a:pt x="10" y="7"/>
                    <a:pt x="10" y="8"/>
                    <a:pt x="11" y="8"/>
                  </a:cubicBezTo>
                  <a:cubicBezTo>
                    <a:pt x="11" y="8"/>
                    <a:pt x="11" y="8"/>
                    <a:pt x="11" y="7"/>
                  </a:cubicBezTo>
                  <a:cubicBezTo>
                    <a:pt x="12" y="7"/>
                    <a:pt x="14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7" y="7"/>
                    <a:pt x="19" y="7"/>
                    <a:pt x="20" y="9"/>
                  </a:cubicBezTo>
                  <a:cubicBezTo>
                    <a:pt x="20" y="9"/>
                    <a:pt x="19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7" y="9"/>
                    <a:pt x="16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3" y="9"/>
                    <a:pt x="11" y="10"/>
                    <a:pt x="10" y="11"/>
                  </a:cubicBezTo>
                  <a:cubicBezTo>
                    <a:pt x="9" y="12"/>
                    <a:pt x="8" y="12"/>
                    <a:pt x="8" y="13"/>
                  </a:cubicBezTo>
                  <a:cubicBezTo>
                    <a:pt x="7" y="14"/>
                    <a:pt x="6" y="15"/>
                    <a:pt x="6" y="16"/>
                  </a:cubicBezTo>
                  <a:cubicBezTo>
                    <a:pt x="6" y="16"/>
                    <a:pt x="7" y="17"/>
                    <a:pt x="7" y="17"/>
                  </a:cubicBezTo>
                  <a:cubicBezTo>
                    <a:pt x="7" y="19"/>
                    <a:pt x="8" y="20"/>
                    <a:pt x="9" y="20"/>
                  </a:cubicBezTo>
                  <a:cubicBezTo>
                    <a:pt x="10" y="20"/>
                    <a:pt x="12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5" y="20"/>
                    <a:pt x="18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3" y="20"/>
                    <a:pt x="25" y="20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9" y="22"/>
                    <a:pt x="30" y="25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8"/>
                    <a:pt x="29" y="29"/>
                    <a:pt x="28" y="31"/>
                  </a:cubicBezTo>
                  <a:cubicBezTo>
                    <a:pt x="28" y="31"/>
                    <a:pt x="28" y="32"/>
                    <a:pt x="27" y="32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6" y="34"/>
                    <a:pt x="26" y="35"/>
                    <a:pt x="27" y="35"/>
                  </a:cubicBezTo>
                  <a:cubicBezTo>
                    <a:pt x="27" y="35"/>
                    <a:pt x="27" y="36"/>
                    <a:pt x="27" y="36"/>
                  </a:cubicBezTo>
                  <a:cubicBezTo>
                    <a:pt x="28" y="36"/>
                    <a:pt x="28" y="37"/>
                    <a:pt x="29" y="38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8" y="39"/>
                    <a:pt x="28" y="39"/>
                  </a:cubicBezTo>
                  <a:cubicBezTo>
                    <a:pt x="27" y="38"/>
                    <a:pt x="27" y="38"/>
                    <a:pt x="26" y="37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5"/>
                    <a:pt x="24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3" y="35"/>
                    <a:pt x="22" y="36"/>
                    <a:pt x="22" y="36"/>
                  </a:cubicBezTo>
                  <a:cubicBezTo>
                    <a:pt x="21" y="36"/>
                    <a:pt x="20" y="36"/>
                    <a:pt x="20" y="36"/>
                  </a:cubicBezTo>
                  <a:cubicBezTo>
                    <a:pt x="20" y="36"/>
                    <a:pt x="20" y="36"/>
                    <a:pt x="19" y="36"/>
                  </a:cubicBezTo>
                  <a:cubicBezTo>
                    <a:pt x="17" y="36"/>
                    <a:pt x="15" y="35"/>
                    <a:pt x="14" y="34"/>
                  </a:cubicBezTo>
                  <a:cubicBezTo>
                    <a:pt x="15" y="33"/>
                    <a:pt x="15" y="33"/>
                    <a:pt x="16" y="33"/>
                  </a:cubicBezTo>
                  <a:cubicBezTo>
                    <a:pt x="17" y="33"/>
                    <a:pt x="18" y="33"/>
                    <a:pt x="20" y="33"/>
                  </a:cubicBezTo>
                  <a:cubicBezTo>
                    <a:pt x="21" y="33"/>
                    <a:pt x="23" y="33"/>
                    <a:pt x="24" y="32"/>
                  </a:cubicBezTo>
                  <a:cubicBezTo>
                    <a:pt x="26" y="31"/>
                    <a:pt x="27" y="29"/>
                    <a:pt x="27" y="27"/>
                  </a:cubicBezTo>
                  <a:cubicBezTo>
                    <a:pt x="27" y="25"/>
                    <a:pt x="27" y="24"/>
                    <a:pt x="26" y="23"/>
                  </a:cubicBezTo>
                  <a:cubicBezTo>
                    <a:pt x="24" y="22"/>
                    <a:pt x="23" y="22"/>
                    <a:pt x="21" y="22"/>
                  </a:cubicBezTo>
                  <a:cubicBezTo>
                    <a:pt x="21" y="22"/>
                    <a:pt x="20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7" y="22"/>
                    <a:pt x="15" y="22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moveTo>
                    <a:pt x="7" y="0"/>
                  </a:moveTo>
                  <a:cubicBezTo>
                    <a:pt x="6" y="0"/>
                    <a:pt x="5" y="1"/>
                    <a:pt x="4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2" y="4"/>
                    <a:pt x="2" y="4"/>
                    <a:pt x="2" y="5"/>
                  </a:cubicBezTo>
                  <a:cubicBezTo>
                    <a:pt x="2" y="5"/>
                    <a:pt x="2" y="5"/>
                    <a:pt x="3" y="6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9"/>
                    <a:pt x="2" y="9"/>
                    <a:pt x="2" y="10"/>
                  </a:cubicBezTo>
                  <a:cubicBezTo>
                    <a:pt x="1" y="11"/>
                    <a:pt x="0" y="13"/>
                    <a:pt x="0" y="14"/>
                  </a:cubicBezTo>
                  <a:cubicBezTo>
                    <a:pt x="0" y="14"/>
                    <a:pt x="0" y="15"/>
                    <a:pt x="0" y="15"/>
                  </a:cubicBezTo>
                  <a:cubicBezTo>
                    <a:pt x="0" y="18"/>
                    <a:pt x="1" y="19"/>
                    <a:pt x="2" y="21"/>
                  </a:cubicBezTo>
                  <a:cubicBezTo>
                    <a:pt x="3" y="23"/>
                    <a:pt x="5" y="24"/>
                    <a:pt x="7" y="25"/>
                  </a:cubicBezTo>
                  <a:cubicBezTo>
                    <a:pt x="9" y="26"/>
                    <a:pt x="11" y="26"/>
                    <a:pt x="12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5" y="26"/>
                    <a:pt x="17" y="25"/>
                    <a:pt x="20" y="25"/>
                  </a:cubicBezTo>
                  <a:cubicBezTo>
                    <a:pt x="20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2" y="25"/>
                    <a:pt x="23" y="25"/>
                    <a:pt x="23" y="26"/>
                  </a:cubicBezTo>
                  <a:cubicBezTo>
                    <a:pt x="24" y="26"/>
                    <a:pt x="24" y="26"/>
                    <a:pt x="24" y="27"/>
                  </a:cubicBezTo>
                  <a:cubicBezTo>
                    <a:pt x="24" y="28"/>
                    <a:pt x="23" y="29"/>
                    <a:pt x="22" y="29"/>
                  </a:cubicBezTo>
                  <a:cubicBezTo>
                    <a:pt x="22" y="30"/>
                    <a:pt x="21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19" y="30"/>
                    <a:pt x="18" y="30"/>
                    <a:pt x="17" y="29"/>
                  </a:cubicBezTo>
                  <a:cubicBezTo>
                    <a:pt x="17" y="29"/>
                    <a:pt x="16" y="29"/>
                    <a:pt x="16" y="29"/>
                  </a:cubicBezTo>
                  <a:cubicBezTo>
                    <a:pt x="16" y="29"/>
                    <a:pt x="15" y="29"/>
                    <a:pt x="15" y="29"/>
                  </a:cubicBezTo>
                  <a:cubicBezTo>
                    <a:pt x="14" y="30"/>
                    <a:pt x="12" y="31"/>
                    <a:pt x="11" y="32"/>
                  </a:cubicBezTo>
                  <a:cubicBezTo>
                    <a:pt x="10" y="33"/>
                    <a:pt x="10" y="33"/>
                    <a:pt x="10" y="34"/>
                  </a:cubicBezTo>
                  <a:cubicBezTo>
                    <a:pt x="12" y="38"/>
                    <a:pt x="16" y="39"/>
                    <a:pt x="20" y="39"/>
                  </a:cubicBezTo>
                  <a:cubicBezTo>
                    <a:pt x="21" y="39"/>
                    <a:pt x="22" y="39"/>
                    <a:pt x="23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40"/>
                    <a:pt x="25" y="41"/>
                    <a:pt x="26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7" y="43"/>
                    <a:pt x="27" y="43"/>
                    <a:pt x="28" y="43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42"/>
                    <a:pt x="30" y="42"/>
                    <a:pt x="30" y="42"/>
                  </a:cubicBezTo>
                  <a:cubicBezTo>
                    <a:pt x="31" y="42"/>
                    <a:pt x="32" y="41"/>
                    <a:pt x="32" y="41"/>
                  </a:cubicBezTo>
                  <a:cubicBezTo>
                    <a:pt x="33" y="41"/>
                    <a:pt x="33" y="40"/>
                    <a:pt x="33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3" y="39"/>
                    <a:pt x="33" y="39"/>
                    <a:pt x="33" y="38"/>
                  </a:cubicBezTo>
                  <a:cubicBezTo>
                    <a:pt x="32" y="37"/>
                    <a:pt x="31" y="36"/>
                    <a:pt x="31" y="35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0" y="34"/>
                    <a:pt x="31" y="33"/>
                    <a:pt x="31" y="33"/>
                  </a:cubicBezTo>
                  <a:cubicBezTo>
                    <a:pt x="32" y="31"/>
                    <a:pt x="33" y="29"/>
                    <a:pt x="33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3" y="23"/>
                    <a:pt x="31" y="20"/>
                    <a:pt x="28" y="18"/>
                  </a:cubicBezTo>
                  <a:cubicBezTo>
                    <a:pt x="26" y="17"/>
                    <a:pt x="23" y="17"/>
                    <a:pt x="21" y="17"/>
                  </a:cubicBezTo>
                  <a:cubicBezTo>
                    <a:pt x="18" y="17"/>
                    <a:pt x="15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2" y="17"/>
                  </a:cubicBezTo>
                  <a:cubicBezTo>
                    <a:pt x="12" y="17"/>
                    <a:pt x="11" y="17"/>
                    <a:pt x="11" y="17"/>
                  </a:cubicBezTo>
                  <a:cubicBezTo>
                    <a:pt x="10" y="17"/>
                    <a:pt x="10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0" y="16"/>
                    <a:pt x="10" y="15"/>
                  </a:cubicBezTo>
                  <a:cubicBezTo>
                    <a:pt x="11" y="15"/>
                    <a:pt x="11" y="14"/>
                    <a:pt x="12" y="14"/>
                  </a:cubicBezTo>
                  <a:cubicBezTo>
                    <a:pt x="13" y="13"/>
                    <a:pt x="14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6" y="12"/>
                    <a:pt x="16" y="13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8" y="14"/>
                    <a:pt x="18" y="14"/>
                  </a:cubicBezTo>
                  <a:cubicBezTo>
                    <a:pt x="18" y="14"/>
                    <a:pt x="18" y="14"/>
                    <a:pt x="18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1" y="12"/>
                    <a:pt x="23" y="11"/>
                    <a:pt x="24" y="9"/>
                  </a:cubicBezTo>
                  <a:cubicBezTo>
                    <a:pt x="24" y="9"/>
                    <a:pt x="24" y="8"/>
                    <a:pt x="24" y="7"/>
                  </a:cubicBezTo>
                  <a:cubicBezTo>
                    <a:pt x="22" y="5"/>
                    <a:pt x="18" y="3"/>
                    <a:pt x="15" y="3"/>
                  </a:cubicBezTo>
                  <a:cubicBezTo>
                    <a:pt x="14" y="3"/>
                    <a:pt x="13" y="4"/>
                    <a:pt x="11" y="4"/>
                  </a:cubicBezTo>
                  <a:cubicBezTo>
                    <a:pt x="11" y="4"/>
                    <a:pt x="11" y="3"/>
                    <a:pt x="11" y="3"/>
                  </a:cubicBezTo>
                  <a:cubicBezTo>
                    <a:pt x="10" y="2"/>
                    <a:pt x="10" y="2"/>
                    <a:pt x="10" y="1"/>
                  </a:cubicBezTo>
                  <a:cubicBezTo>
                    <a:pt x="9" y="1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22" name="Freeform 776"/>
            <p:cNvSpPr>
              <a:spLocks noEditPoints="1"/>
            </p:cNvSpPr>
            <p:nvPr/>
          </p:nvSpPr>
          <p:spPr bwMode="auto">
            <a:xfrm>
              <a:off x="2926" y="3175"/>
              <a:ext cx="187" cy="192"/>
            </a:xfrm>
            <a:custGeom>
              <a:avLst/>
              <a:gdLst>
                <a:gd name="T0" fmla="*/ 19 w 79"/>
                <a:gd name="T1" fmla="*/ 70 h 81"/>
                <a:gd name="T2" fmla="*/ 15 w 79"/>
                <a:gd name="T3" fmla="*/ 67 h 81"/>
                <a:gd name="T4" fmla="*/ 17 w 79"/>
                <a:gd name="T5" fmla="*/ 69 h 81"/>
                <a:gd name="T6" fmla="*/ 16 w 79"/>
                <a:gd name="T7" fmla="*/ 69 h 81"/>
                <a:gd name="T8" fmla="*/ 14 w 79"/>
                <a:gd name="T9" fmla="*/ 64 h 81"/>
                <a:gd name="T10" fmla="*/ 11 w 79"/>
                <a:gd name="T11" fmla="*/ 63 h 81"/>
                <a:gd name="T12" fmla="*/ 13 w 79"/>
                <a:gd name="T13" fmla="*/ 62 h 81"/>
                <a:gd name="T14" fmla="*/ 8 w 79"/>
                <a:gd name="T15" fmla="*/ 59 h 81"/>
                <a:gd name="T16" fmla="*/ 9 w 79"/>
                <a:gd name="T17" fmla="*/ 60 h 81"/>
                <a:gd name="T18" fmla="*/ 11 w 79"/>
                <a:gd name="T19" fmla="*/ 55 h 81"/>
                <a:gd name="T20" fmla="*/ 6 w 79"/>
                <a:gd name="T21" fmla="*/ 53 h 81"/>
                <a:gd name="T22" fmla="*/ 10 w 79"/>
                <a:gd name="T23" fmla="*/ 53 h 81"/>
                <a:gd name="T24" fmla="*/ 4 w 79"/>
                <a:gd name="T25" fmla="*/ 45 h 81"/>
                <a:gd name="T26" fmla="*/ 9 w 79"/>
                <a:gd name="T27" fmla="*/ 50 h 81"/>
                <a:gd name="T28" fmla="*/ 4 w 79"/>
                <a:gd name="T29" fmla="*/ 42 h 81"/>
                <a:gd name="T30" fmla="*/ 9 w 79"/>
                <a:gd name="T31" fmla="*/ 42 h 81"/>
                <a:gd name="T32" fmla="*/ 5 w 79"/>
                <a:gd name="T33" fmla="*/ 32 h 81"/>
                <a:gd name="T34" fmla="*/ 4 w 79"/>
                <a:gd name="T35" fmla="*/ 36 h 81"/>
                <a:gd name="T36" fmla="*/ 11 w 79"/>
                <a:gd name="T37" fmla="*/ 26 h 81"/>
                <a:gd name="T38" fmla="*/ 12 w 79"/>
                <a:gd name="T39" fmla="*/ 30 h 81"/>
                <a:gd name="T40" fmla="*/ 10 w 79"/>
                <a:gd name="T41" fmla="*/ 21 h 81"/>
                <a:gd name="T42" fmla="*/ 10 w 79"/>
                <a:gd name="T43" fmla="*/ 25 h 81"/>
                <a:gd name="T44" fmla="*/ 11 w 79"/>
                <a:gd name="T45" fmla="*/ 20 h 81"/>
                <a:gd name="T46" fmla="*/ 23 w 79"/>
                <a:gd name="T47" fmla="*/ 14 h 81"/>
                <a:gd name="T48" fmla="*/ 20 w 79"/>
                <a:gd name="T49" fmla="*/ 12 h 81"/>
                <a:gd name="T50" fmla="*/ 26 w 79"/>
                <a:gd name="T51" fmla="*/ 11 h 81"/>
                <a:gd name="T52" fmla="*/ 22 w 79"/>
                <a:gd name="T53" fmla="*/ 9 h 81"/>
                <a:gd name="T54" fmla="*/ 28 w 79"/>
                <a:gd name="T55" fmla="*/ 10 h 81"/>
                <a:gd name="T56" fmla="*/ 28 w 79"/>
                <a:gd name="T57" fmla="*/ 74 h 81"/>
                <a:gd name="T58" fmla="*/ 29 w 79"/>
                <a:gd name="T59" fmla="*/ 13 h 81"/>
                <a:gd name="T60" fmla="*/ 61 w 79"/>
                <a:gd name="T61" fmla="*/ 10 h 81"/>
                <a:gd name="T62" fmla="*/ 42 w 79"/>
                <a:gd name="T63" fmla="*/ 78 h 81"/>
                <a:gd name="T64" fmla="*/ 29 w 79"/>
                <a:gd name="T65" fmla="*/ 5 h 81"/>
                <a:gd name="T66" fmla="*/ 31 w 79"/>
                <a:gd name="T67" fmla="*/ 8 h 81"/>
                <a:gd name="T68" fmla="*/ 32 w 79"/>
                <a:gd name="T69" fmla="*/ 4 h 81"/>
                <a:gd name="T70" fmla="*/ 38 w 79"/>
                <a:gd name="T71" fmla="*/ 5 h 81"/>
                <a:gd name="T72" fmla="*/ 37 w 79"/>
                <a:gd name="T73" fmla="*/ 0 h 81"/>
                <a:gd name="T74" fmla="*/ 35 w 79"/>
                <a:gd name="T75" fmla="*/ 0 h 81"/>
                <a:gd name="T76" fmla="*/ 8 w 79"/>
                <a:gd name="T77" fmla="*/ 64 h 81"/>
                <a:gd name="T78" fmla="*/ 15 w 79"/>
                <a:gd name="T79" fmla="*/ 72 h 81"/>
                <a:gd name="T80" fmla="*/ 16 w 79"/>
                <a:gd name="T81" fmla="*/ 73 h 81"/>
                <a:gd name="T82" fmla="*/ 33 w 79"/>
                <a:gd name="T83" fmla="*/ 80 h 81"/>
                <a:gd name="T84" fmla="*/ 74 w 79"/>
                <a:gd name="T85" fmla="*/ 60 h 81"/>
                <a:gd name="T86" fmla="*/ 52 w 79"/>
                <a:gd name="T87" fmla="*/ 4 h 81"/>
                <a:gd name="T88" fmla="*/ 37 w 79"/>
                <a:gd name="T8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9" h="81">
                  <a:moveTo>
                    <a:pt x="20" y="71"/>
                  </a:moveTo>
                  <a:cubicBezTo>
                    <a:pt x="19" y="71"/>
                    <a:pt x="19" y="71"/>
                    <a:pt x="18" y="70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20" y="71"/>
                    <a:pt x="20" y="71"/>
                    <a:pt x="20" y="71"/>
                  </a:cubicBezTo>
                  <a:moveTo>
                    <a:pt x="16" y="69"/>
                  </a:moveTo>
                  <a:cubicBezTo>
                    <a:pt x="16" y="68"/>
                    <a:pt x="15" y="68"/>
                    <a:pt x="15" y="67"/>
                  </a:cubicBezTo>
                  <a:cubicBezTo>
                    <a:pt x="15" y="67"/>
                    <a:pt x="16" y="67"/>
                    <a:pt x="16" y="67"/>
                  </a:cubicBezTo>
                  <a:cubicBezTo>
                    <a:pt x="17" y="68"/>
                    <a:pt x="17" y="68"/>
                    <a:pt x="18" y="69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16" y="69"/>
                    <a:pt x="16" y="69"/>
                    <a:pt x="16" y="69"/>
                  </a:cubicBezTo>
                  <a:moveTo>
                    <a:pt x="13" y="66"/>
                  </a:moveTo>
                  <a:cubicBezTo>
                    <a:pt x="13" y="65"/>
                    <a:pt x="12" y="65"/>
                    <a:pt x="12" y="64"/>
                  </a:cubicBezTo>
                  <a:cubicBezTo>
                    <a:pt x="13" y="64"/>
                    <a:pt x="14" y="64"/>
                    <a:pt x="14" y="64"/>
                  </a:cubicBezTo>
                  <a:cubicBezTo>
                    <a:pt x="15" y="65"/>
                    <a:pt x="15" y="65"/>
                    <a:pt x="15" y="66"/>
                  </a:cubicBezTo>
                  <a:cubicBezTo>
                    <a:pt x="15" y="66"/>
                    <a:pt x="14" y="66"/>
                    <a:pt x="13" y="66"/>
                  </a:cubicBezTo>
                  <a:moveTo>
                    <a:pt x="11" y="63"/>
                  </a:moveTo>
                  <a:cubicBezTo>
                    <a:pt x="10" y="62"/>
                    <a:pt x="10" y="62"/>
                    <a:pt x="10" y="61"/>
                  </a:cubicBezTo>
                  <a:cubicBezTo>
                    <a:pt x="11" y="61"/>
                    <a:pt x="12" y="61"/>
                    <a:pt x="13" y="61"/>
                  </a:cubicBezTo>
                  <a:cubicBezTo>
                    <a:pt x="13" y="61"/>
                    <a:pt x="13" y="62"/>
                    <a:pt x="13" y="62"/>
                  </a:cubicBezTo>
                  <a:cubicBezTo>
                    <a:pt x="13" y="62"/>
                    <a:pt x="12" y="63"/>
                    <a:pt x="11" y="63"/>
                  </a:cubicBezTo>
                  <a:moveTo>
                    <a:pt x="9" y="60"/>
                  </a:moveTo>
                  <a:cubicBezTo>
                    <a:pt x="8" y="59"/>
                    <a:pt x="8" y="59"/>
                    <a:pt x="8" y="59"/>
                  </a:cubicBezTo>
                  <a:cubicBezTo>
                    <a:pt x="9" y="59"/>
                    <a:pt x="10" y="58"/>
                    <a:pt x="12" y="58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1" y="60"/>
                    <a:pt x="10" y="60"/>
                    <a:pt x="9" y="60"/>
                  </a:cubicBezTo>
                  <a:moveTo>
                    <a:pt x="7" y="57"/>
                  </a:moveTo>
                  <a:cubicBezTo>
                    <a:pt x="7" y="57"/>
                    <a:pt x="7" y="56"/>
                    <a:pt x="6" y="55"/>
                  </a:cubicBezTo>
                  <a:cubicBezTo>
                    <a:pt x="8" y="55"/>
                    <a:pt x="9" y="55"/>
                    <a:pt x="11" y="55"/>
                  </a:cubicBezTo>
                  <a:cubicBezTo>
                    <a:pt x="11" y="55"/>
                    <a:pt x="11" y="56"/>
                    <a:pt x="11" y="56"/>
                  </a:cubicBezTo>
                  <a:cubicBezTo>
                    <a:pt x="10" y="57"/>
                    <a:pt x="9" y="57"/>
                    <a:pt x="7" y="57"/>
                  </a:cubicBezTo>
                  <a:moveTo>
                    <a:pt x="6" y="53"/>
                  </a:moveTo>
                  <a:cubicBezTo>
                    <a:pt x="6" y="53"/>
                    <a:pt x="5" y="53"/>
                    <a:pt x="5" y="52"/>
                  </a:cubicBezTo>
                  <a:cubicBezTo>
                    <a:pt x="7" y="52"/>
                    <a:pt x="8" y="52"/>
                    <a:pt x="10" y="52"/>
                  </a:cubicBezTo>
                  <a:cubicBezTo>
                    <a:pt x="10" y="52"/>
                    <a:pt x="10" y="53"/>
                    <a:pt x="10" y="53"/>
                  </a:cubicBezTo>
                  <a:cubicBezTo>
                    <a:pt x="9" y="53"/>
                    <a:pt x="7" y="53"/>
                    <a:pt x="6" y="53"/>
                  </a:cubicBezTo>
                  <a:moveTo>
                    <a:pt x="5" y="51"/>
                  </a:moveTo>
                  <a:cubicBezTo>
                    <a:pt x="4" y="49"/>
                    <a:pt x="4" y="47"/>
                    <a:pt x="4" y="45"/>
                  </a:cubicBezTo>
                  <a:cubicBezTo>
                    <a:pt x="6" y="44"/>
                    <a:pt x="7" y="44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6"/>
                    <a:pt x="9" y="48"/>
                    <a:pt x="9" y="50"/>
                  </a:cubicBezTo>
                  <a:cubicBezTo>
                    <a:pt x="8" y="50"/>
                    <a:pt x="6" y="50"/>
                    <a:pt x="5" y="51"/>
                  </a:cubicBezTo>
                  <a:moveTo>
                    <a:pt x="4" y="43"/>
                  </a:moveTo>
                  <a:cubicBezTo>
                    <a:pt x="4" y="42"/>
                    <a:pt x="4" y="42"/>
                    <a:pt x="4" y="42"/>
                  </a:cubicBezTo>
                  <a:cubicBezTo>
                    <a:pt x="4" y="40"/>
                    <a:pt x="4" y="39"/>
                    <a:pt x="4" y="38"/>
                  </a:cubicBezTo>
                  <a:cubicBezTo>
                    <a:pt x="6" y="37"/>
                    <a:pt x="8" y="37"/>
                    <a:pt x="10" y="36"/>
                  </a:cubicBezTo>
                  <a:cubicBezTo>
                    <a:pt x="9" y="38"/>
                    <a:pt x="9" y="40"/>
                    <a:pt x="9" y="42"/>
                  </a:cubicBezTo>
                  <a:cubicBezTo>
                    <a:pt x="7" y="42"/>
                    <a:pt x="6" y="43"/>
                    <a:pt x="4" y="43"/>
                  </a:cubicBezTo>
                  <a:moveTo>
                    <a:pt x="4" y="36"/>
                  </a:moveTo>
                  <a:cubicBezTo>
                    <a:pt x="4" y="35"/>
                    <a:pt x="5" y="33"/>
                    <a:pt x="5" y="32"/>
                  </a:cubicBezTo>
                  <a:cubicBezTo>
                    <a:pt x="7" y="32"/>
                    <a:pt x="9" y="32"/>
                    <a:pt x="11" y="32"/>
                  </a:cubicBezTo>
                  <a:cubicBezTo>
                    <a:pt x="11" y="33"/>
                    <a:pt x="10" y="34"/>
                    <a:pt x="10" y="35"/>
                  </a:cubicBezTo>
                  <a:cubicBezTo>
                    <a:pt x="8" y="35"/>
                    <a:pt x="6" y="35"/>
                    <a:pt x="4" y="36"/>
                  </a:cubicBezTo>
                  <a:moveTo>
                    <a:pt x="5" y="31"/>
                  </a:moveTo>
                  <a:cubicBezTo>
                    <a:pt x="6" y="29"/>
                    <a:pt x="6" y="28"/>
                    <a:pt x="7" y="27"/>
                  </a:cubicBezTo>
                  <a:cubicBezTo>
                    <a:pt x="8" y="27"/>
                    <a:pt x="9" y="26"/>
                    <a:pt x="11" y="26"/>
                  </a:cubicBezTo>
                  <a:cubicBezTo>
                    <a:pt x="11" y="26"/>
                    <a:pt x="12" y="26"/>
                    <a:pt x="13" y="26"/>
                  </a:cubicBezTo>
                  <a:cubicBezTo>
                    <a:pt x="13" y="27"/>
                    <a:pt x="13" y="28"/>
                    <a:pt x="12" y="28"/>
                  </a:cubicBezTo>
                  <a:cubicBezTo>
                    <a:pt x="12" y="29"/>
                    <a:pt x="12" y="29"/>
                    <a:pt x="12" y="30"/>
                  </a:cubicBezTo>
                  <a:cubicBezTo>
                    <a:pt x="9" y="30"/>
                    <a:pt x="7" y="30"/>
                    <a:pt x="5" y="31"/>
                  </a:cubicBezTo>
                  <a:moveTo>
                    <a:pt x="8" y="25"/>
                  </a:moveTo>
                  <a:cubicBezTo>
                    <a:pt x="9" y="24"/>
                    <a:pt x="9" y="22"/>
                    <a:pt x="10" y="21"/>
                  </a:cubicBezTo>
                  <a:cubicBezTo>
                    <a:pt x="12" y="21"/>
                    <a:pt x="14" y="21"/>
                    <a:pt x="16" y="22"/>
                  </a:cubicBezTo>
                  <a:cubicBezTo>
                    <a:pt x="16" y="23"/>
                    <a:pt x="15" y="24"/>
                    <a:pt x="14" y="25"/>
                  </a:cubicBezTo>
                  <a:cubicBezTo>
                    <a:pt x="13" y="25"/>
                    <a:pt x="11" y="25"/>
                    <a:pt x="10" y="25"/>
                  </a:cubicBezTo>
                  <a:cubicBezTo>
                    <a:pt x="9" y="25"/>
                    <a:pt x="9" y="25"/>
                    <a:pt x="8" y="25"/>
                  </a:cubicBezTo>
                  <a:moveTo>
                    <a:pt x="17" y="20"/>
                  </a:moveTo>
                  <a:cubicBezTo>
                    <a:pt x="15" y="20"/>
                    <a:pt x="13" y="20"/>
                    <a:pt x="11" y="20"/>
                  </a:cubicBezTo>
                  <a:cubicBezTo>
                    <a:pt x="13" y="18"/>
                    <a:pt x="14" y="15"/>
                    <a:pt x="16" y="14"/>
                  </a:cubicBezTo>
                  <a:cubicBezTo>
                    <a:pt x="17" y="14"/>
                    <a:pt x="19" y="14"/>
                    <a:pt x="20" y="14"/>
                  </a:cubicBezTo>
                  <a:cubicBezTo>
                    <a:pt x="21" y="14"/>
                    <a:pt x="22" y="14"/>
                    <a:pt x="23" y="14"/>
                  </a:cubicBezTo>
                  <a:cubicBezTo>
                    <a:pt x="21" y="16"/>
                    <a:pt x="19" y="18"/>
                    <a:pt x="17" y="20"/>
                  </a:cubicBezTo>
                  <a:moveTo>
                    <a:pt x="24" y="13"/>
                  </a:moveTo>
                  <a:cubicBezTo>
                    <a:pt x="23" y="12"/>
                    <a:pt x="22" y="12"/>
                    <a:pt x="20" y="12"/>
                  </a:cubicBezTo>
                  <a:cubicBezTo>
                    <a:pt x="19" y="12"/>
                    <a:pt x="19" y="12"/>
                    <a:pt x="18" y="12"/>
                  </a:cubicBezTo>
                  <a:cubicBezTo>
                    <a:pt x="19" y="12"/>
                    <a:pt x="19" y="11"/>
                    <a:pt x="20" y="10"/>
                  </a:cubicBezTo>
                  <a:cubicBezTo>
                    <a:pt x="22" y="11"/>
                    <a:pt x="24" y="11"/>
                    <a:pt x="26" y="11"/>
                  </a:cubicBezTo>
                  <a:cubicBezTo>
                    <a:pt x="25" y="12"/>
                    <a:pt x="25" y="12"/>
                    <a:pt x="24" y="13"/>
                  </a:cubicBezTo>
                  <a:moveTo>
                    <a:pt x="28" y="10"/>
                  </a:moveTo>
                  <a:cubicBezTo>
                    <a:pt x="26" y="9"/>
                    <a:pt x="24" y="9"/>
                    <a:pt x="22" y="9"/>
                  </a:cubicBezTo>
                  <a:cubicBezTo>
                    <a:pt x="23" y="9"/>
                    <a:pt x="23" y="8"/>
                    <a:pt x="24" y="8"/>
                  </a:cubicBezTo>
                  <a:cubicBezTo>
                    <a:pt x="25" y="8"/>
                    <a:pt x="27" y="9"/>
                    <a:pt x="29" y="9"/>
                  </a:cubicBezTo>
                  <a:cubicBezTo>
                    <a:pt x="28" y="10"/>
                    <a:pt x="28" y="10"/>
                    <a:pt x="28" y="10"/>
                  </a:cubicBezTo>
                  <a:moveTo>
                    <a:pt x="42" y="78"/>
                  </a:moveTo>
                  <a:cubicBezTo>
                    <a:pt x="42" y="78"/>
                    <a:pt x="42" y="78"/>
                    <a:pt x="42" y="78"/>
                  </a:cubicBezTo>
                  <a:cubicBezTo>
                    <a:pt x="37" y="78"/>
                    <a:pt x="32" y="76"/>
                    <a:pt x="28" y="74"/>
                  </a:cubicBezTo>
                  <a:cubicBezTo>
                    <a:pt x="18" y="67"/>
                    <a:pt x="12" y="56"/>
                    <a:pt x="12" y="44"/>
                  </a:cubicBezTo>
                  <a:cubicBezTo>
                    <a:pt x="12" y="39"/>
                    <a:pt x="13" y="34"/>
                    <a:pt x="15" y="30"/>
                  </a:cubicBezTo>
                  <a:cubicBezTo>
                    <a:pt x="18" y="23"/>
                    <a:pt x="23" y="18"/>
                    <a:pt x="29" y="13"/>
                  </a:cubicBezTo>
                  <a:cubicBezTo>
                    <a:pt x="34" y="9"/>
                    <a:pt x="41" y="6"/>
                    <a:pt x="47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52" y="6"/>
                    <a:pt x="56" y="7"/>
                    <a:pt x="61" y="10"/>
                  </a:cubicBezTo>
                  <a:cubicBezTo>
                    <a:pt x="71" y="17"/>
                    <a:pt x="76" y="28"/>
                    <a:pt x="76" y="39"/>
                  </a:cubicBezTo>
                  <a:cubicBezTo>
                    <a:pt x="76" y="46"/>
                    <a:pt x="74" y="53"/>
                    <a:pt x="71" y="59"/>
                  </a:cubicBezTo>
                  <a:cubicBezTo>
                    <a:pt x="66" y="70"/>
                    <a:pt x="54" y="78"/>
                    <a:pt x="42" y="78"/>
                  </a:cubicBezTo>
                  <a:moveTo>
                    <a:pt x="31" y="8"/>
                  </a:moveTo>
                  <a:cubicBezTo>
                    <a:pt x="29" y="7"/>
                    <a:pt x="28" y="7"/>
                    <a:pt x="26" y="7"/>
                  </a:cubicBezTo>
                  <a:cubicBezTo>
                    <a:pt x="27" y="6"/>
                    <a:pt x="28" y="6"/>
                    <a:pt x="29" y="5"/>
                  </a:cubicBezTo>
                  <a:cubicBezTo>
                    <a:pt x="30" y="6"/>
                    <a:pt x="32" y="6"/>
                    <a:pt x="33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3" y="7"/>
                    <a:pt x="32" y="7"/>
                    <a:pt x="31" y="8"/>
                  </a:cubicBezTo>
                  <a:moveTo>
                    <a:pt x="36" y="5"/>
                  </a:moveTo>
                  <a:cubicBezTo>
                    <a:pt x="35" y="5"/>
                    <a:pt x="34" y="5"/>
                    <a:pt x="34" y="5"/>
                  </a:cubicBezTo>
                  <a:cubicBezTo>
                    <a:pt x="33" y="4"/>
                    <a:pt x="33" y="4"/>
                    <a:pt x="32" y="4"/>
                  </a:cubicBezTo>
                  <a:cubicBezTo>
                    <a:pt x="33" y="4"/>
                    <a:pt x="34" y="4"/>
                    <a:pt x="34" y="4"/>
                  </a:cubicBezTo>
                  <a:cubicBezTo>
                    <a:pt x="35" y="4"/>
                    <a:pt x="37" y="4"/>
                    <a:pt x="38" y="5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7" y="5"/>
                    <a:pt x="37" y="5"/>
                    <a:pt x="36" y="5"/>
                  </a:cubicBezTo>
                  <a:moveTo>
                    <a:pt x="37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2" y="2"/>
                    <a:pt x="10" y="12"/>
                    <a:pt x="4" y="25"/>
                  </a:cubicBezTo>
                  <a:cubicBezTo>
                    <a:pt x="2" y="30"/>
                    <a:pt x="0" y="36"/>
                    <a:pt x="0" y="42"/>
                  </a:cubicBezTo>
                  <a:cubicBezTo>
                    <a:pt x="0" y="49"/>
                    <a:pt x="3" y="57"/>
                    <a:pt x="8" y="64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10" y="67"/>
                    <a:pt x="13" y="70"/>
                    <a:pt x="15" y="72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22" y="76"/>
                    <a:pt x="27" y="78"/>
                    <a:pt x="32" y="80"/>
                  </a:cubicBezTo>
                  <a:cubicBezTo>
                    <a:pt x="32" y="80"/>
                    <a:pt x="33" y="80"/>
                    <a:pt x="33" y="80"/>
                  </a:cubicBezTo>
                  <a:cubicBezTo>
                    <a:pt x="33" y="80"/>
                    <a:pt x="33" y="80"/>
                    <a:pt x="33" y="80"/>
                  </a:cubicBezTo>
                  <a:cubicBezTo>
                    <a:pt x="36" y="80"/>
                    <a:pt x="39" y="81"/>
                    <a:pt x="42" y="81"/>
                  </a:cubicBezTo>
                  <a:cubicBezTo>
                    <a:pt x="55" y="81"/>
                    <a:pt x="69" y="73"/>
                    <a:pt x="74" y="60"/>
                  </a:cubicBezTo>
                  <a:cubicBezTo>
                    <a:pt x="78" y="54"/>
                    <a:pt x="79" y="47"/>
                    <a:pt x="79" y="39"/>
                  </a:cubicBezTo>
                  <a:cubicBezTo>
                    <a:pt x="79" y="27"/>
                    <a:pt x="74" y="15"/>
                    <a:pt x="62" y="8"/>
                  </a:cubicBezTo>
                  <a:cubicBezTo>
                    <a:pt x="59" y="5"/>
                    <a:pt x="56" y="4"/>
                    <a:pt x="52" y="4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48" y="2"/>
                    <a:pt x="43" y="1"/>
                    <a:pt x="38" y="0"/>
                  </a:cubicBezTo>
                  <a:cubicBezTo>
                    <a:pt x="38" y="0"/>
                    <a:pt x="37" y="0"/>
                    <a:pt x="3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23" name="Freeform 777"/>
            <p:cNvSpPr>
              <a:spLocks noEditPoints="1"/>
            </p:cNvSpPr>
            <p:nvPr/>
          </p:nvSpPr>
          <p:spPr bwMode="auto">
            <a:xfrm>
              <a:off x="2962" y="3199"/>
              <a:ext cx="137" cy="152"/>
            </a:xfrm>
            <a:custGeom>
              <a:avLst/>
              <a:gdLst>
                <a:gd name="T0" fmla="*/ 43 w 58"/>
                <a:gd name="T1" fmla="*/ 55 h 64"/>
                <a:gd name="T2" fmla="*/ 43 w 58"/>
                <a:gd name="T3" fmla="*/ 56 h 64"/>
                <a:gd name="T4" fmla="*/ 45 w 58"/>
                <a:gd name="T5" fmla="*/ 53 h 64"/>
                <a:gd name="T6" fmla="*/ 48 w 58"/>
                <a:gd name="T7" fmla="*/ 51 h 64"/>
                <a:gd name="T8" fmla="*/ 48 w 58"/>
                <a:gd name="T9" fmla="*/ 49 h 64"/>
                <a:gd name="T10" fmla="*/ 51 w 58"/>
                <a:gd name="T11" fmla="*/ 47 h 64"/>
                <a:gd name="T12" fmla="*/ 48 w 58"/>
                <a:gd name="T13" fmla="*/ 49 h 64"/>
                <a:gd name="T14" fmla="*/ 51 w 58"/>
                <a:gd name="T15" fmla="*/ 45 h 64"/>
                <a:gd name="T16" fmla="*/ 52 w 58"/>
                <a:gd name="T17" fmla="*/ 41 h 64"/>
                <a:gd name="T18" fmla="*/ 51 w 58"/>
                <a:gd name="T19" fmla="*/ 45 h 64"/>
                <a:gd name="T20" fmla="*/ 52 w 58"/>
                <a:gd name="T21" fmla="*/ 40 h 64"/>
                <a:gd name="T22" fmla="*/ 54 w 58"/>
                <a:gd name="T23" fmla="*/ 36 h 64"/>
                <a:gd name="T24" fmla="*/ 54 w 58"/>
                <a:gd name="T25" fmla="*/ 35 h 64"/>
                <a:gd name="T26" fmla="*/ 54 w 58"/>
                <a:gd name="T27" fmla="*/ 30 h 64"/>
                <a:gd name="T28" fmla="*/ 55 w 58"/>
                <a:gd name="T29" fmla="*/ 30 h 64"/>
                <a:gd name="T30" fmla="*/ 55 w 58"/>
                <a:gd name="T31" fmla="*/ 28 h 64"/>
                <a:gd name="T32" fmla="*/ 53 w 58"/>
                <a:gd name="T33" fmla="*/ 25 h 64"/>
                <a:gd name="T34" fmla="*/ 55 w 58"/>
                <a:gd name="T35" fmla="*/ 28 h 64"/>
                <a:gd name="T36" fmla="*/ 53 w 58"/>
                <a:gd name="T37" fmla="*/ 23 h 64"/>
                <a:gd name="T38" fmla="*/ 53 w 58"/>
                <a:gd name="T39" fmla="*/ 20 h 64"/>
                <a:gd name="T40" fmla="*/ 52 w 58"/>
                <a:gd name="T41" fmla="*/ 18 h 64"/>
                <a:gd name="T42" fmla="*/ 51 w 58"/>
                <a:gd name="T43" fmla="*/ 16 h 64"/>
                <a:gd name="T44" fmla="*/ 52 w 58"/>
                <a:gd name="T45" fmla="*/ 18 h 64"/>
                <a:gd name="T46" fmla="*/ 50 w 58"/>
                <a:gd name="T47" fmla="*/ 14 h 64"/>
                <a:gd name="T48" fmla="*/ 50 w 58"/>
                <a:gd name="T49" fmla="*/ 14 h 64"/>
                <a:gd name="T50" fmla="*/ 22 w 58"/>
                <a:gd name="T51" fmla="*/ 60 h 64"/>
                <a:gd name="T52" fmla="*/ 4 w 58"/>
                <a:gd name="T53" fmla="*/ 34 h 64"/>
                <a:gd name="T54" fmla="*/ 17 w 58"/>
                <a:gd name="T55" fmla="*/ 9 h 64"/>
                <a:gd name="T56" fmla="*/ 32 w 58"/>
                <a:gd name="T57" fmla="*/ 3 h 64"/>
                <a:gd name="T58" fmla="*/ 34 w 58"/>
                <a:gd name="T59" fmla="*/ 4 h 64"/>
                <a:gd name="T60" fmla="*/ 50 w 58"/>
                <a:gd name="T61" fmla="*/ 28 h 64"/>
                <a:gd name="T62" fmla="*/ 50 w 58"/>
                <a:gd name="T63" fmla="*/ 29 h 64"/>
                <a:gd name="T64" fmla="*/ 23 w 58"/>
                <a:gd name="T65" fmla="*/ 60 h 64"/>
                <a:gd name="T66" fmla="*/ 22 w 58"/>
                <a:gd name="T67" fmla="*/ 60 h 64"/>
                <a:gd name="T68" fmla="*/ 32 w 58"/>
                <a:gd name="T69" fmla="*/ 0 h 64"/>
                <a:gd name="T70" fmla="*/ 15 w 58"/>
                <a:gd name="T71" fmla="*/ 6 h 64"/>
                <a:gd name="T72" fmla="*/ 0 w 58"/>
                <a:gd name="T73" fmla="*/ 34 h 64"/>
                <a:gd name="T74" fmla="*/ 28 w 58"/>
                <a:gd name="T75" fmla="*/ 64 h 64"/>
                <a:gd name="T76" fmla="*/ 58 w 58"/>
                <a:gd name="T77" fmla="*/ 30 h 64"/>
                <a:gd name="T78" fmla="*/ 32 w 58"/>
                <a:gd name="T7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8" h="64">
                  <a:moveTo>
                    <a:pt x="43" y="56"/>
                  </a:moveTo>
                  <a:cubicBezTo>
                    <a:pt x="43" y="55"/>
                    <a:pt x="43" y="55"/>
                    <a:pt x="43" y="55"/>
                  </a:cubicBezTo>
                  <a:cubicBezTo>
                    <a:pt x="43" y="55"/>
                    <a:pt x="43" y="55"/>
                    <a:pt x="43" y="55"/>
                  </a:cubicBezTo>
                  <a:cubicBezTo>
                    <a:pt x="43" y="56"/>
                    <a:pt x="43" y="56"/>
                    <a:pt x="43" y="56"/>
                  </a:cubicBezTo>
                  <a:moveTo>
                    <a:pt x="45" y="53"/>
                  </a:moveTo>
                  <a:cubicBezTo>
                    <a:pt x="45" y="53"/>
                    <a:pt x="45" y="53"/>
                    <a:pt x="45" y="53"/>
                  </a:cubicBezTo>
                  <a:cubicBezTo>
                    <a:pt x="46" y="53"/>
                    <a:pt x="46" y="52"/>
                    <a:pt x="47" y="51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47" y="52"/>
                    <a:pt x="46" y="53"/>
                    <a:pt x="45" y="53"/>
                  </a:cubicBezTo>
                  <a:moveTo>
                    <a:pt x="48" y="49"/>
                  </a:moveTo>
                  <a:cubicBezTo>
                    <a:pt x="49" y="48"/>
                    <a:pt x="49" y="48"/>
                    <a:pt x="50" y="47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50" y="48"/>
                    <a:pt x="50" y="49"/>
                    <a:pt x="49" y="50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49"/>
                    <a:pt x="48" y="49"/>
                    <a:pt x="48" y="49"/>
                  </a:cubicBezTo>
                  <a:moveTo>
                    <a:pt x="51" y="45"/>
                  </a:moveTo>
                  <a:cubicBezTo>
                    <a:pt x="51" y="45"/>
                    <a:pt x="51" y="45"/>
                    <a:pt x="50" y="45"/>
                  </a:cubicBezTo>
                  <a:cubicBezTo>
                    <a:pt x="51" y="44"/>
                    <a:pt x="51" y="43"/>
                    <a:pt x="52" y="41"/>
                  </a:cubicBezTo>
                  <a:cubicBezTo>
                    <a:pt x="52" y="42"/>
                    <a:pt x="52" y="42"/>
                    <a:pt x="53" y="42"/>
                  </a:cubicBezTo>
                  <a:cubicBezTo>
                    <a:pt x="52" y="43"/>
                    <a:pt x="52" y="44"/>
                    <a:pt x="51" y="45"/>
                  </a:cubicBezTo>
                  <a:moveTo>
                    <a:pt x="53" y="40"/>
                  </a:moveTo>
                  <a:cubicBezTo>
                    <a:pt x="53" y="40"/>
                    <a:pt x="52" y="40"/>
                    <a:pt x="52" y="40"/>
                  </a:cubicBezTo>
                  <a:cubicBezTo>
                    <a:pt x="52" y="39"/>
                    <a:pt x="53" y="37"/>
                    <a:pt x="53" y="36"/>
                  </a:cubicBezTo>
                  <a:cubicBezTo>
                    <a:pt x="53" y="36"/>
                    <a:pt x="54" y="36"/>
                    <a:pt x="54" y="36"/>
                  </a:cubicBezTo>
                  <a:cubicBezTo>
                    <a:pt x="54" y="38"/>
                    <a:pt x="54" y="39"/>
                    <a:pt x="53" y="40"/>
                  </a:cubicBezTo>
                  <a:moveTo>
                    <a:pt x="54" y="35"/>
                  </a:moveTo>
                  <a:cubicBezTo>
                    <a:pt x="54" y="34"/>
                    <a:pt x="54" y="34"/>
                    <a:pt x="53" y="34"/>
                  </a:cubicBezTo>
                  <a:cubicBezTo>
                    <a:pt x="53" y="33"/>
                    <a:pt x="54" y="31"/>
                    <a:pt x="54" y="30"/>
                  </a:cubicBezTo>
                  <a:cubicBezTo>
                    <a:pt x="54" y="30"/>
                    <a:pt x="54" y="30"/>
                    <a:pt x="55" y="30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55" y="32"/>
                    <a:pt x="55" y="33"/>
                    <a:pt x="54" y="35"/>
                  </a:cubicBezTo>
                  <a:moveTo>
                    <a:pt x="55" y="28"/>
                  </a:moveTo>
                  <a:cubicBezTo>
                    <a:pt x="54" y="28"/>
                    <a:pt x="54" y="28"/>
                    <a:pt x="54" y="28"/>
                  </a:cubicBezTo>
                  <a:cubicBezTo>
                    <a:pt x="54" y="27"/>
                    <a:pt x="53" y="26"/>
                    <a:pt x="53" y="25"/>
                  </a:cubicBezTo>
                  <a:cubicBezTo>
                    <a:pt x="54" y="25"/>
                    <a:pt x="54" y="25"/>
                    <a:pt x="54" y="25"/>
                  </a:cubicBezTo>
                  <a:cubicBezTo>
                    <a:pt x="54" y="26"/>
                    <a:pt x="55" y="27"/>
                    <a:pt x="55" y="28"/>
                  </a:cubicBezTo>
                  <a:moveTo>
                    <a:pt x="54" y="23"/>
                  </a:moveTo>
                  <a:cubicBezTo>
                    <a:pt x="53" y="23"/>
                    <a:pt x="53" y="23"/>
                    <a:pt x="53" y="23"/>
                  </a:cubicBezTo>
                  <a:cubicBezTo>
                    <a:pt x="53" y="22"/>
                    <a:pt x="53" y="21"/>
                    <a:pt x="52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21"/>
                    <a:pt x="54" y="22"/>
                    <a:pt x="54" y="23"/>
                  </a:cubicBezTo>
                  <a:moveTo>
                    <a:pt x="52" y="18"/>
                  </a:moveTo>
                  <a:cubicBezTo>
                    <a:pt x="52" y="18"/>
                    <a:pt x="52" y="18"/>
                    <a:pt x="52" y="18"/>
                  </a:cubicBezTo>
                  <a:cubicBezTo>
                    <a:pt x="51" y="17"/>
                    <a:pt x="51" y="17"/>
                    <a:pt x="51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2" y="17"/>
                    <a:pt x="52" y="17"/>
                    <a:pt x="52" y="18"/>
                  </a:cubicBezTo>
                  <a:moveTo>
                    <a:pt x="50" y="14"/>
                  </a:move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moveTo>
                    <a:pt x="22" y="60"/>
                  </a:moveTo>
                  <a:cubicBezTo>
                    <a:pt x="20" y="59"/>
                    <a:pt x="18" y="59"/>
                    <a:pt x="16" y="57"/>
                  </a:cubicBezTo>
                  <a:cubicBezTo>
                    <a:pt x="8" y="53"/>
                    <a:pt x="4" y="43"/>
                    <a:pt x="4" y="34"/>
                  </a:cubicBezTo>
                  <a:cubicBezTo>
                    <a:pt x="4" y="30"/>
                    <a:pt x="4" y="26"/>
                    <a:pt x="6" y="22"/>
                  </a:cubicBezTo>
                  <a:cubicBezTo>
                    <a:pt x="8" y="17"/>
                    <a:pt x="12" y="12"/>
                    <a:pt x="17" y="9"/>
                  </a:cubicBezTo>
                  <a:cubicBezTo>
                    <a:pt x="21" y="6"/>
                    <a:pt x="27" y="3"/>
                    <a:pt x="32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2" y="3"/>
                    <a:pt x="33" y="3"/>
                    <a:pt x="34" y="3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6" y="4"/>
                    <a:pt x="37" y="5"/>
                    <a:pt x="38" y="6"/>
                  </a:cubicBezTo>
                  <a:cubicBezTo>
                    <a:pt x="46" y="11"/>
                    <a:pt x="50" y="19"/>
                    <a:pt x="50" y="28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0" y="35"/>
                    <a:pt x="49" y="40"/>
                    <a:pt x="47" y="45"/>
                  </a:cubicBezTo>
                  <a:cubicBezTo>
                    <a:pt x="43" y="54"/>
                    <a:pt x="33" y="60"/>
                    <a:pt x="23" y="60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23" y="60"/>
                    <a:pt x="22" y="60"/>
                    <a:pt x="22" y="60"/>
                  </a:cubicBezTo>
                  <a:cubicBezTo>
                    <a:pt x="22" y="60"/>
                    <a:pt x="22" y="60"/>
                    <a:pt x="22" y="60"/>
                  </a:cubicBezTo>
                  <a:moveTo>
                    <a:pt x="32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26" y="0"/>
                    <a:pt x="20" y="3"/>
                    <a:pt x="15" y="6"/>
                  </a:cubicBezTo>
                  <a:cubicBezTo>
                    <a:pt x="10" y="10"/>
                    <a:pt x="6" y="15"/>
                    <a:pt x="3" y="21"/>
                  </a:cubicBezTo>
                  <a:cubicBezTo>
                    <a:pt x="1" y="25"/>
                    <a:pt x="0" y="29"/>
                    <a:pt x="0" y="34"/>
                  </a:cubicBezTo>
                  <a:cubicBezTo>
                    <a:pt x="0" y="44"/>
                    <a:pt x="5" y="55"/>
                    <a:pt x="14" y="60"/>
                  </a:cubicBezTo>
                  <a:cubicBezTo>
                    <a:pt x="19" y="63"/>
                    <a:pt x="23" y="64"/>
                    <a:pt x="28" y="64"/>
                  </a:cubicBezTo>
                  <a:cubicBezTo>
                    <a:pt x="39" y="64"/>
                    <a:pt x="49" y="57"/>
                    <a:pt x="54" y="47"/>
                  </a:cubicBezTo>
                  <a:cubicBezTo>
                    <a:pt x="57" y="42"/>
                    <a:pt x="58" y="36"/>
                    <a:pt x="58" y="30"/>
                  </a:cubicBezTo>
                  <a:cubicBezTo>
                    <a:pt x="58" y="20"/>
                    <a:pt x="54" y="10"/>
                    <a:pt x="44" y="4"/>
                  </a:cubicBezTo>
                  <a:cubicBezTo>
                    <a:pt x="40" y="1"/>
                    <a:pt x="36" y="0"/>
                    <a:pt x="3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24" name="Freeform 778"/>
            <p:cNvSpPr>
              <a:spLocks noEditPoints="1"/>
            </p:cNvSpPr>
            <p:nvPr/>
          </p:nvSpPr>
          <p:spPr bwMode="auto">
            <a:xfrm>
              <a:off x="2995" y="3220"/>
              <a:ext cx="69" cy="114"/>
            </a:xfrm>
            <a:custGeom>
              <a:avLst/>
              <a:gdLst>
                <a:gd name="T0" fmla="*/ 17 w 29"/>
                <a:gd name="T1" fmla="*/ 7 h 48"/>
                <a:gd name="T2" fmla="*/ 19 w 29"/>
                <a:gd name="T3" fmla="*/ 4 h 48"/>
                <a:gd name="T4" fmla="*/ 20 w 29"/>
                <a:gd name="T5" fmla="*/ 6 h 48"/>
                <a:gd name="T6" fmla="*/ 20 w 29"/>
                <a:gd name="T7" fmla="*/ 10 h 48"/>
                <a:gd name="T8" fmla="*/ 23 w 29"/>
                <a:gd name="T9" fmla="*/ 16 h 48"/>
                <a:gd name="T10" fmla="*/ 20 w 29"/>
                <a:gd name="T11" fmla="*/ 13 h 48"/>
                <a:gd name="T12" fmla="*/ 12 w 29"/>
                <a:gd name="T13" fmla="*/ 11 h 48"/>
                <a:gd name="T14" fmla="*/ 12 w 29"/>
                <a:gd name="T15" fmla="*/ 19 h 48"/>
                <a:gd name="T16" fmla="*/ 21 w 29"/>
                <a:gd name="T17" fmla="*/ 32 h 48"/>
                <a:gd name="T18" fmla="*/ 13 w 29"/>
                <a:gd name="T19" fmla="*/ 38 h 48"/>
                <a:gd name="T20" fmla="*/ 11 w 29"/>
                <a:gd name="T21" fmla="*/ 40 h 48"/>
                <a:gd name="T22" fmla="*/ 10 w 29"/>
                <a:gd name="T23" fmla="*/ 44 h 48"/>
                <a:gd name="T24" fmla="*/ 9 w 29"/>
                <a:gd name="T25" fmla="*/ 40 h 48"/>
                <a:gd name="T26" fmla="*/ 3 w 29"/>
                <a:gd name="T27" fmla="*/ 30 h 48"/>
                <a:gd name="T28" fmla="*/ 11 w 29"/>
                <a:gd name="T29" fmla="*/ 36 h 48"/>
                <a:gd name="T30" fmla="*/ 19 w 29"/>
                <a:gd name="T31" fmla="*/ 31 h 48"/>
                <a:gd name="T32" fmla="*/ 15 w 29"/>
                <a:gd name="T33" fmla="*/ 25 h 48"/>
                <a:gd name="T34" fmla="*/ 7 w 29"/>
                <a:gd name="T35" fmla="*/ 14 h 48"/>
                <a:gd name="T36" fmla="*/ 13 w 29"/>
                <a:gd name="T37" fmla="*/ 7 h 48"/>
                <a:gd name="T38" fmla="*/ 17 w 29"/>
                <a:gd name="T39" fmla="*/ 0 h 48"/>
                <a:gd name="T40" fmla="*/ 15 w 29"/>
                <a:gd name="T41" fmla="*/ 3 h 48"/>
                <a:gd name="T42" fmla="*/ 8 w 29"/>
                <a:gd name="T43" fmla="*/ 6 h 48"/>
                <a:gd name="T44" fmla="*/ 8 w 29"/>
                <a:gd name="T45" fmla="*/ 23 h 48"/>
                <a:gd name="T46" fmla="*/ 15 w 29"/>
                <a:gd name="T47" fmla="*/ 31 h 48"/>
                <a:gd name="T48" fmla="*/ 13 w 29"/>
                <a:gd name="T49" fmla="*/ 33 h 48"/>
                <a:gd name="T50" fmla="*/ 8 w 29"/>
                <a:gd name="T51" fmla="*/ 29 h 48"/>
                <a:gd name="T52" fmla="*/ 2 w 29"/>
                <a:gd name="T53" fmla="*/ 26 h 48"/>
                <a:gd name="T54" fmla="*/ 6 w 29"/>
                <a:gd name="T55" fmla="*/ 40 h 48"/>
                <a:gd name="T56" fmla="*/ 5 w 29"/>
                <a:gd name="T57" fmla="*/ 44 h 48"/>
                <a:gd name="T58" fmla="*/ 6 w 29"/>
                <a:gd name="T59" fmla="*/ 46 h 48"/>
                <a:gd name="T60" fmla="*/ 10 w 29"/>
                <a:gd name="T61" fmla="*/ 48 h 48"/>
                <a:gd name="T62" fmla="*/ 13 w 29"/>
                <a:gd name="T63" fmla="*/ 47 h 48"/>
                <a:gd name="T64" fmla="*/ 16 w 29"/>
                <a:gd name="T65" fmla="*/ 41 h 48"/>
                <a:gd name="T66" fmla="*/ 24 w 29"/>
                <a:gd name="T67" fmla="*/ 29 h 48"/>
                <a:gd name="T68" fmla="*/ 13 w 29"/>
                <a:gd name="T69" fmla="*/ 15 h 48"/>
                <a:gd name="T70" fmla="*/ 14 w 29"/>
                <a:gd name="T71" fmla="*/ 14 h 48"/>
                <a:gd name="T72" fmla="*/ 20 w 29"/>
                <a:gd name="T73" fmla="*/ 17 h 48"/>
                <a:gd name="T74" fmla="*/ 21 w 29"/>
                <a:gd name="T75" fmla="*/ 19 h 48"/>
                <a:gd name="T76" fmla="*/ 26 w 29"/>
                <a:gd name="T77" fmla="*/ 20 h 48"/>
                <a:gd name="T78" fmla="*/ 29 w 29"/>
                <a:gd name="T79" fmla="*/ 17 h 48"/>
                <a:gd name="T80" fmla="*/ 24 w 29"/>
                <a:gd name="T81" fmla="*/ 4 h 48"/>
                <a:gd name="T82" fmla="*/ 20 w 29"/>
                <a:gd name="T83" fmla="*/ 0 h 48"/>
                <a:gd name="T84" fmla="*/ 18 w 29"/>
                <a:gd name="T8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9" h="48">
                  <a:moveTo>
                    <a:pt x="15" y="8"/>
                  </a:moveTo>
                  <a:cubicBezTo>
                    <a:pt x="15" y="8"/>
                    <a:pt x="16" y="8"/>
                    <a:pt x="16" y="8"/>
                  </a:cubicBezTo>
                  <a:cubicBezTo>
                    <a:pt x="16" y="8"/>
                    <a:pt x="17" y="7"/>
                    <a:pt x="17" y="7"/>
                  </a:cubicBezTo>
                  <a:cubicBezTo>
                    <a:pt x="17" y="6"/>
                    <a:pt x="18" y="5"/>
                    <a:pt x="18" y="4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5"/>
                  </a:cubicBezTo>
                  <a:cubicBezTo>
                    <a:pt x="20" y="5"/>
                    <a:pt x="20" y="6"/>
                    <a:pt x="20" y="6"/>
                  </a:cubicBezTo>
                  <a:cubicBezTo>
                    <a:pt x="19" y="6"/>
                    <a:pt x="19" y="7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9"/>
                    <a:pt x="20" y="9"/>
                    <a:pt x="20" y="10"/>
                  </a:cubicBezTo>
                  <a:cubicBezTo>
                    <a:pt x="23" y="11"/>
                    <a:pt x="25" y="14"/>
                    <a:pt x="25" y="17"/>
                  </a:cubicBezTo>
                  <a:cubicBezTo>
                    <a:pt x="25" y="17"/>
                    <a:pt x="24" y="17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5"/>
                    <a:pt x="21" y="13"/>
                    <a:pt x="20" y="13"/>
                  </a:cubicBezTo>
                  <a:cubicBezTo>
                    <a:pt x="19" y="12"/>
                    <a:pt x="18" y="11"/>
                    <a:pt x="17" y="11"/>
                  </a:cubicBezTo>
                  <a:cubicBezTo>
                    <a:pt x="16" y="11"/>
                    <a:pt x="15" y="11"/>
                    <a:pt x="14" y="11"/>
                  </a:cubicBezTo>
                  <a:cubicBezTo>
                    <a:pt x="13" y="11"/>
                    <a:pt x="13" y="11"/>
                    <a:pt x="12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9" y="14"/>
                    <a:pt x="9" y="14"/>
                    <a:pt x="9" y="15"/>
                  </a:cubicBezTo>
                  <a:cubicBezTo>
                    <a:pt x="9" y="17"/>
                    <a:pt x="11" y="18"/>
                    <a:pt x="12" y="19"/>
                  </a:cubicBezTo>
                  <a:cubicBezTo>
                    <a:pt x="14" y="21"/>
                    <a:pt x="16" y="23"/>
                    <a:pt x="17" y="25"/>
                  </a:cubicBezTo>
                  <a:cubicBezTo>
                    <a:pt x="19" y="26"/>
                    <a:pt x="20" y="28"/>
                    <a:pt x="21" y="30"/>
                  </a:cubicBezTo>
                  <a:cubicBezTo>
                    <a:pt x="21" y="31"/>
                    <a:pt x="21" y="31"/>
                    <a:pt x="21" y="32"/>
                  </a:cubicBezTo>
                  <a:cubicBezTo>
                    <a:pt x="21" y="34"/>
                    <a:pt x="20" y="35"/>
                    <a:pt x="19" y="37"/>
                  </a:cubicBezTo>
                  <a:cubicBezTo>
                    <a:pt x="19" y="37"/>
                    <a:pt x="17" y="38"/>
                    <a:pt x="15" y="38"/>
                  </a:cubicBezTo>
                  <a:cubicBezTo>
                    <a:pt x="14" y="38"/>
                    <a:pt x="14" y="38"/>
                    <a:pt x="13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1" y="38"/>
                    <a:pt x="11" y="39"/>
                    <a:pt x="11" y="40"/>
                  </a:cubicBezTo>
                  <a:cubicBezTo>
                    <a:pt x="11" y="40"/>
                    <a:pt x="11" y="40"/>
                    <a:pt x="11" y="41"/>
                  </a:cubicBezTo>
                  <a:cubicBezTo>
                    <a:pt x="10" y="42"/>
                    <a:pt x="10" y="43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4"/>
                    <a:pt x="9" y="44"/>
                    <a:pt x="9" y="44"/>
                  </a:cubicBezTo>
                  <a:cubicBezTo>
                    <a:pt x="9" y="43"/>
                    <a:pt x="9" y="42"/>
                    <a:pt x="9" y="41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39"/>
                    <a:pt x="9" y="39"/>
                    <a:pt x="9" y="38"/>
                  </a:cubicBezTo>
                  <a:cubicBezTo>
                    <a:pt x="8" y="37"/>
                    <a:pt x="8" y="37"/>
                    <a:pt x="7" y="37"/>
                  </a:cubicBezTo>
                  <a:cubicBezTo>
                    <a:pt x="5" y="36"/>
                    <a:pt x="3" y="33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4" y="30"/>
                    <a:pt x="5" y="30"/>
                    <a:pt x="5" y="30"/>
                  </a:cubicBezTo>
                  <a:cubicBezTo>
                    <a:pt x="6" y="33"/>
                    <a:pt x="9" y="35"/>
                    <a:pt x="11" y="36"/>
                  </a:cubicBezTo>
                  <a:cubicBezTo>
                    <a:pt x="12" y="36"/>
                    <a:pt x="12" y="36"/>
                    <a:pt x="13" y="36"/>
                  </a:cubicBezTo>
                  <a:cubicBezTo>
                    <a:pt x="14" y="36"/>
                    <a:pt x="15" y="36"/>
                    <a:pt x="17" y="35"/>
                  </a:cubicBezTo>
                  <a:cubicBezTo>
                    <a:pt x="18" y="34"/>
                    <a:pt x="19" y="33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29"/>
                    <a:pt x="18" y="28"/>
                    <a:pt x="17" y="27"/>
                  </a:cubicBezTo>
                  <a:cubicBezTo>
                    <a:pt x="17" y="27"/>
                    <a:pt x="16" y="26"/>
                    <a:pt x="15" y="25"/>
                  </a:cubicBezTo>
                  <a:cubicBezTo>
                    <a:pt x="13" y="24"/>
                    <a:pt x="12" y="22"/>
                    <a:pt x="10" y="21"/>
                  </a:cubicBezTo>
                  <a:cubicBezTo>
                    <a:pt x="10" y="21"/>
                    <a:pt x="9" y="20"/>
                    <a:pt x="8" y="18"/>
                  </a:cubicBezTo>
                  <a:cubicBezTo>
                    <a:pt x="7" y="17"/>
                    <a:pt x="7" y="16"/>
                    <a:pt x="7" y="14"/>
                  </a:cubicBezTo>
                  <a:cubicBezTo>
                    <a:pt x="7" y="12"/>
                    <a:pt x="7" y="11"/>
                    <a:pt x="10" y="9"/>
                  </a:cubicBezTo>
                  <a:cubicBezTo>
                    <a:pt x="11" y="8"/>
                    <a:pt x="12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4" y="7"/>
                    <a:pt x="14" y="7"/>
                    <a:pt x="14" y="8"/>
                  </a:cubicBezTo>
                  <a:cubicBezTo>
                    <a:pt x="15" y="8"/>
                    <a:pt x="15" y="8"/>
                    <a:pt x="15" y="8"/>
                  </a:cubicBezTo>
                  <a:moveTo>
                    <a:pt x="17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6" y="1"/>
                    <a:pt x="16" y="1"/>
                  </a:cubicBezTo>
                  <a:cubicBezTo>
                    <a:pt x="16" y="1"/>
                    <a:pt x="15" y="2"/>
                    <a:pt x="15" y="3"/>
                  </a:cubicBezTo>
                  <a:cubicBezTo>
                    <a:pt x="15" y="3"/>
                    <a:pt x="14" y="4"/>
                    <a:pt x="14" y="4"/>
                  </a:cubicBezTo>
                  <a:cubicBezTo>
                    <a:pt x="14" y="4"/>
                    <a:pt x="13" y="4"/>
                    <a:pt x="13" y="4"/>
                  </a:cubicBezTo>
                  <a:cubicBezTo>
                    <a:pt x="11" y="4"/>
                    <a:pt x="9" y="5"/>
                    <a:pt x="8" y="6"/>
                  </a:cubicBezTo>
                  <a:cubicBezTo>
                    <a:pt x="5" y="8"/>
                    <a:pt x="3" y="11"/>
                    <a:pt x="3" y="14"/>
                  </a:cubicBezTo>
                  <a:cubicBezTo>
                    <a:pt x="3" y="16"/>
                    <a:pt x="4" y="18"/>
                    <a:pt x="5" y="20"/>
                  </a:cubicBezTo>
                  <a:cubicBezTo>
                    <a:pt x="6" y="22"/>
                    <a:pt x="7" y="23"/>
                    <a:pt x="8" y="23"/>
                  </a:cubicBezTo>
                  <a:cubicBezTo>
                    <a:pt x="10" y="25"/>
                    <a:pt x="11" y="26"/>
                    <a:pt x="13" y="28"/>
                  </a:cubicBezTo>
                  <a:cubicBezTo>
                    <a:pt x="14" y="28"/>
                    <a:pt x="14" y="29"/>
                    <a:pt x="15" y="29"/>
                  </a:cubicBezTo>
                  <a:cubicBezTo>
                    <a:pt x="15" y="30"/>
                    <a:pt x="15" y="30"/>
                    <a:pt x="15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1"/>
                    <a:pt x="15" y="32"/>
                    <a:pt x="15" y="32"/>
                  </a:cubicBezTo>
                  <a:cubicBezTo>
                    <a:pt x="14" y="32"/>
                    <a:pt x="13" y="33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0" y="32"/>
                    <a:pt x="9" y="31"/>
                    <a:pt x="8" y="29"/>
                  </a:cubicBezTo>
                  <a:cubicBezTo>
                    <a:pt x="8" y="28"/>
                    <a:pt x="8" y="28"/>
                    <a:pt x="7" y="27"/>
                  </a:cubicBezTo>
                  <a:cubicBezTo>
                    <a:pt x="5" y="27"/>
                    <a:pt x="4" y="26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6"/>
                    <a:pt x="0" y="27"/>
                    <a:pt x="0" y="27"/>
                  </a:cubicBezTo>
                  <a:cubicBezTo>
                    <a:pt x="0" y="28"/>
                    <a:pt x="0" y="29"/>
                    <a:pt x="0" y="30"/>
                  </a:cubicBezTo>
                  <a:cubicBezTo>
                    <a:pt x="0" y="34"/>
                    <a:pt x="2" y="38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41"/>
                    <a:pt x="6" y="43"/>
                    <a:pt x="5" y="44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5" y="45"/>
                    <a:pt x="6" y="46"/>
                    <a:pt x="6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8" y="47"/>
                    <a:pt x="9" y="48"/>
                    <a:pt x="10" y="48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48"/>
                    <a:pt x="12" y="48"/>
                    <a:pt x="12" y="48"/>
                  </a:cubicBezTo>
                  <a:cubicBezTo>
                    <a:pt x="12" y="47"/>
                    <a:pt x="13" y="47"/>
                    <a:pt x="13" y="47"/>
                  </a:cubicBezTo>
                  <a:cubicBezTo>
                    <a:pt x="13" y="45"/>
                    <a:pt x="13" y="44"/>
                    <a:pt x="14" y="43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42"/>
                    <a:pt x="15" y="41"/>
                    <a:pt x="16" y="41"/>
                  </a:cubicBezTo>
                  <a:cubicBezTo>
                    <a:pt x="18" y="41"/>
                    <a:pt x="20" y="40"/>
                    <a:pt x="21" y="39"/>
                  </a:cubicBezTo>
                  <a:cubicBezTo>
                    <a:pt x="23" y="37"/>
                    <a:pt x="24" y="34"/>
                    <a:pt x="24" y="32"/>
                  </a:cubicBezTo>
                  <a:cubicBezTo>
                    <a:pt x="24" y="31"/>
                    <a:pt x="24" y="30"/>
                    <a:pt x="24" y="29"/>
                  </a:cubicBezTo>
                  <a:cubicBezTo>
                    <a:pt x="23" y="26"/>
                    <a:pt x="21" y="24"/>
                    <a:pt x="20" y="22"/>
                  </a:cubicBezTo>
                  <a:cubicBezTo>
                    <a:pt x="18" y="20"/>
                    <a:pt x="16" y="19"/>
                    <a:pt x="14" y="17"/>
                  </a:cubicBezTo>
                  <a:cubicBezTo>
                    <a:pt x="13" y="16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4" y="14"/>
                    <a:pt x="14" y="14"/>
                  </a:cubicBezTo>
                  <a:cubicBezTo>
                    <a:pt x="15" y="14"/>
                    <a:pt x="15" y="14"/>
                    <a:pt x="16" y="14"/>
                  </a:cubicBezTo>
                  <a:cubicBezTo>
                    <a:pt x="17" y="14"/>
                    <a:pt x="18" y="15"/>
                    <a:pt x="19" y="15"/>
                  </a:cubicBezTo>
                  <a:cubicBezTo>
                    <a:pt x="19" y="16"/>
                    <a:pt x="20" y="16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3" y="20"/>
                    <a:pt x="24" y="20"/>
                    <a:pt x="26" y="20"/>
                  </a:cubicBezTo>
                  <a:cubicBezTo>
                    <a:pt x="26" y="20"/>
                    <a:pt x="27" y="20"/>
                    <a:pt x="27" y="20"/>
                  </a:cubicBezTo>
                  <a:cubicBezTo>
                    <a:pt x="28" y="20"/>
                    <a:pt x="29" y="19"/>
                    <a:pt x="29" y="19"/>
                  </a:cubicBezTo>
                  <a:cubicBezTo>
                    <a:pt x="29" y="18"/>
                    <a:pt x="29" y="18"/>
                    <a:pt x="29" y="17"/>
                  </a:cubicBezTo>
                  <a:cubicBezTo>
                    <a:pt x="29" y="13"/>
                    <a:pt x="26" y="9"/>
                    <a:pt x="23" y="7"/>
                  </a:cubicBezTo>
                  <a:cubicBezTo>
                    <a:pt x="23" y="7"/>
                    <a:pt x="23" y="6"/>
                    <a:pt x="23" y="6"/>
                  </a:cubicBezTo>
                  <a:cubicBezTo>
                    <a:pt x="23" y="5"/>
                    <a:pt x="23" y="5"/>
                    <a:pt x="24" y="4"/>
                  </a:cubicBezTo>
                  <a:cubicBezTo>
                    <a:pt x="24" y="3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1"/>
                    <a:pt x="20" y="0"/>
                    <a:pt x="20" y="0"/>
                  </a:cubicBezTo>
                  <a:cubicBezTo>
                    <a:pt x="19" y="0"/>
                    <a:pt x="19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25" name="Rectangle 779"/>
            <p:cNvSpPr>
              <a:spLocks noChangeArrowheads="1"/>
            </p:cNvSpPr>
            <p:nvPr/>
          </p:nvSpPr>
          <p:spPr bwMode="auto">
            <a:xfrm>
              <a:off x="3016" y="3310"/>
              <a:ext cx="1" cy="1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26" name="Freeform 780"/>
            <p:cNvSpPr>
              <a:spLocks/>
            </p:cNvSpPr>
            <p:nvPr/>
          </p:nvSpPr>
          <p:spPr bwMode="auto">
            <a:xfrm>
              <a:off x="3016" y="331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27" name="Freeform 781"/>
            <p:cNvSpPr>
              <a:spLocks/>
            </p:cNvSpPr>
            <p:nvPr/>
          </p:nvSpPr>
          <p:spPr bwMode="auto">
            <a:xfrm>
              <a:off x="3019" y="325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28" name="Freeform 782"/>
            <p:cNvSpPr>
              <a:spLocks/>
            </p:cNvSpPr>
            <p:nvPr/>
          </p:nvSpPr>
          <p:spPr bwMode="auto">
            <a:xfrm>
              <a:off x="3019" y="325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29" name="Freeform 783"/>
            <p:cNvSpPr>
              <a:spLocks noEditPoints="1"/>
            </p:cNvSpPr>
            <p:nvPr/>
          </p:nvSpPr>
          <p:spPr bwMode="auto">
            <a:xfrm>
              <a:off x="3035" y="2513"/>
              <a:ext cx="171" cy="68"/>
            </a:xfrm>
            <a:custGeom>
              <a:avLst/>
              <a:gdLst>
                <a:gd name="T0" fmla="*/ 35 w 72"/>
                <a:gd name="T1" fmla="*/ 25 h 29"/>
                <a:gd name="T2" fmla="*/ 51 w 72"/>
                <a:gd name="T3" fmla="*/ 16 h 29"/>
                <a:gd name="T4" fmla="*/ 56 w 72"/>
                <a:gd name="T5" fmla="*/ 13 h 29"/>
                <a:gd name="T6" fmla="*/ 63 w 72"/>
                <a:gd name="T7" fmla="*/ 16 h 29"/>
                <a:gd name="T8" fmla="*/ 47 w 72"/>
                <a:gd name="T9" fmla="*/ 24 h 29"/>
                <a:gd name="T10" fmla="*/ 48 w 72"/>
                <a:gd name="T11" fmla="*/ 21 h 29"/>
                <a:gd name="T12" fmla="*/ 45 w 72"/>
                <a:gd name="T13" fmla="*/ 17 h 29"/>
                <a:gd name="T14" fmla="*/ 39 w 72"/>
                <a:gd name="T15" fmla="*/ 13 h 29"/>
                <a:gd name="T16" fmla="*/ 41 w 72"/>
                <a:gd name="T17" fmla="*/ 13 h 29"/>
                <a:gd name="T18" fmla="*/ 49 w 72"/>
                <a:gd name="T19" fmla="*/ 16 h 29"/>
                <a:gd name="T20" fmla="*/ 9 w 72"/>
                <a:gd name="T21" fmla="*/ 16 h 29"/>
                <a:gd name="T22" fmla="*/ 26 w 72"/>
                <a:gd name="T23" fmla="*/ 12 h 29"/>
                <a:gd name="T24" fmla="*/ 27 w 72"/>
                <a:gd name="T25" fmla="*/ 14 h 29"/>
                <a:gd name="T26" fmla="*/ 25 w 72"/>
                <a:gd name="T27" fmla="*/ 15 h 29"/>
                <a:gd name="T28" fmla="*/ 17 w 72"/>
                <a:gd name="T29" fmla="*/ 17 h 29"/>
                <a:gd name="T30" fmla="*/ 16 w 72"/>
                <a:gd name="T31" fmla="*/ 19 h 29"/>
                <a:gd name="T32" fmla="*/ 21 w 72"/>
                <a:gd name="T33" fmla="*/ 22 h 29"/>
                <a:gd name="T34" fmla="*/ 23 w 72"/>
                <a:gd name="T35" fmla="*/ 25 h 29"/>
                <a:gd name="T36" fmla="*/ 6 w 72"/>
                <a:gd name="T37" fmla="*/ 19 h 29"/>
                <a:gd name="T38" fmla="*/ 9 w 72"/>
                <a:gd name="T39" fmla="*/ 16 h 29"/>
                <a:gd name="T40" fmla="*/ 41 w 72"/>
                <a:gd name="T41" fmla="*/ 9 h 29"/>
                <a:gd name="T42" fmla="*/ 45 w 72"/>
                <a:gd name="T43" fmla="*/ 8 h 29"/>
                <a:gd name="T44" fmla="*/ 51 w 72"/>
                <a:gd name="T45" fmla="*/ 12 h 29"/>
                <a:gd name="T46" fmla="*/ 50 w 72"/>
                <a:gd name="T47" fmla="*/ 13 h 29"/>
                <a:gd name="T48" fmla="*/ 45 w 72"/>
                <a:gd name="T49" fmla="*/ 12 h 29"/>
                <a:gd name="T50" fmla="*/ 37 w 72"/>
                <a:gd name="T51" fmla="*/ 11 h 29"/>
                <a:gd name="T52" fmla="*/ 36 w 72"/>
                <a:gd name="T53" fmla="*/ 12 h 29"/>
                <a:gd name="T54" fmla="*/ 38 w 72"/>
                <a:gd name="T55" fmla="*/ 16 h 29"/>
                <a:gd name="T56" fmla="*/ 45 w 72"/>
                <a:gd name="T57" fmla="*/ 21 h 29"/>
                <a:gd name="T58" fmla="*/ 38 w 72"/>
                <a:gd name="T59" fmla="*/ 23 h 29"/>
                <a:gd name="T60" fmla="*/ 34 w 72"/>
                <a:gd name="T61" fmla="*/ 23 h 29"/>
                <a:gd name="T62" fmla="*/ 30 w 72"/>
                <a:gd name="T63" fmla="*/ 25 h 29"/>
                <a:gd name="T64" fmla="*/ 29 w 72"/>
                <a:gd name="T65" fmla="*/ 25 h 29"/>
                <a:gd name="T66" fmla="*/ 27 w 72"/>
                <a:gd name="T67" fmla="*/ 23 h 29"/>
                <a:gd name="T68" fmla="*/ 27 w 72"/>
                <a:gd name="T69" fmla="*/ 21 h 29"/>
                <a:gd name="T70" fmla="*/ 24 w 72"/>
                <a:gd name="T71" fmla="*/ 18 h 29"/>
                <a:gd name="T72" fmla="*/ 36 w 72"/>
                <a:gd name="T73" fmla="*/ 20 h 29"/>
                <a:gd name="T74" fmla="*/ 37 w 72"/>
                <a:gd name="T75" fmla="*/ 17 h 29"/>
                <a:gd name="T76" fmla="*/ 30 w 72"/>
                <a:gd name="T77" fmla="*/ 14 h 29"/>
                <a:gd name="T78" fmla="*/ 29 w 72"/>
                <a:gd name="T79" fmla="*/ 13 h 29"/>
                <a:gd name="T80" fmla="*/ 31 w 72"/>
                <a:gd name="T81" fmla="*/ 10 h 29"/>
                <a:gd name="T82" fmla="*/ 37 w 72"/>
                <a:gd name="T83" fmla="*/ 9 h 29"/>
                <a:gd name="T84" fmla="*/ 40 w 72"/>
                <a:gd name="T85" fmla="*/ 9 h 29"/>
                <a:gd name="T86" fmla="*/ 4 w 72"/>
                <a:gd name="T87" fmla="*/ 15 h 29"/>
                <a:gd name="T88" fmla="*/ 61 w 72"/>
                <a:gd name="T89" fmla="*/ 7 h 29"/>
                <a:gd name="T90" fmla="*/ 68 w 72"/>
                <a:gd name="T91" fmla="*/ 15 h 29"/>
                <a:gd name="T92" fmla="*/ 58 w 72"/>
                <a:gd name="T93" fmla="*/ 10 h 29"/>
                <a:gd name="T94" fmla="*/ 49 w 72"/>
                <a:gd name="T95" fmla="*/ 8 h 29"/>
                <a:gd name="T96" fmla="*/ 42 w 72"/>
                <a:gd name="T97" fmla="*/ 5 h 29"/>
                <a:gd name="T98" fmla="*/ 40 w 72"/>
                <a:gd name="T99" fmla="*/ 7 h 29"/>
                <a:gd name="T100" fmla="*/ 31 w 72"/>
                <a:gd name="T101" fmla="*/ 7 h 29"/>
                <a:gd name="T102" fmla="*/ 8 w 72"/>
                <a:gd name="T103" fmla="*/ 12 h 29"/>
                <a:gd name="T104" fmla="*/ 8 w 72"/>
                <a:gd name="T105" fmla="*/ 13 h 29"/>
                <a:gd name="T106" fmla="*/ 4 w 72"/>
                <a:gd name="T107" fmla="*/ 16 h 29"/>
                <a:gd name="T108" fmla="*/ 0 w 72"/>
                <a:gd name="T109" fmla="*/ 14 h 29"/>
                <a:gd name="T110" fmla="*/ 32 w 72"/>
                <a:gd name="T111" fmla="*/ 29 h 29"/>
                <a:gd name="T112" fmla="*/ 71 w 72"/>
                <a:gd name="T113" fmla="*/ 16 h 29"/>
                <a:gd name="T114" fmla="*/ 62 w 72"/>
                <a:gd name="T11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2" h="29">
                  <a:moveTo>
                    <a:pt x="35" y="25"/>
                  </a:move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moveTo>
                    <a:pt x="50" y="16"/>
                  </a:moveTo>
                  <a:cubicBezTo>
                    <a:pt x="50" y="16"/>
                    <a:pt x="51" y="16"/>
                    <a:pt x="51" y="16"/>
                  </a:cubicBezTo>
                  <a:cubicBezTo>
                    <a:pt x="52" y="15"/>
                    <a:pt x="54" y="15"/>
                    <a:pt x="54" y="14"/>
                  </a:cubicBezTo>
                  <a:cubicBezTo>
                    <a:pt x="55" y="14"/>
                    <a:pt x="55" y="14"/>
                    <a:pt x="56" y="14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9" y="14"/>
                    <a:pt x="61" y="15"/>
                    <a:pt x="63" y="16"/>
                  </a:cubicBezTo>
                  <a:cubicBezTo>
                    <a:pt x="64" y="17"/>
                    <a:pt x="64" y="18"/>
                    <a:pt x="64" y="19"/>
                  </a:cubicBezTo>
                  <a:cubicBezTo>
                    <a:pt x="64" y="19"/>
                    <a:pt x="64" y="19"/>
                    <a:pt x="63" y="19"/>
                  </a:cubicBezTo>
                  <a:cubicBezTo>
                    <a:pt x="59" y="22"/>
                    <a:pt x="53" y="23"/>
                    <a:pt x="47" y="24"/>
                  </a:cubicBezTo>
                  <a:cubicBezTo>
                    <a:pt x="47" y="24"/>
                    <a:pt x="46" y="24"/>
                    <a:pt x="45" y="24"/>
                  </a:cubicBezTo>
                  <a:cubicBezTo>
                    <a:pt x="46" y="24"/>
                    <a:pt x="46" y="24"/>
                    <a:pt x="47" y="24"/>
                  </a:cubicBezTo>
                  <a:cubicBezTo>
                    <a:pt x="47" y="23"/>
                    <a:pt x="48" y="22"/>
                    <a:pt x="48" y="21"/>
                  </a:cubicBezTo>
                  <a:cubicBezTo>
                    <a:pt x="48" y="20"/>
                    <a:pt x="47" y="19"/>
                    <a:pt x="47" y="18"/>
                  </a:cubicBezTo>
                  <a:cubicBezTo>
                    <a:pt x="46" y="18"/>
                    <a:pt x="46" y="18"/>
                    <a:pt x="46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3" y="16"/>
                    <a:pt x="41" y="15"/>
                    <a:pt x="40" y="14"/>
                  </a:cubicBezTo>
                  <a:cubicBezTo>
                    <a:pt x="40" y="14"/>
                    <a:pt x="39" y="14"/>
                    <a:pt x="39" y="13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0" y="13"/>
                    <a:pt x="40" y="13"/>
                    <a:pt x="41" y="1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2" y="13"/>
                    <a:pt x="44" y="14"/>
                    <a:pt x="45" y="15"/>
                  </a:cubicBezTo>
                  <a:cubicBezTo>
                    <a:pt x="46" y="15"/>
                    <a:pt x="47" y="15"/>
                    <a:pt x="48" y="16"/>
                  </a:cubicBezTo>
                  <a:cubicBezTo>
                    <a:pt x="48" y="16"/>
                    <a:pt x="49" y="16"/>
                    <a:pt x="49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0" y="16"/>
                    <a:pt x="50" y="16"/>
                    <a:pt x="50" y="16"/>
                  </a:cubicBezTo>
                  <a:moveTo>
                    <a:pt x="9" y="16"/>
                  </a:moveTo>
                  <a:cubicBezTo>
                    <a:pt x="10" y="15"/>
                    <a:pt x="10" y="15"/>
                    <a:pt x="10" y="15"/>
                  </a:cubicBezTo>
                  <a:cubicBezTo>
                    <a:pt x="15" y="13"/>
                    <a:pt x="20" y="11"/>
                    <a:pt x="26" y="11"/>
                  </a:cubicBezTo>
                  <a:cubicBezTo>
                    <a:pt x="26" y="11"/>
                    <a:pt x="26" y="12"/>
                    <a:pt x="26" y="12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4"/>
                    <a:pt x="26" y="14"/>
                    <a:pt x="27" y="14"/>
                  </a:cubicBezTo>
                  <a:cubicBezTo>
                    <a:pt x="27" y="15"/>
                    <a:pt x="28" y="16"/>
                    <a:pt x="29" y="16"/>
                  </a:cubicBezTo>
                  <a:cubicBezTo>
                    <a:pt x="28" y="16"/>
                    <a:pt x="26" y="16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3" y="15"/>
                    <a:pt x="21" y="15"/>
                    <a:pt x="20" y="16"/>
                  </a:cubicBezTo>
                  <a:cubicBezTo>
                    <a:pt x="19" y="16"/>
                    <a:pt x="18" y="16"/>
                    <a:pt x="17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7" y="21"/>
                    <a:pt x="19" y="21"/>
                    <a:pt x="21" y="22"/>
                  </a:cubicBezTo>
                  <a:cubicBezTo>
                    <a:pt x="22" y="22"/>
                    <a:pt x="23" y="23"/>
                    <a:pt x="24" y="23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15" y="24"/>
                    <a:pt x="9" y="22"/>
                    <a:pt x="7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8"/>
                    <a:pt x="7" y="18"/>
                    <a:pt x="7" y="17"/>
                  </a:cubicBezTo>
                  <a:cubicBezTo>
                    <a:pt x="8" y="17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moveTo>
                    <a:pt x="40" y="9"/>
                  </a:moveTo>
                  <a:cubicBezTo>
                    <a:pt x="40" y="9"/>
                    <a:pt x="41" y="9"/>
                    <a:pt x="41" y="9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3" y="7"/>
                    <a:pt x="44" y="8"/>
                    <a:pt x="45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4" y="8"/>
                    <a:pt x="44" y="9"/>
                    <a:pt x="44" y="9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7" y="10"/>
                    <a:pt x="49" y="11"/>
                    <a:pt x="51" y="12"/>
                  </a:cubicBezTo>
                  <a:cubicBezTo>
                    <a:pt x="51" y="12"/>
                    <a:pt x="52" y="12"/>
                    <a:pt x="53" y="13"/>
                  </a:cubicBezTo>
                  <a:cubicBezTo>
                    <a:pt x="52" y="13"/>
                    <a:pt x="52" y="13"/>
                    <a:pt x="51" y="13"/>
                  </a:cubicBezTo>
                  <a:cubicBezTo>
                    <a:pt x="51" y="13"/>
                    <a:pt x="50" y="13"/>
                    <a:pt x="50" y="13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3"/>
                    <a:pt x="49" y="13"/>
                    <a:pt x="48" y="13"/>
                  </a:cubicBezTo>
                  <a:cubicBezTo>
                    <a:pt x="47" y="13"/>
                    <a:pt x="46" y="12"/>
                    <a:pt x="45" y="12"/>
                  </a:cubicBezTo>
                  <a:cubicBezTo>
                    <a:pt x="43" y="11"/>
                    <a:pt x="42" y="11"/>
                    <a:pt x="41" y="1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39" y="11"/>
                    <a:pt x="38" y="11"/>
                    <a:pt x="37" y="11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4"/>
                    <a:pt x="36" y="14"/>
                    <a:pt x="36" y="15"/>
                  </a:cubicBezTo>
                  <a:cubicBezTo>
                    <a:pt x="37" y="15"/>
                    <a:pt x="37" y="15"/>
                    <a:pt x="38" y="16"/>
                  </a:cubicBezTo>
                  <a:cubicBezTo>
                    <a:pt x="39" y="17"/>
                    <a:pt x="42" y="18"/>
                    <a:pt x="44" y="19"/>
                  </a:cubicBezTo>
                  <a:cubicBezTo>
                    <a:pt x="44" y="19"/>
                    <a:pt x="44" y="19"/>
                    <a:pt x="45" y="20"/>
                  </a:cubicBezTo>
                  <a:cubicBezTo>
                    <a:pt x="45" y="20"/>
                    <a:pt x="45" y="21"/>
                    <a:pt x="45" y="21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5" y="22"/>
                    <a:pt x="43" y="22"/>
                    <a:pt x="42" y="23"/>
                  </a:cubicBezTo>
                  <a:cubicBezTo>
                    <a:pt x="41" y="23"/>
                    <a:pt x="40" y="23"/>
                    <a:pt x="38" y="23"/>
                  </a:cubicBezTo>
                  <a:cubicBezTo>
                    <a:pt x="37" y="23"/>
                    <a:pt x="35" y="23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3" y="23"/>
                    <a:pt x="32" y="24"/>
                    <a:pt x="32" y="24"/>
                  </a:cubicBezTo>
                  <a:cubicBezTo>
                    <a:pt x="31" y="25"/>
                    <a:pt x="31" y="25"/>
                    <a:pt x="30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5"/>
                    <a:pt x="29" y="25"/>
                    <a:pt x="29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8" y="25"/>
                    <a:pt x="27" y="25"/>
                    <a:pt x="26" y="25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7" y="23"/>
                    <a:pt x="28" y="23"/>
                    <a:pt x="28" y="23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21"/>
                    <a:pt x="27" y="21"/>
                    <a:pt x="27" y="21"/>
                  </a:cubicBezTo>
                  <a:cubicBezTo>
                    <a:pt x="25" y="21"/>
                    <a:pt x="23" y="20"/>
                    <a:pt x="22" y="20"/>
                  </a:cubicBezTo>
                  <a:cubicBezTo>
                    <a:pt x="21" y="19"/>
                    <a:pt x="20" y="19"/>
                    <a:pt x="19" y="19"/>
                  </a:cubicBezTo>
                  <a:cubicBezTo>
                    <a:pt x="21" y="18"/>
                    <a:pt x="23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30" y="19"/>
                    <a:pt x="33" y="20"/>
                    <a:pt x="35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7" y="19"/>
                    <a:pt x="38" y="19"/>
                    <a:pt x="38" y="18"/>
                  </a:cubicBezTo>
                  <a:cubicBezTo>
                    <a:pt x="38" y="18"/>
                    <a:pt x="37" y="18"/>
                    <a:pt x="37" y="17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5" y="16"/>
                    <a:pt x="33" y="15"/>
                    <a:pt x="31" y="15"/>
                  </a:cubicBezTo>
                  <a:cubicBezTo>
                    <a:pt x="31" y="15"/>
                    <a:pt x="30" y="14"/>
                    <a:pt x="30" y="14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8" y="12"/>
                    <a:pt x="29" y="11"/>
                    <a:pt x="30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2" y="9"/>
                  </a:cubicBezTo>
                  <a:cubicBezTo>
                    <a:pt x="32" y="9"/>
                    <a:pt x="32" y="9"/>
                    <a:pt x="33" y="9"/>
                  </a:cubicBezTo>
                  <a:cubicBezTo>
                    <a:pt x="34" y="9"/>
                    <a:pt x="35" y="9"/>
                    <a:pt x="37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8" y="9"/>
                    <a:pt x="39" y="9"/>
                    <a:pt x="40" y="9"/>
                  </a:cubicBezTo>
                  <a:cubicBezTo>
                    <a:pt x="40" y="9"/>
                    <a:pt x="40" y="9"/>
                    <a:pt x="40" y="9"/>
                  </a:cubicBezTo>
                  <a:moveTo>
                    <a:pt x="4" y="16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3"/>
                    <a:pt x="5" y="11"/>
                    <a:pt x="7" y="11"/>
                  </a:cubicBezTo>
                  <a:cubicBezTo>
                    <a:pt x="16" y="5"/>
                    <a:pt x="27" y="3"/>
                    <a:pt x="37" y="3"/>
                  </a:cubicBezTo>
                  <a:cubicBezTo>
                    <a:pt x="45" y="3"/>
                    <a:pt x="53" y="4"/>
                    <a:pt x="61" y="7"/>
                  </a:cubicBezTo>
                  <a:cubicBezTo>
                    <a:pt x="63" y="8"/>
                    <a:pt x="65" y="9"/>
                    <a:pt x="66" y="10"/>
                  </a:cubicBezTo>
                  <a:cubicBezTo>
                    <a:pt x="68" y="11"/>
                    <a:pt x="68" y="13"/>
                    <a:pt x="68" y="14"/>
                  </a:cubicBezTo>
                  <a:cubicBezTo>
                    <a:pt x="68" y="15"/>
                    <a:pt x="68" y="15"/>
                    <a:pt x="68" y="15"/>
                  </a:cubicBezTo>
                  <a:cubicBezTo>
                    <a:pt x="68" y="15"/>
                    <a:pt x="68" y="16"/>
                    <a:pt x="67" y="16"/>
                  </a:cubicBezTo>
                  <a:cubicBezTo>
                    <a:pt x="67" y="15"/>
                    <a:pt x="66" y="14"/>
                    <a:pt x="65" y="14"/>
                  </a:cubicBezTo>
                  <a:cubicBezTo>
                    <a:pt x="63" y="12"/>
                    <a:pt x="61" y="11"/>
                    <a:pt x="58" y="10"/>
                  </a:cubicBezTo>
                  <a:cubicBezTo>
                    <a:pt x="58" y="10"/>
                    <a:pt x="56" y="10"/>
                    <a:pt x="54" y="9"/>
                  </a:cubicBezTo>
                  <a:cubicBezTo>
                    <a:pt x="52" y="9"/>
                    <a:pt x="50" y="8"/>
                    <a:pt x="50" y="8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50" y="7"/>
                    <a:pt x="49" y="6"/>
                    <a:pt x="49" y="6"/>
                  </a:cubicBezTo>
                  <a:cubicBezTo>
                    <a:pt x="47" y="5"/>
                    <a:pt x="44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39" y="6"/>
                    <a:pt x="38" y="6"/>
                    <a:pt x="37" y="6"/>
                  </a:cubicBezTo>
                  <a:cubicBezTo>
                    <a:pt x="35" y="6"/>
                    <a:pt x="34" y="6"/>
                    <a:pt x="32" y="7"/>
                  </a:cubicBezTo>
                  <a:cubicBezTo>
                    <a:pt x="32" y="7"/>
                    <a:pt x="32" y="7"/>
                    <a:pt x="31" y="7"/>
                  </a:cubicBezTo>
                  <a:cubicBezTo>
                    <a:pt x="31" y="7"/>
                    <a:pt x="31" y="7"/>
                    <a:pt x="30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22" y="7"/>
                    <a:pt x="15" y="9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7" y="13"/>
                    <a:pt x="6" y="14"/>
                    <a:pt x="5" y="14"/>
                  </a:cubicBezTo>
                  <a:cubicBezTo>
                    <a:pt x="5" y="15"/>
                    <a:pt x="4" y="15"/>
                    <a:pt x="4" y="16"/>
                  </a:cubicBezTo>
                  <a:moveTo>
                    <a:pt x="37" y="0"/>
                  </a:moveTo>
                  <a:cubicBezTo>
                    <a:pt x="26" y="0"/>
                    <a:pt x="15" y="2"/>
                    <a:pt x="5" y="8"/>
                  </a:cubicBezTo>
                  <a:cubicBezTo>
                    <a:pt x="3" y="9"/>
                    <a:pt x="1" y="12"/>
                    <a:pt x="0" y="14"/>
                  </a:cubicBezTo>
                  <a:cubicBezTo>
                    <a:pt x="0" y="14"/>
                    <a:pt x="0" y="15"/>
                    <a:pt x="0" y="15"/>
                  </a:cubicBezTo>
                  <a:cubicBezTo>
                    <a:pt x="0" y="18"/>
                    <a:pt x="2" y="20"/>
                    <a:pt x="4" y="21"/>
                  </a:cubicBezTo>
                  <a:cubicBezTo>
                    <a:pt x="8" y="25"/>
                    <a:pt x="17" y="29"/>
                    <a:pt x="32" y="29"/>
                  </a:cubicBezTo>
                  <a:cubicBezTo>
                    <a:pt x="37" y="29"/>
                    <a:pt x="46" y="28"/>
                    <a:pt x="54" y="26"/>
                  </a:cubicBezTo>
                  <a:cubicBezTo>
                    <a:pt x="58" y="25"/>
                    <a:pt x="62" y="24"/>
                    <a:pt x="65" y="22"/>
                  </a:cubicBezTo>
                  <a:cubicBezTo>
                    <a:pt x="68" y="21"/>
                    <a:pt x="70" y="19"/>
                    <a:pt x="71" y="16"/>
                  </a:cubicBezTo>
                  <a:cubicBezTo>
                    <a:pt x="72" y="15"/>
                    <a:pt x="72" y="15"/>
                    <a:pt x="72" y="14"/>
                  </a:cubicBezTo>
                  <a:cubicBezTo>
                    <a:pt x="72" y="11"/>
                    <a:pt x="70" y="9"/>
                    <a:pt x="69" y="8"/>
                  </a:cubicBezTo>
                  <a:cubicBezTo>
                    <a:pt x="67" y="6"/>
                    <a:pt x="64" y="5"/>
                    <a:pt x="62" y="4"/>
                  </a:cubicBezTo>
                  <a:cubicBezTo>
                    <a:pt x="54" y="1"/>
                    <a:pt x="46" y="0"/>
                    <a:pt x="3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30" name="Freeform 784"/>
            <p:cNvSpPr>
              <a:spLocks noEditPoints="1"/>
            </p:cNvSpPr>
            <p:nvPr/>
          </p:nvSpPr>
          <p:spPr bwMode="auto">
            <a:xfrm>
              <a:off x="3009" y="2501"/>
              <a:ext cx="220" cy="128"/>
            </a:xfrm>
            <a:custGeom>
              <a:avLst/>
              <a:gdLst>
                <a:gd name="T0" fmla="*/ 43 w 93"/>
                <a:gd name="T1" fmla="*/ 41 h 54"/>
                <a:gd name="T2" fmla="*/ 42 w 93"/>
                <a:gd name="T3" fmla="*/ 51 h 54"/>
                <a:gd name="T4" fmla="*/ 35 w 93"/>
                <a:gd name="T5" fmla="*/ 50 h 54"/>
                <a:gd name="T6" fmla="*/ 41 w 93"/>
                <a:gd name="T7" fmla="*/ 47 h 54"/>
                <a:gd name="T8" fmla="*/ 48 w 93"/>
                <a:gd name="T9" fmla="*/ 41 h 54"/>
                <a:gd name="T10" fmla="*/ 52 w 93"/>
                <a:gd name="T11" fmla="*/ 47 h 54"/>
                <a:gd name="T12" fmla="*/ 54 w 93"/>
                <a:gd name="T13" fmla="*/ 50 h 54"/>
                <a:gd name="T14" fmla="*/ 54 w 93"/>
                <a:gd name="T15" fmla="*/ 47 h 54"/>
                <a:gd name="T16" fmla="*/ 55 w 93"/>
                <a:gd name="T17" fmla="*/ 50 h 54"/>
                <a:gd name="T18" fmla="*/ 28 w 93"/>
                <a:gd name="T19" fmla="*/ 50 h 54"/>
                <a:gd name="T20" fmla="*/ 33 w 93"/>
                <a:gd name="T21" fmla="*/ 41 h 54"/>
                <a:gd name="T22" fmla="*/ 57 w 93"/>
                <a:gd name="T23" fmla="*/ 49 h 54"/>
                <a:gd name="T24" fmla="*/ 58 w 93"/>
                <a:gd name="T25" fmla="*/ 49 h 54"/>
                <a:gd name="T26" fmla="*/ 60 w 93"/>
                <a:gd name="T27" fmla="*/ 39 h 54"/>
                <a:gd name="T28" fmla="*/ 63 w 93"/>
                <a:gd name="T29" fmla="*/ 48 h 54"/>
                <a:gd name="T30" fmla="*/ 26 w 93"/>
                <a:gd name="T31" fmla="*/ 49 h 54"/>
                <a:gd name="T32" fmla="*/ 21 w 93"/>
                <a:gd name="T33" fmla="*/ 38 h 54"/>
                <a:gd name="T34" fmla="*/ 26 w 93"/>
                <a:gd name="T35" fmla="*/ 49 h 54"/>
                <a:gd name="T36" fmla="*/ 64 w 93"/>
                <a:gd name="T37" fmla="*/ 47 h 54"/>
                <a:gd name="T38" fmla="*/ 67 w 93"/>
                <a:gd name="T39" fmla="*/ 43 h 54"/>
                <a:gd name="T40" fmla="*/ 69 w 93"/>
                <a:gd name="T41" fmla="*/ 47 h 54"/>
                <a:gd name="T42" fmla="*/ 70 w 93"/>
                <a:gd name="T43" fmla="*/ 37 h 54"/>
                <a:gd name="T44" fmla="*/ 73 w 93"/>
                <a:gd name="T45" fmla="*/ 46 h 54"/>
                <a:gd name="T46" fmla="*/ 13 w 93"/>
                <a:gd name="T47" fmla="*/ 44 h 54"/>
                <a:gd name="T48" fmla="*/ 19 w 93"/>
                <a:gd name="T49" fmla="*/ 44 h 54"/>
                <a:gd name="T50" fmla="*/ 75 w 93"/>
                <a:gd name="T51" fmla="*/ 45 h 54"/>
                <a:gd name="T52" fmla="*/ 78 w 93"/>
                <a:gd name="T53" fmla="*/ 44 h 54"/>
                <a:gd name="T54" fmla="*/ 9 w 93"/>
                <a:gd name="T55" fmla="*/ 42 h 54"/>
                <a:gd name="T56" fmla="*/ 11 w 93"/>
                <a:gd name="T57" fmla="*/ 35 h 54"/>
                <a:gd name="T58" fmla="*/ 79 w 93"/>
                <a:gd name="T59" fmla="*/ 34 h 54"/>
                <a:gd name="T60" fmla="*/ 84 w 93"/>
                <a:gd name="T61" fmla="*/ 40 h 54"/>
                <a:gd name="T62" fmla="*/ 7 w 93"/>
                <a:gd name="T63" fmla="*/ 40 h 54"/>
                <a:gd name="T64" fmla="*/ 6 w 93"/>
                <a:gd name="T65" fmla="*/ 31 h 54"/>
                <a:gd name="T66" fmla="*/ 4 w 93"/>
                <a:gd name="T67" fmla="*/ 32 h 54"/>
                <a:gd name="T68" fmla="*/ 4 w 93"/>
                <a:gd name="T69" fmla="*/ 29 h 54"/>
                <a:gd name="T70" fmla="*/ 86 w 93"/>
                <a:gd name="T71" fmla="*/ 30 h 54"/>
                <a:gd name="T72" fmla="*/ 89 w 93"/>
                <a:gd name="T73" fmla="*/ 35 h 54"/>
                <a:gd name="T74" fmla="*/ 8 w 93"/>
                <a:gd name="T75" fmla="*/ 28 h 54"/>
                <a:gd name="T76" fmla="*/ 7 w 93"/>
                <a:gd name="T77" fmla="*/ 17 h 54"/>
                <a:gd name="T78" fmla="*/ 79 w 93"/>
                <a:gd name="T79" fmla="*/ 9 h 54"/>
                <a:gd name="T80" fmla="*/ 89 w 93"/>
                <a:gd name="T81" fmla="*/ 21 h 54"/>
                <a:gd name="T82" fmla="*/ 41 w 93"/>
                <a:gd name="T83" fmla="*/ 38 h 54"/>
                <a:gd name="T84" fmla="*/ 10 w 93"/>
                <a:gd name="T85" fmla="*/ 9 h 54"/>
                <a:gd name="T86" fmla="*/ 2 w 93"/>
                <a:gd name="T87" fmla="*/ 21 h 54"/>
                <a:gd name="T88" fmla="*/ 1 w 93"/>
                <a:gd name="T89" fmla="*/ 36 h 54"/>
                <a:gd name="T90" fmla="*/ 41 w 93"/>
                <a:gd name="T91" fmla="*/ 54 h 54"/>
                <a:gd name="T92" fmla="*/ 79 w 93"/>
                <a:gd name="T93" fmla="*/ 47 h 54"/>
                <a:gd name="T94" fmla="*/ 84 w 93"/>
                <a:gd name="T95" fmla="*/ 45 h 54"/>
                <a:gd name="T96" fmla="*/ 86 w 93"/>
                <a:gd name="T97" fmla="*/ 43 h 54"/>
                <a:gd name="T98" fmla="*/ 92 w 93"/>
                <a:gd name="T99" fmla="*/ 32 h 54"/>
                <a:gd name="T100" fmla="*/ 89 w 93"/>
                <a:gd name="T101" fmla="*/ 1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3" h="54">
                  <a:moveTo>
                    <a:pt x="42" y="51"/>
                  </a:moveTo>
                  <a:cubicBezTo>
                    <a:pt x="42" y="50"/>
                    <a:pt x="42" y="48"/>
                    <a:pt x="42" y="47"/>
                  </a:cubicBezTo>
                  <a:cubicBezTo>
                    <a:pt x="42" y="45"/>
                    <a:pt x="42" y="43"/>
                    <a:pt x="43" y="41"/>
                  </a:cubicBezTo>
                  <a:cubicBezTo>
                    <a:pt x="44" y="41"/>
                    <a:pt x="45" y="41"/>
                    <a:pt x="47" y="41"/>
                  </a:cubicBezTo>
                  <a:cubicBezTo>
                    <a:pt x="47" y="44"/>
                    <a:pt x="47" y="47"/>
                    <a:pt x="48" y="50"/>
                  </a:cubicBezTo>
                  <a:cubicBezTo>
                    <a:pt x="46" y="51"/>
                    <a:pt x="44" y="51"/>
                    <a:pt x="42" y="51"/>
                  </a:cubicBezTo>
                  <a:moveTo>
                    <a:pt x="41" y="51"/>
                  </a:moveTo>
                  <a:cubicBezTo>
                    <a:pt x="39" y="51"/>
                    <a:pt x="37" y="51"/>
                    <a:pt x="35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5" y="47"/>
                    <a:pt x="35" y="44"/>
                    <a:pt x="35" y="41"/>
                  </a:cubicBezTo>
                  <a:cubicBezTo>
                    <a:pt x="37" y="41"/>
                    <a:pt x="39" y="41"/>
                    <a:pt x="41" y="41"/>
                  </a:cubicBezTo>
                  <a:cubicBezTo>
                    <a:pt x="41" y="43"/>
                    <a:pt x="41" y="45"/>
                    <a:pt x="41" y="47"/>
                  </a:cubicBezTo>
                  <a:cubicBezTo>
                    <a:pt x="41" y="48"/>
                    <a:pt x="41" y="50"/>
                    <a:pt x="41" y="51"/>
                  </a:cubicBezTo>
                  <a:moveTo>
                    <a:pt x="49" y="50"/>
                  </a:moveTo>
                  <a:cubicBezTo>
                    <a:pt x="49" y="47"/>
                    <a:pt x="49" y="44"/>
                    <a:pt x="48" y="41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50" y="41"/>
                    <a:pt x="51" y="41"/>
                    <a:pt x="52" y="40"/>
                  </a:cubicBezTo>
                  <a:cubicBezTo>
                    <a:pt x="52" y="42"/>
                    <a:pt x="52" y="45"/>
                    <a:pt x="52" y="47"/>
                  </a:cubicBezTo>
                  <a:cubicBezTo>
                    <a:pt x="52" y="48"/>
                    <a:pt x="52" y="49"/>
                    <a:pt x="52" y="50"/>
                  </a:cubicBezTo>
                  <a:cubicBezTo>
                    <a:pt x="51" y="50"/>
                    <a:pt x="50" y="50"/>
                    <a:pt x="49" y="50"/>
                  </a:cubicBezTo>
                  <a:moveTo>
                    <a:pt x="54" y="50"/>
                  </a:moveTo>
                  <a:cubicBezTo>
                    <a:pt x="54" y="49"/>
                    <a:pt x="54" y="49"/>
                    <a:pt x="54" y="49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54" y="44"/>
                    <a:pt x="54" y="42"/>
                    <a:pt x="54" y="40"/>
                  </a:cubicBezTo>
                  <a:cubicBezTo>
                    <a:pt x="54" y="40"/>
                    <a:pt x="55" y="40"/>
                    <a:pt x="55" y="40"/>
                  </a:cubicBezTo>
                  <a:cubicBezTo>
                    <a:pt x="55" y="43"/>
                    <a:pt x="55" y="46"/>
                    <a:pt x="55" y="50"/>
                  </a:cubicBezTo>
                  <a:cubicBezTo>
                    <a:pt x="54" y="50"/>
                    <a:pt x="54" y="50"/>
                    <a:pt x="54" y="50"/>
                  </a:cubicBezTo>
                  <a:moveTo>
                    <a:pt x="34" y="50"/>
                  </a:moveTo>
                  <a:cubicBezTo>
                    <a:pt x="32" y="50"/>
                    <a:pt x="30" y="50"/>
                    <a:pt x="28" y="50"/>
                  </a:cubicBezTo>
                  <a:cubicBezTo>
                    <a:pt x="28" y="48"/>
                    <a:pt x="28" y="47"/>
                    <a:pt x="28" y="46"/>
                  </a:cubicBezTo>
                  <a:cubicBezTo>
                    <a:pt x="28" y="44"/>
                    <a:pt x="28" y="42"/>
                    <a:pt x="28" y="40"/>
                  </a:cubicBezTo>
                  <a:cubicBezTo>
                    <a:pt x="30" y="40"/>
                    <a:pt x="32" y="41"/>
                    <a:pt x="33" y="41"/>
                  </a:cubicBezTo>
                  <a:cubicBezTo>
                    <a:pt x="34" y="44"/>
                    <a:pt x="34" y="47"/>
                    <a:pt x="34" y="50"/>
                  </a:cubicBezTo>
                  <a:cubicBezTo>
                    <a:pt x="34" y="50"/>
                    <a:pt x="34" y="50"/>
                    <a:pt x="34" y="50"/>
                  </a:cubicBezTo>
                  <a:moveTo>
                    <a:pt x="57" y="49"/>
                  </a:moveTo>
                  <a:cubicBezTo>
                    <a:pt x="57" y="46"/>
                    <a:pt x="57" y="43"/>
                    <a:pt x="57" y="40"/>
                  </a:cubicBezTo>
                  <a:cubicBezTo>
                    <a:pt x="58" y="40"/>
                    <a:pt x="58" y="40"/>
                    <a:pt x="58" y="40"/>
                  </a:cubicBezTo>
                  <a:cubicBezTo>
                    <a:pt x="58" y="43"/>
                    <a:pt x="58" y="46"/>
                    <a:pt x="58" y="49"/>
                  </a:cubicBezTo>
                  <a:cubicBezTo>
                    <a:pt x="58" y="49"/>
                    <a:pt x="57" y="49"/>
                    <a:pt x="57" y="49"/>
                  </a:cubicBezTo>
                  <a:moveTo>
                    <a:pt x="60" y="49"/>
                  </a:moveTo>
                  <a:cubicBezTo>
                    <a:pt x="60" y="46"/>
                    <a:pt x="60" y="43"/>
                    <a:pt x="60" y="39"/>
                  </a:cubicBezTo>
                  <a:cubicBezTo>
                    <a:pt x="61" y="39"/>
                    <a:pt x="62" y="39"/>
                    <a:pt x="63" y="39"/>
                  </a:cubicBezTo>
                  <a:cubicBezTo>
                    <a:pt x="63" y="42"/>
                    <a:pt x="63" y="45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2" y="49"/>
                    <a:pt x="61" y="49"/>
                    <a:pt x="60" y="49"/>
                  </a:cubicBezTo>
                  <a:moveTo>
                    <a:pt x="26" y="49"/>
                  </a:moveTo>
                  <a:cubicBezTo>
                    <a:pt x="24" y="49"/>
                    <a:pt x="22" y="48"/>
                    <a:pt x="20" y="48"/>
                  </a:cubicBezTo>
                  <a:cubicBezTo>
                    <a:pt x="20" y="46"/>
                    <a:pt x="20" y="45"/>
                    <a:pt x="20" y="44"/>
                  </a:cubicBezTo>
                  <a:cubicBezTo>
                    <a:pt x="20" y="42"/>
                    <a:pt x="20" y="40"/>
                    <a:pt x="21" y="38"/>
                  </a:cubicBezTo>
                  <a:cubicBezTo>
                    <a:pt x="22" y="39"/>
                    <a:pt x="24" y="39"/>
                    <a:pt x="26" y="40"/>
                  </a:cubicBezTo>
                  <a:cubicBezTo>
                    <a:pt x="26" y="42"/>
                    <a:pt x="26" y="44"/>
                    <a:pt x="26" y="46"/>
                  </a:cubicBezTo>
                  <a:cubicBezTo>
                    <a:pt x="26" y="47"/>
                    <a:pt x="26" y="48"/>
                    <a:pt x="26" y="49"/>
                  </a:cubicBezTo>
                  <a:moveTo>
                    <a:pt x="65" y="48"/>
                  </a:moveTo>
                  <a:cubicBezTo>
                    <a:pt x="65" y="47"/>
                    <a:pt x="65" y="47"/>
                    <a:pt x="65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4"/>
                    <a:pt x="64" y="42"/>
                    <a:pt x="64" y="39"/>
                  </a:cubicBezTo>
                  <a:cubicBezTo>
                    <a:pt x="65" y="38"/>
                    <a:pt x="66" y="38"/>
                    <a:pt x="67" y="38"/>
                  </a:cubicBezTo>
                  <a:cubicBezTo>
                    <a:pt x="67" y="40"/>
                    <a:pt x="67" y="41"/>
                    <a:pt x="67" y="43"/>
                  </a:cubicBezTo>
                  <a:cubicBezTo>
                    <a:pt x="67" y="44"/>
                    <a:pt x="67" y="46"/>
                    <a:pt x="67" y="47"/>
                  </a:cubicBezTo>
                  <a:cubicBezTo>
                    <a:pt x="66" y="48"/>
                    <a:pt x="66" y="48"/>
                    <a:pt x="65" y="48"/>
                  </a:cubicBezTo>
                  <a:moveTo>
                    <a:pt x="69" y="47"/>
                  </a:moveTo>
                  <a:cubicBezTo>
                    <a:pt x="69" y="46"/>
                    <a:pt x="69" y="44"/>
                    <a:pt x="69" y="43"/>
                  </a:cubicBezTo>
                  <a:cubicBezTo>
                    <a:pt x="69" y="41"/>
                    <a:pt x="69" y="39"/>
                    <a:pt x="69" y="38"/>
                  </a:cubicBezTo>
                  <a:cubicBezTo>
                    <a:pt x="70" y="37"/>
                    <a:pt x="70" y="37"/>
                    <a:pt x="70" y="37"/>
                  </a:cubicBezTo>
                  <a:cubicBezTo>
                    <a:pt x="71" y="37"/>
                    <a:pt x="72" y="37"/>
                    <a:pt x="73" y="36"/>
                  </a:cubicBezTo>
                  <a:cubicBezTo>
                    <a:pt x="73" y="39"/>
                    <a:pt x="73" y="42"/>
                    <a:pt x="73" y="45"/>
                  </a:cubicBezTo>
                  <a:cubicBezTo>
                    <a:pt x="73" y="46"/>
                    <a:pt x="73" y="46"/>
                    <a:pt x="73" y="46"/>
                  </a:cubicBezTo>
                  <a:cubicBezTo>
                    <a:pt x="72" y="46"/>
                    <a:pt x="70" y="47"/>
                    <a:pt x="69" y="47"/>
                  </a:cubicBezTo>
                  <a:moveTo>
                    <a:pt x="19" y="47"/>
                  </a:moveTo>
                  <a:cubicBezTo>
                    <a:pt x="17" y="46"/>
                    <a:pt x="15" y="45"/>
                    <a:pt x="13" y="44"/>
                  </a:cubicBezTo>
                  <a:cubicBezTo>
                    <a:pt x="13" y="41"/>
                    <a:pt x="13" y="38"/>
                    <a:pt x="13" y="35"/>
                  </a:cubicBezTo>
                  <a:cubicBezTo>
                    <a:pt x="15" y="36"/>
                    <a:pt x="17" y="37"/>
                    <a:pt x="19" y="38"/>
                  </a:cubicBezTo>
                  <a:cubicBezTo>
                    <a:pt x="19" y="40"/>
                    <a:pt x="19" y="42"/>
                    <a:pt x="19" y="44"/>
                  </a:cubicBezTo>
                  <a:cubicBezTo>
                    <a:pt x="19" y="45"/>
                    <a:pt x="19" y="46"/>
                    <a:pt x="19" y="47"/>
                  </a:cubicBezTo>
                  <a:moveTo>
                    <a:pt x="75" y="45"/>
                  </a:moveTo>
                  <a:cubicBezTo>
                    <a:pt x="75" y="45"/>
                    <a:pt x="75" y="45"/>
                    <a:pt x="75" y="45"/>
                  </a:cubicBezTo>
                  <a:cubicBezTo>
                    <a:pt x="75" y="42"/>
                    <a:pt x="75" y="39"/>
                    <a:pt x="74" y="36"/>
                  </a:cubicBezTo>
                  <a:cubicBezTo>
                    <a:pt x="75" y="36"/>
                    <a:pt x="76" y="35"/>
                    <a:pt x="77" y="35"/>
                  </a:cubicBezTo>
                  <a:cubicBezTo>
                    <a:pt x="78" y="38"/>
                    <a:pt x="78" y="41"/>
                    <a:pt x="78" y="44"/>
                  </a:cubicBezTo>
                  <a:cubicBezTo>
                    <a:pt x="77" y="44"/>
                    <a:pt x="76" y="45"/>
                    <a:pt x="75" y="45"/>
                  </a:cubicBezTo>
                  <a:moveTo>
                    <a:pt x="11" y="43"/>
                  </a:moveTo>
                  <a:cubicBezTo>
                    <a:pt x="10" y="43"/>
                    <a:pt x="10" y="42"/>
                    <a:pt x="9" y="42"/>
                  </a:cubicBezTo>
                  <a:cubicBezTo>
                    <a:pt x="9" y="39"/>
                    <a:pt x="9" y="36"/>
                    <a:pt x="9" y="33"/>
                  </a:cubicBezTo>
                  <a:cubicBezTo>
                    <a:pt x="10" y="33"/>
                    <a:pt x="10" y="34"/>
                    <a:pt x="11" y="34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8"/>
                    <a:pt x="11" y="40"/>
                    <a:pt x="11" y="43"/>
                  </a:cubicBezTo>
                  <a:moveTo>
                    <a:pt x="79" y="43"/>
                  </a:moveTo>
                  <a:cubicBezTo>
                    <a:pt x="79" y="40"/>
                    <a:pt x="79" y="37"/>
                    <a:pt x="79" y="34"/>
                  </a:cubicBezTo>
                  <a:cubicBezTo>
                    <a:pt x="81" y="33"/>
                    <a:pt x="82" y="33"/>
                    <a:pt x="84" y="32"/>
                  </a:cubicBezTo>
                  <a:cubicBezTo>
                    <a:pt x="84" y="32"/>
                    <a:pt x="84" y="32"/>
                    <a:pt x="84" y="32"/>
                  </a:cubicBezTo>
                  <a:cubicBezTo>
                    <a:pt x="84" y="34"/>
                    <a:pt x="84" y="37"/>
                    <a:pt x="84" y="40"/>
                  </a:cubicBezTo>
                  <a:cubicBezTo>
                    <a:pt x="84" y="41"/>
                    <a:pt x="83" y="41"/>
                    <a:pt x="82" y="42"/>
                  </a:cubicBezTo>
                  <a:cubicBezTo>
                    <a:pt x="81" y="42"/>
                    <a:pt x="80" y="43"/>
                    <a:pt x="79" y="43"/>
                  </a:cubicBezTo>
                  <a:moveTo>
                    <a:pt x="7" y="40"/>
                  </a:moveTo>
                  <a:cubicBezTo>
                    <a:pt x="7" y="40"/>
                    <a:pt x="6" y="39"/>
                    <a:pt x="6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6" y="36"/>
                    <a:pt x="6" y="33"/>
                    <a:pt x="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4"/>
                    <a:pt x="7" y="37"/>
                    <a:pt x="7" y="40"/>
                  </a:cubicBezTo>
                  <a:moveTo>
                    <a:pt x="4" y="32"/>
                  </a:moveTo>
                  <a:cubicBezTo>
                    <a:pt x="4" y="32"/>
                    <a:pt x="4" y="32"/>
                    <a:pt x="4" y="32"/>
                  </a:cubicBezTo>
                  <a:cubicBezTo>
                    <a:pt x="4" y="31"/>
                    <a:pt x="4" y="30"/>
                    <a:pt x="4" y="28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0"/>
                    <a:pt x="4" y="31"/>
                    <a:pt x="4" y="32"/>
                  </a:cubicBezTo>
                  <a:moveTo>
                    <a:pt x="86" y="39"/>
                  </a:moveTo>
                  <a:cubicBezTo>
                    <a:pt x="86" y="36"/>
                    <a:pt x="86" y="33"/>
                    <a:pt x="86" y="30"/>
                  </a:cubicBezTo>
                  <a:cubicBezTo>
                    <a:pt x="87" y="30"/>
                    <a:pt x="88" y="29"/>
                    <a:pt x="89" y="28"/>
                  </a:cubicBezTo>
                  <a:cubicBezTo>
                    <a:pt x="89" y="30"/>
                    <a:pt x="89" y="32"/>
                    <a:pt x="89" y="35"/>
                  </a:cubicBezTo>
                  <a:cubicBezTo>
                    <a:pt x="89" y="35"/>
                    <a:pt x="89" y="35"/>
                    <a:pt x="89" y="35"/>
                  </a:cubicBezTo>
                  <a:cubicBezTo>
                    <a:pt x="88" y="36"/>
                    <a:pt x="87" y="38"/>
                    <a:pt x="86" y="39"/>
                  </a:cubicBezTo>
                  <a:moveTo>
                    <a:pt x="41" y="38"/>
                  </a:moveTo>
                  <a:cubicBezTo>
                    <a:pt x="23" y="38"/>
                    <a:pt x="12" y="32"/>
                    <a:pt x="8" y="28"/>
                  </a:cubicBezTo>
                  <a:cubicBezTo>
                    <a:pt x="6" y="26"/>
                    <a:pt x="5" y="24"/>
                    <a:pt x="5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0"/>
                    <a:pt x="6" y="18"/>
                    <a:pt x="7" y="17"/>
                  </a:cubicBezTo>
                  <a:cubicBezTo>
                    <a:pt x="8" y="15"/>
                    <a:pt x="10" y="13"/>
                    <a:pt x="12" y="12"/>
                  </a:cubicBezTo>
                  <a:cubicBezTo>
                    <a:pt x="23" y="6"/>
                    <a:pt x="35" y="3"/>
                    <a:pt x="48" y="3"/>
                  </a:cubicBezTo>
                  <a:cubicBezTo>
                    <a:pt x="58" y="3"/>
                    <a:pt x="69" y="5"/>
                    <a:pt x="79" y="9"/>
                  </a:cubicBezTo>
                  <a:cubicBezTo>
                    <a:pt x="82" y="10"/>
                    <a:pt x="85" y="12"/>
                    <a:pt x="86" y="14"/>
                  </a:cubicBezTo>
                  <a:cubicBezTo>
                    <a:pt x="88" y="16"/>
                    <a:pt x="89" y="18"/>
                    <a:pt x="89" y="20"/>
                  </a:cubicBezTo>
                  <a:cubicBezTo>
                    <a:pt x="89" y="20"/>
                    <a:pt x="89" y="21"/>
                    <a:pt x="89" y="21"/>
                  </a:cubicBezTo>
                  <a:cubicBezTo>
                    <a:pt x="88" y="24"/>
                    <a:pt x="86" y="27"/>
                    <a:pt x="82" y="29"/>
                  </a:cubicBezTo>
                  <a:cubicBezTo>
                    <a:pt x="71" y="35"/>
                    <a:pt x="52" y="38"/>
                    <a:pt x="42" y="38"/>
                  </a:cubicBezTo>
                  <a:cubicBezTo>
                    <a:pt x="42" y="38"/>
                    <a:pt x="41" y="38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moveTo>
                    <a:pt x="48" y="0"/>
                  </a:moveTo>
                  <a:cubicBezTo>
                    <a:pt x="35" y="0"/>
                    <a:pt x="22" y="3"/>
                    <a:pt x="10" y="9"/>
                  </a:cubicBezTo>
                  <a:cubicBezTo>
                    <a:pt x="8" y="11"/>
                    <a:pt x="6" y="13"/>
                    <a:pt x="4" y="15"/>
                  </a:cubicBezTo>
                  <a:cubicBezTo>
                    <a:pt x="3" y="17"/>
                    <a:pt x="2" y="19"/>
                    <a:pt x="2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1"/>
                    <a:pt x="1" y="22"/>
                    <a:pt x="1" y="22"/>
                  </a:cubicBezTo>
                  <a:cubicBezTo>
                    <a:pt x="1" y="24"/>
                    <a:pt x="0" y="26"/>
                    <a:pt x="0" y="28"/>
                  </a:cubicBezTo>
                  <a:cubicBezTo>
                    <a:pt x="0" y="30"/>
                    <a:pt x="1" y="33"/>
                    <a:pt x="1" y="36"/>
                  </a:cubicBezTo>
                  <a:cubicBezTo>
                    <a:pt x="1" y="37"/>
                    <a:pt x="1" y="37"/>
                    <a:pt x="2" y="37"/>
                  </a:cubicBezTo>
                  <a:cubicBezTo>
                    <a:pt x="2" y="39"/>
                    <a:pt x="4" y="42"/>
                    <a:pt x="5" y="43"/>
                  </a:cubicBezTo>
                  <a:cubicBezTo>
                    <a:pt x="11" y="49"/>
                    <a:pt x="23" y="54"/>
                    <a:pt x="41" y="54"/>
                  </a:cubicBezTo>
                  <a:cubicBezTo>
                    <a:pt x="49" y="54"/>
                    <a:pt x="60" y="53"/>
                    <a:pt x="70" y="50"/>
                  </a:cubicBezTo>
                  <a:cubicBezTo>
                    <a:pt x="73" y="49"/>
                    <a:pt x="76" y="48"/>
                    <a:pt x="79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47"/>
                    <a:pt x="80" y="47"/>
                    <a:pt x="80" y="47"/>
                  </a:cubicBezTo>
                  <a:cubicBezTo>
                    <a:pt x="80" y="47"/>
                    <a:pt x="80" y="47"/>
                    <a:pt x="80" y="47"/>
                  </a:cubicBezTo>
                  <a:cubicBezTo>
                    <a:pt x="81" y="46"/>
                    <a:pt x="83" y="45"/>
                    <a:pt x="84" y="45"/>
                  </a:cubicBezTo>
                  <a:cubicBezTo>
                    <a:pt x="84" y="44"/>
                    <a:pt x="85" y="44"/>
                    <a:pt x="86" y="43"/>
                  </a:cubicBezTo>
                  <a:cubicBezTo>
                    <a:pt x="86" y="43"/>
                    <a:pt x="86" y="43"/>
                    <a:pt x="86" y="43"/>
                  </a:cubicBezTo>
                  <a:cubicBezTo>
                    <a:pt x="86" y="43"/>
                    <a:pt x="86" y="43"/>
                    <a:pt x="86" y="43"/>
                  </a:cubicBezTo>
                  <a:cubicBezTo>
                    <a:pt x="89" y="41"/>
                    <a:pt x="91" y="39"/>
                    <a:pt x="92" y="35"/>
                  </a:cubicBezTo>
                  <a:cubicBezTo>
                    <a:pt x="92" y="35"/>
                    <a:pt x="93" y="34"/>
                    <a:pt x="93" y="34"/>
                  </a:cubicBezTo>
                  <a:cubicBezTo>
                    <a:pt x="93" y="33"/>
                    <a:pt x="92" y="33"/>
                    <a:pt x="92" y="32"/>
                  </a:cubicBezTo>
                  <a:cubicBezTo>
                    <a:pt x="92" y="28"/>
                    <a:pt x="93" y="24"/>
                    <a:pt x="93" y="19"/>
                  </a:cubicBezTo>
                  <a:cubicBezTo>
                    <a:pt x="93" y="19"/>
                    <a:pt x="93" y="18"/>
                    <a:pt x="92" y="18"/>
                  </a:cubicBezTo>
                  <a:cubicBezTo>
                    <a:pt x="92" y="16"/>
                    <a:pt x="91" y="13"/>
                    <a:pt x="89" y="12"/>
                  </a:cubicBezTo>
                  <a:cubicBezTo>
                    <a:pt x="86" y="9"/>
                    <a:pt x="83" y="7"/>
                    <a:pt x="80" y="6"/>
                  </a:cubicBezTo>
                  <a:cubicBezTo>
                    <a:pt x="70" y="2"/>
                    <a:pt x="59" y="0"/>
                    <a:pt x="48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31" name="Freeform 785"/>
            <p:cNvSpPr>
              <a:spLocks noEditPoints="1"/>
            </p:cNvSpPr>
            <p:nvPr/>
          </p:nvSpPr>
          <p:spPr bwMode="auto">
            <a:xfrm>
              <a:off x="3009" y="2596"/>
              <a:ext cx="220" cy="87"/>
            </a:xfrm>
            <a:custGeom>
              <a:avLst/>
              <a:gdLst>
                <a:gd name="T0" fmla="*/ 47 w 93"/>
                <a:gd name="T1" fmla="*/ 23 h 37"/>
                <a:gd name="T2" fmla="*/ 42 w 93"/>
                <a:gd name="T3" fmla="*/ 33 h 37"/>
                <a:gd name="T4" fmla="*/ 44 w 93"/>
                <a:gd name="T5" fmla="*/ 23 h 37"/>
                <a:gd name="T6" fmla="*/ 35 w 93"/>
                <a:gd name="T7" fmla="*/ 33 h 37"/>
                <a:gd name="T8" fmla="*/ 41 w 93"/>
                <a:gd name="T9" fmla="*/ 30 h 37"/>
                <a:gd name="T10" fmla="*/ 48 w 93"/>
                <a:gd name="T11" fmla="*/ 24 h 37"/>
                <a:gd name="T12" fmla="*/ 52 w 93"/>
                <a:gd name="T13" fmla="*/ 23 h 37"/>
                <a:gd name="T14" fmla="*/ 49 w 93"/>
                <a:gd name="T15" fmla="*/ 33 h 37"/>
                <a:gd name="T16" fmla="*/ 54 w 93"/>
                <a:gd name="T17" fmla="*/ 31 h 37"/>
                <a:gd name="T18" fmla="*/ 55 w 93"/>
                <a:gd name="T19" fmla="*/ 23 h 37"/>
                <a:gd name="T20" fmla="*/ 57 w 93"/>
                <a:gd name="T21" fmla="*/ 32 h 37"/>
                <a:gd name="T22" fmla="*/ 58 w 93"/>
                <a:gd name="T23" fmla="*/ 32 h 37"/>
                <a:gd name="T24" fmla="*/ 28 w 93"/>
                <a:gd name="T25" fmla="*/ 32 h 37"/>
                <a:gd name="T26" fmla="*/ 32 w 93"/>
                <a:gd name="T27" fmla="*/ 23 h 37"/>
                <a:gd name="T28" fmla="*/ 34 w 93"/>
                <a:gd name="T29" fmla="*/ 33 h 37"/>
                <a:gd name="T30" fmla="*/ 63 w 93"/>
                <a:gd name="T31" fmla="*/ 22 h 37"/>
                <a:gd name="T32" fmla="*/ 63 w 93"/>
                <a:gd name="T33" fmla="*/ 31 h 37"/>
                <a:gd name="T34" fmla="*/ 20 w 93"/>
                <a:gd name="T35" fmla="*/ 31 h 37"/>
                <a:gd name="T36" fmla="*/ 26 w 93"/>
                <a:gd name="T37" fmla="*/ 22 h 37"/>
                <a:gd name="T38" fmla="*/ 65 w 93"/>
                <a:gd name="T39" fmla="*/ 31 h 37"/>
                <a:gd name="T40" fmla="*/ 64 w 93"/>
                <a:gd name="T41" fmla="*/ 21 h 37"/>
                <a:gd name="T42" fmla="*/ 67 w 93"/>
                <a:gd name="T43" fmla="*/ 26 h 37"/>
                <a:gd name="T44" fmla="*/ 69 w 93"/>
                <a:gd name="T45" fmla="*/ 30 h 37"/>
                <a:gd name="T46" fmla="*/ 73 w 93"/>
                <a:gd name="T47" fmla="*/ 19 h 37"/>
                <a:gd name="T48" fmla="*/ 69 w 93"/>
                <a:gd name="T49" fmla="*/ 30 h 37"/>
                <a:gd name="T50" fmla="*/ 13 w 93"/>
                <a:gd name="T51" fmla="*/ 18 h 37"/>
                <a:gd name="T52" fmla="*/ 19 w 93"/>
                <a:gd name="T53" fmla="*/ 30 h 37"/>
                <a:gd name="T54" fmla="*/ 74 w 93"/>
                <a:gd name="T55" fmla="*/ 18 h 37"/>
                <a:gd name="T56" fmla="*/ 75 w 93"/>
                <a:gd name="T57" fmla="*/ 28 h 37"/>
                <a:gd name="T58" fmla="*/ 9 w 93"/>
                <a:gd name="T59" fmla="*/ 16 h 37"/>
                <a:gd name="T60" fmla="*/ 7 w 93"/>
                <a:gd name="T61" fmla="*/ 23 h 37"/>
                <a:gd name="T62" fmla="*/ 6 w 93"/>
                <a:gd name="T63" fmla="*/ 14 h 37"/>
                <a:gd name="T64" fmla="*/ 79 w 93"/>
                <a:gd name="T65" fmla="*/ 26 h 37"/>
                <a:gd name="T66" fmla="*/ 84 w 93"/>
                <a:gd name="T67" fmla="*/ 23 h 37"/>
                <a:gd name="T68" fmla="*/ 4 w 93"/>
                <a:gd name="T69" fmla="*/ 15 h 37"/>
                <a:gd name="T70" fmla="*/ 4 w 93"/>
                <a:gd name="T71" fmla="*/ 13 h 37"/>
                <a:gd name="T72" fmla="*/ 86 w 93"/>
                <a:gd name="T73" fmla="*/ 13 h 37"/>
                <a:gd name="T74" fmla="*/ 89 w 93"/>
                <a:gd name="T75" fmla="*/ 18 h 37"/>
                <a:gd name="T76" fmla="*/ 89 w 93"/>
                <a:gd name="T77" fmla="*/ 2 h 37"/>
                <a:gd name="T78" fmla="*/ 44 w 93"/>
                <a:gd name="T79" fmla="*/ 20 h 37"/>
                <a:gd name="T80" fmla="*/ 6 w 93"/>
                <a:gd name="T81" fmla="*/ 10 h 37"/>
                <a:gd name="T82" fmla="*/ 4 w 93"/>
                <a:gd name="T83" fmla="*/ 4 h 37"/>
                <a:gd name="T84" fmla="*/ 1 w 93"/>
                <a:gd name="T85" fmla="*/ 4 h 37"/>
                <a:gd name="T86" fmla="*/ 0 w 93"/>
                <a:gd name="T87" fmla="*/ 10 h 37"/>
                <a:gd name="T88" fmla="*/ 5 w 93"/>
                <a:gd name="T89" fmla="*/ 26 h 37"/>
                <a:gd name="T90" fmla="*/ 79 w 93"/>
                <a:gd name="T91" fmla="*/ 30 h 37"/>
                <a:gd name="T92" fmla="*/ 80 w 93"/>
                <a:gd name="T93" fmla="*/ 30 h 37"/>
                <a:gd name="T94" fmla="*/ 86 w 93"/>
                <a:gd name="T95" fmla="*/ 26 h 37"/>
                <a:gd name="T96" fmla="*/ 93 w 93"/>
                <a:gd name="T97" fmla="*/ 17 h 37"/>
                <a:gd name="T98" fmla="*/ 91 w 93"/>
                <a:gd name="T9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3" h="37">
                  <a:moveTo>
                    <a:pt x="44" y="23"/>
                  </a:moveTo>
                  <a:cubicBezTo>
                    <a:pt x="45" y="23"/>
                    <a:pt x="46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27"/>
                    <a:pt x="47" y="30"/>
                    <a:pt x="48" y="33"/>
                  </a:cubicBezTo>
                  <a:cubicBezTo>
                    <a:pt x="46" y="33"/>
                    <a:pt x="44" y="33"/>
                    <a:pt x="42" y="33"/>
                  </a:cubicBezTo>
                  <a:cubicBezTo>
                    <a:pt x="42" y="32"/>
                    <a:pt x="42" y="31"/>
                    <a:pt x="42" y="30"/>
                  </a:cubicBezTo>
                  <a:cubicBezTo>
                    <a:pt x="42" y="28"/>
                    <a:pt x="42" y="26"/>
                    <a:pt x="43" y="23"/>
                  </a:cubicBezTo>
                  <a:cubicBezTo>
                    <a:pt x="44" y="23"/>
                    <a:pt x="44" y="23"/>
                    <a:pt x="44" y="23"/>
                  </a:cubicBezTo>
                  <a:moveTo>
                    <a:pt x="41" y="33"/>
                  </a:moveTo>
                  <a:cubicBezTo>
                    <a:pt x="39" y="33"/>
                    <a:pt x="37" y="33"/>
                    <a:pt x="35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0"/>
                    <a:pt x="35" y="26"/>
                    <a:pt x="35" y="23"/>
                  </a:cubicBezTo>
                  <a:cubicBezTo>
                    <a:pt x="37" y="23"/>
                    <a:pt x="39" y="23"/>
                    <a:pt x="41" y="23"/>
                  </a:cubicBezTo>
                  <a:cubicBezTo>
                    <a:pt x="41" y="26"/>
                    <a:pt x="41" y="28"/>
                    <a:pt x="41" y="30"/>
                  </a:cubicBezTo>
                  <a:cubicBezTo>
                    <a:pt x="41" y="31"/>
                    <a:pt x="41" y="32"/>
                    <a:pt x="41" y="33"/>
                  </a:cubicBezTo>
                  <a:moveTo>
                    <a:pt x="49" y="33"/>
                  </a:moveTo>
                  <a:cubicBezTo>
                    <a:pt x="49" y="30"/>
                    <a:pt x="49" y="27"/>
                    <a:pt x="48" y="24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50" y="23"/>
                    <a:pt x="51" y="23"/>
                    <a:pt x="52" y="23"/>
                  </a:cubicBezTo>
                  <a:cubicBezTo>
                    <a:pt x="52" y="25"/>
                    <a:pt x="52" y="27"/>
                    <a:pt x="52" y="29"/>
                  </a:cubicBezTo>
                  <a:cubicBezTo>
                    <a:pt x="52" y="31"/>
                    <a:pt x="52" y="32"/>
                    <a:pt x="52" y="33"/>
                  </a:cubicBezTo>
                  <a:cubicBezTo>
                    <a:pt x="51" y="33"/>
                    <a:pt x="50" y="33"/>
                    <a:pt x="49" y="33"/>
                  </a:cubicBezTo>
                  <a:moveTo>
                    <a:pt x="54" y="33"/>
                  </a:moveTo>
                  <a:cubicBezTo>
                    <a:pt x="54" y="32"/>
                    <a:pt x="54" y="32"/>
                    <a:pt x="54" y="32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30"/>
                    <a:pt x="54" y="30"/>
                    <a:pt x="54" y="29"/>
                  </a:cubicBezTo>
                  <a:cubicBezTo>
                    <a:pt x="54" y="27"/>
                    <a:pt x="54" y="25"/>
                    <a:pt x="54" y="23"/>
                  </a:cubicBezTo>
                  <a:cubicBezTo>
                    <a:pt x="54" y="23"/>
                    <a:pt x="55" y="23"/>
                    <a:pt x="55" y="23"/>
                  </a:cubicBezTo>
                  <a:cubicBezTo>
                    <a:pt x="55" y="26"/>
                    <a:pt x="55" y="29"/>
                    <a:pt x="55" y="32"/>
                  </a:cubicBezTo>
                  <a:cubicBezTo>
                    <a:pt x="54" y="33"/>
                    <a:pt x="54" y="33"/>
                    <a:pt x="54" y="33"/>
                  </a:cubicBezTo>
                  <a:moveTo>
                    <a:pt x="57" y="32"/>
                  </a:moveTo>
                  <a:cubicBezTo>
                    <a:pt x="57" y="29"/>
                    <a:pt x="57" y="26"/>
                    <a:pt x="57" y="22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8" y="26"/>
                    <a:pt x="58" y="29"/>
                    <a:pt x="58" y="32"/>
                  </a:cubicBezTo>
                  <a:cubicBezTo>
                    <a:pt x="58" y="32"/>
                    <a:pt x="57" y="32"/>
                    <a:pt x="57" y="32"/>
                  </a:cubicBezTo>
                  <a:moveTo>
                    <a:pt x="34" y="33"/>
                  </a:moveTo>
                  <a:cubicBezTo>
                    <a:pt x="32" y="33"/>
                    <a:pt x="30" y="33"/>
                    <a:pt x="28" y="32"/>
                  </a:cubicBezTo>
                  <a:cubicBezTo>
                    <a:pt x="28" y="31"/>
                    <a:pt x="28" y="30"/>
                    <a:pt x="28" y="29"/>
                  </a:cubicBezTo>
                  <a:cubicBezTo>
                    <a:pt x="28" y="27"/>
                    <a:pt x="28" y="25"/>
                    <a:pt x="28" y="22"/>
                  </a:cubicBezTo>
                  <a:cubicBezTo>
                    <a:pt x="29" y="22"/>
                    <a:pt x="31" y="23"/>
                    <a:pt x="32" y="23"/>
                  </a:cubicBezTo>
                  <a:cubicBezTo>
                    <a:pt x="32" y="23"/>
                    <a:pt x="33" y="23"/>
                    <a:pt x="33" y="23"/>
                  </a:cubicBezTo>
                  <a:cubicBezTo>
                    <a:pt x="34" y="26"/>
                    <a:pt x="34" y="30"/>
                    <a:pt x="34" y="33"/>
                  </a:cubicBezTo>
                  <a:cubicBezTo>
                    <a:pt x="34" y="33"/>
                    <a:pt x="34" y="33"/>
                    <a:pt x="34" y="33"/>
                  </a:cubicBezTo>
                  <a:moveTo>
                    <a:pt x="60" y="32"/>
                  </a:moveTo>
                  <a:cubicBezTo>
                    <a:pt x="60" y="29"/>
                    <a:pt x="60" y="25"/>
                    <a:pt x="59" y="22"/>
                  </a:cubicBezTo>
                  <a:cubicBezTo>
                    <a:pt x="61" y="22"/>
                    <a:pt x="62" y="22"/>
                    <a:pt x="63" y="22"/>
                  </a:cubicBezTo>
                  <a:cubicBezTo>
                    <a:pt x="63" y="24"/>
                    <a:pt x="63" y="27"/>
                    <a:pt x="63" y="30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2" y="31"/>
                    <a:pt x="61" y="32"/>
                    <a:pt x="60" y="32"/>
                  </a:cubicBezTo>
                  <a:moveTo>
                    <a:pt x="26" y="32"/>
                  </a:moveTo>
                  <a:cubicBezTo>
                    <a:pt x="24" y="32"/>
                    <a:pt x="22" y="31"/>
                    <a:pt x="20" y="31"/>
                  </a:cubicBezTo>
                  <a:cubicBezTo>
                    <a:pt x="20" y="29"/>
                    <a:pt x="20" y="28"/>
                    <a:pt x="20" y="26"/>
                  </a:cubicBezTo>
                  <a:cubicBezTo>
                    <a:pt x="20" y="25"/>
                    <a:pt x="20" y="23"/>
                    <a:pt x="21" y="21"/>
                  </a:cubicBezTo>
                  <a:cubicBezTo>
                    <a:pt x="23" y="21"/>
                    <a:pt x="24" y="22"/>
                    <a:pt x="26" y="22"/>
                  </a:cubicBezTo>
                  <a:cubicBezTo>
                    <a:pt x="26" y="24"/>
                    <a:pt x="26" y="27"/>
                    <a:pt x="26" y="29"/>
                  </a:cubicBezTo>
                  <a:cubicBezTo>
                    <a:pt x="26" y="30"/>
                    <a:pt x="26" y="31"/>
                    <a:pt x="26" y="32"/>
                  </a:cubicBezTo>
                  <a:moveTo>
                    <a:pt x="65" y="31"/>
                  </a:moveTo>
                  <a:cubicBezTo>
                    <a:pt x="65" y="30"/>
                    <a:pt x="65" y="30"/>
                    <a:pt x="65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27"/>
                    <a:pt x="64" y="24"/>
                    <a:pt x="64" y="21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5" y="21"/>
                    <a:pt x="66" y="21"/>
                    <a:pt x="67" y="20"/>
                  </a:cubicBezTo>
                  <a:cubicBezTo>
                    <a:pt x="67" y="22"/>
                    <a:pt x="67" y="24"/>
                    <a:pt x="67" y="26"/>
                  </a:cubicBezTo>
                  <a:cubicBezTo>
                    <a:pt x="67" y="27"/>
                    <a:pt x="67" y="29"/>
                    <a:pt x="67" y="30"/>
                  </a:cubicBezTo>
                  <a:cubicBezTo>
                    <a:pt x="66" y="30"/>
                    <a:pt x="66" y="31"/>
                    <a:pt x="65" y="31"/>
                  </a:cubicBezTo>
                  <a:moveTo>
                    <a:pt x="69" y="30"/>
                  </a:moveTo>
                  <a:cubicBezTo>
                    <a:pt x="69" y="28"/>
                    <a:pt x="69" y="27"/>
                    <a:pt x="69" y="26"/>
                  </a:cubicBezTo>
                  <a:cubicBezTo>
                    <a:pt x="69" y="24"/>
                    <a:pt x="69" y="22"/>
                    <a:pt x="69" y="20"/>
                  </a:cubicBezTo>
                  <a:cubicBezTo>
                    <a:pt x="70" y="20"/>
                    <a:pt x="71" y="19"/>
                    <a:pt x="73" y="19"/>
                  </a:cubicBezTo>
                  <a:cubicBezTo>
                    <a:pt x="73" y="22"/>
                    <a:pt x="73" y="25"/>
                    <a:pt x="73" y="28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2" y="29"/>
                    <a:pt x="70" y="29"/>
                    <a:pt x="69" y="30"/>
                  </a:cubicBezTo>
                  <a:moveTo>
                    <a:pt x="19" y="30"/>
                  </a:moveTo>
                  <a:cubicBezTo>
                    <a:pt x="17" y="29"/>
                    <a:pt x="15" y="28"/>
                    <a:pt x="13" y="27"/>
                  </a:cubicBezTo>
                  <a:cubicBezTo>
                    <a:pt x="13" y="24"/>
                    <a:pt x="13" y="21"/>
                    <a:pt x="13" y="18"/>
                  </a:cubicBezTo>
                  <a:cubicBezTo>
                    <a:pt x="15" y="19"/>
                    <a:pt x="17" y="20"/>
                    <a:pt x="19" y="20"/>
                  </a:cubicBezTo>
                  <a:cubicBezTo>
                    <a:pt x="19" y="22"/>
                    <a:pt x="19" y="24"/>
                    <a:pt x="19" y="26"/>
                  </a:cubicBezTo>
                  <a:cubicBezTo>
                    <a:pt x="19" y="28"/>
                    <a:pt x="19" y="29"/>
                    <a:pt x="19" y="30"/>
                  </a:cubicBezTo>
                  <a:moveTo>
                    <a:pt x="75" y="28"/>
                  </a:moveTo>
                  <a:cubicBezTo>
                    <a:pt x="75" y="28"/>
                    <a:pt x="75" y="28"/>
                    <a:pt x="75" y="28"/>
                  </a:cubicBezTo>
                  <a:cubicBezTo>
                    <a:pt x="75" y="24"/>
                    <a:pt x="75" y="21"/>
                    <a:pt x="74" y="18"/>
                  </a:cubicBezTo>
                  <a:cubicBezTo>
                    <a:pt x="75" y="18"/>
                    <a:pt x="76" y="17"/>
                    <a:pt x="77" y="17"/>
                  </a:cubicBezTo>
                  <a:cubicBezTo>
                    <a:pt x="78" y="20"/>
                    <a:pt x="78" y="23"/>
                    <a:pt x="78" y="27"/>
                  </a:cubicBezTo>
                  <a:cubicBezTo>
                    <a:pt x="77" y="27"/>
                    <a:pt x="76" y="28"/>
                    <a:pt x="75" y="28"/>
                  </a:cubicBezTo>
                  <a:moveTo>
                    <a:pt x="11" y="26"/>
                  </a:moveTo>
                  <a:cubicBezTo>
                    <a:pt x="10" y="26"/>
                    <a:pt x="10" y="25"/>
                    <a:pt x="9" y="25"/>
                  </a:cubicBezTo>
                  <a:cubicBezTo>
                    <a:pt x="9" y="22"/>
                    <a:pt x="9" y="19"/>
                    <a:pt x="9" y="16"/>
                  </a:cubicBezTo>
                  <a:cubicBezTo>
                    <a:pt x="10" y="17"/>
                    <a:pt x="10" y="17"/>
                    <a:pt x="11" y="18"/>
                  </a:cubicBezTo>
                  <a:cubicBezTo>
                    <a:pt x="11" y="20"/>
                    <a:pt x="11" y="23"/>
                    <a:pt x="11" y="26"/>
                  </a:cubicBezTo>
                  <a:moveTo>
                    <a:pt x="7" y="23"/>
                  </a:moveTo>
                  <a:cubicBezTo>
                    <a:pt x="7" y="23"/>
                    <a:pt x="6" y="22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19"/>
                    <a:pt x="6" y="17"/>
                    <a:pt x="6" y="1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8"/>
                    <a:pt x="7" y="20"/>
                    <a:pt x="7" y="23"/>
                  </a:cubicBezTo>
                  <a:moveTo>
                    <a:pt x="79" y="26"/>
                  </a:moveTo>
                  <a:cubicBezTo>
                    <a:pt x="79" y="23"/>
                    <a:pt x="79" y="19"/>
                    <a:pt x="79" y="16"/>
                  </a:cubicBezTo>
                  <a:cubicBezTo>
                    <a:pt x="81" y="15"/>
                    <a:pt x="82" y="14"/>
                    <a:pt x="84" y="14"/>
                  </a:cubicBezTo>
                  <a:cubicBezTo>
                    <a:pt x="84" y="17"/>
                    <a:pt x="84" y="20"/>
                    <a:pt x="84" y="23"/>
                  </a:cubicBezTo>
                  <a:cubicBezTo>
                    <a:pt x="84" y="24"/>
                    <a:pt x="83" y="24"/>
                    <a:pt x="82" y="25"/>
                  </a:cubicBezTo>
                  <a:cubicBezTo>
                    <a:pt x="81" y="25"/>
                    <a:pt x="80" y="25"/>
                    <a:pt x="79" y="26"/>
                  </a:cubicBezTo>
                  <a:moveTo>
                    <a:pt x="4" y="15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4" y="15"/>
                    <a:pt x="4" y="15"/>
                  </a:cubicBezTo>
                  <a:moveTo>
                    <a:pt x="86" y="22"/>
                  </a:moveTo>
                  <a:cubicBezTo>
                    <a:pt x="86" y="19"/>
                    <a:pt x="86" y="16"/>
                    <a:pt x="86" y="13"/>
                  </a:cubicBezTo>
                  <a:cubicBezTo>
                    <a:pt x="87" y="12"/>
                    <a:pt x="88" y="11"/>
                    <a:pt x="89" y="10"/>
                  </a:cubicBezTo>
                  <a:cubicBezTo>
                    <a:pt x="89" y="13"/>
                    <a:pt x="89" y="15"/>
                    <a:pt x="89" y="17"/>
                  </a:cubicBezTo>
                  <a:cubicBezTo>
                    <a:pt x="89" y="18"/>
                    <a:pt x="89" y="18"/>
                    <a:pt x="89" y="18"/>
                  </a:cubicBezTo>
                  <a:cubicBezTo>
                    <a:pt x="88" y="19"/>
                    <a:pt x="87" y="20"/>
                    <a:pt x="86" y="22"/>
                  </a:cubicBezTo>
                  <a:moveTo>
                    <a:pt x="91" y="0"/>
                  </a:moveTo>
                  <a:cubicBezTo>
                    <a:pt x="90" y="0"/>
                    <a:pt x="89" y="1"/>
                    <a:pt x="89" y="2"/>
                  </a:cubicBezTo>
                  <a:cubicBezTo>
                    <a:pt x="89" y="3"/>
                    <a:pt x="89" y="5"/>
                    <a:pt x="89" y="6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76" y="16"/>
                    <a:pt x="60" y="20"/>
                    <a:pt x="44" y="20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0" y="20"/>
                    <a:pt x="36" y="20"/>
                    <a:pt x="32" y="19"/>
                  </a:cubicBezTo>
                  <a:cubicBezTo>
                    <a:pt x="22" y="18"/>
                    <a:pt x="12" y="16"/>
                    <a:pt x="6" y="10"/>
                  </a:cubicBezTo>
                  <a:cubicBezTo>
                    <a:pt x="5" y="9"/>
                    <a:pt x="4" y="8"/>
                    <a:pt x="4" y="8"/>
                  </a:cubicBezTo>
                  <a:cubicBezTo>
                    <a:pt x="4" y="7"/>
                    <a:pt x="4" y="6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2" y="3"/>
                    <a:pt x="1" y="3"/>
                    <a:pt x="1" y="4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1" y="9"/>
                    <a:pt x="0" y="10"/>
                    <a:pt x="0" y="10"/>
                  </a:cubicBezTo>
                  <a:cubicBezTo>
                    <a:pt x="0" y="13"/>
                    <a:pt x="1" y="16"/>
                    <a:pt x="1" y="19"/>
                  </a:cubicBezTo>
                  <a:cubicBezTo>
                    <a:pt x="1" y="19"/>
                    <a:pt x="1" y="20"/>
                    <a:pt x="2" y="20"/>
                  </a:cubicBezTo>
                  <a:cubicBezTo>
                    <a:pt x="2" y="22"/>
                    <a:pt x="4" y="24"/>
                    <a:pt x="5" y="26"/>
                  </a:cubicBezTo>
                  <a:cubicBezTo>
                    <a:pt x="11" y="31"/>
                    <a:pt x="23" y="37"/>
                    <a:pt x="41" y="37"/>
                  </a:cubicBezTo>
                  <a:cubicBezTo>
                    <a:pt x="49" y="37"/>
                    <a:pt x="60" y="36"/>
                    <a:pt x="70" y="33"/>
                  </a:cubicBezTo>
                  <a:cubicBezTo>
                    <a:pt x="73" y="32"/>
                    <a:pt x="76" y="31"/>
                    <a:pt x="79" y="30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1" y="29"/>
                    <a:pt x="83" y="28"/>
                    <a:pt x="84" y="28"/>
                  </a:cubicBezTo>
                  <a:cubicBezTo>
                    <a:pt x="84" y="27"/>
                    <a:pt x="85" y="27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9" y="24"/>
                    <a:pt x="91" y="21"/>
                    <a:pt x="92" y="18"/>
                  </a:cubicBezTo>
                  <a:cubicBezTo>
                    <a:pt x="92" y="18"/>
                    <a:pt x="93" y="17"/>
                    <a:pt x="93" y="17"/>
                  </a:cubicBezTo>
                  <a:cubicBezTo>
                    <a:pt x="93" y="16"/>
                    <a:pt x="92" y="16"/>
                    <a:pt x="92" y="15"/>
                  </a:cubicBezTo>
                  <a:cubicBezTo>
                    <a:pt x="92" y="11"/>
                    <a:pt x="93" y="6"/>
                    <a:pt x="93" y="2"/>
                  </a:cubicBezTo>
                  <a:cubicBezTo>
                    <a:pt x="93" y="1"/>
                    <a:pt x="92" y="0"/>
                    <a:pt x="91" y="0"/>
                  </a:cubicBezTo>
                  <a:cubicBezTo>
                    <a:pt x="91" y="0"/>
                    <a:pt x="91" y="0"/>
                    <a:pt x="9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32" name="Freeform 786"/>
            <p:cNvSpPr>
              <a:spLocks noEditPoints="1"/>
            </p:cNvSpPr>
            <p:nvPr/>
          </p:nvSpPr>
          <p:spPr bwMode="auto">
            <a:xfrm>
              <a:off x="3009" y="2648"/>
              <a:ext cx="220" cy="87"/>
            </a:xfrm>
            <a:custGeom>
              <a:avLst/>
              <a:gdLst>
                <a:gd name="T0" fmla="*/ 47 w 93"/>
                <a:gd name="T1" fmla="*/ 23 h 37"/>
                <a:gd name="T2" fmla="*/ 42 w 93"/>
                <a:gd name="T3" fmla="*/ 33 h 37"/>
                <a:gd name="T4" fmla="*/ 44 w 93"/>
                <a:gd name="T5" fmla="*/ 23 h 37"/>
                <a:gd name="T6" fmla="*/ 35 w 93"/>
                <a:gd name="T7" fmla="*/ 33 h 37"/>
                <a:gd name="T8" fmla="*/ 41 w 93"/>
                <a:gd name="T9" fmla="*/ 30 h 37"/>
                <a:gd name="T10" fmla="*/ 48 w 93"/>
                <a:gd name="T11" fmla="*/ 24 h 37"/>
                <a:gd name="T12" fmla="*/ 52 w 93"/>
                <a:gd name="T13" fmla="*/ 23 h 37"/>
                <a:gd name="T14" fmla="*/ 49 w 93"/>
                <a:gd name="T15" fmla="*/ 33 h 37"/>
                <a:gd name="T16" fmla="*/ 54 w 93"/>
                <a:gd name="T17" fmla="*/ 31 h 37"/>
                <a:gd name="T18" fmla="*/ 55 w 93"/>
                <a:gd name="T19" fmla="*/ 23 h 37"/>
                <a:gd name="T20" fmla="*/ 57 w 93"/>
                <a:gd name="T21" fmla="*/ 32 h 37"/>
                <a:gd name="T22" fmla="*/ 58 w 93"/>
                <a:gd name="T23" fmla="*/ 32 h 37"/>
                <a:gd name="T24" fmla="*/ 28 w 93"/>
                <a:gd name="T25" fmla="*/ 32 h 37"/>
                <a:gd name="T26" fmla="*/ 32 w 93"/>
                <a:gd name="T27" fmla="*/ 23 h 37"/>
                <a:gd name="T28" fmla="*/ 34 w 93"/>
                <a:gd name="T29" fmla="*/ 33 h 37"/>
                <a:gd name="T30" fmla="*/ 63 w 93"/>
                <a:gd name="T31" fmla="*/ 21 h 37"/>
                <a:gd name="T32" fmla="*/ 63 w 93"/>
                <a:gd name="T33" fmla="*/ 31 h 37"/>
                <a:gd name="T34" fmla="*/ 20 w 93"/>
                <a:gd name="T35" fmla="*/ 30 h 37"/>
                <a:gd name="T36" fmla="*/ 26 w 93"/>
                <a:gd name="T37" fmla="*/ 22 h 37"/>
                <a:gd name="T38" fmla="*/ 65 w 93"/>
                <a:gd name="T39" fmla="*/ 31 h 37"/>
                <a:gd name="T40" fmla="*/ 64 w 93"/>
                <a:gd name="T41" fmla="*/ 21 h 37"/>
                <a:gd name="T42" fmla="*/ 67 w 93"/>
                <a:gd name="T43" fmla="*/ 26 h 37"/>
                <a:gd name="T44" fmla="*/ 69 w 93"/>
                <a:gd name="T45" fmla="*/ 30 h 37"/>
                <a:gd name="T46" fmla="*/ 73 w 93"/>
                <a:gd name="T47" fmla="*/ 19 h 37"/>
                <a:gd name="T48" fmla="*/ 69 w 93"/>
                <a:gd name="T49" fmla="*/ 30 h 37"/>
                <a:gd name="T50" fmla="*/ 13 w 93"/>
                <a:gd name="T51" fmla="*/ 18 h 37"/>
                <a:gd name="T52" fmla="*/ 19 w 93"/>
                <a:gd name="T53" fmla="*/ 30 h 37"/>
                <a:gd name="T54" fmla="*/ 74 w 93"/>
                <a:gd name="T55" fmla="*/ 18 h 37"/>
                <a:gd name="T56" fmla="*/ 75 w 93"/>
                <a:gd name="T57" fmla="*/ 28 h 37"/>
                <a:gd name="T58" fmla="*/ 9 w 93"/>
                <a:gd name="T59" fmla="*/ 16 h 37"/>
                <a:gd name="T60" fmla="*/ 7 w 93"/>
                <a:gd name="T61" fmla="*/ 23 h 37"/>
                <a:gd name="T62" fmla="*/ 6 w 93"/>
                <a:gd name="T63" fmla="*/ 14 h 37"/>
                <a:gd name="T64" fmla="*/ 79 w 93"/>
                <a:gd name="T65" fmla="*/ 26 h 37"/>
                <a:gd name="T66" fmla="*/ 84 w 93"/>
                <a:gd name="T67" fmla="*/ 23 h 37"/>
                <a:gd name="T68" fmla="*/ 4 w 93"/>
                <a:gd name="T69" fmla="*/ 15 h 37"/>
                <a:gd name="T70" fmla="*/ 4 w 93"/>
                <a:gd name="T71" fmla="*/ 13 h 37"/>
                <a:gd name="T72" fmla="*/ 86 w 93"/>
                <a:gd name="T73" fmla="*/ 13 h 37"/>
                <a:gd name="T74" fmla="*/ 89 w 93"/>
                <a:gd name="T75" fmla="*/ 18 h 37"/>
                <a:gd name="T76" fmla="*/ 89 w 93"/>
                <a:gd name="T77" fmla="*/ 2 h 37"/>
                <a:gd name="T78" fmla="*/ 44 w 93"/>
                <a:gd name="T79" fmla="*/ 20 h 37"/>
                <a:gd name="T80" fmla="*/ 4 w 93"/>
                <a:gd name="T81" fmla="*/ 7 h 37"/>
                <a:gd name="T82" fmla="*/ 3 w 93"/>
                <a:gd name="T83" fmla="*/ 3 h 37"/>
                <a:gd name="T84" fmla="*/ 0 w 93"/>
                <a:gd name="T85" fmla="*/ 6 h 37"/>
                <a:gd name="T86" fmla="*/ 1 w 93"/>
                <a:gd name="T87" fmla="*/ 19 h 37"/>
                <a:gd name="T88" fmla="*/ 41 w 93"/>
                <a:gd name="T89" fmla="*/ 37 h 37"/>
                <a:gd name="T90" fmla="*/ 79 w 93"/>
                <a:gd name="T91" fmla="*/ 30 h 37"/>
                <a:gd name="T92" fmla="*/ 84 w 93"/>
                <a:gd name="T93" fmla="*/ 27 h 37"/>
                <a:gd name="T94" fmla="*/ 86 w 93"/>
                <a:gd name="T95" fmla="*/ 26 h 37"/>
                <a:gd name="T96" fmla="*/ 92 w 93"/>
                <a:gd name="T97" fmla="*/ 15 h 37"/>
                <a:gd name="T98" fmla="*/ 91 w 93"/>
                <a:gd name="T9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3" h="37">
                  <a:moveTo>
                    <a:pt x="44" y="23"/>
                  </a:moveTo>
                  <a:cubicBezTo>
                    <a:pt x="45" y="23"/>
                    <a:pt x="46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27"/>
                    <a:pt x="47" y="30"/>
                    <a:pt x="48" y="33"/>
                  </a:cubicBezTo>
                  <a:cubicBezTo>
                    <a:pt x="46" y="33"/>
                    <a:pt x="44" y="33"/>
                    <a:pt x="42" y="33"/>
                  </a:cubicBezTo>
                  <a:cubicBezTo>
                    <a:pt x="42" y="32"/>
                    <a:pt x="42" y="31"/>
                    <a:pt x="42" y="30"/>
                  </a:cubicBezTo>
                  <a:cubicBezTo>
                    <a:pt x="42" y="28"/>
                    <a:pt x="42" y="26"/>
                    <a:pt x="43" y="23"/>
                  </a:cubicBezTo>
                  <a:cubicBezTo>
                    <a:pt x="44" y="23"/>
                    <a:pt x="44" y="23"/>
                    <a:pt x="44" y="23"/>
                  </a:cubicBezTo>
                  <a:moveTo>
                    <a:pt x="41" y="33"/>
                  </a:moveTo>
                  <a:cubicBezTo>
                    <a:pt x="39" y="33"/>
                    <a:pt x="37" y="33"/>
                    <a:pt x="35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0"/>
                    <a:pt x="35" y="26"/>
                    <a:pt x="35" y="23"/>
                  </a:cubicBezTo>
                  <a:cubicBezTo>
                    <a:pt x="37" y="23"/>
                    <a:pt x="39" y="23"/>
                    <a:pt x="41" y="23"/>
                  </a:cubicBezTo>
                  <a:cubicBezTo>
                    <a:pt x="41" y="26"/>
                    <a:pt x="41" y="28"/>
                    <a:pt x="41" y="30"/>
                  </a:cubicBezTo>
                  <a:cubicBezTo>
                    <a:pt x="41" y="31"/>
                    <a:pt x="41" y="32"/>
                    <a:pt x="41" y="33"/>
                  </a:cubicBezTo>
                  <a:moveTo>
                    <a:pt x="49" y="33"/>
                  </a:moveTo>
                  <a:cubicBezTo>
                    <a:pt x="49" y="30"/>
                    <a:pt x="49" y="27"/>
                    <a:pt x="48" y="24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50" y="23"/>
                    <a:pt x="51" y="23"/>
                    <a:pt x="52" y="23"/>
                  </a:cubicBezTo>
                  <a:cubicBezTo>
                    <a:pt x="52" y="25"/>
                    <a:pt x="52" y="27"/>
                    <a:pt x="52" y="29"/>
                  </a:cubicBezTo>
                  <a:cubicBezTo>
                    <a:pt x="52" y="30"/>
                    <a:pt x="52" y="32"/>
                    <a:pt x="52" y="33"/>
                  </a:cubicBezTo>
                  <a:cubicBezTo>
                    <a:pt x="51" y="33"/>
                    <a:pt x="50" y="33"/>
                    <a:pt x="49" y="33"/>
                  </a:cubicBezTo>
                  <a:moveTo>
                    <a:pt x="54" y="33"/>
                  </a:moveTo>
                  <a:cubicBezTo>
                    <a:pt x="54" y="32"/>
                    <a:pt x="54" y="32"/>
                    <a:pt x="54" y="31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30"/>
                    <a:pt x="54" y="30"/>
                    <a:pt x="54" y="29"/>
                  </a:cubicBezTo>
                  <a:cubicBezTo>
                    <a:pt x="54" y="27"/>
                    <a:pt x="54" y="25"/>
                    <a:pt x="54" y="23"/>
                  </a:cubicBezTo>
                  <a:cubicBezTo>
                    <a:pt x="54" y="23"/>
                    <a:pt x="55" y="23"/>
                    <a:pt x="55" y="23"/>
                  </a:cubicBezTo>
                  <a:cubicBezTo>
                    <a:pt x="55" y="26"/>
                    <a:pt x="55" y="29"/>
                    <a:pt x="55" y="32"/>
                  </a:cubicBezTo>
                  <a:cubicBezTo>
                    <a:pt x="54" y="33"/>
                    <a:pt x="54" y="33"/>
                    <a:pt x="54" y="33"/>
                  </a:cubicBezTo>
                  <a:moveTo>
                    <a:pt x="57" y="32"/>
                  </a:moveTo>
                  <a:cubicBezTo>
                    <a:pt x="57" y="29"/>
                    <a:pt x="57" y="26"/>
                    <a:pt x="57" y="22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8" y="26"/>
                    <a:pt x="58" y="29"/>
                    <a:pt x="58" y="32"/>
                  </a:cubicBezTo>
                  <a:cubicBezTo>
                    <a:pt x="58" y="32"/>
                    <a:pt x="57" y="32"/>
                    <a:pt x="57" y="32"/>
                  </a:cubicBezTo>
                  <a:moveTo>
                    <a:pt x="34" y="33"/>
                  </a:moveTo>
                  <a:cubicBezTo>
                    <a:pt x="32" y="33"/>
                    <a:pt x="30" y="33"/>
                    <a:pt x="28" y="32"/>
                  </a:cubicBezTo>
                  <a:cubicBezTo>
                    <a:pt x="28" y="31"/>
                    <a:pt x="28" y="30"/>
                    <a:pt x="28" y="29"/>
                  </a:cubicBezTo>
                  <a:cubicBezTo>
                    <a:pt x="28" y="27"/>
                    <a:pt x="28" y="25"/>
                    <a:pt x="28" y="22"/>
                  </a:cubicBezTo>
                  <a:cubicBezTo>
                    <a:pt x="29" y="22"/>
                    <a:pt x="31" y="23"/>
                    <a:pt x="32" y="23"/>
                  </a:cubicBezTo>
                  <a:cubicBezTo>
                    <a:pt x="32" y="23"/>
                    <a:pt x="33" y="23"/>
                    <a:pt x="33" y="23"/>
                  </a:cubicBezTo>
                  <a:cubicBezTo>
                    <a:pt x="34" y="26"/>
                    <a:pt x="34" y="30"/>
                    <a:pt x="34" y="33"/>
                  </a:cubicBezTo>
                  <a:cubicBezTo>
                    <a:pt x="34" y="33"/>
                    <a:pt x="34" y="33"/>
                    <a:pt x="34" y="33"/>
                  </a:cubicBezTo>
                  <a:moveTo>
                    <a:pt x="60" y="32"/>
                  </a:moveTo>
                  <a:cubicBezTo>
                    <a:pt x="60" y="28"/>
                    <a:pt x="60" y="25"/>
                    <a:pt x="59" y="22"/>
                  </a:cubicBezTo>
                  <a:cubicBezTo>
                    <a:pt x="61" y="22"/>
                    <a:pt x="62" y="22"/>
                    <a:pt x="63" y="21"/>
                  </a:cubicBezTo>
                  <a:cubicBezTo>
                    <a:pt x="63" y="24"/>
                    <a:pt x="63" y="27"/>
                    <a:pt x="63" y="30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2" y="31"/>
                    <a:pt x="61" y="32"/>
                    <a:pt x="60" y="32"/>
                  </a:cubicBezTo>
                  <a:moveTo>
                    <a:pt x="26" y="32"/>
                  </a:moveTo>
                  <a:cubicBezTo>
                    <a:pt x="24" y="32"/>
                    <a:pt x="22" y="31"/>
                    <a:pt x="20" y="30"/>
                  </a:cubicBezTo>
                  <a:cubicBezTo>
                    <a:pt x="20" y="29"/>
                    <a:pt x="20" y="28"/>
                    <a:pt x="20" y="26"/>
                  </a:cubicBezTo>
                  <a:cubicBezTo>
                    <a:pt x="20" y="25"/>
                    <a:pt x="20" y="23"/>
                    <a:pt x="21" y="21"/>
                  </a:cubicBezTo>
                  <a:cubicBezTo>
                    <a:pt x="23" y="21"/>
                    <a:pt x="24" y="22"/>
                    <a:pt x="26" y="22"/>
                  </a:cubicBezTo>
                  <a:cubicBezTo>
                    <a:pt x="26" y="24"/>
                    <a:pt x="26" y="27"/>
                    <a:pt x="26" y="29"/>
                  </a:cubicBezTo>
                  <a:cubicBezTo>
                    <a:pt x="26" y="30"/>
                    <a:pt x="26" y="31"/>
                    <a:pt x="26" y="32"/>
                  </a:cubicBezTo>
                  <a:moveTo>
                    <a:pt x="65" y="31"/>
                  </a:moveTo>
                  <a:cubicBezTo>
                    <a:pt x="65" y="30"/>
                    <a:pt x="65" y="30"/>
                    <a:pt x="65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27"/>
                    <a:pt x="64" y="24"/>
                    <a:pt x="64" y="21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5" y="21"/>
                    <a:pt x="66" y="21"/>
                    <a:pt x="67" y="20"/>
                  </a:cubicBezTo>
                  <a:cubicBezTo>
                    <a:pt x="67" y="22"/>
                    <a:pt x="67" y="24"/>
                    <a:pt x="67" y="26"/>
                  </a:cubicBezTo>
                  <a:cubicBezTo>
                    <a:pt x="67" y="27"/>
                    <a:pt x="67" y="29"/>
                    <a:pt x="67" y="30"/>
                  </a:cubicBezTo>
                  <a:cubicBezTo>
                    <a:pt x="66" y="30"/>
                    <a:pt x="66" y="31"/>
                    <a:pt x="65" y="31"/>
                  </a:cubicBezTo>
                  <a:moveTo>
                    <a:pt x="69" y="30"/>
                  </a:moveTo>
                  <a:cubicBezTo>
                    <a:pt x="69" y="28"/>
                    <a:pt x="69" y="27"/>
                    <a:pt x="69" y="26"/>
                  </a:cubicBezTo>
                  <a:cubicBezTo>
                    <a:pt x="69" y="24"/>
                    <a:pt x="69" y="22"/>
                    <a:pt x="69" y="20"/>
                  </a:cubicBezTo>
                  <a:cubicBezTo>
                    <a:pt x="70" y="20"/>
                    <a:pt x="71" y="19"/>
                    <a:pt x="73" y="19"/>
                  </a:cubicBezTo>
                  <a:cubicBezTo>
                    <a:pt x="73" y="22"/>
                    <a:pt x="73" y="25"/>
                    <a:pt x="73" y="28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2" y="29"/>
                    <a:pt x="70" y="29"/>
                    <a:pt x="69" y="30"/>
                  </a:cubicBezTo>
                  <a:moveTo>
                    <a:pt x="19" y="30"/>
                  </a:moveTo>
                  <a:cubicBezTo>
                    <a:pt x="17" y="29"/>
                    <a:pt x="15" y="28"/>
                    <a:pt x="13" y="27"/>
                  </a:cubicBezTo>
                  <a:cubicBezTo>
                    <a:pt x="13" y="24"/>
                    <a:pt x="13" y="21"/>
                    <a:pt x="13" y="18"/>
                  </a:cubicBezTo>
                  <a:cubicBezTo>
                    <a:pt x="15" y="19"/>
                    <a:pt x="17" y="20"/>
                    <a:pt x="19" y="20"/>
                  </a:cubicBezTo>
                  <a:cubicBezTo>
                    <a:pt x="19" y="22"/>
                    <a:pt x="19" y="24"/>
                    <a:pt x="19" y="26"/>
                  </a:cubicBezTo>
                  <a:cubicBezTo>
                    <a:pt x="19" y="28"/>
                    <a:pt x="19" y="29"/>
                    <a:pt x="19" y="30"/>
                  </a:cubicBezTo>
                  <a:moveTo>
                    <a:pt x="75" y="28"/>
                  </a:moveTo>
                  <a:cubicBezTo>
                    <a:pt x="75" y="28"/>
                    <a:pt x="75" y="28"/>
                    <a:pt x="75" y="28"/>
                  </a:cubicBezTo>
                  <a:cubicBezTo>
                    <a:pt x="75" y="24"/>
                    <a:pt x="75" y="21"/>
                    <a:pt x="74" y="18"/>
                  </a:cubicBezTo>
                  <a:cubicBezTo>
                    <a:pt x="75" y="18"/>
                    <a:pt x="76" y="17"/>
                    <a:pt x="77" y="17"/>
                  </a:cubicBezTo>
                  <a:cubicBezTo>
                    <a:pt x="78" y="20"/>
                    <a:pt x="78" y="23"/>
                    <a:pt x="78" y="27"/>
                  </a:cubicBezTo>
                  <a:cubicBezTo>
                    <a:pt x="77" y="27"/>
                    <a:pt x="76" y="28"/>
                    <a:pt x="75" y="28"/>
                  </a:cubicBezTo>
                  <a:moveTo>
                    <a:pt x="11" y="26"/>
                  </a:moveTo>
                  <a:cubicBezTo>
                    <a:pt x="10" y="26"/>
                    <a:pt x="10" y="25"/>
                    <a:pt x="9" y="25"/>
                  </a:cubicBezTo>
                  <a:cubicBezTo>
                    <a:pt x="9" y="22"/>
                    <a:pt x="9" y="19"/>
                    <a:pt x="9" y="16"/>
                  </a:cubicBezTo>
                  <a:cubicBezTo>
                    <a:pt x="10" y="17"/>
                    <a:pt x="10" y="17"/>
                    <a:pt x="11" y="17"/>
                  </a:cubicBezTo>
                  <a:cubicBezTo>
                    <a:pt x="11" y="20"/>
                    <a:pt x="11" y="23"/>
                    <a:pt x="11" y="26"/>
                  </a:cubicBezTo>
                  <a:moveTo>
                    <a:pt x="7" y="23"/>
                  </a:moveTo>
                  <a:cubicBezTo>
                    <a:pt x="7" y="23"/>
                    <a:pt x="6" y="22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19"/>
                    <a:pt x="6" y="17"/>
                    <a:pt x="6" y="1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8"/>
                    <a:pt x="7" y="20"/>
                    <a:pt x="7" y="23"/>
                  </a:cubicBezTo>
                  <a:moveTo>
                    <a:pt x="79" y="26"/>
                  </a:moveTo>
                  <a:cubicBezTo>
                    <a:pt x="79" y="23"/>
                    <a:pt x="79" y="19"/>
                    <a:pt x="79" y="16"/>
                  </a:cubicBezTo>
                  <a:cubicBezTo>
                    <a:pt x="81" y="15"/>
                    <a:pt x="82" y="14"/>
                    <a:pt x="84" y="14"/>
                  </a:cubicBezTo>
                  <a:cubicBezTo>
                    <a:pt x="84" y="17"/>
                    <a:pt x="84" y="20"/>
                    <a:pt x="84" y="23"/>
                  </a:cubicBezTo>
                  <a:cubicBezTo>
                    <a:pt x="84" y="24"/>
                    <a:pt x="83" y="24"/>
                    <a:pt x="82" y="25"/>
                  </a:cubicBezTo>
                  <a:cubicBezTo>
                    <a:pt x="81" y="25"/>
                    <a:pt x="80" y="25"/>
                    <a:pt x="79" y="26"/>
                  </a:cubicBezTo>
                  <a:moveTo>
                    <a:pt x="4" y="15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4" y="14"/>
                    <a:pt x="4" y="15"/>
                  </a:cubicBezTo>
                  <a:moveTo>
                    <a:pt x="86" y="22"/>
                  </a:moveTo>
                  <a:cubicBezTo>
                    <a:pt x="86" y="19"/>
                    <a:pt x="86" y="16"/>
                    <a:pt x="86" y="13"/>
                  </a:cubicBezTo>
                  <a:cubicBezTo>
                    <a:pt x="87" y="12"/>
                    <a:pt x="88" y="11"/>
                    <a:pt x="89" y="10"/>
                  </a:cubicBezTo>
                  <a:cubicBezTo>
                    <a:pt x="89" y="13"/>
                    <a:pt x="89" y="15"/>
                    <a:pt x="89" y="17"/>
                  </a:cubicBezTo>
                  <a:cubicBezTo>
                    <a:pt x="89" y="18"/>
                    <a:pt x="89" y="18"/>
                    <a:pt x="89" y="18"/>
                  </a:cubicBezTo>
                  <a:cubicBezTo>
                    <a:pt x="88" y="19"/>
                    <a:pt x="87" y="20"/>
                    <a:pt x="86" y="22"/>
                  </a:cubicBezTo>
                  <a:moveTo>
                    <a:pt x="91" y="0"/>
                  </a:moveTo>
                  <a:cubicBezTo>
                    <a:pt x="90" y="0"/>
                    <a:pt x="89" y="1"/>
                    <a:pt x="89" y="2"/>
                  </a:cubicBezTo>
                  <a:cubicBezTo>
                    <a:pt x="89" y="3"/>
                    <a:pt x="89" y="5"/>
                    <a:pt x="89" y="6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76" y="16"/>
                    <a:pt x="60" y="20"/>
                    <a:pt x="44" y="20"/>
                  </a:cubicBezTo>
                  <a:cubicBezTo>
                    <a:pt x="40" y="20"/>
                    <a:pt x="36" y="20"/>
                    <a:pt x="32" y="19"/>
                  </a:cubicBezTo>
                  <a:cubicBezTo>
                    <a:pt x="22" y="18"/>
                    <a:pt x="12" y="16"/>
                    <a:pt x="6" y="10"/>
                  </a:cubicBezTo>
                  <a:cubicBezTo>
                    <a:pt x="5" y="9"/>
                    <a:pt x="4" y="8"/>
                    <a:pt x="4" y="7"/>
                  </a:cubicBezTo>
                  <a:cubicBezTo>
                    <a:pt x="4" y="7"/>
                    <a:pt x="4" y="6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2" y="3"/>
                    <a:pt x="1" y="3"/>
                    <a:pt x="1" y="4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1" y="9"/>
                    <a:pt x="0" y="10"/>
                    <a:pt x="0" y="10"/>
                  </a:cubicBezTo>
                  <a:cubicBezTo>
                    <a:pt x="0" y="13"/>
                    <a:pt x="1" y="16"/>
                    <a:pt x="1" y="19"/>
                  </a:cubicBezTo>
                  <a:cubicBezTo>
                    <a:pt x="1" y="19"/>
                    <a:pt x="1" y="20"/>
                    <a:pt x="2" y="20"/>
                  </a:cubicBezTo>
                  <a:cubicBezTo>
                    <a:pt x="2" y="22"/>
                    <a:pt x="4" y="24"/>
                    <a:pt x="5" y="26"/>
                  </a:cubicBezTo>
                  <a:cubicBezTo>
                    <a:pt x="11" y="31"/>
                    <a:pt x="23" y="37"/>
                    <a:pt x="41" y="37"/>
                  </a:cubicBezTo>
                  <a:cubicBezTo>
                    <a:pt x="49" y="37"/>
                    <a:pt x="60" y="36"/>
                    <a:pt x="70" y="33"/>
                  </a:cubicBezTo>
                  <a:cubicBezTo>
                    <a:pt x="73" y="32"/>
                    <a:pt x="76" y="31"/>
                    <a:pt x="79" y="30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1" y="29"/>
                    <a:pt x="83" y="28"/>
                    <a:pt x="84" y="27"/>
                  </a:cubicBezTo>
                  <a:cubicBezTo>
                    <a:pt x="84" y="27"/>
                    <a:pt x="85" y="27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9" y="24"/>
                    <a:pt x="91" y="21"/>
                    <a:pt x="92" y="18"/>
                  </a:cubicBezTo>
                  <a:cubicBezTo>
                    <a:pt x="92" y="18"/>
                    <a:pt x="93" y="17"/>
                    <a:pt x="93" y="17"/>
                  </a:cubicBezTo>
                  <a:cubicBezTo>
                    <a:pt x="93" y="16"/>
                    <a:pt x="92" y="16"/>
                    <a:pt x="92" y="15"/>
                  </a:cubicBezTo>
                  <a:cubicBezTo>
                    <a:pt x="92" y="11"/>
                    <a:pt x="93" y="6"/>
                    <a:pt x="93" y="2"/>
                  </a:cubicBezTo>
                  <a:cubicBezTo>
                    <a:pt x="93" y="1"/>
                    <a:pt x="92" y="0"/>
                    <a:pt x="91" y="0"/>
                  </a:cubicBezTo>
                  <a:cubicBezTo>
                    <a:pt x="91" y="0"/>
                    <a:pt x="91" y="0"/>
                    <a:pt x="9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33" name="Freeform 787"/>
            <p:cNvSpPr>
              <a:spLocks noEditPoints="1"/>
            </p:cNvSpPr>
            <p:nvPr/>
          </p:nvSpPr>
          <p:spPr bwMode="auto">
            <a:xfrm>
              <a:off x="3009" y="2700"/>
              <a:ext cx="220" cy="87"/>
            </a:xfrm>
            <a:custGeom>
              <a:avLst/>
              <a:gdLst>
                <a:gd name="T0" fmla="*/ 47 w 93"/>
                <a:gd name="T1" fmla="*/ 23 h 37"/>
                <a:gd name="T2" fmla="*/ 42 w 93"/>
                <a:gd name="T3" fmla="*/ 33 h 37"/>
                <a:gd name="T4" fmla="*/ 44 w 93"/>
                <a:gd name="T5" fmla="*/ 23 h 37"/>
                <a:gd name="T6" fmla="*/ 35 w 93"/>
                <a:gd name="T7" fmla="*/ 33 h 37"/>
                <a:gd name="T8" fmla="*/ 41 w 93"/>
                <a:gd name="T9" fmla="*/ 30 h 37"/>
                <a:gd name="T10" fmla="*/ 48 w 93"/>
                <a:gd name="T11" fmla="*/ 24 h 37"/>
                <a:gd name="T12" fmla="*/ 52 w 93"/>
                <a:gd name="T13" fmla="*/ 23 h 37"/>
                <a:gd name="T14" fmla="*/ 49 w 93"/>
                <a:gd name="T15" fmla="*/ 33 h 37"/>
                <a:gd name="T16" fmla="*/ 54 w 93"/>
                <a:gd name="T17" fmla="*/ 31 h 37"/>
                <a:gd name="T18" fmla="*/ 55 w 93"/>
                <a:gd name="T19" fmla="*/ 23 h 37"/>
                <a:gd name="T20" fmla="*/ 57 w 93"/>
                <a:gd name="T21" fmla="*/ 32 h 37"/>
                <a:gd name="T22" fmla="*/ 58 w 93"/>
                <a:gd name="T23" fmla="*/ 32 h 37"/>
                <a:gd name="T24" fmla="*/ 28 w 93"/>
                <a:gd name="T25" fmla="*/ 32 h 37"/>
                <a:gd name="T26" fmla="*/ 32 w 93"/>
                <a:gd name="T27" fmla="*/ 23 h 37"/>
                <a:gd name="T28" fmla="*/ 34 w 93"/>
                <a:gd name="T29" fmla="*/ 33 h 37"/>
                <a:gd name="T30" fmla="*/ 63 w 93"/>
                <a:gd name="T31" fmla="*/ 21 h 37"/>
                <a:gd name="T32" fmla="*/ 63 w 93"/>
                <a:gd name="T33" fmla="*/ 31 h 37"/>
                <a:gd name="T34" fmla="*/ 20 w 93"/>
                <a:gd name="T35" fmla="*/ 30 h 37"/>
                <a:gd name="T36" fmla="*/ 26 w 93"/>
                <a:gd name="T37" fmla="*/ 22 h 37"/>
                <a:gd name="T38" fmla="*/ 65 w 93"/>
                <a:gd name="T39" fmla="*/ 31 h 37"/>
                <a:gd name="T40" fmla="*/ 64 w 93"/>
                <a:gd name="T41" fmla="*/ 21 h 37"/>
                <a:gd name="T42" fmla="*/ 67 w 93"/>
                <a:gd name="T43" fmla="*/ 26 h 37"/>
                <a:gd name="T44" fmla="*/ 69 w 93"/>
                <a:gd name="T45" fmla="*/ 30 h 37"/>
                <a:gd name="T46" fmla="*/ 73 w 93"/>
                <a:gd name="T47" fmla="*/ 19 h 37"/>
                <a:gd name="T48" fmla="*/ 69 w 93"/>
                <a:gd name="T49" fmla="*/ 30 h 37"/>
                <a:gd name="T50" fmla="*/ 13 w 93"/>
                <a:gd name="T51" fmla="*/ 18 h 37"/>
                <a:gd name="T52" fmla="*/ 19 w 93"/>
                <a:gd name="T53" fmla="*/ 30 h 37"/>
                <a:gd name="T54" fmla="*/ 74 w 93"/>
                <a:gd name="T55" fmla="*/ 18 h 37"/>
                <a:gd name="T56" fmla="*/ 75 w 93"/>
                <a:gd name="T57" fmla="*/ 28 h 37"/>
                <a:gd name="T58" fmla="*/ 9 w 93"/>
                <a:gd name="T59" fmla="*/ 16 h 37"/>
                <a:gd name="T60" fmla="*/ 7 w 93"/>
                <a:gd name="T61" fmla="*/ 23 h 37"/>
                <a:gd name="T62" fmla="*/ 6 w 93"/>
                <a:gd name="T63" fmla="*/ 14 h 37"/>
                <a:gd name="T64" fmla="*/ 79 w 93"/>
                <a:gd name="T65" fmla="*/ 26 h 37"/>
                <a:gd name="T66" fmla="*/ 84 w 93"/>
                <a:gd name="T67" fmla="*/ 23 h 37"/>
                <a:gd name="T68" fmla="*/ 4 w 93"/>
                <a:gd name="T69" fmla="*/ 15 h 37"/>
                <a:gd name="T70" fmla="*/ 4 w 93"/>
                <a:gd name="T71" fmla="*/ 13 h 37"/>
                <a:gd name="T72" fmla="*/ 86 w 93"/>
                <a:gd name="T73" fmla="*/ 13 h 37"/>
                <a:gd name="T74" fmla="*/ 89 w 93"/>
                <a:gd name="T75" fmla="*/ 18 h 37"/>
                <a:gd name="T76" fmla="*/ 89 w 93"/>
                <a:gd name="T77" fmla="*/ 2 h 37"/>
                <a:gd name="T78" fmla="*/ 44 w 93"/>
                <a:gd name="T79" fmla="*/ 20 h 37"/>
                <a:gd name="T80" fmla="*/ 4 w 93"/>
                <a:gd name="T81" fmla="*/ 7 h 37"/>
                <a:gd name="T82" fmla="*/ 3 w 93"/>
                <a:gd name="T83" fmla="*/ 3 h 37"/>
                <a:gd name="T84" fmla="*/ 0 w 93"/>
                <a:gd name="T85" fmla="*/ 6 h 37"/>
                <a:gd name="T86" fmla="*/ 1 w 93"/>
                <a:gd name="T87" fmla="*/ 19 h 37"/>
                <a:gd name="T88" fmla="*/ 41 w 93"/>
                <a:gd name="T89" fmla="*/ 37 h 37"/>
                <a:gd name="T90" fmla="*/ 79 w 93"/>
                <a:gd name="T91" fmla="*/ 30 h 37"/>
                <a:gd name="T92" fmla="*/ 84 w 93"/>
                <a:gd name="T93" fmla="*/ 27 h 37"/>
                <a:gd name="T94" fmla="*/ 86 w 93"/>
                <a:gd name="T95" fmla="*/ 26 h 37"/>
                <a:gd name="T96" fmla="*/ 92 w 93"/>
                <a:gd name="T97" fmla="*/ 15 h 37"/>
                <a:gd name="T98" fmla="*/ 91 w 93"/>
                <a:gd name="T9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3" h="37">
                  <a:moveTo>
                    <a:pt x="44" y="23"/>
                  </a:moveTo>
                  <a:cubicBezTo>
                    <a:pt x="45" y="23"/>
                    <a:pt x="46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7"/>
                    <a:pt x="47" y="30"/>
                    <a:pt x="48" y="33"/>
                  </a:cubicBezTo>
                  <a:cubicBezTo>
                    <a:pt x="46" y="33"/>
                    <a:pt x="44" y="33"/>
                    <a:pt x="42" y="33"/>
                  </a:cubicBezTo>
                  <a:cubicBezTo>
                    <a:pt x="42" y="32"/>
                    <a:pt x="42" y="31"/>
                    <a:pt x="42" y="30"/>
                  </a:cubicBezTo>
                  <a:cubicBezTo>
                    <a:pt x="42" y="28"/>
                    <a:pt x="42" y="26"/>
                    <a:pt x="43" y="23"/>
                  </a:cubicBezTo>
                  <a:cubicBezTo>
                    <a:pt x="44" y="23"/>
                    <a:pt x="44" y="23"/>
                    <a:pt x="44" y="23"/>
                  </a:cubicBezTo>
                  <a:moveTo>
                    <a:pt x="41" y="33"/>
                  </a:moveTo>
                  <a:cubicBezTo>
                    <a:pt x="39" y="33"/>
                    <a:pt x="37" y="33"/>
                    <a:pt x="35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0"/>
                    <a:pt x="35" y="26"/>
                    <a:pt x="35" y="23"/>
                  </a:cubicBezTo>
                  <a:cubicBezTo>
                    <a:pt x="37" y="23"/>
                    <a:pt x="39" y="23"/>
                    <a:pt x="41" y="23"/>
                  </a:cubicBezTo>
                  <a:cubicBezTo>
                    <a:pt x="41" y="25"/>
                    <a:pt x="41" y="28"/>
                    <a:pt x="41" y="30"/>
                  </a:cubicBezTo>
                  <a:cubicBezTo>
                    <a:pt x="41" y="31"/>
                    <a:pt x="41" y="32"/>
                    <a:pt x="41" y="33"/>
                  </a:cubicBezTo>
                  <a:moveTo>
                    <a:pt x="49" y="33"/>
                  </a:moveTo>
                  <a:cubicBezTo>
                    <a:pt x="49" y="30"/>
                    <a:pt x="49" y="27"/>
                    <a:pt x="48" y="24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50" y="23"/>
                    <a:pt x="51" y="23"/>
                    <a:pt x="52" y="23"/>
                  </a:cubicBezTo>
                  <a:cubicBezTo>
                    <a:pt x="52" y="25"/>
                    <a:pt x="52" y="27"/>
                    <a:pt x="52" y="29"/>
                  </a:cubicBezTo>
                  <a:cubicBezTo>
                    <a:pt x="52" y="30"/>
                    <a:pt x="52" y="32"/>
                    <a:pt x="52" y="33"/>
                  </a:cubicBezTo>
                  <a:cubicBezTo>
                    <a:pt x="51" y="33"/>
                    <a:pt x="50" y="33"/>
                    <a:pt x="49" y="33"/>
                  </a:cubicBezTo>
                  <a:moveTo>
                    <a:pt x="54" y="33"/>
                  </a:moveTo>
                  <a:cubicBezTo>
                    <a:pt x="54" y="32"/>
                    <a:pt x="54" y="32"/>
                    <a:pt x="54" y="31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30"/>
                    <a:pt x="54" y="30"/>
                    <a:pt x="54" y="29"/>
                  </a:cubicBezTo>
                  <a:cubicBezTo>
                    <a:pt x="54" y="27"/>
                    <a:pt x="54" y="25"/>
                    <a:pt x="54" y="23"/>
                  </a:cubicBezTo>
                  <a:cubicBezTo>
                    <a:pt x="54" y="23"/>
                    <a:pt x="55" y="23"/>
                    <a:pt x="55" y="23"/>
                  </a:cubicBezTo>
                  <a:cubicBezTo>
                    <a:pt x="55" y="26"/>
                    <a:pt x="55" y="29"/>
                    <a:pt x="55" y="32"/>
                  </a:cubicBezTo>
                  <a:cubicBezTo>
                    <a:pt x="54" y="33"/>
                    <a:pt x="54" y="33"/>
                    <a:pt x="54" y="33"/>
                  </a:cubicBezTo>
                  <a:moveTo>
                    <a:pt x="57" y="32"/>
                  </a:moveTo>
                  <a:cubicBezTo>
                    <a:pt x="57" y="29"/>
                    <a:pt x="57" y="26"/>
                    <a:pt x="57" y="22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8" y="25"/>
                    <a:pt x="58" y="29"/>
                    <a:pt x="58" y="32"/>
                  </a:cubicBezTo>
                  <a:cubicBezTo>
                    <a:pt x="58" y="32"/>
                    <a:pt x="57" y="32"/>
                    <a:pt x="57" y="32"/>
                  </a:cubicBezTo>
                  <a:moveTo>
                    <a:pt x="34" y="33"/>
                  </a:moveTo>
                  <a:cubicBezTo>
                    <a:pt x="32" y="33"/>
                    <a:pt x="30" y="33"/>
                    <a:pt x="28" y="32"/>
                  </a:cubicBezTo>
                  <a:cubicBezTo>
                    <a:pt x="28" y="31"/>
                    <a:pt x="28" y="30"/>
                    <a:pt x="28" y="29"/>
                  </a:cubicBezTo>
                  <a:cubicBezTo>
                    <a:pt x="28" y="27"/>
                    <a:pt x="28" y="24"/>
                    <a:pt x="28" y="22"/>
                  </a:cubicBezTo>
                  <a:cubicBezTo>
                    <a:pt x="29" y="22"/>
                    <a:pt x="31" y="23"/>
                    <a:pt x="32" y="23"/>
                  </a:cubicBezTo>
                  <a:cubicBezTo>
                    <a:pt x="32" y="23"/>
                    <a:pt x="33" y="23"/>
                    <a:pt x="33" y="23"/>
                  </a:cubicBezTo>
                  <a:cubicBezTo>
                    <a:pt x="34" y="26"/>
                    <a:pt x="34" y="30"/>
                    <a:pt x="34" y="33"/>
                  </a:cubicBezTo>
                  <a:cubicBezTo>
                    <a:pt x="34" y="33"/>
                    <a:pt x="34" y="33"/>
                    <a:pt x="34" y="33"/>
                  </a:cubicBezTo>
                  <a:moveTo>
                    <a:pt x="60" y="32"/>
                  </a:moveTo>
                  <a:cubicBezTo>
                    <a:pt x="60" y="28"/>
                    <a:pt x="60" y="25"/>
                    <a:pt x="59" y="22"/>
                  </a:cubicBezTo>
                  <a:cubicBezTo>
                    <a:pt x="61" y="22"/>
                    <a:pt x="62" y="22"/>
                    <a:pt x="63" y="21"/>
                  </a:cubicBezTo>
                  <a:cubicBezTo>
                    <a:pt x="63" y="24"/>
                    <a:pt x="63" y="27"/>
                    <a:pt x="63" y="30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2" y="31"/>
                    <a:pt x="61" y="32"/>
                    <a:pt x="60" y="32"/>
                  </a:cubicBezTo>
                  <a:moveTo>
                    <a:pt x="26" y="32"/>
                  </a:moveTo>
                  <a:cubicBezTo>
                    <a:pt x="24" y="32"/>
                    <a:pt x="22" y="31"/>
                    <a:pt x="20" y="30"/>
                  </a:cubicBezTo>
                  <a:cubicBezTo>
                    <a:pt x="20" y="29"/>
                    <a:pt x="20" y="28"/>
                    <a:pt x="20" y="26"/>
                  </a:cubicBezTo>
                  <a:cubicBezTo>
                    <a:pt x="20" y="25"/>
                    <a:pt x="20" y="23"/>
                    <a:pt x="21" y="21"/>
                  </a:cubicBezTo>
                  <a:cubicBezTo>
                    <a:pt x="23" y="21"/>
                    <a:pt x="24" y="22"/>
                    <a:pt x="26" y="22"/>
                  </a:cubicBezTo>
                  <a:cubicBezTo>
                    <a:pt x="26" y="24"/>
                    <a:pt x="26" y="27"/>
                    <a:pt x="26" y="29"/>
                  </a:cubicBezTo>
                  <a:cubicBezTo>
                    <a:pt x="26" y="30"/>
                    <a:pt x="26" y="31"/>
                    <a:pt x="26" y="32"/>
                  </a:cubicBezTo>
                  <a:moveTo>
                    <a:pt x="65" y="31"/>
                  </a:moveTo>
                  <a:cubicBezTo>
                    <a:pt x="65" y="30"/>
                    <a:pt x="65" y="30"/>
                    <a:pt x="65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27"/>
                    <a:pt x="64" y="24"/>
                    <a:pt x="64" y="21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5" y="21"/>
                    <a:pt x="66" y="21"/>
                    <a:pt x="67" y="20"/>
                  </a:cubicBezTo>
                  <a:cubicBezTo>
                    <a:pt x="67" y="22"/>
                    <a:pt x="67" y="24"/>
                    <a:pt x="67" y="26"/>
                  </a:cubicBezTo>
                  <a:cubicBezTo>
                    <a:pt x="67" y="27"/>
                    <a:pt x="67" y="29"/>
                    <a:pt x="67" y="30"/>
                  </a:cubicBezTo>
                  <a:cubicBezTo>
                    <a:pt x="66" y="30"/>
                    <a:pt x="66" y="31"/>
                    <a:pt x="65" y="31"/>
                  </a:cubicBezTo>
                  <a:moveTo>
                    <a:pt x="69" y="30"/>
                  </a:moveTo>
                  <a:cubicBezTo>
                    <a:pt x="69" y="28"/>
                    <a:pt x="69" y="27"/>
                    <a:pt x="69" y="26"/>
                  </a:cubicBezTo>
                  <a:cubicBezTo>
                    <a:pt x="69" y="24"/>
                    <a:pt x="69" y="22"/>
                    <a:pt x="69" y="20"/>
                  </a:cubicBezTo>
                  <a:cubicBezTo>
                    <a:pt x="70" y="20"/>
                    <a:pt x="71" y="19"/>
                    <a:pt x="73" y="19"/>
                  </a:cubicBezTo>
                  <a:cubicBezTo>
                    <a:pt x="73" y="22"/>
                    <a:pt x="73" y="25"/>
                    <a:pt x="73" y="28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72" y="29"/>
                    <a:pt x="70" y="29"/>
                    <a:pt x="69" y="30"/>
                  </a:cubicBezTo>
                  <a:moveTo>
                    <a:pt x="19" y="30"/>
                  </a:moveTo>
                  <a:cubicBezTo>
                    <a:pt x="17" y="29"/>
                    <a:pt x="15" y="28"/>
                    <a:pt x="13" y="27"/>
                  </a:cubicBezTo>
                  <a:cubicBezTo>
                    <a:pt x="13" y="24"/>
                    <a:pt x="13" y="21"/>
                    <a:pt x="13" y="18"/>
                  </a:cubicBezTo>
                  <a:cubicBezTo>
                    <a:pt x="15" y="19"/>
                    <a:pt x="17" y="20"/>
                    <a:pt x="19" y="20"/>
                  </a:cubicBezTo>
                  <a:cubicBezTo>
                    <a:pt x="19" y="22"/>
                    <a:pt x="19" y="24"/>
                    <a:pt x="19" y="26"/>
                  </a:cubicBezTo>
                  <a:cubicBezTo>
                    <a:pt x="19" y="28"/>
                    <a:pt x="19" y="29"/>
                    <a:pt x="19" y="30"/>
                  </a:cubicBezTo>
                  <a:moveTo>
                    <a:pt x="75" y="28"/>
                  </a:moveTo>
                  <a:cubicBezTo>
                    <a:pt x="75" y="28"/>
                    <a:pt x="75" y="28"/>
                    <a:pt x="75" y="28"/>
                  </a:cubicBezTo>
                  <a:cubicBezTo>
                    <a:pt x="75" y="24"/>
                    <a:pt x="75" y="21"/>
                    <a:pt x="74" y="18"/>
                  </a:cubicBezTo>
                  <a:cubicBezTo>
                    <a:pt x="75" y="18"/>
                    <a:pt x="76" y="17"/>
                    <a:pt x="77" y="17"/>
                  </a:cubicBezTo>
                  <a:cubicBezTo>
                    <a:pt x="78" y="20"/>
                    <a:pt x="78" y="23"/>
                    <a:pt x="78" y="27"/>
                  </a:cubicBezTo>
                  <a:cubicBezTo>
                    <a:pt x="77" y="27"/>
                    <a:pt x="76" y="27"/>
                    <a:pt x="75" y="28"/>
                  </a:cubicBezTo>
                  <a:moveTo>
                    <a:pt x="11" y="26"/>
                  </a:moveTo>
                  <a:cubicBezTo>
                    <a:pt x="10" y="26"/>
                    <a:pt x="10" y="25"/>
                    <a:pt x="9" y="25"/>
                  </a:cubicBezTo>
                  <a:cubicBezTo>
                    <a:pt x="9" y="22"/>
                    <a:pt x="9" y="19"/>
                    <a:pt x="9" y="16"/>
                  </a:cubicBezTo>
                  <a:cubicBezTo>
                    <a:pt x="10" y="17"/>
                    <a:pt x="10" y="17"/>
                    <a:pt x="11" y="17"/>
                  </a:cubicBezTo>
                  <a:cubicBezTo>
                    <a:pt x="11" y="20"/>
                    <a:pt x="11" y="23"/>
                    <a:pt x="11" y="26"/>
                  </a:cubicBezTo>
                  <a:moveTo>
                    <a:pt x="7" y="23"/>
                  </a:moveTo>
                  <a:cubicBezTo>
                    <a:pt x="7" y="22"/>
                    <a:pt x="6" y="22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19"/>
                    <a:pt x="6" y="17"/>
                    <a:pt x="6" y="1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8"/>
                    <a:pt x="7" y="20"/>
                    <a:pt x="7" y="23"/>
                  </a:cubicBezTo>
                  <a:moveTo>
                    <a:pt x="79" y="26"/>
                  </a:moveTo>
                  <a:cubicBezTo>
                    <a:pt x="79" y="23"/>
                    <a:pt x="79" y="19"/>
                    <a:pt x="79" y="16"/>
                  </a:cubicBezTo>
                  <a:cubicBezTo>
                    <a:pt x="81" y="15"/>
                    <a:pt x="82" y="14"/>
                    <a:pt x="84" y="13"/>
                  </a:cubicBezTo>
                  <a:cubicBezTo>
                    <a:pt x="84" y="17"/>
                    <a:pt x="84" y="20"/>
                    <a:pt x="84" y="23"/>
                  </a:cubicBezTo>
                  <a:cubicBezTo>
                    <a:pt x="84" y="23"/>
                    <a:pt x="83" y="24"/>
                    <a:pt x="82" y="25"/>
                  </a:cubicBezTo>
                  <a:cubicBezTo>
                    <a:pt x="81" y="25"/>
                    <a:pt x="80" y="25"/>
                    <a:pt x="79" y="26"/>
                  </a:cubicBezTo>
                  <a:moveTo>
                    <a:pt x="4" y="15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4" y="14"/>
                    <a:pt x="4" y="15"/>
                  </a:cubicBezTo>
                  <a:moveTo>
                    <a:pt x="86" y="21"/>
                  </a:moveTo>
                  <a:cubicBezTo>
                    <a:pt x="86" y="19"/>
                    <a:pt x="86" y="16"/>
                    <a:pt x="86" y="13"/>
                  </a:cubicBezTo>
                  <a:cubicBezTo>
                    <a:pt x="87" y="12"/>
                    <a:pt x="88" y="11"/>
                    <a:pt x="89" y="10"/>
                  </a:cubicBezTo>
                  <a:cubicBezTo>
                    <a:pt x="89" y="13"/>
                    <a:pt x="89" y="15"/>
                    <a:pt x="89" y="17"/>
                  </a:cubicBezTo>
                  <a:cubicBezTo>
                    <a:pt x="89" y="18"/>
                    <a:pt x="89" y="18"/>
                    <a:pt x="89" y="18"/>
                  </a:cubicBezTo>
                  <a:cubicBezTo>
                    <a:pt x="88" y="19"/>
                    <a:pt x="87" y="20"/>
                    <a:pt x="86" y="21"/>
                  </a:cubicBezTo>
                  <a:moveTo>
                    <a:pt x="91" y="0"/>
                  </a:moveTo>
                  <a:cubicBezTo>
                    <a:pt x="90" y="0"/>
                    <a:pt x="89" y="1"/>
                    <a:pt x="89" y="2"/>
                  </a:cubicBezTo>
                  <a:cubicBezTo>
                    <a:pt x="89" y="3"/>
                    <a:pt x="89" y="5"/>
                    <a:pt x="89" y="6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76" y="16"/>
                    <a:pt x="60" y="20"/>
                    <a:pt x="44" y="20"/>
                  </a:cubicBezTo>
                  <a:cubicBezTo>
                    <a:pt x="40" y="20"/>
                    <a:pt x="36" y="20"/>
                    <a:pt x="32" y="19"/>
                  </a:cubicBezTo>
                  <a:cubicBezTo>
                    <a:pt x="22" y="18"/>
                    <a:pt x="12" y="16"/>
                    <a:pt x="6" y="10"/>
                  </a:cubicBezTo>
                  <a:cubicBezTo>
                    <a:pt x="5" y="9"/>
                    <a:pt x="4" y="8"/>
                    <a:pt x="4" y="7"/>
                  </a:cubicBezTo>
                  <a:cubicBezTo>
                    <a:pt x="4" y="7"/>
                    <a:pt x="4" y="6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2" y="3"/>
                    <a:pt x="1" y="3"/>
                    <a:pt x="1" y="4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1" y="9"/>
                    <a:pt x="0" y="10"/>
                    <a:pt x="0" y="10"/>
                  </a:cubicBezTo>
                  <a:cubicBezTo>
                    <a:pt x="0" y="13"/>
                    <a:pt x="1" y="16"/>
                    <a:pt x="1" y="19"/>
                  </a:cubicBezTo>
                  <a:cubicBezTo>
                    <a:pt x="1" y="19"/>
                    <a:pt x="1" y="20"/>
                    <a:pt x="2" y="20"/>
                  </a:cubicBezTo>
                  <a:cubicBezTo>
                    <a:pt x="2" y="22"/>
                    <a:pt x="4" y="24"/>
                    <a:pt x="5" y="26"/>
                  </a:cubicBezTo>
                  <a:cubicBezTo>
                    <a:pt x="11" y="31"/>
                    <a:pt x="23" y="37"/>
                    <a:pt x="41" y="37"/>
                  </a:cubicBezTo>
                  <a:cubicBezTo>
                    <a:pt x="49" y="37"/>
                    <a:pt x="60" y="36"/>
                    <a:pt x="70" y="33"/>
                  </a:cubicBezTo>
                  <a:cubicBezTo>
                    <a:pt x="73" y="32"/>
                    <a:pt x="76" y="31"/>
                    <a:pt x="79" y="30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81" y="29"/>
                    <a:pt x="83" y="28"/>
                    <a:pt x="84" y="27"/>
                  </a:cubicBezTo>
                  <a:cubicBezTo>
                    <a:pt x="84" y="27"/>
                    <a:pt x="85" y="27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9" y="24"/>
                    <a:pt x="91" y="21"/>
                    <a:pt x="92" y="18"/>
                  </a:cubicBezTo>
                  <a:cubicBezTo>
                    <a:pt x="92" y="18"/>
                    <a:pt x="93" y="17"/>
                    <a:pt x="93" y="17"/>
                  </a:cubicBezTo>
                  <a:cubicBezTo>
                    <a:pt x="93" y="16"/>
                    <a:pt x="92" y="16"/>
                    <a:pt x="92" y="15"/>
                  </a:cubicBezTo>
                  <a:cubicBezTo>
                    <a:pt x="92" y="11"/>
                    <a:pt x="93" y="6"/>
                    <a:pt x="93" y="2"/>
                  </a:cubicBezTo>
                  <a:cubicBezTo>
                    <a:pt x="93" y="1"/>
                    <a:pt x="92" y="0"/>
                    <a:pt x="91" y="0"/>
                  </a:cubicBezTo>
                  <a:cubicBezTo>
                    <a:pt x="91" y="0"/>
                    <a:pt x="91" y="0"/>
                    <a:pt x="9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34" name="Freeform 788"/>
            <p:cNvSpPr>
              <a:spLocks noEditPoints="1"/>
            </p:cNvSpPr>
            <p:nvPr/>
          </p:nvSpPr>
          <p:spPr bwMode="auto">
            <a:xfrm>
              <a:off x="3009" y="2752"/>
              <a:ext cx="220" cy="87"/>
            </a:xfrm>
            <a:custGeom>
              <a:avLst/>
              <a:gdLst>
                <a:gd name="T0" fmla="*/ 47 w 93"/>
                <a:gd name="T1" fmla="*/ 23 h 37"/>
                <a:gd name="T2" fmla="*/ 42 w 93"/>
                <a:gd name="T3" fmla="*/ 33 h 37"/>
                <a:gd name="T4" fmla="*/ 44 w 93"/>
                <a:gd name="T5" fmla="*/ 23 h 37"/>
                <a:gd name="T6" fmla="*/ 35 w 93"/>
                <a:gd name="T7" fmla="*/ 33 h 37"/>
                <a:gd name="T8" fmla="*/ 41 w 93"/>
                <a:gd name="T9" fmla="*/ 30 h 37"/>
                <a:gd name="T10" fmla="*/ 48 w 93"/>
                <a:gd name="T11" fmla="*/ 24 h 37"/>
                <a:gd name="T12" fmla="*/ 52 w 93"/>
                <a:gd name="T13" fmla="*/ 23 h 37"/>
                <a:gd name="T14" fmla="*/ 49 w 93"/>
                <a:gd name="T15" fmla="*/ 33 h 37"/>
                <a:gd name="T16" fmla="*/ 54 w 93"/>
                <a:gd name="T17" fmla="*/ 31 h 37"/>
                <a:gd name="T18" fmla="*/ 55 w 93"/>
                <a:gd name="T19" fmla="*/ 23 h 37"/>
                <a:gd name="T20" fmla="*/ 57 w 93"/>
                <a:gd name="T21" fmla="*/ 32 h 37"/>
                <a:gd name="T22" fmla="*/ 58 w 93"/>
                <a:gd name="T23" fmla="*/ 32 h 37"/>
                <a:gd name="T24" fmla="*/ 28 w 93"/>
                <a:gd name="T25" fmla="*/ 32 h 37"/>
                <a:gd name="T26" fmla="*/ 32 w 93"/>
                <a:gd name="T27" fmla="*/ 23 h 37"/>
                <a:gd name="T28" fmla="*/ 34 w 93"/>
                <a:gd name="T29" fmla="*/ 33 h 37"/>
                <a:gd name="T30" fmla="*/ 63 w 93"/>
                <a:gd name="T31" fmla="*/ 21 h 37"/>
                <a:gd name="T32" fmla="*/ 63 w 93"/>
                <a:gd name="T33" fmla="*/ 31 h 37"/>
                <a:gd name="T34" fmla="*/ 20 w 93"/>
                <a:gd name="T35" fmla="*/ 30 h 37"/>
                <a:gd name="T36" fmla="*/ 26 w 93"/>
                <a:gd name="T37" fmla="*/ 22 h 37"/>
                <a:gd name="T38" fmla="*/ 65 w 93"/>
                <a:gd name="T39" fmla="*/ 31 h 37"/>
                <a:gd name="T40" fmla="*/ 64 w 93"/>
                <a:gd name="T41" fmla="*/ 21 h 37"/>
                <a:gd name="T42" fmla="*/ 67 w 93"/>
                <a:gd name="T43" fmla="*/ 26 h 37"/>
                <a:gd name="T44" fmla="*/ 69 w 93"/>
                <a:gd name="T45" fmla="*/ 30 h 37"/>
                <a:gd name="T46" fmla="*/ 73 w 93"/>
                <a:gd name="T47" fmla="*/ 19 h 37"/>
                <a:gd name="T48" fmla="*/ 69 w 93"/>
                <a:gd name="T49" fmla="*/ 30 h 37"/>
                <a:gd name="T50" fmla="*/ 13 w 93"/>
                <a:gd name="T51" fmla="*/ 18 h 37"/>
                <a:gd name="T52" fmla="*/ 19 w 93"/>
                <a:gd name="T53" fmla="*/ 30 h 37"/>
                <a:gd name="T54" fmla="*/ 74 w 93"/>
                <a:gd name="T55" fmla="*/ 18 h 37"/>
                <a:gd name="T56" fmla="*/ 75 w 93"/>
                <a:gd name="T57" fmla="*/ 28 h 37"/>
                <a:gd name="T58" fmla="*/ 9 w 93"/>
                <a:gd name="T59" fmla="*/ 16 h 37"/>
                <a:gd name="T60" fmla="*/ 7 w 93"/>
                <a:gd name="T61" fmla="*/ 23 h 37"/>
                <a:gd name="T62" fmla="*/ 6 w 93"/>
                <a:gd name="T63" fmla="*/ 14 h 37"/>
                <a:gd name="T64" fmla="*/ 79 w 93"/>
                <a:gd name="T65" fmla="*/ 26 h 37"/>
                <a:gd name="T66" fmla="*/ 84 w 93"/>
                <a:gd name="T67" fmla="*/ 23 h 37"/>
                <a:gd name="T68" fmla="*/ 4 w 93"/>
                <a:gd name="T69" fmla="*/ 15 h 37"/>
                <a:gd name="T70" fmla="*/ 4 w 93"/>
                <a:gd name="T71" fmla="*/ 13 h 37"/>
                <a:gd name="T72" fmla="*/ 86 w 93"/>
                <a:gd name="T73" fmla="*/ 13 h 37"/>
                <a:gd name="T74" fmla="*/ 89 w 93"/>
                <a:gd name="T75" fmla="*/ 18 h 37"/>
                <a:gd name="T76" fmla="*/ 89 w 93"/>
                <a:gd name="T77" fmla="*/ 2 h 37"/>
                <a:gd name="T78" fmla="*/ 89 w 93"/>
                <a:gd name="T79" fmla="*/ 6 h 37"/>
                <a:gd name="T80" fmla="*/ 32 w 93"/>
                <a:gd name="T81" fmla="*/ 19 h 37"/>
                <a:gd name="T82" fmla="*/ 4 w 93"/>
                <a:gd name="T83" fmla="*/ 5 h 37"/>
                <a:gd name="T84" fmla="*/ 2 w 93"/>
                <a:gd name="T85" fmla="*/ 3 h 37"/>
                <a:gd name="T86" fmla="*/ 1 w 93"/>
                <a:gd name="T87" fmla="*/ 8 h 37"/>
                <a:gd name="T88" fmla="*/ 2 w 93"/>
                <a:gd name="T89" fmla="*/ 20 h 37"/>
                <a:gd name="T90" fmla="*/ 70 w 93"/>
                <a:gd name="T91" fmla="*/ 33 h 37"/>
                <a:gd name="T92" fmla="*/ 80 w 93"/>
                <a:gd name="T93" fmla="*/ 29 h 37"/>
                <a:gd name="T94" fmla="*/ 86 w 93"/>
                <a:gd name="T95" fmla="*/ 26 h 37"/>
                <a:gd name="T96" fmla="*/ 92 w 93"/>
                <a:gd name="T97" fmla="*/ 18 h 37"/>
                <a:gd name="T98" fmla="*/ 93 w 93"/>
                <a:gd name="T99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3" h="37">
                  <a:moveTo>
                    <a:pt x="44" y="23"/>
                  </a:moveTo>
                  <a:cubicBezTo>
                    <a:pt x="45" y="23"/>
                    <a:pt x="46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7"/>
                    <a:pt x="47" y="30"/>
                    <a:pt x="48" y="33"/>
                  </a:cubicBezTo>
                  <a:cubicBezTo>
                    <a:pt x="46" y="33"/>
                    <a:pt x="44" y="33"/>
                    <a:pt x="42" y="33"/>
                  </a:cubicBezTo>
                  <a:cubicBezTo>
                    <a:pt x="42" y="32"/>
                    <a:pt x="42" y="31"/>
                    <a:pt x="42" y="30"/>
                  </a:cubicBezTo>
                  <a:cubicBezTo>
                    <a:pt x="42" y="28"/>
                    <a:pt x="42" y="25"/>
                    <a:pt x="43" y="23"/>
                  </a:cubicBezTo>
                  <a:cubicBezTo>
                    <a:pt x="44" y="23"/>
                    <a:pt x="44" y="23"/>
                    <a:pt x="44" y="23"/>
                  </a:cubicBezTo>
                  <a:moveTo>
                    <a:pt x="41" y="33"/>
                  </a:moveTo>
                  <a:cubicBezTo>
                    <a:pt x="39" y="33"/>
                    <a:pt x="37" y="33"/>
                    <a:pt x="35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0"/>
                    <a:pt x="35" y="26"/>
                    <a:pt x="35" y="23"/>
                  </a:cubicBezTo>
                  <a:cubicBezTo>
                    <a:pt x="37" y="23"/>
                    <a:pt x="39" y="23"/>
                    <a:pt x="41" y="23"/>
                  </a:cubicBezTo>
                  <a:cubicBezTo>
                    <a:pt x="41" y="25"/>
                    <a:pt x="41" y="28"/>
                    <a:pt x="41" y="30"/>
                  </a:cubicBezTo>
                  <a:cubicBezTo>
                    <a:pt x="41" y="31"/>
                    <a:pt x="41" y="32"/>
                    <a:pt x="41" y="33"/>
                  </a:cubicBezTo>
                  <a:moveTo>
                    <a:pt x="49" y="33"/>
                  </a:moveTo>
                  <a:cubicBezTo>
                    <a:pt x="49" y="30"/>
                    <a:pt x="49" y="27"/>
                    <a:pt x="48" y="24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50" y="23"/>
                    <a:pt x="51" y="23"/>
                    <a:pt x="52" y="23"/>
                  </a:cubicBezTo>
                  <a:cubicBezTo>
                    <a:pt x="52" y="25"/>
                    <a:pt x="52" y="27"/>
                    <a:pt x="52" y="29"/>
                  </a:cubicBezTo>
                  <a:cubicBezTo>
                    <a:pt x="52" y="30"/>
                    <a:pt x="52" y="32"/>
                    <a:pt x="52" y="33"/>
                  </a:cubicBezTo>
                  <a:cubicBezTo>
                    <a:pt x="51" y="33"/>
                    <a:pt x="50" y="33"/>
                    <a:pt x="49" y="33"/>
                  </a:cubicBezTo>
                  <a:moveTo>
                    <a:pt x="54" y="32"/>
                  </a:moveTo>
                  <a:cubicBezTo>
                    <a:pt x="54" y="32"/>
                    <a:pt x="54" y="32"/>
                    <a:pt x="54" y="31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30"/>
                    <a:pt x="54" y="30"/>
                    <a:pt x="54" y="29"/>
                  </a:cubicBezTo>
                  <a:cubicBezTo>
                    <a:pt x="54" y="27"/>
                    <a:pt x="54" y="25"/>
                    <a:pt x="54" y="23"/>
                  </a:cubicBezTo>
                  <a:cubicBezTo>
                    <a:pt x="54" y="23"/>
                    <a:pt x="55" y="23"/>
                    <a:pt x="55" y="23"/>
                  </a:cubicBezTo>
                  <a:cubicBezTo>
                    <a:pt x="55" y="26"/>
                    <a:pt x="55" y="29"/>
                    <a:pt x="55" y="32"/>
                  </a:cubicBezTo>
                  <a:cubicBezTo>
                    <a:pt x="54" y="32"/>
                    <a:pt x="54" y="32"/>
                    <a:pt x="54" y="32"/>
                  </a:cubicBezTo>
                  <a:moveTo>
                    <a:pt x="57" y="32"/>
                  </a:moveTo>
                  <a:cubicBezTo>
                    <a:pt x="57" y="29"/>
                    <a:pt x="57" y="26"/>
                    <a:pt x="57" y="22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8" y="25"/>
                    <a:pt x="58" y="29"/>
                    <a:pt x="58" y="32"/>
                  </a:cubicBezTo>
                  <a:cubicBezTo>
                    <a:pt x="58" y="32"/>
                    <a:pt x="57" y="32"/>
                    <a:pt x="57" y="32"/>
                  </a:cubicBezTo>
                  <a:moveTo>
                    <a:pt x="34" y="33"/>
                  </a:moveTo>
                  <a:cubicBezTo>
                    <a:pt x="32" y="33"/>
                    <a:pt x="30" y="33"/>
                    <a:pt x="28" y="32"/>
                  </a:cubicBezTo>
                  <a:cubicBezTo>
                    <a:pt x="28" y="31"/>
                    <a:pt x="28" y="30"/>
                    <a:pt x="28" y="29"/>
                  </a:cubicBezTo>
                  <a:cubicBezTo>
                    <a:pt x="28" y="27"/>
                    <a:pt x="28" y="24"/>
                    <a:pt x="28" y="22"/>
                  </a:cubicBezTo>
                  <a:cubicBezTo>
                    <a:pt x="29" y="22"/>
                    <a:pt x="31" y="22"/>
                    <a:pt x="32" y="23"/>
                  </a:cubicBezTo>
                  <a:cubicBezTo>
                    <a:pt x="32" y="23"/>
                    <a:pt x="33" y="23"/>
                    <a:pt x="33" y="23"/>
                  </a:cubicBezTo>
                  <a:cubicBezTo>
                    <a:pt x="34" y="26"/>
                    <a:pt x="34" y="30"/>
                    <a:pt x="34" y="33"/>
                  </a:cubicBezTo>
                  <a:cubicBezTo>
                    <a:pt x="34" y="33"/>
                    <a:pt x="34" y="33"/>
                    <a:pt x="34" y="33"/>
                  </a:cubicBezTo>
                  <a:moveTo>
                    <a:pt x="60" y="32"/>
                  </a:moveTo>
                  <a:cubicBezTo>
                    <a:pt x="60" y="28"/>
                    <a:pt x="60" y="25"/>
                    <a:pt x="59" y="22"/>
                  </a:cubicBezTo>
                  <a:cubicBezTo>
                    <a:pt x="61" y="22"/>
                    <a:pt x="62" y="22"/>
                    <a:pt x="63" y="21"/>
                  </a:cubicBezTo>
                  <a:cubicBezTo>
                    <a:pt x="63" y="24"/>
                    <a:pt x="63" y="27"/>
                    <a:pt x="63" y="30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2" y="31"/>
                    <a:pt x="61" y="31"/>
                    <a:pt x="60" y="32"/>
                  </a:cubicBezTo>
                  <a:moveTo>
                    <a:pt x="26" y="32"/>
                  </a:moveTo>
                  <a:cubicBezTo>
                    <a:pt x="24" y="31"/>
                    <a:pt x="22" y="31"/>
                    <a:pt x="20" y="30"/>
                  </a:cubicBezTo>
                  <a:cubicBezTo>
                    <a:pt x="20" y="29"/>
                    <a:pt x="20" y="28"/>
                    <a:pt x="20" y="26"/>
                  </a:cubicBezTo>
                  <a:cubicBezTo>
                    <a:pt x="20" y="24"/>
                    <a:pt x="20" y="23"/>
                    <a:pt x="21" y="21"/>
                  </a:cubicBezTo>
                  <a:cubicBezTo>
                    <a:pt x="23" y="21"/>
                    <a:pt x="24" y="22"/>
                    <a:pt x="26" y="22"/>
                  </a:cubicBezTo>
                  <a:cubicBezTo>
                    <a:pt x="26" y="24"/>
                    <a:pt x="26" y="27"/>
                    <a:pt x="26" y="29"/>
                  </a:cubicBezTo>
                  <a:cubicBezTo>
                    <a:pt x="26" y="30"/>
                    <a:pt x="26" y="31"/>
                    <a:pt x="26" y="32"/>
                  </a:cubicBezTo>
                  <a:moveTo>
                    <a:pt x="65" y="31"/>
                  </a:moveTo>
                  <a:cubicBezTo>
                    <a:pt x="65" y="30"/>
                    <a:pt x="65" y="30"/>
                    <a:pt x="65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27"/>
                    <a:pt x="64" y="24"/>
                    <a:pt x="64" y="21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5" y="21"/>
                    <a:pt x="66" y="21"/>
                    <a:pt x="67" y="20"/>
                  </a:cubicBezTo>
                  <a:cubicBezTo>
                    <a:pt x="67" y="22"/>
                    <a:pt x="67" y="24"/>
                    <a:pt x="67" y="26"/>
                  </a:cubicBezTo>
                  <a:cubicBezTo>
                    <a:pt x="67" y="27"/>
                    <a:pt x="67" y="29"/>
                    <a:pt x="67" y="30"/>
                  </a:cubicBezTo>
                  <a:cubicBezTo>
                    <a:pt x="66" y="30"/>
                    <a:pt x="66" y="31"/>
                    <a:pt x="65" y="31"/>
                  </a:cubicBezTo>
                  <a:moveTo>
                    <a:pt x="69" y="30"/>
                  </a:moveTo>
                  <a:cubicBezTo>
                    <a:pt x="69" y="28"/>
                    <a:pt x="69" y="27"/>
                    <a:pt x="69" y="26"/>
                  </a:cubicBezTo>
                  <a:cubicBezTo>
                    <a:pt x="69" y="24"/>
                    <a:pt x="69" y="22"/>
                    <a:pt x="69" y="20"/>
                  </a:cubicBezTo>
                  <a:cubicBezTo>
                    <a:pt x="70" y="19"/>
                    <a:pt x="71" y="19"/>
                    <a:pt x="73" y="19"/>
                  </a:cubicBezTo>
                  <a:cubicBezTo>
                    <a:pt x="73" y="22"/>
                    <a:pt x="73" y="25"/>
                    <a:pt x="73" y="27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72" y="29"/>
                    <a:pt x="70" y="29"/>
                    <a:pt x="69" y="30"/>
                  </a:cubicBezTo>
                  <a:moveTo>
                    <a:pt x="19" y="30"/>
                  </a:moveTo>
                  <a:cubicBezTo>
                    <a:pt x="17" y="29"/>
                    <a:pt x="15" y="28"/>
                    <a:pt x="13" y="27"/>
                  </a:cubicBezTo>
                  <a:cubicBezTo>
                    <a:pt x="13" y="24"/>
                    <a:pt x="13" y="21"/>
                    <a:pt x="13" y="18"/>
                  </a:cubicBezTo>
                  <a:cubicBezTo>
                    <a:pt x="15" y="19"/>
                    <a:pt x="17" y="20"/>
                    <a:pt x="19" y="20"/>
                  </a:cubicBezTo>
                  <a:cubicBezTo>
                    <a:pt x="19" y="22"/>
                    <a:pt x="19" y="24"/>
                    <a:pt x="19" y="26"/>
                  </a:cubicBezTo>
                  <a:cubicBezTo>
                    <a:pt x="19" y="27"/>
                    <a:pt x="19" y="29"/>
                    <a:pt x="19" y="30"/>
                  </a:cubicBezTo>
                  <a:moveTo>
                    <a:pt x="75" y="28"/>
                  </a:moveTo>
                  <a:cubicBezTo>
                    <a:pt x="75" y="27"/>
                    <a:pt x="75" y="27"/>
                    <a:pt x="75" y="27"/>
                  </a:cubicBezTo>
                  <a:cubicBezTo>
                    <a:pt x="75" y="24"/>
                    <a:pt x="75" y="21"/>
                    <a:pt x="74" y="18"/>
                  </a:cubicBezTo>
                  <a:cubicBezTo>
                    <a:pt x="75" y="18"/>
                    <a:pt x="76" y="17"/>
                    <a:pt x="77" y="17"/>
                  </a:cubicBezTo>
                  <a:cubicBezTo>
                    <a:pt x="78" y="20"/>
                    <a:pt x="78" y="23"/>
                    <a:pt x="78" y="27"/>
                  </a:cubicBezTo>
                  <a:cubicBezTo>
                    <a:pt x="77" y="27"/>
                    <a:pt x="76" y="27"/>
                    <a:pt x="75" y="28"/>
                  </a:cubicBezTo>
                  <a:moveTo>
                    <a:pt x="11" y="26"/>
                  </a:moveTo>
                  <a:cubicBezTo>
                    <a:pt x="10" y="26"/>
                    <a:pt x="10" y="25"/>
                    <a:pt x="9" y="25"/>
                  </a:cubicBezTo>
                  <a:cubicBezTo>
                    <a:pt x="9" y="22"/>
                    <a:pt x="9" y="19"/>
                    <a:pt x="9" y="16"/>
                  </a:cubicBezTo>
                  <a:cubicBezTo>
                    <a:pt x="10" y="17"/>
                    <a:pt x="10" y="17"/>
                    <a:pt x="11" y="17"/>
                  </a:cubicBezTo>
                  <a:cubicBezTo>
                    <a:pt x="11" y="20"/>
                    <a:pt x="11" y="23"/>
                    <a:pt x="11" y="26"/>
                  </a:cubicBezTo>
                  <a:moveTo>
                    <a:pt x="7" y="23"/>
                  </a:moveTo>
                  <a:cubicBezTo>
                    <a:pt x="7" y="22"/>
                    <a:pt x="6" y="22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19"/>
                    <a:pt x="6" y="17"/>
                    <a:pt x="6" y="1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8"/>
                    <a:pt x="7" y="20"/>
                    <a:pt x="7" y="23"/>
                  </a:cubicBezTo>
                  <a:moveTo>
                    <a:pt x="79" y="26"/>
                  </a:moveTo>
                  <a:cubicBezTo>
                    <a:pt x="79" y="23"/>
                    <a:pt x="79" y="19"/>
                    <a:pt x="79" y="16"/>
                  </a:cubicBezTo>
                  <a:cubicBezTo>
                    <a:pt x="81" y="15"/>
                    <a:pt x="82" y="14"/>
                    <a:pt x="84" y="13"/>
                  </a:cubicBezTo>
                  <a:cubicBezTo>
                    <a:pt x="84" y="17"/>
                    <a:pt x="84" y="20"/>
                    <a:pt x="84" y="23"/>
                  </a:cubicBezTo>
                  <a:cubicBezTo>
                    <a:pt x="84" y="23"/>
                    <a:pt x="83" y="24"/>
                    <a:pt x="82" y="25"/>
                  </a:cubicBezTo>
                  <a:cubicBezTo>
                    <a:pt x="81" y="25"/>
                    <a:pt x="80" y="25"/>
                    <a:pt x="79" y="26"/>
                  </a:cubicBezTo>
                  <a:moveTo>
                    <a:pt x="4" y="15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4" y="14"/>
                    <a:pt x="4" y="15"/>
                  </a:cubicBezTo>
                  <a:moveTo>
                    <a:pt x="86" y="21"/>
                  </a:moveTo>
                  <a:cubicBezTo>
                    <a:pt x="86" y="18"/>
                    <a:pt x="86" y="15"/>
                    <a:pt x="86" y="13"/>
                  </a:cubicBezTo>
                  <a:cubicBezTo>
                    <a:pt x="87" y="12"/>
                    <a:pt x="88" y="11"/>
                    <a:pt x="89" y="10"/>
                  </a:cubicBezTo>
                  <a:cubicBezTo>
                    <a:pt x="89" y="13"/>
                    <a:pt x="89" y="15"/>
                    <a:pt x="89" y="17"/>
                  </a:cubicBezTo>
                  <a:cubicBezTo>
                    <a:pt x="89" y="18"/>
                    <a:pt x="89" y="18"/>
                    <a:pt x="89" y="18"/>
                  </a:cubicBezTo>
                  <a:cubicBezTo>
                    <a:pt x="88" y="19"/>
                    <a:pt x="87" y="20"/>
                    <a:pt x="86" y="21"/>
                  </a:cubicBezTo>
                  <a:moveTo>
                    <a:pt x="91" y="0"/>
                  </a:moveTo>
                  <a:cubicBezTo>
                    <a:pt x="90" y="0"/>
                    <a:pt x="89" y="1"/>
                    <a:pt x="89" y="2"/>
                  </a:cubicBezTo>
                  <a:cubicBezTo>
                    <a:pt x="89" y="2"/>
                    <a:pt x="89" y="2"/>
                    <a:pt x="89" y="2"/>
                  </a:cubicBezTo>
                  <a:cubicBezTo>
                    <a:pt x="89" y="3"/>
                    <a:pt x="89" y="5"/>
                    <a:pt x="89" y="6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76" y="16"/>
                    <a:pt x="60" y="20"/>
                    <a:pt x="44" y="20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0" y="20"/>
                    <a:pt x="36" y="20"/>
                    <a:pt x="32" y="19"/>
                  </a:cubicBezTo>
                  <a:cubicBezTo>
                    <a:pt x="22" y="18"/>
                    <a:pt x="12" y="16"/>
                    <a:pt x="6" y="9"/>
                  </a:cubicBezTo>
                  <a:cubicBezTo>
                    <a:pt x="5" y="9"/>
                    <a:pt x="4" y="8"/>
                    <a:pt x="4" y="7"/>
                  </a:cubicBezTo>
                  <a:cubicBezTo>
                    <a:pt x="4" y="7"/>
                    <a:pt x="4" y="6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2" y="3"/>
                    <a:pt x="1" y="3"/>
                    <a:pt x="1" y="4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1" y="9"/>
                    <a:pt x="0" y="10"/>
                    <a:pt x="0" y="10"/>
                  </a:cubicBezTo>
                  <a:cubicBezTo>
                    <a:pt x="0" y="13"/>
                    <a:pt x="1" y="16"/>
                    <a:pt x="1" y="19"/>
                  </a:cubicBezTo>
                  <a:cubicBezTo>
                    <a:pt x="1" y="19"/>
                    <a:pt x="1" y="20"/>
                    <a:pt x="2" y="20"/>
                  </a:cubicBezTo>
                  <a:cubicBezTo>
                    <a:pt x="2" y="22"/>
                    <a:pt x="4" y="24"/>
                    <a:pt x="5" y="26"/>
                  </a:cubicBezTo>
                  <a:cubicBezTo>
                    <a:pt x="11" y="31"/>
                    <a:pt x="23" y="37"/>
                    <a:pt x="41" y="37"/>
                  </a:cubicBezTo>
                  <a:cubicBezTo>
                    <a:pt x="49" y="37"/>
                    <a:pt x="60" y="36"/>
                    <a:pt x="70" y="33"/>
                  </a:cubicBezTo>
                  <a:cubicBezTo>
                    <a:pt x="73" y="32"/>
                    <a:pt x="76" y="31"/>
                    <a:pt x="79" y="30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81" y="29"/>
                    <a:pt x="83" y="28"/>
                    <a:pt x="84" y="27"/>
                  </a:cubicBezTo>
                  <a:cubicBezTo>
                    <a:pt x="84" y="27"/>
                    <a:pt x="85" y="26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9" y="24"/>
                    <a:pt x="91" y="21"/>
                    <a:pt x="92" y="18"/>
                  </a:cubicBezTo>
                  <a:cubicBezTo>
                    <a:pt x="92" y="18"/>
                    <a:pt x="93" y="17"/>
                    <a:pt x="93" y="16"/>
                  </a:cubicBezTo>
                  <a:cubicBezTo>
                    <a:pt x="93" y="16"/>
                    <a:pt x="92" y="16"/>
                    <a:pt x="92" y="15"/>
                  </a:cubicBezTo>
                  <a:cubicBezTo>
                    <a:pt x="92" y="11"/>
                    <a:pt x="93" y="6"/>
                    <a:pt x="93" y="2"/>
                  </a:cubicBezTo>
                  <a:cubicBezTo>
                    <a:pt x="93" y="1"/>
                    <a:pt x="92" y="0"/>
                    <a:pt x="91" y="0"/>
                  </a:cubicBezTo>
                  <a:cubicBezTo>
                    <a:pt x="91" y="0"/>
                    <a:pt x="91" y="0"/>
                    <a:pt x="9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35" name="Freeform 789"/>
            <p:cNvSpPr>
              <a:spLocks noEditPoints="1"/>
            </p:cNvSpPr>
            <p:nvPr/>
          </p:nvSpPr>
          <p:spPr bwMode="auto">
            <a:xfrm>
              <a:off x="3343" y="896"/>
              <a:ext cx="258" cy="223"/>
            </a:xfrm>
            <a:custGeom>
              <a:avLst/>
              <a:gdLst>
                <a:gd name="T0" fmla="*/ 77 w 109"/>
                <a:gd name="T1" fmla="*/ 90 h 94"/>
                <a:gd name="T2" fmla="*/ 60 w 109"/>
                <a:gd name="T3" fmla="*/ 73 h 94"/>
                <a:gd name="T4" fmla="*/ 63 w 109"/>
                <a:gd name="T5" fmla="*/ 70 h 94"/>
                <a:gd name="T6" fmla="*/ 72 w 109"/>
                <a:gd name="T7" fmla="*/ 64 h 94"/>
                <a:gd name="T8" fmla="*/ 77 w 109"/>
                <a:gd name="T9" fmla="*/ 90 h 94"/>
                <a:gd name="T10" fmla="*/ 79 w 109"/>
                <a:gd name="T11" fmla="*/ 84 h 94"/>
                <a:gd name="T12" fmla="*/ 75 w 109"/>
                <a:gd name="T13" fmla="*/ 63 h 94"/>
                <a:gd name="T14" fmla="*/ 75 w 109"/>
                <a:gd name="T15" fmla="*/ 62 h 94"/>
                <a:gd name="T16" fmla="*/ 75 w 109"/>
                <a:gd name="T17" fmla="*/ 61 h 94"/>
                <a:gd name="T18" fmla="*/ 19 w 109"/>
                <a:gd name="T19" fmla="*/ 13 h 94"/>
                <a:gd name="T20" fmla="*/ 55 w 109"/>
                <a:gd name="T21" fmla="*/ 37 h 94"/>
                <a:gd name="T22" fmla="*/ 83 w 109"/>
                <a:gd name="T23" fmla="*/ 56 h 94"/>
                <a:gd name="T24" fmla="*/ 79 w 109"/>
                <a:gd name="T25" fmla="*/ 84 h 94"/>
                <a:gd name="T26" fmla="*/ 43 w 109"/>
                <a:gd name="T27" fmla="*/ 81 h 94"/>
                <a:gd name="T28" fmla="*/ 33 w 109"/>
                <a:gd name="T29" fmla="*/ 64 h 94"/>
                <a:gd name="T30" fmla="*/ 13 w 109"/>
                <a:gd name="T31" fmla="*/ 24 h 94"/>
                <a:gd name="T32" fmla="*/ 5 w 109"/>
                <a:gd name="T33" fmla="*/ 9 h 94"/>
                <a:gd name="T34" fmla="*/ 4 w 109"/>
                <a:gd name="T35" fmla="*/ 5 h 94"/>
                <a:gd name="T36" fmla="*/ 71 w 109"/>
                <a:gd name="T37" fmla="*/ 61 h 94"/>
                <a:gd name="T38" fmla="*/ 57 w 109"/>
                <a:gd name="T39" fmla="*/ 72 h 94"/>
                <a:gd name="T40" fmla="*/ 50 w 109"/>
                <a:gd name="T41" fmla="*/ 78 h 94"/>
                <a:gd name="T42" fmla="*/ 43 w 109"/>
                <a:gd name="T43" fmla="*/ 81 h 94"/>
                <a:gd name="T44" fmla="*/ 85 w 109"/>
                <a:gd name="T45" fmla="*/ 54 h 94"/>
                <a:gd name="T46" fmla="*/ 56 w 109"/>
                <a:gd name="T47" fmla="*/ 35 h 94"/>
                <a:gd name="T48" fmla="*/ 10 w 109"/>
                <a:gd name="T49" fmla="*/ 4 h 94"/>
                <a:gd name="T50" fmla="*/ 35 w 109"/>
                <a:gd name="T51" fmla="*/ 13 h 94"/>
                <a:gd name="T52" fmla="*/ 105 w 109"/>
                <a:gd name="T53" fmla="*/ 42 h 94"/>
                <a:gd name="T54" fmla="*/ 85 w 109"/>
                <a:gd name="T55" fmla="*/ 54 h 94"/>
                <a:gd name="T56" fmla="*/ 2 w 109"/>
                <a:gd name="T57" fmla="*/ 0 h 94"/>
                <a:gd name="T58" fmla="*/ 1 w 109"/>
                <a:gd name="T59" fmla="*/ 1 h 94"/>
                <a:gd name="T60" fmla="*/ 1 w 109"/>
                <a:gd name="T61" fmla="*/ 1 h 94"/>
                <a:gd name="T62" fmla="*/ 0 w 109"/>
                <a:gd name="T63" fmla="*/ 1 h 94"/>
                <a:gd name="T64" fmla="*/ 0 w 109"/>
                <a:gd name="T65" fmla="*/ 1 h 94"/>
                <a:gd name="T66" fmla="*/ 0 w 109"/>
                <a:gd name="T67" fmla="*/ 1 h 94"/>
                <a:gd name="T68" fmla="*/ 0 w 109"/>
                <a:gd name="T69" fmla="*/ 1 h 94"/>
                <a:gd name="T70" fmla="*/ 0 w 109"/>
                <a:gd name="T71" fmla="*/ 1 h 94"/>
                <a:gd name="T72" fmla="*/ 0 w 109"/>
                <a:gd name="T73" fmla="*/ 2 h 94"/>
                <a:gd name="T74" fmla="*/ 0 w 109"/>
                <a:gd name="T75" fmla="*/ 2 h 94"/>
                <a:gd name="T76" fmla="*/ 0 w 109"/>
                <a:gd name="T77" fmla="*/ 3 h 94"/>
                <a:gd name="T78" fmla="*/ 0 w 109"/>
                <a:gd name="T79" fmla="*/ 4 h 94"/>
                <a:gd name="T80" fmla="*/ 19 w 109"/>
                <a:gd name="T81" fmla="*/ 43 h 94"/>
                <a:gd name="T82" fmla="*/ 42 w 109"/>
                <a:gd name="T83" fmla="*/ 83 h 94"/>
                <a:gd name="T84" fmla="*/ 43 w 109"/>
                <a:gd name="T85" fmla="*/ 84 h 94"/>
                <a:gd name="T86" fmla="*/ 43 w 109"/>
                <a:gd name="T87" fmla="*/ 84 h 94"/>
                <a:gd name="T88" fmla="*/ 52 w 109"/>
                <a:gd name="T89" fmla="*/ 80 h 94"/>
                <a:gd name="T90" fmla="*/ 58 w 109"/>
                <a:gd name="T91" fmla="*/ 75 h 94"/>
                <a:gd name="T92" fmla="*/ 77 w 109"/>
                <a:gd name="T93" fmla="*/ 94 h 94"/>
                <a:gd name="T94" fmla="*/ 78 w 109"/>
                <a:gd name="T95" fmla="*/ 94 h 94"/>
                <a:gd name="T96" fmla="*/ 78 w 109"/>
                <a:gd name="T97" fmla="*/ 94 h 94"/>
                <a:gd name="T98" fmla="*/ 79 w 109"/>
                <a:gd name="T99" fmla="*/ 94 h 94"/>
                <a:gd name="T100" fmla="*/ 79 w 109"/>
                <a:gd name="T101" fmla="*/ 94 h 94"/>
                <a:gd name="T102" fmla="*/ 80 w 109"/>
                <a:gd name="T103" fmla="*/ 93 h 94"/>
                <a:gd name="T104" fmla="*/ 86 w 109"/>
                <a:gd name="T105" fmla="*/ 56 h 94"/>
                <a:gd name="T106" fmla="*/ 109 w 109"/>
                <a:gd name="T107" fmla="*/ 43 h 94"/>
                <a:gd name="T108" fmla="*/ 109 w 109"/>
                <a:gd name="T109" fmla="*/ 42 h 94"/>
                <a:gd name="T110" fmla="*/ 109 w 109"/>
                <a:gd name="T111" fmla="*/ 41 h 94"/>
                <a:gd name="T112" fmla="*/ 36 w 109"/>
                <a:gd name="T113" fmla="*/ 11 h 94"/>
                <a:gd name="T114" fmla="*/ 3 w 109"/>
                <a:gd name="T115" fmla="*/ 0 h 94"/>
                <a:gd name="T116" fmla="*/ 2 w 109"/>
                <a:gd name="T1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9" h="94">
                  <a:moveTo>
                    <a:pt x="77" y="90"/>
                  </a:moveTo>
                  <a:cubicBezTo>
                    <a:pt x="71" y="84"/>
                    <a:pt x="66" y="79"/>
                    <a:pt x="60" y="73"/>
                  </a:cubicBezTo>
                  <a:cubicBezTo>
                    <a:pt x="61" y="72"/>
                    <a:pt x="62" y="71"/>
                    <a:pt x="63" y="70"/>
                  </a:cubicBezTo>
                  <a:cubicBezTo>
                    <a:pt x="66" y="67"/>
                    <a:pt x="69" y="65"/>
                    <a:pt x="72" y="64"/>
                  </a:cubicBezTo>
                  <a:cubicBezTo>
                    <a:pt x="74" y="70"/>
                    <a:pt x="75" y="78"/>
                    <a:pt x="77" y="90"/>
                  </a:cubicBezTo>
                  <a:moveTo>
                    <a:pt x="79" y="84"/>
                  </a:moveTo>
                  <a:cubicBezTo>
                    <a:pt x="77" y="75"/>
                    <a:pt x="76" y="68"/>
                    <a:pt x="75" y="63"/>
                  </a:cubicBezTo>
                  <a:cubicBezTo>
                    <a:pt x="75" y="62"/>
                    <a:pt x="75" y="62"/>
                    <a:pt x="75" y="62"/>
                  </a:cubicBezTo>
                  <a:cubicBezTo>
                    <a:pt x="75" y="62"/>
                    <a:pt x="75" y="61"/>
                    <a:pt x="75" y="61"/>
                  </a:cubicBezTo>
                  <a:cubicBezTo>
                    <a:pt x="53" y="42"/>
                    <a:pt x="39" y="29"/>
                    <a:pt x="19" y="13"/>
                  </a:cubicBezTo>
                  <a:cubicBezTo>
                    <a:pt x="30" y="21"/>
                    <a:pt x="39" y="28"/>
                    <a:pt x="55" y="37"/>
                  </a:cubicBezTo>
                  <a:cubicBezTo>
                    <a:pt x="64" y="43"/>
                    <a:pt x="75" y="49"/>
                    <a:pt x="83" y="56"/>
                  </a:cubicBezTo>
                  <a:cubicBezTo>
                    <a:pt x="82" y="65"/>
                    <a:pt x="80" y="75"/>
                    <a:pt x="79" y="84"/>
                  </a:cubicBezTo>
                  <a:moveTo>
                    <a:pt x="43" y="81"/>
                  </a:moveTo>
                  <a:cubicBezTo>
                    <a:pt x="41" y="78"/>
                    <a:pt x="37" y="71"/>
                    <a:pt x="33" y="64"/>
                  </a:cubicBezTo>
                  <a:cubicBezTo>
                    <a:pt x="27" y="52"/>
                    <a:pt x="19" y="37"/>
                    <a:pt x="13" y="24"/>
                  </a:cubicBezTo>
                  <a:cubicBezTo>
                    <a:pt x="10" y="18"/>
                    <a:pt x="7" y="13"/>
                    <a:pt x="5" y="9"/>
                  </a:cubicBezTo>
                  <a:cubicBezTo>
                    <a:pt x="5" y="7"/>
                    <a:pt x="4" y="6"/>
                    <a:pt x="4" y="5"/>
                  </a:cubicBezTo>
                  <a:cubicBezTo>
                    <a:pt x="30" y="24"/>
                    <a:pt x="46" y="39"/>
                    <a:pt x="71" y="61"/>
                  </a:cubicBezTo>
                  <a:cubicBezTo>
                    <a:pt x="66" y="63"/>
                    <a:pt x="61" y="67"/>
                    <a:pt x="57" y="72"/>
                  </a:cubicBezTo>
                  <a:cubicBezTo>
                    <a:pt x="55" y="74"/>
                    <a:pt x="53" y="76"/>
                    <a:pt x="50" y="78"/>
                  </a:cubicBezTo>
                  <a:cubicBezTo>
                    <a:pt x="48" y="80"/>
                    <a:pt x="46" y="81"/>
                    <a:pt x="43" y="81"/>
                  </a:cubicBezTo>
                  <a:moveTo>
                    <a:pt x="85" y="54"/>
                  </a:moveTo>
                  <a:cubicBezTo>
                    <a:pt x="76" y="47"/>
                    <a:pt x="66" y="40"/>
                    <a:pt x="56" y="35"/>
                  </a:cubicBezTo>
                  <a:cubicBezTo>
                    <a:pt x="36" y="23"/>
                    <a:pt x="27" y="14"/>
                    <a:pt x="10" y="4"/>
                  </a:cubicBezTo>
                  <a:cubicBezTo>
                    <a:pt x="20" y="7"/>
                    <a:pt x="23" y="8"/>
                    <a:pt x="35" y="13"/>
                  </a:cubicBezTo>
                  <a:cubicBezTo>
                    <a:pt x="59" y="23"/>
                    <a:pt x="84" y="33"/>
                    <a:pt x="105" y="42"/>
                  </a:cubicBezTo>
                  <a:cubicBezTo>
                    <a:pt x="98" y="46"/>
                    <a:pt x="92" y="49"/>
                    <a:pt x="85" y="54"/>
                  </a:cubicBezTo>
                  <a:moveTo>
                    <a:pt x="2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3" y="9"/>
                    <a:pt x="11" y="26"/>
                    <a:pt x="19" y="43"/>
                  </a:cubicBezTo>
                  <a:cubicBezTo>
                    <a:pt x="28" y="60"/>
                    <a:pt x="37" y="77"/>
                    <a:pt x="42" y="83"/>
                  </a:cubicBezTo>
                  <a:cubicBezTo>
                    <a:pt x="42" y="84"/>
                    <a:pt x="42" y="84"/>
                    <a:pt x="43" y="84"/>
                  </a:cubicBezTo>
                  <a:cubicBezTo>
                    <a:pt x="43" y="84"/>
                    <a:pt x="43" y="84"/>
                    <a:pt x="43" y="84"/>
                  </a:cubicBezTo>
                  <a:cubicBezTo>
                    <a:pt x="46" y="84"/>
                    <a:pt x="49" y="82"/>
                    <a:pt x="52" y="80"/>
                  </a:cubicBezTo>
                  <a:cubicBezTo>
                    <a:pt x="54" y="79"/>
                    <a:pt x="56" y="77"/>
                    <a:pt x="58" y="75"/>
                  </a:cubicBezTo>
                  <a:cubicBezTo>
                    <a:pt x="64" y="81"/>
                    <a:pt x="69" y="86"/>
                    <a:pt x="77" y="94"/>
                  </a:cubicBezTo>
                  <a:cubicBezTo>
                    <a:pt x="77" y="94"/>
                    <a:pt x="78" y="94"/>
                    <a:pt x="78" y="94"/>
                  </a:cubicBezTo>
                  <a:cubicBezTo>
                    <a:pt x="78" y="94"/>
                    <a:pt x="78" y="94"/>
                    <a:pt x="78" y="94"/>
                  </a:cubicBezTo>
                  <a:cubicBezTo>
                    <a:pt x="79" y="94"/>
                    <a:pt x="79" y="94"/>
                    <a:pt x="79" y="94"/>
                  </a:cubicBezTo>
                  <a:cubicBezTo>
                    <a:pt x="79" y="94"/>
                    <a:pt x="79" y="94"/>
                    <a:pt x="79" y="94"/>
                  </a:cubicBezTo>
                  <a:cubicBezTo>
                    <a:pt x="80" y="94"/>
                    <a:pt x="80" y="94"/>
                    <a:pt x="80" y="93"/>
                  </a:cubicBezTo>
                  <a:cubicBezTo>
                    <a:pt x="82" y="81"/>
                    <a:pt x="84" y="69"/>
                    <a:pt x="86" y="56"/>
                  </a:cubicBezTo>
                  <a:cubicBezTo>
                    <a:pt x="94" y="50"/>
                    <a:pt x="100" y="48"/>
                    <a:pt x="109" y="43"/>
                  </a:cubicBezTo>
                  <a:cubicBezTo>
                    <a:pt x="109" y="43"/>
                    <a:pt x="109" y="43"/>
                    <a:pt x="109" y="42"/>
                  </a:cubicBezTo>
                  <a:cubicBezTo>
                    <a:pt x="109" y="42"/>
                    <a:pt x="109" y="41"/>
                    <a:pt x="109" y="41"/>
                  </a:cubicBezTo>
                  <a:cubicBezTo>
                    <a:pt x="87" y="32"/>
                    <a:pt x="61" y="21"/>
                    <a:pt x="36" y="11"/>
                  </a:cubicBezTo>
                  <a:cubicBezTo>
                    <a:pt x="21" y="5"/>
                    <a:pt x="20" y="4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36" name="Freeform 790"/>
            <p:cNvSpPr>
              <a:spLocks noEditPoints="1"/>
            </p:cNvSpPr>
            <p:nvPr/>
          </p:nvSpPr>
          <p:spPr bwMode="auto">
            <a:xfrm>
              <a:off x="3080" y="733"/>
              <a:ext cx="263" cy="225"/>
            </a:xfrm>
            <a:custGeom>
              <a:avLst/>
              <a:gdLst>
                <a:gd name="T0" fmla="*/ 78 w 111"/>
                <a:gd name="T1" fmla="*/ 89 h 95"/>
                <a:gd name="T2" fmla="*/ 62 w 111"/>
                <a:gd name="T3" fmla="*/ 74 h 95"/>
                <a:gd name="T4" fmla="*/ 64 w 111"/>
                <a:gd name="T5" fmla="*/ 71 h 95"/>
                <a:gd name="T6" fmla="*/ 73 w 111"/>
                <a:gd name="T7" fmla="*/ 65 h 95"/>
                <a:gd name="T8" fmla="*/ 78 w 111"/>
                <a:gd name="T9" fmla="*/ 89 h 95"/>
                <a:gd name="T10" fmla="*/ 80 w 111"/>
                <a:gd name="T11" fmla="*/ 82 h 95"/>
                <a:gd name="T12" fmla="*/ 76 w 111"/>
                <a:gd name="T13" fmla="*/ 64 h 95"/>
                <a:gd name="T14" fmla="*/ 77 w 111"/>
                <a:gd name="T15" fmla="*/ 63 h 95"/>
                <a:gd name="T16" fmla="*/ 76 w 111"/>
                <a:gd name="T17" fmla="*/ 61 h 95"/>
                <a:gd name="T18" fmla="*/ 31 w 111"/>
                <a:gd name="T19" fmla="*/ 22 h 95"/>
                <a:gd name="T20" fmla="*/ 56 w 111"/>
                <a:gd name="T21" fmla="*/ 38 h 95"/>
                <a:gd name="T22" fmla="*/ 84 w 111"/>
                <a:gd name="T23" fmla="*/ 57 h 95"/>
                <a:gd name="T24" fmla="*/ 80 w 111"/>
                <a:gd name="T25" fmla="*/ 82 h 95"/>
                <a:gd name="T26" fmla="*/ 45 w 111"/>
                <a:gd name="T27" fmla="*/ 81 h 95"/>
                <a:gd name="T28" fmla="*/ 35 w 111"/>
                <a:gd name="T29" fmla="*/ 64 h 95"/>
                <a:gd name="T30" fmla="*/ 14 w 111"/>
                <a:gd name="T31" fmla="*/ 25 h 95"/>
                <a:gd name="T32" fmla="*/ 7 w 111"/>
                <a:gd name="T33" fmla="*/ 9 h 95"/>
                <a:gd name="T34" fmla="*/ 6 w 111"/>
                <a:gd name="T35" fmla="*/ 7 h 95"/>
                <a:gd name="T36" fmla="*/ 71 w 111"/>
                <a:gd name="T37" fmla="*/ 62 h 95"/>
                <a:gd name="T38" fmla="*/ 66 w 111"/>
                <a:gd name="T39" fmla="*/ 65 h 95"/>
                <a:gd name="T40" fmla="*/ 55 w 111"/>
                <a:gd name="T41" fmla="*/ 75 h 95"/>
                <a:gd name="T42" fmla="*/ 45 w 111"/>
                <a:gd name="T43" fmla="*/ 81 h 95"/>
                <a:gd name="T44" fmla="*/ 86 w 111"/>
                <a:gd name="T45" fmla="*/ 54 h 95"/>
                <a:gd name="T46" fmla="*/ 58 w 111"/>
                <a:gd name="T47" fmla="*/ 35 h 95"/>
                <a:gd name="T48" fmla="*/ 31 w 111"/>
                <a:gd name="T49" fmla="*/ 17 h 95"/>
                <a:gd name="T50" fmla="*/ 14 w 111"/>
                <a:gd name="T51" fmla="*/ 6 h 95"/>
                <a:gd name="T52" fmla="*/ 20 w 111"/>
                <a:gd name="T53" fmla="*/ 8 h 95"/>
                <a:gd name="T54" fmla="*/ 36 w 111"/>
                <a:gd name="T55" fmla="*/ 14 h 95"/>
                <a:gd name="T56" fmla="*/ 105 w 111"/>
                <a:gd name="T57" fmla="*/ 43 h 95"/>
                <a:gd name="T58" fmla="*/ 86 w 111"/>
                <a:gd name="T59" fmla="*/ 54 h 95"/>
                <a:gd name="T60" fmla="*/ 4 w 111"/>
                <a:gd name="T61" fmla="*/ 0 h 95"/>
                <a:gd name="T62" fmla="*/ 2 w 111"/>
                <a:gd name="T63" fmla="*/ 1 h 95"/>
                <a:gd name="T64" fmla="*/ 1 w 111"/>
                <a:gd name="T65" fmla="*/ 1 h 95"/>
                <a:gd name="T66" fmla="*/ 1 w 111"/>
                <a:gd name="T67" fmla="*/ 1 h 95"/>
                <a:gd name="T68" fmla="*/ 1 w 111"/>
                <a:gd name="T69" fmla="*/ 1 h 95"/>
                <a:gd name="T70" fmla="*/ 1 w 111"/>
                <a:gd name="T71" fmla="*/ 1 h 95"/>
                <a:gd name="T72" fmla="*/ 1 w 111"/>
                <a:gd name="T73" fmla="*/ 1 h 95"/>
                <a:gd name="T74" fmla="*/ 0 w 111"/>
                <a:gd name="T75" fmla="*/ 2 h 95"/>
                <a:gd name="T76" fmla="*/ 0 w 111"/>
                <a:gd name="T77" fmla="*/ 3 h 95"/>
                <a:gd name="T78" fmla="*/ 0 w 111"/>
                <a:gd name="T79" fmla="*/ 3 h 95"/>
                <a:gd name="T80" fmla="*/ 1 w 111"/>
                <a:gd name="T81" fmla="*/ 5 h 95"/>
                <a:gd name="T82" fmla="*/ 20 w 111"/>
                <a:gd name="T83" fmla="*/ 44 h 95"/>
                <a:gd name="T84" fmla="*/ 33 w 111"/>
                <a:gd name="T85" fmla="*/ 68 h 95"/>
                <a:gd name="T86" fmla="*/ 42 w 111"/>
                <a:gd name="T87" fmla="*/ 84 h 95"/>
                <a:gd name="T88" fmla="*/ 44 w 111"/>
                <a:gd name="T89" fmla="*/ 85 h 95"/>
                <a:gd name="T90" fmla="*/ 44 w 111"/>
                <a:gd name="T91" fmla="*/ 85 h 95"/>
                <a:gd name="T92" fmla="*/ 53 w 111"/>
                <a:gd name="T93" fmla="*/ 81 h 95"/>
                <a:gd name="T94" fmla="*/ 59 w 111"/>
                <a:gd name="T95" fmla="*/ 76 h 95"/>
                <a:gd name="T96" fmla="*/ 78 w 111"/>
                <a:gd name="T97" fmla="*/ 94 h 95"/>
                <a:gd name="T98" fmla="*/ 79 w 111"/>
                <a:gd name="T99" fmla="*/ 95 h 95"/>
                <a:gd name="T100" fmla="*/ 80 w 111"/>
                <a:gd name="T101" fmla="*/ 95 h 95"/>
                <a:gd name="T102" fmla="*/ 80 w 111"/>
                <a:gd name="T103" fmla="*/ 95 h 95"/>
                <a:gd name="T104" fmla="*/ 82 w 111"/>
                <a:gd name="T105" fmla="*/ 94 h 95"/>
                <a:gd name="T106" fmla="*/ 88 w 111"/>
                <a:gd name="T107" fmla="*/ 57 h 95"/>
                <a:gd name="T108" fmla="*/ 110 w 111"/>
                <a:gd name="T109" fmla="*/ 44 h 95"/>
                <a:gd name="T110" fmla="*/ 111 w 111"/>
                <a:gd name="T111" fmla="*/ 43 h 95"/>
                <a:gd name="T112" fmla="*/ 110 w 111"/>
                <a:gd name="T113" fmla="*/ 41 h 95"/>
                <a:gd name="T114" fmla="*/ 37 w 111"/>
                <a:gd name="T115" fmla="*/ 11 h 95"/>
                <a:gd name="T116" fmla="*/ 22 w 111"/>
                <a:gd name="T117" fmla="*/ 5 h 95"/>
                <a:gd name="T118" fmla="*/ 4 w 111"/>
                <a:gd name="T119" fmla="*/ 0 h 95"/>
                <a:gd name="T120" fmla="*/ 4 w 111"/>
                <a:gd name="T12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1" h="95">
                  <a:moveTo>
                    <a:pt x="78" y="89"/>
                  </a:moveTo>
                  <a:cubicBezTo>
                    <a:pt x="72" y="84"/>
                    <a:pt x="67" y="79"/>
                    <a:pt x="62" y="74"/>
                  </a:cubicBezTo>
                  <a:cubicBezTo>
                    <a:pt x="62" y="73"/>
                    <a:pt x="63" y="72"/>
                    <a:pt x="64" y="71"/>
                  </a:cubicBezTo>
                  <a:cubicBezTo>
                    <a:pt x="67" y="68"/>
                    <a:pt x="70" y="66"/>
                    <a:pt x="73" y="65"/>
                  </a:cubicBezTo>
                  <a:cubicBezTo>
                    <a:pt x="74" y="71"/>
                    <a:pt x="76" y="78"/>
                    <a:pt x="78" y="89"/>
                  </a:cubicBezTo>
                  <a:moveTo>
                    <a:pt x="80" y="82"/>
                  </a:moveTo>
                  <a:cubicBezTo>
                    <a:pt x="79" y="74"/>
                    <a:pt x="78" y="69"/>
                    <a:pt x="76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7" y="62"/>
                    <a:pt x="77" y="61"/>
                    <a:pt x="76" y="61"/>
                  </a:cubicBezTo>
                  <a:cubicBezTo>
                    <a:pt x="59" y="46"/>
                    <a:pt x="46" y="34"/>
                    <a:pt x="31" y="22"/>
                  </a:cubicBezTo>
                  <a:cubicBezTo>
                    <a:pt x="38" y="27"/>
                    <a:pt x="46" y="32"/>
                    <a:pt x="56" y="38"/>
                  </a:cubicBezTo>
                  <a:cubicBezTo>
                    <a:pt x="65" y="44"/>
                    <a:pt x="76" y="50"/>
                    <a:pt x="84" y="57"/>
                  </a:cubicBezTo>
                  <a:cubicBezTo>
                    <a:pt x="83" y="65"/>
                    <a:pt x="81" y="74"/>
                    <a:pt x="80" y="82"/>
                  </a:cubicBezTo>
                  <a:moveTo>
                    <a:pt x="45" y="81"/>
                  </a:moveTo>
                  <a:cubicBezTo>
                    <a:pt x="42" y="78"/>
                    <a:pt x="39" y="72"/>
                    <a:pt x="35" y="64"/>
                  </a:cubicBezTo>
                  <a:cubicBezTo>
                    <a:pt x="28" y="52"/>
                    <a:pt x="21" y="37"/>
                    <a:pt x="14" y="25"/>
                  </a:cubicBezTo>
                  <a:cubicBezTo>
                    <a:pt x="11" y="18"/>
                    <a:pt x="9" y="13"/>
                    <a:pt x="7" y="9"/>
                  </a:cubicBezTo>
                  <a:cubicBezTo>
                    <a:pt x="6" y="8"/>
                    <a:pt x="6" y="7"/>
                    <a:pt x="6" y="7"/>
                  </a:cubicBezTo>
                  <a:cubicBezTo>
                    <a:pt x="31" y="25"/>
                    <a:pt x="47" y="40"/>
                    <a:pt x="71" y="62"/>
                  </a:cubicBezTo>
                  <a:cubicBezTo>
                    <a:pt x="69" y="62"/>
                    <a:pt x="67" y="63"/>
                    <a:pt x="66" y="65"/>
                  </a:cubicBezTo>
                  <a:cubicBezTo>
                    <a:pt x="62" y="68"/>
                    <a:pt x="58" y="72"/>
                    <a:pt x="55" y="75"/>
                  </a:cubicBezTo>
                  <a:cubicBezTo>
                    <a:pt x="51" y="79"/>
                    <a:pt x="48" y="81"/>
                    <a:pt x="45" y="81"/>
                  </a:cubicBezTo>
                  <a:moveTo>
                    <a:pt x="86" y="54"/>
                  </a:moveTo>
                  <a:cubicBezTo>
                    <a:pt x="77" y="47"/>
                    <a:pt x="67" y="40"/>
                    <a:pt x="58" y="35"/>
                  </a:cubicBezTo>
                  <a:cubicBezTo>
                    <a:pt x="46" y="28"/>
                    <a:pt x="38" y="22"/>
                    <a:pt x="31" y="17"/>
                  </a:cubicBezTo>
                  <a:cubicBezTo>
                    <a:pt x="25" y="13"/>
                    <a:pt x="20" y="10"/>
                    <a:pt x="14" y="6"/>
                  </a:cubicBezTo>
                  <a:cubicBezTo>
                    <a:pt x="17" y="7"/>
                    <a:pt x="19" y="7"/>
                    <a:pt x="20" y="8"/>
                  </a:cubicBezTo>
                  <a:cubicBezTo>
                    <a:pt x="24" y="10"/>
                    <a:pt x="29" y="11"/>
                    <a:pt x="36" y="14"/>
                  </a:cubicBezTo>
                  <a:cubicBezTo>
                    <a:pt x="59" y="23"/>
                    <a:pt x="84" y="34"/>
                    <a:pt x="105" y="43"/>
                  </a:cubicBezTo>
                  <a:cubicBezTo>
                    <a:pt x="98" y="46"/>
                    <a:pt x="93" y="49"/>
                    <a:pt x="86" y="54"/>
                  </a:cubicBezTo>
                  <a:moveTo>
                    <a:pt x="4" y="0"/>
                  </a:moveTo>
                  <a:cubicBezTo>
                    <a:pt x="3" y="0"/>
                    <a:pt x="2" y="0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3" y="10"/>
                    <a:pt x="11" y="27"/>
                    <a:pt x="20" y="44"/>
                  </a:cubicBezTo>
                  <a:cubicBezTo>
                    <a:pt x="24" y="52"/>
                    <a:pt x="29" y="61"/>
                    <a:pt x="33" y="68"/>
                  </a:cubicBezTo>
                  <a:cubicBezTo>
                    <a:pt x="37" y="75"/>
                    <a:pt x="40" y="81"/>
                    <a:pt x="42" y="84"/>
                  </a:cubicBezTo>
                  <a:cubicBezTo>
                    <a:pt x="43" y="85"/>
                    <a:pt x="43" y="85"/>
                    <a:pt x="44" y="85"/>
                  </a:cubicBezTo>
                  <a:cubicBezTo>
                    <a:pt x="44" y="85"/>
                    <a:pt x="44" y="85"/>
                    <a:pt x="44" y="85"/>
                  </a:cubicBezTo>
                  <a:cubicBezTo>
                    <a:pt x="47" y="85"/>
                    <a:pt x="51" y="83"/>
                    <a:pt x="53" y="81"/>
                  </a:cubicBezTo>
                  <a:cubicBezTo>
                    <a:pt x="55" y="80"/>
                    <a:pt x="57" y="78"/>
                    <a:pt x="59" y="76"/>
                  </a:cubicBezTo>
                  <a:cubicBezTo>
                    <a:pt x="65" y="82"/>
                    <a:pt x="70" y="87"/>
                    <a:pt x="78" y="94"/>
                  </a:cubicBezTo>
                  <a:cubicBezTo>
                    <a:pt x="78" y="95"/>
                    <a:pt x="79" y="95"/>
                    <a:pt x="79" y="95"/>
                  </a:cubicBezTo>
                  <a:cubicBezTo>
                    <a:pt x="80" y="95"/>
                    <a:pt x="80" y="95"/>
                    <a:pt x="80" y="95"/>
                  </a:cubicBezTo>
                  <a:cubicBezTo>
                    <a:pt x="80" y="95"/>
                    <a:pt x="80" y="95"/>
                    <a:pt x="80" y="95"/>
                  </a:cubicBezTo>
                  <a:cubicBezTo>
                    <a:pt x="81" y="95"/>
                    <a:pt x="82" y="95"/>
                    <a:pt x="82" y="94"/>
                  </a:cubicBezTo>
                  <a:cubicBezTo>
                    <a:pt x="84" y="82"/>
                    <a:pt x="86" y="69"/>
                    <a:pt x="88" y="57"/>
                  </a:cubicBezTo>
                  <a:cubicBezTo>
                    <a:pt x="95" y="51"/>
                    <a:pt x="101" y="49"/>
                    <a:pt x="110" y="44"/>
                  </a:cubicBezTo>
                  <a:cubicBezTo>
                    <a:pt x="111" y="44"/>
                    <a:pt x="111" y="44"/>
                    <a:pt x="111" y="43"/>
                  </a:cubicBezTo>
                  <a:cubicBezTo>
                    <a:pt x="111" y="42"/>
                    <a:pt x="111" y="41"/>
                    <a:pt x="110" y="41"/>
                  </a:cubicBezTo>
                  <a:cubicBezTo>
                    <a:pt x="89" y="32"/>
                    <a:pt x="62" y="21"/>
                    <a:pt x="37" y="11"/>
                  </a:cubicBezTo>
                  <a:cubicBezTo>
                    <a:pt x="30" y="8"/>
                    <a:pt x="26" y="6"/>
                    <a:pt x="22" y="5"/>
                  </a:cubicBezTo>
                  <a:cubicBezTo>
                    <a:pt x="17" y="3"/>
                    <a:pt x="13" y="2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37" name="Freeform 791"/>
            <p:cNvSpPr>
              <a:spLocks noEditPoints="1"/>
            </p:cNvSpPr>
            <p:nvPr/>
          </p:nvSpPr>
          <p:spPr bwMode="auto">
            <a:xfrm>
              <a:off x="3454" y="3395"/>
              <a:ext cx="362" cy="344"/>
            </a:xfrm>
            <a:custGeom>
              <a:avLst/>
              <a:gdLst>
                <a:gd name="T0" fmla="*/ 43 w 153"/>
                <a:gd name="T1" fmla="*/ 141 h 145"/>
                <a:gd name="T2" fmla="*/ 13 w 153"/>
                <a:gd name="T3" fmla="*/ 127 h 145"/>
                <a:gd name="T4" fmla="*/ 85 w 153"/>
                <a:gd name="T5" fmla="*/ 135 h 145"/>
                <a:gd name="T6" fmla="*/ 93 w 153"/>
                <a:gd name="T7" fmla="*/ 134 h 145"/>
                <a:gd name="T8" fmla="*/ 101 w 153"/>
                <a:gd name="T9" fmla="*/ 114 h 145"/>
                <a:gd name="T10" fmla="*/ 106 w 153"/>
                <a:gd name="T11" fmla="*/ 74 h 145"/>
                <a:gd name="T12" fmla="*/ 108 w 153"/>
                <a:gd name="T13" fmla="*/ 53 h 145"/>
                <a:gd name="T14" fmla="*/ 126 w 153"/>
                <a:gd name="T15" fmla="*/ 42 h 145"/>
                <a:gd name="T16" fmla="*/ 137 w 153"/>
                <a:gd name="T17" fmla="*/ 49 h 145"/>
                <a:gd name="T18" fmla="*/ 118 w 153"/>
                <a:gd name="T19" fmla="*/ 78 h 145"/>
                <a:gd name="T20" fmla="*/ 107 w 153"/>
                <a:gd name="T21" fmla="*/ 41 h 145"/>
                <a:gd name="T22" fmla="*/ 124 w 153"/>
                <a:gd name="T23" fmla="*/ 29 h 145"/>
                <a:gd name="T24" fmla="*/ 137 w 153"/>
                <a:gd name="T25" fmla="*/ 32 h 145"/>
                <a:gd name="T26" fmla="*/ 140 w 153"/>
                <a:gd name="T27" fmla="*/ 83 h 145"/>
                <a:gd name="T28" fmla="*/ 106 w 153"/>
                <a:gd name="T29" fmla="*/ 89 h 145"/>
                <a:gd name="T30" fmla="*/ 118 w 153"/>
                <a:gd name="T31" fmla="*/ 82 h 145"/>
                <a:gd name="T32" fmla="*/ 140 w 153"/>
                <a:gd name="T33" fmla="*/ 47 h 145"/>
                <a:gd name="T34" fmla="*/ 126 w 153"/>
                <a:gd name="T35" fmla="*/ 39 h 145"/>
                <a:gd name="T36" fmla="*/ 126 w 153"/>
                <a:gd name="T37" fmla="*/ 39 h 145"/>
                <a:gd name="T38" fmla="*/ 125 w 153"/>
                <a:gd name="T39" fmla="*/ 39 h 145"/>
                <a:gd name="T40" fmla="*/ 107 w 153"/>
                <a:gd name="T41" fmla="*/ 48 h 145"/>
                <a:gd name="T42" fmla="*/ 86 w 153"/>
                <a:gd name="T43" fmla="*/ 45 h 145"/>
                <a:gd name="T44" fmla="*/ 104 w 153"/>
                <a:gd name="T45" fmla="*/ 28 h 145"/>
                <a:gd name="T46" fmla="*/ 86 w 153"/>
                <a:gd name="T47" fmla="*/ 56 h 145"/>
                <a:gd name="T48" fmla="*/ 90 w 153"/>
                <a:gd name="T49" fmla="*/ 52 h 145"/>
                <a:gd name="T50" fmla="*/ 102 w 153"/>
                <a:gd name="T51" fmla="*/ 60 h 145"/>
                <a:gd name="T52" fmla="*/ 89 w 153"/>
                <a:gd name="T53" fmla="*/ 80 h 145"/>
                <a:gd name="T54" fmla="*/ 102 w 153"/>
                <a:gd name="T55" fmla="*/ 74 h 145"/>
                <a:gd name="T56" fmla="*/ 87 w 153"/>
                <a:gd name="T57" fmla="*/ 92 h 145"/>
                <a:gd name="T58" fmla="*/ 88 w 153"/>
                <a:gd name="T59" fmla="*/ 93 h 145"/>
                <a:gd name="T60" fmla="*/ 99 w 153"/>
                <a:gd name="T61" fmla="*/ 113 h 145"/>
                <a:gd name="T62" fmla="*/ 84 w 153"/>
                <a:gd name="T63" fmla="*/ 131 h 145"/>
                <a:gd name="T64" fmla="*/ 51 w 153"/>
                <a:gd name="T65" fmla="*/ 136 h 145"/>
                <a:gd name="T66" fmla="*/ 6 w 153"/>
                <a:gd name="T67" fmla="*/ 29 h 145"/>
                <a:gd name="T68" fmla="*/ 81 w 153"/>
                <a:gd name="T69" fmla="*/ 36 h 145"/>
                <a:gd name="T70" fmla="*/ 85 w 153"/>
                <a:gd name="T71" fmla="*/ 43 h 145"/>
                <a:gd name="T72" fmla="*/ 15 w 153"/>
                <a:gd name="T73" fmla="*/ 29 h 145"/>
                <a:gd name="T74" fmla="*/ 5 w 153"/>
                <a:gd name="T75" fmla="*/ 22 h 145"/>
                <a:gd name="T76" fmla="*/ 33 w 153"/>
                <a:gd name="T77" fmla="*/ 6 h 145"/>
                <a:gd name="T78" fmla="*/ 91 w 153"/>
                <a:gd name="T79" fmla="*/ 7 h 145"/>
                <a:gd name="T80" fmla="*/ 104 w 153"/>
                <a:gd name="T81" fmla="*/ 20 h 145"/>
                <a:gd name="T82" fmla="*/ 58 w 153"/>
                <a:gd name="T83" fmla="*/ 17 h 145"/>
                <a:gd name="T84" fmla="*/ 57 w 153"/>
                <a:gd name="T85" fmla="*/ 0 h 145"/>
                <a:gd name="T86" fmla="*/ 5 w 153"/>
                <a:gd name="T87" fmla="*/ 15 h 145"/>
                <a:gd name="T88" fmla="*/ 0 w 153"/>
                <a:gd name="T89" fmla="*/ 23 h 145"/>
                <a:gd name="T90" fmla="*/ 10 w 153"/>
                <a:gd name="T91" fmla="*/ 124 h 145"/>
                <a:gd name="T92" fmla="*/ 10 w 153"/>
                <a:gd name="T93" fmla="*/ 131 h 145"/>
                <a:gd name="T94" fmla="*/ 11 w 153"/>
                <a:gd name="T95" fmla="*/ 133 h 145"/>
                <a:gd name="T96" fmla="*/ 43 w 153"/>
                <a:gd name="T97" fmla="*/ 144 h 145"/>
                <a:gd name="T98" fmla="*/ 95 w 153"/>
                <a:gd name="T99" fmla="*/ 137 h 145"/>
                <a:gd name="T100" fmla="*/ 98 w 153"/>
                <a:gd name="T101" fmla="*/ 132 h 145"/>
                <a:gd name="T102" fmla="*/ 104 w 153"/>
                <a:gd name="T103" fmla="*/ 123 h 145"/>
                <a:gd name="T104" fmla="*/ 104 w 153"/>
                <a:gd name="T105" fmla="*/ 122 h 145"/>
                <a:gd name="T106" fmla="*/ 119 w 153"/>
                <a:gd name="T107" fmla="*/ 96 h 145"/>
                <a:gd name="T108" fmla="*/ 138 w 153"/>
                <a:gd name="T109" fmla="*/ 28 h 145"/>
                <a:gd name="T110" fmla="*/ 113 w 153"/>
                <a:gd name="T111" fmla="*/ 28 h 145"/>
                <a:gd name="T112" fmla="*/ 107 w 153"/>
                <a:gd name="T113" fmla="*/ 32 h 145"/>
                <a:gd name="T114" fmla="*/ 108 w 153"/>
                <a:gd name="T115" fmla="*/ 19 h 145"/>
                <a:gd name="T116" fmla="*/ 79 w 153"/>
                <a:gd name="T117" fmla="*/ 1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3" h="145">
                  <a:moveTo>
                    <a:pt x="57" y="141"/>
                  </a:moveTo>
                  <a:cubicBezTo>
                    <a:pt x="57" y="141"/>
                    <a:pt x="57" y="141"/>
                    <a:pt x="57" y="141"/>
                  </a:cubicBezTo>
                  <a:cubicBezTo>
                    <a:pt x="53" y="141"/>
                    <a:pt x="48" y="141"/>
                    <a:pt x="43" y="141"/>
                  </a:cubicBezTo>
                  <a:cubicBezTo>
                    <a:pt x="38" y="140"/>
                    <a:pt x="31" y="139"/>
                    <a:pt x="25" y="137"/>
                  </a:cubicBezTo>
                  <a:cubicBezTo>
                    <a:pt x="20" y="135"/>
                    <a:pt x="16" y="132"/>
                    <a:pt x="14" y="130"/>
                  </a:cubicBezTo>
                  <a:cubicBezTo>
                    <a:pt x="13" y="129"/>
                    <a:pt x="13" y="128"/>
                    <a:pt x="13" y="127"/>
                  </a:cubicBezTo>
                  <a:cubicBezTo>
                    <a:pt x="20" y="133"/>
                    <a:pt x="32" y="138"/>
                    <a:pt x="51" y="139"/>
                  </a:cubicBezTo>
                  <a:cubicBezTo>
                    <a:pt x="53" y="140"/>
                    <a:pt x="55" y="140"/>
                    <a:pt x="56" y="140"/>
                  </a:cubicBezTo>
                  <a:cubicBezTo>
                    <a:pt x="67" y="140"/>
                    <a:pt x="77" y="138"/>
                    <a:pt x="85" y="135"/>
                  </a:cubicBezTo>
                  <a:cubicBezTo>
                    <a:pt x="89" y="133"/>
                    <a:pt x="92" y="132"/>
                    <a:pt x="95" y="130"/>
                  </a:cubicBezTo>
                  <a:cubicBezTo>
                    <a:pt x="95" y="131"/>
                    <a:pt x="95" y="131"/>
                    <a:pt x="95" y="132"/>
                  </a:cubicBezTo>
                  <a:cubicBezTo>
                    <a:pt x="94" y="132"/>
                    <a:pt x="94" y="133"/>
                    <a:pt x="93" y="134"/>
                  </a:cubicBezTo>
                  <a:cubicBezTo>
                    <a:pt x="88" y="137"/>
                    <a:pt x="76" y="141"/>
                    <a:pt x="57" y="141"/>
                  </a:cubicBezTo>
                  <a:moveTo>
                    <a:pt x="87" y="130"/>
                  </a:moveTo>
                  <a:cubicBezTo>
                    <a:pt x="91" y="125"/>
                    <a:pt x="96" y="119"/>
                    <a:pt x="101" y="114"/>
                  </a:cubicBezTo>
                  <a:cubicBezTo>
                    <a:pt x="101" y="117"/>
                    <a:pt x="100" y="119"/>
                    <a:pt x="100" y="121"/>
                  </a:cubicBezTo>
                  <a:cubicBezTo>
                    <a:pt x="97" y="125"/>
                    <a:pt x="93" y="128"/>
                    <a:pt x="87" y="130"/>
                  </a:cubicBezTo>
                  <a:moveTo>
                    <a:pt x="106" y="74"/>
                  </a:moveTo>
                  <a:cubicBezTo>
                    <a:pt x="106" y="68"/>
                    <a:pt x="106" y="62"/>
                    <a:pt x="106" y="56"/>
                  </a:cubicBezTo>
                  <a:cubicBezTo>
                    <a:pt x="107" y="56"/>
                    <a:pt x="107" y="56"/>
                    <a:pt x="107" y="56"/>
                  </a:cubicBezTo>
                  <a:cubicBezTo>
                    <a:pt x="107" y="55"/>
                    <a:pt x="108" y="54"/>
                    <a:pt x="108" y="53"/>
                  </a:cubicBezTo>
                  <a:cubicBezTo>
                    <a:pt x="109" y="50"/>
                    <a:pt x="111" y="48"/>
                    <a:pt x="114" y="46"/>
                  </a:cubicBezTo>
                  <a:cubicBezTo>
                    <a:pt x="117" y="44"/>
                    <a:pt x="121" y="42"/>
                    <a:pt x="125" y="42"/>
                  </a:cubicBezTo>
                  <a:cubicBezTo>
                    <a:pt x="126" y="42"/>
                    <a:pt x="126" y="42"/>
                    <a:pt x="126" y="42"/>
                  </a:cubicBezTo>
                  <a:cubicBezTo>
                    <a:pt x="126" y="42"/>
                    <a:pt x="126" y="42"/>
                    <a:pt x="126" y="42"/>
                  </a:cubicBezTo>
                  <a:cubicBezTo>
                    <a:pt x="128" y="43"/>
                    <a:pt x="131" y="43"/>
                    <a:pt x="132" y="44"/>
                  </a:cubicBezTo>
                  <a:cubicBezTo>
                    <a:pt x="134" y="45"/>
                    <a:pt x="136" y="47"/>
                    <a:pt x="137" y="49"/>
                  </a:cubicBezTo>
                  <a:cubicBezTo>
                    <a:pt x="138" y="52"/>
                    <a:pt x="139" y="54"/>
                    <a:pt x="139" y="57"/>
                  </a:cubicBezTo>
                  <a:cubicBezTo>
                    <a:pt x="139" y="63"/>
                    <a:pt x="136" y="68"/>
                    <a:pt x="133" y="72"/>
                  </a:cubicBezTo>
                  <a:cubicBezTo>
                    <a:pt x="129" y="76"/>
                    <a:pt x="124" y="78"/>
                    <a:pt x="118" y="78"/>
                  </a:cubicBezTo>
                  <a:cubicBezTo>
                    <a:pt x="114" y="78"/>
                    <a:pt x="110" y="77"/>
                    <a:pt x="106" y="74"/>
                  </a:cubicBezTo>
                  <a:cubicBezTo>
                    <a:pt x="106" y="74"/>
                    <a:pt x="106" y="74"/>
                    <a:pt x="106" y="74"/>
                  </a:cubicBezTo>
                  <a:moveTo>
                    <a:pt x="107" y="41"/>
                  </a:moveTo>
                  <a:cubicBezTo>
                    <a:pt x="109" y="36"/>
                    <a:pt x="111" y="33"/>
                    <a:pt x="115" y="31"/>
                  </a:cubicBezTo>
                  <a:cubicBezTo>
                    <a:pt x="118" y="29"/>
                    <a:pt x="121" y="29"/>
                    <a:pt x="124" y="29"/>
                  </a:cubicBezTo>
                  <a:cubicBezTo>
                    <a:pt x="124" y="29"/>
                    <a:pt x="124" y="29"/>
                    <a:pt x="124" y="29"/>
                  </a:cubicBezTo>
                  <a:cubicBezTo>
                    <a:pt x="125" y="29"/>
                    <a:pt x="126" y="29"/>
                    <a:pt x="126" y="29"/>
                  </a:cubicBezTo>
                  <a:cubicBezTo>
                    <a:pt x="126" y="29"/>
                    <a:pt x="126" y="29"/>
                    <a:pt x="126" y="29"/>
                  </a:cubicBezTo>
                  <a:cubicBezTo>
                    <a:pt x="130" y="29"/>
                    <a:pt x="133" y="30"/>
                    <a:pt x="137" y="32"/>
                  </a:cubicBezTo>
                  <a:cubicBezTo>
                    <a:pt x="140" y="33"/>
                    <a:pt x="143" y="36"/>
                    <a:pt x="145" y="40"/>
                  </a:cubicBezTo>
                  <a:cubicBezTo>
                    <a:pt x="148" y="47"/>
                    <a:pt x="150" y="53"/>
                    <a:pt x="150" y="58"/>
                  </a:cubicBezTo>
                  <a:cubicBezTo>
                    <a:pt x="150" y="68"/>
                    <a:pt x="146" y="77"/>
                    <a:pt x="140" y="83"/>
                  </a:cubicBezTo>
                  <a:cubicBezTo>
                    <a:pt x="135" y="89"/>
                    <a:pt x="127" y="92"/>
                    <a:pt x="119" y="92"/>
                  </a:cubicBezTo>
                  <a:cubicBezTo>
                    <a:pt x="119" y="92"/>
                    <a:pt x="119" y="92"/>
                    <a:pt x="119" y="92"/>
                  </a:cubicBezTo>
                  <a:cubicBezTo>
                    <a:pt x="115" y="92"/>
                    <a:pt x="110" y="91"/>
                    <a:pt x="106" y="89"/>
                  </a:cubicBezTo>
                  <a:cubicBezTo>
                    <a:pt x="105" y="90"/>
                    <a:pt x="105" y="90"/>
                    <a:pt x="105" y="90"/>
                  </a:cubicBezTo>
                  <a:cubicBezTo>
                    <a:pt x="105" y="86"/>
                    <a:pt x="105" y="82"/>
                    <a:pt x="105" y="78"/>
                  </a:cubicBezTo>
                  <a:cubicBezTo>
                    <a:pt x="110" y="81"/>
                    <a:pt x="114" y="82"/>
                    <a:pt x="118" y="82"/>
                  </a:cubicBezTo>
                  <a:cubicBezTo>
                    <a:pt x="118" y="82"/>
                    <a:pt x="118" y="82"/>
                    <a:pt x="118" y="82"/>
                  </a:cubicBezTo>
                  <a:cubicBezTo>
                    <a:pt x="131" y="82"/>
                    <a:pt x="142" y="71"/>
                    <a:pt x="142" y="57"/>
                  </a:cubicBezTo>
                  <a:cubicBezTo>
                    <a:pt x="142" y="54"/>
                    <a:pt x="142" y="50"/>
                    <a:pt x="140" y="47"/>
                  </a:cubicBezTo>
                  <a:cubicBezTo>
                    <a:pt x="139" y="44"/>
                    <a:pt x="137" y="42"/>
                    <a:pt x="134" y="41"/>
                  </a:cubicBezTo>
                  <a:cubicBezTo>
                    <a:pt x="132" y="40"/>
                    <a:pt x="129" y="39"/>
                    <a:pt x="126" y="39"/>
                  </a:cubicBezTo>
                  <a:cubicBezTo>
                    <a:pt x="126" y="39"/>
                    <a:pt x="126" y="39"/>
                    <a:pt x="126" y="39"/>
                  </a:cubicBezTo>
                  <a:cubicBezTo>
                    <a:pt x="126" y="39"/>
                    <a:pt x="126" y="39"/>
                    <a:pt x="126" y="39"/>
                  </a:cubicBezTo>
                  <a:cubicBezTo>
                    <a:pt x="126" y="39"/>
                    <a:pt x="126" y="39"/>
                    <a:pt x="126" y="39"/>
                  </a:cubicBezTo>
                  <a:cubicBezTo>
                    <a:pt x="126" y="39"/>
                    <a:pt x="126" y="39"/>
                    <a:pt x="126" y="39"/>
                  </a:cubicBezTo>
                  <a:cubicBezTo>
                    <a:pt x="126" y="39"/>
                    <a:pt x="126" y="39"/>
                    <a:pt x="126" y="39"/>
                  </a:cubicBezTo>
                  <a:cubicBezTo>
                    <a:pt x="126" y="39"/>
                    <a:pt x="126" y="39"/>
                    <a:pt x="126" y="39"/>
                  </a:cubicBezTo>
                  <a:cubicBezTo>
                    <a:pt x="126" y="39"/>
                    <a:pt x="125" y="39"/>
                    <a:pt x="125" y="39"/>
                  </a:cubicBezTo>
                  <a:cubicBezTo>
                    <a:pt x="125" y="39"/>
                    <a:pt x="125" y="39"/>
                    <a:pt x="125" y="39"/>
                  </a:cubicBezTo>
                  <a:cubicBezTo>
                    <a:pt x="118" y="39"/>
                    <a:pt x="113" y="42"/>
                    <a:pt x="109" y="45"/>
                  </a:cubicBezTo>
                  <a:cubicBezTo>
                    <a:pt x="108" y="46"/>
                    <a:pt x="107" y="47"/>
                    <a:pt x="107" y="48"/>
                  </a:cubicBezTo>
                  <a:cubicBezTo>
                    <a:pt x="107" y="46"/>
                    <a:pt x="107" y="43"/>
                    <a:pt x="107" y="40"/>
                  </a:cubicBezTo>
                  <a:cubicBezTo>
                    <a:pt x="107" y="41"/>
                    <a:pt x="107" y="41"/>
                    <a:pt x="107" y="41"/>
                  </a:cubicBezTo>
                  <a:moveTo>
                    <a:pt x="86" y="45"/>
                  </a:moveTo>
                  <a:cubicBezTo>
                    <a:pt x="86" y="45"/>
                    <a:pt x="86" y="45"/>
                    <a:pt x="86" y="45"/>
                  </a:cubicBezTo>
                  <a:cubicBezTo>
                    <a:pt x="92" y="40"/>
                    <a:pt x="98" y="34"/>
                    <a:pt x="104" y="28"/>
                  </a:cubicBezTo>
                  <a:cubicBezTo>
                    <a:pt x="104" y="28"/>
                    <a:pt x="104" y="28"/>
                    <a:pt x="104" y="28"/>
                  </a:cubicBezTo>
                  <a:cubicBezTo>
                    <a:pt x="104" y="30"/>
                    <a:pt x="104" y="33"/>
                    <a:pt x="104" y="35"/>
                  </a:cubicBezTo>
                  <a:cubicBezTo>
                    <a:pt x="98" y="41"/>
                    <a:pt x="92" y="48"/>
                    <a:pt x="86" y="54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8" y="55"/>
                    <a:pt x="89" y="54"/>
                    <a:pt x="90" y="53"/>
                  </a:cubicBezTo>
                  <a:cubicBezTo>
                    <a:pt x="90" y="52"/>
                    <a:pt x="90" y="52"/>
                    <a:pt x="90" y="52"/>
                  </a:cubicBezTo>
                  <a:cubicBezTo>
                    <a:pt x="95" y="47"/>
                    <a:pt x="99" y="43"/>
                    <a:pt x="104" y="38"/>
                  </a:cubicBezTo>
                  <a:cubicBezTo>
                    <a:pt x="103" y="45"/>
                    <a:pt x="103" y="52"/>
                    <a:pt x="103" y="59"/>
                  </a:cubicBezTo>
                  <a:cubicBezTo>
                    <a:pt x="102" y="60"/>
                    <a:pt x="102" y="60"/>
                    <a:pt x="102" y="60"/>
                  </a:cubicBezTo>
                  <a:cubicBezTo>
                    <a:pt x="97" y="66"/>
                    <a:pt x="93" y="72"/>
                    <a:pt x="88" y="79"/>
                  </a:cubicBezTo>
                  <a:cubicBezTo>
                    <a:pt x="88" y="79"/>
                    <a:pt x="88" y="80"/>
                    <a:pt x="88" y="80"/>
                  </a:cubicBezTo>
                  <a:cubicBezTo>
                    <a:pt x="88" y="80"/>
                    <a:pt x="88" y="80"/>
                    <a:pt x="89" y="80"/>
                  </a:cubicBezTo>
                  <a:cubicBezTo>
                    <a:pt x="89" y="80"/>
                    <a:pt x="89" y="80"/>
                    <a:pt x="89" y="80"/>
                  </a:cubicBezTo>
                  <a:cubicBezTo>
                    <a:pt x="94" y="74"/>
                    <a:pt x="98" y="68"/>
                    <a:pt x="102" y="62"/>
                  </a:cubicBezTo>
                  <a:cubicBezTo>
                    <a:pt x="102" y="66"/>
                    <a:pt x="102" y="70"/>
                    <a:pt x="102" y="74"/>
                  </a:cubicBezTo>
                  <a:cubicBezTo>
                    <a:pt x="102" y="74"/>
                    <a:pt x="102" y="74"/>
                    <a:pt x="101" y="74"/>
                  </a:cubicBezTo>
                  <a:cubicBezTo>
                    <a:pt x="101" y="74"/>
                    <a:pt x="101" y="74"/>
                    <a:pt x="101" y="74"/>
                  </a:cubicBezTo>
                  <a:cubicBezTo>
                    <a:pt x="96" y="80"/>
                    <a:pt x="91" y="86"/>
                    <a:pt x="87" y="92"/>
                  </a:cubicBezTo>
                  <a:cubicBezTo>
                    <a:pt x="86" y="93"/>
                    <a:pt x="87" y="93"/>
                    <a:pt x="87" y="93"/>
                  </a:cubicBezTo>
                  <a:cubicBezTo>
                    <a:pt x="87" y="94"/>
                    <a:pt x="87" y="94"/>
                    <a:pt x="87" y="94"/>
                  </a:cubicBezTo>
                  <a:cubicBezTo>
                    <a:pt x="88" y="94"/>
                    <a:pt x="88" y="93"/>
                    <a:pt x="88" y="93"/>
                  </a:cubicBezTo>
                  <a:cubicBezTo>
                    <a:pt x="93" y="87"/>
                    <a:pt x="97" y="81"/>
                    <a:pt x="102" y="75"/>
                  </a:cubicBezTo>
                  <a:cubicBezTo>
                    <a:pt x="101" y="88"/>
                    <a:pt x="101" y="101"/>
                    <a:pt x="101" y="113"/>
                  </a:cubicBezTo>
                  <a:cubicBezTo>
                    <a:pt x="99" y="113"/>
                    <a:pt x="99" y="113"/>
                    <a:pt x="99" y="113"/>
                  </a:cubicBezTo>
                  <a:cubicBezTo>
                    <a:pt x="94" y="118"/>
                    <a:pt x="89" y="124"/>
                    <a:pt x="84" y="131"/>
                  </a:cubicBezTo>
                  <a:cubicBezTo>
                    <a:pt x="84" y="131"/>
                    <a:pt x="84" y="131"/>
                    <a:pt x="84" y="131"/>
                  </a:cubicBezTo>
                  <a:cubicBezTo>
                    <a:pt x="84" y="131"/>
                    <a:pt x="84" y="131"/>
                    <a:pt x="84" y="131"/>
                  </a:cubicBezTo>
                  <a:cubicBezTo>
                    <a:pt x="76" y="134"/>
                    <a:pt x="67" y="136"/>
                    <a:pt x="56" y="136"/>
                  </a:cubicBezTo>
                  <a:cubicBezTo>
                    <a:pt x="56" y="136"/>
                    <a:pt x="56" y="136"/>
                    <a:pt x="56" y="136"/>
                  </a:cubicBezTo>
                  <a:cubicBezTo>
                    <a:pt x="55" y="136"/>
                    <a:pt x="53" y="136"/>
                    <a:pt x="51" y="136"/>
                  </a:cubicBezTo>
                  <a:cubicBezTo>
                    <a:pt x="22" y="134"/>
                    <a:pt x="12" y="122"/>
                    <a:pt x="8" y="115"/>
                  </a:cubicBezTo>
                  <a:cubicBezTo>
                    <a:pt x="7" y="90"/>
                    <a:pt x="7" y="55"/>
                    <a:pt x="4" y="28"/>
                  </a:cubicBezTo>
                  <a:cubicBezTo>
                    <a:pt x="5" y="29"/>
                    <a:pt x="5" y="29"/>
                    <a:pt x="6" y="29"/>
                  </a:cubicBezTo>
                  <a:cubicBezTo>
                    <a:pt x="8" y="31"/>
                    <a:pt x="12" y="32"/>
                    <a:pt x="18" y="34"/>
                  </a:cubicBezTo>
                  <a:cubicBezTo>
                    <a:pt x="29" y="36"/>
                    <a:pt x="41" y="38"/>
                    <a:pt x="56" y="38"/>
                  </a:cubicBezTo>
                  <a:cubicBezTo>
                    <a:pt x="64" y="38"/>
                    <a:pt x="72" y="37"/>
                    <a:pt x="81" y="36"/>
                  </a:cubicBezTo>
                  <a:cubicBezTo>
                    <a:pt x="83" y="36"/>
                    <a:pt x="87" y="35"/>
                    <a:pt x="90" y="34"/>
                  </a:cubicBezTo>
                  <a:cubicBezTo>
                    <a:pt x="93" y="34"/>
                    <a:pt x="95" y="33"/>
                    <a:pt x="97" y="32"/>
                  </a:cubicBezTo>
                  <a:cubicBezTo>
                    <a:pt x="93" y="36"/>
                    <a:pt x="89" y="40"/>
                    <a:pt x="85" y="43"/>
                  </a:cubicBezTo>
                  <a:cubicBezTo>
                    <a:pt x="85" y="44"/>
                    <a:pt x="85" y="44"/>
                    <a:pt x="85" y="45"/>
                  </a:cubicBezTo>
                  <a:cubicBezTo>
                    <a:pt x="85" y="45"/>
                    <a:pt x="85" y="45"/>
                    <a:pt x="86" y="45"/>
                  </a:cubicBezTo>
                  <a:moveTo>
                    <a:pt x="15" y="29"/>
                  </a:moveTo>
                  <a:cubicBezTo>
                    <a:pt x="12" y="28"/>
                    <a:pt x="9" y="27"/>
                    <a:pt x="8" y="26"/>
                  </a:cubicBezTo>
                  <a:cubicBezTo>
                    <a:pt x="6" y="25"/>
                    <a:pt x="5" y="24"/>
                    <a:pt x="5" y="23"/>
                  </a:cubicBezTo>
                  <a:cubicBezTo>
                    <a:pt x="5" y="23"/>
                    <a:pt x="5" y="22"/>
                    <a:pt x="5" y="22"/>
                  </a:cubicBezTo>
                  <a:cubicBezTo>
                    <a:pt x="4" y="21"/>
                    <a:pt x="5" y="19"/>
                    <a:pt x="7" y="17"/>
                  </a:cubicBezTo>
                  <a:cubicBezTo>
                    <a:pt x="10" y="15"/>
                    <a:pt x="15" y="12"/>
                    <a:pt x="20" y="10"/>
                  </a:cubicBezTo>
                  <a:cubicBezTo>
                    <a:pt x="24" y="8"/>
                    <a:pt x="29" y="6"/>
                    <a:pt x="33" y="6"/>
                  </a:cubicBezTo>
                  <a:cubicBezTo>
                    <a:pt x="40" y="4"/>
                    <a:pt x="49" y="4"/>
                    <a:pt x="57" y="4"/>
                  </a:cubicBezTo>
                  <a:cubicBezTo>
                    <a:pt x="65" y="4"/>
                    <a:pt x="72" y="4"/>
                    <a:pt x="79" y="5"/>
                  </a:cubicBezTo>
                  <a:cubicBezTo>
                    <a:pt x="85" y="6"/>
                    <a:pt x="90" y="6"/>
                    <a:pt x="91" y="7"/>
                  </a:cubicBezTo>
                  <a:cubicBezTo>
                    <a:pt x="97" y="9"/>
                    <a:pt x="100" y="11"/>
                    <a:pt x="102" y="13"/>
                  </a:cubicBezTo>
                  <a:cubicBezTo>
                    <a:pt x="104" y="15"/>
                    <a:pt x="104" y="17"/>
                    <a:pt x="104" y="19"/>
                  </a:cubicBezTo>
                  <a:cubicBezTo>
                    <a:pt x="104" y="19"/>
                    <a:pt x="104" y="20"/>
                    <a:pt x="104" y="20"/>
                  </a:cubicBezTo>
                  <a:cubicBezTo>
                    <a:pt x="104" y="22"/>
                    <a:pt x="103" y="23"/>
                    <a:pt x="102" y="25"/>
                  </a:cubicBezTo>
                  <a:cubicBezTo>
                    <a:pt x="101" y="26"/>
                    <a:pt x="100" y="27"/>
                    <a:pt x="98" y="28"/>
                  </a:cubicBezTo>
                  <a:cubicBezTo>
                    <a:pt x="93" y="20"/>
                    <a:pt x="78" y="17"/>
                    <a:pt x="58" y="17"/>
                  </a:cubicBezTo>
                  <a:cubicBezTo>
                    <a:pt x="55" y="17"/>
                    <a:pt x="51" y="17"/>
                    <a:pt x="47" y="17"/>
                  </a:cubicBezTo>
                  <a:cubicBezTo>
                    <a:pt x="29" y="18"/>
                    <a:pt x="14" y="25"/>
                    <a:pt x="15" y="29"/>
                  </a:cubicBezTo>
                  <a:moveTo>
                    <a:pt x="57" y="0"/>
                  </a:moveTo>
                  <a:cubicBezTo>
                    <a:pt x="48" y="0"/>
                    <a:pt x="40" y="1"/>
                    <a:pt x="32" y="2"/>
                  </a:cubicBezTo>
                  <a:cubicBezTo>
                    <a:pt x="27" y="3"/>
                    <a:pt x="20" y="6"/>
                    <a:pt x="13" y="9"/>
                  </a:cubicBezTo>
                  <a:cubicBezTo>
                    <a:pt x="10" y="11"/>
                    <a:pt x="7" y="13"/>
                    <a:pt x="5" y="15"/>
                  </a:cubicBezTo>
                  <a:cubicBezTo>
                    <a:pt x="3" y="17"/>
                    <a:pt x="1" y="19"/>
                    <a:pt x="1" y="22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4" y="50"/>
                    <a:pt x="3" y="90"/>
                    <a:pt x="5" y="117"/>
                  </a:cubicBezTo>
                  <a:cubicBezTo>
                    <a:pt x="5" y="117"/>
                    <a:pt x="5" y="117"/>
                    <a:pt x="5" y="117"/>
                  </a:cubicBezTo>
                  <a:cubicBezTo>
                    <a:pt x="6" y="119"/>
                    <a:pt x="8" y="122"/>
                    <a:pt x="10" y="124"/>
                  </a:cubicBezTo>
                  <a:cubicBezTo>
                    <a:pt x="10" y="124"/>
                    <a:pt x="10" y="124"/>
                    <a:pt x="10" y="124"/>
                  </a:cubicBezTo>
                  <a:cubicBezTo>
                    <a:pt x="9" y="125"/>
                    <a:pt x="9" y="125"/>
                    <a:pt x="9" y="126"/>
                  </a:cubicBezTo>
                  <a:cubicBezTo>
                    <a:pt x="9" y="128"/>
                    <a:pt x="10" y="130"/>
                    <a:pt x="10" y="131"/>
                  </a:cubicBezTo>
                  <a:cubicBezTo>
                    <a:pt x="10" y="131"/>
                    <a:pt x="10" y="131"/>
                    <a:pt x="10" y="131"/>
                  </a:cubicBezTo>
                  <a:cubicBezTo>
                    <a:pt x="10" y="132"/>
                    <a:pt x="10" y="132"/>
                    <a:pt x="10" y="132"/>
                  </a:cubicBezTo>
                  <a:cubicBezTo>
                    <a:pt x="11" y="133"/>
                    <a:pt x="11" y="133"/>
                    <a:pt x="11" y="133"/>
                  </a:cubicBezTo>
                  <a:cubicBezTo>
                    <a:pt x="11" y="133"/>
                    <a:pt x="11" y="133"/>
                    <a:pt x="11" y="133"/>
                  </a:cubicBezTo>
                  <a:cubicBezTo>
                    <a:pt x="14" y="136"/>
                    <a:pt x="19" y="138"/>
                    <a:pt x="24" y="140"/>
                  </a:cubicBezTo>
                  <a:cubicBezTo>
                    <a:pt x="30" y="142"/>
                    <a:pt x="37" y="144"/>
                    <a:pt x="43" y="144"/>
                  </a:cubicBezTo>
                  <a:cubicBezTo>
                    <a:pt x="48" y="145"/>
                    <a:pt x="53" y="145"/>
                    <a:pt x="57" y="145"/>
                  </a:cubicBezTo>
                  <a:cubicBezTo>
                    <a:pt x="70" y="145"/>
                    <a:pt x="80" y="143"/>
                    <a:pt x="87" y="140"/>
                  </a:cubicBezTo>
                  <a:cubicBezTo>
                    <a:pt x="90" y="139"/>
                    <a:pt x="93" y="138"/>
                    <a:pt x="95" y="137"/>
                  </a:cubicBezTo>
                  <a:cubicBezTo>
                    <a:pt x="97" y="135"/>
                    <a:pt x="98" y="134"/>
                    <a:pt x="99" y="132"/>
                  </a:cubicBezTo>
                  <a:cubicBezTo>
                    <a:pt x="98" y="132"/>
                    <a:pt x="98" y="132"/>
                    <a:pt x="98" y="132"/>
                  </a:cubicBezTo>
                  <a:cubicBezTo>
                    <a:pt x="98" y="132"/>
                    <a:pt x="98" y="132"/>
                    <a:pt x="98" y="132"/>
                  </a:cubicBezTo>
                  <a:cubicBezTo>
                    <a:pt x="98" y="131"/>
                    <a:pt x="98" y="129"/>
                    <a:pt x="98" y="128"/>
                  </a:cubicBezTo>
                  <a:cubicBezTo>
                    <a:pt x="101" y="126"/>
                    <a:pt x="102" y="125"/>
                    <a:pt x="104" y="123"/>
                  </a:cubicBezTo>
                  <a:cubicBezTo>
                    <a:pt x="104" y="123"/>
                    <a:pt x="104" y="123"/>
                    <a:pt x="104" y="123"/>
                  </a:cubicBezTo>
                  <a:cubicBezTo>
                    <a:pt x="104" y="123"/>
                    <a:pt x="104" y="123"/>
                    <a:pt x="104" y="123"/>
                  </a:cubicBezTo>
                  <a:cubicBezTo>
                    <a:pt x="104" y="123"/>
                    <a:pt x="104" y="123"/>
                    <a:pt x="104" y="123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104" y="113"/>
                    <a:pt x="105" y="103"/>
                    <a:pt x="105" y="92"/>
                  </a:cubicBezTo>
                  <a:cubicBezTo>
                    <a:pt x="109" y="95"/>
                    <a:pt x="114" y="96"/>
                    <a:pt x="119" y="96"/>
                  </a:cubicBezTo>
                  <a:cubicBezTo>
                    <a:pt x="119" y="96"/>
                    <a:pt x="119" y="96"/>
                    <a:pt x="119" y="96"/>
                  </a:cubicBezTo>
                  <a:cubicBezTo>
                    <a:pt x="137" y="96"/>
                    <a:pt x="153" y="80"/>
                    <a:pt x="153" y="58"/>
                  </a:cubicBezTo>
                  <a:cubicBezTo>
                    <a:pt x="153" y="52"/>
                    <a:pt x="152" y="46"/>
                    <a:pt x="149" y="39"/>
                  </a:cubicBezTo>
                  <a:cubicBezTo>
                    <a:pt x="146" y="34"/>
                    <a:pt x="142" y="30"/>
                    <a:pt x="138" y="28"/>
                  </a:cubicBezTo>
                  <a:cubicBezTo>
                    <a:pt x="134" y="26"/>
                    <a:pt x="130" y="25"/>
                    <a:pt x="127" y="25"/>
                  </a:cubicBezTo>
                  <a:cubicBezTo>
                    <a:pt x="126" y="25"/>
                    <a:pt x="125" y="25"/>
                    <a:pt x="124" y="25"/>
                  </a:cubicBezTo>
                  <a:cubicBezTo>
                    <a:pt x="121" y="25"/>
                    <a:pt x="116" y="26"/>
                    <a:pt x="113" y="28"/>
                  </a:cubicBezTo>
                  <a:cubicBezTo>
                    <a:pt x="111" y="29"/>
                    <a:pt x="109" y="31"/>
                    <a:pt x="108" y="32"/>
                  </a:cubicBezTo>
                  <a:cubicBezTo>
                    <a:pt x="108" y="32"/>
                    <a:pt x="108" y="32"/>
                    <a:pt x="108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8" y="27"/>
                    <a:pt x="108" y="23"/>
                    <a:pt x="108" y="19"/>
                  </a:cubicBezTo>
                  <a:cubicBezTo>
                    <a:pt x="108" y="19"/>
                    <a:pt x="108" y="19"/>
                    <a:pt x="108" y="19"/>
                  </a:cubicBezTo>
                  <a:cubicBezTo>
                    <a:pt x="108" y="19"/>
                    <a:pt x="108" y="19"/>
                    <a:pt x="108" y="19"/>
                  </a:cubicBezTo>
                  <a:cubicBezTo>
                    <a:pt x="108" y="16"/>
                    <a:pt x="107" y="13"/>
                    <a:pt x="104" y="10"/>
                  </a:cubicBezTo>
                  <a:cubicBezTo>
                    <a:pt x="102" y="7"/>
                    <a:pt x="98" y="5"/>
                    <a:pt x="92" y="3"/>
                  </a:cubicBezTo>
                  <a:cubicBezTo>
                    <a:pt x="90" y="3"/>
                    <a:pt x="85" y="2"/>
                    <a:pt x="79" y="1"/>
                  </a:cubicBezTo>
                  <a:cubicBezTo>
                    <a:pt x="73" y="1"/>
                    <a:pt x="65" y="0"/>
                    <a:pt x="5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38" name="Freeform 792"/>
            <p:cNvSpPr>
              <a:spLocks/>
            </p:cNvSpPr>
            <p:nvPr/>
          </p:nvSpPr>
          <p:spPr bwMode="auto">
            <a:xfrm>
              <a:off x="3755" y="345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39" name="Freeform 793"/>
            <p:cNvSpPr>
              <a:spLocks/>
            </p:cNvSpPr>
            <p:nvPr/>
          </p:nvSpPr>
          <p:spPr bwMode="auto">
            <a:xfrm>
              <a:off x="3755" y="345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40" name="Rectangle 794"/>
            <p:cNvSpPr>
              <a:spLocks noChangeArrowheads="1"/>
            </p:cNvSpPr>
            <p:nvPr/>
          </p:nvSpPr>
          <p:spPr bwMode="auto">
            <a:xfrm>
              <a:off x="3752" y="3488"/>
              <a:ext cx="1" cy="1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41" name="Rectangle 795"/>
            <p:cNvSpPr>
              <a:spLocks noChangeArrowheads="1"/>
            </p:cNvSpPr>
            <p:nvPr/>
          </p:nvSpPr>
          <p:spPr bwMode="auto">
            <a:xfrm>
              <a:off x="3752" y="3488"/>
              <a:ext cx="1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42" name="Rectangle 796"/>
            <p:cNvSpPr>
              <a:spLocks noChangeArrowheads="1"/>
            </p:cNvSpPr>
            <p:nvPr/>
          </p:nvSpPr>
          <p:spPr bwMode="auto">
            <a:xfrm>
              <a:off x="3752" y="3488"/>
              <a:ext cx="1" cy="1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43" name="Freeform 797"/>
            <p:cNvSpPr>
              <a:spLocks/>
            </p:cNvSpPr>
            <p:nvPr/>
          </p:nvSpPr>
          <p:spPr bwMode="auto">
            <a:xfrm>
              <a:off x="3752" y="34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44" name="Freeform 798"/>
            <p:cNvSpPr>
              <a:spLocks/>
            </p:cNvSpPr>
            <p:nvPr/>
          </p:nvSpPr>
          <p:spPr bwMode="auto">
            <a:xfrm>
              <a:off x="3662" y="3507"/>
              <a:ext cx="36" cy="45"/>
            </a:xfrm>
            <a:custGeom>
              <a:avLst/>
              <a:gdLst>
                <a:gd name="T0" fmla="*/ 14 w 15"/>
                <a:gd name="T1" fmla="*/ 0 h 19"/>
                <a:gd name="T2" fmla="*/ 13 w 15"/>
                <a:gd name="T3" fmla="*/ 0 h 19"/>
                <a:gd name="T4" fmla="*/ 1 w 15"/>
                <a:gd name="T5" fmla="*/ 17 h 19"/>
                <a:gd name="T6" fmla="*/ 1 w 15"/>
                <a:gd name="T7" fmla="*/ 19 h 19"/>
                <a:gd name="T8" fmla="*/ 1 w 15"/>
                <a:gd name="T9" fmla="*/ 19 h 19"/>
                <a:gd name="T10" fmla="*/ 2 w 15"/>
                <a:gd name="T11" fmla="*/ 18 h 19"/>
                <a:gd name="T12" fmla="*/ 15 w 15"/>
                <a:gd name="T13" fmla="*/ 1 h 19"/>
                <a:gd name="T14" fmla="*/ 14 w 15"/>
                <a:gd name="T15" fmla="*/ 0 h 19"/>
                <a:gd name="T16" fmla="*/ 14 w 15"/>
                <a:gd name="T1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9">
                  <a:moveTo>
                    <a:pt x="14" y="0"/>
                  </a:moveTo>
                  <a:cubicBezTo>
                    <a:pt x="14" y="0"/>
                    <a:pt x="13" y="0"/>
                    <a:pt x="13" y="0"/>
                  </a:cubicBezTo>
                  <a:cubicBezTo>
                    <a:pt x="9" y="6"/>
                    <a:pt x="5" y="12"/>
                    <a:pt x="1" y="17"/>
                  </a:cubicBezTo>
                  <a:cubicBezTo>
                    <a:pt x="0" y="18"/>
                    <a:pt x="0" y="18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19"/>
                    <a:pt x="2" y="19"/>
                    <a:pt x="2" y="18"/>
                  </a:cubicBezTo>
                  <a:cubicBezTo>
                    <a:pt x="6" y="13"/>
                    <a:pt x="10" y="7"/>
                    <a:pt x="15" y="1"/>
                  </a:cubicBezTo>
                  <a:cubicBezTo>
                    <a:pt x="15" y="1"/>
                    <a:pt x="15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45" name="Freeform 799"/>
            <p:cNvSpPr>
              <a:spLocks/>
            </p:cNvSpPr>
            <p:nvPr/>
          </p:nvSpPr>
          <p:spPr bwMode="auto">
            <a:xfrm>
              <a:off x="3660" y="3608"/>
              <a:ext cx="31" cy="38"/>
            </a:xfrm>
            <a:custGeom>
              <a:avLst/>
              <a:gdLst>
                <a:gd name="T0" fmla="*/ 12 w 13"/>
                <a:gd name="T1" fmla="*/ 0 h 16"/>
                <a:gd name="T2" fmla="*/ 11 w 13"/>
                <a:gd name="T3" fmla="*/ 0 h 16"/>
                <a:gd name="T4" fmla="*/ 1 w 13"/>
                <a:gd name="T5" fmla="*/ 15 h 16"/>
                <a:gd name="T6" fmla="*/ 1 w 13"/>
                <a:gd name="T7" fmla="*/ 16 h 16"/>
                <a:gd name="T8" fmla="*/ 1 w 13"/>
                <a:gd name="T9" fmla="*/ 16 h 16"/>
                <a:gd name="T10" fmla="*/ 2 w 13"/>
                <a:gd name="T11" fmla="*/ 16 h 16"/>
                <a:gd name="T12" fmla="*/ 13 w 13"/>
                <a:gd name="T13" fmla="*/ 1 h 16"/>
                <a:gd name="T14" fmla="*/ 13 w 13"/>
                <a:gd name="T15" fmla="*/ 0 h 16"/>
                <a:gd name="T16" fmla="*/ 12 w 13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6">
                  <a:moveTo>
                    <a:pt x="12" y="0"/>
                  </a:moveTo>
                  <a:cubicBezTo>
                    <a:pt x="12" y="0"/>
                    <a:pt x="11" y="0"/>
                    <a:pt x="11" y="0"/>
                  </a:cubicBezTo>
                  <a:cubicBezTo>
                    <a:pt x="8" y="5"/>
                    <a:pt x="4" y="10"/>
                    <a:pt x="1" y="15"/>
                  </a:cubicBezTo>
                  <a:cubicBezTo>
                    <a:pt x="0" y="15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6" y="11"/>
                    <a:pt x="9" y="6"/>
                    <a:pt x="13" y="1"/>
                  </a:cubicBezTo>
                  <a:cubicBezTo>
                    <a:pt x="13" y="1"/>
                    <a:pt x="13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46" name="Freeform 800"/>
            <p:cNvSpPr>
              <a:spLocks/>
            </p:cNvSpPr>
            <p:nvPr/>
          </p:nvSpPr>
          <p:spPr bwMode="auto">
            <a:xfrm>
              <a:off x="3658" y="3639"/>
              <a:ext cx="33" cy="40"/>
            </a:xfrm>
            <a:custGeom>
              <a:avLst/>
              <a:gdLst>
                <a:gd name="T0" fmla="*/ 13 w 14"/>
                <a:gd name="T1" fmla="*/ 0 h 17"/>
                <a:gd name="T2" fmla="*/ 13 w 14"/>
                <a:gd name="T3" fmla="*/ 0 h 17"/>
                <a:gd name="T4" fmla="*/ 0 w 14"/>
                <a:gd name="T5" fmla="*/ 15 h 17"/>
                <a:gd name="T6" fmla="*/ 0 w 14"/>
                <a:gd name="T7" fmla="*/ 16 h 17"/>
                <a:gd name="T8" fmla="*/ 1 w 14"/>
                <a:gd name="T9" fmla="*/ 17 h 17"/>
                <a:gd name="T10" fmla="*/ 1 w 14"/>
                <a:gd name="T11" fmla="*/ 16 h 17"/>
                <a:gd name="T12" fmla="*/ 14 w 14"/>
                <a:gd name="T13" fmla="*/ 1 h 17"/>
                <a:gd name="T14" fmla="*/ 14 w 14"/>
                <a:gd name="T15" fmla="*/ 0 h 17"/>
                <a:gd name="T16" fmla="*/ 13 w 14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7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8" y="5"/>
                    <a:pt x="4" y="10"/>
                    <a:pt x="0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0" y="17"/>
                    <a:pt x="1" y="17"/>
                  </a:cubicBezTo>
                  <a:cubicBezTo>
                    <a:pt x="1" y="17"/>
                    <a:pt x="1" y="16"/>
                    <a:pt x="1" y="16"/>
                  </a:cubicBezTo>
                  <a:cubicBezTo>
                    <a:pt x="5" y="11"/>
                    <a:pt x="10" y="6"/>
                    <a:pt x="14" y="1"/>
                  </a:cubicBezTo>
                  <a:cubicBezTo>
                    <a:pt x="14" y="1"/>
                    <a:pt x="14" y="0"/>
                    <a:pt x="14" y="0"/>
                  </a:cubicBezTo>
                  <a:cubicBezTo>
                    <a:pt x="14" y="0"/>
                    <a:pt x="13" y="0"/>
                    <a:pt x="1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47" name="Freeform 801"/>
            <p:cNvSpPr>
              <a:spLocks/>
            </p:cNvSpPr>
            <p:nvPr/>
          </p:nvSpPr>
          <p:spPr bwMode="auto">
            <a:xfrm>
              <a:off x="3035" y="3485"/>
              <a:ext cx="391" cy="310"/>
            </a:xfrm>
            <a:custGeom>
              <a:avLst/>
              <a:gdLst>
                <a:gd name="T0" fmla="*/ 15 w 165"/>
                <a:gd name="T1" fmla="*/ 0 h 131"/>
                <a:gd name="T2" fmla="*/ 13 w 165"/>
                <a:gd name="T3" fmla="*/ 2 h 131"/>
                <a:gd name="T4" fmla="*/ 13 w 165"/>
                <a:gd name="T5" fmla="*/ 14 h 131"/>
                <a:gd name="T6" fmla="*/ 9 w 165"/>
                <a:gd name="T7" fmla="*/ 14 h 131"/>
                <a:gd name="T8" fmla="*/ 7 w 165"/>
                <a:gd name="T9" fmla="*/ 16 h 131"/>
                <a:gd name="T10" fmla="*/ 9 w 165"/>
                <a:gd name="T11" fmla="*/ 18 h 131"/>
                <a:gd name="T12" fmla="*/ 13 w 165"/>
                <a:gd name="T13" fmla="*/ 18 h 131"/>
                <a:gd name="T14" fmla="*/ 13 w 165"/>
                <a:gd name="T15" fmla="*/ 29 h 131"/>
                <a:gd name="T16" fmla="*/ 9 w 165"/>
                <a:gd name="T17" fmla="*/ 29 h 131"/>
                <a:gd name="T18" fmla="*/ 7 w 165"/>
                <a:gd name="T19" fmla="*/ 31 h 131"/>
                <a:gd name="T20" fmla="*/ 9 w 165"/>
                <a:gd name="T21" fmla="*/ 32 h 131"/>
                <a:gd name="T22" fmla="*/ 13 w 165"/>
                <a:gd name="T23" fmla="*/ 32 h 131"/>
                <a:gd name="T24" fmla="*/ 13 w 165"/>
                <a:gd name="T25" fmla="*/ 45 h 131"/>
                <a:gd name="T26" fmla="*/ 9 w 165"/>
                <a:gd name="T27" fmla="*/ 45 h 131"/>
                <a:gd name="T28" fmla="*/ 7 w 165"/>
                <a:gd name="T29" fmla="*/ 46 h 131"/>
                <a:gd name="T30" fmla="*/ 9 w 165"/>
                <a:gd name="T31" fmla="*/ 48 h 131"/>
                <a:gd name="T32" fmla="*/ 13 w 165"/>
                <a:gd name="T33" fmla="*/ 48 h 131"/>
                <a:gd name="T34" fmla="*/ 13 w 165"/>
                <a:gd name="T35" fmla="*/ 62 h 131"/>
                <a:gd name="T36" fmla="*/ 9 w 165"/>
                <a:gd name="T37" fmla="*/ 62 h 131"/>
                <a:gd name="T38" fmla="*/ 7 w 165"/>
                <a:gd name="T39" fmla="*/ 64 h 131"/>
                <a:gd name="T40" fmla="*/ 9 w 165"/>
                <a:gd name="T41" fmla="*/ 66 h 131"/>
                <a:gd name="T42" fmla="*/ 13 w 165"/>
                <a:gd name="T43" fmla="*/ 66 h 131"/>
                <a:gd name="T44" fmla="*/ 13 w 165"/>
                <a:gd name="T45" fmla="*/ 79 h 131"/>
                <a:gd name="T46" fmla="*/ 9 w 165"/>
                <a:gd name="T47" fmla="*/ 79 h 131"/>
                <a:gd name="T48" fmla="*/ 7 w 165"/>
                <a:gd name="T49" fmla="*/ 80 h 131"/>
                <a:gd name="T50" fmla="*/ 9 w 165"/>
                <a:gd name="T51" fmla="*/ 82 h 131"/>
                <a:gd name="T52" fmla="*/ 13 w 165"/>
                <a:gd name="T53" fmla="*/ 82 h 131"/>
                <a:gd name="T54" fmla="*/ 13 w 165"/>
                <a:gd name="T55" fmla="*/ 96 h 131"/>
                <a:gd name="T56" fmla="*/ 9 w 165"/>
                <a:gd name="T57" fmla="*/ 96 h 131"/>
                <a:gd name="T58" fmla="*/ 7 w 165"/>
                <a:gd name="T59" fmla="*/ 98 h 131"/>
                <a:gd name="T60" fmla="*/ 9 w 165"/>
                <a:gd name="T61" fmla="*/ 100 h 131"/>
                <a:gd name="T62" fmla="*/ 13 w 165"/>
                <a:gd name="T63" fmla="*/ 100 h 131"/>
                <a:gd name="T64" fmla="*/ 13 w 165"/>
                <a:gd name="T65" fmla="*/ 113 h 131"/>
                <a:gd name="T66" fmla="*/ 2 w 165"/>
                <a:gd name="T67" fmla="*/ 113 h 131"/>
                <a:gd name="T68" fmla="*/ 0 w 165"/>
                <a:gd name="T69" fmla="*/ 115 h 131"/>
                <a:gd name="T70" fmla="*/ 2 w 165"/>
                <a:gd name="T71" fmla="*/ 116 h 131"/>
                <a:gd name="T72" fmla="*/ 13 w 165"/>
                <a:gd name="T73" fmla="*/ 116 h 131"/>
                <a:gd name="T74" fmla="*/ 13 w 165"/>
                <a:gd name="T75" fmla="*/ 129 h 131"/>
                <a:gd name="T76" fmla="*/ 15 w 165"/>
                <a:gd name="T77" fmla="*/ 131 h 131"/>
                <a:gd name="T78" fmla="*/ 16 w 165"/>
                <a:gd name="T79" fmla="*/ 129 h 131"/>
                <a:gd name="T80" fmla="*/ 16 w 165"/>
                <a:gd name="T81" fmla="*/ 116 h 131"/>
                <a:gd name="T82" fmla="*/ 163 w 165"/>
                <a:gd name="T83" fmla="*/ 116 h 131"/>
                <a:gd name="T84" fmla="*/ 165 w 165"/>
                <a:gd name="T85" fmla="*/ 115 h 131"/>
                <a:gd name="T86" fmla="*/ 163 w 165"/>
                <a:gd name="T87" fmla="*/ 113 h 131"/>
                <a:gd name="T88" fmla="*/ 16 w 165"/>
                <a:gd name="T89" fmla="*/ 113 h 131"/>
                <a:gd name="T90" fmla="*/ 16 w 165"/>
                <a:gd name="T91" fmla="*/ 2 h 131"/>
                <a:gd name="T92" fmla="*/ 15 w 165"/>
                <a:gd name="T93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5" h="131">
                  <a:moveTo>
                    <a:pt x="15" y="0"/>
                  </a:moveTo>
                  <a:cubicBezTo>
                    <a:pt x="14" y="0"/>
                    <a:pt x="13" y="1"/>
                    <a:pt x="13" y="2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1" y="14"/>
                    <a:pt x="10" y="14"/>
                    <a:pt x="9" y="14"/>
                  </a:cubicBezTo>
                  <a:cubicBezTo>
                    <a:pt x="8" y="14"/>
                    <a:pt x="7" y="15"/>
                    <a:pt x="7" y="16"/>
                  </a:cubicBezTo>
                  <a:cubicBezTo>
                    <a:pt x="7" y="17"/>
                    <a:pt x="8" y="18"/>
                    <a:pt x="9" y="18"/>
                  </a:cubicBezTo>
                  <a:cubicBezTo>
                    <a:pt x="10" y="18"/>
                    <a:pt x="11" y="18"/>
                    <a:pt x="13" y="18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1" y="29"/>
                    <a:pt x="10" y="29"/>
                    <a:pt x="9" y="29"/>
                  </a:cubicBezTo>
                  <a:cubicBezTo>
                    <a:pt x="8" y="29"/>
                    <a:pt x="7" y="30"/>
                    <a:pt x="7" y="31"/>
                  </a:cubicBezTo>
                  <a:cubicBezTo>
                    <a:pt x="7" y="32"/>
                    <a:pt x="8" y="32"/>
                    <a:pt x="9" y="32"/>
                  </a:cubicBezTo>
                  <a:cubicBezTo>
                    <a:pt x="10" y="32"/>
                    <a:pt x="11" y="32"/>
                    <a:pt x="13" y="32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1" y="45"/>
                    <a:pt x="10" y="45"/>
                    <a:pt x="9" y="45"/>
                  </a:cubicBezTo>
                  <a:cubicBezTo>
                    <a:pt x="8" y="45"/>
                    <a:pt x="7" y="45"/>
                    <a:pt x="7" y="46"/>
                  </a:cubicBezTo>
                  <a:cubicBezTo>
                    <a:pt x="7" y="47"/>
                    <a:pt x="8" y="48"/>
                    <a:pt x="9" y="48"/>
                  </a:cubicBezTo>
                  <a:cubicBezTo>
                    <a:pt x="10" y="48"/>
                    <a:pt x="11" y="48"/>
                    <a:pt x="13" y="48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11" y="62"/>
                    <a:pt x="10" y="62"/>
                    <a:pt x="9" y="62"/>
                  </a:cubicBezTo>
                  <a:cubicBezTo>
                    <a:pt x="8" y="62"/>
                    <a:pt x="7" y="63"/>
                    <a:pt x="7" y="64"/>
                  </a:cubicBezTo>
                  <a:cubicBezTo>
                    <a:pt x="7" y="65"/>
                    <a:pt x="8" y="66"/>
                    <a:pt x="9" y="66"/>
                  </a:cubicBezTo>
                  <a:cubicBezTo>
                    <a:pt x="10" y="66"/>
                    <a:pt x="11" y="66"/>
                    <a:pt x="13" y="6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1" y="79"/>
                    <a:pt x="10" y="79"/>
                    <a:pt x="9" y="79"/>
                  </a:cubicBezTo>
                  <a:cubicBezTo>
                    <a:pt x="8" y="79"/>
                    <a:pt x="7" y="79"/>
                    <a:pt x="7" y="80"/>
                  </a:cubicBezTo>
                  <a:cubicBezTo>
                    <a:pt x="7" y="81"/>
                    <a:pt x="8" y="82"/>
                    <a:pt x="9" y="82"/>
                  </a:cubicBezTo>
                  <a:cubicBezTo>
                    <a:pt x="10" y="82"/>
                    <a:pt x="11" y="82"/>
                    <a:pt x="13" y="82"/>
                  </a:cubicBezTo>
                  <a:cubicBezTo>
                    <a:pt x="13" y="96"/>
                    <a:pt x="13" y="96"/>
                    <a:pt x="13" y="96"/>
                  </a:cubicBezTo>
                  <a:cubicBezTo>
                    <a:pt x="11" y="96"/>
                    <a:pt x="10" y="96"/>
                    <a:pt x="9" y="96"/>
                  </a:cubicBezTo>
                  <a:cubicBezTo>
                    <a:pt x="8" y="96"/>
                    <a:pt x="7" y="97"/>
                    <a:pt x="7" y="98"/>
                  </a:cubicBezTo>
                  <a:cubicBezTo>
                    <a:pt x="7" y="99"/>
                    <a:pt x="8" y="100"/>
                    <a:pt x="9" y="100"/>
                  </a:cubicBezTo>
                  <a:cubicBezTo>
                    <a:pt x="10" y="100"/>
                    <a:pt x="11" y="100"/>
                    <a:pt x="13" y="100"/>
                  </a:cubicBezTo>
                  <a:cubicBezTo>
                    <a:pt x="13" y="113"/>
                    <a:pt x="13" y="113"/>
                    <a:pt x="13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1" y="113"/>
                    <a:pt x="0" y="114"/>
                    <a:pt x="0" y="115"/>
                  </a:cubicBezTo>
                  <a:cubicBezTo>
                    <a:pt x="0" y="116"/>
                    <a:pt x="1" y="116"/>
                    <a:pt x="2" y="116"/>
                  </a:cubicBezTo>
                  <a:cubicBezTo>
                    <a:pt x="13" y="116"/>
                    <a:pt x="13" y="116"/>
                    <a:pt x="13" y="116"/>
                  </a:cubicBezTo>
                  <a:cubicBezTo>
                    <a:pt x="13" y="129"/>
                    <a:pt x="13" y="129"/>
                    <a:pt x="13" y="129"/>
                  </a:cubicBezTo>
                  <a:cubicBezTo>
                    <a:pt x="13" y="130"/>
                    <a:pt x="14" y="131"/>
                    <a:pt x="15" y="131"/>
                  </a:cubicBezTo>
                  <a:cubicBezTo>
                    <a:pt x="16" y="131"/>
                    <a:pt x="16" y="130"/>
                    <a:pt x="16" y="129"/>
                  </a:cubicBezTo>
                  <a:cubicBezTo>
                    <a:pt x="16" y="116"/>
                    <a:pt x="16" y="116"/>
                    <a:pt x="16" y="116"/>
                  </a:cubicBezTo>
                  <a:cubicBezTo>
                    <a:pt x="163" y="116"/>
                    <a:pt x="163" y="116"/>
                    <a:pt x="163" y="116"/>
                  </a:cubicBezTo>
                  <a:cubicBezTo>
                    <a:pt x="164" y="116"/>
                    <a:pt x="165" y="116"/>
                    <a:pt x="165" y="115"/>
                  </a:cubicBezTo>
                  <a:cubicBezTo>
                    <a:pt x="165" y="114"/>
                    <a:pt x="164" y="113"/>
                    <a:pt x="163" y="113"/>
                  </a:cubicBezTo>
                  <a:cubicBezTo>
                    <a:pt x="16" y="113"/>
                    <a:pt x="16" y="113"/>
                    <a:pt x="16" y="113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6" y="0"/>
                    <a:pt x="15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48" name="Freeform 802"/>
            <p:cNvSpPr>
              <a:spLocks noEditPoints="1"/>
            </p:cNvSpPr>
            <p:nvPr/>
          </p:nvSpPr>
          <p:spPr bwMode="auto">
            <a:xfrm>
              <a:off x="3177" y="3511"/>
              <a:ext cx="74" cy="225"/>
            </a:xfrm>
            <a:custGeom>
              <a:avLst/>
              <a:gdLst>
                <a:gd name="T0" fmla="*/ 28 w 31"/>
                <a:gd name="T1" fmla="*/ 85 h 95"/>
                <a:gd name="T2" fmla="*/ 27 w 31"/>
                <a:gd name="T3" fmla="*/ 87 h 95"/>
                <a:gd name="T4" fmla="*/ 21 w 31"/>
                <a:gd name="T5" fmla="*/ 88 h 95"/>
                <a:gd name="T6" fmla="*/ 28 w 31"/>
                <a:gd name="T7" fmla="*/ 82 h 95"/>
                <a:gd name="T8" fmla="*/ 27 w 31"/>
                <a:gd name="T9" fmla="*/ 83 h 95"/>
                <a:gd name="T10" fmla="*/ 21 w 31"/>
                <a:gd name="T11" fmla="*/ 91 h 95"/>
                <a:gd name="T12" fmla="*/ 21 w 31"/>
                <a:gd name="T13" fmla="*/ 80 h 95"/>
                <a:gd name="T14" fmla="*/ 28 w 31"/>
                <a:gd name="T15" fmla="*/ 70 h 95"/>
                <a:gd name="T16" fmla="*/ 21 w 31"/>
                <a:gd name="T17" fmla="*/ 84 h 95"/>
                <a:gd name="T18" fmla="*/ 21 w 31"/>
                <a:gd name="T19" fmla="*/ 72 h 95"/>
                <a:gd name="T20" fmla="*/ 27 w 31"/>
                <a:gd name="T21" fmla="*/ 68 h 95"/>
                <a:gd name="T22" fmla="*/ 21 w 31"/>
                <a:gd name="T23" fmla="*/ 77 h 95"/>
                <a:gd name="T24" fmla="*/ 21 w 31"/>
                <a:gd name="T25" fmla="*/ 64 h 95"/>
                <a:gd name="T26" fmla="*/ 27 w 31"/>
                <a:gd name="T27" fmla="*/ 53 h 95"/>
                <a:gd name="T28" fmla="*/ 27 w 31"/>
                <a:gd name="T29" fmla="*/ 59 h 95"/>
                <a:gd name="T30" fmla="*/ 21 w 31"/>
                <a:gd name="T31" fmla="*/ 61 h 95"/>
                <a:gd name="T32" fmla="*/ 27 w 31"/>
                <a:gd name="T33" fmla="*/ 42 h 95"/>
                <a:gd name="T34" fmla="*/ 21 w 31"/>
                <a:gd name="T35" fmla="*/ 61 h 95"/>
                <a:gd name="T36" fmla="*/ 20 w 31"/>
                <a:gd name="T37" fmla="*/ 43 h 95"/>
                <a:gd name="T38" fmla="*/ 27 w 31"/>
                <a:gd name="T39" fmla="*/ 39 h 95"/>
                <a:gd name="T40" fmla="*/ 21 w 31"/>
                <a:gd name="T41" fmla="*/ 49 h 95"/>
                <a:gd name="T42" fmla="*/ 20 w 31"/>
                <a:gd name="T43" fmla="*/ 38 h 95"/>
                <a:gd name="T44" fmla="*/ 21 w 31"/>
                <a:gd name="T45" fmla="*/ 36 h 95"/>
                <a:gd name="T46" fmla="*/ 27 w 31"/>
                <a:gd name="T47" fmla="*/ 26 h 95"/>
                <a:gd name="T48" fmla="*/ 26 w 31"/>
                <a:gd name="T49" fmla="*/ 32 h 95"/>
                <a:gd name="T50" fmla="*/ 17 w 31"/>
                <a:gd name="T51" fmla="*/ 92 h 95"/>
                <a:gd name="T52" fmla="*/ 4 w 31"/>
                <a:gd name="T53" fmla="*/ 57 h 95"/>
                <a:gd name="T54" fmla="*/ 12 w 31"/>
                <a:gd name="T55" fmla="*/ 13 h 95"/>
                <a:gd name="T56" fmla="*/ 17 w 31"/>
                <a:gd name="T57" fmla="*/ 36 h 95"/>
                <a:gd name="T58" fmla="*/ 17 w 31"/>
                <a:gd name="T59" fmla="*/ 92 h 95"/>
                <a:gd name="T60" fmla="*/ 20 w 31"/>
                <a:gd name="T61" fmla="*/ 25 h 95"/>
                <a:gd name="T62" fmla="*/ 27 w 31"/>
                <a:gd name="T63" fmla="*/ 23 h 95"/>
                <a:gd name="T64" fmla="*/ 20 w 31"/>
                <a:gd name="T65" fmla="*/ 21 h 95"/>
                <a:gd name="T66" fmla="*/ 20 w 31"/>
                <a:gd name="T67" fmla="*/ 13 h 95"/>
                <a:gd name="T68" fmla="*/ 27 w 31"/>
                <a:gd name="T69" fmla="*/ 7 h 95"/>
                <a:gd name="T70" fmla="*/ 27 w 31"/>
                <a:gd name="T71" fmla="*/ 10 h 95"/>
                <a:gd name="T72" fmla="*/ 18 w 31"/>
                <a:gd name="T73" fmla="*/ 10 h 95"/>
                <a:gd name="T74" fmla="*/ 14 w 31"/>
                <a:gd name="T75" fmla="*/ 4 h 95"/>
                <a:gd name="T76" fmla="*/ 25 w 31"/>
                <a:gd name="T77" fmla="*/ 4 h 95"/>
                <a:gd name="T78" fmla="*/ 23 w 31"/>
                <a:gd name="T79" fmla="*/ 0 h 95"/>
                <a:gd name="T80" fmla="*/ 12 w 31"/>
                <a:gd name="T81" fmla="*/ 1 h 95"/>
                <a:gd name="T82" fmla="*/ 1 w 31"/>
                <a:gd name="T83" fmla="*/ 10 h 95"/>
                <a:gd name="T84" fmla="*/ 1 w 31"/>
                <a:gd name="T85" fmla="*/ 10 h 95"/>
                <a:gd name="T86" fmla="*/ 0 w 31"/>
                <a:gd name="T87" fmla="*/ 11 h 95"/>
                <a:gd name="T88" fmla="*/ 0 w 31"/>
                <a:gd name="T89" fmla="*/ 11 h 95"/>
                <a:gd name="T90" fmla="*/ 0 w 31"/>
                <a:gd name="T91" fmla="*/ 57 h 95"/>
                <a:gd name="T92" fmla="*/ 1 w 31"/>
                <a:gd name="T93" fmla="*/ 93 h 95"/>
                <a:gd name="T94" fmla="*/ 18 w 31"/>
                <a:gd name="T95" fmla="*/ 95 h 95"/>
                <a:gd name="T96" fmla="*/ 20 w 31"/>
                <a:gd name="T97" fmla="*/ 95 h 95"/>
                <a:gd name="T98" fmla="*/ 30 w 31"/>
                <a:gd name="T99" fmla="*/ 89 h 95"/>
                <a:gd name="T100" fmla="*/ 31 w 31"/>
                <a:gd name="T101" fmla="*/ 88 h 95"/>
                <a:gd name="T102" fmla="*/ 31 w 31"/>
                <a:gd name="T103" fmla="*/ 87 h 95"/>
                <a:gd name="T104" fmla="*/ 31 w 31"/>
                <a:gd name="T105" fmla="*/ 3 h 95"/>
                <a:gd name="T106" fmla="*/ 31 w 31"/>
                <a:gd name="T107" fmla="*/ 2 h 95"/>
                <a:gd name="T108" fmla="*/ 31 w 31"/>
                <a:gd name="T109" fmla="*/ 2 h 95"/>
                <a:gd name="T110" fmla="*/ 31 w 31"/>
                <a:gd name="T111" fmla="*/ 1 h 95"/>
                <a:gd name="T112" fmla="*/ 30 w 31"/>
                <a:gd name="T113" fmla="*/ 1 h 95"/>
                <a:gd name="T114" fmla="*/ 23 w 31"/>
                <a:gd name="T115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1" h="95">
                  <a:moveTo>
                    <a:pt x="27" y="87"/>
                  </a:moveTo>
                  <a:cubicBezTo>
                    <a:pt x="27" y="86"/>
                    <a:pt x="27" y="86"/>
                    <a:pt x="28" y="85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27" y="87"/>
                    <a:pt x="27" y="87"/>
                    <a:pt x="27" y="87"/>
                  </a:cubicBezTo>
                  <a:moveTo>
                    <a:pt x="21" y="91"/>
                  </a:moveTo>
                  <a:cubicBezTo>
                    <a:pt x="21" y="90"/>
                    <a:pt x="21" y="89"/>
                    <a:pt x="21" y="88"/>
                  </a:cubicBezTo>
                  <a:cubicBezTo>
                    <a:pt x="22" y="84"/>
                    <a:pt x="25" y="81"/>
                    <a:pt x="28" y="78"/>
                  </a:cubicBezTo>
                  <a:cubicBezTo>
                    <a:pt x="28" y="79"/>
                    <a:pt x="28" y="81"/>
                    <a:pt x="28" y="82"/>
                  </a:cubicBezTo>
                  <a:cubicBezTo>
                    <a:pt x="27" y="82"/>
                    <a:pt x="27" y="82"/>
                    <a:pt x="27" y="82"/>
                  </a:cubicBezTo>
                  <a:cubicBezTo>
                    <a:pt x="27" y="82"/>
                    <a:pt x="27" y="83"/>
                    <a:pt x="27" y="83"/>
                  </a:cubicBezTo>
                  <a:cubicBezTo>
                    <a:pt x="26" y="85"/>
                    <a:pt x="24" y="87"/>
                    <a:pt x="23" y="89"/>
                  </a:cubicBezTo>
                  <a:cubicBezTo>
                    <a:pt x="22" y="90"/>
                    <a:pt x="21" y="90"/>
                    <a:pt x="21" y="91"/>
                  </a:cubicBezTo>
                  <a:moveTo>
                    <a:pt x="21" y="84"/>
                  </a:moveTo>
                  <a:cubicBezTo>
                    <a:pt x="21" y="83"/>
                    <a:pt x="21" y="82"/>
                    <a:pt x="21" y="80"/>
                  </a:cubicBezTo>
                  <a:cubicBezTo>
                    <a:pt x="21" y="80"/>
                    <a:pt x="21" y="80"/>
                    <a:pt x="21" y="80"/>
                  </a:cubicBezTo>
                  <a:cubicBezTo>
                    <a:pt x="23" y="76"/>
                    <a:pt x="25" y="73"/>
                    <a:pt x="28" y="70"/>
                  </a:cubicBezTo>
                  <a:cubicBezTo>
                    <a:pt x="28" y="72"/>
                    <a:pt x="28" y="74"/>
                    <a:pt x="28" y="75"/>
                  </a:cubicBezTo>
                  <a:cubicBezTo>
                    <a:pt x="25" y="78"/>
                    <a:pt x="23" y="81"/>
                    <a:pt x="21" y="84"/>
                  </a:cubicBezTo>
                  <a:moveTo>
                    <a:pt x="21" y="77"/>
                  </a:moveTo>
                  <a:cubicBezTo>
                    <a:pt x="21" y="75"/>
                    <a:pt x="21" y="73"/>
                    <a:pt x="21" y="72"/>
                  </a:cubicBezTo>
                  <a:cubicBezTo>
                    <a:pt x="23" y="68"/>
                    <a:pt x="25" y="65"/>
                    <a:pt x="27" y="61"/>
                  </a:cubicBezTo>
                  <a:cubicBezTo>
                    <a:pt x="27" y="63"/>
                    <a:pt x="27" y="66"/>
                    <a:pt x="27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5" y="71"/>
                    <a:pt x="23" y="74"/>
                    <a:pt x="21" y="77"/>
                  </a:cubicBezTo>
                  <a:moveTo>
                    <a:pt x="21" y="68"/>
                  </a:moveTo>
                  <a:cubicBezTo>
                    <a:pt x="21" y="67"/>
                    <a:pt x="21" y="65"/>
                    <a:pt x="21" y="64"/>
                  </a:cubicBezTo>
                  <a:cubicBezTo>
                    <a:pt x="21" y="64"/>
                    <a:pt x="21" y="64"/>
                    <a:pt x="21" y="64"/>
                  </a:cubicBezTo>
                  <a:cubicBezTo>
                    <a:pt x="23" y="60"/>
                    <a:pt x="25" y="57"/>
                    <a:pt x="27" y="53"/>
                  </a:cubicBezTo>
                  <a:cubicBezTo>
                    <a:pt x="27" y="55"/>
                    <a:pt x="27" y="57"/>
                    <a:pt x="27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5" y="62"/>
                    <a:pt x="23" y="65"/>
                    <a:pt x="21" y="68"/>
                  </a:cubicBezTo>
                  <a:moveTo>
                    <a:pt x="21" y="61"/>
                  </a:moveTo>
                  <a:cubicBezTo>
                    <a:pt x="21" y="58"/>
                    <a:pt x="21" y="55"/>
                    <a:pt x="21" y="52"/>
                  </a:cubicBezTo>
                  <a:cubicBezTo>
                    <a:pt x="23" y="48"/>
                    <a:pt x="25" y="45"/>
                    <a:pt x="27" y="42"/>
                  </a:cubicBezTo>
                  <a:cubicBezTo>
                    <a:pt x="27" y="45"/>
                    <a:pt x="27" y="47"/>
                    <a:pt x="27" y="50"/>
                  </a:cubicBezTo>
                  <a:cubicBezTo>
                    <a:pt x="25" y="53"/>
                    <a:pt x="23" y="57"/>
                    <a:pt x="21" y="61"/>
                  </a:cubicBezTo>
                  <a:moveTo>
                    <a:pt x="21" y="49"/>
                  </a:moveTo>
                  <a:cubicBezTo>
                    <a:pt x="20" y="47"/>
                    <a:pt x="20" y="45"/>
                    <a:pt x="20" y="43"/>
                  </a:cubicBezTo>
                  <a:cubicBezTo>
                    <a:pt x="23" y="40"/>
                    <a:pt x="25" y="37"/>
                    <a:pt x="27" y="34"/>
                  </a:cubicBezTo>
                  <a:cubicBezTo>
                    <a:pt x="27" y="36"/>
                    <a:pt x="27" y="37"/>
                    <a:pt x="27" y="39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5" y="42"/>
                    <a:pt x="22" y="45"/>
                    <a:pt x="21" y="49"/>
                  </a:cubicBezTo>
                  <a:moveTo>
                    <a:pt x="20" y="40"/>
                  </a:moveTo>
                  <a:cubicBezTo>
                    <a:pt x="20" y="39"/>
                    <a:pt x="20" y="38"/>
                    <a:pt x="20" y="38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1" y="37"/>
                    <a:pt x="21" y="37"/>
                    <a:pt x="21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3" y="33"/>
                    <a:pt x="25" y="29"/>
                    <a:pt x="27" y="26"/>
                  </a:cubicBezTo>
                  <a:cubicBezTo>
                    <a:pt x="27" y="28"/>
                    <a:pt x="27" y="30"/>
                    <a:pt x="27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4" y="35"/>
                    <a:pt x="22" y="37"/>
                    <a:pt x="20" y="40"/>
                  </a:cubicBezTo>
                  <a:moveTo>
                    <a:pt x="17" y="92"/>
                  </a:moveTo>
                  <a:cubicBezTo>
                    <a:pt x="12" y="91"/>
                    <a:pt x="9" y="91"/>
                    <a:pt x="4" y="91"/>
                  </a:cubicBezTo>
                  <a:cubicBezTo>
                    <a:pt x="4" y="82"/>
                    <a:pt x="4" y="70"/>
                    <a:pt x="4" y="57"/>
                  </a:cubicBezTo>
                  <a:cubicBezTo>
                    <a:pt x="4" y="40"/>
                    <a:pt x="4" y="22"/>
                    <a:pt x="4" y="13"/>
                  </a:cubicBezTo>
                  <a:cubicBezTo>
                    <a:pt x="7" y="13"/>
                    <a:pt x="10" y="13"/>
                    <a:pt x="12" y="13"/>
                  </a:cubicBezTo>
                  <a:cubicBezTo>
                    <a:pt x="14" y="13"/>
                    <a:pt x="16" y="13"/>
                    <a:pt x="17" y="13"/>
                  </a:cubicBezTo>
                  <a:cubicBezTo>
                    <a:pt x="17" y="17"/>
                    <a:pt x="17" y="26"/>
                    <a:pt x="17" y="36"/>
                  </a:cubicBezTo>
                  <a:cubicBezTo>
                    <a:pt x="17" y="50"/>
                    <a:pt x="17" y="67"/>
                    <a:pt x="17" y="79"/>
                  </a:cubicBezTo>
                  <a:cubicBezTo>
                    <a:pt x="17" y="84"/>
                    <a:pt x="17" y="88"/>
                    <a:pt x="17" y="92"/>
                  </a:cubicBezTo>
                  <a:moveTo>
                    <a:pt x="20" y="33"/>
                  </a:moveTo>
                  <a:cubicBezTo>
                    <a:pt x="20" y="30"/>
                    <a:pt x="20" y="27"/>
                    <a:pt x="20" y="25"/>
                  </a:cubicBezTo>
                  <a:cubicBezTo>
                    <a:pt x="23" y="21"/>
                    <a:pt x="25" y="17"/>
                    <a:pt x="27" y="13"/>
                  </a:cubicBezTo>
                  <a:cubicBezTo>
                    <a:pt x="27" y="16"/>
                    <a:pt x="27" y="19"/>
                    <a:pt x="27" y="23"/>
                  </a:cubicBezTo>
                  <a:cubicBezTo>
                    <a:pt x="25" y="26"/>
                    <a:pt x="23" y="30"/>
                    <a:pt x="20" y="33"/>
                  </a:cubicBezTo>
                  <a:moveTo>
                    <a:pt x="20" y="21"/>
                  </a:moveTo>
                  <a:cubicBezTo>
                    <a:pt x="20" y="18"/>
                    <a:pt x="20" y="15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3" y="10"/>
                    <a:pt x="25" y="8"/>
                    <a:pt x="27" y="6"/>
                  </a:cubicBezTo>
                  <a:cubicBezTo>
                    <a:pt x="27" y="6"/>
                    <a:pt x="27" y="7"/>
                    <a:pt x="27" y="7"/>
                  </a:cubicBezTo>
                  <a:cubicBezTo>
                    <a:pt x="27" y="8"/>
                    <a:pt x="27" y="9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5" y="14"/>
                    <a:pt x="22" y="18"/>
                    <a:pt x="20" y="21"/>
                  </a:cubicBezTo>
                  <a:moveTo>
                    <a:pt x="18" y="10"/>
                  </a:moveTo>
                  <a:cubicBezTo>
                    <a:pt x="17" y="10"/>
                    <a:pt x="12" y="10"/>
                    <a:pt x="7" y="10"/>
                  </a:cubicBezTo>
                  <a:cubicBezTo>
                    <a:pt x="10" y="7"/>
                    <a:pt x="13" y="5"/>
                    <a:pt x="14" y="4"/>
                  </a:cubicBezTo>
                  <a:cubicBezTo>
                    <a:pt x="15" y="4"/>
                    <a:pt x="19" y="4"/>
                    <a:pt x="23" y="4"/>
                  </a:cubicBezTo>
                  <a:cubicBezTo>
                    <a:pt x="23" y="4"/>
                    <a:pt x="24" y="4"/>
                    <a:pt x="25" y="4"/>
                  </a:cubicBezTo>
                  <a:cubicBezTo>
                    <a:pt x="23" y="6"/>
                    <a:pt x="21" y="8"/>
                    <a:pt x="18" y="10"/>
                  </a:cubicBezTo>
                  <a:moveTo>
                    <a:pt x="23" y="0"/>
                  </a:moveTo>
                  <a:cubicBezTo>
                    <a:pt x="18" y="0"/>
                    <a:pt x="13" y="0"/>
                    <a:pt x="13" y="0"/>
                  </a:cubicBezTo>
                  <a:cubicBezTo>
                    <a:pt x="13" y="0"/>
                    <a:pt x="12" y="0"/>
                    <a:pt x="12" y="1"/>
                  </a:cubicBezTo>
                  <a:cubicBezTo>
                    <a:pt x="12" y="1"/>
                    <a:pt x="11" y="2"/>
                    <a:pt x="9" y="3"/>
                  </a:cubicBezTo>
                  <a:cubicBezTo>
                    <a:pt x="7" y="5"/>
                    <a:pt x="4" y="7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20"/>
                    <a:pt x="0" y="39"/>
                    <a:pt x="0" y="57"/>
                  </a:cubicBezTo>
                  <a:cubicBezTo>
                    <a:pt x="0" y="71"/>
                    <a:pt x="0" y="84"/>
                    <a:pt x="0" y="93"/>
                  </a:cubicBezTo>
                  <a:cubicBezTo>
                    <a:pt x="1" y="93"/>
                    <a:pt x="1" y="93"/>
                    <a:pt x="1" y="93"/>
                  </a:cubicBezTo>
                  <a:cubicBezTo>
                    <a:pt x="1" y="94"/>
                    <a:pt x="2" y="94"/>
                    <a:pt x="2" y="95"/>
                  </a:cubicBezTo>
                  <a:cubicBezTo>
                    <a:pt x="9" y="95"/>
                    <a:pt x="12" y="95"/>
                    <a:pt x="18" y="95"/>
                  </a:cubicBezTo>
                  <a:cubicBezTo>
                    <a:pt x="18" y="95"/>
                    <a:pt x="19" y="95"/>
                    <a:pt x="19" y="95"/>
                  </a:cubicBezTo>
                  <a:cubicBezTo>
                    <a:pt x="19" y="95"/>
                    <a:pt x="19" y="95"/>
                    <a:pt x="20" y="95"/>
                  </a:cubicBezTo>
                  <a:cubicBezTo>
                    <a:pt x="20" y="95"/>
                    <a:pt x="20" y="95"/>
                    <a:pt x="20" y="95"/>
                  </a:cubicBezTo>
                  <a:cubicBezTo>
                    <a:pt x="23" y="93"/>
                    <a:pt x="27" y="91"/>
                    <a:pt x="30" y="89"/>
                  </a:cubicBezTo>
                  <a:cubicBezTo>
                    <a:pt x="31" y="88"/>
                    <a:pt x="31" y="88"/>
                    <a:pt x="31" y="88"/>
                  </a:cubicBezTo>
                  <a:cubicBezTo>
                    <a:pt x="31" y="88"/>
                    <a:pt x="31" y="88"/>
                    <a:pt x="31" y="88"/>
                  </a:cubicBezTo>
                  <a:cubicBezTo>
                    <a:pt x="31" y="88"/>
                    <a:pt x="31" y="88"/>
                    <a:pt x="31" y="88"/>
                  </a:cubicBezTo>
                  <a:cubicBezTo>
                    <a:pt x="31" y="88"/>
                    <a:pt x="31" y="88"/>
                    <a:pt x="31" y="87"/>
                  </a:cubicBezTo>
                  <a:cubicBezTo>
                    <a:pt x="31" y="72"/>
                    <a:pt x="31" y="23"/>
                    <a:pt x="31" y="7"/>
                  </a:cubicBezTo>
                  <a:cubicBezTo>
                    <a:pt x="31" y="5"/>
                    <a:pt x="31" y="4"/>
                    <a:pt x="31" y="3"/>
                  </a:cubicBezTo>
                  <a:cubicBezTo>
                    <a:pt x="31" y="3"/>
                    <a:pt x="31" y="3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0"/>
                    <a:pt x="30" y="0"/>
                    <a:pt x="29" y="0"/>
                  </a:cubicBezTo>
                  <a:cubicBezTo>
                    <a:pt x="27" y="0"/>
                    <a:pt x="25" y="0"/>
                    <a:pt x="2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49" name="Freeform 803"/>
            <p:cNvSpPr>
              <a:spLocks noEditPoints="1"/>
            </p:cNvSpPr>
            <p:nvPr/>
          </p:nvSpPr>
          <p:spPr bwMode="auto">
            <a:xfrm>
              <a:off x="3258" y="3448"/>
              <a:ext cx="73" cy="288"/>
            </a:xfrm>
            <a:custGeom>
              <a:avLst/>
              <a:gdLst>
                <a:gd name="T0" fmla="*/ 28 w 31"/>
                <a:gd name="T1" fmla="*/ 109 h 122"/>
                <a:gd name="T2" fmla="*/ 22 w 31"/>
                <a:gd name="T3" fmla="*/ 117 h 122"/>
                <a:gd name="T4" fmla="*/ 21 w 31"/>
                <a:gd name="T5" fmla="*/ 110 h 122"/>
                <a:gd name="T6" fmla="*/ 28 w 31"/>
                <a:gd name="T7" fmla="*/ 101 h 122"/>
                <a:gd name="T8" fmla="*/ 21 w 31"/>
                <a:gd name="T9" fmla="*/ 115 h 122"/>
                <a:gd name="T10" fmla="*/ 21 w 31"/>
                <a:gd name="T11" fmla="*/ 104 h 122"/>
                <a:gd name="T12" fmla="*/ 28 w 31"/>
                <a:gd name="T13" fmla="*/ 94 h 122"/>
                <a:gd name="T14" fmla="*/ 21 w 31"/>
                <a:gd name="T15" fmla="*/ 107 h 122"/>
                <a:gd name="T16" fmla="*/ 21 w 31"/>
                <a:gd name="T17" fmla="*/ 96 h 122"/>
                <a:gd name="T18" fmla="*/ 28 w 31"/>
                <a:gd name="T19" fmla="*/ 91 h 122"/>
                <a:gd name="T20" fmla="*/ 21 w 31"/>
                <a:gd name="T21" fmla="*/ 93 h 122"/>
                <a:gd name="T22" fmla="*/ 28 w 31"/>
                <a:gd name="T23" fmla="*/ 78 h 122"/>
                <a:gd name="T24" fmla="*/ 27 w 31"/>
                <a:gd name="T25" fmla="*/ 84 h 122"/>
                <a:gd name="T26" fmla="*/ 21 w 31"/>
                <a:gd name="T27" fmla="*/ 84 h 122"/>
                <a:gd name="T28" fmla="*/ 28 w 31"/>
                <a:gd name="T29" fmla="*/ 70 h 122"/>
                <a:gd name="T30" fmla="*/ 27 w 31"/>
                <a:gd name="T31" fmla="*/ 75 h 122"/>
                <a:gd name="T32" fmla="*/ 21 w 31"/>
                <a:gd name="T33" fmla="*/ 77 h 122"/>
                <a:gd name="T34" fmla="*/ 27 w 31"/>
                <a:gd name="T35" fmla="*/ 58 h 122"/>
                <a:gd name="T36" fmla="*/ 21 w 31"/>
                <a:gd name="T37" fmla="*/ 77 h 122"/>
                <a:gd name="T38" fmla="*/ 21 w 31"/>
                <a:gd name="T39" fmla="*/ 60 h 122"/>
                <a:gd name="T40" fmla="*/ 21 w 31"/>
                <a:gd name="T41" fmla="*/ 58 h 122"/>
                <a:gd name="T42" fmla="*/ 27 w 31"/>
                <a:gd name="T43" fmla="*/ 48 h 122"/>
                <a:gd name="T44" fmla="*/ 21 w 31"/>
                <a:gd name="T45" fmla="*/ 65 h 122"/>
                <a:gd name="T46" fmla="*/ 20 w 31"/>
                <a:gd name="T47" fmla="*/ 51 h 122"/>
                <a:gd name="T48" fmla="*/ 27 w 31"/>
                <a:gd name="T49" fmla="*/ 45 h 122"/>
                <a:gd name="T50" fmla="*/ 20 w 31"/>
                <a:gd name="T51" fmla="*/ 46 h 122"/>
                <a:gd name="T52" fmla="*/ 21 w 31"/>
                <a:gd name="T53" fmla="*/ 36 h 122"/>
                <a:gd name="T54" fmla="*/ 27 w 31"/>
                <a:gd name="T55" fmla="*/ 34 h 122"/>
                <a:gd name="T56" fmla="*/ 20 w 31"/>
                <a:gd name="T57" fmla="*/ 33 h 122"/>
                <a:gd name="T58" fmla="*/ 27 w 31"/>
                <a:gd name="T59" fmla="*/ 14 h 122"/>
                <a:gd name="T60" fmla="*/ 26 w 31"/>
                <a:gd name="T61" fmla="*/ 26 h 122"/>
                <a:gd name="T62" fmla="*/ 17 w 31"/>
                <a:gd name="T63" fmla="*/ 119 h 122"/>
                <a:gd name="T64" fmla="*/ 4 w 31"/>
                <a:gd name="T65" fmla="*/ 73 h 122"/>
                <a:gd name="T66" fmla="*/ 13 w 31"/>
                <a:gd name="T67" fmla="*/ 13 h 122"/>
                <a:gd name="T68" fmla="*/ 17 w 31"/>
                <a:gd name="T69" fmla="*/ 21 h 122"/>
                <a:gd name="T70" fmla="*/ 17 w 31"/>
                <a:gd name="T71" fmla="*/ 119 h 122"/>
                <a:gd name="T72" fmla="*/ 20 w 31"/>
                <a:gd name="T73" fmla="*/ 13 h 122"/>
                <a:gd name="T74" fmla="*/ 27 w 31"/>
                <a:gd name="T75" fmla="*/ 6 h 122"/>
                <a:gd name="T76" fmla="*/ 20 w 31"/>
                <a:gd name="T77" fmla="*/ 21 h 122"/>
                <a:gd name="T78" fmla="*/ 7 w 31"/>
                <a:gd name="T79" fmla="*/ 9 h 122"/>
                <a:gd name="T80" fmla="*/ 23 w 31"/>
                <a:gd name="T81" fmla="*/ 3 h 122"/>
                <a:gd name="T82" fmla="*/ 18 w 31"/>
                <a:gd name="T83" fmla="*/ 10 h 122"/>
                <a:gd name="T84" fmla="*/ 28 w 31"/>
                <a:gd name="T85" fmla="*/ 0 h 122"/>
                <a:gd name="T86" fmla="*/ 13 w 31"/>
                <a:gd name="T87" fmla="*/ 0 h 122"/>
                <a:gd name="T88" fmla="*/ 9 w 31"/>
                <a:gd name="T89" fmla="*/ 3 h 122"/>
                <a:gd name="T90" fmla="*/ 1 w 31"/>
                <a:gd name="T91" fmla="*/ 10 h 122"/>
                <a:gd name="T92" fmla="*/ 1 w 31"/>
                <a:gd name="T93" fmla="*/ 10 h 122"/>
                <a:gd name="T94" fmla="*/ 0 w 31"/>
                <a:gd name="T95" fmla="*/ 11 h 122"/>
                <a:gd name="T96" fmla="*/ 0 w 31"/>
                <a:gd name="T97" fmla="*/ 11 h 122"/>
                <a:gd name="T98" fmla="*/ 0 w 31"/>
                <a:gd name="T99" fmla="*/ 120 h 122"/>
                <a:gd name="T100" fmla="*/ 2 w 31"/>
                <a:gd name="T101" fmla="*/ 122 h 122"/>
                <a:gd name="T102" fmla="*/ 19 w 31"/>
                <a:gd name="T103" fmla="*/ 122 h 122"/>
                <a:gd name="T104" fmla="*/ 30 w 31"/>
                <a:gd name="T105" fmla="*/ 116 h 122"/>
                <a:gd name="T106" fmla="*/ 31 w 31"/>
                <a:gd name="T107" fmla="*/ 115 h 122"/>
                <a:gd name="T108" fmla="*/ 31 w 31"/>
                <a:gd name="T109" fmla="*/ 114 h 122"/>
                <a:gd name="T110" fmla="*/ 31 w 31"/>
                <a:gd name="T111" fmla="*/ 17 h 122"/>
                <a:gd name="T112" fmla="*/ 29 w 31"/>
                <a:gd name="T113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1" h="122">
                  <a:moveTo>
                    <a:pt x="22" y="117"/>
                  </a:moveTo>
                  <a:cubicBezTo>
                    <a:pt x="24" y="114"/>
                    <a:pt x="26" y="111"/>
                    <a:pt x="28" y="109"/>
                  </a:cubicBezTo>
                  <a:cubicBezTo>
                    <a:pt x="28" y="110"/>
                    <a:pt x="28" y="112"/>
                    <a:pt x="28" y="113"/>
                  </a:cubicBezTo>
                  <a:cubicBezTo>
                    <a:pt x="26" y="115"/>
                    <a:pt x="24" y="116"/>
                    <a:pt x="22" y="117"/>
                  </a:cubicBezTo>
                  <a:moveTo>
                    <a:pt x="21" y="115"/>
                  </a:moveTo>
                  <a:cubicBezTo>
                    <a:pt x="21" y="114"/>
                    <a:pt x="21" y="112"/>
                    <a:pt x="21" y="110"/>
                  </a:cubicBezTo>
                  <a:cubicBezTo>
                    <a:pt x="21" y="110"/>
                    <a:pt x="21" y="110"/>
                    <a:pt x="21" y="110"/>
                  </a:cubicBezTo>
                  <a:cubicBezTo>
                    <a:pt x="23" y="107"/>
                    <a:pt x="25" y="104"/>
                    <a:pt x="28" y="101"/>
                  </a:cubicBezTo>
                  <a:cubicBezTo>
                    <a:pt x="28" y="102"/>
                    <a:pt x="28" y="104"/>
                    <a:pt x="28" y="106"/>
                  </a:cubicBezTo>
                  <a:cubicBezTo>
                    <a:pt x="25" y="109"/>
                    <a:pt x="23" y="112"/>
                    <a:pt x="21" y="115"/>
                  </a:cubicBezTo>
                  <a:moveTo>
                    <a:pt x="21" y="107"/>
                  </a:moveTo>
                  <a:cubicBezTo>
                    <a:pt x="21" y="106"/>
                    <a:pt x="21" y="105"/>
                    <a:pt x="21" y="104"/>
                  </a:cubicBezTo>
                  <a:cubicBezTo>
                    <a:pt x="21" y="103"/>
                    <a:pt x="21" y="103"/>
                    <a:pt x="21" y="103"/>
                  </a:cubicBezTo>
                  <a:cubicBezTo>
                    <a:pt x="23" y="100"/>
                    <a:pt x="25" y="97"/>
                    <a:pt x="28" y="94"/>
                  </a:cubicBezTo>
                  <a:cubicBezTo>
                    <a:pt x="28" y="95"/>
                    <a:pt x="28" y="97"/>
                    <a:pt x="28" y="98"/>
                  </a:cubicBezTo>
                  <a:cubicBezTo>
                    <a:pt x="25" y="101"/>
                    <a:pt x="23" y="104"/>
                    <a:pt x="21" y="107"/>
                  </a:cubicBezTo>
                  <a:moveTo>
                    <a:pt x="21" y="100"/>
                  </a:moveTo>
                  <a:cubicBezTo>
                    <a:pt x="21" y="99"/>
                    <a:pt x="21" y="97"/>
                    <a:pt x="21" y="96"/>
                  </a:cubicBezTo>
                  <a:cubicBezTo>
                    <a:pt x="23" y="93"/>
                    <a:pt x="25" y="89"/>
                    <a:pt x="28" y="86"/>
                  </a:cubicBezTo>
                  <a:cubicBezTo>
                    <a:pt x="28" y="88"/>
                    <a:pt x="28" y="90"/>
                    <a:pt x="28" y="91"/>
                  </a:cubicBezTo>
                  <a:cubicBezTo>
                    <a:pt x="25" y="94"/>
                    <a:pt x="23" y="97"/>
                    <a:pt x="21" y="100"/>
                  </a:cubicBezTo>
                  <a:moveTo>
                    <a:pt x="21" y="93"/>
                  </a:moveTo>
                  <a:cubicBezTo>
                    <a:pt x="21" y="91"/>
                    <a:pt x="21" y="89"/>
                    <a:pt x="21" y="87"/>
                  </a:cubicBezTo>
                  <a:cubicBezTo>
                    <a:pt x="23" y="84"/>
                    <a:pt x="25" y="81"/>
                    <a:pt x="28" y="78"/>
                  </a:cubicBezTo>
                  <a:cubicBezTo>
                    <a:pt x="28" y="80"/>
                    <a:pt x="28" y="82"/>
                    <a:pt x="28" y="84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25" y="87"/>
                    <a:pt x="23" y="90"/>
                    <a:pt x="21" y="93"/>
                  </a:cubicBezTo>
                  <a:moveTo>
                    <a:pt x="21" y="84"/>
                  </a:moveTo>
                  <a:cubicBezTo>
                    <a:pt x="21" y="83"/>
                    <a:pt x="21" y="81"/>
                    <a:pt x="21" y="80"/>
                  </a:cubicBezTo>
                  <a:cubicBezTo>
                    <a:pt x="23" y="76"/>
                    <a:pt x="25" y="73"/>
                    <a:pt x="28" y="70"/>
                  </a:cubicBezTo>
                  <a:cubicBezTo>
                    <a:pt x="28" y="72"/>
                    <a:pt x="28" y="74"/>
                    <a:pt x="28" y="75"/>
                  </a:cubicBezTo>
                  <a:cubicBezTo>
                    <a:pt x="27" y="75"/>
                    <a:pt x="27" y="75"/>
                    <a:pt x="27" y="75"/>
                  </a:cubicBezTo>
                  <a:cubicBezTo>
                    <a:pt x="25" y="78"/>
                    <a:pt x="23" y="81"/>
                    <a:pt x="21" y="84"/>
                  </a:cubicBezTo>
                  <a:moveTo>
                    <a:pt x="21" y="77"/>
                  </a:moveTo>
                  <a:cubicBezTo>
                    <a:pt x="21" y="74"/>
                    <a:pt x="21" y="71"/>
                    <a:pt x="21" y="69"/>
                  </a:cubicBezTo>
                  <a:cubicBezTo>
                    <a:pt x="23" y="65"/>
                    <a:pt x="25" y="62"/>
                    <a:pt x="27" y="58"/>
                  </a:cubicBezTo>
                  <a:cubicBezTo>
                    <a:pt x="27" y="61"/>
                    <a:pt x="27" y="65"/>
                    <a:pt x="28" y="68"/>
                  </a:cubicBezTo>
                  <a:cubicBezTo>
                    <a:pt x="25" y="70"/>
                    <a:pt x="23" y="73"/>
                    <a:pt x="21" y="77"/>
                  </a:cubicBezTo>
                  <a:moveTo>
                    <a:pt x="21" y="65"/>
                  </a:moveTo>
                  <a:cubicBezTo>
                    <a:pt x="21" y="63"/>
                    <a:pt x="21" y="62"/>
                    <a:pt x="21" y="60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1" y="59"/>
                    <a:pt x="22" y="59"/>
                    <a:pt x="21" y="58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23" y="55"/>
                    <a:pt x="25" y="52"/>
                    <a:pt x="27" y="48"/>
                  </a:cubicBezTo>
                  <a:cubicBezTo>
                    <a:pt x="27" y="51"/>
                    <a:pt x="27" y="53"/>
                    <a:pt x="27" y="55"/>
                  </a:cubicBezTo>
                  <a:cubicBezTo>
                    <a:pt x="25" y="59"/>
                    <a:pt x="23" y="62"/>
                    <a:pt x="21" y="65"/>
                  </a:cubicBezTo>
                  <a:moveTo>
                    <a:pt x="21" y="56"/>
                  </a:moveTo>
                  <a:cubicBezTo>
                    <a:pt x="21" y="54"/>
                    <a:pt x="21" y="52"/>
                    <a:pt x="20" y="51"/>
                  </a:cubicBezTo>
                  <a:cubicBezTo>
                    <a:pt x="22" y="46"/>
                    <a:pt x="25" y="42"/>
                    <a:pt x="27" y="38"/>
                  </a:cubicBezTo>
                  <a:cubicBezTo>
                    <a:pt x="27" y="40"/>
                    <a:pt x="27" y="42"/>
                    <a:pt x="27" y="45"/>
                  </a:cubicBezTo>
                  <a:cubicBezTo>
                    <a:pt x="25" y="49"/>
                    <a:pt x="23" y="52"/>
                    <a:pt x="21" y="56"/>
                  </a:cubicBezTo>
                  <a:moveTo>
                    <a:pt x="20" y="46"/>
                  </a:moveTo>
                  <a:cubicBezTo>
                    <a:pt x="20" y="43"/>
                    <a:pt x="20" y="39"/>
                    <a:pt x="20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3" y="33"/>
                    <a:pt x="25" y="30"/>
                    <a:pt x="27" y="27"/>
                  </a:cubicBezTo>
                  <a:cubicBezTo>
                    <a:pt x="27" y="29"/>
                    <a:pt x="27" y="32"/>
                    <a:pt x="27" y="34"/>
                  </a:cubicBezTo>
                  <a:cubicBezTo>
                    <a:pt x="25" y="38"/>
                    <a:pt x="22" y="42"/>
                    <a:pt x="20" y="46"/>
                  </a:cubicBezTo>
                  <a:moveTo>
                    <a:pt x="20" y="33"/>
                  </a:moveTo>
                  <a:cubicBezTo>
                    <a:pt x="20" y="30"/>
                    <a:pt x="20" y="27"/>
                    <a:pt x="20" y="24"/>
                  </a:cubicBezTo>
                  <a:cubicBezTo>
                    <a:pt x="23" y="21"/>
                    <a:pt x="25" y="17"/>
                    <a:pt x="27" y="14"/>
                  </a:cubicBezTo>
                  <a:cubicBezTo>
                    <a:pt x="27" y="17"/>
                    <a:pt x="27" y="21"/>
                    <a:pt x="27" y="24"/>
                  </a:cubicBezTo>
                  <a:cubicBezTo>
                    <a:pt x="27" y="25"/>
                    <a:pt x="26" y="25"/>
                    <a:pt x="26" y="26"/>
                  </a:cubicBezTo>
                  <a:cubicBezTo>
                    <a:pt x="24" y="28"/>
                    <a:pt x="22" y="31"/>
                    <a:pt x="20" y="33"/>
                  </a:cubicBezTo>
                  <a:moveTo>
                    <a:pt x="17" y="119"/>
                  </a:moveTo>
                  <a:cubicBezTo>
                    <a:pt x="12" y="118"/>
                    <a:pt x="9" y="118"/>
                    <a:pt x="4" y="118"/>
                  </a:cubicBezTo>
                  <a:cubicBezTo>
                    <a:pt x="4" y="109"/>
                    <a:pt x="4" y="91"/>
                    <a:pt x="4" y="73"/>
                  </a:cubicBezTo>
                  <a:cubicBezTo>
                    <a:pt x="4" y="49"/>
                    <a:pt x="4" y="23"/>
                    <a:pt x="4" y="13"/>
                  </a:cubicBezTo>
                  <a:cubicBezTo>
                    <a:pt x="7" y="13"/>
                    <a:pt x="10" y="13"/>
                    <a:pt x="13" y="13"/>
                  </a:cubicBezTo>
                  <a:cubicBezTo>
                    <a:pt x="14" y="13"/>
                    <a:pt x="16" y="13"/>
                    <a:pt x="17" y="13"/>
                  </a:cubicBezTo>
                  <a:cubicBezTo>
                    <a:pt x="17" y="15"/>
                    <a:pt x="17" y="18"/>
                    <a:pt x="17" y="21"/>
                  </a:cubicBezTo>
                  <a:cubicBezTo>
                    <a:pt x="17" y="40"/>
                    <a:pt x="17" y="80"/>
                    <a:pt x="17" y="104"/>
                  </a:cubicBezTo>
                  <a:cubicBezTo>
                    <a:pt x="17" y="110"/>
                    <a:pt x="17" y="115"/>
                    <a:pt x="17" y="119"/>
                  </a:cubicBezTo>
                  <a:moveTo>
                    <a:pt x="20" y="21"/>
                  </a:moveTo>
                  <a:cubicBezTo>
                    <a:pt x="20" y="17"/>
                    <a:pt x="20" y="14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3" y="10"/>
                    <a:pt x="25" y="8"/>
                    <a:pt x="27" y="6"/>
                  </a:cubicBezTo>
                  <a:cubicBezTo>
                    <a:pt x="27" y="7"/>
                    <a:pt x="27" y="9"/>
                    <a:pt x="27" y="11"/>
                  </a:cubicBezTo>
                  <a:cubicBezTo>
                    <a:pt x="25" y="14"/>
                    <a:pt x="23" y="17"/>
                    <a:pt x="20" y="21"/>
                  </a:cubicBezTo>
                  <a:moveTo>
                    <a:pt x="18" y="10"/>
                  </a:moveTo>
                  <a:cubicBezTo>
                    <a:pt x="17" y="10"/>
                    <a:pt x="12" y="9"/>
                    <a:pt x="7" y="9"/>
                  </a:cubicBezTo>
                  <a:cubicBezTo>
                    <a:pt x="10" y="6"/>
                    <a:pt x="13" y="4"/>
                    <a:pt x="14" y="3"/>
                  </a:cubicBezTo>
                  <a:cubicBezTo>
                    <a:pt x="15" y="3"/>
                    <a:pt x="19" y="3"/>
                    <a:pt x="23" y="3"/>
                  </a:cubicBezTo>
                  <a:cubicBezTo>
                    <a:pt x="23" y="3"/>
                    <a:pt x="24" y="3"/>
                    <a:pt x="25" y="3"/>
                  </a:cubicBezTo>
                  <a:cubicBezTo>
                    <a:pt x="23" y="5"/>
                    <a:pt x="21" y="7"/>
                    <a:pt x="18" y="10"/>
                  </a:cubicBezTo>
                  <a:moveTo>
                    <a:pt x="29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7" y="0"/>
                    <a:pt x="25" y="0"/>
                    <a:pt x="23" y="0"/>
                  </a:cubicBezTo>
                  <a:cubicBezTo>
                    <a:pt x="18" y="0"/>
                    <a:pt x="13" y="0"/>
                    <a:pt x="13" y="0"/>
                  </a:cubicBezTo>
                  <a:cubicBezTo>
                    <a:pt x="13" y="0"/>
                    <a:pt x="12" y="0"/>
                    <a:pt x="12" y="0"/>
                  </a:cubicBezTo>
                  <a:cubicBezTo>
                    <a:pt x="12" y="0"/>
                    <a:pt x="11" y="1"/>
                    <a:pt x="9" y="3"/>
                  </a:cubicBezTo>
                  <a:cubicBezTo>
                    <a:pt x="7" y="5"/>
                    <a:pt x="4" y="7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9"/>
                    <a:pt x="1" y="47"/>
                    <a:pt x="1" y="73"/>
                  </a:cubicBezTo>
                  <a:cubicBezTo>
                    <a:pt x="1" y="93"/>
                    <a:pt x="1" y="111"/>
                    <a:pt x="0" y="120"/>
                  </a:cubicBezTo>
                  <a:cubicBezTo>
                    <a:pt x="1" y="120"/>
                    <a:pt x="1" y="120"/>
                    <a:pt x="1" y="120"/>
                  </a:cubicBezTo>
                  <a:cubicBezTo>
                    <a:pt x="1" y="121"/>
                    <a:pt x="2" y="121"/>
                    <a:pt x="2" y="122"/>
                  </a:cubicBezTo>
                  <a:cubicBezTo>
                    <a:pt x="9" y="122"/>
                    <a:pt x="12" y="122"/>
                    <a:pt x="18" y="122"/>
                  </a:cubicBezTo>
                  <a:cubicBezTo>
                    <a:pt x="18" y="122"/>
                    <a:pt x="19" y="122"/>
                    <a:pt x="19" y="122"/>
                  </a:cubicBezTo>
                  <a:cubicBezTo>
                    <a:pt x="19" y="122"/>
                    <a:pt x="19" y="122"/>
                    <a:pt x="20" y="122"/>
                  </a:cubicBezTo>
                  <a:cubicBezTo>
                    <a:pt x="23" y="120"/>
                    <a:pt x="27" y="118"/>
                    <a:pt x="30" y="116"/>
                  </a:cubicBezTo>
                  <a:cubicBezTo>
                    <a:pt x="31" y="115"/>
                    <a:pt x="31" y="115"/>
                    <a:pt x="31" y="115"/>
                  </a:cubicBezTo>
                  <a:cubicBezTo>
                    <a:pt x="31" y="115"/>
                    <a:pt x="31" y="115"/>
                    <a:pt x="31" y="115"/>
                  </a:cubicBezTo>
                  <a:cubicBezTo>
                    <a:pt x="31" y="115"/>
                    <a:pt x="31" y="115"/>
                    <a:pt x="31" y="115"/>
                  </a:cubicBezTo>
                  <a:cubicBezTo>
                    <a:pt x="31" y="115"/>
                    <a:pt x="31" y="115"/>
                    <a:pt x="31" y="114"/>
                  </a:cubicBezTo>
                  <a:cubicBezTo>
                    <a:pt x="31" y="106"/>
                    <a:pt x="31" y="77"/>
                    <a:pt x="31" y="51"/>
                  </a:cubicBezTo>
                  <a:cubicBezTo>
                    <a:pt x="31" y="38"/>
                    <a:pt x="31" y="26"/>
                    <a:pt x="31" y="17"/>
                  </a:cubicBezTo>
                  <a:cubicBezTo>
                    <a:pt x="31" y="7"/>
                    <a:pt x="31" y="1"/>
                    <a:pt x="31" y="1"/>
                  </a:cubicBezTo>
                  <a:cubicBezTo>
                    <a:pt x="31" y="0"/>
                    <a:pt x="30" y="0"/>
                    <a:pt x="2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50" name="Freeform 804"/>
            <p:cNvSpPr>
              <a:spLocks noEditPoints="1"/>
            </p:cNvSpPr>
            <p:nvPr/>
          </p:nvSpPr>
          <p:spPr bwMode="auto">
            <a:xfrm>
              <a:off x="3099" y="3575"/>
              <a:ext cx="73" cy="161"/>
            </a:xfrm>
            <a:custGeom>
              <a:avLst/>
              <a:gdLst>
                <a:gd name="T0" fmla="*/ 21 w 31"/>
                <a:gd name="T1" fmla="*/ 61 h 68"/>
                <a:gd name="T2" fmla="*/ 28 w 31"/>
                <a:gd name="T3" fmla="*/ 56 h 68"/>
                <a:gd name="T4" fmla="*/ 21 w 31"/>
                <a:gd name="T5" fmla="*/ 64 h 68"/>
                <a:gd name="T6" fmla="*/ 21 w 31"/>
                <a:gd name="T7" fmla="*/ 55 h 68"/>
                <a:gd name="T8" fmla="*/ 28 w 31"/>
                <a:gd name="T9" fmla="*/ 43 h 68"/>
                <a:gd name="T10" fmla="*/ 27 w 31"/>
                <a:gd name="T11" fmla="*/ 49 h 68"/>
                <a:gd name="T12" fmla="*/ 21 w 31"/>
                <a:gd name="T13" fmla="*/ 51 h 68"/>
                <a:gd name="T14" fmla="*/ 28 w 31"/>
                <a:gd name="T15" fmla="*/ 34 h 68"/>
                <a:gd name="T16" fmla="*/ 28 w 31"/>
                <a:gd name="T17" fmla="*/ 41 h 68"/>
                <a:gd name="T18" fmla="*/ 26 w 31"/>
                <a:gd name="T19" fmla="*/ 41 h 68"/>
                <a:gd name="T20" fmla="*/ 21 w 31"/>
                <a:gd name="T21" fmla="*/ 42 h 68"/>
                <a:gd name="T22" fmla="*/ 28 w 31"/>
                <a:gd name="T23" fmla="*/ 24 h 68"/>
                <a:gd name="T24" fmla="*/ 26 w 31"/>
                <a:gd name="T25" fmla="*/ 33 h 68"/>
                <a:gd name="T26" fmla="*/ 21 w 31"/>
                <a:gd name="T27" fmla="*/ 32 h 68"/>
                <a:gd name="T28" fmla="*/ 28 w 31"/>
                <a:gd name="T29" fmla="*/ 16 h 68"/>
                <a:gd name="T30" fmla="*/ 27 w 31"/>
                <a:gd name="T31" fmla="*/ 21 h 68"/>
                <a:gd name="T32" fmla="*/ 17 w 31"/>
                <a:gd name="T33" fmla="*/ 65 h 68"/>
                <a:gd name="T34" fmla="*/ 4 w 31"/>
                <a:gd name="T35" fmla="*/ 41 h 68"/>
                <a:gd name="T36" fmla="*/ 13 w 31"/>
                <a:gd name="T37" fmla="*/ 14 h 68"/>
                <a:gd name="T38" fmla="*/ 17 w 31"/>
                <a:gd name="T39" fmla="*/ 26 h 68"/>
                <a:gd name="T40" fmla="*/ 17 w 31"/>
                <a:gd name="T41" fmla="*/ 65 h 68"/>
                <a:gd name="T42" fmla="*/ 21 w 31"/>
                <a:gd name="T43" fmla="*/ 20 h 68"/>
                <a:gd name="T44" fmla="*/ 28 w 31"/>
                <a:gd name="T45" fmla="*/ 13 h 68"/>
                <a:gd name="T46" fmla="*/ 21 w 31"/>
                <a:gd name="T47" fmla="*/ 23 h 68"/>
                <a:gd name="T48" fmla="*/ 20 w 31"/>
                <a:gd name="T49" fmla="*/ 13 h 68"/>
                <a:gd name="T50" fmla="*/ 27 w 31"/>
                <a:gd name="T51" fmla="*/ 8 h 68"/>
                <a:gd name="T52" fmla="*/ 18 w 31"/>
                <a:gd name="T53" fmla="*/ 10 h 68"/>
                <a:gd name="T54" fmla="*/ 14 w 31"/>
                <a:gd name="T55" fmla="*/ 4 h 68"/>
                <a:gd name="T56" fmla="*/ 25 w 31"/>
                <a:gd name="T57" fmla="*/ 4 h 68"/>
                <a:gd name="T58" fmla="*/ 23 w 31"/>
                <a:gd name="T59" fmla="*/ 0 h 68"/>
                <a:gd name="T60" fmla="*/ 12 w 31"/>
                <a:gd name="T61" fmla="*/ 1 h 68"/>
                <a:gd name="T62" fmla="*/ 1 w 31"/>
                <a:gd name="T63" fmla="*/ 10 h 68"/>
                <a:gd name="T64" fmla="*/ 1 w 31"/>
                <a:gd name="T65" fmla="*/ 10 h 68"/>
                <a:gd name="T66" fmla="*/ 1 w 31"/>
                <a:gd name="T67" fmla="*/ 11 h 68"/>
                <a:gd name="T68" fmla="*/ 1 w 31"/>
                <a:gd name="T69" fmla="*/ 11 h 68"/>
                <a:gd name="T70" fmla="*/ 1 w 31"/>
                <a:gd name="T71" fmla="*/ 41 h 68"/>
                <a:gd name="T72" fmla="*/ 1 w 31"/>
                <a:gd name="T73" fmla="*/ 66 h 68"/>
                <a:gd name="T74" fmla="*/ 18 w 31"/>
                <a:gd name="T75" fmla="*/ 68 h 68"/>
                <a:gd name="T76" fmla="*/ 20 w 31"/>
                <a:gd name="T77" fmla="*/ 68 h 68"/>
                <a:gd name="T78" fmla="*/ 23 w 31"/>
                <a:gd name="T79" fmla="*/ 67 h 68"/>
                <a:gd name="T80" fmla="*/ 24 w 31"/>
                <a:gd name="T81" fmla="*/ 66 h 68"/>
                <a:gd name="T82" fmla="*/ 31 w 31"/>
                <a:gd name="T83" fmla="*/ 61 h 68"/>
                <a:gd name="T84" fmla="*/ 31 w 31"/>
                <a:gd name="T85" fmla="*/ 61 h 68"/>
                <a:gd name="T86" fmla="*/ 31 w 31"/>
                <a:gd name="T87" fmla="*/ 5 h 68"/>
                <a:gd name="T88" fmla="*/ 31 w 31"/>
                <a:gd name="T89" fmla="*/ 2 h 68"/>
                <a:gd name="T90" fmla="*/ 31 w 31"/>
                <a:gd name="T91" fmla="*/ 2 h 68"/>
                <a:gd name="T92" fmla="*/ 31 w 31"/>
                <a:gd name="T93" fmla="*/ 2 h 68"/>
                <a:gd name="T94" fmla="*/ 31 w 31"/>
                <a:gd name="T95" fmla="*/ 1 h 68"/>
                <a:gd name="T96" fmla="*/ 29 w 31"/>
                <a:gd name="T9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1" h="68">
                  <a:moveTo>
                    <a:pt x="21" y="64"/>
                  </a:moveTo>
                  <a:cubicBezTo>
                    <a:pt x="21" y="63"/>
                    <a:pt x="21" y="62"/>
                    <a:pt x="21" y="61"/>
                  </a:cubicBezTo>
                  <a:cubicBezTo>
                    <a:pt x="23" y="58"/>
                    <a:pt x="25" y="54"/>
                    <a:pt x="28" y="51"/>
                  </a:cubicBezTo>
                  <a:cubicBezTo>
                    <a:pt x="28" y="53"/>
                    <a:pt x="28" y="55"/>
                    <a:pt x="28" y="56"/>
                  </a:cubicBezTo>
                  <a:cubicBezTo>
                    <a:pt x="27" y="58"/>
                    <a:pt x="25" y="60"/>
                    <a:pt x="24" y="62"/>
                  </a:cubicBezTo>
                  <a:cubicBezTo>
                    <a:pt x="23" y="62"/>
                    <a:pt x="22" y="63"/>
                    <a:pt x="21" y="64"/>
                  </a:cubicBezTo>
                  <a:moveTo>
                    <a:pt x="21" y="58"/>
                  </a:moveTo>
                  <a:cubicBezTo>
                    <a:pt x="21" y="57"/>
                    <a:pt x="21" y="56"/>
                    <a:pt x="21" y="55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23" y="50"/>
                    <a:pt x="25" y="46"/>
                    <a:pt x="28" y="43"/>
                  </a:cubicBezTo>
                  <a:cubicBezTo>
                    <a:pt x="28" y="45"/>
                    <a:pt x="28" y="47"/>
                    <a:pt x="28" y="48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5" y="52"/>
                    <a:pt x="23" y="55"/>
                    <a:pt x="21" y="58"/>
                  </a:cubicBezTo>
                  <a:moveTo>
                    <a:pt x="21" y="51"/>
                  </a:moveTo>
                  <a:cubicBezTo>
                    <a:pt x="21" y="49"/>
                    <a:pt x="21" y="47"/>
                    <a:pt x="21" y="46"/>
                  </a:cubicBezTo>
                  <a:cubicBezTo>
                    <a:pt x="23" y="42"/>
                    <a:pt x="25" y="38"/>
                    <a:pt x="28" y="34"/>
                  </a:cubicBezTo>
                  <a:cubicBezTo>
                    <a:pt x="28" y="37"/>
                    <a:pt x="28" y="39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7" y="41"/>
                    <a:pt x="27" y="41"/>
                    <a:pt x="26" y="41"/>
                  </a:cubicBezTo>
                  <a:cubicBezTo>
                    <a:pt x="24" y="44"/>
                    <a:pt x="23" y="48"/>
                    <a:pt x="21" y="51"/>
                  </a:cubicBezTo>
                  <a:moveTo>
                    <a:pt x="21" y="42"/>
                  </a:moveTo>
                  <a:cubicBezTo>
                    <a:pt x="21" y="40"/>
                    <a:pt x="21" y="37"/>
                    <a:pt x="21" y="35"/>
                  </a:cubicBezTo>
                  <a:cubicBezTo>
                    <a:pt x="23" y="31"/>
                    <a:pt x="25" y="28"/>
                    <a:pt x="28" y="24"/>
                  </a:cubicBezTo>
                  <a:cubicBezTo>
                    <a:pt x="28" y="26"/>
                    <a:pt x="28" y="29"/>
                    <a:pt x="28" y="31"/>
                  </a:cubicBezTo>
                  <a:cubicBezTo>
                    <a:pt x="27" y="32"/>
                    <a:pt x="27" y="32"/>
                    <a:pt x="26" y="33"/>
                  </a:cubicBezTo>
                  <a:cubicBezTo>
                    <a:pt x="24" y="36"/>
                    <a:pt x="23" y="39"/>
                    <a:pt x="21" y="42"/>
                  </a:cubicBezTo>
                  <a:moveTo>
                    <a:pt x="21" y="32"/>
                  </a:moveTo>
                  <a:cubicBezTo>
                    <a:pt x="21" y="30"/>
                    <a:pt x="21" y="28"/>
                    <a:pt x="21" y="26"/>
                  </a:cubicBezTo>
                  <a:cubicBezTo>
                    <a:pt x="23" y="22"/>
                    <a:pt x="25" y="19"/>
                    <a:pt x="28" y="16"/>
                  </a:cubicBezTo>
                  <a:cubicBezTo>
                    <a:pt x="28" y="18"/>
                    <a:pt x="28" y="19"/>
                    <a:pt x="28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5" y="25"/>
                    <a:pt x="23" y="28"/>
                    <a:pt x="21" y="32"/>
                  </a:cubicBezTo>
                  <a:moveTo>
                    <a:pt x="17" y="65"/>
                  </a:moveTo>
                  <a:cubicBezTo>
                    <a:pt x="12" y="64"/>
                    <a:pt x="9" y="64"/>
                    <a:pt x="4" y="64"/>
                  </a:cubicBezTo>
                  <a:cubicBezTo>
                    <a:pt x="4" y="56"/>
                    <a:pt x="4" y="48"/>
                    <a:pt x="4" y="41"/>
                  </a:cubicBezTo>
                  <a:cubicBezTo>
                    <a:pt x="4" y="31"/>
                    <a:pt x="4" y="21"/>
                    <a:pt x="4" y="13"/>
                  </a:cubicBezTo>
                  <a:cubicBezTo>
                    <a:pt x="7" y="13"/>
                    <a:pt x="10" y="13"/>
                    <a:pt x="13" y="14"/>
                  </a:cubicBezTo>
                  <a:cubicBezTo>
                    <a:pt x="14" y="14"/>
                    <a:pt x="16" y="14"/>
                    <a:pt x="17" y="14"/>
                  </a:cubicBezTo>
                  <a:cubicBezTo>
                    <a:pt x="17" y="16"/>
                    <a:pt x="17" y="21"/>
                    <a:pt x="17" y="26"/>
                  </a:cubicBezTo>
                  <a:cubicBezTo>
                    <a:pt x="17" y="35"/>
                    <a:pt x="17" y="45"/>
                    <a:pt x="17" y="55"/>
                  </a:cubicBezTo>
                  <a:cubicBezTo>
                    <a:pt x="17" y="58"/>
                    <a:pt x="17" y="62"/>
                    <a:pt x="17" y="65"/>
                  </a:cubicBezTo>
                  <a:moveTo>
                    <a:pt x="21" y="23"/>
                  </a:moveTo>
                  <a:cubicBezTo>
                    <a:pt x="21" y="22"/>
                    <a:pt x="21" y="21"/>
                    <a:pt x="21" y="20"/>
                  </a:cubicBezTo>
                  <a:cubicBezTo>
                    <a:pt x="23" y="16"/>
                    <a:pt x="25" y="13"/>
                    <a:pt x="27" y="10"/>
                  </a:cubicBezTo>
                  <a:cubicBezTo>
                    <a:pt x="27" y="11"/>
                    <a:pt x="27" y="12"/>
                    <a:pt x="28" y="13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5" y="16"/>
                    <a:pt x="23" y="20"/>
                    <a:pt x="21" y="23"/>
                  </a:cubicBezTo>
                  <a:moveTo>
                    <a:pt x="20" y="17"/>
                  </a:moveTo>
                  <a:cubicBezTo>
                    <a:pt x="20" y="15"/>
                    <a:pt x="20" y="14"/>
                    <a:pt x="20" y="13"/>
                  </a:cubicBezTo>
                  <a:cubicBezTo>
                    <a:pt x="23" y="10"/>
                    <a:pt x="25" y="8"/>
                    <a:pt x="27" y="6"/>
                  </a:cubicBezTo>
                  <a:cubicBezTo>
                    <a:pt x="27" y="7"/>
                    <a:pt x="27" y="7"/>
                    <a:pt x="27" y="8"/>
                  </a:cubicBezTo>
                  <a:cubicBezTo>
                    <a:pt x="25" y="10"/>
                    <a:pt x="23" y="13"/>
                    <a:pt x="20" y="17"/>
                  </a:cubicBezTo>
                  <a:moveTo>
                    <a:pt x="18" y="10"/>
                  </a:moveTo>
                  <a:cubicBezTo>
                    <a:pt x="17" y="10"/>
                    <a:pt x="12" y="10"/>
                    <a:pt x="7" y="10"/>
                  </a:cubicBezTo>
                  <a:cubicBezTo>
                    <a:pt x="11" y="7"/>
                    <a:pt x="13" y="5"/>
                    <a:pt x="14" y="4"/>
                  </a:cubicBezTo>
                  <a:cubicBezTo>
                    <a:pt x="15" y="4"/>
                    <a:pt x="19" y="4"/>
                    <a:pt x="23" y="4"/>
                  </a:cubicBezTo>
                  <a:cubicBezTo>
                    <a:pt x="23" y="4"/>
                    <a:pt x="24" y="4"/>
                    <a:pt x="25" y="4"/>
                  </a:cubicBezTo>
                  <a:cubicBezTo>
                    <a:pt x="23" y="6"/>
                    <a:pt x="21" y="8"/>
                    <a:pt x="18" y="10"/>
                  </a:cubicBezTo>
                  <a:moveTo>
                    <a:pt x="23" y="0"/>
                  </a:moveTo>
                  <a:cubicBezTo>
                    <a:pt x="18" y="0"/>
                    <a:pt x="13" y="0"/>
                    <a:pt x="13" y="0"/>
                  </a:cubicBezTo>
                  <a:cubicBezTo>
                    <a:pt x="13" y="0"/>
                    <a:pt x="12" y="0"/>
                    <a:pt x="12" y="1"/>
                  </a:cubicBezTo>
                  <a:cubicBezTo>
                    <a:pt x="12" y="1"/>
                    <a:pt x="11" y="2"/>
                    <a:pt x="9" y="3"/>
                  </a:cubicBezTo>
                  <a:cubicBezTo>
                    <a:pt x="7" y="5"/>
                    <a:pt x="4" y="7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20"/>
                    <a:pt x="1" y="30"/>
                    <a:pt x="1" y="41"/>
                  </a:cubicBezTo>
                  <a:cubicBezTo>
                    <a:pt x="1" y="49"/>
                    <a:pt x="1" y="57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7"/>
                    <a:pt x="2" y="67"/>
                    <a:pt x="3" y="68"/>
                  </a:cubicBezTo>
                  <a:cubicBezTo>
                    <a:pt x="9" y="68"/>
                    <a:pt x="12" y="68"/>
                    <a:pt x="18" y="68"/>
                  </a:cubicBezTo>
                  <a:cubicBezTo>
                    <a:pt x="19" y="68"/>
                    <a:pt x="19" y="68"/>
                    <a:pt x="19" y="68"/>
                  </a:cubicBezTo>
                  <a:cubicBezTo>
                    <a:pt x="19" y="68"/>
                    <a:pt x="20" y="68"/>
                    <a:pt x="20" y="68"/>
                  </a:cubicBezTo>
                  <a:cubicBezTo>
                    <a:pt x="21" y="68"/>
                    <a:pt x="22" y="67"/>
                    <a:pt x="23" y="67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26" y="65"/>
                    <a:pt x="28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1" y="61"/>
                    <a:pt x="31" y="60"/>
                  </a:cubicBezTo>
                  <a:cubicBezTo>
                    <a:pt x="31" y="45"/>
                    <a:pt x="31" y="15"/>
                    <a:pt x="31" y="5"/>
                  </a:cubicBezTo>
                  <a:cubicBezTo>
                    <a:pt x="31" y="4"/>
                    <a:pt x="31" y="4"/>
                    <a:pt x="31" y="3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0" y="1"/>
                    <a:pt x="30" y="0"/>
                    <a:pt x="29" y="0"/>
                  </a:cubicBezTo>
                  <a:cubicBezTo>
                    <a:pt x="28" y="0"/>
                    <a:pt x="25" y="0"/>
                    <a:pt x="2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51" name="Freeform 805"/>
            <p:cNvSpPr>
              <a:spLocks noEditPoints="1"/>
            </p:cNvSpPr>
            <p:nvPr/>
          </p:nvSpPr>
          <p:spPr bwMode="auto">
            <a:xfrm>
              <a:off x="3340" y="3549"/>
              <a:ext cx="74" cy="187"/>
            </a:xfrm>
            <a:custGeom>
              <a:avLst/>
              <a:gdLst>
                <a:gd name="T0" fmla="*/ 27 w 31"/>
                <a:gd name="T1" fmla="*/ 67 h 79"/>
                <a:gd name="T2" fmla="*/ 23 w 31"/>
                <a:gd name="T3" fmla="*/ 73 h 79"/>
                <a:gd name="T4" fmla="*/ 20 w 31"/>
                <a:gd name="T5" fmla="*/ 67 h 79"/>
                <a:gd name="T6" fmla="*/ 20 w 31"/>
                <a:gd name="T7" fmla="*/ 67 h 79"/>
                <a:gd name="T8" fmla="*/ 27 w 31"/>
                <a:gd name="T9" fmla="*/ 64 h 79"/>
                <a:gd name="T10" fmla="*/ 20 w 31"/>
                <a:gd name="T11" fmla="*/ 64 h 79"/>
                <a:gd name="T12" fmla="*/ 21 w 31"/>
                <a:gd name="T13" fmla="*/ 59 h 79"/>
                <a:gd name="T14" fmla="*/ 27 w 31"/>
                <a:gd name="T15" fmla="*/ 56 h 79"/>
                <a:gd name="T16" fmla="*/ 20 w 31"/>
                <a:gd name="T17" fmla="*/ 64 h 79"/>
                <a:gd name="T18" fmla="*/ 20 w 31"/>
                <a:gd name="T19" fmla="*/ 51 h 79"/>
                <a:gd name="T20" fmla="*/ 27 w 31"/>
                <a:gd name="T21" fmla="*/ 43 h 79"/>
                <a:gd name="T22" fmla="*/ 26 w 31"/>
                <a:gd name="T23" fmla="*/ 47 h 79"/>
                <a:gd name="T24" fmla="*/ 20 w 31"/>
                <a:gd name="T25" fmla="*/ 48 h 79"/>
                <a:gd name="T26" fmla="*/ 27 w 31"/>
                <a:gd name="T27" fmla="*/ 33 h 79"/>
                <a:gd name="T28" fmla="*/ 27 w 31"/>
                <a:gd name="T29" fmla="*/ 40 h 79"/>
                <a:gd name="T30" fmla="*/ 20 w 31"/>
                <a:gd name="T31" fmla="*/ 39 h 79"/>
                <a:gd name="T32" fmla="*/ 21 w 31"/>
                <a:gd name="T33" fmla="*/ 33 h 79"/>
                <a:gd name="T34" fmla="*/ 27 w 31"/>
                <a:gd name="T35" fmla="*/ 30 h 79"/>
                <a:gd name="T36" fmla="*/ 20 w 31"/>
                <a:gd name="T37" fmla="*/ 39 h 79"/>
                <a:gd name="T38" fmla="*/ 20 w 31"/>
                <a:gd name="T39" fmla="*/ 27 h 79"/>
                <a:gd name="T40" fmla="*/ 22 w 31"/>
                <a:gd name="T41" fmla="*/ 26 h 79"/>
                <a:gd name="T42" fmla="*/ 27 w 31"/>
                <a:gd name="T43" fmla="*/ 19 h 79"/>
                <a:gd name="T44" fmla="*/ 27 w 31"/>
                <a:gd name="T45" fmla="*/ 24 h 79"/>
                <a:gd name="T46" fmla="*/ 26 w 31"/>
                <a:gd name="T47" fmla="*/ 24 h 79"/>
                <a:gd name="T48" fmla="*/ 17 w 31"/>
                <a:gd name="T49" fmla="*/ 76 h 79"/>
                <a:gd name="T50" fmla="*/ 4 w 31"/>
                <a:gd name="T51" fmla="*/ 47 h 79"/>
                <a:gd name="T52" fmla="*/ 12 w 31"/>
                <a:gd name="T53" fmla="*/ 13 h 79"/>
                <a:gd name="T54" fmla="*/ 16 w 31"/>
                <a:gd name="T55" fmla="*/ 30 h 79"/>
                <a:gd name="T56" fmla="*/ 17 w 31"/>
                <a:gd name="T57" fmla="*/ 76 h 79"/>
                <a:gd name="T58" fmla="*/ 20 w 31"/>
                <a:gd name="T59" fmla="*/ 21 h 79"/>
                <a:gd name="T60" fmla="*/ 27 w 31"/>
                <a:gd name="T61" fmla="*/ 17 h 79"/>
                <a:gd name="T62" fmla="*/ 20 w 31"/>
                <a:gd name="T63" fmla="*/ 24 h 79"/>
                <a:gd name="T64" fmla="*/ 20 w 31"/>
                <a:gd name="T65" fmla="*/ 13 h 79"/>
                <a:gd name="T66" fmla="*/ 27 w 31"/>
                <a:gd name="T67" fmla="*/ 9 h 79"/>
                <a:gd name="T68" fmla="*/ 20 w 31"/>
                <a:gd name="T69" fmla="*/ 18 h 79"/>
                <a:gd name="T70" fmla="*/ 6 w 31"/>
                <a:gd name="T71" fmla="*/ 9 h 79"/>
                <a:gd name="T72" fmla="*/ 22 w 31"/>
                <a:gd name="T73" fmla="*/ 3 h 79"/>
                <a:gd name="T74" fmla="*/ 18 w 31"/>
                <a:gd name="T75" fmla="*/ 10 h 79"/>
                <a:gd name="T76" fmla="*/ 12 w 31"/>
                <a:gd name="T77" fmla="*/ 0 h 79"/>
                <a:gd name="T78" fmla="*/ 8 w 31"/>
                <a:gd name="T79" fmla="*/ 3 h 79"/>
                <a:gd name="T80" fmla="*/ 0 w 31"/>
                <a:gd name="T81" fmla="*/ 10 h 79"/>
                <a:gd name="T82" fmla="*/ 0 w 31"/>
                <a:gd name="T83" fmla="*/ 10 h 79"/>
                <a:gd name="T84" fmla="*/ 0 w 31"/>
                <a:gd name="T85" fmla="*/ 11 h 79"/>
                <a:gd name="T86" fmla="*/ 0 w 31"/>
                <a:gd name="T87" fmla="*/ 11 h 79"/>
                <a:gd name="T88" fmla="*/ 0 w 31"/>
                <a:gd name="T89" fmla="*/ 77 h 79"/>
                <a:gd name="T90" fmla="*/ 2 w 31"/>
                <a:gd name="T91" fmla="*/ 79 h 79"/>
                <a:gd name="T92" fmla="*/ 18 w 31"/>
                <a:gd name="T93" fmla="*/ 79 h 79"/>
                <a:gd name="T94" fmla="*/ 30 w 31"/>
                <a:gd name="T95" fmla="*/ 73 h 79"/>
                <a:gd name="T96" fmla="*/ 30 w 31"/>
                <a:gd name="T97" fmla="*/ 72 h 79"/>
                <a:gd name="T98" fmla="*/ 31 w 31"/>
                <a:gd name="T99" fmla="*/ 71 h 79"/>
                <a:gd name="T100" fmla="*/ 30 w 31"/>
                <a:gd name="T101" fmla="*/ 3 h 79"/>
                <a:gd name="T102" fmla="*/ 30 w 31"/>
                <a:gd name="T103" fmla="*/ 2 h 79"/>
                <a:gd name="T104" fmla="*/ 30 w 31"/>
                <a:gd name="T105" fmla="*/ 2 h 79"/>
                <a:gd name="T106" fmla="*/ 30 w 31"/>
                <a:gd name="T107" fmla="*/ 1 h 79"/>
                <a:gd name="T108" fmla="*/ 30 w 31"/>
                <a:gd name="T109" fmla="*/ 1 h 79"/>
                <a:gd name="T110" fmla="*/ 22 w 31"/>
                <a:gd name="T11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" h="79">
                  <a:moveTo>
                    <a:pt x="23" y="73"/>
                  </a:moveTo>
                  <a:cubicBezTo>
                    <a:pt x="24" y="71"/>
                    <a:pt x="26" y="69"/>
                    <a:pt x="27" y="67"/>
                  </a:cubicBezTo>
                  <a:cubicBezTo>
                    <a:pt x="27" y="68"/>
                    <a:pt x="27" y="69"/>
                    <a:pt x="27" y="70"/>
                  </a:cubicBezTo>
                  <a:cubicBezTo>
                    <a:pt x="26" y="71"/>
                    <a:pt x="24" y="72"/>
                    <a:pt x="23" y="73"/>
                  </a:cubicBezTo>
                  <a:moveTo>
                    <a:pt x="20" y="74"/>
                  </a:moveTo>
                  <a:cubicBezTo>
                    <a:pt x="20" y="72"/>
                    <a:pt x="20" y="69"/>
                    <a:pt x="20" y="67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2" y="64"/>
                    <a:pt x="25" y="61"/>
                    <a:pt x="27" y="58"/>
                  </a:cubicBezTo>
                  <a:cubicBezTo>
                    <a:pt x="27" y="60"/>
                    <a:pt x="27" y="62"/>
                    <a:pt x="27" y="64"/>
                  </a:cubicBezTo>
                  <a:cubicBezTo>
                    <a:pt x="25" y="67"/>
                    <a:pt x="22" y="70"/>
                    <a:pt x="20" y="74"/>
                  </a:cubicBezTo>
                  <a:moveTo>
                    <a:pt x="20" y="64"/>
                  </a:moveTo>
                  <a:cubicBezTo>
                    <a:pt x="20" y="62"/>
                    <a:pt x="20" y="61"/>
                    <a:pt x="20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3" y="56"/>
                    <a:pt x="25" y="52"/>
                    <a:pt x="27" y="49"/>
                  </a:cubicBezTo>
                  <a:cubicBezTo>
                    <a:pt x="27" y="52"/>
                    <a:pt x="27" y="54"/>
                    <a:pt x="27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4" y="59"/>
                    <a:pt x="22" y="61"/>
                    <a:pt x="20" y="64"/>
                  </a:cubicBezTo>
                  <a:moveTo>
                    <a:pt x="20" y="56"/>
                  </a:moveTo>
                  <a:cubicBezTo>
                    <a:pt x="20" y="54"/>
                    <a:pt x="20" y="52"/>
                    <a:pt x="20" y="51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23" y="48"/>
                    <a:pt x="25" y="45"/>
                    <a:pt x="27" y="43"/>
                  </a:cubicBezTo>
                  <a:cubicBezTo>
                    <a:pt x="27" y="44"/>
                    <a:pt x="27" y="45"/>
                    <a:pt x="27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4" y="50"/>
                    <a:pt x="22" y="53"/>
                    <a:pt x="20" y="56"/>
                  </a:cubicBezTo>
                  <a:moveTo>
                    <a:pt x="20" y="48"/>
                  </a:moveTo>
                  <a:cubicBezTo>
                    <a:pt x="20" y="46"/>
                    <a:pt x="20" y="44"/>
                    <a:pt x="20" y="41"/>
                  </a:cubicBezTo>
                  <a:cubicBezTo>
                    <a:pt x="22" y="39"/>
                    <a:pt x="25" y="36"/>
                    <a:pt x="27" y="33"/>
                  </a:cubicBezTo>
                  <a:cubicBezTo>
                    <a:pt x="27" y="35"/>
                    <a:pt x="27" y="38"/>
                    <a:pt x="27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5" y="43"/>
                    <a:pt x="22" y="46"/>
                    <a:pt x="20" y="48"/>
                  </a:cubicBezTo>
                  <a:moveTo>
                    <a:pt x="20" y="39"/>
                  </a:moveTo>
                  <a:cubicBezTo>
                    <a:pt x="20" y="37"/>
                    <a:pt x="20" y="35"/>
                    <a:pt x="20" y="34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3" y="31"/>
                    <a:pt x="25" y="28"/>
                    <a:pt x="27" y="26"/>
                  </a:cubicBezTo>
                  <a:cubicBezTo>
                    <a:pt x="27" y="27"/>
                    <a:pt x="27" y="29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4" y="33"/>
                    <a:pt x="22" y="36"/>
                    <a:pt x="20" y="39"/>
                  </a:cubicBezTo>
                  <a:moveTo>
                    <a:pt x="20" y="32"/>
                  </a:moveTo>
                  <a:cubicBezTo>
                    <a:pt x="20" y="30"/>
                    <a:pt x="20" y="29"/>
                    <a:pt x="20" y="27"/>
                  </a:cubicBezTo>
                  <a:cubicBezTo>
                    <a:pt x="20" y="27"/>
                    <a:pt x="21" y="27"/>
                    <a:pt x="21" y="27"/>
                  </a:cubicBezTo>
                  <a:cubicBezTo>
                    <a:pt x="22" y="27"/>
                    <a:pt x="22" y="26"/>
                    <a:pt x="22" y="26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3" y="23"/>
                    <a:pt x="25" y="21"/>
                    <a:pt x="27" y="19"/>
                  </a:cubicBezTo>
                  <a:cubicBezTo>
                    <a:pt x="27" y="21"/>
                    <a:pt x="27" y="23"/>
                    <a:pt x="27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4"/>
                    <a:pt x="26" y="24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4" y="27"/>
                    <a:pt x="22" y="29"/>
                    <a:pt x="20" y="32"/>
                  </a:cubicBezTo>
                  <a:moveTo>
                    <a:pt x="17" y="76"/>
                  </a:moveTo>
                  <a:cubicBezTo>
                    <a:pt x="12" y="75"/>
                    <a:pt x="8" y="75"/>
                    <a:pt x="4" y="75"/>
                  </a:cubicBezTo>
                  <a:cubicBezTo>
                    <a:pt x="4" y="67"/>
                    <a:pt x="4" y="57"/>
                    <a:pt x="4" y="47"/>
                  </a:cubicBezTo>
                  <a:cubicBezTo>
                    <a:pt x="4" y="34"/>
                    <a:pt x="4" y="22"/>
                    <a:pt x="3" y="13"/>
                  </a:cubicBezTo>
                  <a:cubicBezTo>
                    <a:pt x="6" y="13"/>
                    <a:pt x="9" y="13"/>
                    <a:pt x="12" y="13"/>
                  </a:cubicBezTo>
                  <a:cubicBezTo>
                    <a:pt x="14" y="13"/>
                    <a:pt x="15" y="13"/>
                    <a:pt x="16" y="13"/>
                  </a:cubicBezTo>
                  <a:cubicBezTo>
                    <a:pt x="16" y="16"/>
                    <a:pt x="16" y="22"/>
                    <a:pt x="16" y="30"/>
                  </a:cubicBezTo>
                  <a:cubicBezTo>
                    <a:pt x="16" y="41"/>
                    <a:pt x="17" y="54"/>
                    <a:pt x="17" y="64"/>
                  </a:cubicBezTo>
                  <a:cubicBezTo>
                    <a:pt x="17" y="69"/>
                    <a:pt x="17" y="73"/>
                    <a:pt x="17" y="76"/>
                  </a:cubicBezTo>
                  <a:moveTo>
                    <a:pt x="20" y="24"/>
                  </a:moveTo>
                  <a:cubicBezTo>
                    <a:pt x="20" y="23"/>
                    <a:pt x="20" y="22"/>
                    <a:pt x="20" y="21"/>
                  </a:cubicBezTo>
                  <a:cubicBezTo>
                    <a:pt x="22" y="18"/>
                    <a:pt x="24" y="15"/>
                    <a:pt x="27" y="12"/>
                  </a:cubicBezTo>
                  <a:cubicBezTo>
                    <a:pt x="27" y="13"/>
                    <a:pt x="27" y="15"/>
                    <a:pt x="27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4" y="20"/>
                    <a:pt x="22" y="22"/>
                    <a:pt x="20" y="24"/>
                  </a:cubicBezTo>
                  <a:moveTo>
                    <a:pt x="20" y="18"/>
                  </a:moveTo>
                  <a:cubicBezTo>
                    <a:pt x="20" y="16"/>
                    <a:pt x="20" y="14"/>
                    <a:pt x="20" y="13"/>
                  </a:cubicBezTo>
                  <a:cubicBezTo>
                    <a:pt x="23" y="10"/>
                    <a:pt x="25" y="8"/>
                    <a:pt x="27" y="6"/>
                  </a:cubicBezTo>
                  <a:cubicBezTo>
                    <a:pt x="27" y="7"/>
                    <a:pt x="27" y="8"/>
                    <a:pt x="27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4" y="12"/>
                    <a:pt x="22" y="15"/>
                    <a:pt x="20" y="18"/>
                  </a:cubicBezTo>
                  <a:moveTo>
                    <a:pt x="18" y="10"/>
                  </a:moveTo>
                  <a:cubicBezTo>
                    <a:pt x="17" y="10"/>
                    <a:pt x="11" y="10"/>
                    <a:pt x="6" y="9"/>
                  </a:cubicBezTo>
                  <a:cubicBezTo>
                    <a:pt x="10" y="7"/>
                    <a:pt x="12" y="4"/>
                    <a:pt x="13" y="4"/>
                  </a:cubicBezTo>
                  <a:cubicBezTo>
                    <a:pt x="15" y="4"/>
                    <a:pt x="18" y="3"/>
                    <a:pt x="22" y="3"/>
                  </a:cubicBezTo>
                  <a:cubicBezTo>
                    <a:pt x="23" y="3"/>
                    <a:pt x="23" y="3"/>
                    <a:pt x="24" y="3"/>
                  </a:cubicBezTo>
                  <a:cubicBezTo>
                    <a:pt x="22" y="5"/>
                    <a:pt x="20" y="7"/>
                    <a:pt x="18" y="10"/>
                  </a:cubicBezTo>
                  <a:moveTo>
                    <a:pt x="22" y="0"/>
                  </a:moveTo>
                  <a:cubicBezTo>
                    <a:pt x="17" y="0"/>
                    <a:pt x="12" y="0"/>
                    <a:pt x="12" y="0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11" y="0"/>
                    <a:pt x="10" y="1"/>
                    <a:pt x="8" y="3"/>
                  </a:cubicBezTo>
                  <a:cubicBezTo>
                    <a:pt x="6" y="5"/>
                    <a:pt x="4" y="7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20"/>
                    <a:pt x="0" y="33"/>
                    <a:pt x="0" y="47"/>
                  </a:cubicBezTo>
                  <a:cubicBezTo>
                    <a:pt x="0" y="57"/>
                    <a:pt x="0" y="68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8"/>
                    <a:pt x="1" y="78"/>
                    <a:pt x="2" y="79"/>
                  </a:cubicBezTo>
                  <a:cubicBezTo>
                    <a:pt x="8" y="79"/>
                    <a:pt x="11" y="79"/>
                    <a:pt x="18" y="79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19" y="79"/>
                    <a:pt x="19" y="79"/>
                    <a:pt x="19" y="79"/>
                  </a:cubicBezTo>
                  <a:cubicBezTo>
                    <a:pt x="23" y="77"/>
                    <a:pt x="26" y="75"/>
                    <a:pt x="30" y="73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1" y="72"/>
                    <a:pt x="31" y="72"/>
                    <a:pt x="31" y="71"/>
                  </a:cubicBezTo>
                  <a:cubicBezTo>
                    <a:pt x="31" y="56"/>
                    <a:pt x="30" y="18"/>
                    <a:pt x="30" y="6"/>
                  </a:cubicBezTo>
                  <a:cubicBezTo>
                    <a:pt x="30" y="5"/>
                    <a:pt x="30" y="4"/>
                    <a:pt x="30" y="3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0"/>
                    <a:pt x="29" y="0"/>
                    <a:pt x="29" y="0"/>
                  </a:cubicBezTo>
                  <a:cubicBezTo>
                    <a:pt x="27" y="0"/>
                    <a:pt x="24" y="0"/>
                    <a:pt x="2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52" name="Freeform 806"/>
            <p:cNvSpPr>
              <a:spLocks noEditPoints="1"/>
            </p:cNvSpPr>
            <p:nvPr/>
          </p:nvSpPr>
          <p:spPr bwMode="auto">
            <a:xfrm>
              <a:off x="5012" y="918"/>
              <a:ext cx="509" cy="539"/>
            </a:xfrm>
            <a:custGeom>
              <a:avLst/>
              <a:gdLst>
                <a:gd name="T0" fmla="*/ 155 w 215"/>
                <a:gd name="T1" fmla="*/ 179 h 228"/>
                <a:gd name="T2" fmla="*/ 192 w 215"/>
                <a:gd name="T3" fmla="*/ 133 h 228"/>
                <a:gd name="T4" fmla="*/ 148 w 215"/>
                <a:gd name="T5" fmla="*/ 193 h 228"/>
                <a:gd name="T6" fmla="*/ 6 w 215"/>
                <a:gd name="T7" fmla="*/ 89 h 228"/>
                <a:gd name="T8" fmla="*/ 24 w 215"/>
                <a:gd name="T9" fmla="*/ 105 h 228"/>
                <a:gd name="T10" fmla="*/ 28 w 215"/>
                <a:gd name="T11" fmla="*/ 101 h 228"/>
                <a:gd name="T12" fmla="*/ 27 w 215"/>
                <a:gd name="T13" fmla="*/ 108 h 228"/>
                <a:gd name="T14" fmla="*/ 39 w 215"/>
                <a:gd name="T15" fmla="*/ 126 h 228"/>
                <a:gd name="T16" fmla="*/ 44 w 215"/>
                <a:gd name="T17" fmla="*/ 123 h 228"/>
                <a:gd name="T18" fmla="*/ 45 w 215"/>
                <a:gd name="T19" fmla="*/ 131 h 228"/>
                <a:gd name="T20" fmla="*/ 55 w 215"/>
                <a:gd name="T21" fmla="*/ 149 h 228"/>
                <a:gd name="T22" fmla="*/ 60 w 215"/>
                <a:gd name="T23" fmla="*/ 146 h 228"/>
                <a:gd name="T24" fmla="*/ 63 w 215"/>
                <a:gd name="T25" fmla="*/ 150 h 228"/>
                <a:gd name="T26" fmla="*/ 70 w 215"/>
                <a:gd name="T27" fmla="*/ 171 h 228"/>
                <a:gd name="T28" fmla="*/ 75 w 215"/>
                <a:gd name="T29" fmla="*/ 169 h 228"/>
                <a:gd name="T30" fmla="*/ 75 w 215"/>
                <a:gd name="T31" fmla="*/ 180 h 228"/>
                <a:gd name="T32" fmla="*/ 92 w 215"/>
                <a:gd name="T33" fmla="*/ 208 h 228"/>
                <a:gd name="T34" fmla="*/ 161 w 215"/>
                <a:gd name="T35" fmla="*/ 160 h 228"/>
                <a:gd name="T36" fmla="*/ 133 w 215"/>
                <a:gd name="T37" fmla="*/ 190 h 228"/>
                <a:gd name="T38" fmla="*/ 76 w 215"/>
                <a:gd name="T39" fmla="*/ 188 h 228"/>
                <a:gd name="T40" fmla="*/ 63 w 215"/>
                <a:gd name="T41" fmla="*/ 182 h 228"/>
                <a:gd name="T42" fmla="*/ 53 w 215"/>
                <a:gd name="T43" fmla="*/ 158 h 228"/>
                <a:gd name="T44" fmla="*/ 44 w 215"/>
                <a:gd name="T45" fmla="*/ 145 h 228"/>
                <a:gd name="T46" fmla="*/ 39 w 215"/>
                <a:gd name="T47" fmla="*/ 134 h 228"/>
                <a:gd name="T48" fmla="*/ 29 w 215"/>
                <a:gd name="T49" fmla="*/ 117 h 228"/>
                <a:gd name="T50" fmla="*/ 24 w 215"/>
                <a:gd name="T51" fmla="*/ 111 h 228"/>
                <a:gd name="T52" fmla="*/ 10 w 215"/>
                <a:gd name="T53" fmla="*/ 85 h 228"/>
                <a:gd name="T54" fmla="*/ 103 w 215"/>
                <a:gd name="T55" fmla="*/ 3 h 228"/>
                <a:gd name="T56" fmla="*/ 160 w 215"/>
                <a:gd name="T57" fmla="*/ 158 h 228"/>
                <a:gd name="T58" fmla="*/ 79 w 215"/>
                <a:gd name="T59" fmla="*/ 181 h 228"/>
                <a:gd name="T60" fmla="*/ 70 w 215"/>
                <a:gd name="T61" fmla="*/ 168 h 228"/>
                <a:gd name="T62" fmla="*/ 60 w 215"/>
                <a:gd name="T63" fmla="*/ 144 h 228"/>
                <a:gd name="T64" fmla="*/ 49 w 215"/>
                <a:gd name="T65" fmla="*/ 131 h 228"/>
                <a:gd name="T66" fmla="*/ 44 w 215"/>
                <a:gd name="T67" fmla="*/ 120 h 228"/>
                <a:gd name="T68" fmla="*/ 31 w 215"/>
                <a:gd name="T69" fmla="*/ 100 h 228"/>
                <a:gd name="T70" fmla="*/ 23 w 215"/>
                <a:gd name="T71" fmla="*/ 101 h 228"/>
                <a:gd name="T72" fmla="*/ 3 w 215"/>
                <a:gd name="T73" fmla="*/ 81 h 228"/>
                <a:gd name="T74" fmla="*/ 0 w 215"/>
                <a:gd name="T75" fmla="*/ 92 h 228"/>
                <a:gd name="T76" fmla="*/ 21 w 215"/>
                <a:gd name="T77" fmla="*/ 116 h 228"/>
                <a:gd name="T78" fmla="*/ 25 w 215"/>
                <a:gd name="T79" fmla="*/ 115 h 228"/>
                <a:gd name="T80" fmla="*/ 22 w 215"/>
                <a:gd name="T81" fmla="*/ 121 h 228"/>
                <a:gd name="T82" fmla="*/ 34 w 215"/>
                <a:gd name="T83" fmla="*/ 139 h 228"/>
                <a:gd name="T84" fmla="*/ 42 w 215"/>
                <a:gd name="T85" fmla="*/ 138 h 228"/>
                <a:gd name="T86" fmla="*/ 38 w 215"/>
                <a:gd name="T87" fmla="*/ 145 h 228"/>
                <a:gd name="T88" fmla="*/ 49 w 215"/>
                <a:gd name="T89" fmla="*/ 163 h 228"/>
                <a:gd name="T90" fmla="*/ 53 w 215"/>
                <a:gd name="T91" fmla="*/ 160 h 228"/>
                <a:gd name="T92" fmla="*/ 54 w 215"/>
                <a:gd name="T93" fmla="*/ 169 h 228"/>
                <a:gd name="T94" fmla="*/ 63 w 215"/>
                <a:gd name="T95" fmla="*/ 186 h 228"/>
                <a:gd name="T96" fmla="*/ 73 w 215"/>
                <a:gd name="T97" fmla="*/ 186 h 228"/>
                <a:gd name="T98" fmla="*/ 68 w 215"/>
                <a:gd name="T99" fmla="*/ 196 h 228"/>
                <a:gd name="T100" fmla="*/ 83 w 215"/>
                <a:gd name="T101" fmla="*/ 223 h 228"/>
                <a:gd name="T102" fmla="*/ 98 w 215"/>
                <a:gd name="T103" fmla="*/ 228 h 228"/>
                <a:gd name="T104" fmla="*/ 170 w 215"/>
                <a:gd name="T105" fmla="*/ 182 h 228"/>
                <a:gd name="T106" fmla="*/ 201 w 215"/>
                <a:gd name="T107" fmla="*/ 128 h 228"/>
                <a:gd name="T108" fmla="*/ 124 w 215"/>
                <a:gd name="T109" fmla="*/ 24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5" h="228">
                  <a:moveTo>
                    <a:pt x="99" y="224"/>
                  </a:moveTo>
                  <a:cubicBezTo>
                    <a:pt x="98" y="221"/>
                    <a:pt x="97" y="218"/>
                    <a:pt x="96" y="216"/>
                  </a:cubicBezTo>
                  <a:cubicBezTo>
                    <a:pt x="109" y="208"/>
                    <a:pt x="122" y="200"/>
                    <a:pt x="135" y="192"/>
                  </a:cubicBezTo>
                  <a:cubicBezTo>
                    <a:pt x="142" y="188"/>
                    <a:pt x="148" y="183"/>
                    <a:pt x="155" y="179"/>
                  </a:cubicBezTo>
                  <a:cubicBezTo>
                    <a:pt x="170" y="168"/>
                    <a:pt x="183" y="154"/>
                    <a:pt x="200" y="147"/>
                  </a:cubicBezTo>
                  <a:cubicBezTo>
                    <a:pt x="200" y="147"/>
                    <a:pt x="200" y="147"/>
                    <a:pt x="200" y="146"/>
                  </a:cubicBezTo>
                  <a:cubicBezTo>
                    <a:pt x="201" y="146"/>
                    <a:pt x="201" y="146"/>
                    <a:pt x="200" y="145"/>
                  </a:cubicBezTo>
                  <a:cubicBezTo>
                    <a:pt x="198" y="141"/>
                    <a:pt x="195" y="137"/>
                    <a:pt x="192" y="133"/>
                  </a:cubicBezTo>
                  <a:cubicBezTo>
                    <a:pt x="194" y="132"/>
                    <a:pt x="196" y="130"/>
                    <a:pt x="199" y="129"/>
                  </a:cubicBezTo>
                  <a:cubicBezTo>
                    <a:pt x="203" y="135"/>
                    <a:pt x="207" y="142"/>
                    <a:pt x="212" y="149"/>
                  </a:cubicBezTo>
                  <a:cubicBezTo>
                    <a:pt x="195" y="156"/>
                    <a:pt x="182" y="169"/>
                    <a:pt x="168" y="180"/>
                  </a:cubicBezTo>
                  <a:cubicBezTo>
                    <a:pt x="162" y="185"/>
                    <a:pt x="155" y="189"/>
                    <a:pt x="148" y="193"/>
                  </a:cubicBezTo>
                  <a:cubicBezTo>
                    <a:pt x="132" y="204"/>
                    <a:pt x="116" y="214"/>
                    <a:pt x="99" y="224"/>
                  </a:cubicBezTo>
                  <a:moveTo>
                    <a:pt x="19" y="113"/>
                  </a:moveTo>
                  <a:cubicBezTo>
                    <a:pt x="12" y="103"/>
                    <a:pt x="11" y="102"/>
                    <a:pt x="3" y="91"/>
                  </a:cubicBezTo>
                  <a:cubicBezTo>
                    <a:pt x="4" y="91"/>
                    <a:pt x="5" y="90"/>
                    <a:pt x="6" y="89"/>
                  </a:cubicBezTo>
                  <a:cubicBezTo>
                    <a:pt x="7" y="89"/>
                    <a:pt x="8" y="88"/>
                    <a:pt x="8" y="88"/>
                  </a:cubicBezTo>
                  <a:cubicBezTo>
                    <a:pt x="13" y="93"/>
                    <a:pt x="15" y="95"/>
                    <a:pt x="22" y="104"/>
                  </a:cubicBezTo>
                  <a:cubicBezTo>
                    <a:pt x="22" y="105"/>
                    <a:pt x="23" y="105"/>
                    <a:pt x="23" y="105"/>
                  </a:cubicBezTo>
                  <a:cubicBezTo>
                    <a:pt x="23" y="105"/>
                    <a:pt x="24" y="105"/>
                    <a:pt x="24" y="105"/>
                  </a:cubicBezTo>
                  <a:cubicBezTo>
                    <a:pt x="24" y="105"/>
                    <a:pt x="25" y="104"/>
                    <a:pt x="25" y="103"/>
                  </a:cubicBezTo>
                  <a:cubicBezTo>
                    <a:pt x="25" y="103"/>
                    <a:pt x="25" y="103"/>
                    <a:pt x="25" y="103"/>
                  </a:cubicBezTo>
                  <a:cubicBezTo>
                    <a:pt x="25" y="103"/>
                    <a:pt x="25" y="102"/>
                    <a:pt x="25" y="102"/>
                  </a:cubicBezTo>
                  <a:cubicBezTo>
                    <a:pt x="26" y="101"/>
                    <a:pt x="27" y="101"/>
                    <a:pt x="28" y="101"/>
                  </a:cubicBezTo>
                  <a:cubicBezTo>
                    <a:pt x="28" y="101"/>
                    <a:pt x="28" y="101"/>
                    <a:pt x="28" y="101"/>
                  </a:cubicBezTo>
                  <a:cubicBezTo>
                    <a:pt x="28" y="101"/>
                    <a:pt x="29" y="101"/>
                    <a:pt x="29" y="102"/>
                  </a:cubicBezTo>
                  <a:cubicBezTo>
                    <a:pt x="30" y="102"/>
                    <a:pt x="30" y="103"/>
                    <a:pt x="30" y="104"/>
                  </a:cubicBezTo>
                  <a:cubicBezTo>
                    <a:pt x="30" y="105"/>
                    <a:pt x="29" y="107"/>
                    <a:pt x="27" y="108"/>
                  </a:cubicBezTo>
                  <a:cubicBezTo>
                    <a:pt x="27" y="108"/>
                    <a:pt x="27" y="108"/>
                    <a:pt x="26" y="109"/>
                  </a:cubicBezTo>
                  <a:cubicBezTo>
                    <a:pt x="26" y="109"/>
                    <a:pt x="26" y="110"/>
                    <a:pt x="27" y="110"/>
                  </a:cubicBezTo>
                  <a:cubicBezTo>
                    <a:pt x="29" y="114"/>
                    <a:pt x="35" y="122"/>
                    <a:pt x="37" y="126"/>
                  </a:cubicBezTo>
                  <a:cubicBezTo>
                    <a:pt x="38" y="126"/>
                    <a:pt x="38" y="126"/>
                    <a:pt x="39" y="126"/>
                  </a:cubicBezTo>
                  <a:cubicBezTo>
                    <a:pt x="39" y="126"/>
                    <a:pt x="39" y="126"/>
                    <a:pt x="39" y="126"/>
                  </a:cubicBezTo>
                  <a:cubicBezTo>
                    <a:pt x="39" y="126"/>
                    <a:pt x="40" y="126"/>
                    <a:pt x="40" y="125"/>
                  </a:cubicBezTo>
                  <a:cubicBezTo>
                    <a:pt x="40" y="124"/>
                    <a:pt x="42" y="123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3"/>
                    <a:pt x="47" y="123"/>
                    <a:pt x="47" y="124"/>
                  </a:cubicBezTo>
                  <a:cubicBezTo>
                    <a:pt x="48" y="125"/>
                    <a:pt x="48" y="126"/>
                    <a:pt x="48" y="127"/>
                  </a:cubicBezTo>
                  <a:cubicBezTo>
                    <a:pt x="48" y="128"/>
                    <a:pt x="48" y="129"/>
                    <a:pt x="47" y="130"/>
                  </a:cubicBezTo>
                  <a:cubicBezTo>
                    <a:pt x="46" y="131"/>
                    <a:pt x="45" y="131"/>
                    <a:pt x="45" y="131"/>
                  </a:cubicBezTo>
                  <a:cubicBezTo>
                    <a:pt x="44" y="131"/>
                    <a:pt x="44" y="132"/>
                    <a:pt x="43" y="132"/>
                  </a:cubicBezTo>
                  <a:cubicBezTo>
                    <a:pt x="43" y="133"/>
                    <a:pt x="43" y="133"/>
                    <a:pt x="44" y="134"/>
                  </a:cubicBezTo>
                  <a:cubicBezTo>
                    <a:pt x="47" y="137"/>
                    <a:pt x="52" y="144"/>
                    <a:pt x="54" y="149"/>
                  </a:cubicBezTo>
                  <a:cubicBezTo>
                    <a:pt x="54" y="149"/>
                    <a:pt x="55" y="149"/>
                    <a:pt x="55" y="149"/>
                  </a:cubicBezTo>
                  <a:cubicBezTo>
                    <a:pt x="55" y="149"/>
                    <a:pt x="55" y="149"/>
                    <a:pt x="55" y="149"/>
                  </a:cubicBezTo>
                  <a:cubicBezTo>
                    <a:pt x="56" y="149"/>
                    <a:pt x="56" y="149"/>
                    <a:pt x="56" y="148"/>
                  </a:cubicBezTo>
                  <a:cubicBezTo>
                    <a:pt x="57" y="148"/>
                    <a:pt x="57" y="147"/>
                    <a:pt x="57" y="147"/>
                  </a:cubicBezTo>
                  <a:cubicBezTo>
                    <a:pt x="58" y="147"/>
                    <a:pt x="59" y="146"/>
                    <a:pt x="60" y="146"/>
                  </a:cubicBezTo>
                  <a:cubicBezTo>
                    <a:pt x="60" y="146"/>
                    <a:pt x="60" y="146"/>
                    <a:pt x="60" y="146"/>
                  </a:cubicBezTo>
                  <a:cubicBezTo>
                    <a:pt x="60" y="146"/>
                    <a:pt x="60" y="146"/>
                    <a:pt x="60" y="146"/>
                  </a:cubicBezTo>
                  <a:cubicBezTo>
                    <a:pt x="61" y="146"/>
                    <a:pt x="62" y="147"/>
                    <a:pt x="63" y="148"/>
                  </a:cubicBezTo>
                  <a:cubicBezTo>
                    <a:pt x="63" y="148"/>
                    <a:pt x="63" y="149"/>
                    <a:pt x="63" y="150"/>
                  </a:cubicBezTo>
                  <a:cubicBezTo>
                    <a:pt x="63" y="152"/>
                    <a:pt x="62" y="154"/>
                    <a:pt x="61" y="155"/>
                  </a:cubicBezTo>
                  <a:cubicBezTo>
                    <a:pt x="60" y="156"/>
                    <a:pt x="60" y="156"/>
                    <a:pt x="60" y="157"/>
                  </a:cubicBezTo>
                  <a:cubicBezTo>
                    <a:pt x="64" y="162"/>
                    <a:pt x="65" y="165"/>
                    <a:pt x="69" y="170"/>
                  </a:cubicBezTo>
                  <a:cubicBezTo>
                    <a:pt x="69" y="171"/>
                    <a:pt x="70" y="171"/>
                    <a:pt x="70" y="171"/>
                  </a:cubicBezTo>
                  <a:cubicBezTo>
                    <a:pt x="70" y="171"/>
                    <a:pt x="70" y="171"/>
                    <a:pt x="70" y="171"/>
                  </a:cubicBezTo>
                  <a:cubicBezTo>
                    <a:pt x="70" y="171"/>
                    <a:pt x="71" y="171"/>
                    <a:pt x="71" y="171"/>
                  </a:cubicBezTo>
                  <a:cubicBezTo>
                    <a:pt x="72" y="169"/>
                    <a:pt x="74" y="169"/>
                    <a:pt x="75" y="169"/>
                  </a:cubicBezTo>
                  <a:cubicBezTo>
                    <a:pt x="75" y="169"/>
                    <a:pt x="75" y="169"/>
                    <a:pt x="75" y="169"/>
                  </a:cubicBezTo>
                  <a:cubicBezTo>
                    <a:pt x="77" y="169"/>
                    <a:pt x="79" y="170"/>
                    <a:pt x="80" y="171"/>
                  </a:cubicBezTo>
                  <a:cubicBezTo>
                    <a:pt x="80" y="172"/>
                    <a:pt x="80" y="173"/>
                    <a:pt x="80" y="174"/>
                  </a:cubicBezTo>
                  <a:cubicBezTo>
                    <a:pt x="80" y="176"/>
                    <a:pt x="79" y="179"/>
                    <a:pt x="76" y="179"/>
                  </a:cubicBezTo>
                  <a:cubicBezTo>
                    <a:pt x="76" y="179"/>
                    <a:pt x="75" y="180"/>
                    <a:pt x="75" y="180"/>
                  </a:cubicBezTo>
                  <a:cubicBezTo>
                    <a:pt x="75" y="180"/>
                    <a:pt x="75" y="181"/>
                    <a:pt x="75" y="181"/>
                  </a:cubicBezTo>
                  <a:cubicBezTo>
                    <a:pt x="80" y="188"/>
                    <a:pt x="83" y="191"/>
                    <a:pt x="85" y="193"/>
                  </a:cubicBezTo>
                  <a:cubicBezTo>
                    <a:pt x="86" y="196"/>
                    <a:pt x="88" y="200"/>
                    <a:pt x="91" y="207"/>
                  </a:cubicBezTo>
                  <a:cubicBezTo>
                    <a:pt x="91" y="207"/>
                    <a:pt x="92" y="208"/>
                    <a:pt x="92" y="208"/>
                  </a:cubicBezTo>
                  <a:cubicBezTo>
                    <a:pt x="92" y="208"/>
                    <a:pt x="92" y="208"/>
                    <a:pt x="92" y="208"/>
                  </a:cubicBezTo>
                  <a:cubicBezTo>
                    <a:pt x="93" y="208"/>
                    <a:pt x="93" y="208"/>
                    <a:pt x="93" y="208"/>
                  </a:cubicBezTo>
                  <a:cubicBezTo>
                    <a:pt x="110" y="196"/>
                    <a:pt x="126" y="185"/>
                    <a:pt x="142" y="174"/>
                  </a:cubicBezTo>
                  <a:cubicBezTo>
                    <a:pt x="149" y="169"/>
                    <a:pt x="155" y="165"/>
                    <a:pt x="161" y="160"/>
                  </a:cubicBezTo>
                  <a:cubicBezTo>
                    <a:pt x="171" y="152"/>
                    <a:pt x="180" y="142"/>
                    <a:pt x="190" y="135"/>
                  </a:cubicBezTo>
                  <a:cubicBezTo>
                    <a:pt x="192" y="138"/>
                    <a:pt x="195" y="142"/>
                    <a:pt x="197" y="145"/>
                  </a:cubicBezTo>
                  <a:cubicBezTo>
                    <a:pt x="180" y="152"/>
                    <a:pt x="167" y="166"/>
                    <a:pt x="153" y="177"/>
                  </a:cubicBezTo>
                  <a:cubicBezTo>
                    <a:pt x="147" y="181"/>
                    <a:pt x="140" y="185"/>
                    <a:pt x="133" y="190"/>
                  </a:cubicBezTo>
                  <a:cubicBezTo>
                    <a:pt x="117" y="200"/>
                    <a:pt x="101" y="210"/>
                    <a:pt x="84" y="220"/>
                  </a:cubicBezTo>
                  <a:cubicBezTo>
                    <a:pt x="82" y="214"/>
                    <a:pt x="80" y="210"/>
                    <a:pt x="79" y="207"/>
                  </a:cubicBezTo>
                  <a:cubicBezTo>
                    <a:pt x="77" y="204"/>
                    <a:pt x="75" y="202"/>
                    <a:pt x="71" y="196"/>
                  </a:cubicBezTo>
                  <a:cubicBezTo>
                    <a:pt x="74" y="195"/>
                    <a:pt x="76" y="192"/>
                    <a:pt x="76" y="188"/>
                  </a:cubicBezTo>
                  <a:cubicBezTo>
                    <a:pt x="76" y="187"/>
                    <a:pt x="75" y="186"/>
                    <a:pt x="75" y="185"/>
                  </a:cubicBezTo>
                  <a:cubicBezTo>
                    <a:pt x="73" y="182"/>
                    <a:pt x="71" y="181"/>
                    <a:pt x="68" y="181"/>
                  </a:cubicBezTo>
                  <a:cubicBezTo>
                    <a:pt x="68" y="181"/>
                    <a:pt x="68" y="181"/>
                    <a:pt x="68" y="181"/>
                  </a:cubicBezTo>
                  <a:cubicBezTo>
                    <a:pt x="66" y="181"/>
                    <a:pt x="65" y="181"/>
                    <a:pt x="63" y="182"/>
                  </a:cubicBezTo>
                  <a:cubicBezTo>
                    <a:pt x="61" y="178"/>
                    <a:pt x="59" y="175"/>
                    <a:pt x="57" y="171"/>
                  </a:cubicBezTo>
                  <a:cubicBezTo>
                    <a:pt x="59" y="169"/>
                    <a:pt x="60" y="167"/>
                    <a:pt x="60" y="164"/>
                  </a:cubicBezTo>
                  <a:cubicBezTo>
                    <a:pt x="60" y="163"/>
                    <a:pt x="59" y="161"/>
                    <a:pt x="59" y="160"/>
                  </a:cubicBezTo>
                  <a:cubicBezTo>
                    <a:pt x="57" y="158"/>
                    <a:pt x="55" y="158"/>
                    <a:pt x="53" y="158"/>
                  </a:cubicBezTo>
                  <a:cubicBezTo>
                    <a:pt x="52" y="158"/>
                    <a:pt x="51" y="158"/>
                    <a:pt x="50" y="159"/>
                  </a:cubicBezTo>
                  <a:cubicBezTo>
                    <a:pt x="49" y="159"/>
                    <a:pt x="49" y="159"/>
                    <a:pt x="49" y="159"/>
                  </a:cubicBezTo>
                  <a:cubicBezTo>
                    <a:pt x="47" y="155"/>
                    <a:pt x="44" y="150"/>
                    <a:pt x="42" y="147"/>
                  </a:cubicBezTo>
                  <a:cubicBezTo>
                    <a:pt x="43" y="146"/>
                    <a:pt x="43" y="146"/>
                    <a:pt x="44" y="145"/>
                  </a:cubicBezTo>
                  <a:cubicBezTo>
                    <a:pt x="45" y="143"/>
                    <a:pt x="46" y="142"/>
                    <a:pt x="46" y="140"/>
                  </a:cubicBezTo>
                  <a:cubicBezTo>
                    <a:pt x="46" y="139"/>
                    <a:pt x="45" y="137"/>
                    <a:pt x="45" y="136"/>
                  </a:cubicBezTo>
                  <a:cubicBezTo>
                    <a:pt x="43" y="134"/>
                    <a:pt x="41" y="134"/>
                    <a:pt x="39" y="134"/>
                  </a:cubicBezTo>
                  <a:cubicBezTo>
                    <a:pt x="39" y="134"/>
                    <a:pt x="39" y="134"/>
                    <a:pt x="39" y="134"/>
                  </a:cubicBezTo>
                  <a:cubicBezTo>
                    <a:pt x="37" y="134"/>
                    <a:pt x="35" y="134"/>
                    <a:pt x="34" y="136"/>
                  </a:cubicBezTo>
                  <a:cubicBezTo>
                    <a:pt x="31" y="132"/>
                    <a:pt x="28" y="126"/>
                    <a:pt x="26" y="122"/>
                  </a:cubicBezTo>
                  <a:cubicBezTo>
                    <a:pt x="27" y="121"/>
                    <a:pt x="28" y="120"/>
                    <a:pt x="29" y="118"/>
                  </a:cubicBezTo>
                  <a:cubicBezTo>
                    <a:pt x="29" y="118"/>
                    <a:pt x="29" y="117"/>
                    <a:pt x="29" y="117"/>
                  </a:cubicBezTo>
                  <a:cubicBezTo>
                    <a:pt x="29" y="115"/>
                    <a:pt x="28" y="113"/>
                    <a:pt x="27" y="112"/>
                  </a:cubicBezTo>
                  <a:cubicBezTo>
                    <a:pt x="26" y="112"/>
                    <a:pt x="25" y="111"/>
                    <a:pt x="25" y="111"/>
                  </a:cubicBezTo>
                  <a:cubicBezTo>
                    <a:pt x="24" y="111"/>
                    <a:pt x="24" y="111"/>
                    <a:pt x="24" y="111"/>
                  </a:cubicBezTo>
                  <a:cubicBezTo>
                    <a:pt x="24" y="111"/>
                    <a:pt x="24" y="111"/>
                    <a:pt x="24" y="111"/>
                  </a:cubicBezTo>
                  <a:cubicBezTo>
                    <a:pt x="22" y="111"/>
                    <a:pt x="21" y="111"/>
                    <a:pt x="20" y="112"/>
                  </a:cubicBezTo>
                  <a:cubicBezTo>
                    <a:pt x="19" y="113"/>
                    <a:pt x="19" y="113"/>
                    <a:pt x="19" y="113"/>
                  </a:cubicBezTo>
                  <a:moveTo>
                    <a:pt x="23" y="101"/>
                  </a:moveTo>
                  <a:cubicBezTo>
                    <a:pt x="17" y="93"/>
                    <a:pt x="15" y="91"/>
                    <a:pt x="10" y="85"/>
                  </a:cubicBezTo>
                  <a:cubicBezTo>
                    <a:pt x="10" y="85"/>
                    <a:pt x="10" y="85"/>
                    <a:pt x="10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8" y="83"/>
                    <a:pt x="7" y="82"/>
                    <a:pt x="6" y="80"/>
                  </a:cubicBezTo>
                  <a:cubicBezTo>
                    <a:pt x="36" y="52"/>
                    <a:pt x="69" y="27"/>
                    <a:pt x="103" y="3"/>
                  </a:cubicBezTo>
                  <a:cubicBezTo>
                    <a:pt x="106" y="9"/>
                    <a:pt x="109" y="12"/>
                    <a:pt x="111" y="15"/>
                  </a:cubicBezTo>
                  <a:cubicBezTo>
                    <a:pt x="114" y="17"/>
                    <a:pt x="117" y="20"/>
                    <a:pt x="122" y="26"/>
                  </a:cubicBezTo>
                  <a:cubicBezTo>
                    <a:pt x="153" y="62"/>
                    <a:pt x="174" y="86"/>
                    <a:pt x="202" y="124"/>
                  </a:cubicBezTo>
                  <a:cubicBezTo>
                    <a:pt x="186" y="132"/>
                    <a:pt x="173" y="146"/>
                    <a:pt x="160" y="158"/>
                  </a:cubicBezTo>
                  <a:cubicBezTo>
                    <a:pt x="154" y="163"/>
                    <a:pt x="147" y="167"/>
                    <a:pt x="141" y="171"/>
                  </a:cubicBezTo>
                  <a:cubicBezTo>
                    <a:pt x="125" y="182"/>
                    <a:pt x="109" y="193"/>
                    <a:pt x="93" y="204"/>
                  </a:cubicBezTo>
                  <a:cubicBezTo>
                    <a:pt x="90" y="198"/>
                    <a:pt x="89" y="195"/>
                    <a:pt x="87" y="192"/>
                  </a:cubicBezTo>
                  <a:cubicBezTo>
                    <a:pt x="85" y="189"/>
                    <a:pt x="83" y="187"/>
                    <a:pt x="79" y="181"/>
                  </a:cubicBezTo>
                  <a:cubicBezTo>
                    <a:pt x="81" y="180"/>
                    <a:pt x="83" y="177"/>
                    <a:pt x="83" y="174"/>
                  </a:cubicBezTo>
                  <a:cubicBezTo>
                    <a:pt x="83" y="172"/>
                    <a:pt x="83" y="171"/>
                    <a:pt x="82" y="170"/>
                  </a:cubicBezTo>
                  <a:cubicBezTo>
                    <a:pt x="81" y="167"/>
                    <a:pt x="78" y="166"/>
                    <a:pt x="75" y="166"/>
                  </a:cubicBezTo>
                  <a:cubicBezTo>
                    <a:pt x="73" y="166"/>
                    <a:pt x="72" y="167"/>
                    <a:pt x="70" y="168"/>
                  </a:cubicBezTo>
                  <a:cubicBezTo>
                    <a:pt x="68" y="164"/>
                    <a:pt x="66" y="161"/>
                    <a:pt x="63" y="156"/>
                  </a:cubicBezTo>
                  <a:cubicBezTo>
                    <a:pt x="65" y="155"/>
                    <a:pt x="66" y="152"/>
                    <a:pt x="66" y="150"/>
                  </a:cubicBezTo>
                  <a:cubicBezTo>
                    <a:pt x="66" y="149"/>
                    <a:pt x="66" y="147"/>
                    <a:pt x="65" y="146"/>
                  </a:cubicBezTo>
                  <a:cubicBezTo>
                    <a:pt x="63" y="144"/>
                    <a:pt x="61" y="144"/>
                    <a:pt x="60" y="144"/>
                  </a:cubicBezTo>
                  <a:cubicBezTo>
                    <a:pt x="58" y="144"/>
                    <a:pt x="57" y="144"/>
                    <a:pt x="56" y="145"/>
                  </a:cubicBezTo>
                  <a:cubicBezTo>
                    <a:pt x="55" y="145"/>
                    <a:pt x="55" y="145"/>
                    <a:pt x="55" y="145"/>
                  </a:cubicBezTo>
                  <a:cubicBezTo>
                    <a:pt x="53" y="141"/>
                    <a:pt x="50" y="137"/>
                    <a:pt x="47" y="133"/>
                  </a:cubicBezTo>
                  <a:cubicBezTo>
                    <a:pt x="48" y="133"/>
                    <a:pt x="49" y="132"/>
                    <a:pt x="49" y="131"/>
                  </a:cubicBezTo>
                  <a:cubicBezTo>
                    <a:pt x="50" y="130"/>
                    <a:pt x="51" y="128"/>
                    <a:pt x="51" y="127"/>
                  </a:cubicBezTo>
                  <a:cubicBezTo>
                    <a:pt x="51" y="125"/>
                    <a:pt x="50" y="124"/>
                    <a:pt x="49" y="123"/>
                  </a:cubicBezTo>
                  <a:cubicBezTo>
                    <a:pt x="48" y="121"/>
                    <a:pt x="46" y="120"/>
                    <a:pt x="44" y="120"/>
                  </a:cubicBezTo>
                  <a:cubicBezTo>
                    <a:pt x="44" y="120"/>
                    <a:pt x="44" y="120"/>
                    <a:pt x="44" y="120"/>
                  </a:cubicBezTo>
                  <a:cubicBezTo>
                    <a:pt x="42" y="120"/>
                    <a:pt x="40" y="121"/>
                    <a:pt x="39" y="123"/>
                  </a:cubicBezTo>
                  <a:cubicBezTo>
                    <a:pt x="36" y="119"/>
                    <a:pt x="32" y="113"/>
                    <a:pt x="30" y="110"/>
                  </a:cubicBezTo>
                  <a:cubicBezTo>
                    <a:pt x="32" y="108"/>
                    <a:pt x="33" y="106"/>
                    <a:pt x="33" y="104"/>
                  </a:cubicBezTo>
                  <a:cubicBezTo>
                    <a:pt x="33" y="102"/>
                    <a:pt x="32" y="101"/>
                    <a:pt x="31" y="100"/>
                  </a:cubicBezTo>
                  <a:cubicBezTo>
                    <a:pt x="30" y="99"/>
                    <a:pt x="29" y="98"/>
                    <a:pt x="28" y="98"/>
                  </a:cubicBezTo>
                  <a:cubicBezTo>
                    <a:pt x="28" y="98"/>
                    <a:pt x="28" y="98"/>
                    <a:pt x="28" y="98"/>
                  </a:cubicBezTo>
                  <a:cubicBezTo>
                    <a:pt x="26" y="98"/>
                    <a:pt x="25" y="99"/>
                    <a:pt x="24" y="100"/>
                  </a:cubicBezTo>
                  <a:cubicBezTo>
                    <a:pt x="23" y="100"/>
                    <a:pt x="23" y="100"/>
                    <a:pt x="23" y="101"/>
                  </a:cubicBezTo>
                  <a:moveTo>
                    <a:pt x="103" y="0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67" y="24"/>
                    <a:pt x="34" y="50"/>
                    <a:pt x="3" y="79"/>
                  </a:cubicBezTo>
                  <a:cubicBezTo>
                    <a:pt x="3" y="79"/>
                    <a:pt x="2" y="80"/>
                    <a:pt x="3" y="81"/>
                  </a:cubicBezTo>
                  <a:cubicBezTo>
                    <a:pt x="4" y="83"/>
                    <a:pt x="6" y="84"/>
                    <a:pt x="7" y="85"/>
                  </a:cubicBezTo>
                  <a:cubicBezTo>
                    <a:pt x="6" y="86"/>
                    <a:pt x="5" y="87"/>
                    <a:pt x="4" y="87"/>
                  </a:cubicBezTo>
                  <a:cubicBezTo>
                    <a:pt x="3" y="88"/>
                    <a:pt x="1" y="90"/>
                    <a:pt x="0" y="90"/>
                  </a:cubicBezTo>
                  <a:cubicBezTo>
                    <a:pt x="0" y="91"/>
                    <a:pt x="0" y="91"/>
                    <a:pt x="0" y="92"/>
                  </a:cubicBezTo>
                  <a:cubicBezTo>
                    <a:pt x="9" y="105"/>
                    <a:pt x="9" y="104"/>
                    <a:pt x="18" y="117"/>
                  </a:cubicBezTo>
                  <a:cubicBezTo>
                    <a:pt x="18" y="117"/>
                    <a:pt x="19" y="117"/>
                    <a:pt x="19" y="117"/>
                  </a:cubicBezTo>
                  <a:cubicBezTo>
                    <a:pt x="19" y="117"/>
                    <a:pt x="20" y="117"/>
                    <a:pt x="20" y="117"/>
                  </a:cubicBezTo>
                  <a:cubicBezTo>
                    <a:pt x="20" y="117"/>
                    <a:pt x="21" y="116"/>
                    <a:pt x="21" y="116"/>
                  </a:cubicBezTo>
                  <a:cubicBezTo>
                    <a:pt x="21" y="116"/>
                    <a:pt x="21" y="116"/>
                    <a:pt x="21" y="116"/>
                  </a:cubicBezTo>
                  <a:cubicBezTo>
                    <a:pt x="21" y="115"/>
                    <a:pt x="21" y="115"/>
                    <a:pt x="22" y="114"/>
                  </a:cubicBezTo>
                  <a:cubicBezTo>
                    <a:pt x="22" y="114"/>
                    <a:pt x="23" y="114"/>
                    <a:pt x="24" y="114"/>
                  </a:cubicBezTo>
                  <a:cubicBezTo>
                    <a:pt x="24" y="114"/>
                    <a:pt x="25" y="114"/>
                    <a:pt x="25" y="115"/>
                  </a:cubicBezTo>
                  <a:cubicBezTo>
                    <a:pt x="26" y="115"/>
                    <a:pt x="26" y="116"/>
                    <a:pt x="26" y="117"/>
                  </a:cubicBezTo>
                  <a:cubicBezTo>
                    <a:pt x="26" y="117"/>
                    <a:pt x="26" y="117"/>
                    <a:pt x="26" y="117"/>
                  </a:cubicBezTo>
                  <a:cubicBezTo>
                    <a:pt x="26" y="119"/>
                    <a:pt x="25" y="120"/>
                    <a:pt x="23" y="120"/>
                  </a:cubicBezTo>
                  <a:cubicBezTo>
                    <a:pt x="23" y="120"/>
                    <a:pt x="22" y="121"/>
                    <a:pt x="22" y="121"/>
                  </a:cubicBezTo>
                  <a:cubicBezTo>
                    <a:pt x="22" y="122"/>
                    <a:pt x="22" y="122"/>
                    <a:pt x="22" y="122"/>
                  </a:cubicBezTo>
                  <a:cubicBezTo>
                    <a:pt x="25" y="126"/>
                    <a:pt x="30" y="135"/>
                    <a:pt x="33" y="139"/>
                  </a:cubicBezTo>
                  <a:cubicBezTo>
                    <a:pt x="33" y="139"/>
                    <a:pt x="33" y="139"/>
                    <a:pt x="34" y="139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5" y="139"/>
                    <a:pt x="35" y="139"/>
                  </a:cubicBezTo>
                  <a:cubicBezTo>
                    <a:pt x="36" y="137"/>
                    <a:pt x="37" y="136"/>
                    <a:pt x="39" y="136"/>
                  </a:cubicBezTo>
                  <a:cubicBezTo>
                    <a:pt x="39" y="136"/>
                    <a:pt x="39" y="136"/>
                    <a:pt x="39" y="136"/>
                  </a:cubicBezTo>
                  <a:cubicBezTo>
                    <a:pt x="40" y="136"/>
                    <a:pt x="42" y="137"/>
                    <a:pt x="42" y="138"/>
                  </a:cubicBezTo>
                  <a:cubicBezTo>
                    <a:pt x="43" y="138"/>
                    <a:pt x="43" y="139"/>
                    <a:pt x="43" y="140"/>
                  </a:cubicBezTo>
                  <a:cubicBezTo>
                    <a:pt x="43" y="141"/>
                    <a:pt x="43" y="142"/>
                    <a:pt x="42" y="143"/>
                  </a:cubicBezTo>
                  <a:cubicBezTo>
                    <a:pt x="41" y="144"/>
                    <a:pt x="40" y="145"/>
                    <a:pt x="39" y="145"/>
                  </a:cubicBezTo>
                  <a:cubicBezTo>
                    <a:pt x="39" y="145"/>
                    <a:pt x="38" y="145"/>
                    <a:pt x="38" y="145"/>
                  </a:cubicBezTo>
                  <a:cubicBezTo>
                    <a:pt x="38" y="146"/>
                    <a:pt x="38" y="146"/>
                    <a:pt x="38" y="147"/>
                  </a:cubicBezTo>
                  <a:cubicBezTo>
                    <a:pt x="41" y="151"/>
                    <a:pt x="46" y="158"/>
                    <a:pt x="48" y="163"/>
                  </a:cubicBezTo>
                  <a:cubicBezTo>
                    <a:pt x="48" y="163"/>
                    <a:pt x="49" y="163"/>
                    <a:pt x="49" y="163"/>
                  </a:cubicBezTo>
                  <a:cubicBezTo>
                    <a:pt x="49" y="163"/>
                    <a:pt x="49" y="163"/>
                    <a:pt x="49" y="163"/>
                  </a:cubicBezTo>
                  <a:cubicBezTo>
                    <a:pt x="50" y="163"/>
                    <a:pt x="50" y="163"/>
                    <a:pt x="50" y="162"/>
                  </a:cubicBezTo>
                  <a:cubicBezTo>
                    <a:pt x="51" y="162"/>
                    <a:pt x="51" y="161"/>
                    <a:pt x="51" y="161"/>
                  </a:cubicBezTo>
                  <a:cubicBezTo>
                    <a:pt x="52" y="161"/>
                    <a:pt x="53" y="160"/>
                    <a:pt x="53" y="160"/>
                  </a:cubicBezTo>
                  <a:cubicBezTo>
                    <a:pt x="53" y="160"/>
                    <a:pt x="53" y="160"/>
                    <a:pt x="53" y="160"/>
                  </a:cubicBezTo>
                  <a:cubicBezTo>
                    <a:pt x="53" y="160"/>
                    <a:pt x="53" y="160"/>
                    <a:pt x="53" y="160"/>
                  </a:cubicBezTo>
                  <a:cubicBezTo>
                    <a:pt x="55" y="160"/>
                    <a:pt x="56" y="161"/>
                    <a:pt x="56" y="162"/>
                  </a:cubicBezTo>
                  <a:cubicBezTo>
                    <a:pt x="57" y="162"/>
                    <a:pt x="57" y="163"/>
                    <a:pt x="57" y="164"/>
                  </a:cubicBezTo>
                  <a:cubicBezTo>
                    <a:pt x="57" y="166"/>
                    <a:pt x="56" y="168"/>
                    <a:pt x="54" y="169"/>
                  </a:cubicBezTo>
                  <a:cubicBezTo>
                    <a:pt x="54" y="170"/>
                    <a:pt x="53" y="170"/>
                    <a:pt x="54" y="171"/>
                  </a:cubicBezTo>
                  <a:cubicBezTo>
                    <a:pt x="57" y="177"/>
                    <a:pt x="59" y="180"/>
                    <a:pt x="62" y="185"/>
                  </a:cubicBezTo>
                  <a:cubicBezTo>
                    <a:pt x="62" y="185"/>
                    <a:pt x="62" y="186"/>
                    <a:pt x="63" y="186"/>
                  </a:cubicBezTo>
                  <a:cubicBezTo>
                    <a:pt x="63" y="186"/>
                    <a:pt x="63" y="186"/>
                    <a:pt x="63" y="186"/>
                  </a:cubicBezTo>
                  <a:cubicBezTo>
                    <a:pt x="63" y="186"/>
                    <a:pt x="64" y="185"/>
                    <a:pt x="64" y="185"/>
                  </a:cubicBezTo>
                  <a:cubicBezTo>
                    <a:pt x="65" y="184"/>
                    <a:pt x="66" y="184"/>
                    <a:pt x="68" y="184"/>
                  </a:cubicBezTo>
                  <a:cubicBezTo>
                    <a:pt x="68" y="184"/>
                    <a:pt x="68" y="184"/>
                    <a:pt x="68" y="184"/>
                  </a:cubicBezTo>
                  <a:cubicBezTo>
                    <a:pt x="70" y="184"/>
                    <a:pt x="72" y="185"/>
                    <a:pt x="73" y="186"/>
                  </a:cubicBezTo>
                  <a:cubicBezTo>
                    <a:pt x="73" y="187"/>
                    <a:pt x="73" y="188"/>
                    <a:pt x="73" y="188"/>
                  </a:cubicBezTo>
                  <a:cubicBezTo>
                    <a:pt x="73" y="191"/>
                    <a:pt x="71" y="194"/>
                    <a:pt x="69" y="194"/>
                  </a:cubicBezTo>
                  <a:cubicBezTo>
                    <a:pt x="68" y="194"/>
                    <a:pt x="68" y="194"/>
                    <a:pt x="68" y="195"/>
                  </a:cubicBezTo>
                  <a:cubicBezTo>
                    <a:pt x="67" y="195"/>
                    <a:pt x="67" y="196"/>
                    <a:pt x="68" y="196"/>
                  </a:cubicBezTo>
                  <a:cubicBezTo>
                    <a:pt x="72" y="203"/>
                    <a:pt x="75" y="206"/>
                    <a:pt x="76" y="209"/>
                  </a:cubicBezTo>
                  <a:cubicBezTo>
                    <a:pt x="78" y="212"/>
                    <a:pt x="79" y="215"/>
                    <a:pt x="82" y="223"/>
                  </a:cubicBezTo>
                  <a:cubicBezTo>
                    <a:pt x="82" y="223"/>
                    <a:pt x="83" y="223"/>
                    <a:pt x="83" y="223"/>
                  </a:cubicBezTo>
                  <a:cubicBezTo>
                    <a:pt x="83" y="223"/>
                    <a:pt x="83" y="223"/>
                    <a:pt x="83" y="223"/>
                  </a:cubicBezTo>
                  <a:cubicBezTo>
                    <a:pt x="84" y="223"/>
                    <a:pt x="84" y="223"/>
                    <a:pt x="84" y="223"/>
                  </a:cubicBezTo>
                  <a:cubicBezTo>
                    <a:pt x="87" y="221"/>
                    <a:pt x="90" y="219"/>
                    <a:pt x="94" y="217"/>
                  </a:cubicBezTo>
                  <a:cubicBezTo>
                    <a:pt x="95" y="220"/>
                    <a:pt x="96" y="222"/>
                    <a:pt x="98" y="227"/>
                  </a:cubicBezTo>
                  <a:cubicBezTo>
                    <a:pt x="98" y="227"/>
                    <a:pt x="98" y="227"/>
                    <a:pt x="98" y="228"/>
                  </a:cubicBezTo>
                  <a:cubicBezTo>
                    <a:pt x="99" y="228"/>
                    <a:pt x="99" y="228"/>
                    <a:pt x="99" y="228"/>
                  </a:cubicBezTo>
                  <a:cubicBezTo>
                    <a:pt x="99" y="228"/>
                    <a:pt x="99" y="228"/>
                    <a:pt x="100" y="227"/>
                  </a:cubicBezTo>
                  <a:cubicBezTo>
                    <a:pt x="116" y="217"/>
                    <a:pt x="133" y="206"/>
                    <a:pt x="150" y="195"/>
                  </a:cubicBezTo>
                  <a:cubicBezTo>
                    <a:pt x="157" y="191"/>
                    <a:pt x="163" y="187"/>
                    <a:pt x="170" y="182"/>
                  </a:cubicBezTo>
                  <a:cubicBezTo>
                    <a:pt x="184" y="171"/>
                    <a:pt x="197" y="157"/>
                    <a:pt x="214" y="150"/>
                  </a:cubicBezTo>
                  <a:cubicBezTo>
                    <a:pt x="215" y="150"/>
                    <a:pt x="215" y="150"/>
                    <a:pt x="215" y="150"/>
                  </a:cubicBezTo>
                  <a:cubicBezTo>
                    <a:pt x="215" y="149"/>
                    <a:pt x="215" y="149"/>
                    <a:pt x="215" y="148"/>
                  </a:cubicBezTo>
                  <a:cubicBezTo>
                    <a:pt x="210" y="141"/>
                    <a:pt x="205" y="134"/>
                    <a:pt x="201" y="128"/>
                  </a:cubicBezTo>
                  <a:cubicBezTo>
                    <a:pt x="202" y="127"/>
                    <a:pt x="203" y="127"/>
                    <a:pt x="205" y="126"/>
                  </a:cubicBezTo>
                  <a:cubicBezTo>
                    <a:pt x="205" y="126"/>
                    <a:pt x="205" y="126"/>
                    <a:pt x="206" y="125"/>
                  </a:cubicBezTo>
                  <a:cubicBezTo>
                    <a:pt x="206" y="125"/>
                    <a:pt x="206" y="124"/>
                    <a:pt x="205" y="124"/>
                  </a:cubicBezTo>
                  <a:cubicBezTo>
                    <a:pt x="177" y="85"/>
                    <a:pt x="156" y="60"/>
                    <a:pt x="124" y="24"/>
                  </a:cubicBezTo>
                  <a:cubicBezTo>
                    <a:pt x="119" y="18"/>
                    <a:pt x="116" y="16"/>
                    <a:pt x="113" y="13"/>
                  </a:cubicBezTo>
                  <a:cubicBezTo>
                    <a:pt x="111" y="10"/>
                    <a:pt x="108" y="7"/>
                    <a:pt x="104" y="1"/>
                  </a:cubicBezTo>
                  <a:cubicBezTo>
                    <a:pt x="103" y="0"/>
                    <a:pt x="103" y="0"/>
                    <a:pt x="10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53" name="Freeform 807"/>
            <p:cNvSpPr>
              <a:spLocks/>
            </p:cNvSpPr>
            <p:nvPr/>
          </p:nvSpPr>
          <p:spPr bwMode="auto">
            <a:xfrm>
              <a:off x="5116" y="1015"/>
              <a:ext cx="171" cy="120"/>
            </a:xfrm>
            <a:custGeom>
              <a:avLst/>
              <a:gdLst>
                <a:gd name="T0" fmla="*/ 71 w 72"/>
                <a:gd name="T1" fmla="*/ 0 h 51"/>
                <a:gd name="T2" fmla="*/ 70 w 72"/>
                <a:gd name="T3" fmla="*/ 0 h 51"/>
                <a:gd name="T4" fmla="*/ 20 w 72"/>
                <a:gd name="T5" fmla="*/ 34 h 51"/>
                <a:gd name="T6" fmla="*/ 1 w 72"/>
                <a:gd name="T7" fmla="*/ 49 h 51"/>
                <a:gd name="T8" fmla="*/ 1 w 72"/>
                <a:gd name="T9" fmla="*/ 50 h 51"/>
                <a:gd name="T10" fmla="*/ 2 w 72"/>
                <a:gd name="T11" fmla="*/ 51 h 51"/>
                <a:gd name="T12" fmla="*/ 3 w 72"/>
                <a:gd name="T13" fmla="*/ 51 h 51"/>
                <a:gd name="T14" fmla="*/ 21 w 72"/>
                <a:gd name="T15" fmla="*/ 36 h 51"/>
                <a:gd name="T16" fmla="*/ 71 w 72"/>
                <a:gd name="T17" fmla="*/ 3 h 51"/>
                <a:gd name="T18" fmla="*/ 72 w 72"/>
                <a:gd name="T19" fmla="*/ 1 h 51"/>
                <a:gd name="T20" fmla="*/ 71 w 72"/>
                <a:gd name="T2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" h="51">
                  <a:moveTo>
                    <a:pt x="71" y="0"/>
                  </a:moveTo>
                  <a:cubicBezTo>
                    <a:pt x="71" y="0"/>
                    <a:pt x="70" y="0"/>
                    <a:pt x="70" y="0"/>
                  </a:cubicBezTo>
                  <a:cubicBezTo>
                    <a:pt x="52" y="9"/>
                    <a:pt x="36" y="21"/>
                    <a:pt x="20" y="34"/>
                  </a:cubicBezTo>
                  <a:cubicBezTo>
                    <a:pt x="13" y="39"/>
                    <a:pt x="7" y="44"/>
                    <a:pt x="1" y="49"/>
                  </a:cubicBezTo>
                  <a:cubicBezTo>
                    <a:pt x="0" y="49"/>
                    <a:pt x="0" y="50"/>
                    <a:pt x="1" y="50"/>
                  </a:cubicBezTo>
                  <a:cubicBezTo>
                    <a:pt x="1" y="51"/>
                    <a:pt x="1" y="51"/>
                    <a:pt x="2" y="51"/>
                  </a:cubicBezTo>
                  <a:cubicBezTo>
                    <a:pt x="2" y="51"/>
                    <a:pt x="2" y="51"/>
                    <a:pt x="3" y="51"/>
                  </a:cubicBezTo>
                  <a:cubicBezTo>
                    <a:pt x="9" y="46"/>
                    <a:pt x="15" y="41"/>
                    <a:pt x="21" y="36"/>
                  </a:cubicBezTo>
                  <a:cubicBezTo>
                    <a:pt x="37" y="24"/>
                    <a:pt x="53" y="11"/>
                    <a:pt x="71" y="3"/>
                  </a:cubicBezTo>
                  <a:cubicBezTo>
                    <a:pt x="72" y="2"/>
                    <a:pt x="72" y="1"/>
                    <a:pt x="72" y="1"/>
                  </a:cubicBezTo>
                  <a:cubicBezTo>
                    <a:pt x="72" y="0"/>
                    <a:pt x="71" y="0"/>
                    <a:pt x="7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54" name="Freeform 808"/>
            <p:cNvSpPr>
              <a:spLocks/>
            </p:cNvSpPr>
            <p:nvPr/>
          </p:nvSpPr>
          <p:spPr bwMode="auto">
            <a:xfrm>
              <a:off x="5147" y="1060"/>
              <a:ext cx="156" cy="108"/>
            </a:xfrm>
            <a:custGeom>
              <a:avLst/>
              <a:gdLst>
                <a:gd name="T0" fmla="*/ 65 w 66"/>
                <a:gd name="T1" fmla="*/ 0 h 46"/>
                <a:gd name="T2" fmla="*/ 64 w 66"/>
                <a:gd name="T3" fmla="*/ 0 h 46"/>
                <a:gd name="T4" fmla="*/ 1 w 66"/>
                <a:gd name="T5" fmla="*/ 43 h 46"/>
                <a:gd name="T6" fmla="*/ 0 w 66"/>
                <a:gd name="T7" fmla="*/ 45 h 46"/>
                <a:gd name="T8" fmla="*/ 1 w 66"/>
                <a:gd name="T9" fmla="*/ 46 h 46"/>
                <a:gd name="T10" fmla="*/ 2 w 66"/>
                <a:gd name="T11" fmla="*/ 45 h 46"/>
                <a:gd name="T12" fmla="*/ 65 w 66"/>
                <a:gd name="T13" fmla="*/ 2 h 46"/>
                <a:gd name="T14" fmla="*/ 66 w 66"/>
                <a:gd name="T15" fmla="*/ 0 h 46"/>
                <a:gd name="T16" fmla="*/ 65 w 66"/>
                <a:gd name="T1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46">
                  <a:moveTo>
                    <a:pt x="65" y="0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43" y="14"/>
                    <a:pt x="21" y="28"/>
                    <a:pt x="1" y="43"/>
                  </a:cubicBezTo>
                  <a:cubicBezTo>
                    <a:pt x="0" y="44"/>
                    <a:pt x="0" y="44"/>
                    <a:pt x="0" y="45"/>
                  </a:cubicBezTo>
                  <a:cubicBezTo>
                    <a:pt x="1" y="45"/>
                    <a:pt x="1" y="46"/>
                    <a:pt x="1" y="46"/>
                  </a:cubicBezTo>
                  <a:cubicBezTo>
                    <a:pt x="2" y="46"/>
                    <a:pt x="2" y="46"/>
                    <a:pt x="2" y="45"/>
                  </a:cubicBezTo>
                  <a:cubicBezTo>
                    <a:pt x="23" y="31"/>
                    <a:pt x="44" y="16"/>
                    <a:pt x="65" y="2"/>
                  </a:cubicBezTo>
                  <a:cubicBezTo>
                    <a:pt x="66" y="2"/>
                    <a:pt x="66" y="1"/>
                    <a:pt x="66" y="0"/>
                  </a:cubicBezTo>
                  <a:cubicBezTo>
                    <a:pt x="65" y="0"/>
                    <a:pt x="65" y="0"/>
                    <a:pt x="65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55" name="Freeform 809"/>
            <p:cNvSpPr>
              <a:spLocks/>
            </p:cNvSpPr>
            <p:nvPr/>
          </p:nvSpPr>
          <p:spPr bwMode="auto">
            <a:xfrm>
              <a:off x="5173" y="1083"/>
              <a:ext cx="161" cy="126"/>
            </a:xfrm>
            <a:custGeom>
              <a:avLst/>
              <a:gdLst>
                <a:gd name="T0" fmla="*/ 67 w 68"/>
                <a:gd name="T1" fmla="*/ 0 h 53"/>
                <a:gd name="T2" fmla="*/ 66 w 68"/>
                <a:gd name="T3" fmla="*/ 0 h 53"/>
                <a:gd name="T4" fmla="*/ 46 w 68"/>
                <a:gd name="T5" fmla="*/ 18 h 53"/>
                <a:gd name="T6" fmla="*/ 1 w 68"/>
                <a:gd name="T7" fmla="*/ 50 h 53"/>
                <a:gd name="T8" fmla="*/ 0 w 68"/>
                <a:gd name="T9" fmla="*/ 52 h 53"/>
                <a:gd name="T10" fmla="*/ 1 w 68"/>
                <a:gd name="T11" fmla="*/ 53 h 53"/>
                <a:gd name="T12" fmla="*/ 2 w 68"/>
                <a:gd name="T13" fmla="*/ 53 h 53"/>
                <a:gd name="T14" fmla="*/ 47 w 68"/>
                <a:gd name="T15" fmla="*/ 20 h 53"/>
                <a:gd name="T16" fmla="*/ 68 w 68"/>
                <a:gd name="T17" fmla="*/ 2 h 53"/>
                <a:gd name="T18" fmla="*/ 68 w 68"/>
                <a:gd name="T19" fmla="*/ 0 h 53"/>
                <a:gd name="T20" fmla="*/ 67 w 68"/>
                <a:gd name="T2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" h="53">
                  <a:moveTo>
                    <a:pt x="67" y="0"/>
                  </a:moveTo>
                  <a:cubicBezTo>
                    <a:pt x="67" y="0"/>
                    <a:pt x="66" y="0"/>
                    <a:pt x="66" y="0"/>
                  </a:cubicBezTo>
                  <a:cubicBezTo>
                    <a:pt x="59" y="6"/>
                    <a:pt x="52" y="12"/>
                    <a:pt x="46" y="18"/>
                  </a:cubicBezTo>
                  <a:cubicBezTo>
                    <a:pt x="31" y="30"/>
                    <a:pt x="17" y="42"/>
                    <a:pt x="1" y="50"/>
                  </a:cubicBezTo>
                  <a:cubicBezTo>
                    <a:pt x="0" y="51"/>
                    <a:pt x="0" y="51"/>
                    <a:pt x="0" y="52"/>
                  </a:cubicBezTo>
                  <a:cubicBezTo>
                    <a:pt x="0" y="53"/>
                    <a:pt x="1" y="53"/>
                    <a:pt x="1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19" y="44"/>
                    <a:pt x="33" y="32"/>
                    <a:pt x="47" y="20"/>
                  </a:cubicBezTo>
                  <a:cubicBezTo>
                    <a:pt x="54" y="14"/>
                    <a:pt x="61" y="8"/>
                    <a:pt x="68" y="2"/>
                  </a:cubicBezTo>
                  <a:cubicBezTo>
                    <a:pt x="68" y="2"/>
                    <a:pt x="68" y="1"/>
                    <a:pt x="68" y="0"/>
                  </a:cubicBezTo>
                  <a:cubicBezTo>
                    <a:pt x="68" y="0"/>
                    <a:pt x="67" y="0"/>
                    <a:pt x="6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56" name="Freeform 810"/>
            <p:cNvSpPr>
              <a:spLocks/>
            </p:cNvSpPr>
            <p:nvPr/>
          </p:nvSpPr>
          <p:spPr bwMode="auto">
            <a:xfrm>
              <a:off x="5208" y="1126"/>
              <a:ext cx="154" cy="128"/>
            </a:xfrm>
            <a:custGeom>
              <a:avLst/>
              <a:gdLst>
                <a:gd name="T0" fmla="*/ 63 w 65"/>
                <a:gd name="T1" fmla="*/ 0 h 54"/>
                <a:gd name="T2" fmla="*/ 62 w 65"/>
                <a:gd name="T3" fmla="*/ 0 h 54"/>
                <a:gd name="T4" fmla="*/ 1 w 65"/>
                <a:gd name="T5" fmla="*/ 52 h 54"/>
                <a:gd name="T6" fmla="*/ 1 w 65"/>
                <a:gd name="T7" fmla="*/ 54 h 54"/>
                <a:gd name="T8" fmla="*/ 2 w 65"/>
                <a:gd name="T9" fmla="*/ 54 h 54"/>
                <a:gd name="T10" fmla="*/ 3 w 65"/>
                <a:gd name="T11" fmla="*/ 54 h 54"/>
                <a:gd name="T12" fmla="*/ 64 w 65"/>
                <a:gd name="T13" fmla="*/ 2 h 54"/>
                <a:gd name="T14" fmla="*/ 64 w 65"/>
                <a:gd name="T15" fmla="*/ 0 h 54"/>
                <a:gd name="T16" fmla="*/ 63 w 65"/>
                <a:gd name="T1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54">
                  <a:moveTo>
                    <a:pt x="63" y="0"/>
                  </a:moveTo>
                  <a:cubicBezTo>
                    <a:pt x="63" y="0"/>
                    <a:pt x="63" y="0"/>
                    <a:pt x="62" y="0"/>
                  </a:cubicBezTo>
                  <a:cubicBezTo>
                    <a:pt x="42" y="17"/>
                    <a:pt x="21" y="34"/>
                    <a:pt x="1" y="52"/>
                  </a:cubicBezTo>
                  <a:cubicBezTo>
                    <a:pt x="0" y="52"/>
                    <a:pt x="0" y="53"/>
                    <a:pt x="1" y="54"/>
                  </a:cubicBezTo>
                  <a:cubicBezTo>
                    <a:pt x="1" y="54"/>
                    <a:pt x="1" y="54"/>
                    <a:pt x="2" y="54"/>
                  </a:cubicBezTo>
                  <a:cubicBezTo>
                    <a:pt x="2" y="54"/>
                    <a:pt x="2" y="54"/>
                    <a:pt x="3" y="54"/>
                  </a:cubicBezTo>
                  <a:cubicBezTo>
                    <a:pt x="23" y="37"/>
                    <a:pt x="44" y="19"/>
                    <a:pt x="64" y="2"/>
                  </a:cubicBezTo>
                  <a:cubicBezTo>
                    <a:pt x="65" y="2"/>
                    <a:pt x="65" y="1"/>
                    <a:pt x="64" y="0"/>
                  </a:cubicBezTo>
                  <a:cubicBezTo>
                    <a:pt x="64" y="0"/>
                    <a:pt x="64" y="0"/>
                    <a:pt x="6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57" name="Freeform 811"/>
            <p:cNvSpPr>
              <a:spLocks/>
            </p:cNvSpPr>
            <p:nvPr/>
          </p:nvSpPr>
          <p:spPr bwMode="auto">
            <a:xfrm>
              <a:off x="5234" y="1161"/>
              <a:ext cx="159" cy="131"/>
            </a:xfrm>
            <a:custGeom>
              <a:avLst/>
              <a:gdLst>
                <a:gd name="T0" fmla="*/ 66 w 67"/>
                <a:gd name="T1" fmla="*/ 0 h 55"/>
                <a:gd name="T2" fmla="*/ 65 w 67"/>
                <a:gd name="T3" fmla="*/ 0 h 55"/>
                <a:gd name="T4" fmla="*/ 1 w 67"/>
                <a:gd name="T5" fmla="*/ 52 h 55"/>
                <a:gd name="T6" fmla="*/ 1 w 67"/>
                <a:gd name="T7" fmla="*/ 54 h 55"/>
                <a:gd name="T8" fmla="*/ 2 w 67"/>
                <a:gd name="T9" fmla="*/ 55 h 55"/>
                <a:gd name="T10" fmla="*/ 3 w 67"/>
                <a:gd name="T11" fmla="*/ 54 h 55"/>
                <a:gd name="T12" fmla="*/ 67 w 67"/>
                <a:gd name="T13" fmla="*/ 2 h 55"/>
                <a:gd name="T14" fmla="*/ 67 w 67"/>
                <a:gd name="T15" fmla="*/ 0 h 55"/>
                <a:gd name="T16" fmla="*/ 66 w 67"/>
                <a:gd name="T1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55">
                  <a:moveTo>
                    <a:pt x="66" y="0"/>
                  </a:moveTo>
                  <a:cubicBezTo>
                    <a:pt x="66" y="0"/>
                    <a:pt x="65" y="0"/>
                    <a:pt x="65" y="0"/>
                  </a:cubicBezTo>
                  <a:cubicBezTo>
                    <a:pt x="44" y="17"/>
                    <a:pt x="22" y="35"/>
                    <a:pt x="1" y="52"/>
                  </a:cubicBezTo>
                  <a:cubicBezTo>
                    <a:pt x="0" y="53"/>
                    <a:pt x="0" y="53"/>
                    <a:pt x="1" y="54"/>
                  </a:cubicBezTo>
                  <a:cubicBezTo>
                    <a:pt x="1" y="54"/>
                    <a:pt x="1" y="55"/>
                    <a:pt x="2" y="55"/>
                  </a:cubicBezTo>
                  <a:cubicBezTo>
                    <a:pt x="2" y="55"/>
                    <a:pt x="2" y="54"/>
                    <a:pt x="3" y="54"/>
                  </a:cubicBezTo>
                  <a:cubicBezTo>
                    <a:pt x="24" y="37"/>
                    <a:pt x="45" y="19"/>
                    <a:pt x="67" y="2"/>
                  </a:cubicBezTo>
                  <a:cubicBezTo>
                    <a:pt x="67" y="2"/>
                    <a:pt x="67" y="1"/>
                    <a:pt x="67" y="0"/>
                  </a:cubicBezTo>
                  <a:cubicBezTo>
                    <a:pt x="67" y="0"/>
                    <a:pt x="66" y="0"/>
                    <a:pt x="66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58" name="Freeform 812"/>
            <p:cNvSpPr>
              <a:spLocks/>
            </p:cNvSpPr>
            <p:nvPr/>
          </p:nvSpPr>
          <p:spPr bwMode="auto">
            <a:xfrm>
              <a:off x="5261" y="1199"/>
              <a:ext cx="158" cy="123"/>
            </a:xfrm>
            <a:custGeom>
              <a:avLst/>
              <a:gdLst>
                <a:gd name="T0" fmla="*/ 65 w 67"/>
                <a:gd name="T1" fmla="*/ 0 h 52"/>
                <a:gd name="T2" fmla="*/ 64 w 67"/>
                <a:gd name="T3" fmla="*/ 0 h 52"/>
                <a:gd name="T4" fmla="*/ 1 w 67"/>
                <a:gd name="T5" fmla="*/ 50 h 52"/>
                <a:gd name="T6" fmla="*/ 1 w 67"/>
                <a:gd name="T7" fmla="*/ 52 h 52"/>
                <a:gd name="T8" fmla="*/ 2 w 67"/>
                <a:gd name="T9" fmla="*/ 52 h 52"/>
                <a:gd name="T10" fmla="*/ 3 w 67"/>
                <a:gd name="T11" fmla="*/ 52 h 52"/>
                <a:gd name="T12" fmla="*/ 66 w 67"/>
                <a:gd name="T13" fmla="*/ 2 h 52"/>
                <a:gd name="T14" fmla="*/ 66 w 67"/>
                <a:gd name="T15" fmla="*/ 0 h 52"/>
                <a:gd name="T16" fmla="*/ 65 w 67"/>
                <a:gd name="T1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52">
                  <a:moveTo>
                    <a:pt x="65" y="0"/>
                  </a:moveTo>
                  <a:cubicBezTo>
                    <a:pt x="65" y="0"/>
                    <a:pt x="64" y="0"/>
                    <a:pt x="64" y="0"/>
                  </a:cubicBezTo>
                  <a:cubicBezTo>
                    <a:pt x="43" y="17"/>
                    <a:pt x="22" y="33"/>
                    <a:pt x="1" y="50"/>
                  </a:cubicBezTo>
                  <a:cubicBezTo>
                    <a:pt x="0" y="50"/>
                    <a:pt x="0" y="51"/>
                    <a:pt x="1" y="52"/>
                  </a:cubicBezTo>
                  <a:cubicBezTo>
                    <a:pt x="1" y="52"/>
                    <a:pt x="1" y="52"/>
                    <a:pt x="2" y="52"/>
                  </a:cubicBezTo>
                  <a:cubicBezTo>
                    <a:pt x="2" y="52"/>
                    <a:pt x="2" y="52"/>
                    <a:pt x="3" y="52"/>
                  </a:cubicBezTo>
                  <a:cubicBezTo>
                    <a:pt x="24" y="35"/>
                    <a:pt x="45" y="19"/>
                    <a:pt x="66" y="2"/>
                  </a:cubicBezTo>
                  <a:cubicBezTo>
                    <a:pt x="66" y="2"/>
                    <a:pt x="67" y="1"/>
                    <a:pt x="66" y="0"/>
                  </a:cubicBezTo>
                  <a:cubicBezTo>
                    <a:pt x="66" y="0"/>
                    <a:pt x="65" y="0"/>
                    <a:pt x="65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59" name="Freeform 813"/>
            <p:cNvSpPr>
              <a:spLocks noEditPoints="1"/>
            </p:cNvSpPr>
            <p:nvPr/>
          </p:nvSpPr>
          <p:spPr bwMode="auto">
            <a:xfrm>
              <a:off x="3033" y="1557"/>
              <a:ext cx="189" cy="187"/>
            </a:xfrm>
            <a:custGeom>
              <a:avLst/>
              <a:gdLst>
                <a:gd name="T0" fmla="*/ 6 w 80"/>
                <a:gd name="T1" fmla="*/ 69 h 79"/>
                <a:gd name="T2" fmla="*/ 21 w 80"/>
                <a:gd name="T3" fmla="*/ 14 h 79"/>
                <a:gd name="T4" fmla="*/ 38 w 80"/>
                <a:gd name="T5" fmla="*/ 17 h 79"/>
                <a:gd name="T6" fmla="*/ 35 w 80"/>
                <a:gd name="T7" fmla="*/ 23 h 79"/>
                <a:gd name="T8" fmla="*/ 34 w 80"/>
                <a:gd name="T9" fmla="*/ 25 h 79"/>
                <a:gd name="T10" fmla="*/ 36 w 80"/>
                <a:gd name="T11" fmla="*/ 26 h 79"/>
                <a:gd name="T12" fmla="*/ 48 w 80"/>
                <a:gd name="T13" fmla="*/ 28 h 79"/>
                <a:gd name="T14" fmla="*/ 49 w 80"/>
                <a:gd name="T15" fmla="*/ 28 h 79"/>
                <a:gd name="T16" fmla="*/ 51 w 80"/>
                <a:gd name="T17" fmla="*/ 28 h 79"/>
                <a:gd name="T18" fmla="*/ 51 w 80"/>
                <a:gd name="T19" fmla="*/ 28 h 79"/>
                <a:gd name="T20" fmla="*/ 53 w 80"/>
                <a:gd name="T21" fmla="*/ 25 h 79"/>
                <a:gd name="T22" fmla="*/ 57 w 80"/>
                <a:gd name="T23" fmla="*/ 17 h 79"/>
                <a:gd name="T24" fmla="*/ 76 w 80"/>
                <a:gd name="T25" fmla="*/ 18 h 79"/>
                <a:gd name="T26" fmla="*/ 72 w 80"/>
                <a:gd name="T27" fmla="*/ 45 h 79"/>
                <a:gd name="T28" fmla="*/ 62 w 80"/>
                <a:gd name="T29" fmla="*/ 73 h 79"/>
                <a:gd name="T30" fmla="*/ 62 w 80"/>
                <a:gd name="T31" fmla="*/ 75 h 79"/>
                <a:gd name="T32" fmla="*/ 61 w 80"/>
                <a:gd name="T33" fmla="*/ 76 h 79"/>
                <a:gd name="T34" fmla="*/ 61 w 80"/>
                <a:gd name="T35" fmla="*/ 76 h 79"/>
                <a:gd name="T36" fmla="*/ 61 w 80"/>
                <a:gd name="T37" fmla="*/ 76 h 79"/>
                <a:gd name="T38" fmla="*/ 60 w 80"/>
                <a:gd name="T39" fmla="*/ 76 h 79"/>
                <a:gd name="T40" fmla="*/ 25 w 80"/>
                <a:gd name="T41" fmla="*/ 71 h 79"/>
                <a:gd name="T42" fmla="*/ 7 w 80"/>
                <a:gd name="T43" fmla="*/ 69 h 79"/>
                <a:gd name="T44" fmla="*/ 6 w 80"/>
                <a:gd name="T45" fmla="*/ 69 h 79"/>
                <a:gd name="T46" fmla="*/ 49 w 80"/>
                <a:gd name="T47" fmla="*/ 24 h 79"/>
                <a:gd name="T48" fmla="*/ 48 w 80"/>
                <a:gd name="T49" fmla="*/ 24 h 79"/>
                <a:gd name="T50" fmla="*/ 39 w 80"/>
                <a:gd name="T51" fmla="*/ 23 h 79"/>
                <a:gd name="T52" fmla="*/ 48 w 80"/>
                <a:gd name="T53" fmla="*/ 3 h 79"/>
                <a:gd name="T54" fmla="*/ 58 w 80"/>
                <a:gd name="T55" fmla="*/ 6 h 79"/>
                <a:gd name="T56" fmla="*/ 50 w 80"/>
                <a:gd name="T57" fmla="*/ 23 h 79"/>
                <a:gd name="T58" fmla="*/ 50 w 80"/>
                <a:gd name="T59" fmla="*/ 24 h 79"/>
                <a:gd name="T60" fmla="*/ 49 w 80"/>
                <a:gd name="T61" fmla="*/ 24 h 79"/>
                <a:gd name="T62" fmla="*/ 49 w 80"/>
                <a:gd name="T63" fmla="*/ 24 h 79"/>
                <a:gd name="T64" fmla="*/ 47 w 80"/>
                <a:gd name="T65" fmla="*/ 0 h 79"/>
                <a:gd name="T66" fmla="*/ 45 w 80"/>
                <a:gd name="T67" fmla="*/ 1 h 79"/>
                <a:gd name="T68" fmla="*/ 40 w 80"/>
                <a:gd name="T69" fmla="*/ 13 h 79"/>
                <a:gd name="T70" fmla="*/ 21 w 80"/>
                <a:gd name="T71" fmla="*/ 10 h 79"/>
                <a:gd name="T72" fmla="*/ 20 w 80"/>
                <a:gd name="T73" fmla="*/ 9 h 79"/>
                <a:gd name="T74" fmla="*/ 19 w 80"/>
                <a:gd name="T75" fmla="*/ 10 h 79"/>
                <a:gd name="T76" fmla="*/ 18 w 80"/>
                <a:gd name="T77" fmla="*/ 11 h 79"/>
                <a:gd name="T78" fmla="*/ 1 w 80"/>
                <a:gd name="T79" fmla="*/ 70 h 79"/>
                <a:gd name="T80" fmla="*/ 1 w 80"/>
                <a:gd name="T81" fmla="*/ 72 h 79"/>
                <a:gd name="T82" fmla="*/ 2 w 80"/>
                <a:gd name="T83" fmla="*/ 73 h 79"/>
                <a:gd name="T84" fmla="*/ 2 w 80"/>
                <a:gd name="T85" fmla="*/ 73 h 79"/>
                <a:gd name="T86" fmla="*/ 7 w 80"/>
                <a:gd name="T87" fmla="*/ 72 h 79"/>
                <a:gd name="T88" fmla="*/ 7 w 80"/>
                <a:gd name="T89" fmla="*/ 72 h 79"/>
                <a:gd name="T90" fmla="*/ 24 w 80"/>
                <a:gd name="T91" fmla="*/ 74 h 79"/>
                <a:gd name="T92" fmla="*/ 59 w 80"/>
                <a:gd name="T93" fmla="*/ 79 h 79"/>
                <a:gd name="T94" fmla="*/ 59 w 80"/>
                <a:gd name="T95" fmla="*/ 79 h 79"/>
                <a:gd name="T96" fmla="*/ 61 w 80"/>
                <a:gd name="T97" fmla="*/ 79 h 79"/>
                <a:gd name="T98" fmla="*/ 63 w 80"/>
                <a:gd name="T99" fmla="*/ 79 h 79"/>
                <a:gd name="T100" fmla="*/ 64 w 80"/>
                <a:gd name="T101" fmla="*/ 78 h 79"/>
                <a:gd name="T102" fmla="*/ 65 w 80"/>
                <a:gd name="T103" fmla="*/ 76 h 79"/>
                <a:gd name="T104" fmla="*/ 65 w 80"/>
                <a:gd name="T105" fmla="*/ 75 h 79"/>
                <a:gd name="T106" fmla="*/ 76 w 80"/>
                <a:gd name="T107" fmla="*/ 45 h 79"/>
                <a:gd name="T108" fmla="*/ 80 w 80"/>
                <a:gd name="T109" fmla="*/ 17 h 79"/>
                <a:gd name="T110" fmla="*/ 80 w 80"/>
                <a:gd name="T111" fmla="*/ 16 h 79"/>
                <a:gd name="T112" fmla="*/ 79 w 80"/>
                <a:gd name="T113" fmla="*/ 15 h 79"/>
                <a:gd name="T114" fmla="*/ 58 w 80"/>
                <a:gd name="T115" fmla="*/ 13 h 79"/>
                <a:gd name="T116" fmla="*/ 62 w 80"/>
                <a:gd name="T117" fmla="*/ 5 h 79"/>
                <a:gd name="T118" fmla="*/ 62 w 80"/>
                <a:gd name="T119" fmla="*/ 4 h 79"/>
                <a:gd name="T120" fmla="*/ 61 w 80"/>
                <a:gd name="T121" fmla="*/ 3 h 79"/>
                <a:gd name="T122" fmla="*/ 47 w 80"/>
                <a:gd name="T123" fmla="*/ 0 h 79"/>
                <a:gd name="T124" fmla="*/ 47 w 80"/>
                <a:gd name="T125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0" h="79">
                  <a:moveTo>
                    <a:pt x="6" y="69"/>
                  </a:moveTo>
                  <a:cubicBezTo>
                    <a:pt x="16" y="52"/>
                    <a:pt x="18" y="30"/>
                    <a:pt x="21" y="14"/>
                  </a:cubicBezTo>
                  <a:cubicBezTo>
                    <a:pt x="27" y="16"/>
                    <a:pt x="32" y="17"/>
                    <a:pt x="38" y="17"/>
                  </a:cubicBezTo>
                  <a:cubicBezTo>
                    <a:pt x="37" y="19"/>
                    <a:pt x="36" y="21"/>
                    <a:pt x="35" y="23"/>
                  </a:cubicBezTo>
                  <a:cubicBezTo>
                    <a:pt x="34" y="24"/>
                    <a:pt x="34" y="24"/>
                    <a:pt x="34" y="25"/>
                  </a:cubicBezTo>
                  <a:cubicBezTo>
                    <a:pt x="35" y="25"/>
                    <a:pt x="35" y="26"/>
                    <a:pt x="36" y="26"/>
                  </a:cubicBezTo>
                  <a:cubicBezTo>
                    <a:pt x="40" y="27"/>
                    <a:pt x="44" y="27"/>
                    <a:pt x="48" y="28"/>
                  </a:cubicBezTo>
                  <a:cubicBezTo>
                    <a:pt x="48" y="28"/>
                    <a:pt x="49" y="28"/>
                    <a:pt x="49" y="28"/>
                  </a:cubicBezTo>
                  <a:cubicBezTo>
                    <a:pt x="50" y="28"/>
                    <a:pt x="50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2" y="27"/>
                    <a:pt x="53" y="26"/>
                    <a:pt x="53" y="25"/>
                  </a:cubicBezTo>
                  <a:cubicBezTo>
                    <a:pt x="54" y="22"/>
                    <a:pt x="56" y="20"/>
                    <a:pt x="57" y="17"/>
                  </a:cubicBezTo>
                  <a:cubicBezTo>
                    <a:pt x="63" y="17"/>
                    <a:pt x="70" y="17"/>
                    <a:pt x="76" y="18"/>
                  </a:cubicBezTo>
                  <a:cubicBezTo>
                    <a:pt x="74" y="26"/>
                    <a:pt x="74" y="35"/>
                    <a:pt x="72" y="45"/>
                  </a:cubicBezTo>
                  <a:cubicBezTo>
                    <a:pt x="70" y="55"/>
                    <a:pt x="68" y="65"/>
                    <a:pt x="62" y="73"/>
                  </a:cubicBezTo>
                  <a:cubicBezTo>
                    <a:pt x="62" y="74"/>
                    <a:pt x="62" y="75"/>
                    <a:pt x="62" y="75"/>
                  </a:cubicBezTo>
                  <a:cubicBezTo>
                    <a:pt x="61" y="76"/>
                    <a:pt x="61" y="76"/>
                    <a:pt x="61" y="76"/>
                  </a:cubicBezTo>
                  <a:cubicBezTo>
                    <a:pt x="61" y="76"/>
                    <a:pt x="61" y="76"/>
                    <a:pt x="61" y="76"/>
                  </a:cubicBezTo>
                  <a:cubicBezTo>
                    <a:pt x="61" y="76"/>
                    <a:pt x="61" y="76"/>
                    <a:pt x="61" y="76"/>
                  </a:cubicBezTo>
                  <a:cubicBezTo>
                    <a:pt x="61" y="76"/>
                    <a:pt x="60" y="76"/>
                    <a:pt x="60" y="76"/>
                  </a:cubicBezTo>
                  <a:cubicBezTo>
                    <a:pt x="48" y="74"/>
                    <a:pt x="36" y="72"/>
                    <a:pt x="25" y="71"/>
                  </a:cubicBezTo>
                  <a:cubicBezTo>
                    <a:pt x="19" y="70"/>
                    <a:pt x="13" y="69"/>
                    <a:pt x="7" y="69"/>
                  </a:cubicBezTo>
                  <a:cubicBezTo>
                    <a:pt x="7" y="69"/>
                    <a:pt x="6" y="69"/>
                    <a:pt x="6" y="69"/>
                  </a:cubicBezTo>
                  <a:moveTo>
                    <a:pt x="49" y="24"/>
                  </a:moveTo>
                  <a:cubicBezTo>
                    <a:pt x="48" y="24"/>
                    <a:pt x="48" y="24"/>
                    <a:pt x="48" y="24"/>
                  </a:cubicBezTo>
                  <a:cubicBezTo>
                    <a:pt x="45" y="24"/>
                    <a:pt x="42" y="23"/>
                    <a:pt x="39" y="23"/>
                  </a:cubicBezTo>
                  <a:cubicBezTo>
                    <a:pt x="43" y="17"/>
                    <a:pt x="46" y="10"/>
                    <a:pt x="48" y="3"/>
                  </a:cubicBezTo>
                  <a:cubicBezTo>
                    <a:pt x="51" y="4"/>
                    <a:pt x="55" y="4"/>
                    <a:pt x="58" y="6"/>
                  </a:cubicBezTo>
                  <a:cubicBezTo>
                    <a:pt x="55" y="11"/>
                    <a:pt x="53" y="17"/>
                    <a:pt x="50" y="23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9" y="24"/>
                    <a:pt x="49" y="24"/>
                    <a:pt x="49" y="24"/>
                  </a:cubicBezTo>
                  <a:moveTo>
                    <a:pt x="47" y="0"/>
                  </a:moveTo>
                  <a:cubicBezTo>
                    <a:pt x="46" y="0"/>
                    <a:pt x="45" y="0"/>
                    <a:pt x="45" y="1"/>
                  </a:cubicBezTo>
                  <a:cubicBezTo>
                    <a:pt x="44" y="5"/>
                    <a:pt x="42" y="9"/>
                    <a:pt x="40" y="13"/>
                  </a:cubicBezTo>
                  <a:cubicBezTo>
                    <a:pt x="33" y="13"/>
                    <a:pt x="26" y="13"/>
                    <a:pt x="21" y="10"/>
                  </a:cubicBezTo>
                  <a:cubicBezTo>
                    <a:pt x="20" y="10"/>
                    <a:pt x="20" y="9"/>
                    <a:pt x="20" y="9"/>
                  </a:cubicBezTo>
                  <a:cubicBezTo>
                    <a:pt x="20" y="9"/>
                    <a:pt x="19" y="9"/>
                    <a:pt x="19" y="10"/>
                  </a:cubicBezTo>
                  <a:cubicBezTo>
                    <a:pt x="18" y="10"/>
                    <a:pt x="18" y="10"/>
                    <a:pt x="18" y="11"/>
                  </a:cubicBezTo>
                  <a:cubicBezTo>
                    <a:pt x="15" y="28"/>
                    <a:pt x="13" y="53"/>
                    <a:pt x="1" y="70"/>
                  </a:cubicBezTo>
                  <a:cubicBezTo>
                    <a:pt x="0" y="70"/>
                    <a:pt x="0" y="71"/>
                    <a:pt x="1" y="72"/>
                  </a:cubicBezTo>
                  <a:cubicBezTo>
                    <a:pt x="1" y="72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4" y="73"/>
                    <a:pt x="6" y="72"/>
                    <a:pt x="7" y="72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13" y="72"/>
                    <a:pt x="18" y="73"/>
                    <a:pt x="24" y="74"/>
                  </a:cubicBezTo>
                  <a:cubicBezTo>
                    <a:pt x="36" y="76"/>
                    <a:pt x="48" y="78"/>
                    <a:pt x="59" y="79"/>
                  </a:cubicBezTo>
                  <a:cubicBezTo>
                    <a:pt x="59" y="79"/>
                    <a:pt x="59" y="79"/>
                    <a:pt x="59" y="79"/>
                  </a:cubicBezTo>
                  <a:cubicBezTo>
                    <a:pt x="60" y="79"/>
                    <a:pt x="60" y="79"/>
                    <a:pt x="61" y="79"/>
                  </a:cubicBezTo>
                  <a:cubicBezTo>
                    <a:pt x="61" y="79"/>
                    <a:pt x="62" y="79"/>
                    <a:pt x="63" y="79"/>
                  </a:cubicBezTo>
                  <a:cubicBezTo>
                    <a:pt x="63" y="79"/>
                    <a:pt x="64" y="78"/>
                    <a:pt x="64" y="78"/>
                  </a:cubicBezTo>
                  <a:cubicBezTo>
                    <a:pt x="65" y="77"/>
                    <a:pt x="65" y="77"/>
                    <a:pt x="65" y="76"/>
                  </a:cubicBezTo>
                  <a:cubicBezTo>
                    <a:pt x="65" y="76"/>
                    <a:pt x="65" y="75"/>
                    <a:pt x="65" y="75"/>
                  </a:cubicBezTo>
                  <a:cubicBezTo>
                    <a:pt x="71" y="66"/>
                    <a:pt x="74" y="56"/>
                    <a:pt x="76" y="45"/>
                  </a:cubicBezTo>
                  <a:cubicBezTo>
                    <a:pt x="77" y="35"/>
                    <a:pt x="78" y="25"/>
                    <a:pt x="80" y="17"/>
                  </a:cubicBezTo>
                  <a:cubicBezTo>
                    <a:pt x="80" y="17"/>
                    <a:pt x="80" y="16"/>
                    <a:pt x="80" y="16"/>
                  </a:cubicBezTo>
                  <a:cubicBezTo>
                    <a:pt x="79" y="15"/>
                    <a:pt x="79" y="15"/>
                    <a:pt x="79" y="15"/>
                  </a:cubicBezTo>
                  <a:cubicBezTo>
                    <a:pt x="71" y="14"/>
                    <a:pt x="65" y="14"/>
                    <a:pt x="58" y="13"/>
                  </a:cubicBezTo>
                  <a:cubicBezTo>
                    <a:pt x="60" y="11"/>
                    <a:pt x="61" y="8"/>
                    <a:pt x="62" y="5"/>
                  </a:cubicBezTo>
                  <a:cubicBezTo>
                    <a:pt x="62" y="5"/>
                    <a:pt x="62" y="4"/>
                    <a:pt x="62" y="4"/>
                  </a:cubicBezTo>
                  <a:cubicBezTo>
                    <a:pt x="62" y="3"/>
                    <a:pt x="61" y="3"/>
                    <a:pt x="61" y="3"/>
                  </a:cubicBezTo>
                  <a:cubicBezTo>
                    <a:pt x="56" y="1"/>
                    <a:pt x="52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60" name="Freeform 814"/>
            <p:cNvSpPr>
              <a:spLocks/>
            </p:cNvSpPr>
            <p:nvPr/>
          </p:nvSpPr>
          <p:spPr bwMode="auto">
            <a:xfrm>
              <a:off x="3092" y="1635"/>
              <a:ext cx="92" cy="16"/>
            </a:xfrm>
            <a:custGeom>
              <a:avLst/>
              <a:gdLst>
                <a:gd name="T0" fmla="*/ 2 w 39"/>
                <a:gd name="T1" fmla="*/ 0 h 7"/>
                <a:gd name="T2" fmla="*/ 1 w 39"/>
                <a:gd name="T3" fmla="*/ 1 h 7"/>
                <a:gd name="T4" fmla="*/ 2 w 39"/>
                <a:gd name="T5" fmla="*/ 4 h 7"/>
                <a:gd name="T6" fmla="*/ 37 w 39"/>
                <a:gd name="T7" fmla="*/ 7 h 7"/>
                <a:gd name="T8" fmla="*/ 37 w 39"/>
                <a:gd name="T9" fmla="*/ 7 h 7"/>
                <a:gd name="T10" fmla="*/ 39 w 39"/>
                <a:gd name="T11" fmla="*/ 6 h 7"/>
                <a:gd name="T12" fmla="*/ 37 w 39"/>
                <a:gd name="T13" fmla="*/ 4 h 7"/>
                <a:gd name="T14" fmla="*/ 3 w 39"/>
                <a:gd name="T15" fmla="*/ 0 h 7"/>
                <a:gd name="T16" fmla="*/ 2 w 39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7">
                  <a:moveTo>
                    <a:pt x="2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0" y="2"/>
                    <a:pt x="1" y="3"/>
                    <a:pt x="2" y="4"/>
                  </a:cubicBezTo>
                  <a:cubicBezTo>
                    <a:pt x="13" y="6"/>
                    <a:pt x="25" y="7"/>
                    <a:pt x="37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8" y="7"/>
                    <a:pt x="39" y="7"/>
                    <a:pt x="39" y="6"/>
                  </a:cubicBezTo>
                  <a:cubicBezTo>
                    <a:pt x="39" y="5"/>
                    <a:pt x="38" y="4"/>
                    <a:pt x="37" y="4"/>
                  </a:cubicBezTo>
                  <a:cubicBezTo>
                    <a:pt x="26" y="4"/>
                    <a:pt x="14" y="2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61" name="Freeform 815"/>
            <p:cNvSpPr>
              <a:spLocks/>
            </p:cNvSpPr>
            <p:nvPr/>
          </p:nvSpPr>
          <p:spPr bwMode="auto">
            <a:xfrm>
              <a:off x="3082" y="1661"/>
              <a:ext cx="93" cy="19"/>
            </a:xfrm>
            <a:custGeom>
              <a:avLst/>
              <a:gdLst>
                <a:gd name="T0" fmla="*/ 2 w 39"/>
                <a:gd name="T1" fmla="*/ 0 h 8"/>
                <a:gd name="T2" fmla="*/ 0 w 39"/>
                <a:gd name="T3" fmla="*/ 2 h 8"/>
                <a:gd name="T4" fmla="*/ 2 w 39"/>
                <a:gd name="T5" fmla="*/ 4 h 8"/>
                <a:gd name="T6" fmla="*/ 2 w 39"/>
                <a:gd name="T7" fmla="*/ 4 h 8"/>
                <a:gd name="T8" fmla="*/ 37 w 39"/>
                <a:gd name="T9" fmla="*/ 8 h 8"/>
                <a:gd name="T10" fmla="*/ 37 w 39"/>
                <a:gd name="T11" fmla="*/ 8 h 8"/>
                <a:gd name="T12" fmla="*/ 39 w 39"/>
                <a:gd name="T13" fmla="*/ 6 h 8"/>
                <a:gd name="T14" fmla="*/ 37 w 39"/>
                <a:gd name="T15" fmla="*/ 4 h 8"/>
                <a:gd name="T16" fmla="*/ 3 w 39"/>
                <a:gd name="T17" fmla="*/ 0 h 8"/>
                <a:gd name="T18" fmla="*/ 2 w 39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8">
                  <a:moveTo>
                    <a:pt x="2" y="0"/>
                  </a:moveTo>
                  <a:cubicBezTo>
                    <a:pt x="1" y="0"/>
                    <a:pt x="1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3" y="6"/>
                    <a:pt x="25" y="8"/>
                    <a:pt x="37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8" y="8"/>
                    <a:pt x="39" y="7"/>
                    <a:pt x="39" y="6"/>
                  </a:cubicBezTo>
                  <a:cubicBezTo>
                    <a:pt x="39" y="5"/>
                    <a:pt x="38" y="4"/>
                    <a:pt x="37" y="4"/>
                  </a:cubicBezTo>
                  <a:cubicBezTo>
                    <a:pt x="25" y="4"/>
                    <a:pt x="14" y="3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62" name="Freeform 816"/>
            <p:cNvSpPr>
              <a:spLocks/>
            </p:cNvSpPr>
            <p:nvPr/>
          </p:nvSpPr>
          <p:spPr bwMode="auto">
            <a:xfrm>
              <a:off x="3080" y="1684"/>
              <a:ext cx="33" cy="15"/>
            </a:xfrm>
            <a:custGeom>
              <a:avLst/>
              <a:gdLst>
                <a:gd name="T0" fmla="*/ 4 w 14"/>
                <a:gd name="T1" fmla="*/ 0 h 6"/>
                <a:gd name="T2" fmla="*/ 1 w 14"/>
                <a:gd name="T3" fmla="*/ 0 h 6"/>
                <a:gd name="T4" fmla="*/ 0 w 14"/>
                <a:gd name="T5" fmla="*/ 2 h 6"/>
                <a:gd name="T6" fmla="*/ 1 w 14"/>
                <a:gd name="T7" fmla="*/ 4 h 6"/>
                <a:gd name="T8" fmla="*/ 2 w 14"/>
                <a:gd name="T9" fmla="*/ 4 h 6"/>
                <a:gd name="T10" fmla="*/ 4 w 14"/>
                <a:gd name="T11" fmla="*/ 3 h 6"/>
                <a:gd name="T12" fmla="*/ 4 w 14"/>
                <a:gd name="T13" fmla="*/ 3 h 6"/>
                <a:gd name="T14" fmla="*/ 11 w 14"/>
                <a:gd name="T15" fmla="*/ 5 h 6"/>
                <a:gd name="T16" fmla="*/ 12 w 14"/>
                <a:gd name="T17" fmla="*/ 6 h 6"/>
                <a:gd name="T18" fmla="*/ 14 w 14"/>
                <a:gd name="T19" fmla="*/ 5 h 6"/>
                <a:gd name="T20" fmla="*/ 13 w 14"/>
                <a:gd name="T21" fmla="*/ 2 h 6"/>
                <a:gd name="T22" fmla="*/ 4 w 14"/>
                <a:gd name="T2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6">
                  <a:moveTo>
                    <a:pt x="4" y="0"/>
                  </a:moveTo>
                  <a:cubicBezTo>
                    <a:pt x="3" y="0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7" y="3"/>
                    <a:pt x="9" y="4"/>
                    <a:pt x="11" y="5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3" y="6"/>
                    <a:pt x="13" y="5"/>
                    <a:pt x="14" y="5"/>
                  </a:cubicBezTo>
                  <a:cubicBezTo>
                    <a:pt x="14" y="4"/>
                    <a:pt x="14" y="3"/>
                    <a:pt x="13" y="2"/>
                  </a:cubicBezTo>
                  <a:cubicBezTo>
                    <a:pt x="10" y="1"/>
                    <a:pt x="7" y="0"/>
                    <a:pt x="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63" name="Freeform 817"/>
            <p:cNvSpPr>
              <a:spLocks noEditPoints="1"/>
            </p:cNvSpPr>
            <p:nvPr/>
          </p:nvSpPr>
          <p:spPr bwMode="auto">
            <a:xfrm>
              <a:off x="2734" y="1341"/>
              <a:ext cx="223" cy="268"/>
            </a:xfrm>
            <a:custGeom>
              <a:avLst/>
              <a:gdLst>
                <a:gd name="T0" fmla="*/ 24 w 94"/>
                <a:gd name="T1" fmla="*/ 100 h 113"/>
                <a:gd name="T2" fmla="*/ 91 w 94"/>
                <a:gd name="T3" fmla="*/ 94 h 113"/>
                <a:gd name="T4" fmla="*/ 88 w 94"/>
                <a:gd name="T5" fmla="*/ 93 h 113"/>
                <a:gd name="T6" fmla="*/ 86 w 94"/>
                <a:gd name="T7" fmla="*/ 94 h 113"/>
                <a:gd name="T8" fmla="*/ 85 w 94"/>
                <a:gd name="T9" fmla="*/ 93 h 113"/>
                <a:gd name="T10" fmla="*/ 83 w 94"/>
                <a:gd name="T11" fmla="*/ 94 h 113"/>
                <a:gd name="T12" fmla="*/ 24 w 94"/>
                <a:gd name="T13" fmla="*/ 107 h 113"/>
                <a:gd name="T14" fmla="*/ 74 w 94"/>
                <a:gd name="T15" fmla="*/ 15 h 113"/>
                <a:gd name="T16" fmla="*/ 82 w 94"/>
                <a:gd name="T17" fmla="*/ 21 h 113"/>
                <a:gd name="T18" fmla="*/ 88 w 94"/>
                <a:gd name="T19" fmla="*/ 72 h 113"/>
                <a:gd name="T20" fmla="*/ 24 w 94"/>
                <a:gd name="T21" fmla="*/ 13 h 113"/>
                <a:gd name="T22" fmla="*/ 24 w 94"/>
                <a:gd name="T23" fmla="*/ 12 h 113"/>
                <a:gd name="T24" fmla="*/ 26 w 94"/>
                <a:gd name="T25" fmla="*/ 10 h 113"/>
                <a:gd name="T26" fmla="*/ 37 w 94"/>
                <a:gd name="T27" fmla="*/ 9 h 113"/>
                <a:gd name="T28" fmla="*/ 42 w 94"/>
                <a:gd name="T29" fmla="*/ 25 h 113"/>
                <a:gd name="T30" fmla="*/ 43 w 94"/>
                <a:gd name="T31" fmla="*/ 28 h 113"/>
                <a:gd name="T32" fmla="*/ 36 w 94"/>
                <a:gd name="T33" fmla="*/ 32 h 113"/>
                <a:gd name="T34" fmla="*/ 27 w 94"/>
                <a:gd name="T35" fmla="*/ 38 h 113"/>
                <a:gd name="T36" fmla="*/ 43 w 94"/>
                <a:gd name="T37" fmla="*/ 32 h 113"/>
                <a:gd name="T38" fmla="*/ 46 w 94"/>
                <a:gd name="T39" fmla="*/ 28 h 113"/>
                <a:gd name="T40" fmla="*/ 45 w 94"/>
                <a:gd name="T41" fmla="*/ 22 h 113"/>
                <a:gd name="T42" fmla="*/ 67 w 94"/>
                <a:gd name="T43" fmla="*/ 6 h 113"/>
                <a:gd name="T44" fmla="*/ 88 w 94"/>
                <a:gd name="T45" fmla="*/ 81 h 113"/>
                <a:gd name="T46" fmla="*/ 23 w 94"/>
                <a:gd name="T47" fmla="*/ 96 h 113"/>
                <a:gd name="T48" fmla="*/ 9 w 94"/>
                <a:gd name="T49" fmla="*/ 102 h 113"/>
                <a:gd name="T50" fmla="*/ 4 w 94"/>
                <a:gd name="T51" fmla="*/ 30 h 113"/>
                <a:gd name="T52" fmla="*/ 23 w 94"/>
                <a:gd name="T53" fmla="*/ 25 h 113"/>
                <a:gd name="T54" fmla="*/ 26 w 94"/>
                <a:gd name="T55" fmla="*/ 38 h 113"/>
                <a:gd name="T56" fmla="*/ 71 w 94"/>
                <a:gd name="T57" fmla="*/ 0 h 113"/>
                <a:gd name="T58" fmla="*/ 69 w 94"/>
                <a:gd name="T59" fmla="*/ 2 h 113"/>
                <a:gd name="T60" fmla="*/ 66 w 94"/>
                <a:gd name="T61" fmla="*/ 3 h 113"/>
                <a:gd name="T62" fmla="*/ 42 w 94"/>
                <a:gd name="T63" fmla="*/ 12 h 113"/>
                <a:gd name="T64" fmla="*/ 39 w 94"/>
                <a:gd name="T65" fmla="*/ 4 h 113"/>
                <a:gd name="T66" fmla="*/ 37 w 94"/>
                <a:gd name="T67" fmla="*/ 2 h 113"/>
                <a:gd name="T68" fmla="*/ 25 w 94"/>
                <a:gd name="T69" fmla="*/ 7 h 113"/>
                <a:gd name="T70" fmla="*/ 21 w 94"/>
                <a:gd name="T71" fmla="*/ 10 h 113"/>
                <a:gd name="T72" fmla="*/ 20 w 94"/>
                <a:gd name="T73" fmla="*/ 14 h 113"/>
                <a:gd name="T74" fmla="*/ 4 w 94"/>
                <a:gd name="T75" fmla="*/ 27 h 113"/>
                <a:gd name="T76" fmla="*/ 2 w 94"/>
                <a:gd name="T77" fmla="*/ 26 h 113"/>
                <a:gd name="T78" fmla="*/ 0 w 94"/>
                <a:gd name="T79" fmla="*/ 29 h 113"/>
                <a:gd name="T80" fmla="*/ 5 w 94"/>
                <a:gd name="T81" fmla="*/ 104 h 113"/>
                <a:gd name="T82" fmla="*/ 7 w 94"/>
                <a:gd name="T83" fmla="*/ 106 h 113"/>
                <a:gd name="T84" fmla="*/ 21 w 94"/>
                <a:gd name="T85" fmla="*/ 101 h 113"/>
                <a:gd name="T86" fmla="*/ 22 w 94"/>
                <a:gd name="T87" fmla="*/ 112 h 113"/>
                <a:gd name="T88" fmla="*/ 24 w 94"/>
                <a:gd name="T89" fmla="*/ 112 h 113"/>
                <a:gd name="T90" fmla="*/ 86 w 94"/>
                <a:gd name="T91" fmla="*/ 97 h 113"/>
                <a:gd name="T92" fmla="*/ 88 w 94"/>
                <a:gd name="T93" fmla="*/ 98 h 113"/>
                <a:gd name="T94" fmla="*/ 94 w 94"/>
                <a:gd name="T95" fmla="*/ 95 h 113"/>
                <a:gd name="T96" fmla="*/ 86 w 94"/>
                <a:gd name="T97" fmla="*/ 21 h 113"/>
                <a:gd name="T98" fmla="*/ 86 w 94"/>
                <a:gd name="T99" fmla="*/ 10 h 113"/>
                <a:gd name="T100" fmla="*/ 84 w 94"/>
                <a:gd name="T101" fmla="*/ 10 h 113"/>
                <a:gd name="T102" fmla="*/ 73 w 94"/>
                <a:gd name="T103" fmla="*/ 12 h 113"/>
                <a:gd name="T104" fmla="*/ 73 w 94"/>
                <a:gd name="T105" fmla="*/ 5 h 113"/>
                <a:gd name="T106" fmla="*/ 73 w 94"/>
                <a:gd name="T107" fmla="*/ 3 h 113"/>
                <a:gd name="T108" fmla="*/ 72 w 94"/>
                <a:gd name="T109" fmla="*/ 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4" h="113">
                  <a:moveTo>
                    <a:pt x="24" y="107"/>
                  </a:moveTo>
                  <a:cubicBezTo>
                    <a:pt x="24" y="105"/>
                    <a:pt x="24" y="102"/>
                    <a:pt x="24" y="100"/>
                  </a:cubicBezTo>
                  <a:cubicBezTo>
                    <a:pt x="45" y="93"/>
                    <a:pt x="67" y="88"/>
                    <a:pt x="90" y="85"/>
                  </a:cubicBezTo>
                  <a:cubicBezTo>
                    <a:pt x="90" y="88"/>
                    <a:pt x="90" y="91"/>
                    <a:pt x="91" y="94"/>
                  </a:cubicBezTo>
                  <a:cubicBezTo>
                    <a:pt x="90" y="94"/>
                    <a:pt x="90" y="94"/>
                    <a:pt x="90" y="94"/>
                  </a:cubicBezTo>
                  <a:cubicBezTo>
                    <a:pt x="89" y="94"/>
                    <a:pt x="89" y="93"/>
                    <a:pt x="88" y="93"/>
                  </a:cubicBezTo>
                  <a:cubicBezTo>
                    <a:pt x="88" y="93"/>
                    <a:pt x="88" y="93"/>
                    <a:pt x="88" y="93"/>
                  </a:cubicBezTo>
                  <a:cubicBezTo>
                    <a:pt x="88" y="93"/>
                    <a:pt x="87" y="94"/>
                    <a:pt x="86" y="94"/>
                  </a:cubicBezTo>
                  <a:cubicBezTo>
                    <a:pt x="86" y="93"/>
                    <a:pt x="86" y="93"/>
                    <a:pt x="86" y="93"/>
                  </a:cubicBezTo>
                  <a:cubicBezTo>
                    <a:pt x="86" y="93"/>
                    <a:pt x="85" y="93"/>
                    <a:pt x="85" y="93"/>
                  </a:cubicBezTo>
                  <a:cubicBezTo>
                    <a:pt x="84" y="93"/>
                    <a:pt x="84" y="93"/>
                    <a:pt x="84" y="94"/>
                  </a:cubicBezTo>
                  <a:cubicBezTo>
                    <a:pt x="83" y="94"/>
                    <a:pt x="83" y="94"/>
                    <a:pt x="83" y="94"/>
                  </a:cubicBezTo>
                  <a:cubicBezTo>
                    <a:pt x="68" y="97"/>
                    <a:pt x="53" y="100"/>
                    <a:pt x="38" y="103"/>
                  </a:cubicBezTo>
                  <a:cubicBezTo>
                    <a:pt x="34" y="104"/>
                    <a:pt x="29" y="105"/>
                    <a:pt x="24" y="107"/>
                  </a:cubicBezTo>
                  <a:moveTo>
                    <a:pt x="88" y="72"/>
                  </a:moveTo>
                  <a:cubicBezTo>
                    <a:pt x="81" y="54"/>
                    <a:pt x="77" y="35"/>
                    <a:pt x="74" y="15"/>
                  </a:cubicBezTo>
                  <a:cubicBezTo>
                    <a:pt x="77" y="15"/>
                    <a:pt x="80" y="15"/>
                    <a:pt x="83" y="14"/>
                  </a:cubicBezTo>
                  <a:cubicBezTo>
                    <a:pt x="82" y="16"/>
                    <a:pt x="82" y="19"/>
                    <a:pt x="82" y="21"/>
                  </a:cubicBezTo>
                  <a:cubicBezTo>
                    <a:pt x="82" y="26"/>
                    <a:pt x="83" y="32"/>
                    <a:pt x="83" y="37"/>
                  </a:cubicBezTo>
                  <a:cubicBezTo>
                    <a:pt x="85" y="49"/>
                    <a:pt x="86" y="60"/>
                    <a:pt x="88" y="72"/>
                  </a:cubicBezTo>
                  <a:moveTo>
                    <a:pt x="28" y="34"/>
                  </a:moveTo>
                  <a:cubicBezTo>
                    <a:pt x="28" y="26"/>
                    <a:pt x="25" y="18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1"/>
                    <a:pt x="24" y="11"/>
                    <a:pt x="25" y="11"/>
                  </a:cubicBezTo>
                  <a:cubicBezTo>
                    <a:pt x="25" y="11"/>
                    <a:pt x="26" y="10"/>
                    <a:pt x="26" y="10"/>
                  </a:cubicBezTo>
                  <a:cubicBezTo>
                    <a:pt x="30" y="9"/>
                    <a:pt x="33" y="7"/>
                    <a:pt x="36" y="6"/>
                  </a:cubicBezTo>
                  <a:cubicBezTo>
                    <a:pt x="36" y="7"/>
                    <a:pt x="37" y="8"/>
                    <a:pt x="37" y="9"/>
                  </a:cubicBezTo>
                  <a:cubicBezTo>
                    <a:pt x="38" y="13"/>
                    <a:pt x="39" y="17"/>
                    <a:pt x="41" y="20"/>
                  </a:cubicBezTo>
                  <a:cubicBezTo>
                    <a:pt x="41" y="22"/>
                    <a:pt x="42" y="23"/>
                    <a:pt x="42" y="25"/>
                  </a:cubicBezTo>
                  <a:cubicBezTo>
                    <a:pt x="43" y="26"/>
                    <a:pt x="43" y="27"/>
                    <a:pt x="43" y="28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30"/>
                    <a:pt x="39" y="31"/>
                    <a:pt x="36" y="32"/>
                  </a:cubicBezTo>
                  <a:cubicBezTo>
                    <a:pt x="33" y="33"/>
                    <a:pt x="30" y="34"/>
                    <a:pt x="28" y="34"/>
                  </a:cubicBezTo>
                  <a:moveTo>
                    <a:pt x="27" y="38"/>
                  </a:moveTo>
                  <a:cubicBezTo>
                    <a:pt x="30" y="38"/>
                    <a:pt x="35" y="37"/>
                    <a:pt x="38" y="35"/>
                  </a:cubicBezTo>
                  <a:cubicBezTo>
                    <a:pt x="40" y="34"/>
                    <a:pt x="42" y="33"/>
                    <a:pt x="43" y="32"/>
                  </a:cubicBezTo>
                  <a:cubicBezTo>
                    <a:pt x="44" y="32"/>
                    <a:pt x="45" y="31"/>
                    <a:pt x="45" y="31"/>
                  </a:cubicBezTo>
                  <a:cubicBezTo>
                    <a:pt x="46" y="30"/>
                    <a:pt x="46" y="29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6"/>
                    <a:pt x="46" y="24"/>
                    <a:pt x="45" y="22"/>
                  </a:cubicBezTo>
                  <a:cubicBezTo>
                    <a:pt x="45" y="21"/>
                    <a:pt x="44" y="19"/>
                    <a:pt x="44" y="17"/>
                  </a:cubicBezTo>
                  <a:cubicBezTo>
                    <a:pt x="52" y="14"/>
                    <a:pt x="60" y="10"/>
                    <a:pt x="67" y="6"/>
                  </a:cubicBezTo>
                  <a:cubicBezTo>
                    <a:pt x="68" y="6"/>
                    <a:pt x="68" y="6"/>
                    <a:pt x="69" y="5"/>
                  </a:cubicBezTo>
                  <a:cubicBezTo>
                    <a:pt x="72" y="31"/>
                    <a:pt x="78" y="57"/>
                    <a:pt x="88" y="81"/>
                  </a:cubicBezTo>
                  <a:cubicBezTo>
                    <a:pt x="66" y="84"/>
                    <a:pt x="44" y="89"/>
                    <a:pt x="24" y="96"/>
                  </a:cubicBezTo>
                  <a:cubicBezTo>
                    <a:pt x="23" y="96"/>
                    <a:pt x="23" y="96"/>
                    <a:pt x="23" y="96"/>
                  </a:cubicBezTo>
                  <a:cubicBezTo>
                    <a:pt x="22" y="96"/>
                    <a:pt x="21" y="96"/>
                    <a:pt x="21" y="97"/>
                  </a:cubicBezTo>
                  <a:cubicBezTo>
                    <a:pt x="17" y="99"/>
                    <a:pt x="13" y="100"/>
                    <a:pt x="9" y="102"/>
                  </a:cubicBezTo>
                  <a:cubicBezTo>
                    <a:pt x="9" y="96"/>
                    <a:pt x="9" y="91"/>
                    <a:pt x="9" y="86"/>
                  </a:cubicBezTo>
                  <a:cubicBezTo>
                    <a:pt x="9" y="67"/>
                    <a:pt x="7" y="49"/>
                    <a:pt x="4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11" y="29"/>
                    <a:pt x="17" y="27"/>
                    <a:pt x="23" y="25"/>
                  </a:cubicBezTo>
                  <a:cubicBezTo>
                    <a:pt x="24" y="29"/>
                    <a:pt x="25" y="32"/>
                    <a:pt x="25" y="36"/>
                  </a:cubicBezTo>
                  <a:cubicBezTo>
                    <a:pt x="25" y="37"/>
                    <a:pt x="26" y="38"/>
                    <a:pt x="26" y="38"/>
                  </a:cubicBezTo>
                  <a:cubicBezTo>
                    <a:pt x="27" y="38"/>
                    <a:pt x="27" y="38"/>
                    <a:pt x="27" y="38"/>
                  </a:cubicBezTo>
                  <a:moveTo>
                    <a:pt x="71" y="0"/>
                  </a:moveTo>
                  <a:cubicBezTo>
                    <a:pt x="70" y="0"/>
                    <a:pt x="70" y="1"/>
                    <a:pt x="69" y="1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7" y="2"/>
                    <a:pt x="67" y="2"/>
                    <a:pt x="66" y="3"/>
                  </a:cubicBezTo>
                  <a:cubicBezTo>
                    <a:pt x="58" y="7"/>
                    <a:pt x="50" y="11"/>
                    <a:pt x="42" y="14"/>
                  </a:cubicBezTo>
                  <a:cubicBezTo>
                    <a:pt x="42" y="13"/>
                    <a:pt x="42" y="12"/>
                    <a:pt x="42" y="12"/>
                  </a:cubicBezTo>
                  <a:cubicBezTo>
                    <a:pt x="41" y="10"/>
                    <a:pt x="40" y="8"/>
                    <a:pt x="40" y="7"/>
                  </a:cubicBezTo>
                  <a:cubicBezTo>
                    <a:pt x="40" y="5"/>
                    <a:pt x="39" y="4"/>
                    <a:pt x="39" y="4"/>
                  </a:cubicBezTo>
                  <a:cubicBezTo>
                    <a:pt x="39" y="3"/>
                    <a:pt x="39" y="3"/>
                    <a:pt x="38" y="2"/>
                  </a:cubicBezTo>
                  <a:cubicBezTo>
                    <a:pt x="38" y="2"/>
                    <a:pt x="38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3" y="4"/>
                    <a:pt x="29" y="5"/>
                    <a:pt x="25" y="7"/>
                  </a:cubicBezTo>
                  <a:cubicBezTo>
                    <a:pt x="24" y="7"/>
                    <a:pt x="24" y="7"/>
                    <a:pt x="23" y="8"/>
                  </a:cubicBezTo>
                  <a:cubicBezTo>
                    <a:pt x="22" y="8"/>
                    <a:pt x="21" y="9"/>
                    <a:pt x="21" y="10"/>
                  </a:cubicBezTo>
                  <a:cubicBezTo>
                    <a:pt x="20" y="11"/>
                    <a:pt x="20" y="12"/>
                    <a:pt x="20" y="13"/>
                  </a:cubicBezTo>
                  <a:cubicBezTo>
                    <a:pt x="20" y="13"/>
                    <a:pt x="20" y="14"/>
                    <a:pt x="20" y="14"/>
                  </a:cubicBezTo>
                  <a:cubicBezTo>
                    <a:pt x="21" y="16"/>
                    <a:pt x="22" y="19"/>
                    <a:pt x="22" y="21"/>
                  </a:cubicBezTo>
                  <a:cubicBezTo>
                    <a:pt x="16" y="23"/>
                    <a:pt x="10" y="25"/>
                    <a:pt x="4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6"/>
                    <a:pt x="2" y="26"/>
                  </a:cubicBezTo>
                  <a:cubicBezTo>
                    <a:pt x="2" y="26"/>
                    <a:pt x="2" y="27"/>
                    <a:pt x="2" y="27"/>
                  </a:cubicBezTo>
                  <a:cubicBezTo>
                    <a:pt x="1" y="27"/>
                    <a:pt x="0" y="28"/>
                    <a:pt x="0" y="29"/>
                  </a:cubicBezTo>
                  <a:cubicBezTo>
                    <a:pt x="4" y="47"/>
                    <a:pt x="6" y="66"/>
                    <a:pt x="6" y="86"/>
                  </a:cubicBezTo>
                  <a:cubicBezTo>
                    <a:pt x="6" y="92"/>
                    <a:pt x="5" y="98"/>
                    <a:pt x="5" y="104"/>
                  </a:cubicBezTo>
                  <a:cubicBezTo>
                    <a:pt x="5" y="105"/>
                    <a:pt x="5" y="105"/>
                    <a:pt x="6" y="106"/>
                  </a:cubicBezTo>
                  <a:cubicBezTo>
                    <a:pt x="6" y="106"/>
                    <a:pt x="6" y="106"/>
                    <a:pt x="7" y="106"/>
                  </a:cubicBezTo>
                  <a:cubicBezTo>
                    <a:pt x="7" y="106"/>
                    <a:pt x="7" y="106"/>
                    <a:pt x="7" y="106"/>
                  </a:cubicBezTo>
                  <a:cubicBezTo>
                    <a:pt x="12" y="104"/>
                    <a:pt x="16" y="103"/>
                    <a:pt x="21" y="101"/>
                  </a:cubicBezTo>
                  <a:cubicBezTo>
                    <a:pt x="21" y="104"/>
                    <a:pt x="21" y="108"/>
                    <a:pt x="21" y="111"/>
                  </a:cubicBezTo>
                  <a:cubicBezTo>
                    <a:pt x="21" y="112"/>
                    <a:pt x="21" y="112"/>
                    <a:pt x="22" y="112"/>
                  </a:cubicBezTo>
                  <a:cubicBezTo>
                    <a:pt x="22" y="113"/>
                    <a:pt x="22" y="113"/>
                    <a:pt x="23" y="113"/>
                  </a:cubicBezTo>
                  <a:cubicBezTo>
                    <a:pt x="23" y="113"/>
                    <a:pt x="23" y="112"/>
                    <a:pt x="24" y="112"/>
                  </a:cubicBezTo>
                  <a:cubicBezTo>
                    <a:pt x="28" y="109"/>
                    <a:pt x="33" y="107"/>
                    <a:pt x="39" y="106"/>
                  </a:cubicBezTo>
                  <a:cubicBezTo>
                    <a:pt x="55" y="103"/>
                    <a:pt x="70" y="100"/>
                    <a:pt x="86" y="97"/>
                  </a:cubicBezTo>
                  <a:cubicBezTo>
                    <a:pt x="87" y="98"/>
                    <a:pt x="87" y="98"/>
                    <a:pt x="88" y="98"/>
                  </a:cubicBezTo>
                  <a:cubicBezTo>
                    <a:pt x="88" y="98"/>
                    <a:pt x="88" y="98"/>
                    <a:pt x="88" y="98"/>
                  </a:cubicBezTo>
                  <a:cubicBezTo>
                    <a:pt x="90" y="98"/>
                    <a:pt x="92" y="97"/>
                    <a:pt x="93" y="97"/>
                  </a:cubicBezTo>
                  <a:cubicBezTo>
                    <a:pt x="94" y="96"/>
                    <a:pt x="94" y="96"/>
                    <a:pt x="94" y="95"/>
                  </a:cubicBezTo>
                  <a:cubicBezTo>
                    <a:pt x="92" y="75"/>
                    <a:pt x="89" y="56"/>
                    <a:pt x="87" y="36"/>
                  </a:cubicBezTo>
                  <a:cubicBezTo>
                    <a:pt x="86" y="31"/>
                    <a:pt x="86" y="26"/>
                    <a:pt x="86" y="21"/>
                  </a:cubicBezTo>
                  <a:cubicBezTo>
                    <a:pt x="86" y="18"/>
                    <a:pt x="86" y="15"/>
                    <a:pt x="87" y="12"/>
                  </a:cubicBezTo>
                  <a:cubicBezTo>
                    <a:pt x="87" y="11"/>
                    <a:pt x="86" y="10"/>
                    <a:pt x="86" y="10"/>
                  </a:cubicBezTo>
                  <a:cubicBezTo>
                    <a:pt x="86" y="9"/>
                    <a:pt x="85" y="9"/>
                    <a:pt x="85" y="9"/>
                  </a:cubicBezTo>
                  <a:cubicBezTo>
                    <a:pt x="85" y="9"/>
                    <a:pt x="84" y="9"/>
                    <a:pt x="84" y="10"/>
                  </a:cubicBezTo>
                  <a:cubicBezTo>
                    <a:pt x="81" y="11"/>
                    <a:pt x="77" y="12"/>
                    <a:pt x="73" y="12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3" y="10"/>
                    <a:pt x="73" y="7"/>
                    <a:pt x="73" y="5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72" y="4"/>
                    <a:pt x="73" y="3"/>
                    <a:pt x="73" y="3"/>
                  </a:cubicBezTo>
                  <a:cubicBezTo>
                    <a:pt x="73" y="2"/>
                    <a:pt x="73" y="2"/>
                    <a:pt x="72" y="1"/>
                  </a:cubicBezTo>
                  <a:cubicBezTo>
                    <a:pt x="72" y="1"/>
                    <a:pt x="72" y="1"/>
                    <a:pt x="72" y="1"/>
                  </a:cubicBezTo>
                  <a:cubicBezTo>
                    <a:pt x="71" y="1"/>
                    <a:pt x="71" y="0"/>
                    <a:pt x="7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64" name="Freeform 818"/>
            <p:cNvSpPr>
              <a:spLocks/>
            </p:cNvSpPr>
            <p:nvPr/>
          </p:nvSpPr>
          <p:spPr bwMode="auto">
            <a:xfrm>
              <a:off x="2768" y="1438"/>
              <a:ext cx="118" cy="48"/>
            </a:xfrm>
            <a:custGeom>
              <a:avLst/>
              <a:gdLst>
                <a:gd name="T0" fmla="*/ 48 w 50"/>
                <a:gd name="T1" fmla="*/ 0 h 20"/>
                <a:gd name="T2" fmla="*/ 47 w 50"/>
                <a:gd name="T3" fmla="*/ 1 h 20"/>
                <a:gd name="T4" fmla="*/ 44 w 50"/>
                <a:gd name="T5" fmla="*/ 2 h 20"/>
                <a:gd name="T6" fmla="*/ 23 w 50"/>
                <a:gd name="T7" fmla="*/ 11 h 20"/>
                <a:gd name="T8" fmla="*/ 11 w 50"/>
                <a:gd name="T9" fmla="*/ 15 h 20"/>
                <a:gd name="T10" fmla="*/ 2 w 50"/>
                <a:gd name="T11" fmla="*/ 17 h 20"/>
                <a:gd name="T12" fmla="*/ 0 w 50"/>
                <a:gd name="T13" fmla="*/ 19 h 20"/>
                <a:gd name="T14" fmla="*/ 2 w 50"/>
                <a:gd name="T15" fmla="*/ 20 h 20"/>
                <a:gd name="T16" fmla="*/ 2 w 50"/>
                <a:gd name="T17" fmla="*/ 20 h 20"/>
                <a:gd name="T18" fmla="*/ 13 w 50"/>
                <a:gd name="T19" fmla="*/ 18 h 20"/>
                <a:gd name="T20" fmla="*/ 35 w 50"/>
                <a:gd name="T21" fmla="*/ 10 h 20"/>
                <a:gd name="T22" fmla="*/ 44 w 50"/>
                <a:gd name="T23" fmla="*/ 6 h 20"/>
                <a:gd name="T24" fmla="*/ 47 w 50"/>
                <a:gd name="T25" fmla="*/ 5 h 20"/>
                <a:gd name="T26" fmla="*/ 48 w 50"/>
                <a:gd name="T27" fmla="*/ 4 h 20"/>
                <a:gd name="T28" fmla="*/ 49 w 50"/>
                <a:gd name="T29" fmla="*/ 1 h 20"/>
                <a:gd name="T30" fmla="*/ 48 w 50"/>
                <a:gd name="T3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" h="20">
                  <a:moveTo>
                    <a:pt x="48" y="0"/>
                  </a:moveTo>
                  <a:cubicBezTo>
                    <a:pt x="47" y="0"/>
                    <a:pt x="47" y="1"/>
                    <a:pt x="47" y="1"/>
                  </a:cubicBezTo>
                  <a:cubicBezTo>
                    <a:pt x="46" y="1"/>
                    <a:pt x="45" y="1"/>
                    <a:pt x="44" y="2"/>
                  </a:cubicBezTo>
                  <a:cubicBezTo>
                    <a:pt x="40" y="4"/>
                    <a:pt x="31" y="7"/>
                    <a:pt x="23" y="11"/>
                  </a:cubicBezTo>
                  <a:cubicBezTo>
                    <a:pt x="19" y="12"/>
                    <a:pt x="14" y="14"/>
                    <a:pt x="11" y="15"/>
                  </a:cubicBezTo>
                  <a:cubicBezTo>
                    <a:pt x="7" y="16"/>
                    <a:pt x="4" y="17"/>
                    <a:pt x="2" y="17"/>
                  </a:cubicBezTo>
                  <a:cubicBezTo>
                    <a:pt x="1" y="17"/>
                    <a:pt x="0" y="18"/>
                    <a:pt x="0" y="19"/>
                  </a:cubicBezTo>
                  <a:cubicBezTo>
                    <a:pt x="0" y="20"/>
                    <a:pt x="1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5" y="20"/>
                    <a:pt x="9" y="19"/>
                    <a:pt x="13" y="18"/>
                  </a:cubicBezTo>
                  <a:cubicBezTo>
                    <a:pt x="20" y="16"/>
                    <a:pt x="28" y="13"/>
                    <a:pt x="35" y="10"/>
                  </a:cubicBezTo>
                  <a:cubicBezTo>
                    <a:pt x="38" y="8"/>
                    <a:pt x="41" y="7"/>
                    <a:pt x="44" y="6"/>
                  </a:cubicBezTo>
                  <a:cubicBezTo>
                    <a:pt x="45" y="6"/>
                    <a:pt x="46" y="5"/>
                    <a:pt x="47" y="5"/>
                  </a:cubicBezTo>
                  <a:cubicBezTo>
                    <a:pt x="47" y="4"/>
                    <a:pt x="48" y="4"/>
                    <a:pt x="48" y="4"/>
                  </a:cubicBezTo>
                  <a:cubicBezTo>
                    <a:pt x="49" y="3"/>
                    <a:pt x="50" y="2"/>
                    <a:pt x="49" y="1"/>
                  </a:cubicBezTo>
                  <a:cubicBezTo>
                    <a:pt x="49" y="1"/>
                    <a:pt x="48" y="0"/>
                    <a:pt x="48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65" name="Freeform 819"/>
            <p:cNvSpPr>
              <a:spLocks/>
            </p:cNvSpPr>
            <p:nvPr/>
          </p:nvSpPr>
          <p:spPr bwMode="auto">
            <a:xfrm>
              <a:off x="2777" y="1471"/>
              <a:ext cx="109" cy="38"/>
            </a:xfrm>
            <a:custGeom>
              <a:avLst/>
              <a:gdLst>
                <a:gd name="T0" fmla="*/ 43 w 46"/>
                <a:gd name="T1" fmla="*/ 0 h 16"/>
                <a:gd name="T2" fmla="*/ 40 w 46"/>
                <a:gd name="T3" fmla="*/ 1 h 16"/>
                <a:gd name="T4" fmla="*/ 20 w 46"/>
                <a:gd name="T5" fmla="*/ 7 h 16"/>
                <a:gd name="T6" fmla="*/ 1 w 46"/>
                <a:gd name="T7" fmla="*/ 12 h 16"/>
                <a:gd name="T8" fmla="*/ 0 w 46"/>
                <a:gd name="T9" fmla="*/ 14 h 16"/>
                <a:gd name="T10" fmla="*/ 2 w 46"/>
                <a:gd name="T11" fmla="*/ 16 h 16"/>
                <a:gd name="T12" fmla="*/ 2 w 46"/>
                <a:gd name="T13" fmla="*/ 16 h 16"/>
                <a:gd name="T14" fmla="*/ 24 w 46"/>
                <a:gd name="T15" fmla="*/ 9 h 16"/>
                <a:gd name="T16" fmla="*/ 37 w 46"/>
                <a:gd name="T17" fmla="*/ 5 h 16"/>
                <a:gd name="T18" fmla="*/ 41 w 46"/>
                <a:gd name="T19" fmla="*/ 4 h 16"/>
                <a:gd name="T20" fmla="*/ 43 w 46"/>
                <a:gd name="T21" fmla="*/ 4 h 16"/>
                <a:gd name="T22" fmla="*/ 43 w 46"/>
                <a:gd name="T23" fmla="*/ 4 h 16"/>
                <a:gd name="T24" fmla="*/ 43 w 46"/>
                <a:gd name="T25" fmla="*/ 4 h 16"/>
                <a:gd name="T26" fmla="*/ 44 w 46"/>
                <a:gd name="T27" fmla="*/ 4 h 16"/>
                <a:gd name="T28" fmla="*/ 45 w 46"/>
                <a:gd name="T29" fmla="*/ 3 h 16"/>
                <a:gd name="T30" fmla="*/ 44 w 46"/>
                <a:gd name="T31" fmla="*/ 0 h 16"/>
                <a:gd name="T32" fmla="*/ 43 w 46"/>
                <a:gd name="T3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16">
                  <a:moveTo>
                    <a:pt x="43" y="0"/>
                  </a:moveTo>
                  <a:cubicBezTo>
                    <a:pt x="42" y="0"/>
                    <a:pt x="42" y="0"/>
                    <a:pt x="40" y="1"/>
                  </a:cubicBezTo>
                  <a:cubicBezTo>
                    <a:pt x="36" y="2"/>
                    <a:pt x="28" y="4"/>
                    <a:pt x="20" y="7"/>
                  </a:cubicBezTo>
                  <a:cubicBezTo>
                    <a:pt x="12" y="9"/>
                    <a:pt x="4" y="11"/>
                    <a:pt x="1" y="12"/>
                  </a:cubicBezTo>
                  <a:cubicBezTo>
                    <a:pt x="0" y="12"/>
                    <a:pt x="0" y="13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6" y="15"/>
                    <a:pt x="15" y="12"/>
                    <a:pt x="24" y="9"/>
                  </a:cubicBezTo>
                  <a:cubicBezTo>
                    <a:pt x="29" y="8"/>
                    <a:pt x="33" y="6"/>
                    <a:pt x="37" y="5"/>
                  </a:cubicBezTo>
                  <a:cubicBezTo>
                    <a:pt x="38" y="5"/>
                    <a:pt x="40" y="4"/>
                    <a:pt x="41" y="4"/>
                  </a:cubicBezTo>
                  <a:cubicBezTo>
                    <a:pt x="42" y="4"/>
                    <a:pt x="43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4"/>
                    <a:pt x="44" y="4"/>
                    <a:pt x="44" y="4"/>
                  </a:cubicBezTo>
                  <a:cubicBezTo>
                    <a:pt x="44" y="4"/>
                    <a:pt x="45" y="3"/>
                    <a:pt x="45" y="3"/>
                  </a:cubicBezTo>
                  <a:cubicBezTo>
                    <a:pt x="46" y="2"/>
                    <a:pt x="45" y="1"/>
                    <a:pt x="44" y="0"/>
                  </a:cubicBezTo>
                  <a:cubicBezTo>
                    <a:pt x="44" y="0"/>
                    <a:pt x="44" y="0"/>
                    <a:pt x="4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66" name="Freeform 820"/>
            <p:cNvSpPr>
              <a:spLocks/>
            </p:cNvSpPr>
            <p:nvPr/>
          </p:nvSpPr>
          <p:spPr bwMode="auto">
            <a:xfrm>
              <a:off x="2779" y="1519"/>
              <a:ext cx="31" cy="14"/>
            </a:xfrm>
            <a:custGeom>
              <a:avLst/>
              <a:gdLst>
                <a:gd name="T0" fmla="*/ 10 w 13"/>
                <a:gd name="T1" fmla="*/ 0 h 6"/>
                <a:gd name="T2" fmla="*/ 10 w 13"/>
                <a:gd name="T3" fmla="*/ 0 h 6"/>
                <a:gd name="T4" fmla="*/ 6 w 13"/>
                <a:gd name="T5" fmla="*/ 1 h 6"/>
                <a:gd name="T6" fmla="*/ 3 w 13"/>
                <a:gd name="T7" fmla="*/ 2 h 6"/>
                <a:gd name="T8" fmla="*/ 3 w 13"/>
                <a:gd name="T9" fmla="*/ 2 h 6"/>
                <a:gd name="T10" fmla="*/ 3 w 13"/>
                <a:gd name="T11" fmla="*/ 2 h 6"/>
                <a:gd name="T12" fmla="*/ 2 w 13"/>
                <a:gd name="T13" fmla="*/ 2 h 6"/>
                <a:gd name="T14" fmla="*/ 0 w 13"/>
                <a:gd name="T15" fmla="*/ 3 h 6"/>
                <a:gd name="T16" fmla="*/ 1 w 13"/>
                <a:gd name="T17" fmla="*/ 5 h 6"/>
                <a:gd name="T18" fmla="*/ 3 w 13"/>
                <a:gd name="T19" fmla="*/ 6 h 6"/>
                <a:gd name="T20" fmla="*/ 3 w 13"/>
                <a:gd name="T21" fmla="*/ 6 h 6"/>
                <a:gd name="T22" fmla="*/ 7 w 13"/>
                <a:gd name="T23" fmla="*/ 4 h 6"/>
                <a:gd name="T24" fmla="*/ 10 w 13"/>
                <a:gd name="T25" fmla="*/ 3 h 6"/>
                <a:gd name="T26" fmla="*/ 10 w 13"/>
                <a:gd name="T27" fmla="*/ 3 h 6"/>
                <a:gd name="T28" fmla="*/ 11 w 13"/>
                <a:gd name="T29" fmla="*/ 3 h 6"/>
                <a:gd name="T30" fmla="*/ 11 w 13"/>
                <a:gd name="T31" fmla="*/ 4 h 6"/>
                <a:gd name="T32" fmla="*/ 13 w 13"/>
                <a:gd name="T33" fmla="*/ 3 h 6"/>
                <a:gd name="T34" fmla="*/ 12 w 13"/>
                <a:gd name="T35" fmla="*/ 0 h 6"/>
                <a:gd name="T36" fmla="*/ 10 w 13"/>
                <a:gd name="T3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" h="6"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0"/>
                    <a:pt x="6" y="1"/>
                  </a:cubicBezTo>
                  <a:cubicBezTo>
                    <a:pt x="5" y="2"/>
                    <a:pt x="4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0" y="3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2" y="5"/>
                    <a:pt x="2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5" y="6"/>
                    <a:pt x="6" y="5"/>
                    <a:pt x="7" y="4"/>
                  </a:cubicBezTo>
                  <a:cubicBezTo>
                    <a:pt x="9" y="4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4"/>
                    <a:pt x="11" y="4"/>
                  </a:cubicBezTo>
                  <a:cubicBezTo>
                    <a:pt x="12" y="4"/>
                    <a:pt x="13" y="3"/>
                    <a:pt x="13" y="3"/>
                  </a:cubicBezTo>
                  <a:cubicBezTo>
                    <a:pt x="13" y="2"/>
                    <a:pt x="13" y="1"/>
                    <a:pt x="12" y="0"/>
                  </a:cubicBezTo>
                  <a:cubicBezTo>
                    <a:pt x="12" y="0"/>
                    <a:pt x="11" y="0"/>
                    <a:pt x="1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67" name="Freeform 821"/>
            <p:cNvSpPr>
              <a:spLocks/>
            </p:cNvSpPr>
            <p:nvPr/>
          </p:nvSpPr>
          <p:spPr bwMode="auto">
            <a:xfrm>
              <a:off x="4903" y="3445"/>
              <a:ext cx="137" cy="33"/>
            </a:xfrm>
            <a:custGeom>
              <a:avLst/>
              <a:gdLst>
                <a:gd name="T0" fmla="*/ 2 w 58"/>
                <a:gd name="T1" fmla="*/ 0 h 14"/>
                <a:gd name="T2" fmla="*/ 0 w 58"/>
                <a:gd name="T3" fmla="*/ 1 h 14"/>
                <a:gd name="T4" fmla="*/ 1 w 58"/>
                <a:gd name="T5" fmla="*/ 4 h 14"/>
                <a:gd name="T6" fmla="*/ 13 w 58"/>
                <a:gd name="T7" fmla="*/ 8 h 14"/>
                <a:gd name="T8" fmla="*/ 39 w 58"/>
                <a:gd name="T9" fmla="*/ 12 h 14"/>
                <a:gd name="T10" fmla="*/ 50 w 58"/>
                <a:gd name="T11" fmla="*/ 14 h 14"/>
                <a:gd name="T12" fmla="*/ 56 w 58"/>
                <a:gd name="T13" fmla="*/ 14 h 14"/>
                <a:gd name="T14" fmla="*/ 56 w 58"/>
                <a:gd name="T15" fmla="*/ 14 h 14"/>
                <a:gd name="T16" fmla="*/ 58 w 58"/>
                <a:gd name="T17" fmla="*/ 12 h 14"/>
                <a:gd name="T18" fmla="*/ 56 w 58"/>
                <a:gd name="T19" fmla="*/ 10 h 14"/>
                <a:gd name="T20" fmla="*/ 56 w 58"/>
                <a:gd name="T21" fmla="*/ 10 h 14"/>
                <a:gd name="T22" fmla="*/ 56 w 58"/>
                <a:gd name="T23" fmla="*/ 10 h 14"/>
                <a:gd name="T24" fmla="*/ 56 w 58"/>
                <a:gd name="T25" fmla="*/ 10 h 14"/>
                <a:gd name="T26" fmla="*/ 47 w 58"/>
                <a:gd name="T27" fmla="*/ 9 h 14"/>
                <a:gd name="T28" fmla="*/ 22 w 58"/>
                <a:gd name="T29" fmla="*/ 5 h 14"/>
                <a:gd name="T30" fmla="*/ 10 w 58"/>
                <a:gd name="T31" fmla="*/ 3 h 14"/>
                <a:gd name="T32" fmla="*/ 3 w 58"/>
                <a:gd name="T33" fmla="*/ 0 h 14"/>
                <a:gd name="T34" fmla="*/ 2 w 58"/>
                <a:gd name="T3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14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4" y="5"/>
                    <a:pt x="8" y="6"/>
                    <a:pt x="13" y="8"/>
                  </a:cubicBezTo>
                  <a:cubicBezTo>
                    <a:pt x="21" y="9"/>
                    <a:pt x="31" y="11"/>
                    <a:pt x="39" y="12"/>
                  </a:cubicBezTo>
                  <a:cubicBezTo>
                    <a:pt x="43" y="13"/>
                    <a:pt x="47" y="13"/>
                    <a:pt x="50" y="14"/>
                  </a:cubicBezTo>
                  <a:cubicBezTo>
                    <a:pt x="53" y="14"/>
                    <a:pt x="55" y="14"/>
                    <a:pt x="56" y="14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57" y="14"/>
                    <a:pt x="58" y="13"/>
                    <a:pt x="58" y="12"/>
                  </a:cubicBezTo>
                  <a:cubicBezTo>
                    <a:pt x="58" y="11"/>
                    <a:pt x="57" y="10"/>
                    <a:pt x="56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5" y="10"/>
                    <a:pt x="51" y="10"/>
                    <a:pt x="47" y="9"/>
                  </a:cubicBezTo>
                  <a:cubicBezTo>
                    <a:pt x="40" y="8"/>
                    <a:pt x="31" y="7"/>
                    <a:pt x="22" y="5"/>
                  </a:cubicBezTo>
                  <a:cubicBezTo>
                    <a:pt x="18" y="4"/>
                    <a:pt x="14" y="4"/>
                    <a:pt x="10" y="3"/>
                  </a:cubicBezTo>
                  <a:cubicBezTo>
                    <a:pt x="7" y="2"/>
                    <a:pt x="4" y="1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68" name="Freeform 822"/>
            <p:cNvSpPr>
              <a:spLocks/>
            </p:cNvSpPr>
            <p:nvPr/>
          </p:nvSpPr>
          <p:spPr bwMode="auto">
            <a:xfrm>
              <a:off x="4898" y="3471"/>
              <a:ext cx="123" cy="40"/>
            </a:xfrm>
            <a:custGeom>
              <a:avLst/>
              <a:gdLst>
                <a:gd name="T0" fmla="*/ 2 w 52"/>
                <a:gd name="T1" fmla="*/ 0 h 17"/>
                <a:gd name="T2" fmla="*/ 0 w 52"/>
                <a:gd name="T3" fmla="*/ 1 h 17"/>
                <a:gd name="T4" fmla="*/ 1 w 52"/>
                <a:gd name="T5" fmla="*/ 4 h 17"/>
                <a:gd name="T6" fmla="*/ 12 w 52"/>
                <a:gd name="T7" fmla="*/ 7 h 17"/>
                <a:gd name="T8" fmla="*/ 36 w 52"/>
                <a:gd name="T9" fmla="*/ 12 h 17"/>
                <a:gd name="T10" fmla="*/ 45 w 52"/>
                <a:gd name="T11" fmla="*/ 15 h 17"/>
                <a:gd name="T12" fmla="*/ 48 w 52"/>
                <a:gd name="T13" fmla="*/ 16 h 17"/>
                <a:gd name="T14" fmla="*/ 49 w 52"/>
                <a:gd name="T15" fmla="*/ 16 h 17"/>
                <a:gd name="T16" fmla="*/ 49 w 52"/>
                <a:gd name="T17" fmla="*/ 16 h 17"/>
                <a:gd name="T18" fmla="*/ 49 w 52"/>
                <a:gd name="T19" fmla="*/ 16 h 17"/>
                <a:gd name="T20" fmla="*/ 50 w 52"/>
                <a:gd name="T21" fmla="*/ 17 h 17"/>
                <a:gd name="T22" fmla="*/ 52 w 52"/>
                <a:gd name="T23" fmla="*/ 16 h 17"/>
                <a:gd name="T24" fmla="*/ 52 w 52"/>
                <a:gd name="T25" fmla="*/ 13 h 17"/>
                <a:gd name="T26" fmla="*/ 50 w 52"/>
                <a:gd name="T27" fmla="*/ 12 h 17"/>
                <a:gd name="T28" fmla="*/ 41 w 52"/>
                <a:gd name="T29" fmla="*/ 10 h 17"/>
                <a:gd name="T30" fmla="*/ 19 w 52"/>
                <a:gd name="T31" fmla="*/ 4 h 17"/>
                <a:gd name="T32" fmla="*/ 3 w 52"/>
                <a:gd name="T33" fmla="*/ 0 h 17"/>
                <a:gd name="T34" fmla="*/ 2 w 52"/>
                <a:gd name="T3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2" h="17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0" y="4"/>
                    <a:pt x="1" y="4"/>
                  </a:cubicBezTo>
                  <a:cubicBezTo>
                    <a:pt x="3" y="5"/>
                    <a:pt x="7" y="6"/>
                    <a:pt x="12" y="7"/>
                  </a:cubicBezTo>
                  <a:cubicBezTo>
                    <a:pt x="19" y="9"/>
                    <a:pt x="28" y="11"/>
                    <a:pt x="36" y="12"/>
                  </a:cubicBezTo>
                  <a:cubicBezTo>
                    <a:pt x="39" y="13"/>
                    <a:pt x="43" y="14"/>
                    <a:pt x="45" y="15"/>
                  </a:cubicBezTo>
                  <a:cubicBezTo>
                    <a:pt x="46" y="15"/>
                    <a:pt x="47" y="16"/>
                    <a:pt x="48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16"/>
                    <a:pt x="50" y="17"/>
                    <a:pt x="50" y="17"/>
                  </a:cubicBezTo>
                  <a:cubicBezTo>
                    <a:pt x="51" y="17"/>
                    <a:pt x="51" y="16"/>
                    <a:pt x="52" y="16"/>
                  </a:cubicBezTo>
                  <a:cubicBezTo>
                    <a:pt x="52" y="15"/>
                    <a:pt x="52" y="14"/>
                    <a:pt x="52" y="13"/>
                  </a:cubicBezTo>
                  <a:cubicBezTo>
                    <a:pt x="51" y="13"/>
                    <a:pt x="51" y="13"/>
                    <a:pt x="50" y="12"/>
                  </a:cubicBezTo>
                  <a:cubicBezTo>
                    <a:pt x="49" y="12"/>
                    <a:pt x="45" y="11"/>
                    <a:pt x="41" y="10"/>
                  </a:cubicBezTo>
                  <a:cubicBezTo>
                    <a:pt x="35" y="8"/>
                    <a:pt x="27" y="6"/>
                    <a:pt x="19" y="4"/>
                  </a:cubicBezTo>
                  <a:cubicBezTo>
                    <a:pt x="12" y="3"/>
                    <a:pt x="5" y="1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69" name="Freeform 823"/>
            <p:cNvSpPr>
              <a:spLocks/>
            </p:cNvSpPr>
            <p:nvPr/>
          </p:nvSpPr>
          <p:spPr bwMode="auto">
            <a:xfrm>
              <a:off x="4886" y="3495"/>
              <a:ext cx="36" cy="19"/>
            </a:xfrm>
            <a:custGeom>
              <a:avLst/>
              <a:gdLst>
                <a:gd name="T0" fmla="*/ 2 w 15"/>
                <a:gd name="T1" fmla="*/ 0 h 8"/>
                <a:gd name="T2" fmla="*/ 1 w 15"/>
                <a:gd name="T3" fmla="*/ 1 h 8"/>
                <a:gd name="T4" fmla="*/ 1 w 15"/>
                <a:gd name="T5" fmla="*/ 3 h 8"/>
                <a:gd name="T6" fmla="*/ 4 w 15"/>
                <a:gd name="T7" fmla="*/ 6 h 8"/>
                <a:gd name="T8" fmla="*/ 9 w 15"/>
                <a:gd name="T9" fmla="*/ 6 h 8"/>
                <a:gd name="T10" fmla="*/ 11 w 15"/>
                <a:gd name="T11" fmla="*/ 7 h 8"/>
                <a:gd name="T12" fmla="*/ 11 w 15"/>
                <a:gd name="T13" fmla="*/ 7 h 8"/>
                <a:gd name="T14" fmla="*/ 13 w 15"/>
                <a:gd name="T15" fmla="*/ 8 h 8"/>
                <a:gd name="T16" fmla="*/ 14 w 15"/>
                <a:gd name="T17" fmla="*/ 8 h 8"/>
                <a:gd name="T18" fmla="*/ 15 w 15"/>
                <a:gd name="T19" fmla="*/ 5 h 8"/>
                <a:gd name="T20" fmla="*/ 11 w 15"/>
                <a:gd name="T21" fmla="*/ 3 h 8"/>
                <a:gd name="T22" fmla="*/ 6 w 15"/>
                <a:gd name="T23" fmla="*/ 2 h 8"/>
                <a:gd name="T24" fmla="*/ 5 w 15"/>
                <a:gd name="T25" fmla="*/ 2 h 8"/>
                <a:gd name="T26" fmla="*/ 4 w 15"/>
                <a:gd name="T27" fmla="*/ 1 h 8"/>
                <a:gd name="T28" fmla="*/ 2 w 15"/>
                <a:gd name="T2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8">
                  <a:moveTo>
                    <a:pt x="2" y="0"/>
                  </a:moveTo>
                  <a:cubicBezTo>
                    <a:pt x="2" y="0"/>
                    <a:pt x="2" y="0"/>
                    <a:pt x="1" y="1"/>
                  </a:cubicBezTo>
                  <a:cubicBezTo>
                    <a:pt x="0" y="1"/>
                    <a:pt x="0" y="2"/>
                    <a:pt x="1" y="3"/>
                  </a:cubicBezTo>
                  <a:cubicBezTo>
                    <a:pt x="2" y="5"/>
                    <a:pt x="3" y="5"/>
                    <a:pt x="4" y="6"/>
                  </a:cubicBezTo>
                  <a:cubicBezTo>
                    <a:pt x="6" y="6"/>
                    <a:pt x="8" y="6"/>
                    <a:pt x="9" y="6"/>
                  </a:cubicBezTo>
                  <a:cubicBezTo>
                    <a:pt x="10" y="6"/>
                    <a:pt x="10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2" y="8"/>
                    <a:pt x="12" y="8"/>
                    <a:pt x="13" y="8"/>
                  </a:cubicBezTo>
                  <a:cubicBezTo>
                    <a:pt x="13" y="8"/>
                    <a:pt x="14" y="8"/>
                    <a:pt x="14" y="8"/>
                  </a:cubicBezTo>
                  <a:cubicBezTo>
                    <a:pt x="15" y="7"/>
                    <a:pt x="15" y="6"/>
                    <a:pt x="15" y="5"/>
                  </a:cubicBezTo>
                  <a:cubicBezTo>
                    <a:pt x="14" y="4"/>
                    <a:pt x="12" y="3"/>
                    <a:pt x="11" y="3"/>
                  </a:cubicBezTo>
                  <a:cubicBezTo>
                    <a:pt x="9" y="2"/>
                    <a:pt x="8" y="2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3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70" name="Freeform 824"/>
            <p:cNvSpPr>
              <a:spLocks noEditPoints="1"/>
            </p:cNvSpPr>
            <p:nvPr/>
          </p:nvSpPr>
          <p:spPr bwMode="auto">
            <a:xfrm>
              <a:off x="4820" y="3339"/>
              <a:ext cx="320" cy="303"/>
            </a:xfrm>
            <a:custGeom>
              <a:avLst/>
              <a:gdLst>
                <a:gd name="T0" fmla="*/ 22 w 135"/>
                <a:gd name="T1" fmla="*/ 91 h 128"/>
                <a:gd name="T2" fmla="*/ 91 w 135"/>
                <a:gd name="T3" fmla="*/ 124 h 128"/>
                <a:gd name="T4" fmla="*/ 88 w 135"/>
                <a:gd name="T5" fmla="*/ 122 h 128"/>
                <a:gd name="T6" fmla="*/ 86 w 135"/>
                <a:gd name="T7" fmla="*/ 121 h 128"/>
                <a:gd name="T8" fmla="*/ 84 w 135"/>
                <a:gd name="T9" fmla="*/ 119 h 128"/>
                <a:gd name="T10" fmla="*/ 34 w 135"/>
                <a:gd name="T11" fmla="*/ 102 h 128"/>
                <a:gd name="T12" fmla="*/ 17 w 135"/>
                <a:gd name="T13" fmla="*/ 99 h 128"/>
                <a:gd name="T14" fmla="*/ 119 w 135"/>
                <a:gd name="T15" fmla="*/ 37 h 128"/>
                <a:gd name="T16" fmla="*/ 116 w 135"/>
                <a:gd name="T17" fmla="*/ 63 h 128"/>
                <a:gd name="T18" fmla="*/ 20 w 135"/>
                <a:gd name="T19" fmla="*/ 87 h 128"/>
                <a:gd name="T20" fmla="*/ 42 w 135"/>
                <a:gd name="T21" fmla="*/ 11 h 128"/>
                <a:gd name="T22" fmla="*/ 64 w 135"/>
                <a:gd name="T23" fmla="*/ 17 h 128"/>
                <a:gd name="T24" fmla="*/ 60 w 135"/>
                <a:gd name="T25" fmla="*/ 31 h 128"/>
                <a:gd name="T26" fmla="*/ 77 w 135"/>
                <a:gd name="T27" fmla="*/ 36 h 128"/>
                <a:gd name="T28" fmla="*/ 85 w 135"/>
                <a:gd name="T29" fmla="*/ 33 h 128"/>
                <a:gd name="T30" fmla="*/ 88 w 135"/>
                <a:gd name="T31" fmla="*/ 21 h 128"/>
                <a:gd name="T32" fmla="*/ 118 w 135"/>
                <a:gd name="T33" fmla="*/ 24 h 128"/>
                <a:gd name="T34" fmla="*/ 95 w 135"/>
                <a:gd name="T35" fmla="*/ 110 h 128"/>
                <a:gd name="T36" fmla="*/ 22 w 135"/>
                <a:gd name="T37" fmla="*/ 86 h 128"/>
                <a:gd name="T38" fmla="*/ 20 w 135"/>
                <a:gd name="T39" fmla="*/ 87 h 128"/>
                <a:gd name="T40" fmla="*/ 74 w 135"/>
                <a:gd name="T41" fmla="*/ 4 h 128"/>
                <a:gd name="T42" fmla="*/ 87 w 135"/>
                <a:gd name="T43" fmla="*/ 6 h 128"/>
                <a:gd name="T44" fmla="*/ 84 w 135"/>
                <a:gd name="T45" fmla="*/ 23 h 128"/>
                <a:gd name="T46" fmla="*/ 81 w 135"/>
                <a:gd name="T47" fmla="*/ 31 h 128"/>
                <a:gd name="T48" fmla="*/ 77 w 135"/>
                <a:gd name="T49" fmla="*/ 32 h 128"/>
                <a:gd name="T50" fmla="*/ 77 w 135"/>
                <a:gd name="T51" fmla="*/ 32 h 128"/>
                <a:gd name="T52" fmla="*/ 64 w 135"/>
                <a:gd name="T53" fmla="*/ 29 h 128"/>
                <a:gd name="T54" fmla="*/ 72 w 135"/>
                <a:gd name="T55" fmla="*/ 4 h 128"/>
                <a:gd name="T56" fmla="*/ 74 w 135"/>
                <a:gd name="T57" fmla="*/ 0 h 128"/>
                <a:gd name="T58" fmla="*/ 67 w 135"/>
                <a:gd name="T59" fmla="*/ 5 h 128"/>
                <a:gd name="T60" fmla="*/ 44 w 135"/>
                <a:gd name="T61" fmla="*/ 7 h 128"/>
                <a:gd name="T62" fmla="*/ 42 w 135"/>
                <a:gd name="T63" fmla="*/ 6 h 128"/>
                <a:gd name="T64" fmla="*/ 39 w 135"/>
                <a:gd name="T65" fmla="*/ 7 h 128"/>
                <a:gd name="T66" fmla="*/ 0 w 135"/>
                <a:gd name="T67" fmla="*/ 86 h 128"/>
                <a:gd name="T68" fmla="*/ 17 w 135"/>
                <a:gd name="T69" fmla="*/ 90 h 128"/>
                <a:gd name="T70" fmla="*/ 12 w 135"/>
                <a:gd name="T71" fmla="*/ 102 h 128"/>
                <a:gd name="T72" fmla="*/ 14 w 135"/>
                <a:gd name="T73" fmla="*/ 103 h 128"/>
                <a:gd name="T74" fmla="*/ 17 w 135"/>
                <a:gd name="T75" fmla="*/ 103 h 128"/>
                <a:gd name="T76" fmla="*/ 84 w 135"/>
                <a:gd name="T77" fmla="*/ 125 h 128"/>
                <a:gd name="T78" fmla="*/ 91 w 135"/>
                <a:gd name="T79" fmla="*/ 128 h 128"/>
                <a:gd name="T80" fmla="*/ 94 w 135"/>
                <a:gd name="T81" fmla="*/ 127 h 128"/>
                <a:gd name="T82" fmla="*/ 134 w 135"/>
                <a:gd name="T83" fmla="*/ 40 h 128"/>
                <a:gd name="T84" fmla="*/ 133 w 135"/>
                <a:gd name="T85" fmla="*/ 37 h 128"/>
                <a:gd name="T86" fmla="*/ 124 w 135"/>
                <a:gd name="T87" fmla="*/ 26 h 128"/>
                <a:gd name="T88" fmla="*/ 125 w 135"/>
                <a:gd name="T89" fmla="*/ 24 h 128"/>
                <a:gd name="T90" fmla="*/ 126 w 135"/>
                <a:gd name="T91" fmla="*/ 22 h 128"/>
                <a:gd name="T92" fmla="*/ 124 w 135"/>
                <a:gd name="T93" fmla="*/ 20 h 128"/>
                <a:gd name="T94" fmla="*/ 122 w 135"/>
                <a:gd name="T95" fmla="*/ 20 h 128"/>
                <a:gd name="T96" fmla="*/ 119 w 135"/>
                <a:gd name="T97" fmla="*/ 20 h 128"/>
                <a:gd name="T98" fmla="*/ 89 w 135"/>
                <a:gd name="T99" fmla="*/ 17 h 128"/>
                <a:gd name="T100" fmla="*/ 92 w 135"/>
                <a:gd name="T101" fmla="*/ 5 h 128"/>
                <a:gd name="T102" fmla="*/ 90 w 135"/>
                <a:gd name="T103" fmla="*/ 2 h 128"/>
                <a:gd name="T104" fmla="*/ 74 w 135"/>
                <a:gd name="T10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5" h="128">
                  <a:moveTo>
                    <a:pt x="17" y="99"/>
                  </a:moveTo>
                  <a:cubicBezTo>
                    <a:pt x="19" y="96"/>
                    <a:pt x="20" y="94"/>
                    <a:pt x="22" y="91"/>
                  </a:cubicBezTo>
                  <a:cubicBezTo>
                    <a:pt x="47" y="96"/>
                    <a:pt x="71" y="104"/>
                    <a:pt x="95" y="114"/>
                  </a:cubicBezTo>
                  <a:cubicBezTo>
                    <a:pt x="93" y="117"/>
                    <a:pt x="92" y="120"/>
                    <a:pt x="91" y="124"/>
                  </a:cubicBezTo>
                  <a:cubicBezTo>
                    <a:pt x="90" y="123"/>
                    <a:pt x="90" y="123"/>
                    <a:pt x="89" y="123"/>
                  </a:cubicBezTo>
                  <a:cubicBezTo>
                    <a:pt x="89" y="123"/>
                    <a:pt x="89" y="122"/>
                    <a:pt x="88" y="122"/>
                  </a:cubicBezTo>
                  <a:cubicBezTo>
                    <a:pt x="88" y="122"/>
                    <a:pt x="87" y="121"/>
                    <a:pt x="86" y="121"/>
                  </a:cubicBezTo>
                  <a:cubicBezTo>
                    <a:pt x="86" y="121"/>
                    <a:pt x="86" y="121"/>
                    <a:pt x="86" y="121"/>
                  </a:cubicBezTo>
                  <a:cubicBezTo>
                    <a:pt x="86" y="120"/>
                    <a:pt x="85" y="119"/>
                    <a:pt x="84" y="119"/>
                  </a:cubicBezTo>
                  <a:cubicBezTo>
                    <a:pt x="84" y="119"/>
                    <a:pt x="84" y="119"/>
                    <a:pt x="84" y="119"/>
                  </a:cubicBezTo>
                  <a:cubicBezTo>
                    <a:pt x="83" y="120"/>
                    <a:pt x="83" y="120"/>
                    <a:pt x="83" y="120"/>
                  </a:cubicBezTo>
                  <a:cubicBezTo>
                    <a:pt x="67" y="114"/>
                    <a:pt x="50" y="108"/>
                    <a:pt x="34" y="102"/>
                  </a:cubicBezTo>
                  <a:cubicBezTo>
                    <a:pt x="29" y="101"/>
                    <a:pt x="23" y="99"/>
                    <a:pt x="17" y="99"/>
                  </a:cubicBezTo>
                  <a:cubicBezTo>
                    <a:pt x="17" y="99"/>
                    <a:pt x="17" y="99"/>
                    <a:pt x="17" y="99"/>
                  </a:cubicBezTo>
                  <a:moveTo>
                    <a:pt x="100" y="101"/>
                  </a:moveTo>
                  <a:cubicBezTo>
                    <a:pt x="104" y="79"/>
                    <a:pt x="111" y="57"/>
                    <a:pt x="119" y="37"/>
                  </a:cubicBezTo>
                  <a:cubicBezTo>
                    <a:pt x="122" y="38"/>
                    <a:pt x="125" y="40"/>
                    <a:pt x="129" y="40"/>
                  </a:cubicBezTo>
                  <a:cubicBezTo>
                    <a:pt x="123" y="47"/>
                    <a:pt x="120" y="55"/>
                    <a:pt x="116" y="63"/>
                  </a:cubicBezTo>
                  <a:cubicBezTo>
                    <a:pt x="111" y="76"/>
                    <a:pt x="106" y="88"/>
                    <a:pt x="100" y="101"/>
                  </a:cubicBezTo>
                  <a:moveTo>
                    <a:pt x="20" y="87"/>
                  </a:moveTo>
                  <a:cubicBezTo>
                    <a:pt x="15" y="86"/>
                    <a:pt x="10" y="85"/>
                    <a:pt x="5" y="84"/>
                  </a:cubicBezTo>
                  <a:cubicBezTo>
                    <a:pt x="20" y="61"/>
                    <a:pt x="33" y="37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50" y="13"/>
                    <a:pt x="57" y="15"/>
                    <a:pt x="64" y="17"/>
                  </a:cubicBezTo>
                  <a:cubicBezTo>
                    <a:pt x="63" y="21"/>
                    <a:pt x="61" y="25"/>
                    <a:pt x="59" y="29"/>
                  </a:cubicBezTo>
                  <a:cubicBezTo>
                    <a:pt x="59" y="30"/>
                    <a:pt x="59" y="31"/>
                    <a:pt x="60" y="31"/>
                  </a:cubicBezTo>
                  <a:cubicBezTo>
                    <a:pt x="61" y="33"/>
                    <a:pt x="64" y="34"/>
                    <a:pt x="67" y="35"/>
                  </a:cubicBezTo>
                  <a:cubicBezTo>
                    <a:pt x="71" y="35"/>
                    <a:pt x="74" y="36"/>
                    <a:pt x="77" y="36"/>
                  </a:cubicBezTo>
                  <a:cubicBezTo>
                    <a:pt x="79" y="36"/>
                    <a:pt x="80" y="36"/>
                    <a:pt x="81" y="36"/>
                  </a:cubicBezTo>
                  <a:cubicBezTo>
                    <a:pt x="83" y="35"/>
                    <a:pt x="84" y="35"/>
                    <a:pt x="85" y="33"/>
                  </a:cubicBezTo>
                  <a:cubicBezTo>
                    <a:pt x="85" y="33"/>
                    <a:pt x="86" y="32"/>
                    <a:pt x="86" y="31"/>
                  </a:cubicBezTo>
                  <a:cubicBezTo>
                    <a:pt x="87" y="28"/>
                    <a:pt x="88" y="25"/>
                    <a:pt x="88" y="21"/>
                  </a:cubicBezTo>
                  <a:cubicBezTo>
                    <a:pt x="98" y="23"/>
                    <a:pt x="108" y="23"/>
                    <a:pt x="118" y="24"/>
                  </a:cubicBezTo>
                  <a:cubicBezTo>
                    <a:pt x="118" y="24"/>
                    <a:pt x="118" y="24"/>
                    <a:pt x="118" y="24"/>
                  </a:cubicBezTo>
                  <a:cubicBezTo>
                    <a:pt x="119" y="24"/>
                    <a:pt x="119" y="24"/>
                    <a:pt x="120" y="24"/>
                  </a:cubicBezTo>
                  <a:cubicBezTo>
                    <a:pt x="108" y="51"/>
                    <a:pt x="99" y="80"/>
                    <a:pt x="95" y="110"/>
                  </a:cubicBezTo>
                  <a:cubicBezTo>
                    <a:pt x="71" y="100"/>
                    <a:pt x="47" y="92"/>
                    <a:pt x="23" y="87"/>
                  </a:cubicBezTo>
                  <a:cubicBezTo>
                    <a:pt x="23" y="87"/>
                    <a:pt x="23" y="87"/>
                    <a:pt x="22" y="86"/>
                  </a:cubicBezTo>
                  <a:cubicBezTo>
                    <a:pt x="22" y="86"/>
                    <a:pt x="21" y="86"/>
                    <a:pt x="21" y="86"/>
                  </a:cubicBezTo>
                  <a:cubicBezTo>
                    <a:pt x="21" y="86"/>
                    <a:pt x="20" y="86"/>
                    <a:pt x="20" y="87"/>
                  </a:cubicBezTo>
                  <a:moveTo>
                    <a:pt x="72" y="4"/>
                  </a:moveTo>
                  <a:cubicBezTo>
                    <a:pt x="73" y="4"/>
                    <a:pt x="73" y="4"/>
                    <a:pt x="74" y="4"/>
                  </a:cubicBezTo>
                  <a:cubicBezTo>
                    <a:pt x="74" y="4"/>
                    <a:pt x="75" y="4"/>
                    <a:pt x="76" y="4"/>
                  </a:cubicBezTo>
                  <a:cubicBezTo>
                    <a:pt x="80" y="5"/>
                    <a:pt x="83" y="5"/>
                    <a:pt x="87" y="6"/>
                  </a:cubicBezTo>
                  <a:cubicBezTo>
                    <a:pt x="87" y="7"/>
                    <a:pt x="87" y="8"/>
                    <a:pt x="86" y="10"/>
                  </a:cubicBezTo>
                  <a:cubicBezTo>
                    <a:pt x="85" y="14"/>
                    <a:pt x="85" y="18"/>
                    <a:pt x="84" y="23"/>
                  </a:cubicBezTo>
                  <a:cubicBezTo>
                    <a:pt x="83" y="25"/>
                    <a:pt x="83" y="27"/>
                    <a:pt x="82" y="28"/>
                  </a:cubicBezTo>
                  <a:cubicBezTo>
                    <a:pt x="82" y="30"/>
                    <a:pt x="82" y="31"/>
                    <a:pt x="81" y="31"/>
                  </a:cubicBezTo>
                  <a:cubicBezTo>
                    <a:pt x="81" y="31"/>
                    <a:pt x="81" y="31"/>
                    <a:pt x="80" y="32"/>
                  </a:cubicBezTo>
                  <a:cubicBezTo>
                    <a:pt x="80" y="32"/>
                    <a:pt x="79" y="32"/>
                    <a:pt x="77" y="32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75" y="32"/>
                    <a:pt x="71" y="31"/>
                    <a:pt x="69" y="31"/>
                  </a:cubicBezTo>
                  <a:cubicBezTo>
                    <a:pt x="67" y="30"/>
                    <a:pt x="65" y="29"/>
                    <a:pt x="64" y="29"/>
                  </a:cubicBezTo>
                  <a:cubicBezTo>
                    <a:pt x="67" y="21"/>
                    <a:pt x="70" y="11"/>
                    <a:pt x="71" y="5"/>
                  </a:cubicBezTo>
                  <a:cubicBezTo>
                    <a:pt x="71" y="5"/>
                    <a:pt x="72" y="5"/>
                    <a:pt x="72" y="4"/>
                  </a:cubicBezTo>
                  <a:cubicBezTo>
                    <a:pt x="72" y="4"/>
                    <a:pt x="72" y="4"/>
                    <a:pt x="72" y="4"/>
                  </a:cubicBezTo>
                  <a:moveTo>
                    <a:pt x="74" y="0"/>
                  </a:moveTo>
                  <a:cubicBezTo>
                    <a:pt x="73" y="0"/>
                    <a:pt x="71" y="0"/>
                    <a:pt x="70" y="1"/>
                  </a:cubicBezTo>
                  <a:cubicBezTo>
                    <a:pt x="69" y="2"/>
                    <a:pt x="68" y="3"/>
                    <a:pt x="67" y="5"/>
                  </a:cubicBezTo>
                  <a:cubicBezTo>
                    <a:pt x="67" y="7"/>
                    <a:pt x="66" y="10"/>
                    <a:pt x="65" y="13"/>
                  </a:cubicBezTo>
                  <a:cubicBezTo>
                    <a:pt x="58" y="11"/>
                    <a:pt x="51" y="9"/>
                    <a:pt x="44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7"/>
                    <a:pt x="42" y="6"/>
                    <a:pt x="42" y="6"/>
                  </a:cubicBezTo>
                  <a:cubicBezTo>
                    <a:pt x="42" y="6"/>
                    <a:pt x="41" y="6"/>
                    <a:pt x="41" y="6"/>
                  </a:cubicBezTo>
                  <a:cubicBezTo>
                    <a:pt x="40" y="6"/>
                    <a:pt x="39" y="6"/>
                    <a:pt x="39" y="7"/>
                  </a:cubicBezTo>
                  <a:cubicBezTo>
                    <a:pt x="29" y="34"/>
                    <a:pt x="16" y="60"/>
                    <a:pt x="0" y="84"/>
                  </a:cubicBezTo>
                  <a:cubicBezTo>
                    <a:pt x="0" y="85"/>
                    <a:pt x="0" y="86"/>
                    <a:pt x="0" y="86"/>
                  </a:cubicBezTo>
                  <a:cubicBezTo>
                    <a:pt x="0" y="87"/>
                    <a:pt x="1" y="88"/>
                    <a:pt x="1" y="88"/>
                  </a:cubicBezTo>
                  <a:cubicBezTo>
                    <a:pt x="7" y="88"/>
                    <a:pt x="12" y="89"/>
                    <a:pt x="17" y="90"/>
                  </a:cubicBezTo>
                  <a:cubicBezTo>
                    <a:pt x="15" y="94"/>
                    <a:pt x="14" y="97"/>
                    <a:pt x="12" y="100"/>
                  </a:cubicBezTo>
                  <a:cubicBezTo>
                    <a:pt x="11" y="101"/>
                    <a:pt x="11" y="102"/>
                    <a:pt x="12" y="102"/>
                  </a:cubicBezTo>
                  <a:cubicBezTo>
                    <a:pt x="12" y="103"/>
                    <a:pt x="13" y="103"/>
                    <a:pt x="13" y="103"/>
                  </a:cubicBezTo>
                  <a:cubicBezTo>
                    <a:pt x="14" y="103"/>
                    <a:pt x="14" y="103"/>
                    <a:pt x="14" y="103"/>
                  </a:cubicBezTo>
                  <a:cubicBezTo>
                    <a:pt x="15" y="103"/>
                    <a:pt x="16" y="103"/>
                    <a:pt x="17" y="103"/>
                  </a:cubicBezTo>
                  <a:cubicBezTo>
                    <a:pt x="17" y="103"/>
                    <a:pt x="17" y="103"/>
                    <a:pt x="17" y="103"/>
                  </a:cubicBezTo>
                  <a:cubicBezTo>
                    <a:pt x="22" y="103"/>
                    <a:pt x="27" y="105"/>
                    <a:pt x="32" y="106"/>
                  </a:cubicBezTo>
                  <a:cubicBezTo>
                    <a:pt x="50" y="112"/>
                    <a:pt x="67" y="118"/>
                    <a:pt x="84" y="125"/>
                  </a:cubicBezTo>
                  <a:cubicBezTo>
                    <a:pt x="85" y="125"/>
                    <a:pt x="85" y="126"/>
                    <a:pt x="86" y="126"/>
                  </a:cubicBezTo>
                  <a:cubicBezTo>
                    <a:pt x="88" y="127"/>
                    <a:pt x="90" y="128"/>
                    <a:pt x="91" y="128"/>
                  </a:cubicBezTo>
                  <a:cubicBezTo>
                    <a:pt x="91" y="128"/>
                    <a:pt x="92" y="128"/>
                    <a:pt x="92" y="128"/>
                  </a:cubicBezTo>
                  <a:cubicBezTo>
                    <a:pt x="93" y="128"/>
                    <a:pt x="93" y="128"/>
                    <a:pt x="94" y="127"/>
                  </a:cubicBezTo>
                  <a:cubicBezTo>
                    <a:pt x="102" y="106"/>
                    <a:pt x="111" y="86"/>
                    <a:pt x="120" y="65"/>
                  </a:cubicBezTo>
                  <a:cubicBezTo>
                    <a:pt x="124" y="56"/>
                    <a:pt x="128" y="47"/>
                    <a:pt x="134" y="40"/>
                  </a:cubicBezTo>
                  <a:cubicBezTo>
                    <a:pt x="135" y="40"/>
                    <a:pt x="135" y="39"/>
                    <a:pt x="134" y="38"/>
                  </a:cubicBezTo>
                  <a:cubicBezTo>
                    <a:pt x="134" y="37"/>
                    <a:pt x="133" y="37"/>
                    <a:pt x="133" y="37"/>
                  </a:cubicBezTo>
                  <a:cubicBezTo>
                    <a:pt x="129" y="36"/>
                    <a:pt x="125" y="35"/>
                    <a:pt x="121" y="33"/>
                  </a:cubicBezTo>
                  <a:cubicBezTo>
                    <a:pt x="122" y="30"/>
                    <a:pt x="123" y="28"/>
                    <a:pt x="124" y="26"/>
                  </a:cubicBezTo>
                  <a:cubicBezTo>
                    <a:pt x="124" y="25"/>
                    <a:pt x="124" y="25"/>
                    <a:pt x="124" y="25"/>
                  </a:cubicBezTo>
                  <a:cubicBezTo>
                    <a:pt x="125" y="24"/>
                    <a:pt x="125" y="24"/>
                    <a:pt x="125" y="24"/>
                  </a:cubicBezTo>
                  <a:cubicBezTo>
                    <a:pt x="125" y="24"/>
                    <a:pt x="125" y="24"/>
                    <a:pt x="126" y="23"/>
                  </a:cubicBezTo>
                  <a:cubicBezTo>
                    <a:pt x="126" y="23"/>
                    <a:pt x="126" y="23"/>
                    <a:pt x="126" y="22"/>
                  </a:cubicBezTo>
                  <a:cubicBezTo>
                    <a:pt x="126" y="22"/>
                    <a:pt x="126" y="21"/>
                    <a:pt x="126" y="21"/>
                  </a:cubicBezTo>
                  <a:cubicBezTo>
                    <a:pt x="125" y="20"/>
                    <a:pt x="124" y="20"/>
                    <a:pt x="124" y="2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2" y="20"/>
                    <a:pt x="122" y="20"/>
                    <a:pt x="122" y="20"/>
                  </a:cubicBezTo>
                  <a:cubicBezTo>
                    <a:pt x="122" y="20"/>
                    <a:pt x="122" y="20"/>
                    <a:pt x="121" y="20"/>
                  </a:cubicBezTo>
                  <a:cubicBezTo>
                    <a:pt x="120" y="20"/>
                    <a:pt x="120" y="20"/>
                    <a:pt x="119" y="20"/>
                  </a:cubicBezTo>
                  <a:cubicBezTo>
                    <a:pt x="108" y="19"/>
                    <a:pt x="99" y="19"/>
                    <a:pt x="89" y="17"/>
                  </a:cubicBezTo>
                  <a:cubicBezTo>
                    <a:pt x="89" y="17"/>
                    <a:pt x="89" y="17"/>
                    <a:pt x="89" y="17"/>
                  </a:cubicBezTo>
                  <a:cubicBezTo>
                    <a:pt x="90" y="14"/>
                    <a:pt x="90" y="12"/>
                    <a:pt x="91" y="10"/>
                  </a:cubicBezTo>
                  <a:cubicBezTo>
                    <a:pt x="91" y="8"/>
                    <a:pt x="92" y="6"/>
                    <a:pt x="92" y="5"/>
                  </a:cubicBezTo>
                  <a:cubicBezTo>
                    <a:pt x="92" y="4"/>
                    <a:pt x="92" y="4"/>
                    <a:pt x="92" y="3"/>
                  </a:cubicBezTo>
                  <a:cubicBezTo>
                    <a:pt x="92" y="3"/>
                    <a:pt x="91" y="2"/>
                    <a:pt x="90" y="2"/>
                  </a:cubicBezTo>
                  <a:cubicBezTo>
                    <a:pt x="86" y="1"/>
                    <a:pt x="81" y="1"/>
                    <a:pt x="76" y="0"/>
                  </a:cubicBezTo>
                  <a:cubicBezTo>
                    <a:pt x="76" y="0"/>
                    <a:pt x="75" y="0"/>
                    <a:pt x="7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71" name="Freeform 825"/>
            <p:cNvSpPr>
              <a:spLocks noEditPoints="1"/>
            </p:cNvSpPr>
            <p:nvPr/>
          </p:nvSpPr>
          <p:spPr bwMode="auto">
            <a:xfrm>
              <a:off x="3269" y="2690"/>
              <a:ext cx="408" cy="377"/>
            </a:xfrm>
            <a:custGeom>
              <a:avLst/>
              <a:gdLst>
                <a:gd name="T0" fmla="*/ 167 w 172"/>
                <a:gd name="T1" fmla="*/ 113 h 159"/>
                <a:gd name="T2" fmla="*/ 152 w 172"/>
                <a:gd name="T3" fmla="*/ 152 h 159"/>
                <a:gd name="T4" fmla="*/ 130 w 172"/>
                <a:gd name="T5" fmla="*/ 117 h 159"/>
                <a:gd name="T6" fmla="*/ 142 w 172"/>
                <a:gd name="T7" fmla="*/ 102 h 159"/>
                <a:gd name="T8" fmla="*/ 146 w 172"/>
                <a:gd name="T9" fmla="*/ 102 h 159"/>
                <a:gd name="T10" fmla="*/ 140 w 172"/>
                <a:gd name="T11" fmla="*/ 78 h 159"/>
                <a:gd name="T12" fmla="*/ 140 w 172"/>
                <a:gd name="T13" fmla="*/ 100 h 159"/>
                <a:gd name="T14" fmla="*/ 97 w 172"/>
                <a:gd name="T15" fmla="*/ 91 h 159"/>
                <a:gd name="T16" fmla="*/ 114 w 172"/>
                <a:gd name="T17" fmla="*/ 77 h 159"/>
                <a:gd name="T18" fmla="*/ 119 w 172"/>
                <a:gd name="T19" fmla="*/ 92 h 159"/>
                <a:gd name="T20" fmla="*/ 92 w 172"/>
                <a:gd name="T21" fmla="*/ 68 h 159"/>
                <a:gd name="T22" fmla="*/ 110 w 172"/>
                <a:gd name="T23" fmla="*/ 76 h 159"/>
                <a:gd name="T24" fmla="*/ 83 w 172"/>
                <a:gd name="T25" fmla="*/ 55 h 159"/>
                <a:gd name="T26" fmla="*/ 79 w 172"/>
                <a:gd name="T27" fmla="*/ 65 h 159"/>
                <a:gd name="T28" fmla="*/ 64 w 172"/>
                <a:gd name="T29" fmla="*/ 46 h 159"/>
                <a:gd name="T30" fmla="*/ 83 w 172"/>
                <a:gd name="T31" fmla="*/ 42 h 159"/>
                <a:gd name="T32" fmla="*/ 61 w 172"/>
                <a:gd name="T33" fmla="*/ 29 h 159"/>
                <a:gd name="T34" fmla="*/ 45 w 172"/>
                <a:gd name="T35" fmla="*/ 41 h 159"/>
                <a:gd name="T36" fmla="*/ 5 w 172"/>
                <a:gd name="T37" fmla="*/ 155 h 159"/>
                <a:gd name="T38" fmla="*/ 24 w 172"/>
                <a:gd name="T39" fmla="*/ 23 h 159"/>
                <a:gd name="T40" fmla="*/ 35 w 172"/>
                <a:gd name="T41" fmla="*/ 46 h 159"/>
                <a:gd name="T42" fmla="*/ 60 w 172"/>
                <a:gd name="T43" fmla="*/ 47 h 159"/>
                <a:gd name="T44" fmla="*/ 62 w 172"/>
                <a:gd name="T45" fmla="*/ 69 h 159"/>
                <a:gd name="T46" fmla="*/ 62 w 172"/>
                <a:gd name="T47" fmla="*/ 70 h 159"/>
                <a:gd name="T48" fmla="*/ 63 w 172"/>
                <a:gd name="T49" fmla="*/ 70 h 159"/>
                <a:gd name="T50" fmla="*/ 79 w 172"/>
                <a:gd name="T51" fmla="*/ 69 h 159"/>
                <a:gd name="T52" fmla="*/ 92 w 172"/>
                <a:gd name="T53" fmla="*/ 95 h 159"/>
                <a:gd name="T54" fmla="*/ 120 w 172"/>
                <a:gd name="T55" fmla="*/ 118 h 159"/>
                <a:gd name="T56" fmla="*/ 130 w 172"/>
                <a:gd name="T57" fmla="*/ 121 h 159"/>
                <a:gd name="T58" fmla="*/ 5 w 172"/>
                <a:gd name="T59" fmla="*/ 155 h 159"/>
                <a:gd name="T60" fmla="*/ 56 w 172"/>
                <a:gd name="T61" fmla="*/ 13 h 159"/>
                <a:gd name="T62" fmla="*/ 8 w 172"/>
                <a:gd name="T63" fmla="*/ 19 h 159"/>
                <a:gd name="T64" fmla="*/ 51 w 172"/>
                <a:gd name="T65" fmla="*/ 4 h 159"/>
                <a:gd name="T66" fmla="*/ 58 w 172"/>
                <a:gd name="T67" fmla="*/ 0 h 159"/>
                <a:gd name="T68" fmla="*/ 29 w 172"/>
                <a:gd name="T69" fmla="*/ 2 h 159"/>
                <a:gd name="T70" fmla="*/ 2 w 172"/>
                <a:gd name="T71" fmla="*/ 20 h 159"/>
                <a:gd name="T72" fmla="*/ 1 w 172"/>
                <a:gd name="T73" fmla="*/ 21 h 159"/>
                <a:gd name="T74" fmla="*/ 0 w 172"/>
                <a:gd name="T75" fmla="*/ 157 h 159"/>
                <a:gd name="T76" fmla="*/ 149 w 172"/>
                <a:gd name="T77" fmla="*/ 157 h 159"/>
                <a:gd name="T78" fmla="*/ 152 w 172"/>
                <a:gd name="T79" fmla="*/ 158 h 159"/>
                <a:gd name="T80" fmla="*/ 155 w 172"/>
                <a:gd name="T81" fmla="*/ 154 h 159"/>
                <a:gd name="T82" fmla="*/ 171 w 172"/>
                <a:gd name="T83" fmla="*/ 131 h 159"/>
                <a:gd name="T84" fmla="*/ 171 w 172"/>
                <a:gd name="T85" fmla="*/ 99 h 159"/>
                <a:gd name="T86" fmla="*/ 171 w 172"/>
                <a:gd name="T87" fmla="*/ 98 h 159"/>
                <a:gd name="T88" fmla="*/ 152 w 172"/>
                <a:gd name="T89" fmla="*/ 98 h 159"/>
                <a:gd name="T90" fmla="*/ 143 w 172"/>
                <a:gd name="T91" fmla="*/ 99 h 159"/>
                <a:gd name="T92" fmla="*/ 144 w 172"/>
                <a:gd name="T93" fmla="*/ 74 h 159"/>
                <a:gd name="T94" fmla="*/ 143 w 172"/>
                <a:gd name="T95" fmla="*/ 73 h 159"/>
                <a:gd name="T96" fmla="*/ 126 w 172"/>
                <a:gd name="T97" fmla="*/ 73 h 159"/>
                <a:gd name="T98" fmla="*/ 114 w 172"/>
                <a:gd name="T99" fmla="*/ 48 h 159"/>
                <a:gd name="T100" fmla="*/ 113 w 172"/>
                <a:gd name="T101" fmla="*/ 47 h 159"/>
                <a:gd name="T102" fmla="*/ 112 w 172"/>
                <a:gd name="T103" fmla="*/ 46 h 159"/>
                <a:gd name="T104" fmla="*/ 87 w 172"/>
                <a:gd name="T105" fmla="*/ 26 h 159"/>
                <a:gd name="T106" fmla="*/ 86 w 172"/>
                <a:gd name="T107" fmla="*/ 25 h 159"/>
                <a:gd name="T108" fmla="*/ 85 w 172"/>
                <a:gd name="T109" fmla="*/ 24 h 159"/>
                <a:gd name="T110" fmla="*/ 59 w 172"/>
                <a:gd name="T111" fmla="*/ 13 h 159"/>
                <a:gd name="T112" fmla="*/ 59 w 172"/>
                <a:gd name="T113" fmla="*/ 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2" h="159">
                  <a:moveTo>
                    <a:pt x="152" y="152"/>
                  </a:moveTo>
                  <a:cubicBezTo>
                    <a:pt x="151" y="141"/>
                    <a:pt x="150" y="130"/>
                    <a:pt x="150" y="119"/>
                  </a:cubicBezTo>
                  <a:cubicBezTo>
                    <a:pt x="156" y="113"/>
                    <a:pt x="161" y="108"/>
                    <a:pt x="168" y="103"/>
                  </a:cubicBezTo>
                  <a:cubicBezTo>
                    <a:pt x="168" y="106"/>
                    <a:pt x="167" y="110"/>
                    <a:pt x="167" y="113"/>
                  </a:cubicBezTo>
                  <a:cubicBezTo>
                    <a:pt x="167" y="116"/>
                    <a:pt x="167" y="118"/>
                    <a:pt x="167" y="120"/>
                  </a:cubicBezTo>
                  <a:cubicBezTo>
                    <a:pt x="167" y="124"/>
                    <a:pt x="167" y="128"/>
                    <a:pt x="167" y="131"/>
                  </a:cubicBezTo>
                  <a:cubicBezTo>
                    <a:pt x="167" y="131"/>
                    <a:pt x="168" y="132"/>
                    <a:pt x="168" y="132"/>
                  </a:cubicBezTo>
                  <a:cubicBezTo>
                    <a:pt x="163" y="139"/>
                    <a:pt x="158" y="146"/>
                    <a:pt x="152" y="152"/>
                  </a:cubicBezTo>
                  <a:moveTo>
                    <a:pt x="152" y="102"/>
                  </a:moveTo>
                  <a:cubicBezTo>
                    <a:pt x="156" y="102"/>
                    <a:pt x="159" y="102"/>
                    <a:pt x="163" y="102"/>
                  </a:cubicBezTo>
                  <a:cubicBezTo>
                    <a:pt x="157" y="106"/>
                    <a:pt x="152" y="112"/>
                    <a:pt x="147" y="117"/>
                  </a:cubicBezTo>
                  <a:cubicBezTo>
                    <a:pt x="139" y="117"/>
                    <a:pt x="136" y="117"/>
                    <a:pt x="130" y="117"/>
                  </a:cubicBezTo>
                  <a:cubicBezTo>
                    <a:pt x="129" y="117"/>
                    <a:pt x="128" y="117"/>
                    <a:pt x="126" y="117"/>
                  </a:cubicBezTo>
                  <a:cubicBezTo>
                    <a:pt x="128" y="116"/>
                    <a:pt x="131" y="113"/>
                    <a:pt x="133" y="111"/>
                  </a:cubicBezTo>
                  <a:cubicBezTo>
                    <a:pt x="136" y="108"/>
                    <a:pt x="139" y="105"/>
                    <a:pt x="141" y="103"/>
                  </a:cubicBezTo>
                  <a:cubicBezTo>
                    <a:pt x="142" y="102"/>
                    <a:pt x="142" y="102"/>
                    <a:pt x="142" y="102"/>
                  </a:cubicBezTo>
                  <a:cubicBezTo>
                    <a:pt x="142" y="102"/>
                    <a:pt x="142" y="102"/>
                    <a:pt x="143" y="102"/>
                  </a:cubicBezTo>
                  <a:cubicBezTo>
                    <a:pt x="143" y="102"/>
                    <a:pt x="143" y="102"/>
                    <a:pt x="143" y="102"/>
                  </a:cubicBezTo>
                  <a:cubicBezTo>
                    <a:pt x="144" y="102"/>
                    <a:pt x="144" y="102"/>
                    <a:pt x="144" y="102"/>
                  </a:cubicBezTo>
                  <a:cubicBezTo>
                    <a:pt x="144" y="102"/>
                    <a:pt x="145" y="102"/>
                    <a:pt x="146" y="102"/>
                  </a:cubicBezTo>
                  <a:cubicBezTo>
                    <a:pt x="148" y="102"/>
                    <a:pt x="150" y="102"/>
                    <a:pt x="152" y="102"/>
                  </a:cubicBezTo>
                  <a:moveTo>
                    <a:pt x="123" y="115"/>
                  </a:moveTo>
                  <a:cubicBezTo>
                    <a:pt x="123" y="107"/>
                    <a:pt x="123" y="104"/>
                    <a:pt x="122" y="94"/>
                  </a:cubicBezTo>
                  <a:cubicBezTo>
                    <a:pt x="128" y="88"/>
                    <a:pt x="133" y="83"/>
                    <a:pt x="140" y="78"/>
                  </a:cubicBezTo>
                  <a:cubicBezTo>
                    <a:pt x="140" y="80"/>
                    <a:pt x="140" y="83"/>
                    <a:pt x="140" y="86"/>
                  </a:cubicBezTo>
                  <a:cubicBezTo>
                    <a:pt x="140" y="87"/>
                    <a:pt x="140" y="89"/>
                    <a:pt x="140" y="91"/>
                  </a:cubicBezTo>
                  <a:cubicBezTo>
                    <a:pt x="140" y="93"/>
                    <a:pt x="140" y="96"/>
                    <a:pt x="140" y="99"/>
                  </a:cubicBezTo>
                  <a:cubicBezTo>
                    <a:pt x="140" y="100"/>
                    <a:pt x="140" y="100"/>
                    <a:pt x="140" y="100"/>
                  </a:cubicBezTo>
                  <a:cubicBezTo>
                    <a:pt x="139" y="100"/>
                    <a:pt x="139" y="100"/>
                    <a:pt x="139" y="100"/>
                  </a:cubicBezTo>
                  <a:cubicBezTo>
                    <a:pt x="137" y="102"/>
                    <a:pt x="134" y="105"/>
                    <a:pt x="130" y="109"/>
                  </a:cubicBezTo>
                  <a:cubicBezTo>
                    <a:pt x="128" y="111"/>
                    <a:pt x="126" y="113"/>
                    <a:pt x="123" y="115"/>
                  </a:cubicBezTo>
                  <a:moveTo>
                    <a:pt x="97" y="91"/>
                  </a:moveTo>
                  <a:cubicBezTo>
                    <a:pt x="100" y="89"/>
                    <a:pt x="103" y="87"/>
                    <a:pt x="106" y="84"/>
                  </a:cubicBezTo>
                  <a:cubicBezTo>
                    <a:pt x="108" y="83"/>
                    <a:pt x="110" y="81"/>
                    <a:pt x="111" y="80"/>
                  </a:cubicBezTo>
                  <a:cubicBezTo>
                    <a:pt x="112" y="79"/>
                    <a:pt x="113" y="78"/>
                    <a:pt x="113" y="78"/>
                  </a:cubicBezTo>
                  <a:cubicBezTo>
                    <a:pt x="114" y="77"/>
                    <a:pt x="114" y="77"/>
                    <a:pt x="114" y="77"/>
                  </a:cubicBezTo>
                  <a:cubicBezTo>
                    <a:pt x="114" y="77"/>
                    <a:pt x="114" y="77"/>
                    <a:pt x="114" y="77"/>
                  </a:cubicBezTo>
                  <a:cubicBezTo>
                    <a:pt x="117" y="77"/>
                    <a:pt x="121" y="77"/>
                    <a:pt x="126" y="77"/>
                  </a:cubicBezTo>
                  <a:cubicBezTo>
                    <a:pt x="129" y="77"/>
                    <a:pt x="133" y="77"/>
                    <a:pt x="136" y="77"/>
                  </a:cubicBezTo>
                  <a:cubicBezTo>
                    <a:pt x="130" y="81"/>
                    <a:pt x="125" y="87"/>
                    <a:pt x="119" y="92"/>
                  </a:cubicBezTo>
                  <a:cubicBezTo>
                    <a:pt x="114" y="91"/>
                    <a:pt x="110" y="91"/>
                    <a:pt x="106" y="91"/>
                  </a:cubicBezTo>
                  <a:cubicBezTo>
                    <a:pt x="103" y="91"/>
                    <a:pt x="101" y="91"/>
                    <a:pt x="97" y="91"/>
                  </a:cubicBezTo>
                  <a:moveTo>
                    <a:pt x="93" y="90"/>
                  </a:moveTo>
                  <a:cubicBezTo>
                    <a:pt x="93" y="81"/>
                    <a:pt x="92" y="77"/>
                    <a:pt x="92" y="68"/>
                  </a:cubicBezTo>
                  <a:cubicBezTo>
                    <a:pt x="98" y="62"/>
                    <a:pt x="103" y="56"/>
                    <a:pt x="110" y="52"/>
                  </a:cubicBezTo>
                  <a:cubicBezTo>
                    <a:pt x="110" y="52"/>
                    <a:pt x="110" y="53"/>
                    <a:pt x="110" y="54"/>
                  </a:cubicBezTo>
                  <a:cubicBezTo>
                    <a:pt x="110" y="59"/>
                    <a:pt x="110" y="66"/>
                    <a:pt x="110" y="72"/>
                  </a:cubicBezTo>
                  <a:cubicBezTo>
                    <a:pt x="110" y="73"/>
                    <a:pt x="110" y="74"/>
                    <a:pt x="110" y="76"/>
                  </a:cubicBezTo>
                  <a:cubicBezTo>
                    <a:pt x="108" y="77"/>
                    <a:pt x="105" y="80"/>
                    <a:pt x="102" y="83"/>
                  </a:cubicBezTo>
                  <a:cubicBezTo>
                    <a:pt x="99" y="86"/>
                    <a:pt x="96" y="88"/>
                    <a:pt x="93" y="90"/>
                  </a:cubicBezTo>
                  <a:moveTo>
                    <a:pt x="70" y="65"/>
                  </a:moveTo>
                  <a:cubicBezTo>
                    <a:pt x="75" y="62"/>
                    <a:pt x="80" y="58"/>
                    <a:pt x="83" y="55"/>
                  </a:cubicBezTo>
                  <a:cubicBezTo>
                    <a:pt x="85" y="53"/>
                    <a:pt x="85" y="53"/>
                    <a:pt x="87" y="52"/>
                  </a:cubicBezTo>
                  <a:cubicBezTo>
                    <a:pt x="91" y="51"/>
                    <a:pt x="98" y="51"/>
                    <a:pt x="105" y="51"/>
                  </a:cubicBezTo>
                  <a:cubicBezTo>
                    <a:pt x="100" y="55"/>
                    <a:pt x="95" y="60"/>
                    <a:pt x="89" y="65"/>
                  </a:cubicBezTo>
                  <a:cubicBezTo>
                    <a:pt x="85" y="65"/>
                    <a:pt x="82" y="65"/>
                    <a:pt x="79" y="65"/>
                  </a:cubicBezTo>
                  <a:cubicBezTo>
                    <a:pt x="76" y="65"/>
                    <a:pt x="73" y="65"/>
                    <a:pt x="70" y="65"/>
                  </a:cubicBezTo>
                  <a:moveTo>
                    <a:pt x="65" y="65"/>
                  </a:moveTo>
                  <a:cubicBezTo>
                    <a:pt x="64" y="59"/>
                    <a:pt x="63" y="57"/>
                    <a:pt x="63" y="53"/>
                  </a:cubicBezTo>
                  <a:cubicBezTo>
                    <a:pt x="63" y="51"/>
                    <a:pt x="64" y="49"/>
                    <a:pt x="64" y="46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71" y="40"/>
                    <a:pt x="76" y="34"/>
                    <a:pt x="83" y="29"/>
                  </a:cubicBezTo>
                  <a:cubicBezTo>
                    <a:pt x="83" y="32"/>
                    <a:pt x="83" y="34"/>
                    <a:pt x="83" y="37"/>
                  </a:cubicBezTo>
                  <a:cubicBezTo>
                    <a:pt x="83" y="39"/>
                    <a:pt x="83" y="40"/>
                    <a:pt x="83" y="42"/>
                  </a:cubicBezTo>
                  <a:cubicBezTo>
                    <a:pt x="83" y="45"/>
                    <a:pt x="83" y="47"/>
                    <a:pt x="83" y="50"/>
                  </a:cubicBezTo>
                  <a:cubicBezTo>
                    <a:pt x="82" y="51"/>
                    <a:pt x="81" y="51"/>
                    <a:pt x="80" y="52"/>
                  </a:cubicBezTo>
                  <a:cubicBezTo>
                    <a:pt x="77" y="56"/>
                    <a:pt x="70" y="61"/>
                    <a:pt x="65" y="65"/>
                  </a:cubicBezTo>
                  <a:moveTo>
                    <a:pt x="61" y="29"/>
                  </a:moveTo>
                  <a:cubicBezTo>
                    <a:pt x="66" y="29"/>
                    <a:pt x="72" y="28"/>
                    <a:pt x="79" y="28"/>
                  </a:cubicBezTo>
                  <a:cubicBezTo>
                    <a:pt x="72" y="33"/>
                    <a:pt x="68" y="38"/>
                    <a:pt x="62" y="43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6" y="42"/>
                    <a:pt x="51" y="41"/>
                    <a:pt x="45" y="41"/>
                  </a:cubicBezTo>
                  <a:cubicBezTo>
                    <a:pt x="44" y="41"/>
                    <a:pt x="42" y="41"/>
                    <a:pt x="41" y="41"/>
                  </a:cubicBezTo>
                  <a:cubicBezTo>
                    <a:pt x="46" y="37"/>
                    <a:pt x="52" y="33"/>
                    <a:pt x="58" y="29"/>
                  </a:cubicBezTo>
                  <a:cubicBezTo>
                    <a:pt x="59" y="29"/>
                    <a:pt x="60" y="29"/>
                    <a:pt x="61" y="29"/>
                  </a:cubicBezTo>
                  <a:moveTo>
                    <a:pt x="5" y="155"/>
                  </a:moveTo>
                  <a:cubicBezTo>
                    <a:pt x="5" y="143"/>
                    <a:pt x="6" y="133"/>
                    <a:pt x="6" y="124"/>
                  </a:cubicBezTo>
                  <a:cubicBezTo>
                    <a:pt x="6" y="98"/>
                    <a:pt x="5" y="78"/>
                    <a:pt x="5" y="52"/>
                  </a:cubicBezTo>
                  <a:cubicBezTo>
                    <a:pt x="5" y="43"/>
                    <a:pt x="5" y="34"/>
                    <a:pt x="5" y="23"/>
                  </a:cubicBezTo>
                  <a:cubicBezTo>
                    <a:pt x="12" y="23"/>
                    <a:pt x="18" y="23"/>
                    <a:pt x="24" y="23"/>
                  </a:cubicBezTo>
                  <a:cubicBezTo>
                    <a:pt x="27" y="23"/>
                    <a:pt x="29" y="23"/>
                    <a:pt x="32" y="23"/>
                  </a:cubicBezTo>
                  <a:cubicBezTo>
                    <a:pt x="33" y="31"/>
                    <a:pt x="33" y="35"/>
                    <a:pt x="34" y="43"/>
                  </a:cubicBezTo>
                  <a:cubicBezTo>
                    <a:pt x="34" y="44"/>
                    <a:pt x="34" y="45"/>
                    <a:pt x="34" y="45"/>
                  </a:cubicBezTo>
                  <a:cubicBezTo>
                    <a:pt x="35" y="45"/>
                    <a:pt x="35" y="46"/>
                    <a:pt x="35" y="46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9" y="45"/>
                    <a:pt x="42" y="45"/>
                    <a:pt x="45" y="45"/>
                  </a:cubicBezTo>
                  <a:cubicBezTo>
                    <a:pt x="50" y="45"/>
                    <a:pt x="55" y="45"/>
                    <a:pt x="60" y="47"/>
                  </a:cubicBezTo>
                  <a:cubicBezTo>
                    <a:pt x="60" y="49"/>
                    <a:pt x="60" y="51"/>
                    <a:pt x="60" y="53"/>
                  </a:cubicBezTo>
                  <a:cubicBezTo>
                    <a:pt x="60" y="58"/>
                    <a:pt x="60" y="61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62" y="70"/>
                    <a:pt x="62" y="70"/>
                    <a:pt x="62" y="70"/>
                  </a:cubicBezTo>
                  <a:cubicBezTo>
                    <a:pt x="62" y="70"/>
                    <a:pt x="62" y="70"/>
                    <a:pt x="62" y="70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70" y="69"/>
                    <a:pt x="74" y="69"/>
                    <a:pt x="79" y="69"/>
                  </a:cubicBezTo>
                  <a:cubicBezTo>
                    <a:pt x="82" y="69"/>
                    <a:pt x="85" y="69"/>
                    <a:pt x="88" y="69"/>
                  </a:cubicBezTo>
                  <a:cubicBezTo>
                    <a:pt x="89" y="79"/>
                    <a:pt x="89" y="83"/>
                    <a:pt x="90" y="94"/>
                  </a:cubicBezTo>
                  <a:cubicBezTo>
                    <a:pt x="90" y="94"/>
                    <a:pt x="90" y="95"/>
                    <a:pt x="91" y="95"/>
                  </a:cubicBezTo>
                  <a:cubicBezTo>
                    <a:pt x="91" y="95"/>
                    <a:pt x="91" y="95"/>
                    <a:pt x="92" y="95"/>
                  </a:cubicBezTo>
                  <a:cubicBezTo>
                    <a:pt x="92" y="95"/>
                    <a:pt x="92" y="95"/>
                    <a:pt x="92" y="95"/>
                  </a:cubicBezTo>
                  <a:cubicBezTo>
                    <a:pt x="98" y="95"/>
                    <a:pt x="102" y="95"/>
                    <a:pt x="106" y="95"/>
                  </a:cubicBezTo>
                  <a:cubicBezTo>
                    <a:pt x="110" y="95"/>
                    <a:pt x="113" y="95"/>
                    <a:pt x="118" y="95"/>
                  </a:cubicBezTo>
                  <a:cubicBezTo>
                    <a:pt x="119" y="105"/>
                    <a:pt x="120" y="108"/>
                    <a:pt x="120" y="118"/>
                  </a:cubicBezTo>
                  <a:cubicBezTo>
                    <a:pt x="120" y="118"/>
                    <a:pt x="120" y="119"/>
                    <a:pt x="120" y="119"/>
                  </a:cubicBezTo>
                  <a:cubicBezTo>
                    <a:pt x="120" y="120"/>
                    <a:pt x="120" y="120"/>
                    <a:pt x="120" y="120"/>
                  </a:cubicBezTo>
                  <a:cubicBezTo>
                    <a:pt x="120" y="120"/>
                    <a:pt x="121" y="121"/>
                    <a:pt x="122" y="121"/>
                  </a:cubicBezTo>
                  <a:cubicBezTo>
                    <a:pt x="125" y="121"/>
                    <a:pt x="128" y="121"/>
                    <a:pt x="130" y="121"/>
                  </a:cubicBezTo>
                  <a:cubicBezTo>
                    <a:pt x="135" y="121"/>
                    <a:pt x="139" y="121"/>
                    <a:pt x="146" y="120"/>
                  </a:cubicBezTo>
                  <a:cubicBezTo>
                    <a:pt x="147" y="132"/>
                    <a:pt x="148" y="143"/>
                    <a:pt x="148" y="154"/>
                  </a:cubicBezTo>
                  <a:cubicBezTo>
                    <a:pt x="124" y="153"/>
                    <a:pt x="104" y="152"/>
                    <a:pt x="84" y="152"/>
                  </a:cubicBezTo>
                  <a:cubicBezTo>
                    <a:pt x="59" y="152"/>
                    <a:pt x="35" y="153"/>
                    <a:pt x="5" y="155"/>
                  </a:cubicBezTo>
                  <a:moveTo>
                    <a:pt x="37" y="40"/>
                  </a:moveTo>
                  <a:cubicBezTo>
                    <a:pt x="37" y="33"/>
                    <a:pt x="36" y="29"/>
                    <a:pt x="35" y="21"/>
                  </a:cubicBezTo>
                  <a:cubicBezTo>
                    <a:pt x="42" y="15"/>
                    <a:pt x="49" y="10"/>
                    <a:pt x="56" y="6"/>
                  </a:cubicBezTo>
                  <a:cubicBezTo>
                    <a:pt x="56" y="8"/>
                    <a:pt x="56" y="10"/>
                    <a:pt x="56" y="13"/>
                  </a:cubicBezTo>
                  <a:cubicBezTo>
                    <a:pt x="56" y="15"/>
                    <a:pt x="56" y="16"/>
                    <a:pt x="56" y="18"/>
                  </a:cubicBezTo>
                  <a:cubicBezTo>
                    <a:pt x="56" y="21"/>
                    <a:pt x="55" y="23"/>
                    <a:pt x="55" y="26"/>
                  </a:cubicBezTo>
                  <a:cubicBezTo>
                    <a:pt x="49" y="30"/>
                    <a:pt x="43" y="35"/>
                    <a:pt x="37" y="40"/>
                  </a:cubicBezTo>
                  <a:moveTo>
                    <a:pt x="8" y="19"/>
                  </a:moveTo>
                  <a:cubicBezTo>
                    <a:pt x="13" y="16"/>
                    <a:pt x="18" y="13"/>
                    <a:pt x="24" y="9"/>
                  </a:cubicBezTo>
                  <a:cubicBezTo>
                    <a:pt x="26" y="8"/>
                    <a:pt x="28" y="7"/>
                    <a:pt x="30" y="6"/>
                  </a:cubicBezTo>
                  <a:cubicBezTo>
                    <a:pt x="32" y="5"/>
                    <a:pt x="37" y="5"/>
                    <a:pt x="42" y="5"/>
                  </a:cubicBezTo>
                  <a:cubicBezTo>
                    <a:pt x="45" y="5"/>
                    <a:pt x="48" y="4"/>
                    <a:pt x="51" y="4"/>
                  </a:cubicBezTo>
                  <a:cubicBezTo>
                    <a:pt x="44" y="9"/>
                    <a:pt x="37" y="14"/>
                    <a:pt x="32" y="19"/>
                  </a:cubicBezTo>
                  <a:cubicBezTo>
                    <a:pt x="29" y="19"/>
                    <a:pt x="27" y="19"/>
                    <a:pt x="24" y="19"/>
                  </a:cubicBezTo>
                  <a:cubicBezTo>
                    <a:pt x="19" y="19"/>
                    <a:pt x="14" y="19"/>
                    <a:pt x="8" y="19"/>
                  </a:cubicBezTo>
                  <a:moveTo>
                    <a:pt x="58" y="0"/>
                  </a:move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3" y="1"/>
                    <a:pt x="47" y="1"/>
                    <a:pt x="42" y="1"/>
                  </a:cubicBezTo>
                  <a:cubicBezTo>
                    <a:pt x="37" y="1"/>
                    <a:pt x="32" y="2"/>
                    <a:pt x="29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6" y="3"/>
                    <a:pt x="24" y="5"/>
                    <a:pt x="22" y="6"/>
                  </a:cubicBezTo>
                  <a:cubicBezTo>
                    <a:pt x="15" y="10"/>
                    <a:pt x="9" y="14"/>
                    <a:pt x="3" y="18"/>
                  </a:cubicBezTo>
                  <a:cubicBezTo>
                    <a:pt x="2" y="18"/>
                    <a:pt x="2" y="19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33"/>
                    <a:pt x="1" y="43"/>
                    <a:pt x="1" y="52"/>
                  </a:cubicBezTo>
                  <a:cubicBezTo>
                    <a:pt x="1" y="78"/>
                    <a:pt x="2" y="98"/>
                    <a:pt x="2" y="124"/>
                  </a:cubicBezTo>
                  <a:cubicBezTo>
                    <a:pt x="2" y="133"/>
                    <a:pt x="2" y="143"/>
                    <a:pt x="2" y="155"/>
                  </a:cubicBezTo>
                  <a:cubicBezTo>
                    <a:pt x="1" y="155"/>
                    <a:pt x="0" y="156"/>
                    <a:pt x="0" y="157"/>
                  </a:cubicBezTo>
                  <a:cubicBezTo>
                    <a:pt x="0" y="158"/>
                    <a:pt x="1" y="158"/>
                    <a:pt x="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33" y="157"/>
                    <a:pt x="58" y="156"/>
                    <a:pt x="84" y="156"/>
                  </a:cubicBezTo>
                  <a:cubicBezTo>
                    <a:pt x="104" y="156"/>
                    <a:pt x="125" y="157"/>
                    <a:pt x="149" y="157"/>
                  </a:cubicBezTo>
                  <a:cubicBezTo>
                    <a:pt x="149" y="158"/>
                    <a:pt x="150" y="159"/>
                    <a:pt x="150" y="159"/>
                  </a:cubicBezTo>
                  <a:cubicBezTo>
                    <a:pt x="150" y="159"/>
                    <a:pt x="150" y="159"/>
                    <a:pt x="150" y="159"/>
                  </a:cubicBezTo>
                  <a:cubicBezTo>
                    <a:pt x="151" y="159"/>
                    <a:pt x="152" y="158"/>
                    <a:pt x="152" y="158"/>
                  </a:cubicBezTo>
                  <a:cubicBezTo>
                    <a:pt x="152" y="158"/>
                    <a:pt x="152" y="158"/>
                    <a:pt x="152" y="158"/>
                  </a:cubicBezTo>
                  <a:cubicBezTo>
                    <a:pt x="153" y="158"/>
                    <a:pt x="153" y="158"/>
                    <a:pt x="154" y="158"/>
                  </a:cubicBezTo>
                  <a:cubicBezTo>
                    <a:pt x="154" y="158"/>
                    <a:pt x="154" y="158"/>
                    <a:pt x="154" y="158"/>
                  </a:cubicBezTo>
                  <a:cubicBezTo>
                    <a:pt x="155" y="158"/>
                    <a:pt x="156" y="157"/>
                    <a:pt x="156" y="156"/>
                  </a:cubicBezTo>
                  <a:cubicBezTo>
                    <a:pt x="156" y="155"/>
                    <a:pt x="155" y="155"/>
                    <a:pt x="155" y="154"/>
                  </a:cubicBezTo>
                  <a:cubicBezTo>
                    <a:pt x="161" y="148"/>
                    <a:pt x="167" y="141"/>
                    <a:pt x="172" y="133"/>
                  </a:cubicBezTo>
                  <a:cubicBezTo>
                    <a:pt x="172" y="133"/>
                    <a:pt x="172" y="132"/>
                    <a:pt x="171" y="131"/>
                  </a:cubicBezTo>
                  <a:cubicBezTo>
                    <a:pt x="171" y="131"/>
                    <a:pt x="171" y="131"/>
                    <a:pt x="171" y="131"/>
                  </a:cubicBezTo>
                  <a:cubicBezTo>
                    <a:pt x="171" y="131"/>
                    <a:pt x="171" y="131"/>
                    <a:pt x="171" y="131"/>
                  </a:cubicBezTo>
                  <a:cubicBezTo>
                    <a:pt x="171" y="128"/>
                    <a:pt x="171" y="124"/>
                    <a:pt x="171" y="120"/>
                  </a:cubicBezTo>
                  <a:cubicBezTo>
                    <a:pt x="171" y="118"/>
                    <a:pt x="171" y="116"/>
                    <a:pt x="171" y="113"/>
                  </a:cubicBezTo>
                  <a:cubicBezTo>
                    <a:pt x="171" y="108"/>
                    <a:pt x="171" y="103"/>
                    <a:pt x="171" y="100"/>
                  </a:cubicBezTo>
                  <a:cubicBezTo>
                    <a:pt x="171" y="99"/>
                    <a:pt x="171" y="99"/>
                    <a:pt x="171" y="99"/>
                  </a:cubicBezTo>
                  <a:cubicBezTo>
                    <a:pt x="171" y="99"/>
                    <a:pt x="171" y="99"/>
                    <a:pt x="171" y="99"/>
                  </a:cubicBezTo>
                  <a:cubicBezTo>
                    <a:pt x="171" y="99"/>
                    <a:pt x="171" y="99"/>
                    <a:pt x="171" y="99"/>
                  </a:cubicBezTo>
                  <a:cubicBezTo>
                    <a:pt x="171" y="98"/>
                    <a:pt x="171" y="98"/>
                    <a:pt x="171" y="98"/>
                  </a:cubicBezTo>
                  <a:cubicBezTo>
                    <a:pt x="171" y="98"/>
                    <a:pt x="171" y="98"/>
                    <a:pt x="171" y="98"/>
                  </a:cubicBezTo>
                  <a:cubicBezTo>
                    <a:pt x="170" y="98"/>
                    <a:pt x="170" y="98"/>
                    <a:pt x="170" y="98"/>
                  </a:cubicBezTo>
                  <a:cubicBezTo>
                    <a:pt x="170" y="98"/>
                    <a:pt x="170" y="98"/>
                    <a:pt x="170" y="98"/>
                  </a:cubicBezTo>
                  <a:cubicBezTo>
                    <a:pt x="170" y="98"/>
                    <a:pt x="170" y="98"/>
                    <a:pt x="170" y="98"/>
                  </a:cubicBezTo>
                  <a:cubicBezTo>
                    <a:pt x="163" y="98"/>
                    <a:pt x="157" y="98"/>
                    <a:pt x="152" y="98"/>
                  </a:cubicBezTo>
                  <a:cubicBezTo>
                    <a:pt x="150" y="98"/>
                    <a:pt x="148" y="98"/>
                    <a:pt x="146" y="98"/>
                  </a:cubicBezTo>
                  <a:cubicBezTo>
                    <a:pt x="145" y="98"/>
                    <a:pt x="145" y="98"/>
                    <a:pt x="145" y="98"/>
                  </a:cubicBezTo>
                  <a:cubicBezTo>
                    <a:pt x="144" y="99"/>
                    <a:pt x="144" y="99"/>
                    <a:pt x="143" y="99"/>
                  </a:cubicBezTo>
                  <a:cubicBezTo>
                    <a:pt x="143" y="99"/>
                    <a:pt x="143" y="99"/>
                    <a:pt x="143" y="99"/>
                  </a:cubicBezTo>
                  <a:cubicBezTo>
                    <a:pt x="143" y="96"/>
                    <a:pt x="143" y="93"/>
                    <a:pt x="143" y="91"/>
                  </a:cubicBezTo>
                  <a:cubicBezTo>
                    <a:pt x="143" y="89"/>
                    <a:pt x="143" y="87"/>
                    <a:pt x="143" y="86"/>
                  </a:cubicBezTo>
                  <a:cubicBezTo>
                    <a:pt x="143" y="82"/>
                    <a:pt x="143" y="78"/>
                    <a:pt x="144" y="75"/>
                  </a:cubicBezTo>
                  <a:cubicBezTo>
                    <a:pt x="144" y="74"/>
                    <a:pt x="144" y="74"/>
                    <a:pt x="144" y="74"/>
                  </a:cubicBezTo>
                  <a:cubicBezTo>
                    <a:pt x="144" y="74"/>
                    <a:pt x="144" y="74"/>
                    <a:pt x="144" y="74"/>
                  </a:cubicBezTo>
                  <a:cubicBezTo>
                    <a:pt x="144" y="74"/>
                    <a:pt x="144" y="74"/>
                    <a:pt x="144" y="74"/>
                  </a:cubicBezTo>
                  <a:cubicBezTo>
                    <a:pt x="143" y="73"/>
                    <a:pt x="143" y="73"/>
                    <a:pt x="143" y="73"/>
                  </a:cubicBezTo>
                  <a:cubicBezTo>
                    <a:pt x="143" y="73"/>
                    <a:pt x="143" y="73"/>
                    <a:pt x="143" y="73"/>
                  </a:cubicBezTo>
                  <a:cubicBezTo>
                    <a:pt x="142" y="73"/>
                    <a:pt x="142" y="73"/>
                    <a:pt x="142" y="73"/>
                  </a:cubicBezTo>
                  <a:cubicBezTo>
                    <a:pt x="142" y="73"/>
                    <a:pt x="142" y="73"/>
                    <a:pt x="142" y="73"/>
                  </a:cubicBezTo>
                  <a:cubicBezTo>
                    <a:pt x="142" y="73"/>
                    <a:pt x="142" y="73"/>
                    <a:pt x="142" y="73"/>
                  </a:cubicBezTo>
                  <a:cubicBezTo>
                    <a:pt x="137" y="73"/>
                    <a:pt x="131" y="73"/>
                    <a:pt x="126" y="73"/>
                  </a:cubicBezTo>
                  <a:cubicBezTo>
                    <a:pt x="121" y="73"/>
                    <a:pt x="117" y="73"/>
                    <a:pt x="114" y="74"/>
                  </a:cubicBezTo>
                  <a:cubicBezTo>
                    <a:pt x="114" y="73"/>
                    <a:pt x="114" y="73"/>
                    <a:pt x="114" y="72"/>
                  </a:cubicBezTo>
                  <a:cubicBezTo>
                    <a:pt x="114" y="66"/>
                    <a:pt x="114" y="59"/>
                    <a:pt x="114" y="54"/>
                  </a:cubicBezTo>
                  <a:cubicBezTo>
                    <a:pt x="114" y="52"/>
                    <a:pt x="114" y="50"/>
                    <a:pt x="114" y="48"/>
                  </a:cubicBezTo>
                  <a:cubicBezTo>
                    <a:pt x="114" y="48"/>
                    <a:pt x="114" y="48"/>
                    <a:pt x="114" y="48"/>
                  </a:cubicBezTo>
                  <a:cubicBezTo>
                    <a:pt x="114" y="48"/>
                    <a:pt x="114" y="48"/>
                    <a:pt x="114" y="48"/>
                  </a:cubicBezTo>
                  <a:cubicBezTo>
                    <a:pt x="114" y="48"/>
                    <a:pt x="114" y="48"/>
                    <a:pt x="114" y="48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03" y="47"/>
                    <a:pt x="92" y="47"/>
                    <a:pt x="86" y="49"/>
                  </a:cubicBezTo>
                  <a:cubicBezTo>
                    <a:pt x="86" y="46"/>
                    <a:pt x="86" y="44"/>
                    <a:pt x="86" y="42"/>
                  </a:cubicBezTo>
                  <a:cubicBezTo>
                    <a:pt x="86" y="40"/>
                    <a:pt x="86" y="39"/>
                    <a:pt x="86" y="37"/>
                  </a:cubicBezTo>
                  <a:cubicBezTo>
                    <a:pt x="86" y="33"/>
                    <a:pt x="86" y="29"/>
                    <a:pt x="87" y="26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6" y="25"/>
                    <a:pt x="86" y="25"/>
                    <a:pt x="86" y="25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85" y="24"/>
                    <a:pt x="85" y="24"/>
                    <a:pt x="85" y="24"/>
                  </a:cubicBezTo>
                  <a:cubicBezTo>
                    <a:pt x="85" y="24"/>
                    <a:pt x="85" y="24"/>
                    <a:pt x="85" y="24"/>
                  </a:cubicBezTo>
                  <a:cubicBezTo>
                    <a:pt x="85" y="24"/>
                    <a:pt x="85" y="24"/>
                    <a:pt x="85" y="24"/>
                  </a:cubicBezTo>
                  <a:cubicBezTo>
                    <a:pt x="77" y="25"/>
                    <a:pt x="67" y="25"/>
                    <a:pt x="61" y="25"/>
                  </a:cubicBezTo>
                  <a:cubicBezTo>
                    <a:pt x="60" y="25"/>
                    <a:pt x="60" y="25"/>
                    <a:pt x="59" y="25"/>
                  </a:cubicBezTo>
                  <a:cubicBezTo>
                    <a:pt x="59" y="23"/>
                    <a:pt x="59" y="20"/>
                    <a:pt x="59" y="18"/>
                  </a:cubicBezTo>
                  <a:cubicBezTo>
                    <a:pt x="59" y="16"/>
                    <a:pt x="59" y="15"/>
                    <a:pt x="59" y="13"/>
                  </a:cubicBezTo>
                  <a:cubicBezTo>
                    <a:pt x="59" y="9"/>
                    <a:pt x="59" y="6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8" y="0"/>
                    <a:pt x="58" y="0"/>
                    <a:pt x="58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72" name="Freeform 826"/>
            <p:cNvSpPr>
              <a:spLocks noEditPoints="1"/>
            </p:cNvSpPr>
            <p:nvPr/>
          </p:nvSpPr>
          <p:spPr bwMode="auto">
            <a:xfrm>
              <a:off x="3558" y="2981"/>
              <a:ext cx="52" cy="64"/>
            </a:xfrm>
            <a:custGeom>
              <a:avLst/>
              <a:gdLst>
                <a:gd name="T0" fmla="*/ 6 w 22"/>
                <a:gd name="T1" fmla="*/ 14 h 27"/>
                <a:gd name="T2" fmla="*/ 6 w 22"/>
                <a:gd name="T3" fmla="*/ 4 h 27"/>
                <a:gd name="T4" fmla="*/ 10 w 22"/>
                <a:gd name="T5" fmla="*/ 3 h 27"/>
                <a:gd name="T6" fmla="*/ 16 w 22"/>
                <a:gd name="T7" fmla="*/ 3 h 27"/>
                <a:gd name="T8" fmla="*/ 17 w 22"/>
                <a:gd name="T9" fmla="*/ 3 h 27"/>
                <a:gd name="T10" fmla="*/ 18 w 22"/>
                <a:gd name="T11" fmla="*/ 4 h 27"/>
                <a:gd name="T12" fmla="*/ 16 w 22"/>
                <a:gd name="T13" fmla="*/ 7 h 27"/>
                <a:gd name="T14" fmla="*/ 12 w 22"/>
                <a:gd name="T15" fmla="*/ 7 h 27"/>
                <a:gd name="T16" fmla="*/ 10 w 22"/>
                <a:gd name="T17" fmla="*/ 11 h 27"/>
                <a:gd name="T18" fmla="*/ 11 w 22"/>
                <a:gd name="T19" fmla="*/ 11 h 27"/>
                <a:gd name="T20" fmla="*/ 15 w 22"/>
                <a:gd name="T21" fmla="*/ 23 h 27"/>
                <a:gd name="T22" fmla="*/ 9 w 22"/>
                <a:gd name="T23" fmla="*/ 24 h 27"/>
                <a:gd name="T24" fmla="*/ 4 w 22"/>
                <a:gd name="T25" fmla="*/ 24 h 27"/>
                <a:gd name="T26" fmla="*/ 5 w 22"/>
                <a:gd name="T27" fmla="*/ 21 h 27"/>
                <a:gd name="T28" fmla="*/ 5 w 22"/>
                <a:gd name="T29" fmla="*/ 21 h 27"/>
                <a:gd name="T30" fmla="*/ 9 w 22"/>
                <a:gd name="T31" fmla="*/ 21 h 27"/>
                <a:gd name="T32" fmla="*/ 13 w 22"/>
                <a:gd name="T33" fmla="*/ 15 h 27"/>
                <a:gd name="T34" fmla="*/ 8 w 22"/>
                <a:gd name="T35" fmla="*/ 14 h 27"/>
                <a:gd name="T36" fmla="*/ 6 w 22"/>
                <a:gd name="T37" fmla="*/ 14 h 27"/>
                <a:gd name="T38" fmla="*/ 10 w 22"/>
                <a:gd name="T39" fmla="*/ 0 h 27"/>
                <a:gd name="T40" fmla="*/ 3 w 22"/>
                <a:gd name="T41" fmla="*/ 4 h 27"/>
                <a:gd name="T42" fmla="*/ 3 w 22"/>
                <a:gd name="T43" fmla="*/ 14 h 27"/>
                <a:gd name="T44" fmla="*/ 4 w 22"/>
                <a:gd name="T45" fmla="*/ 16 h 27"/>
                <a:gd name="T46" fmla="*/ 6 w 22"/>
                <a:gd name="T47" fmla="*/ 17 h 27"/>
                <a:gd name="T48" fmla="*/ 6 w 22"/>
                <a:gd name="T49" fmla="*/ 17 h 27"/>
                <a:gd name="T50" fmla="*/ 8 w 22"/>
                <a:gd name="T51" fmla="*/ 17 h 27"/>
                <a:gd name="T52" fmla="*/ 11 w 22"/>
                <a:gd name="T53" fmla="*/ 17 h 27"/>
                <a:gd name="T54" fmla="*/ 9 w 22"/>
                <a:gd name="T55" fmla="*/ 18 h 27"/>
                <a:gd name="T56" fmla="*/ 8 w 22"/>
                <a:gd name="T57" fmla="*/ 18 h 27"/>
                <a:gd name="T58" fmla="*/ 5 w 22"/>
                <a:gd name="T59" fmla="*/ 18 h 27"/>
                <a:gd name="T60" fmla="*/ 2 w 22"/>
                <a:gd name="T61" fmla="*/ 20 h 27"/>
                <a:gd name="T62" fmla="*/ 2 w 22"/>
                <a:gd name="T63" fmla="*/ 20 h 27"/>
                <a:gd name="T64" fmla="*/ 1 w 22"/>
                <a:gd name="T65" fmla="*/ 25 h 27"/>
                <a:gd name="T66" fmla="*/ 3 w 22"/>
                <a:gd name="T67" fmla="*/ 26 h 27"/>
                <a:gd name="T68" fmla="*/ 9 w 22"/>
                <a:gd name="T69" fmla="*/ 27 h 27"/>
                <a:gd name="T70" fmla="*/ 16 w 22"/>
                <a:gd name="T71" fmla="*/ 26 h 27"/>
                <a:gd name="T72" fmla="*/ 22 w 22"/>
                <a:gd name="T73" fmla="*/ 16 h 27"/>
                <a:gd name="T74" fmla="*/ 17 w 22"/>
                <a:gd name="T75" fmla="*/ 10 h 27"/>
                <a:gd name="T76" fmla="*/ 20 w 22"/>
                <a:gd name="T77" fmla="*/ 8 h 27"/>
                <a:gd name="T78" fmla="*/ 21 w 22"/>
                <a:gd name="T79" fmla="*/ 5 h 27"/>
                <a:gd name="T80" fmla="*/ 21 w 22"/>
                <a:gd name="T81" fmla="*/ 4 h 27"/>
                <a:gd name="T82" fmla="*/ 17 w 22"/>
                <a:gd name="T83" fmla="*/ 0 h 27"/>
                <a:gd name="T84" fmla="*/ 16 w 22"/>
                <a:gd name="T85" fmla="*/ 0 h 27"/>
                <a:gd name="T86" fmla="*/ 16 w 22"/>
                <a:gd name="T87" fmla="*/ 0 h 27"/>
                <a:gd name="T88" fmla="*/ 14 w 22"/>
                <a:gd name="T89" fmla="*/ 0 h 27"/>
                <a:gd name="T90" fmla="*/ 10 w 22"/>
                <a:gd name="T9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" h="27">
                  <a:moveTo>
                    <a:pt x="6" y="14"/>
                  </a:moveTo>
                  <a:cubicBezTo>
                    <a:pt x="6" y="11"/>
                    <a:pt x="6" y="7"/>
                    <a:pt x="6" y="4"/>
                  </a:cubicBezTo>
                  <a:cubicBezTo>
                    <a:pt x="6" y="3"/>
                    <a:pt x="7" y="3"/>
                    <a:pt x="10" y="3"/>
                  </a:cubicBezTo>
                  <a:cubicBezTo>
                    <a:pt x="12" y="3"/>
                    <a:pt x="14" y="3"/>
                    <a:pt x="16" y="3"/>
                  </a:cubicBezTo>
                  <a:cubicBezTo>
                    <a:pt x="16" y="3"/>
                    <a:pt x="17" y="3"/>
                    <a:pt x="17" y="3"/>
                  </a:cubicBezTo>
                  <a:cubicBezTo>
                    <a:pt x="18" y="3"/>
                    <a:pt x="18" y="3"/>
                    <a:pt x="18" y="4"/>
                  </a:cubicBezTo>
                  <a:cubicBezTo>
                    <a:pt x="18" y="6"/>
                    <a:pt x="19" y="7"/>
                    <a:pt x="16" y="7"/>
                  </a:cubicBezTo>
                  <a:cubicBezTo>
                    <a:pt x="15" y="7"/>
                    <a:pt x="13" y="7"/>
                    <a:pt x="12" y="7"/>
                  </a:cubicBezTo>
                  <a:cubicBezTo>
                    <a:pt x="10" y="7"/>
                    <a:pt x="10" y="7"/>
                    <a:pt x="10" y="11"/>
                  </a:cubicBezTo>
                  <a:cubicBezTo>
                    <a:pt x="10" y="11"/>
                    <a:pt x="11" y="11"/>
                    <a:pt x="11" y="11"/>
                  </a:cubicBezTo>
                  <a:cubicBezTo>
                    <a:pt x="19" y="11"/>
                    <a:pt x="22" y="20"/>
                    <a:pt x="15" y="23"/>
                  </a:cubicBezTo>
                  <a:cubicBezTo>
                    <a:pt x="13" y="24"/>
                    <a:pt x="11" y="24"/>
                    <a:pt x="9" y="24"/>
                  </a:cubicBezTo>
                  <a:cubicBezTo>
                    <a:pt x="7" y="24"/>
                    <a:pt x="5" y="24"/>
                    <a:pt x="4" y="24"/>
                  </a:cubicBezTo>
                  <a:cubicBezTo>
                    <a:pt x="4" y="23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6" y="21"/>
                    <a:pt x="8" y="21"/>
                    <a:pt x="9" y="21"/>
                  </a:cubicBezTo>
                  <a:cubicBezTo>
                    <a:pt x="13" y="21"/>
                    <a:pt x="17" y="17"/>
                    <a:pt x="13" y="15"/>
                  </a:cubicBezTo>
                  <a:cubicBezTo>
                    <a:pt x="11" y="14"/>
                    <a:pt x="10" y="14"/>
                    <a:pt x="8" y="14"/>
                  </a:cubicBezTo>
                  <a:cubicBezTo>
                    <a:pt x="7" y="14"/>
                    <a:pt x="6" y="14"/>
                    <a:pt x="6" y="14"/>
                  </a:cubicBezTo>
                  <a:moveTo>
                    <a:pt x="10" y="0"/>
                  </a:moveTo>
                  <a:cubicBezTo>
                    <a:pt x="4" y="0"/>
                    <a:pt x="3" y="2"/>
                    <a:pt x="3" y="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5"/>
                    <a:pt x="3" y="16"/>
                    <a:pt x="4" y="16"/>
                  </a:cubicBezTo>
                  <a:cubicBezTo>
                    <a:pt x="4" y="17"/>
                    <a:pt x="5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7" y="17"/>
                    <a:pt x="8" y="17"/>
                    <a:pt x="8" y="17"/>
                  </a:cubicBezTo>
                  <a:cubicBezTo>
                    <a:pt x="10" y="17"/>
                    <a:pt x="11" y="17"/>
                    <a:pt x="11" y="17"/>
                  </a:cubicBezTo>
                  <a:cubicBezTo>
                    <a:pt x="11" y="18"/>
                    <a:pt x="10" y="18"/>
                    <a:pt x="9" y="18"/>
                  </a:cubicBezTo>
                  <a:cubicBezTo>
                    <a:pt x="9" y="18"/>
                    <a:pt x="8" y="18"/>
                    <a:pt x="8" y="18"/>
                  </a:cubicBezTo>
                  <a:cubicBezTo>
                    <a:pt x="7" y="18"/>
                    <a:pt x="6" y="18"/>
                    <a:pt x="5" y="18"/>
                  </a:cubicBezTo>
                  <a:cubicBezTo>
                    <a:pt x="3" y="18"/>
                    <a:pt x="2" y="19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22"/>
                    <a:pt x="0" y="23"/>
                    <a:pt x="1" y="25"/>
                  </a:cubicBezTo>
                  <a:cubicBezTo>
                    <a:pt x="2" y="26"/>
                    <a:pt x="2" y="26"/>
                    <a:pt x="3" y="26"/>
                  </a:cubicBezTo>
                  <a:cubicBezTo>
                    <a:pt x="5" y="27"/>
                    <a:pt x="7" y="27"/>
                    <a:pt x="9" y="27"/>
                  </a:cubicBezTo>
                  <a:cubicBezTo>
                    <a:pt x="12" y="27"/>
                    <a:pt x="14" y="27"/>
                    <a:pt x="16" y="26"/>
                  </a:cubicBezTo>
                  <a:cubicBezTo>
                    <a:pt x="20" y="24"/>
                    <a:pt x="22" y="20"/>
                    <a:pt x="22" y="16"/>
                  </a:cubicBezTo>
                  <a:cubicBezTo>
                    <a:pt x="21" y="13"/>
                    <a:pt x="19" y="11"/>
                    <a:pt x="17" y="10"/>
                  </a:cubicBezTo>
                  <a:cubicBezTo>
                    <a:pt x="18" y="9"/>
                    <a:pt x="19" y="9"/>
                    <a:pt x="20" y="8"/>
                  </a:cubicBezTo>
                  <a:cubicBezTo>
                    <a:pt x="21" y="7"/>
                    <a:pt x="21" y="6"/>
                    <a:pt x="21" y="5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0"/>
                    <a:pt x="18" y="0"/>
                    <a:pt x="17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4" y="0"/>
                    <a:pt x="14" y="0"/>
                  </a:cubicBezTo>
                  <a:cubicBezTo>
                    <a:pt x="12" y="0"/>
                    <a:pt x="11" y="0"/>
                    <a:pt x="1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73" name="Freeform 827"/>
            <p:cNvSpPr>
              <a:spLocks noEditPoints="1"/>
            </p:cNvSpPr>
            <p:nvPr/>
          </p:nvSpPr>
          <p:spPr bwMode="auto">
            <a:xfrm>
              <a:off x="3293" y="2771"/>
              <a:ext cx="57" cy="75"/>
            </a:xfrm>
            <a:custGeom>
              <a:avLst/>
              <a:gdLst>
                <a:gd name="T0" fmla="*/ 5 w 24"/>
                <a:gd name="T1" fmla="*/ 14 h 32"/>
                <a:gd name="T2" fmla="*/ 5 w 24"/>
                <a:gd name="T3" fmla="*/ 14 h 32"/>
                <a:gd name="T4" fmla="*/ 5 w 24"/>
                <a:gd name="T5" fmla="*/ 14 h 32"/>
                <a:gd name="T6" fmla="*/ 3 w 24"/>
                <a:gd name="T7" fmla="*/ 10 h 32"/>
                <a:gd name="T8" fmla="*/ 13 w 24"/>
                <a:gd name="T9" fmla="*/ 3 h 32"/>
                <a:gd name="T10" fmla="*/ 13 w 24"/>
                <a:gd name="T11" fmla="*/ 3 h 32"/>
                <a:gd name="T12" fmla="*/ 14 w 24"/>
                <a:gd name="T13" fmla="*/ 4 h 32"/>
                <a:gd name="T14" fmla="*/ 15 w 24"/>
                <a:gd name="T15" fmla="*/ 5 h 32"/>
                <a:gd name="T16" fmla="*/ 15 w 24"/>
                <a:gd name="T17" fmla="*/ 24 h 32"/>
                <a:gd name="T18" fmla="*/ 18 w 24"/>
                <a:gd name="T19" fmla="*/ 24 h 32"/>
                <a:gd name="T20" fmla="*/ 21 w 24"/>
                <a:gd name="T21" fmla="*/ 25 h 32"/>
                <a:gd name="T22" fmla="*/ 21 w 24"/>
                <a:gd name="T23" fmla="*/ 29 h 32"/>
                <a:gd name="T24" fmla="*/ 21 w 24"/>
                <a:gd name="T25" fmla="*/ 29 h 32"/>
                <a:gd name="T26" fmla="*/ 21 w 24"/>
                <a:gd name="T27" fmla="*/ 29 h 32"/>
                <a:gd name="T28" fmla="*/ 21 w 24"/>
                <a:gd name="T29" fmla="*/ 29 h 32"/>
                <a:gd name="T30" fmla="*/ 4 w 24"/>
                <a:gd name="T31" fmla="*/ 29 h 32"/>
                <a:gd name="T32" fmla="*/ 4 w 24"/>
                <a:gd name="T33" fmla="*/ 25 h 32"/>
                <a:gd name="T34" fmla="*/ 5 w 24"/>
                <a:gd name="T35" fmla="*/ 25 h 32"/>
                <a:gd name="T36" fmla="*/ 10 w 24"/>
                <a:gd name="T37" fmla="*/ 25 h 32"/>
                <a:gd name="T38" fmla="*/ 11 w 24"/>
                <a:gd name="T39" fmla="*/ 11 h 32"/>
                <a:gd name="T40" fmla="*/ 5 w 24"/>
                <a:gd name="T41" fmla="*/ 14 h 32"/>
                <a:gd name="T42" fmla="*/ 5 w 24"/>
                <a:gd name="T43" fmla="*/ 14 h 32"/>
                <a:gd name="T44" fmla="*/ 13 w 24"/>
                <a:gd name="T45" fmla="*/ 0 h 32"/>
                <a:gd name="T46" fmla="*/ 10 w 24"/>
                <a:gd name="T47" fmla="*/ 2 h 32"/>
                <a:gd name="T48" fmla="*/ 2 w 24"/>
                <a:gd name="T49" fmla="*/ 7 h 32"/>
                <a:gd name="T50" fmla="*/ 0 w 24"/>
                <a:gd name="T51" fmla="*/ 8 h 32"/>
                <a:gd name="T52" fmla="*/ 0 w 24"/>
                <a:gd name="T53" fmla="*/ 11 h 32"/>
                <a:gd name="T54" fmla="*/ 2 w 24"/>
                <a:gd name="T55" fmla="*/ 15 h 32"/>
                <a:gd name="T56" fmla="*/ 4 w 24"/>
                <a:gd name="T57" fmla="*/ 17 h 32"/>
                <a:gd name="T58" fmla="*/ 5 w 24"/>
                <a:gd name="T59" fmla="*/ 17 h 32"/>
                <a:gd name="T60" fmla="*/ 7 w 24"/>
                <a:gd name="T61" fmla="*/ 17 h 32"/>
                <a:gd name="T62" fmla="*/ 8 w 24"/>
                <a:gd name="T63" fmla="*/ 16 h 32"/>
                <a:gd name="T64" fmla="*/ 8 w 24"/>
                <a:gd name="T65" fmla="*/ 18 h 32"/>
                <a:gd name="T66" fmla="*/ 7 w 24"/>
                <a:gd name="T67" fmla="*/ 22 h 32"/>
                <a:gd name="T68" fmla="*/ 5 w 24"/>
                <a:gd name="T69" fmla="*/ 22 h 32"/>
                <a:gd name="T70" fmla="*/ 4 w 24"/>
                <a:gd name="T71" fmla="*/ 22 h 32"/>
                <a:gd name="T72" fmla="*/ 2 w 24"/>
                <a:gd name="T73" fmla="*/ 25 h 32"/>
                <a:gd name="T74" fmla="*/ 2 w 24"/>
                <a:gd name="T75" fmla="*/ 27 h 32"/>
                <a:gd name="T76" fmla="*/ 2 w 24"/>
                <a:gd name="T77" fmla="*/ 29 h 32"/>
                <a:gd name="T78" fmla="*/ 4 w 24"/>
                <a:gd name="T79" fmla="*/ 31 h 32"/>
                <a:gd name="T80" fmla="*/ 12 w 24"/>
                <a:gd name="T81" fmla="*/ 32 h 32"/>
                <a:gd name="T82" fmla="*/ 21 w 24"/>
                <a:gd name="T83" fmla="*/ 32 h 32"/>
                <a:gd name="T84" fmla="*/ 23 w 24"/>
                <a:gd name="T85" fmla="*/ 31 h 32"/>
                <a:gd name="T86" fmla="*/ 24 w 24"/>
                <a:gd name="T87" fmla="*/ 29 h 32"/>
                <a:gd name="T88" fmla="*/ 24 w 24"/>
                <a:gd name="T89" fmla="*/ 25 h 32"/>
                <a:gd name="T90" fmla="*/ 21 w 24"/>
                <a:gd name="T91" fmla="*/ 22 h 32"/>
                <a:gd name="T92" fmla="*/ 18 w 24"/>
                <a:gd name="T93" fmla="*/ 21 h 32"/>
                <a:gd name="T94" fmla="*/ 18 w 24"/>
                <a:gd name="T95" fmla="*/ 21 h 32"/>
                <a:gd name="T96" fmla="*/ 18 w 24"/>
                <a:gd name="T97" fmla="*/ 6 h 32"/>
                <a:gd name="T98" fmla="*/ 18 w 24"/>
                <a:gd name="T99" fmla="*/ 3 h 32"/>
                <a:gd name="T100" fmla="*/ 17 w 24"/>
                <a:gd name="T101" fmla="*/ 3 h 32"/>
                <a:gd name="T102" fmla="*/ 16 w 24"/>
                <a:gd name="T103" fmla="*/ 2 h 32"/>
                <a:gd name="T104" fmla="*/ 14 w 24"/>
                <a:gd name="T105" fmla="*/ 1 h 32"/>
                <a:gd name="T106" fmla="*/ 13 w 24"/>
                <a:gd name="T10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" h="32">
                  <a:moveTo>
                    <a:pt x="5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4" y="13"/>
                    <a:pt x="3" y="11"/>
                    <a:pt x="3" y="10"/>
                  </a:cubicBezTo>
                  <a:cubicBezTo>
                    <a:pt x="6" y="8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5" y="5"/>
                    <a:pt x="15" y="5"/>
                  </a:cubicBezTo>
                  <a:cubicBezTo>
                    <a:pt x="15" y="12"/>
                    <a:pt x="15" y="18"/>
                    <a:pt x="15" y="24"/>
                  </a:cubicBezTo>
                  <a:cubicBezTo>
                    <a:pt x="16" y="24"/>
                    <a:pt x="17" y="24"/>
                    <a:pt x="18" y="24"/>
                  </a:cubicBezTo>
                  <a:cubicBezTo>
                    <a:pt x="19" y="24"/>
                    <a:pt x="20" y="24"/>
                    <a:pt x="21" y="25"/>
                  </a:cubicBezTo>
                  <a:cubicBezTo>
                    <a:pt x="21" y="26"/>
                    <a:pt x="21" y="27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15" y="29"/>
                    <a:pt x="10" y="29"/>
                    <a:pt x="4" y="29"/>
                  </a:cubicBezTo>
                  <a:cubicBezTo>
                    <a:pt x="4" y="27"/>
                    <a:pt x="4" y="26"/>
                    <a:pt x="4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7" y="25"/>
                    <a:pt x="9" y="25"/>
                    <a:pt x="10" y="25"/>
                  </a:cubicBezTo>
                  <a:cubicBezTo>
                    <a:pt x="10" y="20"/>
                    <a:pt x="11" y="15"/>
                    <a:pt x="11" y="11"/>
                  </a:cubicBezTo>
                  <a:cubicBezTo>
                    <a:pt x="9" y="12"/>
                    <a:pt x="7" y="13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moveTo>
                    <a:pt x="13" y="0"/>
                  </a:moveTo>
                  <a:cubicBezTo>
                    <a:pt x="12" y="0"/>
                    <a:pt x="12" y="1"/>
                    <a:pt x="10" y="2"/>
                  </a:cubicBezTo>
                  <a:cubicBezTo>
                    <a:pt x="8" y="3"/>
                    <a:pt x="4" y="6"/>
                    <a:pt x="2" y="7"/>
                  </a:cubicBezTo>
                  <a:cubicBezTo>
                    <a:pt x="1" y="7"/>
                    <a:pt x="0" y="8"/>
                    <a:pt x="0" y="8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1" y="12"/>
                    <a:pt x="2" y="14"/>
                    <a:pt x="2" y="15"/>
                  </a:cubicBezTo>
                  <a:cubicBezTo>
                    <a:pt x="3" y="16"/>
                    <a:pt x="3" y="17"/>
                    <a:pt x="4" y="17"/>
                  </a:cubicBezTo>
                  <a:cubicBezTo>
                    <a:pt x="4" y="17"/>
                    <a:pt x="5" y="17"/>
                    <a:pt x="5" y="17"/>
                  </a:cubicBezTo>
                  <a:cubicBezTo>
                    <a:pt x="6" y="17"/>
                    <a:pt x="6" y="17"/>
                    <a:pt x="7" y="17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7"/>
                    <a:pt x="8" y="17"/>
                    <a:pt x="8" y="18"/>
                  </a:cubicBezTo>
                  <a:cubicBezTo>
                    <a:pt x="7" y="19"/>
                    <a:pt x="7" y="20"/>
                    <a:pt x="7" y="22"/>
                  </a:cubicBezTo>
                  <a:cubicBezTo>
                    <a:pt x="7" y="22"/>
                    <a:pt x="6" y="22"/>
                    <a:pt x="5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" y="22"/>
                    <a:pt x="2" y="23"/>
                    <a:pt x="2" y="25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30"/>
                    <a:pt x="3" y="31"/>
                    <a:pt x="4" y="31"/>
                  </a:cubicBezTo>
                  <a:cubicBezTo>
                    <a:pt x="7" y="31"/>
                    <a:pt x="10" y="32"/>
                    <a:pt x="12" y="32"/>
                  </a:cubicBezTo>
                  <a:cubicBezTo>
                    <a:pt x="15" y="32"/>
                    <a:pt x="18" y="32"/>
                    <a:pt x="21" y="32"/>
                  </a:cubicBezTo>
                  <a:cubicBezTo>
                    <a:pt x="22" y="32"/>
                    <a:pt x="22" y="32"/>
                    <a:pt x="23" y="31"/>
                  </a:cubicBezTo>
                  <a:cubicBezTo>
                    <a:pt x="23" y="31"/>
                    <a:pt x="24" y="30"/>
                    <a:pt x="24" y="29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3"/>
                    <a:pt x="23" y="22"/>
                    <a:pt x="21" y="22"/>
                  </a:cubicBezTo>
                  <a:cubicBezTo>
                    <a:pt x="21" y="21"/>
                    <a:pt x="20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6"/>
                    <a:pt x="18" y="11"/>
                    <a:pt x="18" y="6"/>
                  </a:cubicBezTo>
                  <a:cubicBezTo>
                    <a:pt x="18" y="5"/>
                    <a:pt x="18" y="4"/>
                    <a:pt x="18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1"/>
                    <a:pt x="14" y="1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74" name="Freeform 828"/>
            <p:cNvSpPr>
              <a:spLocks noEditPoints="1"/>
            </p:cNvSpPr>
            <p:nvPr/>
          </p:nvSpPr>
          <p:spPr bwMode="auto">
            <a:xfrm>
              <a:off x="3357" y="2818"/>
              <a:ext cx="52" cy="73"/>
            </a:xfrm>
            <a:custGeom>
              <a:avLst/>
              <a:gdLst>
                <a:gd name="T0" fmla="*/ 3 w 22"/>
                <a:gd name="T1" fmla="*/ 4 h 31"/>
                <a:gd name="T2" fmla="*/ 10 w 22"/>
                <a:gd name="T3" fmla="*/ 2 h 31"/>
                <a:gd name="T4" fmla="*/ 10 w 22"/>
                <a:gd name="T5" fmla="*/ 2 h 31"/>
                <a:gd name="T6" fmla="*/ 17 w 22"/>
                <a:gd name="T7" fmla="*/ 9 h 31"/>
                <a:gd name="T8" fmla="*/ 10 w 22"/>
                <a:gd name="T9" fmla="*/ 22 h 31"/>
                <a:gd name="T10" fmla="*/ 11 w 22"/>
                <a:gd name="T11" fmla="*/ 24 h 31"/>
                <a:gd name="T12" fmla="*/ 19 w 22"/>
                <a:gd name="T13" fmla="*/ 27 h 31"/>
                <a:gd name="T14" fmla="*/ 9 w 22"/>
                <a:gd name="T15" fmla="*/ 27 h 31"/>
                <a:gd name="T16" fmla="*/ 4 w 22"/>
                <a:gd name="T17" fmla="*/ 24 h 31"/>
                <a:gd name="T18" fmla="*/ 4 w 22"/>
                <a:gd name="T19" fmla="*/ 24 h 31"/>
                <a:gd name="T20" fmla="*/ 12 w 22"/>
                <a:gd name="T21" fmla="*/ 16 h 31"/>
                <a:gd name="T22" fmla="*/ 13 w 22"/>
                <a:gd name="T23" fmla="*/ 12 h 31"/>
                <a:gd name="T24" fmla="*/ 11 w 22"/>
                <a:gd name="T25" fmla="*/ 8 h 31"/>
                <a:gd name="T26" fmla="*/ 11 w 22"/>
                <a:gd name="T27" fmla="*/ 8 h 31"/>
                <a:gd name="T28" fmla="*/ 8 w 22"/>
                <a:gd name="T29" fmla="*/ 7 h 31"/>
                <a:gd name="T30" fmla="*/ 4 w 22"/>
                <a:gd name="T31" fmla="*/ 8 h 31"/>
                <a:gd name="T32" fmla="*/ 10 w 22"/>
                <a:gd name="T33" fmla="*/ 0 h 31"/>
                <a:gd name="T34" fmla="*/ 10 w 22"/>
                <a:gd name="T35" fmla="*/ 0 h 31"/>
                <a:gd name="T36" fmla="*/ 0 w 22"/>
                <a:gd name="T37" fmla="*/ 4 h 31"/>
                <a:gd name="T38" fmla="*/ 2 w 22"/>
                <a:gd name="T39" fmla="*/ 11 h 31"/>
                <a:gd name="T40" fmla="*/ 4 w 22"/>
                <a:gd name="T41" fmla="*/ 11 h 31"/>
                <a:gd name="T42" fmla="*/ 8 w 22"/>
                <a:gd name="T43" fmla="*/ 10 h 31"/>
                <a:gd name="T44" fmla="*/ 10 w 22"/>
                <a:gd name="T45" fmla="*/ 10 h 31"/>
                <a:gd name="T46" fmla="*/ 10 w 22"/>
                <a:gd name="T47" fmla="*/ 12 h 31"/>
                <a:gd name="T48" fmla="*/ 3 w 22"/>
                <a:gd name="T49" fmla="*/ 21 h 31"/>
                <a:gd name="T50" fmla="*/ 1 w 22"/>
                <a:gd name="T51" fmla="*/ 24 h 31"/>
                <a:gd name="T52" fmla="*/ 1 w 22"/>
                <a:gd name="T53" fmla="*/ 29 h 31"/>
                <a:gd name="T54" fmla="*/ 2 w 22"/>
                <a:gd name="T55" fmla="*/ 31 h 31"/>
                <a:gd name="T56" fmla="*/ 9 w 22"/>
                <a:gd name="T57" fmla="*/ 30 h 31"/>
                <a:gd name="T58" fmla="*/ 21 w 22"/>
                <a:gd name="T59" fmla="*/ 31 h 31"/>
                <a:gd name="T60" fmla="*/ 22 w 22"/>
                <a:gd name="T61" fmla="*/ 29 h 31"/>
                <a:gd name="T62" fmla="*/ 22 w 22"/>
                <a:gd name="T63" fmla="*/ 23 h 31"/>
                <a:gd name="T64" fmla="*/ 21 w 22"/>
                <a:gd name="T65" fmla="*/ 22 h 31"/>
                <a:gd name="T66" fmla="*/ 17 w 22"/>
                <a:gd name="T67" fmla="*/ 18 h 31"/>
                <a:gd name="T68" fmla="*/ 19 w 22"/>
                <a:gd name="T6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" h="31">
                  <a:moveTo>
                    <a:pt x="4" y="8"/>
                  </a:moveTo>
                  <a:cubicBezTo>
                    <a:pt x="4" y="7"/>
                    <a:pt x="3" y="6"/>
                    <a:pt x="3" y="4"/>
                  </a:cubicBezTo>
                  <a:cubicBezTo>
                    <a:pt x="5" y="3"/>
                    <a:pt x="8" y="3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3" y="2"/>
                    <a:pt x="15" y="4"/>
                    <a:pt x="16" y="6"/>
                  </a:cubicBezTo>
                  <a:cubicBezTo>
                    <a:pt x="17" y="7"/>
                    <a:pt x="17" y="8"/>
                    <a:pt x="17" y="9"/>
                  </a:cubicBezTo>
                  <a:cubicBezTo>
                    <a:pt x="17" y="11"/>
                    <a:pt x="16" y="14"/>
                    <a:pt x="15" y="16"/>
                  </a:cubicBezTo>
                  <a:cubicBezTo>
                    <a:pt x="13" y="19"/>
                    <a:pt x="11" y="21"/>
                    <a:pt x="10" y="22"/>
                  </a:cubicBezTo>
                  <a:cubicBezTo>
                    <a:pt x="10" y="22"/>
                    <a:pt x="10" y="23"/>
                    <a:pt x="10" y="23"/>
                  </a:cubicBezTo>
                  <a:cubicBezTo>
                    <a:pt x="10" y="24"/>
                    <a:pt x="11" y="24"/>
                    <a:pt x="11" y="24"/>
                  </a:cubicBezTo>
                  <a:cubicBezTo>
                    <a:pt x="14" y="24"/>
                    <a:pt x="17" y="24"/>
                    <a:pt x="19" y="24"/>
                  </a:cubicBezTo>
                  <a:cubicBezTo>
                    <a:pt x="19" y="25"/>
                    <a:pt x="19" y="26"/>
                    <a:pt x="19" y="27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6" y="28"/>
                    <a:pt x="12" y="27"/>
                    <a:pt x="9" y="27"/>
                  </a:cubicBezTo>
                  <a:cubicBezTo>
                    <a:pt x="7" y="27"/>
                    <a:pt x="6" y="28"/>
                    <a:pt x="4" y="28"/>
                  </a:cubicBezTo>
                  <a:cubicBezTo>
                    <a:pt x="4" y="26"/>
                    <a:pt x="4" y="25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8" y="22"/>
                    <a:pt x="10" y="19"/>
                    <a:pt x="12" y="16"/>
                  </a:cubicBezTo>
                  <a:cubicBezTo>
                    <a:pt x="13" y="15"/>
                    <a:pt x="13" y="14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0"/>
                    <a:pt x="13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" y="7"/>
                    <a:pt x="9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7"/>
                    <a:pt x="5" y="7"/>
                    <a:pt x="4" y="8"/>
                  </a:cubicBezTo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0"/>
                    <a:pt x="3" y="1"/>
                    <a:pt x="1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6"/>
                    <a:pt x="1" y="8"/>
                    <a:pt x="1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3" y="11"/>
                    <a:pt x="3" y="11"/>
                  </a:cubicBezTo>
                  <a:cubicBezTo>
                    <a:pt x="3" y="11"/>
                    <a:pt x="3" y="11"/>
                    <a:pt x="4" y="11"/>
                  </a:cubicBezTo>
                  <a:cubicBezTo>
                    <a:pt x="5" y="10"/>
                    <a:pt x="7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9" y="10"/>
                    <a:pt x="10" y="10"/>
                  </a:cubicBezTo>
                  <a:cubicBezTo>
                    <a:pt x="10" y="10"/>
                    <a:pt x="10" y="11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3"/>
                    <a:pt x="10" y="14"/>
                    <a:pt x="9" y="15"/>
                  </a:cubicBezTo>
                  <a:cubicBezTo>
                    <a:pt x="8" y="17"/>
                    <a:pt x="6" y="19"/>
                    <a:pt x="3" y="21"/>
                  </a:cubicBezTo>
                  <a:cubicBezTo>
                    <a:pt x="3" y="21"/>
                    <a:pt x="2" y="21"/>
                    <a:pt x="1" y="22"/>
                  </a:cubicBezTo>
                  <a:cubicBezTo>
                    <a:pt x="1" y="23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6"/>
                    <a:pt x="1" y="27"/>
                    <a:pt x="1" y="29"/>
                  </a:cubicBezTo>
                  <a:cubicBezTo>
                    <a:pt x="1" y="29"/>
                    <a:pt x="1" y="30"/>
                    <a:pt x="1" y="30"/>
                  </a:cubicBezTo>
                  <a:cubicBezTo>
                    <a:pt x="2" y="30"/>
                    <a:pt x="2" y="31"/>
                    <a:pt x="2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5" y="30"/>
                    <a:pt x="7" y="30"/>
                    <a:pt x="9" y="30"/>
                  </a:cubicBezTo>
                  <a:cubicBezTo>
                    <a:pt x="13" y="30"/>
                    <a:pt x="17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2" y="30"/>
                  </a:cubicBezTo>
                  <a:cubicBezTo>
                    <a:pt x="22" y="30"/>
                    <a:pt x="22" y="30"/>
                    <a:pt x="22" y="29"/>
                  </a:cubicBezTo>
                  <a:cubicBezTo>
                    <a:pt x="22" y="29"/>
                    <a:pt x="22" y="28"/>
                    <a:pt x="22" y="27"/>
                  </a:cubicBezTo>
                  <a:cubicBezTo>
                    <a:pt x="22" y="26"/>
                    <a:pt x="22" y="24"/>
                    <a:pt x="22" y="23"/>
                  </a:cubicBezTo>
                  <a:cubicBezTo>
                    <a:pt x="22" y="23"/>
                    <a:pt x="22" y="22"/>
                    <a:pt x="22" y="22"/>
                  </a:cubicBezTo>
                  <a:cubicBezTo>
                    <a:pt x="22" y="22"/>
                    <a:pt x="21" y="22"/>
                    <a:pt x="21" y="22"/>
                  </a:cubicBezTo>
                  <a:cubicBezTo>
                    <a:pt x="19" y="22"/>
                    <a:pt x="17" y="21"/>
                    <a:pt x="15" y="21"/>
                  </a:cubicBezTo>
                  <a:cubicBezTo>
                    <a:pt x="15" y="20"/>
                    <a:pt x="16" y="19"/>
                    <a:pt x="17" y="18"/>
                  </a:cubicBezTo>
                  <a:cubicBezTo>
                    <a:pt x="19" y="15"/>
                    <a:pt x="20" y="12"/>
                    <a:pt x="20" y="9"/>
                  </a:cubicBezTo>
                  <a:cubicBezTo>
                    <a:pt x="20" y="7"/>
                    <a:pt x="20" y="6"/>
                    <a:pt x="19" y="4"/>
                  </a:cubicBezTo>
                  <a:cubicBezTo>
                    <a:pt x="17" y="1"/>
                    <a:pt x="14" y="0"/>
                    <a:pt x="1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75" name="Rectangle 829"/>
            <p:cNvSpPr>
              <a:spLocks noChangeArrowheads="1"/>
            </p:cNvSpPr>
            <p:nvPr/>
          </p:nvSpPr>
          <p:spPr bwMode="auto">
            <a:xfrm>
              <a:off x="3383" y="2837"/>
              <a:ext cx="1" cy="1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76" name="Rectangle 830"/>
            <p:cNvSpPr>
              <a:spLocks noChangeArrowheads="1"/>
            </p:cNvSpPr>
            <p:nvPr/>
          </p:nvSpPr>
          <p:spPr bwMode="auto">
            <a:xfrm>
              <a:off x="3383" y="2837"/>
              <a:ext cx="1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77" name="Freeform 831"/>
            <p:cNvSpPr>
              <a:spLocks noEditPoints="1"/>
            </p:cNvSpPr>
            <p:nvPr/>
          </p:nvSpPr>
          <p:spPr bwMode="auto">
            <a:xfrm>
              <a:off x="3423" y="2870"/>
              <a:ext cx="55" cy="76"/>
            </a:xfrm>
            <a:custGeom>
              <a:avLst/>
              <a:gdLst>
                <a:gd name="T0" fmla="*/ 5 w 23"/>
                <a:gd name="T1" fmla="*/ 4 h 32"/>
                <a:gd name="T2" fmla="*/ 5 w 23"/>
                <a:gd name="T3" fmla="*/ 4 h 32"/>
                <a:gd name="T4" fmla="*/ 11 w 23"/>
                <a:gd name="T5" fmla="*/ 3 h 32"/>
                <a:gd name="T6" fmla="*/ 17 w 23"/>
                <a:gd name="T7" fmla="*/ 8 h 32"/>
                <a:gd name="T8" fmla="*/ 13 w 23"/>
                <a:gd name="T9" fmla="*/ 13 h 32"/>
                <a:gd name="T10" fmla="*/ 14 w 23"/>
                <a:gd name="T11" fmla="*/ 16 h 32"/>
                <a:gd name="T12" fmla="*/ 20 w 23"/>
                <a:gd name="T13" fmla="*/ 23 h 32"/>
                <a:gd name="T14" fmla="*/ 13 w 23"/>
                <a:gd name="T15" fmla="*/ 29 h 32"/>
                <a:gd name="T16" fmla="*/ 11 w 23"/>
                <a:gd name="T17" fmla="*/ 29 h 32"/>
                <a:gd name="T18" fmla="*/ 4 w 23"/>
                <a:gd name="T19" fmla="*/ 28 h 32"/>
                <a:gd name="T20" fmla="*/ 9 w 23"/>
                <a:gd name="T21" fmla="*/ 26 h 32"/>
                <a:gd name="T22" fmla="*/ 15 w 23"/>
                <a:gd name="T23" fmla="*/ 24 h 32"/>
                <a:gd name="T24" fmla="*/ 12 w 23"/>
                <a:gd name="T25" fmla="*/ 17 h 32"/>
                <a:gd name="T26" fmla="*/ 8 w 23"/>
                <a:gd name="T27" fmla="*/ 17 h 32"/>
                <a:gd name="T28" fmla="*/ 11 w 23"/>
                <a:gd name="T29" fmla="*/ 14 h 32"/>
                <a:gd name="T30" fmla="*/ 13 w 23"/>
                <a:gd name="T31" fmla="*/ 9 h 32"/>
                <a:gd name="T32" fmla="*/ 8 w 23"/>
                <a:gd name="T33" fmla="*/ 6 h 32"/>
                <a:gd name="T34" fmla="*/ 5 w 23"/>
                <a:gd name="T35" fmla="*/ 6 h 32"/>
                <a:gd name="T36" fmla="*/ 11 w 23"/>
                <a:gd name="T37" fmla="*/ 0 h 32"/>
                <a:gd name="T38" fmla="*/ 2 w 23"/>
                <a:gd name="T39" fmla="*/ 2 h 32"/>
                <a:gd name="T40" fmla="*/ 2 w 23"/>
                <a:gd name="T41" fmla="*/ 4 h 32"/>
                <a:gd name="T42" fmla="*/ 2 w 23"/>
                <a:gd name="T43" fmla="*/ 8 h 32"/>
                <a:gd name="T44" fmla="*/ 3 w 23"/>
                <a:gd name="T45" fmla="*/ 9 h 32"/>
                <a:gd name="T46" fmla="*/ 5 w 23"/>
                <a:gd name="T47" fmla="*/ 9 h 32"/>
                <a:gd name="T48" fmla="*/ 8 w 23"/>
                <a:gd name="T49" fmla="*/ 9 h 32"/>
                <a:gd name="T50" fmla="*/ 10 w 23"/>
                <a:gd name="T51" fmla="*/ 10 h 32"/>
                <a:gd name="T52" fmla="*/ 10 w 23"/>
                <a:gd name="T53" fmla="*/ 11 h 32"/>
                <a:gd name="T54" fmla="*/ 7 w 23"/>
                <a:gd name="T55" fmla="*/ 12 h 32"/>
                <a:gd name="T56" fmla="*/ 7 w 23"/>
                <a:gd name="T57" fmla="*/ 12 h 32"/>
                <a:gd name="T58" fmla="*/ 6 w 23"/>
                <a:gd name="T59" fmla="*/ 11 h 32"/>
                <a:gd name="T60" fmla="*/ 5 w 23"/>
                <a:gd name="T61" fmla="*/ 13 h 32"/>
                <a:gd name="T62" fmla="*/ 5 w 23"/>
                <a:gd name="T63" fmla="*/ 18 h 32"/>
                <a:gd name="T64" fmla="*/ 5 w 23"/>
                <a:gd name="T65" fmla="*/ 19 h 32"/>
                <a:gd name="T66" fmla="*/ 6 w 23"/>
                <a:gd name="T67" fmla="*/ 20 h 32"/>
                <a:gd name="T68" fmla="*/ 11 w 23"/>
                <a:gd name="T69" fmla="*/ 20 h 32"/>
                <a:gd name="T70" fmla="*/ 12 w 23"/>
                <a:gd name="T71" fmla="*/ 22 h 32"/>
                <a:gd name="T72" fmla="*/ 9 w 23"/>
                <a:gd name="T73" fmla="*/ 23 h 32"/>
                <a:gd name="T74" fmla="*/ 4 w 23"/>
                <a:gd name="T75" fmla="*/ 22 h 32"/>
                <a:gd name="T76" fmla="*/ 0 w 23"/>
                <a:gd name="T77" fmla="*/ 29 h 32"/>
                <a:gd name="T78" fmla="*/ 11 w 23"/>
                <a:gd name="T79" fmla="*/ 32 h 32"/>
                <a:gd name="T80" fmla="*/ 20 w 23"/>
                <a:gd name="T81" fmla="*/ 29 h 32"/>
                <a:gd name="T82" fmla="*/ 23 w 23"/>
                <a:gd name="T83" fmla="*/ 23 h 32"/>
                <a:gd name="T84" fmla="*/ 18 w 23"/>
                <a:gd name="T85" fmla="*/ 12 h 32"/>
                <a:gd name="T86" fmla="*/ 18 w 23"/>
                <a:gd name="T87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3" h="32">
                  <a:moveTo>
                    <a:pt x="5" y="6"/>
                  </a:moveTo>
                  <a:cubicBezTo>
                    <a:pt x="5" y="5"/>
                    <a:pt x="5" y="5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7" y="3"/>
                    <a:pt x="9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3" y="3"/>
                    <a:pt x="15" y="3"/>
                    <a:pt x="16" y="4"/>
                  </a:cubicBezTo>
                  <a:cubicBezTo>
                    <a:pt x="17" y="6"/>
                    <a:pt x="17" y="7"/>
                    <a:pt x="17" y="8"/>
                  </a:cubicBezTo>
                  <a:cubicBezTo>
                    <a:pt x="17" y="9"/>
                    <a:pt x="17" y="10"/>
                    <a:pt x="16" y="11"/>
                  </a:cubicBezTo>
                  <a:cubicBezTo>
                    <a:pt x="15" y="12"/>
                    <a:pt x="14" y="13"/>
                    <a:pt x="13" y="13"/>
                  </a:cubicBezTo>
                  <a:cubicBezTo>
                    <a:pt x="13" y="14"/>
                    <a:pt x="13" y="14"/>
                    <a:pt x="13" y="15"/>
                  </a:cubicBezTo>
                  <a:cubicBezTo>
                    <a:pt x="13" y="15"/>
                    <a:pt x="13" y="16"/>
                    <a:pt x="14" y="16"/>
                  </a:cubicBezTo>
                  <a:cubicBezTo>
                    <a:pt x="18" y="17"/>
                    <a:pt x="20" y="20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9" y="25"/>
                    <a:pt x="19" y="26"/>
                    <a:pt x="18" y="27"/>
                  </a:cubicBezTo>
                  <a:cubicBezTo>
                    <a:pt x="17" y="28"/>
                    <a:pt x="15" y="29"/>
                    <a:pt x="13" y="29"/>
                  </a:cubicBezTo>
                  <a:cubicBezTo>
                    <a:pt x="13" y="29"/>
                    <a:pt x="12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8" y="29"/>
                    <a:pt x="5" y="29"/>
                    <a:pt x="4" y="28"/>
                  </a:cubicBezTo>
                  <a:cubicBezTo>
                    <a:pt x="4" y="27"/>
                    <a:pt x="4" y="26"/>
                    <a:pt x="5" y="25"/>
                  </a:cubicBezTo>
                  <a:cubicBezTo>
                    <a:pt x="6" y="26"/>
                    <a:pt x="7" y="26"/>
                    <a:pt x="9" y="26"/>
                  </a:cubicBezTo>
                  <a:cubicBezTo>
                    <a:pt x="10" y="26"/>
                    <a:pt x="11" y="26"/>
                    <a:pt x="12" y="25"/>
                  </a:cubicBezTo>
                  <a:cubicBezTo>
                    <a:pt x="13" y="25"/>
                    <a:pt x="14" y="25"/>
                    <a:pt x="15" y="24"/>
                  </a:cubicBezTo>
                  <a:cubicBezTo>
                    <a:pt x="15" y="23"/>
                    <a:pt x="15" y="22"/>
                    <a:pt x="15" y="22"/>
                  </a:cubicBezTo>
                  <a:cubicBezTo>
                    <a:pt x="15" y="20"/>
                    <a:pt x="14" y="18"/>
                    <a:pt x="12" y="17"/>
                  </a:cubicBezTo>
                  <a:cubicBezTo>
                    <a:pt x="11" y="17"/>
                    <a:pt x="10" y="16"/>
                    <a:pt x="9" y="16"/>
                  </a:cubicBezTo>
                  <a:cubicBezTo>
                    <a:pt x="9" y="16"/>
                    <a:pt x="8" y="16"/>
                    <a:pt x="8" y="17"/>
                  </a:cubicBezTo>
                  <a:cubicBezTo>
                    <a:pt x="8" y="16"/>
                    <a:pt x="8" y="15"/>
                    <a:pt x="8" y="14"/>
                  </a:cubicBezTo>
                  <a:cubicBezTo>
                    <a:pt x="9" y="14"/>
                    <a:pt x="10" y="14"/>
                    <a:pt x="11" y="14"/>
                  </a:cubicBezTo>
                  <a:cubicBezTo>
                    <a:pt x="12" y="13"/>
                    <a:pt x="13" y="12"/>
                    <a:pt x="13" y="1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8"/>
                    <a:pt x="12" y="7"/>
                    <a:pt x="11" y="6"/>
                  </a:cubicBezTo>
                  <a:cubicBezTo>
                    <a:pt x="10" y="6"/>
                    <a:pt x="9" y="6"/>
                    <a:pt x="8" y="6"/>
                  </a:cubicBezTo>
                  <a:cubicBezTo>
                    <a:pt x="7" y="6"/>
                    <a:pt x="6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9" y="0"/>
                    <a:pt x="6" y="0"/>
                    <a:pt x="4" y="1"/>
                  </a:cubicBezTo>
                  <a:cubicBezTo>
                    <a:pt x="4" y="1"/>
                    <a:pt x="3" y="1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7"/>
                    <a:pt x="2" y="8"/>
                  </a:cubicBez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4" y="9"/>
                    <a:pt x="5" y="9"/>
                  </a:cubicBezTo>
                  <a:cubicBezTo>
                    <a:pt x="6" y="9"/>
                    <a:pt x="7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9"/>
                    <a:pt x="9" y="9"/>
                    <a:pt x="10" y="9"/>
                  </a:cubicBezTo>
                  <a:cubicBezTo>
                    <a:pt x="10" y="9"/>
                    <a:pt x="10" y="9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1"/>
                    <a:pt x="8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6" y="11"/>
                    <a:pt x="6" y="11"/>
                    <a:pt x="5" y="12"/>
                  </a:cubicBezTo>
                  <a:cubicBezTo>
                    <a:pt x="5" y="12"/>
                    <a:pt x="5" y="12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5" y="17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20"/>
                    <a:pt x="6" y="20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7" y="20"/>
                    <a:pt x="8" y="19"/>
                    <a:pt x="9" y="19"/>
                  </a:cubicBezTo>
                  <a:cubicBezTo>
                    <a:pt x="10" y="19"/>
                    <a:pt x="11" y="19"/>
                    <a:pt x="11" y="20"/>
                  </a:cubicBezTo>
                  <a:cubicBezTo>
                    <a:pt x="12" y="20"/>
                    <a:pt x="12" y="21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1" y="23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7" y="23"/>
                    <a:pt x="6" y="23"/>
                    <a:pt x="5" y="22"/>
                  </a:cubicBezTo>
                  <a:cubicBezTo>
                    <a:pt x="5" y="22"/>
                    <a:pt x="4" y="22"/>
                    <a:pt x="4" y="22"/>
                  </a:cubicBezTo>
                  <a:cubicBezTo>
                    <a:pt x="4" y="22"/>
                    <a:pt x="3" y="22"/>
                    <a:pt x="3" y="22"/>
                  </a:cubicBezTo>
                  <a:cubicBezTo>
                    <a:pt x="2" y="24"/>
                    <a:pt x="1" y="26"/>
                    <a:pt x="0" y="29"/>
                  </a:cubicBezTo>
                  <a:cubicBezTo>
                    <a:pt x="0" y="29"/>
                    <a:pt x="1" y="30"/>
                    <a:pt x="1" y="30"/>
                  </a:cubicBezTo>
                  <a:cubicBezTo>
                    <a:pt x="4" y="32"/>
                    <a:pt x="8" y="32"/>
                    <a:pt x="11" y="32"/>
                  </a:cubicBezTo>
                  <a:cubicBezTo>
                    <a:pt x="12" y="32"/>
                    <a:pt x="13" y="32"/>
                    <a:pt x="14" y="32"/>
                  </a:cubicBezTo>
                  <a:cubicBezTo>
                    <a:pt x="16" y="31"/>
                    <a:pt x="18" y="31"/>
                    <a:pt x="20" y="29"/>
                  </a:cubicBezTo>
                  <a:cubicBezTo>
                    <a:pt x="21" y="28"/>
                    <a:pt x="22" y="26"/>
                    <a:pt x="22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9"/>
                    <a:pt x="21" y="16"/>
                    <a:pt x="17" y="14"/>
                  </a:cubicBezTo>
                  <a:cubicBezTo>
                    <a:pt x="17" y="13"/>
                    <a:pt x="18" y="13"/>
                    <a:pt x="18" y="12"/>
                  </a:cubicBezTo>
                  <a:cubicBezTo>
                    <a:pt x="19" y="11"/>
                    <a:pt x="20" y="9"/>
                    <a:pt x="20" y="8"/>
                  </a:cubicBezTo>
                  <a:cubicBezTo>
                    <a:pt x="20" y="6"/>
                    <a:pt x="19" y="4"/>
                    <a:pt x="18" y="2"/>
                  </a:cubicBezTo>
                  <a:cubicBezTo>
                    <a:pt x="16" y="0"/>
                    <a:pt x="13" y="0"/>
                    <a:pt x="1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78" name="Freeform 832"/>
            <p:cNvSpPr>
              <a:spLocks noEditPoints="1"/>
            </p:cNvSpPr>
            <p:nvPr/>
          </p:nvSpPr>
          <p:spPr bwMode="auto">
            <a:xfrm>
              <a:off x="3499" y="2941"/>
              <a:ext cx="24" cy="26"/>
            </a:xfrm>
            <a:custGeom>
              <a:avLst/>
              <a:gdLst>
                <a:gd name="T0" fmla="*/ 7 w 10"/>
                <a:gd name="T1" fmla="*/ 8 h 11"/>
                <a:gd name="T2" fmla="*/ 5 w 10"/>
                <a:gd name="T3" fmla="*/ 7 h 11"/>
                <a:gd name="T4" fmla="*/ 7 w 10"/>
                <a:gd name="T5" fmla="*/ 5 h 11"/>
                <a:gd name="T6" fmla="*/ 7 w 10"/>
                <a:gd name="T7" fmla="*/ 8 h 11"/>
                <a:gd name="T8" fmla="*/ 9 w 10"/>
                <a:gd name="T9" fmla="*/ 0 h 11"/>
                <a:gd name="T10" fmla="*/ 8 w 10"/>
                <a:gd name="T11" fmla="*/ 0 h 11"/>
                <a:gd name="T12" fmla="*/ 8 w 10"/>
                <a:gd name="T13" fmla="*/ 0 h 11"/>
                <a:gd name="T14" fmla="*/ 7 w 10"/>
                <a:gd name="T15" fmla="*/ 1 h 11"/>
                <a:gd name="T16" fmla="*/ 0 w 10"/>
                <a:gd name="T17" fmla="*/ 8 h 11"/>
                <a:gd name="T18" fmla="*/ 0 w 10"/>
                <a:gd name="T19" fmla="*/ 10 h 11"/>
                <a:gd name="T20" fmla="*/ 1 w 10"/>
                <a:gd name="T21" fmla="*/ 11 h 11"/>
                <a:gd name="T22" fmla="*/ 1 w 10"/>
                <a:gd name="T23" fmla="*/ 11 h 11"/>
                <a:gd name="T24" fmla="*/ 4 w 10"/>
                <a:gd name="T25" fmla="*/ 10 h 11"/>
                <a:gd name="T26" fmla="*/ 8 w 10"/>
                <a:gd name="T27" fmla="*/ 11 h 11"/>
                <a:gd name="T28" fmla="*/ 8 w 10"/>
                <a:gd name="T29" fmla="*/ 11 h 11"/>
                <a:gd name="T30" fmla="*/ 9 w 10"/>
                <a:gd name="T31" fmla="*/ 9 h 11"/>
                <a:gd name="T32" fmla="*/ 10 w 10"/>
                <a:gd name="T33" fmla="*/ 2 h 11"/>
                <a:gd name="T34" fmla="*/ 9 w 10"/>
                <a:gd name="T35" fmla="*/ 0 h 11"/>
                <a:gd name="T36" fmla="*/ 9 w 10"/>
                <a:gd name="T3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" h="11">
                  <a:moveTo>
                    <a:pt x="7" y="8"/>
                  </a:moveTo>
                  <a:cubicBezTo>
                    <a:pt x="6" y="8"/>
                    <a:pt x="5" y="7"/>
                    <a:pt x="5" y="7"/>
                  </a:cubicBezTo>
                  <a:cubicBezTo>
                    <a:pt x="5" y="7"/>
                    <a:pt x="6" y="6"/>
                    <a:pt x="7" y="5"/>
                  </a:cubicBezTo>
                  <a:cubicBezTo>
                    <a:pt x="7" y="6"/>
                    <a:pt x="7" y="7"/>
                    <a:pt x="7" y="8"/>
                  </a:cubicBezTo>
                  <a:moveTo>
                    <a:pt x="9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5" y="3"/>
                    <a:pt x="2" y="5"/>
                    <a:pt x="0" y="8"/>
                  </a:cubicBezTo>
                  <a:cubicBezTo>
                    <a:pt x="0" y="9"/>
                    <a:pt x="0" y="9"/>
                    <a:pt x="0" y="10"/>
                  </a:cubicBezTo>
                  <a:cubicBezTo>
                    <a:pt x="0" y="10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" y="10"/>
                    <a:pt x="3" y="10"/>
                    <a:pt x="4" y="10"/>
                  </a:cubicBezTo>
                  <a:cubicBezTo>
                    <a:pt x="5" y="10"/>
                    <a:pt x="7" y="10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9" y="11"/>
                    <a:pt x="9" y="10"/>
                    <a:pt x="9" y="9"/>
                  </a:cubicBezTo>
                  <a:cubicBezTo>
                    <a:pt x="10" y="7"/>
                    <a:pt x="10" y="4"/>
                    <a:pt x="10" y="2"/>
                  </a:cubicBezTo>
                  <a:cubicBezTo>
                    <a:pt x="10" y="1"/>
                    <a:pt x="10" y="1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79" name="Freeform 833"/>
            <p:cNvSpPr>
              <a:spLocks noEditPoints="1"/>
            </p:cNvSpPr>
            <p:nvPr/>
          </p:nvSpPr>
          <p:spPr bwMode="auto">
            <a:xfrm>
              <a:off x="3485" y="2925"/>
              <a:ext cx="61" cy="75"/>
            </a:xfrm>
            <a:custGeom>
              <a:avLst/>
              <a:gdLst>
                <a:gd name="T0" fmla="*/ 19 w 26"/>
                <a:gd name="T1" fmla="*/ 3 h 32"/>
                <a:gd name="T2" fmla="*/ 18 w 26"/>
                <a:gd name="T3" fmla="*/ 15 h 32"/>
                <a:gd name="T4" fmla="*/ 18 w 26"/>
                <a:gd name="T5" fmla="*/ 17 h 32"/>
                <a:gd name="T6" fmla="*/ 20 w 26"/>
                <a:gd name="T7" fmla="*/ 18 h 32"/>
                <a:gd name="T8" fmla="*/ 23 w 26"/>
                <a:gd name="T9" fmla="*/ 18 h 32"/>
                <a:gd name="T10" fmla="*/ 23 w 26"/>
                <a:gd name="T11" fmla="*/ 20 h 32"/>
                <a:gd name="T12" fmla="*/ 19 w 26"/>
                <a:gd name="T13" fmla="*/ 20 h 32"/>
                <a:gd name="T14" fmla="*/ 18 w 26"/>
                <a:gd name="T15" fmla="*/ 21 h 32"/>
                <a:gd name="T16" fmla="*/ 17 w 26"/>
                <a:gd name="T17" fmla="*/ 27 h 32"/>
                <a:gd name="T18" fmla="*/ 15 w 26"/>
                <a:gd name="T19" fmla="*/ 29 h 32"/>
                <a:gd name="T20" fmla="*/ 14 w 26"/>
                <a:gd name="T21" fmla="*/ 20 h 32"/>
                <a:gd name="T22" fmla="*/ 13 w 26"/>
                <a:gd name="T23" fmla="*/ 20 h 32"/>
                <a:gd name="T24" fmla="*/ 5 w 26"/>
                <a:gd name="T25" fmla="*/ 20 h 32"/>
                <a:gd name="T26" fmla="*/ 3 w 26"/>
                <a:gd name="T27" fmla="*/ 20 h 32"/>
                <a:gd name="T28" fmla="*/ 3 w 26"/>
                <a:gd name="T29" fmla="*/ 17 h 32"/>
                <a:gd name="T30" fmla="*/ 15 w 26"/>
                <a:gd name="T31" fmla="*/ 3 h 32"/>
                <a:gd name="T32" fmla="*/ 20 w 26"/>
                <a:gd name="T33" fmla="*/ 0 h 32"/>
                <a:gd name="T34" fmla="*/ 17 w 26"/>
                <a:gd name="T35" fmla="*/ 0 h 32"/>
                <a:gd name="T36" fmla="*/ 15 w 26"/>
                <a:gd name="T37" fmla="*/ 0 h 32"/>
                <a:gd name="T38" fmla="*/ 14 w 26"/>
                <a:gd name="T39" fmla="*/ 0 h 32"/>
                <a:gd name="T40" fmla="*/ 13 w 26"/>
                <a:gd name="T41" fmla="*/ 0 h 32"/>
                <a:gd name="T42" fmla="*/ 13 w 26"/>
                <a:gd name="T43" fmla="*/ 1 h 32"/>
                <a:gd name="T44" fmla="*/ 2 w 26"/>
                <a:gd name="T45" fmla="*/ 14 h 32"/>
                <a:gd name="T46" fmla="*/ 0 w 26"/>
                <a:gd name="T47" fmla="*/ 18 h 32"/>
                <a:gd name="T48" fmla="*/ 0 w 26"/>
                <a:gd name="T49" fmla="*/ 22 h 32"/>
                <a:gd name="T50" fmla="*/ 5 w 26"/>
                <a:gd name="T51" fmla="*/ 23 h 32"/>
                <a:gd name="T52" fmla="*/ 12 w 26"/>
                <a:gd name="T53" fmla="*/ 30 h 32"/>
                <a:gd name="T54" fmla="*/ 12 w 26"/>
                <a:gd name="T55" fmla="*/ 32 h 32"/>
                <a:gd name="T56" fmla="*/ 13 w 26"/>
                <a:gd name="T57" fmla="*/ 32 h 32"/>
                <a:gd name="T58" fmla="*/ 20 w 26"/>
                <a:gd name="T59" fmla="*/ 30 h 32"/>
                <a:gd name="T60" fmla="*/ 20 w 26"/>
                <a:gd name="T61" fmla="*/ 27 h 32"/>
                <a:gd name="T62" fmla="*/ 23 w 26"/>
                <a:gd name="T63" fmla="*/ 23 h 32"/>
                <a:gd name="T64" fmla="*/ 26 w 26"/>
                <a:gd name="T65" fmla="*/ 22 h 32"/>
                <a:gd name="T66" fmla="*/ 26 w 26"/>
                <a:gd name="T67" fmla="*/ 15 h 32"/>
                <a:gd name="T68" fmla="*/ 25 w 26"/>
                <a:gd name="T69" fmla="*/ 15 h 32"/>
                <a:gd name="T70" fmla="*/ 21 w 26"/>
                <a:gd name="T71" fmla="*/ 15 h 32"/>
                <a:gd name="T72" fmla="*/ 22 w 26"/>
                <a:gd name="T73" fmla="*/ 2 h 32"/>
                <a:gd name="T74" fmla="*/ 20 w 26"/>
                <a:gd name="T7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6" h="32">
                  <a:moveTo>
                    <a:pt x="17" y="3"/>
                  </a:moveTo>
                  <a:cubicBezTo>
                    <a:pt x="17" y="3"/>
                    <a:pt x="18" y="3"/>
                    <a:pt x="19" y="3"/>
                  </a:cubicBezTo>
                  <a:cubicBezTo>
                    <a:pt x="18" y="7"/>
                    <a:pt x="18" y="9"/>
                    <a:pt x="18" y="13"/>
                  </a:cubicBezTo>
                  <a:cubicBezTo>
                    <a:pt x="18" y="14"/>
                    <a:pt x="18" y="15"/>
                    <a:pt x="18" y="15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9" y="17"/>
                    <a:pt x="19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1" y="18"/>
                    <a:pt x="22" y="18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9"/>
                    <a:pt x="23" y="19"/>
                    <a:pt x="23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2" y="20"/>
                    <a:pt x="21" y="2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0"/>
                    <a:pt x="19" y="20"/>
                    <a:pt x="18" y="21"/>
                  </a:cubicBezTo>
                  <a:cubicBezTo>
                    <a:pt x="18" y="21"/>
                    <a:pt x="18" y="21"/>
                    <a:pt x="18" y="22"/>
                  </a:cubicBezTo>
                  <a:cubicBezTo>
                    <a:pt x="18" y="24"/>
                    <a:pt x="18" y="26"/>
                    <a:pt x="17" y="27"/>
                  </a:cubicBezTo>
                  <a:cubicBezTo>
                    <a:pt x="17" y="28"/>
                    <a:pt x="17" y="29"/>
                    <a:pt x="17" y="29"/>
                  </a:cubicBezTo>
                  <a:cubicBezTo>
                    <a:pt x="16" y="29"/>
                    <a:pt x="16" y="29"/>
                    <a:pt x="15" y="29"/>
                  </a:cubicBezTo>
                  <a:cubicBezTo>
                    <a:pt x="15" y="27"/>
                    <a:pt x="15" y="25"/>
                    <a:pt x="15" y="22"/>
                  </a:cubicBezTo>
                  <a:cubicBezTo>
                    <a:pt x="15" y="21"/>
                    <a:pt x="15" y="20"/>
                    <a:pt x="14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0" y="20"/>
                    <a:pt x="8" y="20"/>
                    <a:pt x="5" y="20"/>
                  </a:cubicBezTo>
                  <a:cubicBezTo>
                    <a:pt x="4" y="20"/>
                    <a:pt x="4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19"/>
                    <a:pt x="3" y="19"/>
                    <a:pt x="3" y="18"/>
                  </a:cubicBezTo>
                  <a:cubicBezTo>
                    <a:pt x="3" y="18"/>
                    <a:pt x="3" y="18"/>
                    <a:pt x="3" y="17"/>
                  </a:cubicBezTo>
                  <a:cubicBezTo>
                    <a:pt x="5" y="14"/>
                    <a:pt x="11" y="7"/>
                    <a:pt x="14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6" y="3"/>
                    <a:pt x="17" y="3"/>
                  </a:cubicBezTo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8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5" y="0"/>
                    <a:pt x="1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0" y="3"/>
                    <a:pt x="7" y="7"/>
                    <a:pt x="5" y="10"/>
                  </a:cubicBezTo>
                  <a:cubicBezTo>
                    <a:pt x="4" y="11"/>
                    <a:pt x="2" y="13"/>
                    <a:pt x="2" y="14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0" y="17"/>
                    <a:pt x="0" y="17"/>
                    <a:pt x="0" y="18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0" y="20"/>
                    <a:pt x="0" y="21"/>
                    <a:pt x="0" y="22"/>
                  </a:cubicBezTo>
                  <a:cubicBezTo>
                    <a:pt x="0" y="23"/>
                    <a:pt x="1" y="23"/>
                    <a:pt x="2" y="23"/>
                  </a:cubicBezTo>
                  <a:cubicBezTo>
                    <a:pt x="3" y="23"/>
                    <a:pt x="4" y="23"/>
                    <a:pt x="5" y="23"/>
                  </a:cubicBezTo>
                  <a:cubicBezTo>
                    <a:pt x="7" y="23"/>
                    <a:pt x="10" y="23"/>
                    <a:pt x="12" y="23"/>
                  </a:cubicBezTo>
                  <a:cubicBezTo>
                    <a:pt x="12" y="25"/>
                    <a:pt x="12" y="27"/>
                    <a:pt x="12" y="30"/>
                  </a:cubicBezTo>
                  <a:cubicBezTo>
                    <a:pt x="12" y="30"/>
                    <a:pt x="12" y="30"/>
                    <a:pt x="12" y="31"/>
                  </a:cubicBezTo>
                  <a:cubicBezTo>
                    <a:pt x="12" y="31"/>
                    <a:pt x="12" y="32"/>
                    <a:pt x="12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5" y="32"/>
                    <a:pt x="17" y="32"/>
                    <a:pt x="19" y="32"/>
                  </a:cubicBezTo>
                  <a:cubicBezTo>
                    <a:pt x="20" y="32"/>
                    <a:pt x="20" y="31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29"/>
                    <a:pt x="20" y="27"/>
                  </a:cubicBezTo>
                  <a:cubicBezTo>
                    <a:pt x="21" y="26"/>
                    <a:pt x="21" y="25"/>
                    <a:pt x="21" y="23"/>
                  </a:cubicBezTo>
                  <a:cubicBezTo>
                    <a:pt x="21" y="23"/>
                    <a:pt x="22" y="23"/>
                    <a:pt x="23" y="23"/>
                  </a:cubicBezTo>
                  <a:cubicBezTo>
                    <a:pt x="24" y="23"/>
                    <a:pt x="24" y="23"/>
                    <a:pt x="25" y="23"/>
                  </a:cubicBezTo>
                  <a:cubicBezTo>
                    <a:pt x="26" y="23"/>
                    <a:pt x="26" y="23"/>
                    <a:pt x="26" y="22"/>
                  </a:cubicBezTo>
                  <a:cubicBezTo>
                    <a:pt x="26" y="21"/>
                    <a:pt x="26" y="18"/>
                    <a:pt x="26" y="16"/>
                  </a:cubicBezTo>
                  <a:cubicBezTo>
                    <a:pt x="26" y="16"/>
                    <a:pt x="26" y="16"/>
                    <a:pt x="26" y="15"/>
                  </a:cubicBezTo>
                  <a:cubicBezTo>
                    <a:pt x="26" y="15"/>
                    <a:pt x="25" y="15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4" y="15"/>
                    <a:pt x="24" y="15"/>
                    <a:pt x="23" y="15"/>
                  </a:cubicBezTo>
                  <a:cubicBezTo>
                    <a:pt x="22" y="15"/>
                    <a:pt x="22" y="15"/>
                    <a:pt x="21" y="15"/>
                  </a:cubicBezTo>
                  <a:cubicBezTo>
                    <a:pt x="21" y="14"/>
                    <a:pt x="21" y="14"/>
                    <a:pt x="21" y="13"/>
                  </a:cubicBezTo>
                  <a:cubicBezTo>
                    <a:pt x="21" y="9"/>
                    <a:pt x="21" y="6"/>
                    <a:pt x="22" y="2"/>
                  </a:cubicBezTo>
                  <a:cubicBezTo>
                    <a:pt x="22" y="1"/>
                    <a:pt x="21" y="1"/>
                    <a:pt x="21" y="0"/>
                  </a:cubicBezTo>
                  <a:cubicBezTo>
                    <a:pt x="21" y="0"/>
                    <a:pt x="20" y="0"/>
                    <a:pt x="2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80" name="Rectangle 834"/>
            <p:cNvSpPr>
              <a:spLocks noChangeArrowheads="1"/>
            </p:cNvSpPr>
            <p:nvPr/>
          </p:nvSpPr>
          <p:spPr bwMode="auto">
            <a:xfrm>
              <a:off x="2517" y="2605"/>
              <a:ext cx="1" cy="1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81" name="Freeform 835"/>
            <p:cNvSpPr>
              <a:spLocks/>
            </p:cNvSpPr>
            <p:nvPr/>
          </p:nvSpPr>
          <p:spPr bwMode="auto">
            <a:xfrm>
              <a:off x="2517" y="260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82" name="Rectangle 836"/>
            <p:cNvSpPr>
              <a:spLocks noChangeArrowheads="1"/>
            </p:cNvSpPr>
            <p:nvPr/>
          </p:nvSpPr>
          <p:spPr bwMode="auto">
            <a:xfrm>
              <a:off x="2557" y="2752"/>
              <a:ext cx="1" cy="1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83" name="Rectangle 837"/>
            <p:cNvSpPr>
              <a:spLocks noChangeArrowheads="1"/>
            </p:cNvSpPr>
            <p:nvPr/>
          </p:nvSpPr>
          <p:spPr bwMode="auto">
            <a:xfrm>
              <a:off x="2557" y="2752"/>
              <a:ext cx="1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84" name="Freeform 838"/>
            <p:cNvSpPr>
              <a:spLocks noEditPoints="1"/>
            </p:cNvSpPr>
            <p:nvPr/>
          </p:nvSpPr>
          <p:spPr bwMode="auto">
            <a:xfrm>
              <a:off x="2372" y="2541"/>
              <a:ext cx="620" cy="346"/>
            </a:xfrm>
            <a:custGeom>
              <a:avLst/>
              <a:gdLst>
                <a:gd name="T0" fmla="*/ 119 w 262"/>
                <a:gd name="T1" fmla="*/ 120 h 146"/>
                <a:gd name="T2" fmla="*/ 116 w 262"/>
                <a:gd name="T3" fmla="*/ 139 h 146"/>
                <a:gd name="T4" fmla="*/ 105 w 262"/>
                <a:gd name="T5" fmla="*/ 107 h 146"/>
                <a:gd name="T6" fmla="*/ 106 w 262"/>
                <a:gd name="T7" fmla="*/ 132 h 146"/>
                <a:gd name="T8" fmla="*/ 83 w 262"/>
                <a:gd name="T9" fmla="*/ 116 h 146"/>
                <a:gd name="T10" fmla="*/ 96 w 262"/>
                <a:gd name="T11" fmla="*/ 97 h 146"/>
                <a:gd name="T12" fmla="*/ 75 w 262"/>
                <a:gd name="T13" fmla="*/ 112 h 146"/>
                <a:gd name="T14" fmla="*/ 79 w 262"/>
                <a:gd name="T15" fmla="*/ 93 h 146"/>
                <a:gd name="T16" fmla="*/ 78 w 262"/>
                <a:gd name="T17" fmla="*/ 110 h 146"/>
                <a:gd name="T18" fmla="*/ 36 w 262"/>
                <a:gd name="T19" fmla="*/ 90 h 146"/>
                <a:gd name="T20" fmla="*/ 213 w 262"/>
                <a:gd name="T21" fmla="*/ 87 h 146"/>
                <a:gd name="T22" fmla="*/ 31 w 262"/>
                <a:gd name="T23" fmla="*/ 88 h 146"/>
                <a:gd name="T24" fmla="*/ 205 w 262"/>
                <a:gd name="T25" fmla="*/ 82 h 146"/>
                <a:gd name="T26" fmla="*/ 32 w 262"/>
                <a:gd name="T27" fmla="*/ 79 h 146"/>
                <a:gd name="T28" fmla="*/ 63 w 262"/>
                <a:gd name="T29" fmla="*/ 32 h 146"/>
                <a:gd name="T30" fmla="*/ 108 w 262"/>
                <a:gd name="T31" fmla="*/ 47 h 146"/>
                <a:gd name="T32" fmla="*/ 196 w 262"/>
                <a:gd name="T33" fmla="*/ 90 h 146"/>
                <a:gd name="T34" fmla="*/ 147 w 262"/>
                <a:gd name="T35" fmla="*/ 83 h 146"/>
                <a:gd name="T36" fmla="*/ 145 w 262"/>
                <a:gd name="T37" fmla="*/ 102 h 146"/>
                <a:gd name="T38" fmla="*/ 167 w 262"/>
                <a:gd name="T39" fmla="*/ 122 h 146"/>
                <a:gd name="T40" fmla="*/ 133 w 262"/>
                <a:gd name="T41" fmla="*/ 120 h 146"/>
                <a:gd name="T42" fmla="*/ 143 w 262"/>
                <a:gd name="T43" fmla="*/ 141 h 146"/>
                <a:gd name="T44" fmla="*/ 123 w 262"/>
                <a:gd name="T45" fmla="*/ 116 h 146"/>
                <a:gd name="T46" fmla="*/ 110 w 262"/>
                <a:gd name="T47" fmla="*/ 100 h 146"/>
                <a:gd name="T48" fmla="*/ 78 w 262"/>
                <a:gd name="T49" fmla="*/ 89 h 146"/>
                <a:gd name="T50" fmla="*/ 75 w 262"/>
                <a:gd name="T51" fmla="*/ 48 h 146"/>
                <a:gd name="T52" fmla="*/ 176 w 262"/>
                <a:gd name="T53" fmla="*/ 34 h 146"/>
                <a:gd name="T54" fmla="*/ 129 w 262"/>
                <a:gd name="T55" fmla="*/ 39 h 146"/>
                <a:gd name="T56" fmla="*/ 38 w 262"/>
                <a:gd name="T57" fmla="*/ 79 h 146"/>
                <a:gd name="T58" fmla="*/ 61 w 262"/>
                <a:gd name="T59" fmla="*/ 27 h 146"/>
                <a:gd name="T60" fmla="*/ 39 w 262"/>
                <a:gd name="T61" fmla="*/ 85 h 146"/>
                <a:gd name="T62" fmla="*/ 219 w 262"/>
                <a:gd name="T63" fmla="*/ 71 h 146"/>
                <a:gd name="T64" fmla="*/ 213 w 262"/>
                <a:gd name="T65" fmla="*/ 78 h 146"/>
                <a:gd name="T66" fmla="*/ 190 w 262"/>
                <a:gd name="T67" fmla="*/ 24 h 146"/>
                <a:gd name="T68" fmla="*/ 198 w 262"/>
                <a:gd name="T69" fmla="*/ 9 h 146"/>
                <a:gd name="T70" fmla="*/ 184 w 262"/>
                <a:gd name="T71" fmla="*/ 23 h 146"/>
                <a:gd name="T72" fmla="*/ 98 w 262"/>
                <a:gd name="T73" fmla="*/ 22 h 146"/>
                <a:gd name="T74" fmla="*/ 64 w 262"/>
                <a:gd name="T75" fmla="*/ 17 h 146"/>
                <a:gd name="T76" fmla="*/ 52 w 262"/>
                <a:gd name="T77" fmla="*/ 16 h 146"/>
                <a:gd name="T78" fmla="*/ 30 w 262"/>
                <a:gd name="T79" fmla="*/ 70 h 146"/>
                <a:gd name="T80" fmla="*/ 22 w 262"/>
                <a:gd name="T81" fmla="*/ 68 h 146"/>
                <a:gd name="T82" fmla="*/ 19 w 262"/>
                <a:gd name="T83" fmla="*/ 62 h 146"/>
                <a:gd name="T84" fmla="*/ 13 w 262"/>
                <a:gd name="T85" fmla="*/ 60 h 146"/>
                <a:gd name="T86" fmla="*/ 9 w 262"/>
                <a:gd name="T87" fmla="*/ 55 h 146"/>
                <a:gd name="T88" fmla="*/ 2 w 262"/>
                <a:gd name="T89" fmla="*/ 79 h 146"/>
                <a:gd name="T90" fmla="*/ 52 w 262"/>
                <a:gd name="T91" fmla="*/ 84 h 146"/>
                <a:gd name="T92" fmla="*/ 78 w 262"/>
                <a:gd name="T93" fmla="*/ 117 h 146"/>
                <a:gd name="T94" fmla="*/ 95 w 262"/>
                <a:gd name="T95" fmla="*/ 132 h 146"/>
                <a:gd name="T96" fmla="*/ 124 w 262"/>
                <a:gd name="T97" fmla="*/ 137 h 146"/>
                <a:gd name="T98" fmla="*/ 155 w 262"/>
                <a:gd name="T99" fmla="*/ 134 h 146"/>
                <a:gd name="T100" fmla="*/ 192 w 262"/>
                <a:gd name="T101" fmla="*/ 110 h 146"/>
                <a:gd name="T102" fmla="*/ 206 w 262"/>
                <a:gd name="T103" fmla="*/ 89 h 146"/>
                <a:gd name="T104" fmla="*/ 262 w 262"/>
                <a:gd name="T105" fmla="*/ 55 h 146"/>
                <a:gd name="T106" fmla="*/ 254 w 262"/>
                <a:gd name="T107" fmla="*/ 56 h 146"/>
                <a:gd name="T108" fmla="*/ 238 w 262"/>
                <a:gd name="T109" fmla="*/ 77 h 146"/>
                <a:gd name="T110" fmla="*/ 241 w 262"/>
                <a:gd name="T111" fmla="*/ 59 h 146"/>
                <a:gd name="T112" fmla="*/ 232 w 262"/>
                <a:gd name="T113" fmla="*/ 61 h 146"/>
                <a:gd name="T114" fmla="*/ 224 w 262"/>
                <a:gd name="T115" fmla="*/ 72 h 146"/>
                <a:gd name="T116" fmla="*/ 197 w 262"/>
                <a:gd name="T117" fmla="*/ 15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62" h="146">
                  <a:moveTo>
                    <a:pt x="116" y="139"/>
                  </a:moveTo>
                  <a:cubicBezTo>
                    <a:pt x="114" y="139"/>
                    <a:pt x="114" y="139"/>
                    <a:pt x="113" y="139"/>
                  </a:cubicBezTo>
                  <a:cubicBezTo>
                    <a:pt x="112" y="138"/>
                    <a:pt x="111" y="135"/>
                    <a:pt x="111" y="133"/>
                  </a:cubicBezTo>
                  <a:cubicBezTo>
                    <a:pt x="111" y="133"/>
                    <a:pt x="112" y="132"/>
                    <a:pt x="112" y="131"/>
                  </a:cubicBezTo>
                  <a:cubicBezTo>
                    <a:pt x="113" y="129"/>
                    <a:pt x="114" y="125"/>
                    <a:pt x="115" y="123"/>
                  </a:cubicBezTo>
                  <a:cubicBezTo>
                    <a:pt x="115" y="122"/>
                    <a:pt x="115" y="122"/>
                    <a:pt x="116" y="122"/>
                  </a:cubicBezTo>
                  <a:cubicBezTo>
                    <a:pt x="116" y="122"/>
                    <a:pt x="116" y="122"/>
                    <a:pt x="116" y="122"/>
                  </a:cubicBezTo>
                  <a:cubicBezTo>
                    <a:pt x="116" y="121"/>
                    <a:pt x="116" y="121"/>
                    <a:pt x="117" y="120"/>
                  </a:cubicBezTo>
                  <a:cubicBezTo>
                    <a:pt x="118" y="120"/>
                    <a:pt x="118" y="120"/>
                    <a:pt x="119" y="120"/>
                  </a:cubicBezTo>
                  <a:cubicBezTo>
                    <a:pt x="119" y="120"/>
                    <a:pt x="119" y="120"/>
                    <a:pt x="119" y="120"/>
                  </a:cubicBezTo>
                  <a:cubicBezTo>
                    <a:pt x="119" y="120"/>
                    <a:pt x="120" y="120"/>
                    <a:pt x="121" y="120"/>
                  </a:cubicBezTo>
                  <a:cubicBezTo>
                    <a:pt x="122" y="121"/>
                    <a:pt x="123" y="122"/>
                    <a:pt x="123" y="122"/>
                  </a:cubicBezTo>
                  <a:cubicBezTo>
                    <a:pt x="124" y="123"/>
                    <a:pt x="124" y="124"/>
                    <a:pt x="124" y="125"/>
                  </a:cubicBezTo>
                  <a:cubicBezTo>
                    <a:pt x="124" y="125"/>
                    <a:pt x="124" y="125"/>
                    <a:pt x="124" y="125"/>
                  </a:cubicBezTo>
                  <a:cubicBezTo>
                    <a:pt x="124" y="125"/>
                    <a:pt x="124" y="126"/>
                    <a:pt x="123" y="128"/>
                  </a:cubicBezTo>
                  <a:cubicBezTo>
                    <a:pt x="122" y="131"/>
                    <a:pt x="120" y="135"/>
                    <a:pt x="118" y="138"/>
                  </a:cubicBezTo>
                  <a:cubicBezTo>
                    <a:pt x="118" y="139"/>
                    <a:pt x="117" y="139"/>
                    <a:pt x="116" y="139"/>
                  </a:cubicBezTo>
                  <a:cubicBezTo>
                    <a:pt x="116" y="139"/>
                    <a:pt x="116" y="139"/>
                    <a:pt x="116" y="139"/>
                  </a:cubicBezTo>
                  <a:cubicBezTo>
                    <a:pt x="116" y="139"/>
                    <a:pt x="116" y="139"/>
                    <a:pt x="116" y="139"/>
                  </a:cubicBezTo>
                  <a:moveTo>
                    <a:pt x="104" y="133"/>
                  </a:moveTo>
                  <a:cubicBezTo>
                    <a:pt x="102" y="133"/>
                    <a:pt x="100" y="131"/>
                    <a:pt x="99" y="130"/>
                  </a:cubicBezTo>
                  <a:cubicBezTo>
                    <a:pt x="98" y="129"/>
                    <a:pt x="98" y="127"/>
                    <a:pt x="98" y="126"/>
                  </a:cubicBezTo>
                  <a:cubicBezTo>
                    <a:pt x="98" y="125"/>
                    <a:pt x="98" y="124"/>
                    <a:pt x="99" y="122"/>
                  </a:cubicBezTo>
                  <a:cubicBezTo>
                    <a:pt x="99" y="122"/>
                    <a:pt x="99" y="122"/>
                    <a:pt x="99" y="122"/>
                  </a:cubicBezTo>
                  <a:cubicBezTo>
                    <a:pt x="99" y="121"/>
                    <a:pt x="100" y="120"/>
                    <a:pt x="100" y="119"/>
                  </a:cubicBezTo>
                  <a:cubicBezTo>
                    <a:pt x="102" y="116"/>
                    <a:pt x="103" y="113"/>
                    <a:pt x="104" y="110"/>
                  </a:cubicBezTo>
                  <a:cubicBezTo>
                    <a:pt x="104" y="109"/>
                    <a:pt x="104" y="108"/>
                    <a:pt x="105" y="107"/>
                  </a:cubicBezTo>
                  <a:cubicBezTo>
                    <a:pt x="105" y="106"/>
                    <a:pt x="107" y="105"/>
                    <a:pt x="109" y="105"/>
                  </a:cubicBezTo>
                  <a:cubicBezTo>
                    <a:pt x="109" y="105"/>
                    <a:pt x="109" y="105"/>
                    <a:pt x="109" y="105"/>
                  </a:cubicBezTo>
                  <a:cubicBezTo>
                    <a:pt x="109" y="105"/>
                    <a:pt x="109" y="105"/>
                    <a:pt x="109" y="105"/>
                  </a:cubicBezTo>
                  <a:cubicBezTo>
                    <a:pt x="109" y="105"/>
                    <a:pt x="109" y="105"/>
                    <a:pt x="109" y="105"/>
                  </a:cubicBezTo>
                  <a:cubicBezTo>
                    <a:pt x="111" y="105"/>
                    <a:pt x="113" y="107"/>
                    <a:pt x="113" y="109"/>
                  </a:cubicBezTo>
                  <a:cubicBezTo>
                    <a:pt x="113" y="109"/>
                    <a:pt x="113" y="109"/>
                    <a:pt x="113" y="110"/>
                  </a:cubicBezTo>
                  <a:cubicBezTo>
                    <a:pt x="113" y="111"/>
                    <a:pt x="113" y="112"/>
                    <a:pt x="112" y="114"/>
                  </a:cubicBezTo>
                  <a:cubicBezTo>
                    <a:pt x="111" y="119"/>
                    <a:pt x="109" y="125"/>
                    <a:pt x="107" y="130"/>
                  </a:cubicBezTo>
                  <a:cubicBezTo>
                    <a:pt x="107" y="132"/>
                    <a:pt x="106" y="132"/>
                    <a:pt x="106" y="132"/>
                  </a:cubicBezTo>
                  <a:cubicBezTo>
                    <a:pt x="105" y="133"/>
                    <a:pt x="105" y="133"/>
                    <a:pt x="105" y="133"/>
                  </a:cubicBezTo>
                  <a:cubicBezTo>
                    <a:pt x="104" y="133"/>
                    <a:pt x="104" y="133"/>
                    <a:pt x="104" y="133"/>
                  </a:cubicBezTo>
                  <a:cubicBezTo>
                    <a:pt x="104" y="133"/>
                    <a:pt x="104" y="133"/>
                    <a:pt x="104" y="133"/>
                  </a:cubicBezTo>
                  <a:moveTo>
                    <a:pt x="89" y="124"/>
                  </a:moveTo>
                  <a:cubicBezTo>
                    <a:pt x="89" y="124"/>
                    <a:pt x="89" y="124"/>
                    <a:pt x="89" y="124"/>
                  </a:cubicBezTo>
                  <a:cubicBezTo>
                    <a:pt x="88" y="124"/>
                    <a:pt x="86" y="124"/>
                    <a:pt x="86" y="123"/>
                  </a:cubicBezTo>
                  <a:cubicBezTo>
                    <a:pt x="85" y="123"/>
                    <a:pt x="84" y="123"/>
                    <a:pt x="84" y="122"/>
                  </a:cubicBezTo>
                  <a:cubicBezTo>
                    <a:pt x="84" y="122"/>
                    <a:pt x="84" y="121"/>
                    <a:pt x="83" y="121"/>
                  </a:cubicBezTo>
                  <a:cubicBezTo>
                    <a:pt x="83" y="119"/>
                    <a:pt x="83" y="117"/>
                    <a:pt x="83" y="116"/>
                  </a:cubicBezTo>
                  <a:cubicBezTo>
                    <a:pt x="83" y="116"/>
                    <a:pt x="83" y="116"/>
                    <a:pt x="83" y="116"/>
                  </a:cubicBezTo>
                  <a:cubicBezTo>
                    <a:pt x="83" y="113"/>
                    <a:pt x="84" y="110"/>
                    <a:pt x="86" y="106"/>
                  </a:cubicBezTo>
                  <a:cubicBezTo>
                    <a:pt x="87" y="105"/>
                    <a:pt x="87" y="104"/>
                    <a:pt x="87" y="104"/>
                  </a:cubicBezTo>
                  <a:cubicBezTo>
                    <a:pt x="88" y="103"/>
                    <a:pt x="88" y="103"/>
                    <a:pt x="88" y="103"/>
                  </a:cubicBezTo>
                  <a:cubicBezTo>
                    <a:pt x="88" y="102"/>
                    <a:pt x="88" y="102"/>
                    <a:pt x="88" y="102"/>
                  </a:cubicBezTo>
                  <a:cubicBezTo>
                    <a:pt x="89" y="101"/>
                    <a:pt x="89" y="100"/>
                    <a:pt x="90" y="99"/>
                  </a:cubicBezTo>
                  <a:cubicBezTo>
                    <a:pt x="91" y="98"/>
                    <a:pt x="93" y="97"/>
                    <a:pt x="94" y="97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5" y="97"/>
                    <a:pt x="96" y="97"/>
                    <a:pt x="96" y="97"/>
                  </a:cubicBezTo>
                  <a:cubicBezTo>
                    <a:pt x="97" y="97"/>
                    <a:pt x="98" y="98"/>
                    <a:pt x="99" y="99"/>
                  </a:cubicBezTo>
                  <a:cubicBezTo>
                    <a:pt x="99" y="101"/>
                    <a:pt x="100" y="102"/>
                    <a:pt x="100" y="104"/>
                  </a:cubicBezTo>
                  <a:cubicBezTo>
                    <a:pt x="100" y="104"/>
                    <a:pt x="100" y="105"/>
                    <a:pt x="100" y="106"/>
                  </a:cubicBezTo>
                  <a:cubicBezTo>
                    <a:pt x="100" y="106"/>
                    <a:pt x="100" y="106"/>
                    <a:pt x="100" y="106"/>
                  </a:cubicBezTo>
                  <a:cubicBezTo>
                    <a:pt x="100" y="107"/>
                    <a:pt x="100" y="107"/>
                    <a:pt x="99" y="108"/>
                  </a:cubicBezTo>
                  <a:cubicBezTo>
                    <a:pt x="98" y="111"/>
                    <a:pt x="97" y="114"/>
                    <a:pt x="96" y="117"/>
                  </a:cubicBezTo>
                  <a:cubicBezTo>
                    <a:pt x="94" y="120"/>
                    <a:pt x="93" y="122"/>
                    <a:pt x="91" y="123"/>
                  </a:cubicBezTo>
                  <a:cubicBezTo>
                    <a:pt x="90" y="124"/>
                    <a:pt x="90" y="124"/>
                    <a:pt x="89" y="124"/>
                  </a:cubicBezTo>
                  <a:moveTo>
                    <a:pt x="75" y="112"/>
                  </a:moveTo>
                  <a:cubicBezTo>
                    <a:pt x="75" y="112"/>
                    <a:pt x="75" y="112"/>
                    <a:pt x="75" y="112"/>
                  </a:cubicBezTo>
                  <a:cubicBezTo>
                    <a:pt x="74" y="112"/>
                    <a:pt x="74" y="112"/>
                    <a:pt x="74" y="112"/>
                  </a:cubicBezTo>
                  <a:cubicBezTo>
                    <a:pt x="74" y="112"/>
                    <a:pt x="73" y="112"/>
                    <a:pt x="72" y="111"/>
                  </a:cubicBezTo>
                  <a:cubicBezTo>
                    <a:pt x="72" y="110"/>
                    <a:pt x="72" y="110"/>
                    <a:pt x="72" y="109"/>
                  </a:cubicBezTo>
                  <a:cubicBezTo>
                    <a:pt x="72" y="109"/>
                    <a:pt x="72" y="109"/>
                    <a:pt x="72" y="109"/>
                  </a:cubicBezTo>
                  <a:cubicBezTo>
                    <a:pt x="72" y="108"/>
                    <a:pt x="72" y="108"/>
                    <a:pt x="72" y="107"/>
                  </a:cubicBezTo>
                  <a:cubicBezTo>
                    <a:pt x="73" y="103"/>
                    <a:pt x="74" y="100"/>
                    <a:pt x="76" y="97"/>
                  </a:cubicBezTo>
                  <a:cubicBezTo>
                    <a:pt x="76" y="96"/>
                    <a:pt x="77" y="95"/>
                    <a:pt x="77" y="94"/>
                  </a:cubicBezTo>
                  <a:cubicBezTo>
                    <a:pt x="78" y="94"/>
                    <a:pt x="78" y="93"/>
                    <a:pt x="79" y="9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80" y="93"/>
                    <a:pt x="81" y="94"/>
                    <a:pt x="82" y="94"/>
                  </a:cubicBezTo>
                  <a:cubicBezTo>
                    <a:pt x="83" y="95"/>
                    <a:pt x="84" y="96"/>
                    <a:pt x="84" y="98"/>
                  </a:cubicBezTo>
                  <a:cubicBezTo>
                    <a:pt x="84" y="99"/>
                    <a:pt x="84" y="100"/>
                    <a:pt x="83" y="101"/>
                  </a:cubicBezTo>
                  <a:cubicBezTo>
                    <a:pt x="83" y="102"/>
                    <a:pt x="82" y="103"/>
                    <a:pt x="82" y="104"/>
                  </a:cubicBezTo>
                  <a:cubicBezTo>
                    <a:pt x="81" y="106"/>
                    <a:pt x="80" y="107"/>
                    <a:pt x="79" y="109"/>
                  </a:cubicBezTo>
                  <a:cubicBezTo>
                    <a:pt x="79" y="109"/>
                    <a:pt x="78" y="110"/>
                    <a:pt x="78" y="110"/>
                  </a:cubicBezTo>
                  <a:cubicBezTo>
                    <a:pt x="78" y="111"/>
                    <a:pt x="76" y="112"/>
                    <a:pt x="75" y="112"/>
                  </a:cubicBezTo>
                  <a:moveTo>
                    <a:pt x="36" y="90"/>
                  </a:moveTo>
                  <a:cubicBezTo>
                    <a:pt x="36" y="90"/>
                    <a:pt x="35" y="90"/>
                    <a:pt x="34" y="90"/>
                  </a:cubicBezTo>
                  <a:cubicBezTo>
                    <a:pt x="34" y="90"/>
                    <a:pt x="34" y="90"/>
                    <a:pt x="33" y="89"/>
                  </a:cubicBezTo>
                  <a:cubicBezTo>
                    <a:pt x="34" y="89"/>
                    <a:pt x="34" y="88"/>
                    <a:pt x="34" y="88"/>
                  </a:cubicBezTo>
                  <a:cubicBezTo>
                    <a:pt x="35" y="88"/>
                    <a:pt x="35" y="88"/>
                    <a:pt x="35" y="88"/>
                  </a:cubicBezTo>
                  <a:cubicBezTo>
                    <a:pt x="35" y="89"/>
                    <a:pt x="36" y="89"/>
                    <a:pt x="36" y="89"/>
                  </a:cubicBezTo>
                  <a:cubicBezTo>
                    <a:pt x="36" y="90"/>
                    <a:pt x="36" y="90"/>
                    <a:pt x="36" y="90"/>
                  </a:cubicBezTo>
                  <a:cubicBezTo>
                    <a:pt x="36" y="90"/>
                    <a:pt x="36" y="90"/>
                    <a:pt x="36" y="90"/>
                  </a:cubicBezTo>
                  <a:cubicBezTo>
                    <a:pt x="36" y="90"/>
                    <a:pt x="36" y="90"/>
                    <a:pt x="36" y="90"/>
                  </a:cubicBezTo>
                  <a:cubicBezTo>
                    <a:pt x="36" y="90"/>
                    <a:pt x="36" y="90"/>
                    <a:pt x="36" y="90"/>
                  </a:cubicBezTo>
                  <a:cubicBezTo>
                    <a:pt x="36" y="90"/>
                    <a:pt x="36" y="90"/>
                    <a:pt x="36" y="90"/>
                  </a:cubicBezTo>
                  <a:moveTo>
                    <a:pt x="213" y="87"/>
                  </a:moveTo>
                  <a:cubicBezTo>
                    <a:pt x="212" y="87"/>
                    <a:pt x="212" y="87"/>
                    <a:pt x="211" y="87"/>
                  </a:cubicBezTo>
                  <a:cubicBezTo>
                    <a:pt x="212" y="86"/>
                    <a:pt x="212" y="86"/>
                    <a:pt x="212" y="86"/>
                  </a:cubicBezTo>
                  <a:cubicBezTo>
                    <a:pt x="213" y="86"/>
                    <a:pt x="213" y="86"/>
                    <a:pt x="214" y="86"/>
                  </a:cubicBezTo>
                  <a:cubicBezTo>
                    <a:pt x="214" y="86"/>
                    <a:pt x="214" y="86"/>
                    <a:pt x="214" y="86"/>
                  </a:cubicBezTo>
                  <a:cubicBezTo>
                    <a:pt x="214" y="86"/>
                    <a:pt x="213" y="87"/>
                    <a:pt x="213" y="87"/>
                  </a:cubicBezTo>
                  <a:moveTo>
                    <a:pt x="209" y="85"/>
                  </a:moveTo>
                  <a:cubicBezTo>
                    <a:pt x="208" y="85"/>
                    <a:pt x="208" y="85"/>
                    <a:pt x="208" y="8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8" y="84"/>
                    <a:pt x="208" y="84"/>
                    <a:pt x="208" y="84"/>
                  </a:cubicBezTo>
                  <a:cubicBezTo>
                    <a:pt x="209" y="84"/>
                    <a:pt x="209" y="85"/>
                    <a:pt x="210" y="85"/>
                  </a:cubicBezTo>
                  <a:cubicBezTo>
                    <a:pt x="210" y="85"/>
                    <a:pt x="210" y="85"/>
                    <a:pt x="210" y="85"/>
                  </a:cubicBezTo>
                  <a:cubicBezTo>
                    <a:pt x="210" y="85"/>
                    <a:pt x="210" y="85"/>
                    <a:pt x="210" y="85"/>
                  </a:cubicBezTo>
                  <a:cubicBezTo>
                    <a:pt x="209" y="85"/>
                    <a:pt x="209" y="85"/>
                    <a:pt x="209" y="85"/>
                  </a:cubicBezTo>
                  <a:moveTo>
                    <a:pt x="31" y="88"/>
                  </a:moveTo>
                  <a:cubicBezTo>
                    <a:pt x="31" y="88"/>
                    <a:pt x="31" y="88"/>
                    <a:pt x="31" y="88"/>
                  </a:cubicBezTo>
                  <a:cubicBezTo>
                    <a:pt x="31" y="88"/>
                    <a:pt x="30" y="88"/>
                    <a:pt x="30" y="87"/>
                  </a:cubicBezTo>
                  <a:cubicBezTo>
                    <a:pt x="30" y="87"/>
                    <a:pt x="30" y="87"/>
                    <a:pt x="30" y="87"/>
                  </a:cubicBezTo>
                  <a:cubicBezTo>
                    <a:pt x="31" y="85"/>
                    <a:pt x="32" y="83"/>
                    <a:pt x="33" y="82"/>
                  </a:cubicBezTo>
                  <a:cubicBezTo>
                    <a:pt x="33" y="82"/>
                    <a:pt x="33" y="83"/>
                    <a:pt x="33" y="83"/>
                  </a:cubicBezTo>
                  <a:cubicBezTo>
                    <a:pt x="33" y="84"/>
                    <a:pt x="33" y="84"/>
                    <a:pt x="33" y="85"/>
                  </a:cubicBezTo>
                  <a:cubicBezTo>
                    <a:pt x="32" y="86"/>
                    <a:pt x="32" y="87"/>
                    <a:pt x="31" y="88"/>
                  </a:cubicBezTo>
                  <a:moveTo>
                    <a:pt x="206" y="83"/>
                  </a:moveTo>
                  <a:cubicBezTo>
                    <a:pt x="206" y="82"/>
                    <a:pt x="205" y="82"/>
                    <a:pt x="205" y="82"/>
                  </a:cubicBezTo>
                  <a:cubicBezTo>
                    <a:pt x="206" y="81"/>
                    <a:pt x="206" y="81"/>
                    <a:pt x="206" y="81"/>
                  </a:cubicBezTo>
                  <a:cubicBezTo>
                    <a:pt x="206" y="82"/>
                    <a:pt x="206" y="82"/>
                    <a:pt x="206" y="82"/>
                  </a:cubicBezTo>
                  <a:cubicBezTo>
                    <a:pt x="206" y="83"/>
                    <a:pt x="206" y="83"/>
                    <a:pt x="206" y="83"/>
                  </a:cubicBezTo>
                  <a:moveTo>
                    <a:pt x="27" y="86"/>
                  </a:moveTo>
                  <a:cubicBezTo>
                    <a:pt x="27" y="86"/>
                    <a:pt x="26" y="86"/>
                    <a:pt x="26" y="85"/>
                  </a:cubicBezTo>
                  <a:cubicBezTo>
                    <a:pt x="28" y="82"/>
                    <a:pt x="30" y="78"/>
                    <a:pt x="33" y="75"/>
                  </a:cubicBezTo>
                  <a:cubicBezTo>
                    <a:pt x="33" y="76"/>
                    <a:pt x="33" y="77"/>
                    <a:pt x="33" y="79"/>
                  </a:cubicBezTo>
                  <a:cubicBezTo>
                    <a:pt x="33" y="79"/>
                    <a:pt x="33" y="79"/>
                    <a:pt x="33" y="79"/>
                  </a:cubicBezTo>
                  <a:cubicBezTo>
                    <a:pt x="32" y="79"/>
                    <a:pt x="32" y="79"/>
                    <a:pt x="32" y="79"/>
                  </a:cubicBezTo>
                  <a:cubicBezTo>
                    <a:pt x="30" y="81"/>
                    <a:pt x="29" y="84"/>
                    <a:pt x="27" y="86"/>
                  </a:cubicBezTo>
                  <a:moveTo>
                    <a:pt x="71" y="95"/>
                  </a:moveTo>
                  <a:cubicBezTo>
                    <a:pt x="65" y="86"/>
                    <a:pt x="56" y="80"/>
                    <a:pt x="45" y="76"/>
                  </a:cubicBezTo>
                  <a:cubicBezTo>
                    <a:pt x="46" y="61"/>
                    <a:pt x="51" y="45"/>
                    <a:pt x="61" y="33"/>
                  </a:cubicBezTo>
                  <a:cubicBezTo>
                    <a:pt x="61" y="32"/>
                    <a:pt x="62" y="32"/>
                    <a:pt x="62" y="32"/>
                  </a:cubicBezTo>
                  <a:cubicBezTo>
                    <a:pt x="62" y="32"/>
                    <a:pt x="62" y="32"/>
                    <a:pt x="62" y="32"/>
                  </a:cubicBezTo>
                  <a:cubicBezTo>
                    <a:pt x="62" y="32"/>
                    <a:pt x="62" y="32"/>
                    <a:pt x="62" y="3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3" y="32"/>
                    <a:pt x="64" y="32"/>
                  </a:cubicBezTo>
                  <a:cubicBezTo>
                    <a:pt x="69" y="33"/>
                    <a:pt x="74" y="34"/>
                    <a:pt x="80" y="36"/>
                  </a:cubicBezTo>
                  <a:cubicBezTo>
                    <a:pt x="78" y="38"/>
                    <a:pt x="76" y="39"/>
                    <a:pt x="73" y="41"/>
                  </a:cubicBezTo>
                  <a:cubicBezTo>
                    <a:pt x="71" y="43"/>
                    <a:pt x="70" y="45"/>
                    <a:pt x="70" y="48"/>
                  </a:cubicBezTo>
                  <a:cubicBezTo>
                    <a:pt x="70" y="50"/>
                    <a:pt x="70" y="51"/>
                    <a:pt x="71" y="53"/>
                  </a:cubicBezTo>
                  <a:cubicBezTo>
                    <a:pt x="72" y="54"/>
                    <a:pt x="74" y="56"/>
                    <a:pt x="76" y="56"/>
                  </a:cubicBezTo>
                  <a:cubicBezTo>
                    <a:pt x="78" y="57"/>
                    <a:pt x="81" y="57"/>
                    <a:pt x="83" y="57"/>
                  </a:cubicBezTo>
                  <a:cubicBezTo>
                    <a:pt x="85" y="57"/>
                    <a:pt x="87" y="57"/>
                    <a:pt x="88" y="57"/>
                  </a:cubicBezTo>
                  <a:cubicBezTo>
                    <a:pt x="96" y="55"/>
                    <a:pt x="102" y="50"/>
                    <a:pt x="108" y="47"/>
                  </a:cubicBezTo>
                  <a:cubicBezTo>
                    <a:pt x="112" y="44"/>
                    <a:pt x="118" y="42"/>
                    <a:pt x="122" y="42"/>
                  </a:cubicBezTo>
                  <a:cubicBezTo>
                    <a:pt x="123" y="42"/>
                    <a:pt x="123" y="42"/>
                    <a:pt x="123" y="42"/>
                  </a:cubicBezTo>
                  <a:cubicBezTo>
                    <a:pt x="125" y="42"/>
                    <a:pt x="127" y="43"/>
                    <a:pt x="128" y="44"/>
                  </a:cubicBezTo>
                  <a:cubicBezTo>
                    <a:pt x="128" y="44"/>
                    <a:pt x="128" y="44"/>
                    <a:pt x="128" y="44"/>
                  </a:cubicBezTo>
                  <a:cubicBezTo>
                    <a:pt x="131" y="48"/>
                    <a:pt x="134" y="52"/>
                    <a:pt x="138" y="55"/>
                  </a:cubicBezTo>
                  <a:cubicBezTo>
                    <a:pt x="142" y="57"/>
                    <a:pt x="146" y="59"/>
                    <a:pt x="149" y="61"/>
                  </a:cubicBezTo>
                  <a:cubicBezTo>
                    <a:pt x="164" y="68"/>
                    <a:pt x="177" y="76"/>
                    <a:pt x="190" y="86"/>
                  </a:cubicBezTo>
                  <a:cubicBezTo>
                    <a:pt x="190" y="86"/>
                    <a:pt x="191" y="86"/>
                    <a:pt x="191" y="87"/>
                  </a:cubicBezTo>
                  <a:cubicBezTo>
                    <a:pt x="193" y="88"/>
                    <a:pt x="194" y="89"/>
                    <a:pt x="196" y="90"/>
                  </a:cubicBezTo>
                  <a:cubicBezTo>
                    <a:pt x="197" y="91"/>
                    <a:pt x="198" y="92"/>
                    <a:pt x="199" y="93"/>
                  </a:cubicBezTo>
                  <a:cubicBezTo>
                    <a:pt x="200" y="95"/>
                    <a:pt x="200" y="96"/>
                    <a:pt x="200" y="97"/>
                  </a:cubicBezTo>
                  <a:cubicBezTo>
                    <a:pt x="200" y="99"/>
                    <a:pt x="200" y="100"/>
                    <a:pt x="199" y="101"/>
                  </a:cubicBezTo>
                  <a:cubicBezTo>
                    <a:pt x="198" y="103"/>
                    <a:pt x="195" y="105"/>
                    <a:pt x="193" y="105"/>
                  </a:cubicBezTo>
                  <a:cubicBezTo>
                    <a:pt x="193" y="105"/>
                    <a:pt x="193" y="105"/>
                    <a:pt x="193" y="105"/>
                  </a:cubicBezTo>
                  <a:cubicBezTo>
                    <a:pt x="192" y="105"/>
                    <a:pt x="192" y="105"/>
                    <a:pt x="192" y="105"/>
                  </a:cubicBezTo>
                  <a:cubicBezTo>
                    <a:pt x="191" y="105"/>
                    <a:pt x="189" y="104"/>
                    <a:pt x="188" y="103"/>
                  </a:cubicBezTo>
                  <a:cubicBezTo>
                    <a:pt x="174" y="98"/>
                    <a:pt x="161" y="91"/>
                    <a:pt x="148" y="84"/>
                  </a:cubicBezTo>
                  <a:cubicBezTo>
                    <a:pt x="147" y="83"/>
                    <a:pt x="147" y="83"/>
                    <a:pt x="147" y="83"/>
                  </a:cubicBezTo>
                  <a:cubicBezTo>
                    <a:pt x="146" y="83"/>
                    <a:pt x="145" y="84"/>
                    <a:pt x="145" y="84"/>
                  </a:cubicBezTo>
                  <a:cubicBezTo>
                    <a:pt x="144" y="86"/>
                    <a:pt x="144" y="87"/>
                    <a:pt x="145" y="88"/>
                  </a:cubicBezTo>
                  <a:cubicBezTo>
                    <a:pt x="158" y="95"/>
                    <a:pt x="171" y="102"/>
                    <a:pt x="185" y="107"/>
                  </a:cubicBezTo>
                  <a:cubicBezTo>
                    <a:pt x="185" y="108"/>
                    <a:pt x="185" y="109"/>
                    <a:pt x="185" y="109"/>
                  </a:cubicBezTo>
                  <a:cubicBezTo>
                    <a:pt x="185" y="112"/>
                    <a:pt x="183" y="115"/>
                    <a:pt x="180" y="116"/>
                  </a:cubicBezTo>
                  <a:cubicBezTo>
                    <a:pt x="179" y="117"/>
                    <a:pt x="177" y="118"/>
                    <a:pt x="175" y="118"/>
                  </a:cubicBezTo>
                  <a:cubicBezTo>
                    <a:pt x="173" y="118"/>
                    <a:pt x="172" y="117"/>
                    <a:pt x="170" y="117"/>
                  </a:cubicBezTo>
                  <a:cubicBezTo>
                    <a:pt x="167" y="116"/>
                    <a:pt x="163" y="114"/>
                    <a:pt x="160" y="112"/>
                  </a:cubicBezTo>
                  <a:cubicBezTo>
                    <a:pt x="155" y="109"/>
                    <a:pt x="150" y="105"/>
                    <a:pt x="145" y="102"/>
                  </a:cubicBezTo>
                  <a:cubicBezTo>
                    <a:pt x="146" y="101"/>
                    <a:pt x="146" y="100"/>
                    <a:pt x="145" y="100"/>
                  </a:cubicBezTo>
                  <a:cubicBezTo>
                    <a:pt x="145" y="99"/>
                    <a:pt x="144" y="99"/>
                    <a:pt x="143" y="99"/>
                  </a:cubicBezTo>
                  <a:cubicBezTo>
                    <a:pt x="143" y="99"/>
                    <a:pt x="142" y="99"/>
                    <a:pt x="142" y="99"/>
                  </a:cubicBezTo>
                  <a:cubicBezTo>
                    <a:pt x="141" y="99"/>
                    <a:pt x="140" y="100"/>
                    <a:pt x="140" y="100"/>
                  </a:cubicBezTo>
                  <a:cubicBezTo>
                    <a:pt x="139" y="101"/>
                    <a:pt x="139" y="102"/>
                    <a:pt x="139" y="102"/>
                  </a:cubicBezTo>
                  <a:cubicBezTo>
                    <a:pt x="139" y="103"/>
                    <a:pt x="139" y="104"/>
                    <a:pt x="140" y="104"/>
                  </a:cubicBezTo>
                  <a:cubicBezTo>
                    <a:pt x="146" y="108"/>
                    <a:pt x="151" y="112"/>
                    <a:pt x="157" y="116"/>
                  </a:cubicBezTo>
                  <a:cubicBezTo>
                    <a:pt x="160" y="118"/>
                    <a:pt x="164" y="120"/>
                    <a:pt x="167" y="121"/>
                  </a:cubicBezTo>
                  <a:cubicBezTo>
                    <a:pt x="167" y="122"/>
                    <a:pt x="167" y="122"/>
                    <a:pt x="167" y="122"/>
                  </a:cubicBezTo>
                  <a:cubicBezTo>
                    <a:pt x="167" y="123"/>
                    <a:pt x="167" y="124"/>
                    <a:pt x="167" y="125"/>
                  </a:cubicBezTo>
                  <a:cubicBezTo>
                    <a:pt x="167" y="126"/>
                    <a:pt x="166" y="126"/>
                    <a:pt x="165" y="127"/>
                  </a:cubicBezTo>
                  <a:cubicBezTo>
                    <a:pt x="164" y="129"/>
                    <a:pt x="162" y="130"/>
                    <a:pt x="159" y="130"/>
                  </a:cubicBezTo>
                  <a:cubicBezTo>
                    <a:pt x="158" y="130"/>
                    <a:pt x="157" y="130"/>
                    <a:pt x="157" y="129"/>
                  </a:cubicBezTo>
                  <a:cubicBezTo>
                    <a:pt x="153" y="129"/>
                    <a:pt x="150" y="126"/>
                    <a:pt x="147" y="124"/>
                  </a:cubicBezTo>
                  <a:cubicBezTo>
                    <a:pt x="143" y="121"/>
                    <a:pt x="139" y="119"/>
                    <a:pt x="136" y="116"/>
                  </a:cubicBezTo>
                  <a:cubicBezTo>
                    <a:pt x="135" y="116"/>
                    <a:pt x="135" y="116"/>
                    <a:pt x="134" y="116"/>
                  </a:cubicBezTo>
                  <a:cubicBezTo>
                    <a:pt x="134" y="116"/>
                    <a:pt x="133" y="116"/>
                    <a:pt x="132" y="117"/>
                  </a:cubicBezTo>
                  <a:cubicBezTo>
                    <a:pt x="132" y="118"/>
                    <a:pt x="132" y="119"/>
                    <a:pt x="133" y="120"/>
                  </a:cubicBezTo>
                  <a:cubicBezTo>
                    <a:pt x="137" y="123"/>
                    <a:pt x="140" y="125"/>
                    <a:pt x="144" y="128"/>
                  </a:cubicBezTo>
                  <a:cubicBezTo>
                    <a:pt x="145" y="129"/>
                    <a:pt x="146" y="129"/>
                    <a:pt x="147" y="130"/>
                  </a:cubicBezTo>
                  <a:cubicBezTo>
                    <a:pt x="148" y="131"/>
                    <a:pt x="148" y="132"/>
                    <a:pt x="149" y="133"/>
                  </a:cubicBezTo>
                  <a:cubicBezTo>
                    <a:pt x="149" y="134"/>
                    <a:pt x="149" y="135"/>
                    <a:pt x="149" y="135"/>
                  </a:cubicBezTo>
                  <a:cubicBezTo>
                    <a:pt x="149" y="136"/>
                    <a:pt x="149" y="136"/>
                    <a:pt x="149" y="136"/>
                  </a:cubicBezTo>
                  <a:cubicBezTo>
                    <a:pt x="149" y="138"/>
                    <a:pt x="148" y="139"/>
                    <a:pt x="147" y="140"/>
                  </a:cubicBezTo>
                  <a:cubicBezTo>
                    <a:pt x="146" y="140"/>
                    <a:pt x="145" y="141"/>
                    <a:pt x="144" y="141"/>
                  </a:cubicBezTo>
                  <a:cubicBezTo>
                    <a:pt x="143" y="141"/>
                    <a:pt x="143" y="141"/>
                    <a:pt x="143" y="141"/>
                  </a:cubicBezTo>
                  <a:cubicBezTo>
                    <a:pt x="143" y="141"/>
                    <a:pt x="143" y="141"/>
                    <a:pt x="143" y="141"/>
                  </a:cubicBezTo>
                  <a:cubicBezTo>
                    <a:pt x="142" y="141"/>
                    <a:pt x="141" y="141"/>
                    <a:pt x="140" y="140"/>
                  </a:cubicBezTo>
                  <a:cubicBezTo>
                    <a:pt x="140" y="140"/>
                    <a:pt x="140" y="140"/>
                    <a:pt x="140" y="140"/>
                  </a:cubicBezTo>
                  <a:cubicBezTo>
                    <a:pt x="134" y="138"/>
                    <a:pt x="132" y="136"/>
                    <a:pt x="126" y="133"/>
                  </a:cubicBezTo>
                  <a:cubicBezTo>
                    <a:pt x="126" y="133"/>
                    <a:pt x="126" y="133"/>
                    <a:pt x="126" y="133"/>
                  </a:cubicBezTo>
                  <a:cubicBezTo>
                    <a:pt x="127" y="132"/>
                    <a:pt x="127" y="131"/>
                    <a:pt x="128" y="129"/>
                  </a:cubicBezTo>
                  <a:cubicBezTo>
                    <a:pt x="128" y="128"/>
                    <a:pt x="129" y="126"/>
                    <a:pt x="129" y="125"/>
                  </a:cubicBezTo>
                  <a:cubicBezTo>
                    <a:pt x="129" y="125"/>
                    <a:pt x="129" y="125"/>
                    <a:pt x="129" y="125"/>
                  </a:cubicBezTo>
                  <a:cubicBezTo>
                    <a:pt x="129" y="123"/>
                    <a:pt x="128" y="121"/>
                    <a:pt x="127" y="119"/>
                  </a:cubicBezTo>
                  <a:cubicBezTo>
                    <a:pt x="126" y="118"/>
                    <a:pt x="125" y="117"/>
                    <a:pt x="123" y="116"/>
                  </a:cubicBezTo>
                  <a:cubicBezTo>
                    <a:pt x="122" y="115"/>
                    <a:pt x="120" y="115"/>
                    <a:pt x="119" y="115"/>
                  </a:cubicBezTo>
                  <a:cubicBezTo>
                    <a:pt x="119" y="115"/>
                    <a:pt x="119" y="115"/>
                    <a:pt x="119" y="115"/>
                  </a:cubicBezTo>
                  <a:cubicBezTo>
                    <a:pt x="118" y="115"/>
                    <a:pt x="118" y="115"/>
                    <a:pt x="117" y="115"/>
                  </a:cubicBezTo>
                  <a:cubicBezTo>
                    <a:pt x="118" y="113"/>
                    <a:pt x="118" y="112"/>
                    <a:pt x="118" y="110"/>
                  </a:cubicBezTo>
                  <a:cubicBezTo>
                    <a:pt x="118" y="109"/>
                    <a:pt x="118" y="108"/>
                    <a:pt x="118" y="108"/>
                  </a:cubicBezTo>
                  <a:cubicBezTo>
                    <a:pt x="117" y="104"/>
                    <a:pt x="114" y="101"/>
                    <a:pt x="110" y="100"/>
                  </a:cubicBezTo>
                  <a:cubicBezTo>
                    <a:pt x="110" y="100"/>
                    <a:pt x="110" y="100"/>
                    <a:pt x="110" y="100"/>
                  </a:cubicBezTo>
                  <a:cubicBezTo>
                    <a:pt x="110" y="100"/>
                    <a:pt x="110" y="100"/>
                    <a:pt x="110" y="100"/>
                  </a:cubicBezTo>
                  <a:cubicBezTo>
                    <a:pt x="110" y="100"/>
                    <a:pt x="110" y="100"/>
                    <a:pt x="110" y="100"/>
                  </a:cubicBezTo>
                  <a:cubicBezTo>
                    <a:pt x="109" y="100"/>
                    <a:pt x="109" y="100"/>
                    <a:pt x="109" y="100"/>
                  </a:cubicBezTo>
                  <a:cubicBezTo>
                    <a:pt x="107" y="100"/>
                    <a:pt x="106" y="100"/>
                    <a:pt x="105" y="101"/>
                  </a:cubicBezTo>
                  <a:cubicBezTo>
                    <a:pt x="104" y="99"/>
                    <a:pt x="103" y="98"/>
                    <a:pt x="102" y="96"/>
                  </a:cubicBezTo>
                  <a:cubicBezTo>
                    <a:pt x="101" y="95"/>
                    <a:pt x="99" y="94"/>
                    <a:pt x="98" y="93"/>
                  </a:cubicBezTo>
                  <a:cubicBezTo>
                    <a:pt x="97" y="92"/>
                    <a:pt x="96" y="92"/>
                    <a:pt x="94" y="92"/>
                  </a:cubicBezTo>
                  <a:cubicBezTo>
                    <a:pt x="92" y="92"/>
                    <a:pt x="90" y="93"/>
                    <a:pt x="88" y="95"/>
                  </a:cubicBezTo>
                  <a:cubicBezTo>
                    <a:pt x="87" y="93"/>
                    <a:pt x="86" y="91"/>
                    <a:pt x="85" y="90"/>
                  </a:cubicBezTo>
                  <a:cubicBezTo>
                    <a:pt x="83" y="89"/>
                    <a:pt x="81" y="88"/>
                    <a:pt x="79" y="88"/>
                  </a:cubicBezTo>
                  <a:cubicBezTo>
                    <a:pt x="79" y="88"/>
                    <a:pt x="78" y="88"/>
                    <a:pt x="78" y="89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76" y="89"/>
                    <a:pt x="75" y="90"/>
                    <a:pt x="74" y="91"/>
                  </a:cubicBezTo>
                  <a:cubicBezTo>
                    <a:pt x="73" y="92"/>
                    <a:pt x="72" y="94"/>
                    <a:pt x="71" y="95"/>
                  </a:cubicBezTo>
                  <a:cubicBezTo>
                    <a:pt x="71" y="95"/>
                    <a:pt x="71" y="95"/>
                    <a:pt x="71" y="95"/>
                  </a:cubicBezTo>
                  <a:moveTo>
                    <a:pt x="83" y="53"/>
                  </a:moveTo>
                  <a:cubicBezTo>
                    <a:pt x="81" y="53"/>
                    <a:pt x="79" y="52"/>
                    <a:pt x="77" y="52"/>
                  </a:cubicBezTo>
                  <a:cubicBezTo>
                    <a:pt x="76" y="51"/>
                    <a:pt x="76" y="51"/>
                    <a:pt x="75" y="50"/>
                  </a:cubicBezTo>
                  <a:cubicBezTo>
                    <a:pt x="75" y="50"/>
                    <a:pt x="75" y="49"/>
                    <a:pt x="75" y="48"/>
                  </a:cubicBezTo>
                  <a:cubicBezTo>
                    <a:pt x="75" y="47"/>
                    <a:pt x="75" y="46"/>
                    <a:pt x="76" y="45"/>
                  </a:cubicBezTo>
                  <a:cubicBezTo>
                    <a:pt x="81" y="41"/>
                    <a:pt x="85" y="38"/>
                    <a:pt x="88" y="34"/>
                  </a:cubicBezTo>
                  <a:cubicBezTo>
                    <a:pt x="90" y="32"/>
                    <a:pt x="92" y="30"/>
                    <a:pt x="94" y="29"/>
                  </a:cubicBezTo>
                  <a:cubicBezTo>
                    <a:pt x="95" y="28"/>
                    <a:pt x="97" y="27"/>
                    <a:pt x="99" y="26"/>
                  </a:cubicBezTo>
                  <a:cubicBezTo>
                    <a:pt x="108" y="24"/>
                    <a:pt x="117" y="22"/>
                    <a:pt x="125" y="22"/>
                  </a:cubicBezTo>
                  <a:cubicBezTo>
                    <a:pt x="136" y="22"/>
                    <a:pt x="147" y="24"/>
                    <a:pt x="157" y="28"/>
                  </a:cubicBezTo>
                  <a:cubicBezTo>
                    <a:pt x="162" y="31"/>
                    <a:pt x="168" y="33"/>
                    <a:pt x="174" y="34"/>
                  </a:cubicBezTo>
                  <a:cubicBezTo>
                    <a:pt x="174" y="34"/>
                    <a:pt x="174" y="34"/>
                    <a:pt x="174" y="34"/>
                  </a:cubicBezTo>
                  <a:cubicBezTo>
                    <a:pt x="175" y="34"/>
                    <a:pt x="176" y="34"/>
                    <a:pt x="176" y="34"/>
                  </a:cubicBezTo>
                  <a:cubicBezTo>
                    <a:pt x="182" y="34"/>
                    <a:pt x="188" y="32"/>
                    <a:pt x="192" y="28"/>
                  </a:cubicBezTo>
                  <a:cubicBezTo>
                    <a:pt x="192" y="28"/>
                    <a:pt x="192" y="28"/>
                    <a:pt x="192" y="28"/>
                  </a:cubicBezTo>
                  <a:cubicBezTo>
                    <a:pt x="197" y="34"/>
                    <a:pt x="201" y="41"/>
                    <a:pt x="204" y="48"/>
                  </a:cubicBezTo>
                  <a:cubicBezTo>
                    <a:pt x="207" y="56"/>
                    <a:pt x="209" y="65"/>
                    <a:pt x="210" y="74"/>
                  </a:cubicBezTo>
                  <a:cubicBezTo>
                    <a:pt x="204" y="77"/>
                    <a:pt x="198" y="79"/>
                    <a:pt x="193" y="82"/>
                  </a:cubicBezTo>
                  <a:cubicBezTo>
                    <a:pt x="180" y="72"/>
                    <a:pt x="166" y="63"/>
                    <a:pt x="151" y="56"/>
                  </a:cubicBezTo>
                  <a:cubicBezTo>
                    <a:pt x="148" y="55"/>
                    <a:pt x="144" y="53"/>
                    <a:pt x="141" y="51"/>
                  </a:cubicBezTo>
                  <a:cubicBezTo>
                    <a:pt x="137" y="48"/>
                    <a:pt x="134" y="44"/>
                    <a:pt x="131" y="40"/>
                  </a:cubicBezTo>
                  <a:cubicBezTo>
                    <a:pt x="131" y="39"/>
                    <a:pt x="130" y="39"/>
                    <a:pt x="129" y="39"/>
                  </a:cubicBezTo>
                  <a:cubicBezTo>
                    <a:pt x="127" y="38"/>
                    <a:pt x="125" y="37"/>
                    <a:pt x="123" y="37"/>
                  </a:cubicBezTo>
                  <a:cubicBezTo>
                    <a:pt x="123" y="37"/>
                    <a:pt x="123" y="37"/>
                    <a:pt x="123" y="37"/>
                  </a:cubicBezTo>
                  <a:cubicBezTo>
                    <a:pt x="117" y="37"/>
                    <a:pt x="111" y="40"/>
                    <a:pt x="106" y="42"/>
                  </a:cubicBezTo>
                  <a:cubicBezTo>
                    <a:pt x="99" y="46"/>
                    <a:pt x="93" y="51"/>
                    <a:pt x="87" y="52"/>
                  </a:cubicBezTo>
                  <a:cubicBezTo>
                    <a:pt x="86" y="53"/>
                    <a:pt x="85" y="53"/>
                    <a:pt x="83" y="53"/>
                  </a:cubicBezTo>
                  <a:moveTo>
                    <a:pt x="38" y="85"/>
                  </a:moveTo>
                  <a:cubicBezTo>
                    <a:pt x="38" y="84"/>
                    <a:pt x="38" y="84"/>
                    <a:pt x="38" y="84"/>
                  </a:cubicBezTo>
                  <a:cubicBezTo>
                    <a:pt x="38" y="84"/>
                    <a:pt x="38" y="83"/>
                    <a:pt x="38" y="83"/>
                  </a:cubicBezTo>
                  <a:cubicBezTo>
                    <a:pt x="38" y="81"/>
                    <a:pt x="38" y="80"/>
                    <a:pt x="38" y="79"/>
                  </a:cubicBezTo>
                  <a:cubicBezTo>
                    <a:pt x="38" y="60"/>
                    <a:pt x="44" y="42"/>
                    <a:pt x="54" y="27"/>
                  </a:cubicBezTo>
                  <a:cubicBezTo>
                    <a:pt x="56" y="25"/>
                    <a:pt x="57" y="23"/>
                    <a:pt x="59" y="23"/>
                  </a:cubicBezTo>
                  <a:cubicBezTo>
                    <a:pt x="59" y="22"/>
                    <a:pt x="60" y="22"/>
                    <a:pt x="61" y="22"/>
                  </a:cubicBezTo>
                  <a:cubicBezTo>
                    <a:pt x="62" y="22"/>
                    <a:pt x="63" y="23"/>
                    <a:pt x="63" y="23"/>
                  </a:cubicBezTo>
                  <a:cubicBezTo>
                    <a:pt x="63" y="24"/>
                    <a:pt x="64" y="24"/>
                    <a:pt x="64" y="26"/>
                  </a:cubicBezTo>
                  <a:cubicBezTo>
                    <a:pt x="64" y="26"/>
                    <a:pt x="64" y="26"/>
                    <a:pt x="64" y="27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62" y="27"/>
                    <a:pt x="62" y="27"/>
                    <a:pt x="61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0" y="27"/>
                    <a:pt x="59" y="28"/>
                    <a:pt x="59" y="28"/>
                  </a:cubicBezTo>
                  <a:cubicBezTo>
                    <a:pt x="58" y="29"/>
                    <a:pt x="58" y="29"/>
                    <a:pt x="57" y="30"/>
                  </a:cubicBezTo>
                  <a:cubicBezTo>
                    <a:pt x="46" y="43"/>
                    <a:pt x="40" y="61"/>
                    <a:pt x="40" y="78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40" y="79"/>
                    <a:pt x="41" y="80"/>
                    <a:pt x="42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2"/>
                    <a:pt x="41" y="83"/>
                    <a:pt x="40" y="84"/>
                  </a:cubicBezTo>
                  <a:cubicBezTo>
                    <a:pt x="39" y="85"/>
                    <a:pt x="39" y="85"/>
                    <a:pt x="39" y="85"/>
                  </a:cubicBezTo>
                  <a:cubicBezTo>
                    <a:pt x="38" y="85"/>
                    <a:pt x="38" y="85"/>
                    <a:pt x="38" y="85"/>
                  </a:cubicBezTo>
                  <a:moveTo>
                    <a:pt x="189" y="24"/>
                  </a:moveTo>
                  <a:cubicBezTo>
                    <a:pt x="189" y="24"/>
                    <a:pt x="189" y="24"/>
                    <a:pt x="189" y="23"/>
                  </a:cubicBezTo>
                  <a:cubicBezTo>
                    <a:pt x="189" y="22"/>
                    <a:pt x="189" y="21"/>
                    <a:pt x="190" y="20"/>
                  </a:cubicBezTo>
                  <a:cubicBezTo>
                    <a:pt x="190" y="19"/>
                    <a:pt x="191" y="18"/>
                    <a:pt x="191" y="18"/>
                  </a:cubicBezTo>
                  <a:cubicBezTo>
                    <a:pt x="191" y="18"/>
                    <a:pt x="191" y="18"/>
                    <a:pt x="191" y="18"/>
                  </a:cubicBezTo>
                  <a:cubicBezTo>
                    <a:pt x="192" y="18"/>
                    <a:pt x="193" y="18"/>
                    <a:pt x="195" y="19"/>
                  </a:cubicBezTo>
                  <a:cubicBezTo>
                    <a:pt x="201" y="22"/>
                    <a:pt x="211" y="34"/>
                    <a:pt x="218" y="65"/>
                  </a:cubicBezTo>
                  <a:cubicBezTo>
                    <a:pt x="219" y="67"/>
                    <a:pt x="219" y="69"/>
                    <a:pt x="219" y="71"/>
                  </a:cubicBezTo>
                  <a:cubicBezTo>
                    <a:pt x="219" y="74"/>
                    <a:pt x="219" y="77"/>
                    <a:pt x="218" y="79"/>
                  </a:cubicBezTo>
                  <a:cubicBezTo>
                    <a:pt x="217" y="80"/>
                    <a:pt x="217" y="80"/>
                    <a:pt x="217" y="80"/>
                  </a:cubicBezTo>
                  <a:cubicBezTo>
                    <a:pt x="217" y="80"/>
                    <a:pt x="216" y="81"/>
                    <a:pt x="216" y="81"/>
                  </a:cubicBezTo>
                  <a:cubicBezTo>
                    <a:pt x="215" y="81"/>
                    <a:pt x="214" y="81"/>
                    <a:pt x="214" y="81"/>
                  </a:cubicBezTo>
                  <a:cubicBezTo>
                    <a:pt x="213" y="81"/>
                    <a:pt x="213" y="81"/>
                    <a:pt x="212" y="81"/>
                  </a:cubicBezTo>
                  <a:cubicBezTo>
                    <a:pt x="212" y="81"/>
                    <a:pt x="212" y="81"/>
                    <a:pt x="212" y="81"/>
                  </a:cubicBezTo>
                  <a:cubicBezTo>
                    <a:pt x="212" y="81"/>
                    <a:pt x="212" y="81"/>
                    <a:pt x="212" y="81"/>
                  </a:cubicBezTo>
                  <a:cubicBezTo>
                    <a:pt x="211" y="80"/>
                    <a:pt x="211" y="80"/>
                    <a:pt x="210" y="79"/>
                  </a:cubicBezTo>
                  <a:cubicBezTo>
                    <a:pt x="211" y="79"/>
                    <a:pt x="212" y="79"/>
                    <a:pt x="213" y="78"/>
                  </a:cubicBezTo>
                  <a:cubicBezTo>
                    <a:pt x="213" y="78"/>
                    <a:pt x="213" y="78"/>
                    <a:pt x="213" y="78"/>
                  </a:cubicBezTo>
                  <a:cubicBezTo>
                    <a:pt x="214" y="78"/>
                    <a:pt x="215" y="77"/>
                    <a:pt x="215" y="76"/>
                  </a:cubicBezTo>
                  <a:cubicBezTo>
                    <a:pt x="214" y="66"/>
                    <a:pt x="212" y="56"/>
                    <a:pt x="208" y="46"/>
                  </a:cubicBezTo>
                  <a:cubicBezTo>
                    <a:pt x="205" y="38"/>
                    <a:pt x="201" y="30"/>
                    <a:pt x="194" y="24"/>
                  </a:cubicBezTo>
                  <a:cubicBezTo>
                    <a:pt x="194" y="23"/>
                    <a:pt x="193" y="23"/>
                    <a:pt x="193" y="23"/>
                  </a:cubicBezTo>
                  <a:cubicBezTo>
                    <a:pt x="193" y="23"/>
                    <a:pt x="193" y="23"/>
                    <a:pt x="193" y="23"/>
                  </a:cubicBezTo>
                  <a:cubicBezTo>
                    <a:pt x="192" y="23"/>
                    <a:pt x="192" y="23"/>
                    <a:pt x="192" y="23"/>
                  </a:cubicBezTo>
                  <a:cubicBezTo>
                    <a:pt x="192" y="23"/>
                    <a:pt x="192" y="23"/>
                    <a:pt x="192" y="23"/>
                  </a:cubicBezTo>
                  <a:cubicBezTo>
                    <a:pt x="191" y="23"/>
                    <a:pt x="190" y="23"/>
                    <a:pt x="190" y="24"/>
                  </a:cubicBezTo>
                  <a:cubicBezTo>
                    <a:pt x="190" y="24"/>
                    <a:pt x="190" y="24"/>
                    <a:pt x="190" y="24"/>
                  </a:cubicBezTo>
                  <a:cubicBezTo>
                    <a:pt x="189" y="24"/>
                    <a:pt x="189" y="24"/>
                    <a:pt x="189" y="24"/>
                  </a:cubicBezTo>
                  <a:moveTo>
                    <a:pt x="192" y="13"/>
                  </a:moveTo>
                  <a:cubicBezTo>
                    <a:pt x="192" y="12"/>
                    <a:pt x="192" y="12"/>
                    <a:pt x="192" y="12"/>
                  </a:cubicBezTo>
                  <a:cubicBezTo>
                    <a:pt x="192" y="13"/>
                    <a:pt x="192" y="13"/>
                    <a:pt x="192" y="13"/>
                  </a:cubicBezTo>
                  <a:moveTo>
                    <a:pt x="219" y="0"/>
                  </a:moveTo>
                  <a:cubicBezTo>
                    <a:pt x="219" y="0"/>
                    <a:pt x="218" y="0"/>
                    <a:pt x="218" y="0"/>
                  </a:cubicBezTo>
                  <a:cubicBezTo>
                    <a:pt x="217" y="1"/>
                    <a:pt x="215" y="2"/>
                    <a:pt x="212" y="3"/>
                  </a:cubicBezTo>
                  <a:cubicBezTo>
                    <a:pt x="208" y="5"/>
                    <a:pt x="202" y="8"/>
                    <a:pt x="198" y="9"/>
                  </a:cubicBezTo>
                  <a:cubicBezTo>
                    <a:pt x="196" y="10"/>
                    <a:pt x="194" y="11"/>
                    <a:pt x="193" y="12"/>
                  </a:cubicBezTo>
                  <a:cubicBezTo>
                    <a:pt x="192" y="12"/>
                    <a:pt x="191" y="12"/>
                    <a:pt x="191" y="12"/>
                  </a:cubicBezTo>
                  <a:cubicBezTo>
                    <a:pt x="190" y="12"/>
                    <a:pt x="190" y="12"/>
                    <a:pt x="190" y="12"/>
                  </a:cubicBezTo>
                  <a:cubicBezTo>
                    <a:pt x="190" y="13"/>
                    <a:pt x="190" y="13"/>
                    <a:pt x="190" y="13"/>
                  </a:cubicBezTo>
                  <a:cubicBezTo>
                    <a:pt x="190" y="13"/>
                    <a:pt x="190" y="13"/>
                    <a:pt x="190" y="13"/>
                  </a:cubicBezTo>
                  <a:cubicBezTo>
                    <a:pt x="189" y="13"/>
                    <a:pt x="189" y="13"/>
                    <a:pt x="189" y="13"/>
                  </a:cubicBezTo>
                  <a:cubicBezTo>
                    <a:pt x="189" y="13"/>
                    <a:pt x="189" y="13"/>
                    <a:pt x="189" y="13"/>
                  </a:cubicBezTo>
                  <a:cubicBezTo>
                    <a:pt x="187" y="14"/>
                    <a:pt x="186" y="16"/>
                    <a:pt x="185" y="18"/>
                  </a:cubicBezTo>
                  <a:cubicBezTo>
                    <a:pt x="185" y="19"/>
                    <a:pt x="184" y="21"/>
                    <a:pt x="184" y="23"/>
                  </a:cubicBezTo>
                  <a:cubicBezTo>
                    <a:pt x="184" y="24"/>
                    <a:pt x="185" y="25"/>
                    <a:pt x="185" y="26"/>
                  </a:cubicBezTo>
                  <a:cubicBezTo>
                    <a:pt x="185" y="27"/>
                    <a:pt x="185" y="27"/>
                    <a:pt x="185" y="27"/>
                  </a:cubicBezTo>
                  <a:cubicBezTo>
                    <a:pt x="182" y="28"/>
                    <a:pt x="179" y="29"/>
                    <a:pt x="176" y="29"/>
                  </a:cubicBezTo>
                  <a:cubicBezTo>
                    <a:pt x="176" y="29"/>
                    <a:pt x="176" y="29"/>
                    <a:pt x="176" y="29"/>
                  </a:cubicBezTo>
                  <a:cubicBezTo>
                    <a:pt x="176" y="29"/>
                    <a:pt x="175" y="29"/>
                    <a:pt x="175" y="29"/>
                  </a:cubicBezTo>
                  <a:cubicBezTo>
                    <a:pt x="175" y="29"/>
                    <a:pt x="175" y="29"/>
                    <a:pt x="175" y="29"/>
                  </a:cubicBezTo>
                  <a:cubicBezTo>
                    <a:pt x="169" y="29"/>
                    <a:pt x="164" y="26"/>
                    <a:pt x="159" y="24"/>
                  </a:cubicBezTo>
                  <a:cubicBezTo>
                    <a:pt x="148" y="20"/>
                    <a:pt x="137" y="18"/>
                    <a:pt x="125" y="18"/>
                  </a:cubicBezTo>
                  <a:cubicBezTo>
                    <a:pt x="116" y="18"/>
                    <a:pt x="107" y="19"/>
                    <a:pt x="98" y="22"/>
                  </a:cubicBezTo>
                  <a:cubicBezTo>
                    <a:pt x="96" y="23"/>
                    <a:pt x="93" y="23"/>
                    <a:pt x="91" y="25"/>
                  </a:cubicBezTo>
                  <a:cubicBezTo>
                    <a:pt x="89" y="27"/>
                    <a:pt x="87" y="29"/>
                    <a:pt x="85" y="31"/>
                  </a:cubicBezTo>
                  <a:cubicBezTo>
                    <a:pt x="84" y="31"/>
                    <a:pt x="84" y="31"/>
                    <a:pt x="84" y="32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78" y="30"/>
                    <a:pt x="73" y="29"/>
                    <a:pt x="68" y="28"/>
                  </a:cubicBezTo>
                  <a:cubicBezTo>
                    <a:pt x="68" y="27"/>
                    <a:pt x="68" y="26"/>
                    <a:pt x="68" y="26"/>
                  </a:cubicBezTo>
                  <a:cubicBezTo>
                    <a:pt x="68" y="24"/>
                    <a:pt x="68" y="22"/>
                    <a:pt x="67" y="20"/>
                  </a:cubicBezTo>
                  <a:cubicBezTo>
                    <a:pt x="66" y="20"/>
                    <a:pt x="66" y="19"/>
                    <a:pt x="65" y="19"/>
                  </a:cubicBezTo>
                  <a:cubicBezTo>
                    <a:pt x="65" y="18"/>
                    <a:pt x="65" y="18"/>
                    <a:pt x="64" y="17"/>
                  </a:cubicBezTo>
                  <a:cubicBezTo>
                    <a:pt x="64" y="17"/>
                    <a:pt x="62" y="16"/>
                    <a:pt x="61" y="15"/>
                  </a:cubicBezTo>
                  <a:cubicBezTo>
                    <a:pt x="55" y="12"/>
                    <a:pt x="46" y="7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39" y="4"/>
                    <a:pt x="39" y="4"/>
                  </a:cubicBezTo>
                  <a:cubicBezTo>
                    <a:pt x="38" y="4"/>
                    <a:pt x="37" y="4"/>
                    <a:pt x="37" y="5"/>
                  </a:cubicBezTo>
                  <a:cubicBezTo>
                    <a:pt x="36" y="6"/>
                    <a:pt x="36" y="7"/>
                    <a:pt x="38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41" y="10"/>
                    <a:pt x="47" y="13"/>
                    <a:pt x="52" y="16"/>
                  </a:cubicBezTo>
                  <a:cubicBezTo>
                    <a:pt x="53" y="17"/>
                    <a:pt x="55" y="18"/>
                    <a:pt x="56" y="18"/>
                  </a:cubicBezTo>
                  <a:cubicBezTo>
                    <a:pt x="53" y="20"/>
                    <a:pt x="52" y="22"/>
                    <a:pt x="50" y="24"/>
                  </a:cubicBezTo>
                  <a:cubicBezTo>
                    <a:pt x="40" y="39"/>
                    <a:pt x="34" y="56"/>
                    <a:pt x="33" y="73"/>
                  </a:cubicBezTo>
                  <a:cubicBezTo>
                    <a:pt x="33" y="73"/>
                    <a:pt x="33" y="73"/>
                    <a:pt x="33" y="73"/>
                  </a:cubicBezTo>
                  <a:cubicBezTo>
                    <a:pt x="33" y="73"/>
                    <a:pt x="33" y="73"/>
                    <a:pt x="32" y="73"/>
                  </a:cubicBezTo>
                  <a:cubicBezTo>
                    <a:pt x="32" y="73"/>
                    <a:pt x="32" y="73"/>
                    <a:pt x="31" y="73"/>
                  </a:cubicBezTo>
                  <a:cubicBezTo>
                    <a:pt x="28" y="76"/>
                    <a:pt x="26" y="80"/>
                    <a:pt x="23" y="84"/>
                  </a:cubicBezTo>
                  <a:cubicBezTo>
                    <a:pt x="22" y="84"/>
                    <a:pt x="21" y="83"/>
                    <a:pt x="20" y="83"/>
                  </a:cubicBezTo>
                  <a:cubicBezTo>
                    <a:pt x="23" y="78"/>
                    <a:pt x="26" y="74"/>
                    <a:pt x="30" y="70"/>
                  </a:cubicBezTo>
                  <a:cubicBezTo>
                    <a:pt x="30" y="70"/>
                    <a:pt x="30" y="69"/>
                    <a:pt x="29" y="69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28" y="68"/>
                    <a:pt x="28" y="68"/>
                    <a:pt x="28" y="69"/>
                  </a:cubicBezTo>
                  <a:cubicBezTo>
                    <a:pt x="24" y="73"/>
                    <a:pt x="21" y="77"/>
                    <a:pt x="18" y="81"/>
                  </a:cubicBezTo>
                  <a:cubicBezTo>
                    <a:pt x="17" y="81"/>
                    <a:pt x="16" y="81"/>
                    <a:pt x="16" y="80"/>
                  </a:cubicBezTo>
                  <a:cubicBezTo>
                    <a:pt x="18" y="77"/>
                    <a:pt x="21" y="73"/>
                    <a:pt x="24" y="69"/>
                  </a:cubicBezTo>
                  <a:cubicBezTo>
                    <a:pt x="24" y="68"/>
                    <a:pt x="24" y="68"/>
                    <a:pt x="23" y="67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2" y="67"/>
                    <a:pt x="22" y="67"/>
                    <a:pt x="22" y="68"/>
                  </a:cubicBezTo>
                  <a:cubicBezTo>
                    <a:pt x="19" y="72"/>
                    <a:pt x="16" y="75"/>
                    <a:pt x="13" y="79"/>
                  </a:cubicBezTo>
                  <a:cubicBezTo>
                    <a:pt x="12" y="79"/>
                    <a:pt x="12" y="79"/>
                    <a:pt x="12" y="79"/>
                  </a:cubicBezTo>
                  <a:cubicBezTo>
                    <a:pt x="13" y="78"/>
                    <a:pt x="13" y="78"/>
                    <a:pt x="12" y="77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5" y="72"/>
                    <a:pt x="18" y="68"/>
                    <a:pt x="21" y="63"/>
                  </a:cubicBezTo>
                  <a:cubicBezTo>
                    <a:pt x="22" y="63"/>
                    <a:pt x="22" y="62"/>
                    <a:pt x="21" y="62"/>
                  </a:cubicBezTo>
                  <a:cubicBezTo>
                    <a:pt x="21" y="62"/>
                    <a:pt x="21" y="61"/>
                    <a:pt x="20" y="61"/>
                  </a:cubicBezTo>
                  <a:cubicBezTo>
                    <a:pt x="20" y="61"/>
                    <a:pt x="20" y="62"/>
                    <a:pt x="19" y="62"/>
                  </a:cubicBezTo>
                  <a:cubicBezTo>
                    <a:pt x="16" y="66"/>
                    <a:pt x="13" y="71"/>
                    <a:pt x="10" y="75"/>
                  </a:cubicBezTo>
                  <a:cubicBezTo>
                    <a:pt x="10" y="76"/>
                    <a:pt x="10" y="76"/>
                    <a:pt x="9" y="77"/>
                  </a:cubicBezTo>
                  <a:cubicBezTo>
                    <a:pt x="8" y="76"/>
                    <a:pt x="7" y="76"/>
                    <a:pt x="6" y="75"/>
                  </a:cubicBezTo>
                  <a:cubicBezTo>
                    <a:pt x="9" y="71"/>
                    <a:pt x="12" y="66"/>
                    <a:pt x="15" y="62"/>
                  </a:cubicBezTo>
                  <a:cubicBezTo>
                    <a:pt x="16" y="61"/>
                    <a:pt x="16" y="61"/>
                    <a:pt x="16" y="60"/>
                  </a:cubicBezTo>
                  <a:cubicBezTo>
                    <a:pt x="17" y="60"/>
                    <a:pt x="16" y="59"/>
                    <a:pt x="16" y="59"/>
                  </a:cubicBezTo>
                  <a:cubicBezTo>
                    <a:pt x="16" y="58"/>
                    <a:pt x="15" y="58"/>
                    <a:pt x="15" y="58"/>
                  </a:cubicBezTo>
                  <a:cubicBezTo>
                    <a:pt x="15" y="58"/>
                    <a:pt x="14" y="59"/>
                    <a:pt x="14" y="59"/>
                  </a:cubicBezTo>
                  <a:cubicBezTo>
                    <a:pt x="14" y="59"/>
                    <a:pt x="14" y="60"/>
                    <a:pt x="13" y="60"/>
                  </a:cubicBezTo>
                  <a:cubicBezTo>
                    <a:pt x="10" y="65"/>
                    <a:pt x="7" y="69"/>
                    <a:pt x="4" y="73"/>
                  </a:cubicBezTo>
                  <a:cubicBezTo>
                    <a:pt x="4" y="73"/>
                    <a:pt x="4" y="73"/>
                    <a:pt x="4" y="73"/>
                  </a:cubicBezTo>
                  <a:cubicBezTo>
                    <a:pt x="4" y="73"/>
                    <a:pt x="4" y="73"/>
                    <a:pt x="4" y="73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7" y="67"/>
                    <a:pt x="9" y="62"/>
                    <a:pt x="11" y="57"/>
                  </a:cubicBezTo>
                  <a:cubicBezTo>
                    <a:pt x="11" y="57"/>
                    <a:pt x="11" y="56"/>
                    <a:pt x="11" y="56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1" y="55"/>
                    <a:pt x="10" y="55"/>
                    <a:pt x="10" y="55"/>
                  </a:cubicBezTo>
                  <a:cubicBezTo>
                    <a:pt x="10" y="55"/>
                    <a:pt x="9" y="55"/>
                    <a:pt x="9" y="55"/>
                  </a:cubicBezTo>
                  <a:cubicBezTo>
                    <a:pt x="9" y="55"/>
                    <a:pt x="9" y="56"/>
                    <a:pt x="9" y="57"/>
                  </a:cubicBezTo>
                  <a:cubicBezTo>
                    <a:pt x="6" y="62"/>
                    <a:pt x="4" y="67"/>
                    <a:pt x="1" y="72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1" y="74"/>
                    <a:pt x="1" y="74"/>
                    <a:pt x="1" y="74"/>
                  </a:cubicBezTo>
                  <a:cubicBezTo>
                    <a:pt x="0" y="74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7"/>
                    <a:pt x="1" y="78"/>
                    <a:pt x="1" y="78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3" y="79"/>
                    <a:pt x="3" y="79"/>
                    <a:pt x="3" y="79"/>
                  </a:cubicBezTo>
                  <a:cubicBezTo>
                    <a:pt x="11" y="83"/>
                    <a:pt x="17" y="87"/>
                    <a:pt x="26" y="91"/>
                  </a:cubicBezTo>
                  <a:cubicBezTo>
                    <a:pt x="27" y="91"/>
                    <a:pt x="28" y="92"/>
                    <a:pt x="30" y="93"/>
                  </a:cubicBezTo>
                  <a:cubicBezTo>
                    <a:pt x="31" y="94"/>
                    <a:pt x="32" y="94"/>
                    <a:pt x="33" y="94"/>
                  </a:cubicBezTo>
                  <a:cubicBezTo>
                    <a:pt x="34" y="95"/>
                    <a:pt x="35" y="95"/>
                    <a:pt x="36" y="95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8" y="95"/>
                    <a:pt x="41" y="94"/>
                    <a:pt x="44" y="92"/>
                  </a:cubicBezTo>
                  <a:cubicBezTo>
                    <a:pt x="46" y="91"/>
                    <a:pt x="49" y="88"/>
                    <a:pt x="52" y="84"/>
                  </a:cubicBezTo>
                  <a:cubicBezTo>
                    <a:pt x="59" y="88"/>
                    <a:pt x="65" y="94"/>
                    <a:pt x="69" y="100"/>
                  </a:cubicBezTo>
                  <a:cubicBezTo>
                    <a:pt x="69" y="101"/>
                    <a:pt x="69" y="101"/>
                    <a:pt x="69" y="101"/>
                  </a:cubicBezTo>
                  <a:cubicBezTo>
                    <a:pt x="69" y="102"/>
                    <a:pt x="68" y="104"/>
                    <a:pt x="68" y="105"/>
                  </a:cubicBezTo>
                  <a:cubicBezTo>
                    <a:pt x="67" y="106"/>
                    <a:pt x="67" y="107"/>
                    <a:pt x="67" y="109"/>
                  </a:cubicBezTo>
                  <a:cubicBezTo>
                    <a:pt x="67" y="109"/>
                    <a:pt x="67" y="109"/>
                    <a:pt x="67" y="109"/>
                  </a:cubicBezTo>
                  <a:cubicBezTo>
                    <a:pt x="67" y="111"/>
                    <a:pt x="68" y="113"/>
                    <a:pt x="69" y="114"/>
                  </a:cubicBezTo>
                  <a:cubicBezTo>
                    <a:pt x="70" y="116"/>
                    <a:pt x="71" y="117"/>
                    <a:pt x="73" y="117"/>
                  </a:cubicBezTo>
                  <a:cubicBezTo>
                    <a:pt x="74" y="117"/>
                    <a:pt x="74" y="117"/>
                    <a:pt x="75" y="117"/>
                  </a:cubicBezTo>
                  <a:cubicBezTo>
                    <a:pt x="76" y="117"/>
                    <a:pt x="77" y="117"/>
                    <a:pt x="78" y="117"/>
                  </a:cubicBezTo>
                  <a:cubicBezTo>
                    <a:pt x="78" y="119"/>
                    <a:pt x="78" y="120"/>
                    <a:pt x="79" y="122"/>
                  </a:cubicBezTo>
                  <a:cubicBezTo>
                    <a:pt x="79" y="123"/>
                    <a:pt x="79" y="124"/>
                    <a:pt x="80" y="125"/>
                  </a:cubicBezTo>
                  <a:cubicBezTo>
                    <a:pt x="82" y="124"/>
                    <a:pt x="82" y="124"/>
                    <a:pt x="82" y="124"/>
                  </a:cubicBezTo>
                  <a:cubicBezTo>
                    <a:pt x="80" y="125"/>
                    <a:pt x="80" y="125"/>
                    <a:pt x="80" y="125"/>
                  </a:cubicBezTo>
                  <a:cubicBezTo>
                    <a:pt x="81" y="126"/>
                    <a:pt x="83" y="127"/>
                    <a:pt x="84" y="128"/>
                  </a:cubicBezTo>
                  <a:cubicBezTo>
                    <a:pt x="85" y="128"/>
                    <a:pt x="87" y="129"/>
                    <a:pt x="89" y="129"/>
                  </a:cubicBezTo>
                  <a:cubicBezTo>
                    <a:pt x="90" y="129"/>
                    <a:pt x="92" y="128"/>
                    <a:pt x="93" y="128"/>
                  </a:cubicBezTo>
                  <a:cubicBezTo>
                    <a:pt x="93" y="127"/>
                    <a:pt x="93" y="127"/>
                    <a:pt x="93" y="127"/>
                  </a:cubicBezTo>
                  <a:cubicBezTo>
                    <a:pt x="93" y="129"/>
                    <a:pt x="94" y="131"/>
                    <a:pt x="95" y="132"/>
                  </a:cubicBezTo>
                  <a:cubicBezTo>
                    <a:pt x="97" y="135"/>
                    <a:pt x="100" y="138"/>
                    <a:pt x="104" y="138"/>
                  </a:cubicBezTo>
                  <a:cubicBezTo>
                    <a:pt x="104" y="138"/>
                    <a:pt x="105" y="138"/>
                    <a:pt x="105" y="138"/>
                  </a:cubicBezTo>
                  <a:cubicBezTo>
                    <a:pt x="105" y="138"/>
                    <a:pt x="106" y="137"/>
                    <a:pt x="107" y="137"/>
                  </a:cubicBezTo>
                  <a:cubicBezTo>
                    <a:pt x="107" y="139"/>
                    <a:pt x="108" y="141"/>
                    <a:pt x="110" y="142"/>
                  </a:cubicBezTo>
                  <a:cubicBezTo>
                    <a:pt x="112" y="144"/>
                    <a:pt x="114" y="144"/>
                    <a:pt x="116" y="144"/>
                  </a:cubicBezTo>
                  <a:cubicBezTo>
                    <a:pt x="116" y="144"/>
                    <a:pt x="116" y="144"/>
                    <a:pt x="116" y="144"/>
                  </a:cubicBezTo>
                  <a:cubicBezTo>
                    <a:pt x="116" y="144"/>
                    <a:pt x="116" y="144"/>
                    <a:pt x="116" y="144"/>
                  </a:cubicBezTo>
                  <a:cubicBezTo>
                    <a:pt x="118" y="144"/>
                    <a:pt x="121" y="143"/>
                    <a:pt x="122" y="140"/>
                  </a:cubicBezTo>
                  <a:cubicBezTo>
                    <a:pt x="123" y="139"/>
                    <a:pt x="124" y="138"/>
                    <a:pt x="124" y="137"/>
                  </a:cubicBezTo>
                  <a:cubicBezTo>
                    <a:pt x="129" y="141"/>
                    <a:pt x="132" y="143"/>
                    <a:pt x="138" y="145"/>
                  </a:cubicBezTo>
                  <a:cubicBezTo>
                    <a:pt x="140" y="145"/>
                    <a:pt x="141" y="146"/>
                    <a:pt x="143" y="146"/>
                  </a:cubicBezTo>
                  <a:cubicBezTo>
                    <a:pt x="144" y="146"/>
                    <a:pt x="144" y="146"/>
                    <a:pt x="144" y="146"/>
                  </a:cubicBezTo>
                  <a:cubicBezTo>
                    <a:pt x="144" y="146"/>
                    <a:pt x="144" y="146"/>
                    <a:pt x="144" y="146"/>
                  </a:cubicBezTo>
                  <a:cubicBezTo>
                    <a:pt x="146" y="145"/>
                    <a:pt x="148" y="145"/>
                    <a:pt x="150" y="144"/>
                  </a:cubicBezTo>
                  <a:cubicBezTo>
                    <a:pt x="152" y="142"/>
                    <a:pt x="153" y="140"/>
                    <a:pt x="154" y="138"/>
                  </a:cubicBezTo>
                  <a:cubicBezTo>
                    <a:pt x="154" y="137"/>
                    <a:pt x="154" y="136"/>
                    <a:pt x="154" y="135"/>
                  </a:cubicBezTo>
                  <a:cubicBezTo>
                    <a:pt x="154" y="135"/>
                    <a:pt x="154" y="134"/>
                    <a:pt x="154" y="134"/>
                  </a:cubicBezTo>
                  <a:cubicBezTo>
                    <a:pt x="154" y="134"/>
                    <a:pt x="155" y="134"/>
                    <a:pt x="155" y="134"/>
                  </a:cubicBezTo>
                  <a:cubicBezTo>
                    <a:pt x="155" y="134"/>
                    <a:pt x="155" y="134"/>
                    <a:pt x="155" y="134"/>
                  </a:cubicBezTo>
                  <a:cubicBezTo>
                    <a:pt x="157" y="134"/>
                    <a:pt x="158" y="135"/>
                    <a:pt x="159" y="135"/>
                  </a:cubicBezTo>
                  <a:cubicBezTo>
                    <a:pt x="163" y="135"/>
                    <a:pt x="167" y="133"/>
                    <a:pt x="169" y="130"/>
                  </a:cubicBezTo>
                  <a:cubicBezTo>
                    <a:pt x="170" y="129"/>
                    <a:pt x="171" y="128"/>
                    <a:pt x="172" y="126"/>
                  </a:cubicBezTo>
                  <a:cubicBezTo>
                    <a:pt x="172" y="125"/>
                    <a:pt x="172" y="124"/>
                    <a:pt x="172" y="122"/>
                  </a:cubicBezTo>
                  <a:cubicBezTo>
                    <a:pt x="173" y="122"/>
                    <a:pt x="174" y="123"/>
                    <a:pt x="175" y="123"/>
                  </a:cubicBezTo>
                  <a:cubicBezTo>
                    <a:pt x="178" y="123"/>
                    <a:pt x="180" y="122"/>
                    <a:pt x="183" y="120"/>
                  </a:cubicBezTo>
                  <a:cubicBezTo>
                    <a:pt x="187" y="118"/>
                    <a:pt x="190" y="114"/>
                    <a:pt x="190" y="109"/>
                  </a:cubicBezTo>
                  <a:cubicBezTo>
                    <a:pt x="190" y="109"/>
                    <a:pt x="191" y="110"/>
                    <a:pt x="192" y="110"/>
                  </a:cubicBezTo>
                  <a:cubicBezTo>
                    <a:pt x="192" y="110"/>
                    <a:pt x="192" y="110"/>
                    <a:pt x="192" y="110"/>
                  </a:cubicBezTo>
                  <a:cubicBezTo>
                    <a:pt x="192" y="110"/>
                    <a:pt x="193" y="110"/>
                    <a:pt x="193" y="110"/>
                  </a:cubicBezTo>
                  <a:cubicBezTo>
                    <a:pt x="197" y="110"/>
                    <a:pt x="201" y="107"/>
                    <a:pt x="203" y="104"/>
                  </a:cubicBezTo>
                  <a:cubicBezTo>
                    <a:pt x="205" y="102"/>
                    <a:pt x="205" y="100"/>
                    <a:pt x="205" y="97"/>
                  </a:cubicBezTo>
                  <a:cubicBezTo>
                    <a:pt x="205" y="95"/>
                    <a:pt x="205" y="93"/>
                    <a:pt x="203" y="91"/>
                  </a:cubicBezTo>
                  <a:cubicBezTo>
                    <a:pt x="202" y="89"/>
                    <a:pt x="200" y="87"/>
                    <a:pt x="199" y="86"/>
                  </a:cubicBezTo>
                  <a:cubicBezTo>
                    <a:pt x="198" y="86"/>
                    <a:pt x="198" y="85"/>
                    <a:pt x="197" y="85"/>
                  </a:cubicBezTo>
                  <a:cubicBezTo>
                    <a:pt x="198" y="84"/>
                    <a:pt x="199" y="84"/>
                    <a:pt x="200" y="84"/>
                  </a:cubicBezTo>
                  <a:cubicBezTo>
                    <a:pt x="201" y="85"/>
                    <a:pt x="203" y="87"/>
                    <a:pt x="206" y="89"/>
                  </a:cubicBezTo>
                  <a:cubicBezTo>
                    <a:pt x="209" y="91"/>
                    <a:pt x="212" y="93"/>
                    <a:pt x="215" y="93"/>
                  </a:cubicBezTo>
                  <a:cubicBezTo>
                    <a:pt x="215" y="93"/>
                    <a:pt x="215" y="93"/>
                    <a:pt x="215" y="93"/>
                  </a:cubicBezTo>
                  <a:cubicBezTo>
                    <a:pt x="216" y="93"/>
                    <a:pt x="216" y="93"/>
                    <a:pt x="216" y="93"/>
                  </a:cubicBezTo>
                  <a:cubicBezTo>
                    <a:pt x="216" y="93"/>
                    <a:pt x="217" y="93"/>
                    <a:pt x="217" y="93"/>
                  </a:cubicBezTo>
                  <a:cubicBezTo>
                    <a:pt x="218" y="93"/>
                    <a:pt x="220" y="92"/>
                    <a:pt x="221" y="91"/>
                  </a:cubicBezTo>
                  <a:cubicBezTo>
                    <a:pt x="223" y="90"/>
                    <a:pt x="224" y="90"/>
                    <a:pt x="224" y="90"/>
                  </a:cubicBezTo>
                  <a:cubicBezTo>
                    <a:pt x="234" y="85"/>
                    <a:pt x="241" y="81"/>
                    <a:pt x="251" y="76"/>
                  </a:cubicBezTo>
                  <a:cubicBezTo>
                    <a:pt x="251" y="76"/>
                    <a:pt x="252" y="75"/>
                    <a:pt x="252" y="74"/>
                  </a:cubicBezTo>
                  <a:cubicBezTo>
                    <a:pt x="255" y="68"/>
                    <a:pt x="259" y="62"/>
                    <a:pt x="262" y="55"/>
                  </a:cubicBezTo>
                  <a:cubicBezTo>
                    <a:pt x="262" y="55"/>
                    <a:pt x="262" y="54"/>
                    <a:pt x="261" y="54"/>
                  </a:cubicBezTo>
                  <a:cubicBezTo>
                    <a:pt x="261" y="53"/>
                    <a:pt x="261" y="53"/>
                    <a:pt x="261" y="53"/>
                  </a:cubicBezTo>
                  <a:cubicBezTo>
                    <a:pt x="260" y="53"/>
                    <a:pt x="260" y="54"/>
                    <a:pt x="260" y="54"/>
                  </a:cubicBezTo>
                  <a:cubicBezTo>
                    <a:pt x="257" y="60"/>
                    <a:pt x="254" y="66"/>
                    <a:pt x="251" y="72"/>
                  </a:cubicBezTo>
                  <a:cubicBezTo>
                    <a:pt x="250" y="71"/>
                    <a:pt x="250" y="71"/>
                    <a:pt x="250" y="71"/>
                  </a:cubicBezTo>
                  <a:cubicBezTo>
                    <a:pt x="249" y="71"/>
                    <a:pt x="249" y="71"/>
                    <a:pt x="249" y="72"/>
                  </a:cubicBezTo>
                  <a:cubicBezTo>
                    <a:pt x="248" y="72"/>
                    <a:pt x="248" y="72"/>
                    <a:pt x="248" y="72"/>
                  </a:cubicBezTo>
                  <a:cubicBezTo>
                    <a:pt x="250" y="67"/>
                    <a:pt x="253" y="63"/>
                    <a:pt x="255" y="58"/>
                  </a:cubicBezTo>
                  <a:cubicBezTo>
                    <a:pt x="255" y="57"/>
                    <a:pt x="255" y="57"/>
                    <a:pt x="254" y="56"/>
                  </a:cubicBezTo>
                  <a:cubicBezTo>
                    <a:pt x="254" y="56"/>
                    <a:pt x="254" y="56"/>
                    <a:pt x="254" y="56"/>
                  </a:cubicBezTo>
                  <a:cubicBezTo>
                    <a:pt x="254" y="56"/>
                    <a:pt x="253" y="57"/>
                    <a:pt x="253" y="57"/>
                  </a:cubicBezTo>
                  <a:cubicBezTo>
                    <a:pt x="250" y="63"/>
                    <a:pt x="247" y="68"/>
                    <a:pt x="244" y="74"/>
                  </a:cubicBezTo>
                  <a:cubicBezTo>
                    <a:pt x="244" y="74"/>
                    <a:pt x="243" y="74"/>
                    <a:pt x="242" y="75"/>
                  </a:cubicBezTo>
                  <a:cubicBezTo>
                    <a:pt x="246" y="69"/>
                    <a:pt x="248" y="63"/>
                    <a:pt x="251" y="56"/>
                  </a:cubicBezTo>
                  <a:cubicBezTo>
                    <a:pt x="251" y="55"/>
                    <a:pt x="251" y="55"/>
                    <a:pt x="250" y="54"/>
                  </a:cubicBezTo>
                  <a:cubicBezTo>
                    <a:pt x="250" y="54"/>
                    <a:pt x="250" y="54"/>
                    <a:pt x="250" y="54"/>
                  </a:cubicBezTo>
                  <a:cubicBezTo>
                    <a:pt x="249" y="54"/>
                    <a:pt x="249" y="55"/>
                    <a:pt x="249" y="55"/>
                  </a:cubicBezTo>
                  <a:cubicBezTo>
                    <a:pt x="246" y="63"/>
                    <a:pt x="242" y="70"/>
                    <a:pt x="238" y="77"/>
                  </a:cubicBezTo>
                  <a:cubicBezTo>
                    <a:pt x="237" y="77"/>
                    <a:pt x="236" y="78"/>
                    <a:pt x="235" y="78"/>
                  </a:cubicBezTo>
                  <a:cubicBezTo>
                    <a:pt x="240" y="72"/>
                    <a:pt x="243" y="64"/>
                    <a:pt x="246" y="57"/>
                  </a:cubicBezTo>
                  <a:cubicBezTo>
                    <a:pt x="246" y="56"/>
                    <a:pt x="246" y="55"/>
                    <a:pt x="245" y="55"/>
                  </a:cubicBezTo>
                  <a:cubicBezTo>
                    <a:pt x="245" y="55"/>
                    <a:pt x="245" y="55"/>
                    <a:pt x="245" y="55"/>
                  </a:cubicBezTo>
                  <a:cubicBezTo>
                    <a:pt x="244" y="55"/>
                    <a:pt x="244" y="55"/>
                    <a:pt x="244" y="56"/>
                  </a:cubicBezTo>
                  <a:cubicBezTo>
                    <a:pt x="241" y="64"/>
                    <a:pt x="237" y="72"/>
                    <a:pt x="232" y="80"/>
                  </a:cubicBezTo>
                  <a:cubicBezTo>
                    <a:pt x="232" y="80"/>
                    <a:pt x="232" y="80"/>
                    <a:pt x="232" y="80"/>
                  </a:cubicBezTo>
                  <a:cubicBezTo>
                    <a:pt x="231" y="81"/>
                    <a:pt x="230" y="81"/>
                    <a:pt x="230" y="81"/>
                  </a:cubicBezTo>
                  <a:cubicBezTo>
                    <a:pt x="234" y="74"/>
                    <a:pt x="238" y="67"/>
                    <a:pt x="241" y="59"/>
                  </a:cubicBezTo>
                  <a:cubicBezTo>
                    <a:pt x="241" y="58"/>
                    <a:pt x="241" y="57"/>
                    <a:pt x="240" y="57"/>
                  </a:cubicBezTo>
                  <a:cubicBezTo>
                    <a:pt x="240" y="57"/>
                    <a:pt x="240" y="57"/>
                    <a:pt x="240" y="57"/>
                  </a:cubicBezTo>
                  <a:cubicBezTo>
                    <a:pt x="239" y="57"/>
                    <a:pt x="239" y="57"/>
                    <a:pt x="239" y="58"/>
                  </a:cubicBezTo>
                  <a:cubicBezTo>
                    <a:pt x="235" y="67"/>
                    <a:pt x="231" y="75"/>
                    <a:pt x="226" y="83"/>
                  </a:cubicBezTo>
                  <a:cubicBezTo>
                    <a:pt x="225" y="84"/>
                    <a:pt x="224" y="84"/>
                    <a:pt x="223" y="85"/>
                  </a:cubicBezTo>
                  <a:cubicBezTo>
                    <a:pt x="227" y="77"/>
                    <a:pt x="232" y="70"/>
                    <a:pt x="235" y="62"/>
                  </a:cubicBezTo>
                  <a:cubicBezTo>
                    <a:pt x="235" y="61"/>
                    <a:pt x="234" y="60"/>
                    <a:pt x="234" y="60"/>
                  </a:cubicBezTo>
                  <a:cubicBezTo>
                    <a:pt x="234" y="60"/>
                    <a:pt x="233" y="60"/>
                    <a:pt x="233" y="60"/>
                  </a:cubicBezTo>
                  <a:cubicBezTo>
                    <a:pt x="233" y="60"/>
                    <a:pt x="232" y="60"/>
                    <a:pt x="232" y="61"/>
                  </a:cubicBezTo>
                  <a:cubicBezTo>
                    <a:pt x="230" y="70"/>
                    <a:pt x="224" y="77"/>
                    <a:pt x="220" y="86"/>
                  </a:cubicBezTo>
                  <a:cubicBezTo>
                    <a:pt x="220" y="87"/>
                    <a:pt x="219" y="87"/>
                    <a:pt x="219" y="87"/>
                  </a:cubicBezTo>
                  <a:cubicBezTo>
                    <a:pt x="218" y="87"/>
                    <a:pt x="217" y="88"/>
                    <a:pt x="216" y="88"/>
                  </a:cubicBezTo>
                  <a:cubicBezTo>
                    <a:pt x="216" y="88"/>
                    <a:pt x="216" y="88"/>
                    <a:pt x="216" y="88"/>
                  </a:cubicBezTo>
                  <a:cubicBezTo>
                    <a:pt x="215" y="88"/>
                    <a:pt x="215" y="88"/>
                    <a:pt x="215" y="88"/>
                  </a:cubicBezTo>
                  <a:cubicBezTo>
                    <a:pt x="216" y="87"/>
                    <a:pt x="217" y="86"/>
                    <a:pt x="218" y="85"/>
                  </a:cubicBezTo>
                  <a:cubicBezTo>
                    <a:pt x="218" y="85"/>
                    <a:pt x="219" y="85"/>
                    <a:pt x="220" y="84"/>
                  </a:cubicBezTo>
                  <a:cubicBezTo>
                    <a:pt x="221" y="83"/>
                    <a:pt x="222" y="82"/>
                    <a:pt x="222" y="81"/>
                  </a:cubicBezTo>
                  <a:cubicBezTo>
                    <a:pt x="223" y="78"/>
                    <a:pt x="224" y="75"/>
                    <a:pt x="224" y="72"/>
                  </a:cubicBezTo>
                  <a:cubicBezTo>
                    <a:pt x="224" y="72"/>
                    <a:pt x="224" y="72"/>
                    <a:pt x="224" y="72"/>
                  </a:cubicBezTo>
                  <a:cubicBezTo>
                    <a:pt x="225" y="70"/>
                    <a:pt x="226" y="67"/>
                    <a:pt x="227" y="64"/>
                  </a:cubicBezTo>
                  <a:cubicBezTo>
                    <a:pt x="227" y="64"/>
                    <a:pt x="227" y="63"/>
                    <a:pt x="226" y="63"/>
                  </a:cubicBezTo>
                  <a:cubicBezTo>
                    <a:pt x="226" y="63"/>
                    <a:pt x="226" y="63"/>
                    <a:pt x="226" y="63"/>
                  </a:cubicBezTo>
                  <a:cubicBezTo>
                    <a:pt x="226" y="63"/>
                    <a:pt x="225" y="63"/>
                    <a:pt x="225" y="64"/>
                  </a:cubicBezTo>
                  <a:cubicBezTo>
                    <a:pt x="225" y="65"/>
                    <a:pt x="224" y="66"/>
                    <a:pt x="224" y="67"/>
                  </a:cubicBezTo>
                  <a:cubicBezTo>
                    <a:pt x="224" y="66"/>
                    <a:pt x="223" y="65"/>
                    <a:pt x="223" y="64"/>
                  </a:cubicBezTo>
                  <a:cubicBezTo>
                    <a:pt x="218" y="43"/>
                    <a:pt x="212" y="30"/>
                    <a:pt x="206" y="22"/>
                  </a:cubicBezTo>
                  <a:cubicBezTo>
                    <a:pt x="203" y="19"/>
                    <a:pt x="200" y="16"/>
                    <a:pt x="197" y="1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200" y="14"/>
                    <a:pt x="203" y="13"/>
                    <a:pt x="206" y="11"/>
                  </a:cubicBezTo>
                  <a:cubicBezTo>
                    <a:pt x="209" y="10"/>
                    <a:pt x="212" y="9"/>
                    <a:pt x="215" y="7"/>
                  </a:cubicBezTo>
                  <a:cubicBezTo>
                    <a:pt x="217" y="6"/>
                    <a:pt x="219" y="5"/>
                    <a:pt x="220" y="4"/>
                  </a:cubicBezTo>
                  <a:cubicBezTo>
                    <a:pt x="222" y="4"/>
                    <a:pt x="222" y="2"/>
                    <a:pt x="221" y="1"/>
                  </a:cubicBezTo>
                  <a:cubicBezTo>
                    <a:pt x="221" y="0"/>
                    <a:pt x="220" y="0"/>
                    <a:pt x="21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85" name="Rectangle 839"/>
            <p:cNvSpPr>
              <a:spLocks noChangeArrowheads="1"/>
            </p:cNvSpPr>
            <p:nvPr/>
          </p:nvSpPr>
          <p:spPr bwMode="auto">
            <a:xfrm>
              <a:off x="2633" y="2778"/>
              <a:ext cx="1" cy="1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86" name="Rectangle 840"/>
            <p:cNvSpPr>
              <a:spLocks noChangeArrowheads="1"/>
            </p:cNvSpPr>
            <p:nvPr/>
          </p:nvSpPr>
          <p:spPr bwMode="auto">
            <a:xfrm>
              <a:off x="2633" y="2778"/>
              <a:ext cx="1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87" name="Freeform 841"/>
            <p:cNvSpPr>
              <a:spLocks/>
            </p:cNvSpPr>
            <p:nvPr/>
          </p:nvSpPr>
          <p:spPr bwMode="auto">
            <a:xfrm>
              <a:off x="2820" y="257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88" name="Freeform 842"/>
            <p:cNvSpPr>
              <a:spLocks/>
            </p:cNvSpPr>
            <p:nvPr/>
          </p:nvSpPr>
          <p:spPr bwMode="auto">
            <a:xfrm>
              <a:off x="2820" y="257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89" name="Freeform 843"/>
            <p:cNvSpPr>
              <a:spLocks noEditPoints="1"/>
            </p:cNvSpPr>
            <p:nvPr/>
          </p:nvSpPr>
          <p:spPr bwMode="auto">
            <a:xfrm>
              <a:off x="4993" y="2200"/>
              <a:ext cx="393" cy="533"/>
            </a:xfrm>
            <a:custGeom>
              <a:avLst/>
              <a:gdLst>
                <a:gd name="T0" fmla="*/ 67 w 166"/>
                <a:gd name="T1" fmla="*/ 201 h 225"/>
                <a:gd name="T2" fmla="*/ 50 w 166"/>
                <a:gd name="T3" fmla="*/ 81 h 225"/>
                <a:gd name="T4" fmla="*/ 60 w 166"/>
                <a:gd name="T5" fmla="*/ 211 h 225"/>
                <a:gd name="T6" fmla="*/ 51 w 166"/>
                <a:gd name="T7" fmla="*/ 219 h 225"/>
                <a:gd name="T8" fmla="*/ 18 w 166"/>
                <a:gd name="T9" fmla="*/ 215 h 225"/>
                <a:gd name="T10" fmla="*/ 91 w 166"/>
                <a:gd name="T11" fmla="*/ 85 h 225"/>
                <a:gd name="T12" fmla="*/ 113 w 166"/>
                <a:gd name="T13" fmla="*/ 211 h 225"/>
                <a:gd name="T14" fmla="*/ 104 w 166"/>
                <a:gd name="T15" fmla="*/ 219 h 225"/>
                <a:gd name="T16" fmla="*/ 72 w 166"/>
                <a:gd name="T17" fmla="*/ 215 h 225"/>
                <a:gd name="T18" fmla="*/ 111 w 166"/>
                <a:gd name="T19" fmla="*/ 73 h 225"/>
                <a:gd name="T20" fmla="*/ 117 w 166"/>
                <a:gd name="T21" fmla="*/ 206 h 225"/>
                <a:gd name="T22" fmla="*/ 66 w 166"/>
                <a:gd name="T23" fmla="*/ 75 h 225"/>
                <a:gd name="T24" fmla="*/ 67 w 166"/>
                <a:gd name="T25" fmla="*/ 82 h 225"/>
                <a:gd name="T26" fmla="*/ 14 w 166"/>
                <a:gd name="T27" fmla="*/ 82 h 225"/>
                <a:gd name="T28" fmla="*/ 11 w 166"/>
                <a:gd name="T29" fmla="*/ 78 h 225"/>
                <a:gd name="T30" fmla="*/ 14 w 166"/>
                <a:gd name="T31" fmla="*/ 81 h 225"/>
                <a:gd name="T32" fmla="*/ 72 w 166"/>
                <a:gd name="T33" fmla="*/ 83 h 225"/>
                <a:gd name="T34" fmla="*/ 123 w 166"/>
                <a:gd name="T35" fmla="*/ 20 h 225"/>
                <a:gd name="T36" fmla="*/ 80 w 166"/>
                <a:gd name="T37" fmla="*/ 78 h 225"/>
                <a:gd name="T38" fmla="*/ 133 w 166"/>
                <a:gd name="T39" fmla="*/ 22 h 225"/>
                <a:gd name="T40" fmla="*/ 95 w 166"/>
                <a:gd name="T41" fmla="*/ 74 h 225"/>
                <a:gd name="T42" fmla="*/ 115 w 166"/>
                <a:gd name="T43" fmla="*/ 62 h 225"/>
                <a:gd name="T44" fmla="*/ 107 w 166"/>
                <a:gd name="T45" fmla="*/ 70 h 225"/>
                <a:gd name="T46" fmla="*/ 40 w 166"/>
                <a:gd name="T47" fmla="*/ 75 h 225"/>
                <a:gd name="T48" fmla="*/ 89 w 166"/>
                <a:gd name="T49" fmla="*/ 20 h 225"/>
                <a:gd name="T50" fmla="*/ 57 w 166"/>
                <a:gd name="T51" fmla="*/ 70 h 225"/>
                <a:gd name="T52" fmla="*/ 47 w 166"/>
                <a:gd name="T53" fmla="*/ 78 h 225"/>
                <a:gd name="T54" fmla="*/ 19 w 166"/>
                <a:gd name="T55" fmla="*/ 83 h 225"/>
                <a:gd name="T56" fmla="*/ 70 w 166"/>
                <a:gd name="T57" fmla="*/ 20 h 225"/>
                <a:gd name="T58" fmla="*/ 27 w 166"/>
                <a:gd name="T59" fmla="*/ 78 h 225"/>
                <a:gd name="T60" fmla="*/ 79 w 166"/>
                <a:gd name="T61" fmla="*/ 22 h 225"/>
                <a:gd name="T62" fmla="*/ 45 w 166"/>
                <a:gd name="T63" fmla="*/ 40 h 225"/>
                <a:gd name="T64" fmla="*/ 45 w 166"/>
                <a:gd name="T65" fmla="*/ 40 h 225"/>
                <a:gd name="T66" fmla="*/ 120 w 166"/>
                <a:gd name="T67" fmla="*/ 18 h 225"/>
                <a:gd name="T68" fmla="*/ 118 w 166"/>
                <a:gd name="T69" fmla="*/ 64 h 225"/>
                <a:gd name="T70" fmla="*/ 123 w 166"/>
                <a:gd name="T71" fmla="*/ 197 h 225"/>
                <a:gd name="T72" fmla="*/ 87 w 166"/>
                <a:gd name="T73" fmla="*/ 32 h 225"/>
                <a:gd name="T74" fmla="*/ 5 w 166"/>
                <a:gd name="T75" fmla="*/ 78 h 225"/>
                <a:gd name="T76" fmla="*/ 64 w 166"/>
                <a:gd name="T77" fmla="*/ 6 h 225"/>
                <a:gd name="T78" fmla="*/ 9 w 166"/>
                <a:gd name="T79" fmla="*/ 79 h 225"/>
                <a:gd name="T80" fmla="*/ 59 w 166"/>
                <a:gd name="T81" fmla="*/ 78 h 225"/>
                <a:gd name="T82" fmla="*/ 100 w 166"/>
                <a:gd name="T83" fmla="*/ 23 h 225"/>
                <a:gd name="T84" fmla="*/ 65 w 166"/>
                <a:gd name="T85" fmla="*/ 74 h 225"/>
                <a:gd name="T86" fmla="*/ 118 w 166"/>
                <a:gd name="T87" fmla="*/ 0 h 225"/>
                <a:gd name="T88" fmla="*/ 98 w 166"/>
                <a:gd name="T89" fmla="*/ 7 h 225"/>
                <a:gd name="T90" fmla="*/ 91 w 166"/>
                <a:gd name="T91" fmla="*/ 15 h 225"/>
                <a:gd name="T92" fmla="*/ 79 w 166"/>
                <a:gd name="T93" fmla="*/ 18 h 225"/>
                <a:gd name="T94" fmla="*/ 75 w 166"/>
                <a:gd name="T95" fmla="*/ 17 h 225"/>
                <a:gd name="T96" fmla="*/ 67 w 166"/>
                <a:gd name="T97" fmla="*/ 1 h 225"/>
                <a:gd name="T98" fmla="*/ 2 w 166"/>
                <a:gd name="T99" fmla="*/ 74 h 225"/>
                <a:gd name="T100" fmla="*/ 3 w 166"/>
                <a:gd name="T101" fmla="*/ 81 h 225"/>
                <a:gd name="T102" fmla="*/ 14 w 166"/>
                <a:gd name="T103" fmla="*/ 216 h 225"/>
                <a:gd name="T104" fmla="*/ 40 w 166"/>
                <a:gd name="T105" fmla="*/ 225 h 225"/>
                <a:gd name="T106" fmla="*/ 62 w 166"/>
                <a:gd name="T107" fmla="*/ 217 h 225"/>
                <a:gd name="T108" fmla="*/ 68 w 166"/>
                <a:gd name="T109" fmla="*/ 216 h 225"/>
                <a:gd name="T110" fmla="*/ 68 w 166"/>
                <a:gd name="T111" fmla="*/ 217 h 225"/>
                <a:gd name="T112" fmla="*/ 114 w 166"/>
                <a:gd name="T113" fmla="*/ 217 h 225"/>
                <a:gd name="T114" fmla="*/ 163 w 166"/>
                <a:gd name="T115" fmla="*/ 154 h 225"/>
                <a:gd name="T116" fmla="*/ 149 w 166"/>
                <a:gd name="T117" fmla="*/ 7 h 225"/>
                <a:gd name="T118" fmla="*/ 132 w 166"/>
                <a:gd name="T119" fmla="*/ 18 h 225"/>
                <a:gd name="T120" fmla="*/ 130 w 166"/>
                <a:gd name="T121" fmla="*/ 16 h 225"/>
                <a:gd name="T122" fmla="*/ 123 w 166"/>
                <a:gd name="T123" fmla="*/ 13 h 225"/>
                <a:gd name="T124" fmla="*/ 118 w 166"/>
                <a:gd name="T125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6" h="225">
                  <a:moveTo>
                    <a:pt x="63" y="206"/>
                  </a:moveTo>
                  <a:cubicBezTo>
                    <a:pt x="62" y="171"/>
                    <a:pt x="61" y="140"/>
                    <a:pt x="59" y="107"/>
                  </a:cubicBezTo>
                  <a:cubicBezTo>
                    <a:pt x="64" y="138"/>
                    <a:pt x="66" y="169"/>
                    <a:pt x="67" y="200"/>
                  </a:cubicBezTo>
                  <a:cubicBezTo>
                    <a:pt x="67" y="201"/>
                    <a:pt x="67" y="201"/>
                    <a:pt x="67" y="201"/>
                  </a:cubicBezTo>
                  <a:cubicBezTo>
                    <a:pt x="66" y="202"/>
                    <a:pt x="64" y="204"/>
                    <a:pt x="63" y="206"/>
                  </a:cubicBezTo>
                  <a:moveTo>
                    <a:pt x="22" y="87"/>
                  </a:moveTo>
                  <a:cubicBezTo>
                    <a:pt x="27" y="87"/>
                    <a:pt x="33" y="86"/>
                    <a:pt x="38" y="85"/>
                  </a:cubicBezTo>
                  <a:cubicBezTo>
                    <a:pt x="42" y="84"/>
                    <a:pt x="46" y="83"/>
                    <a:pt x="50" y="81"/>
                  </a:cubicBezTo>
                  <a:cubicBezTo>
                    <a:pt x="51" y="80"/>
                    <a:pt x="53" y="79"/>
                    <a:pt x="54" y="77"/>
                  </a:cubicBezTo>
                  <a:cubicBezTo>
                    <a:pt x="54" y="78"/>
                    <a:pt x="54" y="78"/>
                    <a:pt x="54" y="79"/>
                  </a:cubicBezTo>
                  <a:cubicBezTo>
                    <a:pt x="56" y="124"/>
                    <a:pt x="57" y="164"/>
                    <a:pt x="59" y="210"/>
                  </a:cubicBezTo>
                  <a:cubicBezTo>
                    <a:pt x="60" y="211"/>
                    <a:pt x="60" y="211"/>
                    <a:pt x="60" y="211"/>
                  </a:cubicBezTo>
                  <a:cubicBezTo>
                    <a:pt x="59" y="211"/>
                    <a:pt x="59" y="212"/>
                    <a:pt x="59" y="212"/>
                  </a:cubicBezTo>
                  <a:cubicBezTo>
                    <a:pt x="59" y="212"/>
                    <a:pt x="59" y="212"/>
                    <a:pt x="59" y="212"/>
                  </a:cubicBezTo>
                  <a:cubicBezTo>
                    <a:pt x="59" y="212"/>
                    <a:pt x="59" y="212"/>
                    <a:pt x="59" y="212"/>
                  </a:cubicBezTo>
                  <a:cubicBezTo>
                    <a:pt x="57" y="215"/>
                    <a:pt x="54" y="218"/>
                    <a:pt x="51" y="219"/>
                  </a:cubicBezTo>
                  <a:cubicBezTo>
                    <a:pt x="48" y="221"/>
                    <a:pt x="44" y="221"/>
                    <a:pt x="40" y="221"/>
                  </a:cubicBezTo>
                  <a:cubicBezTo>
                    <a:pt x="40" y="221"/>
                    <a:pt x="40" y="221"/>
                    <a:pt x="40" y="221"/>
                  </a:cubicBezTo>
                  <a:cubicBezTo>
                    <a:pt x="40" y="221"/>
                    <a:pt x="40" y="221"/>
                    <a:pt x="40" y="221"/>
                  </a:cubicBezTo>
                  <a:cubicBezTo>
                    <a:pt x="32" y="221"/>
                    <a:pt x="24" y="219"/>
                    <a:pt x="18" y="215"/>
                  </a:cubicBezTo>
                  <a:cubicBezTo>
                    <a:pt x="18" y="171"/>
                    <a:pt x="14" y="127"/>
                    <a:pt x="6" y="84"/>
                  </a:cubicBezTo>
                  <a:cubicBezTo>
                    <a:pt x="11" y="86"/>
                    <a:pt x="16" y="87"/>
                    <a:pt x="22" y="87"/>
                  </a:cubicBezTo>
                  <a:moveTo>
                    <a:pt x="75" y="87"/>
                  </a:moveTo>
                  <a:cubicBezTo>
                    <a:pt x="80" y="87"/>
                    <a:pt x="86" y="86"/>
                    <a:pt x="91" y="85"/>
                  </a:cubicBezTo>
                  <a:cubicBezTo>
                    <a:pt x="95" y="84"/>
                    <a:pt x="99" y="83"/>
                    <a:pt x="103" y="81"/>
                  </a:cubicBezTo>
                  <a:cubicBezTo>
                    <a:pt x="104" y="80"/>
                    <a:pt x="106" y="79"/>
                    <a:pt x="107" y="77"/>
                  </a:cubicBezTo>
                  <a:cubicBezTo>
                    <a:pt x="109" y="124"/>
                    <a:pt x="111" y="163"/>
                    <a:pt x="113" y="210"/>
                  </a:cubicBezTo>
                  <a:cubicBezTo>
                    <a:pt x="113" y="211"/>
                    <a:pt x="113" y="211"/>
                    <a:pt x="113" y="211"/>
                  </a:cubicBezTo>
                  <a:cubicBezTo>
                    <a:pt x="113" y="211"/>
                    <a:pt x="112" y="212"/>
                    <a:pt x="112" y="212"/>
                  </a:cubicBezTo>
                  <a:cubicBezTo>
                    <a:pt x="112" y="212"/>
                    <a:pt x="112" y="212"/>
                    <a:pt x="112" y="212"/>
                  </a:cubicBezTo>
                  <a:cubicBezTo>
                    <a:pt x="112" y="212"/>
                    <a:pt x="112" y="212"/>
                    <a:pt x="112" y="212"/>
                  </a:cubicBezTo>
                  <a:cubicBezTo>
                    <a:pt x="110" y="215"/>
                    <a:pt x="108" y="218"/>
                    <a:pt x="104" y="219"/>
                  </a:cubicBezTo>
                  <a:cubicBezTo>
                    <a:pt x="101" y="221"/>
                    <a:pt x="97" y="221"/>
                    <a:pt x="93" y="221"/>
                  </a:cubicBezTo>
                  <a:cubicBezTo>
                    <a:pt x="93" y="221"/>
                    <a:pt x="93" y="221"/>
                    <a:pt x="93" y="221"/>
                  </a:cubicBezTo>
                  <a:cubicBezTo>
                    <a:pt x="93" y="221"/>
                    <a:pt x="93" y="221"/>
                    <a:pt x="93" y="221"/>
                  </a:cubicBezTo>
                  <a:cubicBezTo>
                    <a:pt x="85" y="221"/>
                    <a:pt x="77" y="219"/>
                    <a:pt x="72" y="215"/>
                  </a:cubicBezTo>
                  <a:cubicBezTo>
                    <a:pt x="71" y="171"/>
                    <a:pt x="67" y="127"/>
                    <a:pt x="60" y="84"/>
                  </a:cubicBezTo>
                  <a:cubicBezTo>
                    <a:pt x="64" y="86"/>
                    <a:pt x="70" y="87"/>
                    <a:pt x="75" y="87"/>
                  </a:cubicBezTo>
                  <a:moveTo>
                    <a:pt x="117" y="206"/>
                  </a:moveTo>
                  <a:cubicBezTo>
                    <a:pt x="115" y="159"/>
                    <a:pt x="113" y="120"/>
                    <a:pt x="111" y="73"/>
                  </a:cubicBezTo>
                  <a:cubicBezTo>
                    <a:pt x="112" y="72"/>
                    <a:pt x="112" y="72"/>
                    <a:pt x="112" y="72"/>
                  </a:cubicBezTo>
                  <a:cubicBezTo>
                    <a:pt x="114" y="116"/>
                    <a:pt x="116" y="158"/>
                    <a:pt x="119" y="202"/>
                  </a:cubicBezTo>
                  <a:cubicBezTo>
                    <a:pt x="119" y="202"/>
                    <a:pt x="119" y="202"/>
                    <a:pt x="119" y="202"/>
                  </a:cubicBezTo>
                  <a:cubicBezTo>
                    <a:pt x="118" y="204"/>
                    <a:pt x="117" y="205"/>
                    <a:pt x="117" y="206"/>
                  </a:cubicBezTo>
                  <a:moveTo>
                    <a:pt x="66" y="82"/>
                  </a:moveTo>
                  <a:cubicBezTo>
                    <a:pt x="65" y="82"/>
                    <a:pt x="64" y="80"/>
                    <a:pt x="64" y="79"/>
                  </a:cubicBezTo>
                  <a:cubicBezTo>
                    <a:pt x="64" y="78"/>
                    <a:pt x="64" y="78"/>
                    <a:pt x="64" y="78"/>
                  </a:cubicBezTo>
                  <a:cubicBezTo>
                    <a:pt x="65" y="77"/>
                    <a:pt x="65" y="76"/>
                    <a:pt x="66" y="75"/>
                  </a:cubicBezTo>
                  <a:cubicBezTo>
                    <a:pt x="74" y="67"/>
                    <a:pt x="81" y="58"/>
                    <a:pt x="89" y="50"/>
                  </a:cubicBezTo>
                  <a:cubicBezTo>
                    <a:pt x="83" y="57"/>
                    <a:pt x="76" y="64"/>
                    <a:pt x="70" y="72"/>
                  </a:cubicBezTo>
                  <a:cubicBezTo>
                    <a:pt x="69" y="74"/>
                    <a:pt x="67" y="77"/>
                    <a:pt x="67" y="81"/>
                  </a:cubicBezTo>
                  <a:cubicBezTo>
                    <a:pt x="67" y="81"/>
                    <a:pt x="67" y="82"/>
                    <a:pt x="67" y="82"/>
                  </a:cubicBezTo>
                  <a:cubicBezTo>
                    <a:pt x="67" y="82"/>
                    <a:pt x="66" y="82"/>
                    <a:pt x="66" y="82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6" y="82"/>
                    <a:pt x="66" y="82"/>
                    <a:pt x="66" y="82"/>
                  </a:cubicBezTo>
                  <a:moveTo>
                    <a:pt x="14" y="82"/>
                  </a:moveTo>
                  <a:cubicBezTo>
                    <a:pt x="13" y="82"/>
                    <a:pt x="13" y="82"/>
                    <a:pt x="12" y="82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2"/>
                    <a:pt x="11" y="80"/>
                    <a:pt x="11" y="79"/>
                  </a:cubicBezTo>
                  <a:cubicBezTo>
                    <a:pt x="11" y="78"/>
                    <a:pt x="11" y="78"/>
                    <a:pt x="11" y="78"/>
                  </a:cubicBezTo>
                  <a:cubicBezTo>
                    <a:pt x="11" y="77"/>
                    <a:pt x="12" y="76"/>
                    <a:pt x="13" y="75"/>
                  </a:cubicBezTo>
                  <a:cubicBezTo>
                    <a:pt x="20" y="67"/>
                    <a:pt x="28" y="58"/>
                    <a:pt x="36" y="50"/>
                  </a:cubicBezTo>
                  <a:cubicBezTo>
                    <a:pt x="29" y="57"/>
                    <a:pt x="23" y="64"/>
                    <a:pt x="17" y="72"/>
                  </a:cubicBezTo>
                  <a:cubicBezTo>
                    <a:pt x="15" y="74"/>
                    <a:pt x="14" y="77"/>
                    <a:pt x="14" y="81"/>
                  </a:cubicBezTo>
                  <a:cubicBezTo>
                    <a:pt x="13" y="81"/>
                    <a:pt x="14" y="82"/>
                    <a:pt x="14" y="82"/>
                  </a:cubicBezTo>
                  <a:moveTo>
                    <a:pt x="75" y="83"/>
                  </a:moveTo>
                  <a:cubicBezTo>
                    <a:pt x="75" y="83"/>
                    <a:pt x="75" y="83"/>
                    <a:pt x="75" y="83"/>
                  </a:cubicBezTo>
                  <a:cubicBezTo>
                    <a:pt x="74" y="83"/>
                    <a:pt x="73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1" y="82"/>
                    <a:pt x="71" y="82"/>
                    <a:pt x="71" y="81"/>
                  </a:cubicBezTo>
                  <a:cubicBezTo>
                    <a:pt x="71" y="79"/>
                    <a:pt x="72" y="76"/>
                    <a:pt x="74" y="75"/>
                  </a:cubicBezTo>
                  <a:cubicBezTo>
                    <a:pt x="88" y="55"/>
                    <a:pt x="105" y="37"/>
                    <a:pt x="123" y="20"/>
                  </a:cubicBezTo>
                  <a:cubicBezTo>
                    <a:pt x="124" y="21"/>
                    <a:pt x="124" y="21"/>
                    <a:pt x="125" y="21"/>
                  </a:cubicBezTo>
                  <a:cubicBezTo>
                    <a:pt x="109" y="38"/>
                    <a:pt x="93" y="56"/>
                    <a:pt x="79" y="74"/>
                  </a:cubicBezTo>
                  <a:cubicBezTo>
                    <a:pt x="78" y="75"/>
                    <a:pt x="78" y="76"/>
                    <a:pt x="79" y="77"/>
                  </a:cubicBezTo>
                  <a:cubicBezTo>
                    <a:pt x="80" y="77"/>
                    <a:pt x="80" y="78"/>
                    <a:pt x="80" y="78"/>
                  </a:cubicBezTo>
                  <a:cubicBezTo>
                    <a:pt x="81" y="78"/>
                    <a:pt x="82" y="77"/>
                    <a:pt x="82" y="77"/>
                  </a:cubicBezTo>
                  <a:cubicBezTo>
                    <a:pt x="97" y="57"/>
                    <a:pt x="113" y="39"/>
                    <a:pt x="130" y="21"/>
                  </a:cubicBezTo>
                  <a:cubicBezTo>
                    <a:pt x="131" y="21"/>
                    <a:pt x="131" y="22"/>
                    <a:pt x="132" y="22"/>
                  </a:cubicBezTo>
                  <a:cubicBezTo>
                    <a:pt x="133" y="22"/>
                    <a:pt x="133" y="22"/>
                    <a:pt x="133" y="22"/>
                  </a:cubicBezTo>
                  <a:cubicBezTo>
                    <a:pt x="119" y="38"/>
                    <a:pt x="105" y="55"/>
                    <a:pt x="92" y="72"/>
                  </a:cubicBezTo>
                  <a:cubicBezTo>
                    <a:pt x="91" y="72"/>
                    <a:pt x="91" y="74"/>
                    <a:pt x="92" y="74"/>
                  </a:cubicBezTo>
                  <a:cubicBezTo>
                    <a:pt x="92" y="75"/>
                    <a:pt x="93" y="75"/>
                    <a:pt x="93" y="75"/>
                  </a:cubicBezTo>
                  <a:cubicBezTo>
                    <a:pt x="94" y="75"/>
                    <a:pt x="95" y="75"/>
                    <a:pt x="95" y="74"/>
                  </a:cubicBezTo>
                  <a:cubicBezTo>
                    <a:pt x="109" y="56"/>
                    <a:pt x="124" y="39"/>
                    <a:pt x="138" y="21"/>
                  </a:cubicBezTo>
                  <a:cubicBezTo>
                    <a:pt x="138" y="21"/>
                    <a:pt x="138" y="21"/>
                    <a:pt x="138" y="21"/>
                  </a:cubicBezTo>
                  <a:cubicBezTo>
                    <a:pt x="139" y="21"/>
                    <a:pt x="140" y="21"/>
                    <a:pt x="140" y="21"/>
                  </a:cubicBezTo>
                  <a:cubicBezTo>
                    <a:pt x="133" y="35"/>
                    <a:pt x="124" y="49"/>
                    <a:pt x="115" y="62"/>
                  </a:cubicBezTo>
                  <a:cubicBezTo>
                    <a:pt x="113" y="64"/>
                    <a:pt x="111" y="66"/>
                    <a:pt x="110" y="68"/>
                  </a:cubicBezTo>
                  <a:cubicBezTo>
                    <a:pt x="109" y="68"/>
                    <a:pt x="109" y="68"/>
                    <a:pt x="109" y="68"/>
                  </a:cubicBezTo>
                  <a:cubicBezTo>
                    <a:pt x="109" y="68"/>
                    <a:pt x="109" y="68"/>
                    <a:pt x="109" y="68"/>
                  </a:cubicBezTo>
                  <a:cubicBezTo>
                    <a:pt x="108" y="68"/>
                    <a:pt x="107" y="69"/>
                    <a:pt x="107" y="70"/>
                  </a:cubicBezTo>
                  <a:cubicBezTo>
                    <a:pt x="106" y="73"/>
                    <a:pt x="104" y="76"/>
                    <a:pt x="101" y="78"/>
                  </a:cubicBezTo>
                  <a:cubicBezTo>
                    <a:pt x="98" y="80"/>
                    <a:pt x="94" y="81"/>
                    <a:pt x="90" y="81"/>
                  </a:cubicBezTo>
                  <a:cubicBezTo>
                    <a:pt x="85" y="82"/>
                    <a:pt x="80" y="83"/>
                    <a:pt x="75" y="83"/>
                  </a:cubicBezTo>
                  <a:moveTo>
                    <a:pt x="40" y="75"/>
                  </a:moveTo>
                  <a:cubicBezTo>
                    <a:pt x="41" y="75"/>
                    <a:pt x="41" y="75"/>
                    <a:pt x="42" y="74"/>
                  </a:cubicBezTo>
                  <a:cubicBezTo>
                    <a:pt x="56" y="56"/>
                    <a:pt x="70" y="39"/>
                    <a:pt x="85" y="21"/>
                  </a:cubicBezTo>
                  <a:cubicBezTo>
                    <a:pt x="85" y="21"/>
                    <a:pt x="85" y="21"/>
                    <a:pt x="85" y="21"/>
                  </a:cubicBezTo>
                  <a:cubicBezTo>
                    <a:pt x="86" y="21"/>
                    <a:pt x="88" y="20"/>
                    <a:pt x="89" y="20"/>
                  </a:cubicBezTo>
                  <a:cubicBezTo>
                    <a:pt x="84" y="30"/>
                    <a:pt x="78" y="39"/>
                    <a:pt x="72" y="48"/>
                  </a:cubicBezTo>
                  <a:cubicBezTo>
                    <a:pt x="72" y="49"/>
                    <a:pt x="72" y="49"/>
                    <a:pt x="72" y="50"/>
                  </a:cubicBezTo>
                  <a:cubicBezTo>
                    <a:pt x="67" y="56"/>
                    <a:pt x="62" y="63"/>
                    <a:pt x="57" y="70"/>
                  </a:cubicBezTo>
                  <a:cubicBezTo>
                    <a:pt x="57" y="70"/>
                    <a:pt x="57" y="70"/>
                    <a:pt x="57" y="70"/>
                  </a:cubicBezTo>
                  <a:cubicBezTo>
                    <a:pt x="57" y="69"/>
                    <a:pt x="56" y="68"/>
                    <a:pt x="56" y="68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54" y="68"/>
                    <a:pt x="53" y="69"/>
                    <a:pt x="53" y="70"/>
                  </a:cubicBezTo>
                  <a:cubicBezTo>
                    <a:pt x="53" y="73"/>
                    <a:pt x="50" y="76"/>
                    <a:pt x="47" y="78"/>
                  </a:cubicBezTo>
                  <a:cubicBezTo>
                    <a:pt x="44" y="80"/>
                    <a:pt x="41" y="81"/>
                    <a:pt x="37" y="81"/>
                  </a:cubicBezTo>
                  <a:cubicBezTo>
                    <a:pt x="32" y="82"/>
                    <a:pt x="27" y="83"/>
                    <a:pt x="22" y="83"/>
                  </a:cubicBezTo>
                  <a:cubicBezTo>
                    <a:pt x="22" y="83"/>
                    <a:pt x="22" y="83"/>
                    <a:pt x="22" y="83"/>
                  </a:cubicBezTo>
                  <a:cubicBezTo>
                    <a:pt x="21" y="83"/>
                    <a:pt x="20" y="83"/>
                    <a:pt x="19" y="83"/>
                  </a:cubicBezTo>
                  <a:cubicBezTo>
                    <a:pt x="18" y="83"/>
                    <a:pt x="18" y="83"/>
                    <a:pt x="18" y="83"/>
                  </a:cubicBezTo>
                  <a:cubicBezTo>
                    <a:pt x="18" y="82"/>
                    <a:pt x="18" y="82"/>
                    <a:pt x="18" y="81"/>
                  </a:cubicBezTo>
                  <a:cubicBezTo>
                    <a:pt x="17" y="79"/>
                    <a:pt x="19" y="76"/>
                    <a:pt x="20" y="75"/>
                  </a:cubicBezTo>
                  <a:cubicBezTo>
                    <a:pt x="35" y="55"/>
                    <a:pt x="52" y="37"/>
                    <a:pt x="70" y="20"/>
                  </a:cubicBezTo>
                  <a:cubicBezTo>
                    <a:pt x="70" y="21"/>
                    <a:pt x="71" y="21"/>
                    <a:pt x="72" y="21"/>
                  </a:cubicBezTo>
                  <a:cubicBezTo>
                    <a:pt x="55" y="38"/>
                    <a:pt x="40" y="56"/>
                    <a:pt x="26" y="74"/>
                  </a:cubicBezTo>
                  <a:cubicBezTo>
                    <a:pt x="25" y="75"/>
                    <a:pt x="25" y="76"/>
                    <a:pt x="26" y="77"/>
                  </a:cubicBezTo>
                  <a:cubicBezTo>
                    <a:pt x="26" y="77"/>
                    <a:pt x="27" y="78"/>
                    <a:pt x="27" y="78"/>
                  </a:cubicBezTo>
                  <a:cubicBezTo>
                    <a:pt x="28" y="78"/>
                    <a:pt x="28" y="77"/>
                    <a:pt x="29" y="77"/>
                  </a:cubicBezTo>
                  <a:cubicBezTo>
                    <a:pt x="44" y="57"/>
                    <a:pt x="60" y="39"/>
                    <a:pt x="77" y="21"/>
                  </a:cubicBezTo>
                  <a:cubicBezTo>
                    <a:pt x="77" y="21"/>
                    <a:pt x="78" y="22"/>
                    <a:pt x="79" y="22"/>
                  </a:cubicBezTo>
                  <a:cubicBezTo>
                    <a:pt x="79" y="22"/>
                    <a:pt x="79" y="22"/>
                    <a:pt x="79" y="22"/>
                  </a:cubicBezTo>
                  <a:cubicBezTo>
                    <a:pt x="66" y="38"/>
                    <a:pt x="52" y="55"/>
                    <a:pt x="38" y="72"/>
                  </a:cubicBezTo>
                  <a:cubicBezTo>
                    <a:pt x="38" y="72"/>
                    <a:pt x="38" y="74"/>
                    <a:pt x="39" y="74"/>
                  </a:cubicBezTo>
                  <a:cubicBezTo>
                    <a:pt x="39" y="75"/>
                    <a:pt x="40" y="75"/>
                    <a:pt x="40" y="75"/>
                  </a:cubicBezTo>
                  <a:moveTo>
                    <a:pt x="45" y="40"/>
                  </a:moveTo>
                  <a:cubicBezTo>
                    <a:pt x="52" y="32"/>
                    <a:pt x="59" y="24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59" y="25"/>
                    <a:pt x="52" y="32"/>
                    <a:pt x="45" y="40"/>
                  </a:cubicBezTo>
                  <a:moveTo>
                    <a:pt x="98" y="40"/>
                  </a:moveTo>
                  <a:cubicBezTo>
                    <a:pt x="105" y="32"/>
                    <a:pt x="112" y="24"/>
                    <a:pt x="119" y="17"/>
                  </a:cubicBezTo>
                  <a:cubicBezTo>
                    <a:pt x="120" y="17"/>
                    <a:pt x="120" y="17"/>
                    <a:pt x="120" y="17"/>
                  </a:cubicBezTo>
                  <a:cubicBezTo>
                    <a:pt x="120" y="18"/>
                    <a:pt x="120" y="18"/>
                    <a:pt x="120" y="18"/>
                  </a:cubicBezTo>
                  <a:cubicBezTo>
                    <a:pt x="112" y="25"/>
                    <a:pt x="105" y="32"/>
                    <a:pt x="98" y="40"/>
                  </a:cubicBezTo>
                  <a:moveTo>
                    <a:pt x="123" y="197"/>
                  </a:moveTo>
                  <a:cubicBezTo>
                    <a:pt x="120" y="153"/>
                    <a:pt x="118" y="112"/>
                    <a:pt x="116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30" y="49"/>
                    <a:pt x="139" y="32"/>
                    <a:pt x="148" y="15"/>
                  </a:cubicBezTo>
                  <a:cubicBezTo>
                    <a:pt x="155" y="60"/>
                    <a:pt x="161" y="105"/>
                    <a:pt x="162" y="150"/>
                  </a:cubicBezTo>
                  <a:cubicBezTo>
                    <a:pt x="161" y="150"/>
                    <a:pt x="161" y="150"/>
                    <a:pt x="161" y="150"/>
                  </a:cubicBezTo>
                  <a:cubicBezTo>
                    <a:pt x="148" y="165"/>
                    <a:pt x="135" y="181"/>
                    <a:pt x="123" y="197"/>
                  </a:cubicBezTo>
                  <a:moveTo>
                    <a:pt x="87" y="32"/>
                  </a:moveTo>
                  <a:cubicBezTo>
                    <a:pt x="90" y="27"/>
                    <a:pt x="93" y="21"/>
                    <a:pt x="96" y="15"/>
                  </a:cubicBezTo>
                  <a:cubicBezTo>
                    <a:pt x="96" y="17"/>
                    <a:pt x="97" y="19"/>
                    <a:pt x="97" y="21"/>
                  </a:cubicBezTo>
                  <a:cubicBezTo>
                    <a:pt x="93" y="24"/>
                    <a:pt x="90" y="28"/>
                    <a:pt x="87" y="32"/>
                  </a:cubicBezTo>
                  <a:moveTo>
                    <a:pt x="9" y="80"/>
                  </a:moveTo>
                  <a:cubicBezTo>
                    <a:pt x="8" y="80"/>
                    <a:pt x="8" y="80"/>
                    <a:pt x="8" y="80"/>
                  </a:cubicBezTo>
                  <a:cubicBezTo>
                    <a:pt x="7" y="80"/>
                    <a:pt x="6" y="79"/>
                    <a:pt x="5" y="78"/>
                  </a:cubicBezTo>
                  <a:cubicBezTo>
                    <a:pt x="5" y="78"/>
                    <a:pt x="5" y="78"/>
                    <a:pt x="5" y="78"/>
                  </a:cubicBezTo>
                  <a:cubicBezTo>
                    <a:pt x="4" y="77"/>
                    <a:pt x="4" y="77"/>
                    <a:pt x="4" y="77"/>
                  </a:cubicBezTo>
                  <a:cubicBezTo>
                    <a:pt x="4" y="77"/>
                    <a:pt x="4" y="77"/>
                    <a:pt x="4" y="77"/>
                  </a:cubicBezTo>
                  <a:cubicBezTo>
                    <a:pt x="5" y="77"/>
                    <a:pt x="5" y="76"/>
                    <a:pt x="5" y="76"/>
                  </a:cubicBezTo>
                  <a:cubicBezTo>
                    <a:pt x="22" y="50"/>
                    <a:pt x="42" y="27"/>
                    <a:pt x="64" y="6"/>
                  </a:cubicBezTo>
                  <a:cubicBezTo>
                    <a:pt x="64" y="9"/>
                    <a:pt x="65" y="11"/>
                    <a:pt x="66" y="14"/>
                  </a:cubicBezTo>
                  <a:cubicBezTo>
                    <a:pt x="47" y="34"/>
                    <a:pt x="29" y="54"/>
                    <a:pt x="11" y="74"/>
                  </a:cubicBezTo>
                  <a:cubicBezTo>
                    <a:pt x="10" y="75"/>
                    <a:pt x="9" y="76"/>
                    <a:pt x="9" y="78"/>
                  </a:cubicBezTo>
                  <a:cubicBezTo>
                    <a:pt x="9" y="78"/>
                    <a:pt x="9" y="79"/>
                    <a:pt x="9" y="79"/>
                  </a:cubicBezTo>
                  <a:cubicBezTo>
                    <a:pt x="9" y="80"/>
                    <a:pt x="9" y="80"/>
                    <a:pt x="9" y="80"/>
                  </a:cubicBezTo>
                  <a:moveTo>
                    <a:pt x="62" y="80"/>
                  </a:moveTo>
                  <a:cubicBezTo>
                    <a:pt x="62" y="80"/>
                    <a:pt x="62" y="80"/>
                    <a:pt x="62" y="80"/>
                  </a:cubicBezTo>
                  <a:cubicBezTo>
                    <a:pt x="61" y="80"/>
                    <a:pt x="59" y="79"/>
                    <a:pt x="59" y="78"/>
                  </a:cubicBezTo>
                  <a:cubicBezTo>
                    <a:pt x="58" y="78"/>
                    <a:pt x="58" y="78"/>
                    <a:pt x="58" y="78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8" y="76"/>
                    <a:pt x="58" y="76"/>
                    <a:pt x="58" y="76"/>
                  </a:cubicBezTo>
                  <a:cubicBezTo>
                    <a:pt x="71" y="57"/>
                    <a:pt x="85" y="40"/>
                    <a:pt x="100" y="23"/>
                  </a:cubicBezTo>
                  <a:cubicBezTo>
                    <a:pt x="101" y="23"/>
                    <a:pt x="101" y="23"/>
                    <a:pt x="101" y="22"/>
                  </a:cubicBezTo>
                  <a:cubicBezTo>
                    <a:pt x="106" y="17"/>
                    <a:pt x="112" y="11"/>
                    <a:pt x="117" y="6"/>
                  </a:cubicBezTo>
                  <a:cubicBezTo>
                    <a:pt x="118" y="9"/>
                    <a:pt x="118" y="11"/>
                    <a:pt x="119" y="14"/>
                  </a:cubicBezTo>
                  <a:cubicBezTo>
                    <a:pt x="100" y="34"/>
                    <a:pt x="82" y="54"/>
                    <a:pt x="65" y="74"/>
                  </a:cubicBezTo>
                  <a:cubicBezTo>
                    <a:pt x="64" y="75"/>
                    <a:pt x="63" y="76"/>
                    <a:pt x="62" y="78"/>
                  </a:cubicBezTo>
                  <a:cubicBezTo>
                    <a:pt x="62" y="78"/>
                    <a:pt x="62" y="79"/>
                    <a:pt x="62" y="79"/>
                  </a:cubicBezTo>
                  <a:cubicBezTo>
                    <a:pt x="62" y="80"/>
                    <a:pt x="62" y="80"/>
                    <a:pt x="62" y="80"/>
                  </a:cubicBezTo>
                  <a:moveTo>
                    <a:pt x="118" y="0"/>
                  </a:moveTo>
                  <a:cubicBezTo>
                    <a:pt x="118" y="0"/>
                    <a:pt x="117" y="0"/>
                    <a:pt x="117" y="0"/>
                  </a:cubicBezTo>
                  <a:cubicBezTo>
                    <a:pt x="111" y="6"/>
                    <a:pt x="106" y="11"/>
                    <a:pt x="100" y="17"/>
                  </a:cubicBezTo>
                  <a:cubicBezTo>
                    <a:pt x="100" y="14"/>
                    <a:pt x="100" y="11"/>
                    <a:pt x="99" y="9"/>
                  </a:cubicBezTo>
                  <a:cubicBezTo>
                    <a:pt x="99" y="8"/>
                    <a:pt x="98" y="7"/>
                    <a:pt x="98" y="7"/>
                  </a:cubicBezTo>
                  <a:cubicBezTo>
                    <a:pt x="97" y="7"/>
                    <a:pt x="97" y="7"/>
                    <a:pt x="97" y="7"/>
                  </a:cubicBezTo>
                  <a:cubicBezTo>
                    <a:pt x="96" y="7"/>
                    <a:pt x="96" y="7"/>
                    <a:pt x="95" y="8"/>
                  </a:cubicBezTo>
                  <a:cubicBezTo>
                    <a:pt x="94" y="10"/>
                    <a:pt x="93" y="13"/>
                    <a:pt x="91" y="15"/>
                  </a:cubicBezTo>
                  <a:cubicBezTo>
                    <a:pt x="91" y="15"/>
                    <a:pt x="91" y="15"/>
                    <a:pt x="91" y="15"/>
                  </a:cubicBezTo>
                  <a:cubicBezTo>
                    <a:pt x="91" y="15"/>
                    <a:pt x="90" y="15"/>
                    <a:pt x="90" y="15"/>
                  </a:cubicBezTo>
                  <a:cubicBezTo>
                    <a:pt x="87" y="17"/>
                    <a:pt x="83" y="18"/>
                    <a:pt x="79" y="18"/>
                  </a:cubicBezTo>
                  <a:cubicBezTo>
                    <a:pt x="79" y="18"/>
                    <a:pt x="79" y="18"/>
                    <a:pt x="79" y="18"/>
                  </a:cubicBezTo>
                  <a:cubicBezTo>
                    <a:pt x="79" y="18"/>
                    <a:pt x="79" y="18"/>
                    <a:pt x="79" y="18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8" y="17"/>
                    <a:pt x="77" y="16"/>
                    <a:pt x="77" y="16"/>
                  </a:cubicBezTo>
                  <a:cubicBezTo>
                    <a:pt x="76" y="16"/>
                    <a:pt x="76" y="17"/>
                    <a:pt x="75" y="17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3" y="17"/>
                    <a:pt x="72" y="17"/>
                    <a:pt x="70" y="16"/>
                  </a:cubicBezTo>
                  <a:cubicBezTo>
                    <a:pt x="70" y="15"/>
                    <a:pt x="70" y="14"/>
                    <a:pt x="69" y="13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8" y="9"/>
                    <a:pt x="68" y="5"/>
                    <a:pt x="67" y="1"/>
                  </a:cubicBezTo>
                  <a:cubicBezTo>
                    <a:pt x="67" y="1"/>
                    <a:pt x="66" y="0"/>
                    <a:pt x="66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40" y="22"/>
                    <a:pt x="20" y="47"/>
                    <a:pt x="2" y="74"/>
                  </a:cubicBezTo>
                  <a:cubicBezTo>
                    <a:pt x="1" y="74"/>
                    <a:pt x="1" y="75"/>
                    <a:pt x="1" y="76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8"/>
                    <a:pt x="1" y="79"/>
                    <a:pt x="1" y="80"/>
                  </a:cubicBezTo>
                  <a:cubicBezTo>
                    <a:pt x="2" y="80"/>
                    <a:pt x="2" y="81"/>
                    <a:pt x="3" y="81"/>
                  </a:cubicBezTo>
                  <a:cubicBezTo>
                    <a:pt x="3" y="81"/>
                    <a:pt x="3" y="81"/>
                    <a:pt x="3" y="81"/>
                  </a:cubicBezTo>
                  <a:cubicBezTo>
                    <a:pt x="2" y="82"/>
                    <a:pt x="2" y="83"/>
                    <a:pt x="2" y="83"/>
                  </a:cubicBezTo>
                  <a:cubicBezTo>
                    <a:pt x="10" y="127"/>
                    <a:pt x="14" y="171"/>
                    <a:pt x="14" y="216"/>
                  </a:cubicBezTo>
                  <a:cubicBezTo>
                    <a:pt x="14" y="216"/>
                    <a:pt x="14" y="216"/>
                    <a:pt x="14" y="216"/>
                  </a:cubicBezTo>
                  <a:cubicBezTo>
                    <a:pt x="14" y="216"/>
                    <a:pt x="14" y="216"/>
                    <a:pt x="14" y="216"/>
                  </a:cubicBezTo>
                  <a:cubicBezTo>
                    <a:pt x="14" y="216"/>
                    <a:pt x="14" y="216"/>
                    <a:pt x="14" y="216"/>
                  </a:cubicBezTo>
                  <a:cubicBezTo>
                    <a:pt x="15" y="217"/>
                    <a:pt x="15" y="217"/>
                    <a:pt x="15" y="217"/>
                  </a:cubicBezTo>
                  <a:cubicBezTo>
                    <a:pt x="22" y="223"/>
                    <a:pt x="31" y="225"/>
                    <a:pt x="40" y="225"/>
                  </a:cubicBezTo>
                  <a:cubicBezTo>
                    <a:pt x="44" y="225"/>
                    <a:pt x="49" y="225"/>
                    <a:pt x="53" y="223"/>
                  </a:cubicBezTo>
                  <a:cubicBezTo>
                    <a:pt x="56" y="221"/>
                    <a:pt x="58" y="219"/>
                    <a:pt x="60" y="217"/>
                  </a:cubicBezTo>
                  <a:cubicBezTo>
                    <a:pt x="61" y="217"/>
                    <a:pt x="61" y="217"/>
                    <a:pt x="61" y="217"/>
                  </a:cubicBezTo>
                  <a:cubicBezTo>
                    <a:pt x="61" y="217"/>
                    <a:pt x="61" y="217"/>
                    <a:pt x="62" y="217"/>
                  </a:cubicBezTo>
                  <a:cubicBezTo>
                    <a:pt x="63" y="216"/>
                    <a:pt x="63" y="215"/>
                    <a:pt x="63" y="214"/>
                  </a:cubicBezTo>
                  <a:cubicBezTo>
                    <a:pt x="62" y="214"/>
                    <a:pt x="62" y="214"/>
                    <a:pt x="62" y="214"/>
                  </a:cubicBezTo>
                  <a:cubicBezTo>
                    <a:pt x="64" y="211"/>
                    <a:pt x="66" y="209"/>
                    <a:pt x="67" y="207"/>
                  </a:cubicBezTo>
                  <a:cubicBezTo>
                    <a:pt x="68" y="210"/>
                    <a:pt x="68" y="213"/>
                    <a:pt x="68" y="216"/>
                  </a:cubicBezTo>
                  <a:cubicBezTo>
                    <a:pt x="68" y="216"/>
                    <a:pt x="68" y="216"/>
                    <a:pt x="68" y="216"/>
                  </a:cubicBezTo>
                  <a:cubicBezTo>
                    <a:pt x="68" y="216"/>
                    <a:pt x="68" y="216"/>
                    <a:pt x="68" y="216"/>
                  </a:cubicBezTo>
                  <a:cubicBezTo>
                    <a:pt x="68" y="216"/>
                    <a:pt x="68" y="216"/>
                    <a:pt x="68" y="216"/>
                  </a:cubicBezTo>
                  <a:cubicBezTo>
                    <a:pt x="68" y="217"/>
                    <a:pt x="68" y="217"/>
                    <a:pt x="68" y="217"/>
                  </a:cubicBezTo>
                  <a:cubicBezTo>
                    <a:pt x="75" y="223"/>
                    <a:pt x="84" y="225"/>
                    <a:pt x="93" y="225"/>
                  </a:cubicBezTo>
                  <a:cubicBezTo>
                    <a:pt x="98" y="225"/>
                    <a:pt x="102" y="225"/>
                    <a:pt x="106" y="223"/>
                  </a:cubicBezTo>
                  <a:cubicBezTo>
                    <a:pt x="109" y="221"/>
                    <a:pt x="112" y="219"/>
                    <a:pt x="114" y="217"/>
                  </a:cubicBezTo>
                  <a:cubicBezTo>
                    <a:pt x="114" y="217"/>
                    <a:pt x="114" y="217"/>
                    <a:pt x="114" y="217"/>
                  </a:cubicBezTo>
                  <a:cubicBezTo>
                    <a:pt x="114" y="217"/>
                    <a:pt x="115" y="217"/>
                    <a:pt x="115" y="217"/>
                  </a:cubicBezTo>
                  <a:cubicBezTo>
                    <a:pt x="116" y="216"/>
                    <a:pt x="116" y="215"/>
                    <a:pt x="116" y="214"/>
                  </a:cubicBezTo>
                  <a:cubicBezTo>
                    <a:pt x="116" y="214"/>
                    <a:pt x="116" y="214"/>
                    <a:pt x="116" y="214"/>
                  </a:cubicBezTo>
                  <a:cubicBezTo>
                    <a:pt x="130" y="193"/>
                    <a:pt x="146" y="173"/>
                    <a:pt x="163" y="154"/>
                  </a:cubicBezTo>
                  <a:cubicBezTo>
                    <a:pt x="164" y="155"/>
                    <a:pt x="164" y="155"/>
                    <a:pt x="164" y="155"/>
                  </a:cubicBezTo>
                  <a:cubicBezTo>
                    <a:pt x="165" y="155"/>
                    <a:pt x="166" y="154"/>
                    <a:pt x="166" y="153"/>
                  </a:cubicBezTo>
                  <a:cubicBezTo>
                    <a:pt x="165" y="105"/>
                    <a:pt x="159" y="56"/>
                    <a:pt x="151" y="9"/>
                  </a:cubicBezTo>
                  <a:cubicBezTo>
                    <a:pt x="151" y="8"/>
                    <a:pt x="150" y="7"/>
                    <a:pt x="149" y="7"/>
                  </a:cubicBezTo>
                  <a:cubicBezTo>
                    <a:pt x="149" y="7"/>
                    <a:pt x="149" y="7"/>
                    <a:pt x="149" y="7"/>
                  </a:cubicBezTo>
                  <a:cubicBezTo>
                    <a:pt x="148" y="7"/>
                    <a:pt x="148" y="7"/>
                    <a:pt x="147" y="8"/>
                  </a:cubicBezTo>
                  <a:cubicBezTo>
                    <a:pt x="146" y="10"/>
                    <a:pt x="145" y="13"/>
                    <a:pt x="143" y="15"/>
                  </a:cubicBezTo>
                  <a:cubicBezTo>
                    <a:pt x="140" y="17"/>
                    <a:pt x="136" y="18"/>
                    <a:pt x="132" y="18"/>
                  </a:cubicBezTo>
                  <a:cubicBezTo>
                    <a:pt x="132" y="18"/>
                    <a:pt x="132" y="18"/>
                    <a:pt x="132" y="18"/>
                  </a:cubicBezTo>
                  <a:cubicBezTo>
                    <a:pt x="132" y="18"/>
                    <a:pt x="132" y="18"/>
                    <a:pt x="132" y="18"/>
                  </a:cubicBezTo>
                  <a:cubicBezTo>
                    <a:pt x="131" y="17"/>
                    <a:pt x="131" y="17"/>
                    <a:pt x="131" y="17"/>
                  </a:cubicBezTo>
                  <a:cubicBezTo>
                    <a:pt x="131" y="17"/>
                    <a:pt x="131" y="16"/>
                    <a:pt x="130" y="16"/>
                  </a:cubicBezTo>
                  <a:cubicBezTo>
                    <a:pt x="130" y="16"/>
                    <a:pt x="129" y="17"/>
                    <a:pt x="129" y="17"/>
                  </a:cubicBezTo>
                  <a:cubicBezTo>
                    <a:pt x="128" y="17"/>
                    <a:pt x="128" y="17"/>
                    <a:pt x="128" y="17"/>
                  </a:cubicBezTo>
                  <a:cubicBezTo>
                    <a:pt x="127" y="17"/>
                    <a:pt x="125" y="17"/>
                    <a:pt x="123" y="16"/>
                  </a:cubicBezTo>
                  <a:cubicBezTo>
                    <a:pt x="123" y="15"/>
                    <a:pt x="123" y="14"/>
                    <a:pt x="123" y="13"/>
                  </a:cubicBezTo>
                  <a:cubicBezTo>
                    <a:pt x="122" y="12"/>
                    <a:pt x="122" y="12"/>
                    <a:pt x="122" y="12"/>
                  </a:cubicBezTo>
                  <a:cubicBezTo>
                    <a:pt x="122" y="9"/>
                    <a:pt x="121" y="5"/>
                    <a:pt x="120" y="1"/>
                  </a:cubicBezTo>
                  <a:cubicBezTo>
                    <a:pt x="120" y="1"/>
                    <a:pt x="120" y="0"/>
                    <a:pt x="119" y="0"/>
                  </a:cubicBezTo>
                  <a:cubicBezTo>
                    <a:pt x="119" y="0"/>
                    <a:pt x="118" y="0"/>
                    <a:pt x="118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90" name="Freeform 844"/>
            <p:cNvSpPr>
              <a:spLocks noEditPoints="1"/>
            </p:cNvSpPr>
            <p:nvPr/>
          </p:nvSpPr>
          <p:spPr bwMode="auto">
            <a:xfrm>
              <a:off x="5282" y="2338"/>
              <a:ext cx="83" cy="161"/>
            </a:xfrm>
            <a:custGeom>
              <a:avLst/>
              <a:gdLst>
                <a:gd name="T0" fmla="*/ 5 w 35"/>
                <a:gd name="T1" fmla="*/ 30 h 68"/>
                <a:gd name="T2" fmla="*/ 8 w 35"/>
                <a:gd name="T3" fmla="*/ 26 h 68"/>
                <a:gd name="T4" fmla="*/ 27 w 35"/>
                <a:gd name="T5" fmla="*/ 7 h 68"/>
                <a:gd name="T6" fmla="*/ 31 w 35"/>
                <a:gd name="T7" fmla="*/ 34 h 68"/>
                <a:gd name="T8" fmla="*/ 6 w 35"/>
                <a:gd name="T9" fmla="*/ 61 h 68"/>
                <a:gd name="T10" fmla="*/ 4 w 35"/>
                <a:gd name="T11" fmla="*/ 34 h 68"/>
                <a:gd name="T12" fmla="*/ 4 w 35"/>
                <a:gd name="T13" fmla="*/ 33 h 68"/>
                <a:gd name="T14" fmla="*/ 5 w 35"/>
                <a:gd name="T15" fmla="*/ 30 h 68"/>
                <a:gd name="T16" fmla="*/ 3 w 35"/>
                <a:gd name="T17" fmla="*/ 29 h 68"/>
                <a:gd name="T18" fmla="*/ 5 w 35"/>
                <a:gd name="T19" fmla="*/ 30 h 68"/>
                <a:gd name="T20" fmla="*/ 28 w 35"/>
                <a:gd name="T21" fmla="*/ 0 h 68"/>
                <a:gd name="T22" fmla="*/ 27 w 35"/>
                <a:gd name="T23" fmla="*/ 1 h 68"/>
                <a:gd name="T24" fmla="*/ 6 w 35"/>
                <a:gd name="T25" fmla="*/ 23 h 68"/>
                <a:gd name="T26" fmla="*/ 1 w 35"/>
                <a:gd name="T27" fmla="*/ 28 h 68"/>
                <a:gd name="T28" fmla="*/ 0 w 35"/>
                <a:gd name="T29" fmla="*/ 33 h 68"/>
                <a:gd name="T30" fmla="*/ 0 w 35"/>
                <a:gd name="T31" fmla="*/ 34 h 68"/>
                <a:gd name="T32" fmla="*/ 2 w 35"/>
                <a:gd name="T33" fmla="*/ 66 h 68"/>
                <a:gd name="T34" fmla="*/ 4 w 35"/>
                <a:gd name="T35" fmla="*/ 68 h 68"/>
                <a:gd name="T36" fmla="*/ 4 w 35"/>
                <a:gd name="T37" fmla="*/ 68 h 68"/>
                <a:gd name="T38" fmla="*/ 6 w 35"/>
                <a:gd name="T39" fmla="*/ 67 h 68"/>
                <a:gd name="T40" fmla="*/ 34 w 35"/>
                <a:gd name="T41" fmla="*/ 36 h 68"/>
                <a:gd name="T42" fmla="*/ 35 w 35"/>
                <a:gd name="T43" fmla="*/ 34 h 68"/>
                <a:gd name="T44" fmla="*/ 30 w 35"/>
                <a:gd name="T45" fmla="*/ 2 h 68"/>
                <a:gd name="T46" fmla="*/ 29 w 35"/>
                <a:gd name="T47" fmla="*/ 0 h 68"/>
                <a:gd name="T48" fmla="*/ 28 w 35"/>
                <a:gd name="T4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" h="68">
                  <a:moveTo>
                    <a:pt x="5" y="30"/>
                  </a:moveTo>
                  <a:cubicBezTo>
                    <a:pt x="5" y="29"/>
                    <a:pt x="7" y="27"/>
                    <a:pt x="8" y="26"/>
                  </a:cubicBezTo>
                  <a:cubicBezTo>
                    <a:pt x="15" y="20"/>
                    <a:pt x="21" y="14"/>
                    <a:pt x="27" y="7"/>
                  </a:cubicBezTo>
                  <a:cubicBezTo>
                    <a:pt x="27" y="16"/>
                    <a:pt x="29" y="25"/>
                    <a:pt x="31" y="34"/>
                  </a:cubicBezTo>
                  <a:cubicBezTo>
                    <a:pt x="22" y="42"/>
                    <a:pt x="13" y="51"/>
                    <a:pt x="6" y="61"/>
                  </a:cubicBezTo>
                  <a:cubicBezTo>
                    <a:pt x="5" y="52"/>
                    <a:pt x="5" y="43"/>
                    <a:pt x="4" y="34"/>
                  </a:cubicBezTo>
                  <a:cubicBezTo>
                    <a:pt x="4" y="34"/>
                    <a:pt x="4" y="33"/>
                    <a:pt x="4" y="33"/>
                  </a:cubicBezTo>
                  <a:cubicBezTo>
                    <a:pt x="4" y="32"/>
                    <a:pt x="4" y="31"/>
                    <a:pt x="5" y="30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5" y="30"/>
                    <a:pt x="5" y="30"/>
                    <a:pt x="5" y="30"/>
                  </a:cubicBezTo>
                  <a:moveTo>
                    <a:pt x="28" y="0"/>
                  </a:moveTo>
                  <a:cubicBezTo>
                    <a:pt x="28" y="0"/>
                    <a:pt x="27" y="0"/>
                    <a:pt x="27" y="1"/>
                  </a:cubicBezTo>
                  <a:cubicBezTo>
                    <a:pt x="21" y="9"/>
                    <a:pt x="14" y="16"/>
                    <a:pt x="6" y="23"/>
                  </a:cubicBezTo>
                  <a:cubicBezTo>
                    <a:pt x="4" y="24"/>
                    <a:pt x="2" y="26"/>
                    <a:pt x="1" y="28"/>
                  </a:cubicBezTo>
                  <a:cubicBezTo>
                    <a:pt x="0" y="30"/>
                    <a:pt x="0" y="32"/>
                    <a:pt x="0" y="3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" y="45"/>
                    <a:pt x="1" y="56"/>
                    <a:pt x="2" y="66"/>
                  </a:cubicBezTo>
                  <a:cubicBezTo>
                    <a:pt x="2" y="67"/>
                    <a:pt x="3" y="68"/>
                    <a:pt x="4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5" y="68"/>
                    <a:pt x="6" y="68"/>
                    <a:pt x="6" y="67"/>
                  </a:cubicBezTo>
                  <a:cubicBezTo>
                    <a:pt x="14" y="56"/>
                    <a:pt x="24" y="46"/>
                    <a:pt x="34" y="36"/>
                  </a:cubicBezTo>
                  <a:cubicBezTo>
                    <a:pt x="35" y="36"/>
                    <a:pt x="35" y="35"/>
                    <a:pt x="35" y="34"/>
                  </a:cubicBezTo>
                  <a:cubicBezTo>
                    <a:pt x="32" y="24"/>
                    <a:pt x="31" y="13"/>
                    <a:pt x="30" y="2"/>
                  </a:cubicBezTo>
                  <a:cubicBezTo>
                    <a:pt x="30" y="1"/>
                    <a:pt x="30" y="0"/>
                    <a:pt x="29" y="0"/>
                  </a:cubicBezTo>
                  <a:cubicBezTo>
                    <a:pt x="29" y="0"/>
                    <a:pt x="28" y="0"/>
                    <a:pt x="28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91" name="Freeform 845"/>
            <p:cNvSpPr>
              <a:spLocks/>
            </p:cNvSpPr>
            <p:nvPr/>
          </p:nvSpPr>
          <p:spPr bwMode="auto">
            <a:xfrm>
              <a:off x="5173" y="2532"/>
              <a:ext cx="59" cy="161"/>
            </a:xfrm>
            <a:custGeom>
              <a:avLst/>
              <a:gdLst>
                <a:gd name="T0" fmla="*/ 7 w 25"/>
                <a:gd name="T1" fmla="*/ 0 h 68"/>
                <a:gd name="T2" fmla="*/ 0 w 25"/>
                <a:gd name="T3" fmla="*/ 15 h 68"/>
                <a:gd name="T4" fmla="*/ 5 w 25"/>
                <a:gd name="T5" fmla="*/ 23 h 68"/>
                <a:gd name="T6" fmla="*/ 10 w 25"/>
                <a:gd name="T7" fmla="*/ 21 h 68"/>
                <a:gd name="T8" fmla="*/ 5 w 25"/>
                <a:gd name="T9" fmla="*/ 29 h 68"/>
                <a:gd name="T10" fmla="*/ 3 w 25"/>
                <a:gd name="T11" fmla="*/ 36 h 68"/>
                <a:gd name="T12" fmla="*/ 8 w 25"/>
                <a:gd name="T13" fmla="*/ 39 h 68"/>
                <a:gd name="T14" fmla="*/ 6 w 25"/>
                <a:gd name="T15" fmla="*/ 49 h 68"/>
                <a:gd name="T16" fmla="*/ 17 w 25"/>
                <a:gd name="T17" fmla="*/ 49 h 68"/>
                <a:gd name="T18" fmla="*/ 8 w 25"/>
                <a:gd name="T19" fmla="*/ 63 h 68"/>
                <a:gd name="T20" fmla="*/ 10 w 25"/>
                <a:gd name="T21" fmla="*/ 67 h 68"/>
                <a:gd name="T22" fmla="*/ 15 w 25"/>
                <a:gd name="T23" fmla="*/ 68 h 68"/>
                <a:gd name="T24" fmla="*/ 20 w 25"/>
                <a:gd name="T25" fmla="*/ 66 h 68"/>
                <a:gd name="T26" fmla="*/ 20 w 25"/>
                <a:gd name="T27" fmla="*/ 66 h 68"/>
                <a:gd name="T28" fmla="*/ 21 w 25"/>
                <a:gd name="T29" fmla="*/ 63 h 68"/>
                <a:gd name="T30" fmla="*/ 14 w 25"/>
                <a:gd name="T31" fmla="*/ 64 h 68"/>
                <a:gd name="T32" fmla="*/ 14 w 25"/>
                <a:gd name="T33" fmla="*/ 64 h 68"/>
                <a:gd name="T34" fmla="*/ 12 w 25"/>
                <a:gd name="T35" fmla="*/ 63 h 68"/>
                <a:gd name="T36" fmla="*/ 24 w 25"/>
                <a:gd name="T37" fmla="*/ 46 h 68"/>
                <a:gd name="T38" fmla="*/ 23 w 25"/>
                <a:gd name="T39" fmla="*/ 43 h 68"/>
                <a:gd name="T40" fmla="*/ 12 w 25"/>
                <a:gd name="T41" fmla="*/ 46 h 68"/>
                <a:gd name="T42" fmla="*/ 14 w 25"/>
                <a:gd name="T43" fmla="*/ 39 h 68"/>
                <a:gd name="T44" fmla="*/ 23 w 25"/>
                <a:gd name="T45" fmla="*/ 32 h 68"/>
                <a:gd name="T46" fmla="*/ 21 w 25"/>
                <a:gd name="T47" fmla="*/ 31 h 68"/>
                <a:gd name="T48" fmla="*/ 11 w 25"/>
                <a:gd name="T49" fmla="*/ 35 h 68"/>
                <a:gd name="T50" fmla="*/ 9 w 25"/>
                <a:gd name="T51" fmla="*/ 35 h 68"/>
                <a:gd name="T52" fmla="*/ 7 w 25"/>
                <a:gd name="T53" fmla="*/ 34 h 68"/>
                <a:gd name="T54" fmla="*/ 8 w 25"/>
                <a:gd name="T55" fmla="*/ 32 h 68"/>
                <a:gd name="T56" fmla="*/ 22 w 25"/>
                <a:gd name="T57" fmla="*/ 12 h 68"/>
                <a:gd name="T58" fmla="*/ 19 w 25"/>
                <a:gd name="T59" fmla="*/ 11 h 68"/>
                <a:gd name="T60" fmla="*/ 6 w 25"/>
                <a:gd name="T61" fmla="*/ 19 h 68"/>
                <a:gd name="T62" fmla="*/ 5 w 25"/>
                <a:gd name="T63" fmla="*/ 19 h 68"/>
                <a:gd name="T64" fmla="*/ 4 w 25"/>
                <a:gd name="T65" fmla="*/ 15 h 68"/>
                <a:gd name="T66" fmla="*/ 10 w 25"/>
                <a:gd name="T67" fmla="*/ 3 h 68"/>
                <a:gd name="T68" fmla="*/ 8 w 25"/>
                <a:gd name="T6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" h="68">
                  <a:moveTo>
                    <a:pt x="8" y="0"/>
                  </a:moveTo>
                  <a:cubicBezTo>
                    <a:pt x="8" y="0"/>
                    <a:pt x="7" y="0"/>
                    <a:pt x="7" y="0"/>
                  </a:cubicBezTo>
                  <a:cubicBezTo>
                    <a:pt x="4" y="4"/>
                    <a:pt x="1" y="8"/>
                    <a:pt x="0" y="12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0" y="17"/>
                    <a:pt x="0" y="18"/>
                    <a:pt x="1" y="20"/>
                  </a:cubicBezTo>
                  <a:cubicBezTo>
                    <a:pt x="1" y="21"/>
                    <a:pt x="3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7" y="23"/>
                    <a:pt x="9" y="22"/>
                    <a:pt x="10" y="21"/>
                  </a:cubicBezTo>
                  <a:cubicBezTo>
                    <a:pt x="11" y="21"/>
                    <a:pt x="12" y="20"/>
                    <a:pt x="12" y="20"/>
                  </a:cubicBezTo>
                  <a:cubicBezTo>
                    <a:pt x="10" y="23"/>
                    <a:pt x="8" y="26"/>
                    <a:pt x="5" y="29"/>
                  </a:cubicBezTo>
                  <a:cubicBezTo>
                    <a:pt x="4" y="30"/>
                    <a:pt x="3" y="32"/>
                    <a:pt x="3" y="34"/>
                  </a:cubicBezTo>
                  <a:cubicBezTo>
                    <a:pt x="3" y="35"/>
                    <a:pt x="3" y="35"/>
                    <a:pt x="3" y="36"/>
                  </a:cubicBezTo>
                  <a:cubicBezTo>
                    <a:pt x="4" y="37"/>
                    <a:pt x="5" y="38"/>
                    <a:pt x="6" y="38"/>
                  </a:cubicBezTo>
                  <a:cubicBezTo>
                    <a:pt x="7" y="39"/>
                    <a:pt x="8" y="39"/>
                    <a:pt x="8" y="39"/>
                  </a:cubicBezTo>
                  <a:cubicBezTo>
                    <a:pt x="7" y="41"/>
                    <a:pt x="6" y="44"/>
                    <a:pt x="5" y="47"/>
                  </a:cubicBezTo>
                  <a:cubicBezTo>
                    <a:pt x="5" y="48"/>
                    <a:pt x="5" y="49"/>
                    <a:pt x="6" y="49"/>
                  </a:cubicBezTo>
                  <a:cubicBezTo>
                    <a:pt x="8" y="50"/>
                    <a:pt x="10" y="50"/>
                    <a:pt x="12" y="50"/>
                  </a:cubicBezTo>
                  <a:cubicBezTo>
                    <a:pt x="13" y="50"/>
                    <a:pt x="15" y="50"/>
                    <a:pt x="17" y="49"/>
                  </a:cubicBezTo>
                  <a:cubicBezTo>
                    <a:pt x="15" y="53"/>
                    <a:pt x="12" y="56"/>
                    <a:pt x="9" y="60"/>
                  </a:cubicBezTo>
                  <a:cubicBezTo>
                    <a:pt x="9" y="60"/>
                    <a:pt x="9" y="61"/>
                    <a:pt x="8" y="63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8" y="65"/>
                    <a:pt x="9" y="66"/>
                    <a:pt x="10" y="67"/>
                  </a:cubicBezTo>
                  <a:cubicBezTo>
                    <a:pt x="11" y="67"/>
                    <a:pt x="13" y="68"/>
                    <a:pt x="14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7" y="67"/>
                    <a:pt x="19" y="66"/>
                    <a:pt x="20" y="66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21" y="66"/>
                    <a:pt x="22" y="66"/>
                    <a:pt x="22" y="65"/>
                  </a:cubicBezTo>
                  <a:cubicBezTo>
                    <a:pt x="23" y="64"/>
                    <a:pt x="22" y="63"/>
                    <a:pt x="21" y="63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17" y="62"/>
                    <a:pt x="16" y="63"/>
                    <a:pt x="14" y="64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13" y="64"/>
                    <a:pt x="13" y="63"/>
                    <a:pt x="13" y="63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63"/>
                    <a:pt x="12" y="63"/>
                    <a:pt x="13" y="62"/>
                  </a:cubicBezTo>
                  <a:cubicBezTo>
                    <a:pt x="17" y="57"/>
                    <a:pt x="20" y="51"/>
                    <a:pt x="24" y="46"/>
                  </a:cubicBezTo>
                  <a:cubicBezTo>
                    <a:pt x="25" y="45"/>
                    <a:pt x="25" y="44"/>
                    <a:pt x="24" y="43"/>
                  </a:cubicBezTo>
                  <a:cubicBezTo>
                    <a:pt x="24" y="43"/>
                    <a:pt x="23" y="43"/>
                    <a:pt x="23" y="43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19" y="45"/>
                    <a:pt x="15" y="46"/>
                    <a:pt x="12" y="46"/>
                  </a:cubicBezTo>
                  <a:cubicBezTo>
                    <a:pt x="11" y="46"/>
                    <a:pt x="10" y="46"/>
                    <a:pt x="9" y="46"/>
                  </a:cubicBezTo>
                  <a:cubicBezTo>
                    <a:pt x="10" y="43"/>
                    <a:pt x="12" y="41"/>
                    <a:pt x="14" y="39"/>
                  </a:cubicBezTo>
                  <a:cubicBezTo>
                    <a:pt x="17" y="38"/>
                    <a:pt x="20" y="37"/>
                    <a:pt x="23" y="34"/>
                  </a:cubicBezTo>
                  <a:cubicBezTo>
                    <a:pt x="23" y="33"/>
                    <a:pt x="23" y="32"/>
                    <a:pt x="23" y="32"/>
                  </a:cubicBezTo>
                  <a:cubicBezTo>
                    <a:pt x="22" y="31"/>
                    <a:pt x="22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17" y="32"/>
                    <a:pt x="15" y="33"/>
                    <a:pt x="12" y="35"/>
                  </a:cubicBezTo>
                  <a:cubicBezTo>
                    <a:pt x="12" y="35"/>
                    <a:pt x="11" y="35"/>
                    <a:pt x="11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0" y="35"/>
                    <a:pt x="9" y="35"/>
                    <a:pt x="9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3"/>
                    <a:pt x="8" y="32"/>
                  </a:cubicBezTo>
                  <a:cubicBezTo>
                    <a:pt x="13" y="26"/>
                    <a:pt x="17" y="20"/>
                    <a:pt x="22" y="14"/>
                  </a:cubicBezTo>
                  <a:cubicBezTo>
                    <a:pt x="22" y="13"/>
                    <a:pt x="22" y="12"/>
                    <a:pt x="22" y="12"/>
                  </a:cubicBezTo>
                  <a:cubicBezTo>
                    <a:pt x="21" y="11"/>
                    <a:pt x="21" y="11"/>
                    <a:pt x="20" y="11"/>
                  </a:cubicBezTo>
                  <a:cubicBezTo>
                    <a:pt x="20" y="11"/>
                    <a:pt x="20" y="11"/>
                    <a:pt x="19" y="11"/>
                  </a:cubicBezTo>
                  <a:cubicBezTo>
                    <a:pt x="16" y="13"/>
                    <a:pt x="12" y="16"/>
                    <a:pt x="8" y="18"/>
                  </a:cubicBezTo>
                  <a:cubicBezTo>
                    <a:pt x="7" y="18"/>
                    <a:pt x="6" y="19"/>
                    <a:pt x="6" y="19"/>
                  </a:cubicBezTo>
                  <a:cubicBezTo>
                    <a:pt x="6" y="19"/>
                    <a:pt x="6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4" y="18"/>
                  </a:cubicBezTo>
                  <a:cubicBezTo>
                    <a:pt x="4" y="17"/>
                    <a:pt x="4" y="16"/>
                    <a:pt x="4" y="15"/>
                  </a:cubicBezTo>
                  <a:cubicBezTo>
                    <a:pt x="4" y="15"/>
                    <a:pt x="4" y="14"/>
                    <a:pt x="4" y="13"/>
                  </a:cubicBezTo>
                  <a:cubicBezTo>
                    <a:pt x="5" y="10"/>
                    <a:pt x="7" y="6"/>
                    <a:pt x="10" y="3"/>
                  </a:cubicBezTo>
                  <a:cubicBezTo>
                    <a:pt x="10" y="2"/>
                    <a:pt x="10" y="1"/>
                    <a:pt x="10" y="0"/>
                  </a:cubicBezTo>
                  <a:cubicBezTo>
                    <a:pt x="9" y="0"/>
                    <a:pt x="9" y="0"/>
                    <a:pt x="8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92" name="Freeform 846"/>
            <p:cNvSpPr>
              <a:spLocks/>
            </p:cNvSpPr>
            <p:nvPr/>
          </p:nvSpPr>
          <p:spPr bwMode="auto">
            <a:xfrm>
              <a:off x="5045" y="2532"/>
              <a:ext cx="59" cy="161"/>
            </a:xfrm>
            <a:custGeom>
              <a:avLst/>
              <a:gdLst>
                <a:gd name="T0" fmla="*/ 7 w 25"/>
                <a:gd name="T1" fmla="*/ 0 h 68"/>
                <a:gd name="T2" fmla="*/ 0 w 25"/>
                <a:gd name="T3" fmla="*/ 15 h 68"/>
                <a:gd name="T4" fmla="*/ 5 w 25"/>
                <a:gd name="T5" fmla="*/ 23 h 68"/>
                <a:gd name="T6" fmla="*/ 11 w 25"/>
                <a:gd name="T7" fmla="*/ 21 h 68"/>
                <a:gd name="T8" fmla="*/ 6 w 25"/>
                <a:gd name="T9" fmla="*/ 29 h 68"/>
                <a:gd name="T10" fmla="*/ 4 w 25"/>
                <a:gd name="T11" fmla="*/ 36 h 68"/>
                <a:gd name="T12" fmla="*/ 9 w 25"/>
                <a:gd name="T13" fmla="*/ 39 h 68"/>
                <a:gd name="T14" fmla="*/ 7 w 25"/>
                <a:gd name="T15" fmla="*/ 49 h 68"/>
                <a:gd name="T16" fmla="*/ 18 w 25"/>
                <a:gd name="T17" fmla="*/ 49 h 68"/>
                <a:gd name="T18" fmla="*/ 9 w 25"/>
                <a:gd name="T19" fmla="*/ 63 h 68"/>
                <a:gd name="T20" fmla="*/ 11 w 25"/>
                <a:gd name="T21" fmla="*/ 67 h 68"/>
                <a:gd name="T22" fmla="*/ 16 w 25"/>
                <a:gd name="T23" fmla="*/ 68 h 68"/>
                <a:gd name="T24" fmla="*/ 20 w 25"/>
                <a:gd name="T25" fmla="*/ 66 h 68"/>
                <a:gd name="T26" fmla="*/ 21 w 25"/>
                <a:gd name="T27" fmla="*/ 66 h 68"/>
                <a:gd name="T28" fmla="*/ 21 w 25"/>
                <a:gd name="T29" fmla="*/ 63 h 68"/>
                <a:gd name="T30" fmla="*/ 15 w 25"/>
                <a:gd name="T31" fmla="*/ 64 h 68"/>
                <a:gd name="T32" fmla="*/ 15 w 25"/>
                <a:gd name="T33" fmla="*/ 64 h 68"/>
                <a:gd name="T34" fmla="*/ 13 w 25"/>
                <a:gd name="T35" fmla="*/ 63 h 68"/>
                <a:gd name="T36" fmla="*/ 25 w 25"/>
                <a:gd name="T37" fmla="*/ 46 h 68"/>
                <a:gd name="T38" fmla="*/ 23 w 25"/>
                <a:gd name="T39" fmla="*/ 43 h 68"/>
                <a:gd name="T40" fmla="*/ 12 w 25"/>
                <a:gd name="T41" fmla="*/ 46 h 68"/>
                <a:gd name="T42" fmla="*/ 14 w 25"/>
                <a:gd name="T43" fmla="*/ 39 h 68"/>
                <a:gd name="T44" fmla="*/ 23 w 25"/>
                <a:gd name="T45" fmla="*/ 32 h 68"/>
                <a:gd name="T46" fmla="*/ 21 w 25"/>
                <a:gd name="T47" fmla="*/ 31 h 68"/>
                <a:gd name="T48" fmla="*/ 11 w 25"/>
                <a:gd name="T49" fmla="*/ 35 h 68"/>
                <a:gd name="T50" fmla="*/ 10 w 25"/>
                <a:gd name="T51" fmla="*/ 35 h 68"/>
                <a:gd name="T52" fmla="*/ 8 w 25"/>
                <a:gd name="T53" fmla="*/ 34 h 68"/>
                <a:gd name="T54" fmla="*/ 9 w 25"/>
                <a:gd name="T55" fmla="*/ 32 h 68"/>
                <a:gd name="T56" fmla="*/ 22 w 25"/>
                <a:gd name="T57" fmla="*/ 12 h 68"/>
                <a:gd name="T58" fmla="*/ 20 w 25"/>
                <a:gd name="T59" fmla="*/ 11 h 68"/>
                <a:gd name="T60" fmla="*/ 6 w 25"/>
                <a:gd name="T61" fmla="*/ 19 h 68"/>
                <a:gd name="T62" fmla="*/ 6 w 25"/>
                <a:gd name="T63" fmla="*/ 19 h 68"/>
                <a:gd name="T64" fmla="*/ 4 w 25"/>
                <a:gd name="T65" fmla="*/ 15 h 68"/>
                <a:gd name="T66" fmla="*/ 10 w 25"/>
                <a:gd name="T67" fmla="*/ 3 h 68"/>
                <a:gd name="T68" fmla="*/ 9 w 25"/>
                <a:gd name="T6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" h="68">
                  <a:moveTo>
                    <a:pt x="9" y="0"/>
                  </a:moveTo>
                  <a:cubicBezTo>
                    <a:pt x="8" y="0"/>
                    <a:pt x="8" y="0"/>
                    <a:pt x="7" y="0"/>
                  </a:cubicBezTo>
                  <a:cubicBezTo>
                    <a:pt x="4" y="4"/>
                    <a:pt x="2" y="8"/>
                    <a:pt x="1" y="12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0" y="17"/>
                    <a:pt x="1" y="18"/>
                    <a:pt x="1" y="20"/>
                  </a:cubicBezTo>
                  <a:cubicBezTo>
                    <a:pt x="2" y="21"/>
                    <a:pt x="4" y="23"/>
                    <a:pt x="5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8" y="23"/>
                    <a:pt x="10" y="22"/>
                    <a:pt x="11" y="21"/>
                  </a:cubicBezTo>
                  <a:cubicBezTo>
                    <a:pt x="12" y="21"/>
                    <a:pt x="12" y="20"/>
                    <a:pt x="13" y="20"/>
                  </a:cubicBezTo>
                  <a:cubicBezTo>
                    <a:pt x="11" y="23"/>
                    <a:pt x="8" y="26"/>
                    <a:pt x="6" y="29"/>
                  </a:cubicBezTo>
                  <a:cubicBezTo>
                    <a:pt x="5" y="30"/>
                    <a:pt x="4" y="32"/>
                    <a:pt x="4" y="34"/>
                  </a:cubicBezTo>
                  <a:cubicBezTo>
                    <a:pt x="4" y="35"/>
                    <a:pt x="4" y="35"/>
                    <a:pt x="4" y="36"/>
                  </a:cubicBezTo>
                  <a:cubicBezTo>
                    <a:pt x="5" y="37"/>
                    <a:pt x="6" y="38"/>
                    <a:pt x="6" y="38"/>
                  </a:cubicBezTo>
                  <a:cubicBezTo>
                    <a:pt x="7" y="39"/>
                    <a:pt x="8" y="39"/>
                    <a:pt x="9" y="39"/>
                  </a:cubicBezTo>
                  <a:cubicBezTo>
                    <a:pt x="7" y="41"/>
                    <a:pt x="6" y="44"/>
                    <a:pt x="6" y="47"/>
                  </a:cubicBezTo>
                  <a:cubicBezTo>
                    <a:pt x="5" y="48"/>
                    <a:pt x="6" y="49"/>
                    <a:pt x="7" y="49"/>
                  </a:cubicBezTo>
                  <a:cubicBezTo>
                    <a:pt x="9" y="50"/>
                    <a:pt x="11" y="50"/>
                    <a:pt x="12" y="50"/>
                  </a:cubicBezTo>
                  <a:cubicBezTo>
                    <a:pt x="14" y="50"/>
                    <a:pt x="16" y="50"/>
                    <a:pt x="18" y="49"/>
                  </a:cubicBezTo>
                  <a:cubicBezTo>
                    <a:pt x="15" y="53"/>
                    <a:pt x="13" y="56"/>
                    <a:pt x="10" y="60"/>
                  </a:cubicBezTo>
                  <a:cubicBezTo>
                    <a:pt x="10" y="60"/>
                    <a:pt x="9" y="61"/>
                    <a:pt x="9" y="63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9" y="65"/>
                    <a:pt x="10" y="66"/>
                    <a:pt x="11" y="67"/>
                  </a:cubicBezTo>
                  <a:cubicBezTo>
                    <a:pt x="12" y="67"/>
                    <a:pt x="13" y="68"/>
                    <a:pt x="15" y="68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18" y="67"/>
                    <a:pt x="19" y="66"/>
                    <a:pt x="20" y="66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2" y="66"/>
                    <a:pt x="23" y="66"/>
                    <a:pt x="23" y="65"/>
                  </a:cubicBezTo>
                  <a:cubicBezTo>
                    <a:pt x="23" y="64"/>
                    <a:pt x="23" y="63"/>
                    <a:pt x="21" y="63"/>
                  </a:cubicBezTo>
                  <a:cubicBezTo>
                    <a:pt x="21" y="62"/>
                    <a:pt x="21" y="62"/>
                    <a:pt x="20" y="62"/>
                  </a:cubicBezTo>
                  <a:cubicBezTo>
                    <a:pt x="18" y="62"/>
                    <a:pt x="16" y="63"/>
                    <a:pt x="15" y="64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4" y="64"/>
                    <a:pt x="13" y="63"/>
                    <a:pt x="13" y="63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13" y="63"/>
                    <a:pt x="13" y="63"/>
                    <a:pt x="13" y="62"/>
                  </a:cubicBezTo>
                  <a:cubicBezTo>
                    <a:pt x="17" y="57"/>
                    <a:pt x="21" y="51"/>
                    <a:pt x="25" y="46"/>
                  </a:cubicBezTo>
                  <a:cubicBezTo>
                    <a:pt x="25" y="45"/>
                    <a:pt x="25" y="44"/>
                    <a:pt x="25" y="43"/>
                  </a:cubicBezTo>
                  <a:cubicBezTo>
                    <a:pt x="24" y="43"/>
                    <a:pt x="24" y="43"/>
                    <a:pt x="23" y="43"/>
                  </a:cubicBezTo>
                  <a:cubicBezTo>
                    <a:pt x="23" y="43"/>
                    <a:pt x="23" y="43"/>
                    <a:pt x="22" y="43"/>
                  </a:cubicBezTo>
                  <a:cubicBezTo>
                    <a:pt x="19" y="45"/>
                    <a:pt x="16" y="46"/>
                    <a:pt x="12" y="46"/>
                  </a:cubicBezTo>
                  <a:cubicBezTo>
                    <a:pt x="12" y="46"/>
                    <a:pt x="11" y="46"/>
                    <a:pt x="10" y="46"/>
                  </a:cubicBezTo>
                  <a:cubicBezTo>
                    <a:pt x="11" y="43"/>
                    <a:pt x="13" y="41"/>
                    <a:pt x="14" y="39"/>
                  </a:cubicBezTo>
                  <a:cubicBezTo>
                    <a:pt x="18" y="38"/>
                    <a:pt x="21" y="37"/>
                    <a:pt x="23" y="34"/>
                  </a:cubicBezTo>
                  <a:cubicBezTo>
                    <a:pt x="24" y="33"/>
                    <a:pt x="24" y="32"/>
                    <a:pt x="23" y="32"/>
                  </a:cubicBezTo>
                  <a:cubicBezTo>
                    <a:pt x="23" y="31"/>
                    <a:pt x="22" y="31"/>
                    <a:pt x="22" y="31"/>
                  </a:cubicBezTo>
                  <a:cubicBezTo>
                    <a:pt x="22" y="31"/>
                    <a:pt x="21" y="31"/>
                    <a:pt x="21" y="31"/>
                  </a:cubicBezTo>
                  <a:cubicBezTo>
                    <a:pt x="18" y="32"/>
                    <a:pt x="15" y="33"/>
                    <a:pt x="13" y="35"/>
                  </a:cubicBezTo>
                  <a:cubicBezTo>
                    <a:pt x="12" y="35"/>
                    <a:pt x="12" y="35"/>
                    <a:pt x="11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10" y="35"/>
                    <a:pt x="10" y="35"/>
                  </a:cubicBezTo>
                  <a:cubicBezTo>
                    <a:pt x="9" y="35"/>
                    <a:pt x="9" y="35"/>
                    <a:pt x="8" y="35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8" y="33"/>
                    <a:pt x="9" y="32"/>
                  </a:cubicBezTo>
                  <a:cubicBezTo>
                    <a:pt x="13" y="26"/>
                    <a:pt x="18" y="20"/>
                    <a:pt x="23" y="14"/>
                  </a:cubicBezTo>
                  <a:cubicBezTo>
                    <a:pt x="23" y="13"/>
                    <a:pt x="23" y="12"/>
                    <a:pt x="22" y="12"/>
                  </a:cubicBezTo>
                  <a:cubicBezTo>
                    <a:pt x="22" y="11"/>
                    <a:pt x="21" y="11"/>
                    <a:pt x="21" y="11"/>
                  </a:cubicBezTo>
                  <a:cubicBezTo>
                    <a:pt x="21" y="11"/>
                    <a:pt x="20" y="11"/>
                    <a:pt x="20" y="11"/>
                  </a:cubicBezTo>
                  <a:cubicBezTo>
                    <a:pt x="16" y="13"/>
                    <a:pt x="12" y="16"/>
                    <a:pt x="9" y="18"/>
                  </a:cubicBezTo>
                  <a:cubicBezTo>
                    <a:pt x="8" y="18"/>
                    <a:pt x="7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5" y="19"/>
                    <a:pt x="5" y="19"/>
                    <a:pt x="5" y="18"/>
                  </a:cubicBezTo>
                  <a:cubicBezTo>
                    <a:pt x="5" y="17"/>
                    <a:pt x="4" y="16"/>
                    <a:pt x="4" y="15"/>
                  </a:cubicBezTo>
                  <a:cubicBezTo>
                    <a:pt x="4" y="15"/>
                    <a:pt x="4" y="14"/>
                    <a:pt x="5" y="13"/>
                  </a:cubicBezTo>
                  <a:cubicBezTo>
                    <a:pt x="6" y="10"/>
                    <a:pt x="8" y="6"/>
                    <a:pt x="10" y="3"/>
                  </a:cubicBezTo>
                  <a:cubicBezTo>
                    <a:pt x="11" y="2"/>
                    <a:pt x="11" y="1"/>
                    <a:pt x="10" y="0"/>
                  </a:cubicBezTo>
                  <a:cubicBezTo>
                    <a:pt x="10" y="0"/>
                    <a:pt x="9" y="0"/>
                    <a:pt x="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93" name="Freeform 847"/>
            <p:cNvSpPr>
              <a:spLocks noEditPoints="1"/>
            </p:cNvSpPr>
            <p:nvPr/>
          </p:nvSpPr>
          <p:spPr bwMode="auto">
            <a:xfrm>
              <a:off x="2742" y="2913"/>
              <a:ext cx="236" cy="225"/>
            </a:xfrm>
            <a:custGeom>
              <a:avLst/>
              <a:gdLst>
                <a:gd name="T0" fmla="*/ 51 w 100"/>
                <a:gd name="T1" fmla="*/ 88 h 95"/>
                <a:gd name="T2" fmla="*/ 11 w 100"/>
                <a:gd name="T3" fmla="*/ 35 h 95"/>
                <a:gd name="T4" fmla="*/ 49 w 100"/>
                <a:gd name="T5" fmla="*/ 6 h 95"/>
                <a:gd name="T6" fmla="*/ 89 w 100"/>
                <a:gd name="T7" fmla="*/ 59 h 95"/>
                <a:gd name="T8" fmla="*/ 51 w 100"/>
                <a:gd name="T9" fmla="*/ 88 h 95"/>
                <a:gd name="T10" fmla="*/ 49 w 100"/>
                <a:gd name="T11" fmla="*/ 0 h 95"/>
                <a:gd name="T12" fmla="*/ 5 w 100"/>
                <a:gd name="T13" fmla="*/ 33 h 95"/>
                <a:gd name="T14" fmla="*/ 11 w 100"/>
                <a:gd name="T15" fmla="*/ 75 h 95"/>
                <a:gd name="T16" fmla="*/ 51 w 100"/>
                <a:gd name="T17" fmla="*/ 95 h 95"/>
                <a:gd name="T18" fmla="*/ 95 w 100"/>
                <a:gd name="T19" fmla="*/ 61 h 95"/>
                <a:gd name="T20" fmla="*/ 89 w 100"/>
                <a:gd name="T21" fmla="*/ 19 h 95"/>
                <a:gd name="T22" fmla="*/ 49 w 100"/>
                <a:gd name="T2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" h="95">
                  <a:moveTo>
                    <a:pt x="51" y="88"/>
                  </a:moveTo>
                  <a:cubicBezTo>
                    <a:pt x="26" y="88"/>
                    <a:pt x="1" y="67"/>
                    <a:pt x="11" y="35"/>
                  </a:cubicBezTo>
                  <a:cubicBezTo>
                    <a:pt x="17" y="14"/>
                    <a:pt x="33" y="6"/>
                    <a:pt x="49" y="6"/>
                  </a:cubicBezTo>
                  <a:cubicBezTo>
                    <a:pt x="74" y="6"/>
                    <a:pt x="99" y="27"/>
                    <a:pt x="89" y="59"/>
                  </a:cubicBezTo>
                  <a:cubicBezTo>
                    <a:pt x="83" y="80"/>
                    <a:pt x="67" y="88"/>
                    <a:pt x="51" y="88"/>
                  </a:cubicBezTo>
                  <a:moveTo>
                    <a:pt x="49" y="0"/>
                  </a:moveTo>
                  <a:cubicBezTo>
                    <a:pt x="28" y="0"/>
                    <a:pt x="11" y="12"/>
                    <a:pt x="5" y="33"/>
                  </a:cubicBezTo>
                  <a:cubicBezTo>
                    <a:pt x="0" y="48"/>
                    <a:pt x="2" y="63"/>
                    <a:pt x="11" y="75"/>
                  </a:cubicBezTo>
                  <a:cubicBezTo>
                    <a:pt x="20" y="87"/>
                    <a:pt x="35" y="95"/>
                    <a:pt x="51" y="95"/>
                  </a:cubicBezTo>
                  <a:cubicBezTo>
                    <a:pt x="72" y="95"/>
                    <a:pt x="88" y="82"/>
                    <a:pt x="95" y="61"/>
                  </a:cubicBezTo>
                  <a:cubicBezTo>
                    <a:pt x="100" y="46"/>
                    <a:pt x="98" y="31"/>
                    <a:pt x="89" y="19"/>
                  </a:cubicBezTo>
                  <a:cubicBezTo>
                    <a:pt x="80" y="7"/>
                    <a:pt x="65" y="0"/>
                    <a:pt x="4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94" name="Freeform 848"/>
            <p:cNvSpPr>
              <a:spLocks noEditPoints="1"/>
            </p:cNvSpPr>
            <p:nvPr/>
          </p:nvSpPr>
          <p:spPr bwMode="auto">
            <a:xfrm>
              <a:off x="2661" y="2875"/>
              <a:ext cx="369" cy="473"/>
            </a:xfrm>
            <a:custGeom>
              <a:avLst/>
              <a:gdLst>
                <a:gd name="T0" fmla="*/ 13 w 156"/>
                <a:gd name="T1" fmla="*/ 191 h 200"/>
                <a:gd name="T2" fmla="*/ 15 w 156"/>
                <a:gd name="T3" fmla="*/ 191 h 200"/>
                <a:gd name="T4" fmla="*/ 21 w 156"/>
                <a:gd name="T5" fmla="*/ 194 h 200"/>
                <a:gd name="T6" fmla="*/ 21 w 156"/>
                <a:gd name="T7" fmla="*/ 162 h 200"/>
                <a:gd name="T8" fmla="*/ 33 w 156"/>
                <a:gd name="T9" fmla="*/ 141 h 200"/>
                <a:gd name="T10" fmla="*/ 44 w 156"/>
                <a:gd name="T11" fmla="*/ 144 h 200"/>
                <a:gd name="T12" fmla="*/ 40 w 156"/>
                <a:gd name="T13" fmla="*/ 146 h 200"/>
                <a:gd name="T14" fmla="*/ 47 w 156"/>
                <a:gd name="T15" fmla="*/ 146 h 200"/>
                <a:gd name="T16" fmla="*/ 49 w 156"/>
                <a:gd name="T17" fmla="*/ 148 h 200"/>
                <a:gd name="T18" fmla="*/ 48 w 156"/>
                <a:gd name="T19" fmla="*/ 148 h 200"/>
                <a:gd name="T20" fmla="*/ 39 w 156"/>
                <a:gd name="T21" fmla="*/ 155 h 200"/>
                <a:gd name="T22" fmla="*/ 45 w 156"/>
                <a:gd name="T23" fmla="*/ 156 h 200"/>
                <a:gd name="T24" fmla="*/ 35 w 156"/>
                <a:gd name="T25" fmla="*/ 159 h 200"/>
                <a:gd name="T26" fmla="*/ 43 w 156"/>
                <a:gd name="T27" fmla="*/ 159 h 200"/>
                <a:gd name="T28" fmla="*/ 40 w 156"/>
                <a:gd name="T29" fmla="*/ 161 h 200"/>
                <a:gd name="T30" fmla="*/ 32 w 156"/>
                <a:gd name="T31" fmla="*/ 169 h 200"/>
                <a:gd name="T32" fmla="*/ 38 w 156"/>
                <a:gd name="T33" fmla="*/ 169 h 200"/>
                <a:gd name="T34" fmla="*/ 27 w 156"/>
                <a:gd name="T35" fmla="*/ 173 h 200"/>
                <a:gd name="T36" fmla="*/ 37 w 156"/>
                <a:gd name="T37" fmla="*/ 171 h 200"/>
                <a:gd name="T38" fmla="*/ 34 w 156"/>
                <a:gd name="T39" fmla="*/ 177 h 200"/>
                <a:gd name="T40" fmla="*/ 24 w 156"/>
                <a:gd name="T41" fmla="*/ 180 h 200"/>
                <a:gd name="T42" fmla="*/ 33 w 156"/>
                <a:gd name="T43" fmla="*/ 179 h 200"/>
                <a:gd name="T44" fmla="*/ 30 w 156"/>
                <a:gd name="T45" fmla="*/ 183 h 200"/>
                <a:gd name="T46" fmla="*/ 21 w 156"/>
                <a:gd name="T47" fmla="*/ 189 h 200"/>
                <a:gd name="T48" fmla="*/ 28 w 156"/>
                <a:gd name="T49" fmla="*/ 188 h 200"/>
                <a:gd name="T50" fmla="*/ 25 w 156"/>
                <a:gd name="T51" fmla="*/ 193 h 200"/>
                <a:gd name="T52" fmla="*/ 24 w 156"/>
                <a:gd name="T53" fmla="*/ 193 h 200"/>
                <a:gd name="T54" fmla="*/ 15 w 156"/>
                <a:gd name="T55" fmla="*/ 187 h 200"/>
                <a:gd name="T56" fmla="*/ 7 w 156"/>
                <a:gd name="T57" fmla="*/ 187 h 200"/>
                <a:gd name="T58" fmla="*/ 7 w 156"/>
                <a:gd name="T59" fmla="*/ 188 h 200"/>
                <a:gd name="T60" fmla="*/ 7 w 156"/>
                <a:gd name="T61" fmla="*/ 185 h 200"/>
                <a:gd name="T62" fmla="*/ 7 w 156"/>
                <a:gd name="T63" fmla="*/ 185 h 200"/>
                <a:gd name="T64" fmla="*/ 43 w 156"/>
                <a:gd name="T65" fmla="*/ 137 h 200"/>
                <a:gd name="T66" fmla="*/ 46 w 156"/>
                <a:gd name="T67" fmla="*/ 123 h 200"/>
                <a:gd name="T68" fmla="*/ 49 w 156"/>
                <a:gd name="T69" fmla="*/ 115 h 200"/>
                <a:gd name="T70" fmla="*/ 49 w 156"/>
                <a:gd name="T71" fmla="*/ 140 h 200"/>
                <a:gd name="T72" fmla="*/ 50 w 156"/>
                <a:gd name="T73" fmla="*/ 108 h 200"/>
                <a:gd name="T74" fmla="*/ 50 w 156"/>
                <a:gd name="T75" fmla="*/ 108 h 200"/>
                <a:gd name="T76" fmla="*/ 82 w 156"/>
                <a:gd name="T77" fmla="*/ 6 h 200"/>
                <a:gd name="T78" fmla="*/ 86 w 156"/>
                <a:gd name="T79" fmla="*/ 120 h 200"/>
                <a:gd name="T80" fmla="*/ 28 w 156"/>
                <a:gd name="T81" fmla="*/ 35 h 200"/>
                <a:gd name="T82" fmla="*/ 44 w 156"/>
                <a:gd name="T83" fmla="*/ 111 h 200"/>
                <a:gd name="T84" fmla="*/ 33 w 156"/>
                <a:gd name="T85" fmla="*/ 135 h 200"/>
                <a:gd name="T86" fmla="*/ 27 w 156"/>
                <a:gd name="T87" fmla="*/ 136 h 200"/>
                <a:gd name="T88" fmla="*/ 27 w 156"/>
                <a:gd name="T89" fmla="*/ 136 h 200"/>
                <a:gd name="T90" fmla="*/ 27 w 156"/>
                <a:gd name="T91" fmla="*/ 137 h 200"/>
                <a:gd name="T92" fmla="*/ 3 w 156"/>
                <a:gd name="T93" fmla="*/ 179 h 200"/>
                <a:gd name="T94" fmla="*/ 2 w 156"/>
                <a:gd name="T95" fmla="*/ 182 h 200"/>
                <a:gd name="T96" fmla="*/ 0 w 156"/>
                <a:gd name="T97" fmla="*/ 188 h 200"/>
                <a:gd name="T98" fmla="*/ 1 w 156"/>
                <a:gd name="T99" fmla="*/ 190 h 200"/>
                <a:gd name="T100" fmla="*/ 13 w 156"/>
                <a:gd name="T101" fmla="*/ 198 h 200"/>
                <a:gd name="T102" fmla="*/ 28 w 156"/>
                <a:gd name="T103" fmla="*/ 199 h 200"/>
                <a:gd name="T104" fmla="*/ 32 w 156"/>
                <a:gd name="T105" fmla="*/ 194 h 200"/>
                <a:gd name="T106" fmla="*/ 56 w 156"/>
                <a:gd name="T107" fmla="*/ 148 h 200"/>
                <a:gd name="T108" fmla="*/ 56 w 156"/>
                <a:gd name="T109" fmla="*/ 148 h 200"/>
                <a:gd name="T110" fmla="*/ 56 w 156"/>
                <a:gd name="T111" fmla="*/ 148 h 200"/>
                <a:gd name="T112" fmla="*/ 66 w 156"/>
                <a:gd name="T113" fmla="*/ 123 h 200"/>
                <a:gd name="T114" fmla="*/ 140 w 156"/>
                <a:gd name="T115" fmla="*/ 91 h 200"/>
                <a:gd name="T116" fmla="*/ 82 w 156"/>
                <a:gd name="T117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200">
                  <a:moveTo>
                    <a:pt x="21" y="194"/>
                  </a:moveTo>
                  <a:cubicBezTo>
                    <a:pt x="18" y="194"/>
                    <a:pt x="15" y="193"/>
                    <a:pt x="13" y="191"/>
                  </a:cubicBezTo>
                  <a:cubicBezTo>
                    <a:pt x="12" y="191"/>
                    <a:pt x="11" y="190"/>
                    <a:pt x="10" y="190"/>
                  </a:cubicBezTo>
                  <a:cubicBezTo>
                    <a:pt x="12" y="190"/>
                    <a:pt x="13" y="190"/>
                    <a:pt x="15" y="191"/>
                  </a:cubicBezTo>
                  <a:cubicBezTo>
                    <a:pt x="16" y="191"/>
                    <a:pt x="17" y="191"/>
                    <a:pt x="18" y="191"/>
                  </a:cubicBezTo>
                  <a:cubicBezTo>
                    <a:pt x="19" y="192"/>
                    <a:pt x="20" y="193"/>
                    <a:pt x="21" y="194"/>
                  </a:cubicBezTo>
                  <a:moveTo>
                    <a:pt x="7" y="185"/>
                  </a:moveTo>
                  <a:cubicBezTo>
                    <a:pt x="13" y="175"/>
                    <a:pt x="17" y="169"/>
                    <a:pt x="21" y="162"/>
                  </a:cubicBezTo>
                  <a:cubicBezTo>
                    <a:pt x="25" y="156"/>
                    <a:pt x="28" y="150"/>
                    <a:pt x="32" y="141"/>
                  </a:cubicBezTo>
                  <a:cubicBezTo>
                    <a:pt x="32" y="141"/>
                    <a:pt x="33" y="141"/>
                    <a:pt x="33" y="141"/>
                  </a:cubicBezTo>
                  <a:cubicBezTo>
                    <a:pt x="33" y="141"/>
                    <a:pt x="33" y="141"/>
                    <a:pt x="33" y="141"/>
                  </a:cubicBezTo>
                  <a:cubicBezTo>
                    <a:pt x="36" y="141"/>
                    <a:pt x="40" y="142"/>
                    <a:pt x="44" y="144"/>
                  </a:cubicBezTo>
                  <a:cubicBezTo>
                    <a:pt x="44" y="144"/>
                    <a:pt x="44" y="144"/>
                    <a:pt x="44" y="144"/>
                  </a:cubicBezTo>
                  <a:cubicBezTo>
                    <a:pt x="43" y="145"/>
                    <a:pt x="41" y="146"/>
                    <a:pt x="40" y="146"/>
                  </a:cubicBezTo>
                  <a:cubicBezTo>
                    <a:pt x="41" y="149"/>
                    <a:pt x="41" y="149"/>
                    <a:pt x="41" y="149"/>
                  </a:cubicBezTo>
                  <a:cubicBezTo>
                    <a:pt x="43" y="148"/>
                    <a:pt x="45" y="147"/>
                    <a:pt x="47" y="146"/>
                  </a:cubicBezTo>
                  <a:cubicBezTo>
                    <a:pt x="48" y="147"/>
                    <a:pt x="48" y="147"/>
                    <a:pt x="48" y="147"/>
                  </a:cubicBezTo>
                  <a:cubicBezTo>
                    <a:pt x="48" y="147"/>
                    <a:pt x="49" y="148"/>
                    <a:pt x="49" y="148"/>
                  </a:cubicBezTo>
                  <a:cubicBezTo>
                    <a:pt x="48" y="149"/>
                    <a:pt x="48" y="149"/>
                    <a:pt x="48" y="149"/>
                  </a:cubicBezTo>
                  <a:cubicBezTo>
                    <a:pt x="48" y="148"/>
                    <a:pt x="48" y="148"/>
                    <a:pt x="48" y="148"/>
                  </a:cubicBezTo>
                  <a:cubicBezTo>
                    <a:pt x="44" y="149"/>
                    <a:pt x="41" y="151"/>
                    <a:pt x="37" y="152"/>
                  </a:cubicBezTo>
                  <a:cubicBezTo>
                    <a:pt x="39" y="155"/>
                    <a:pt x="39" y="155"/>
                    <a:pt x="39" y="155"/>
                  </a:cubicBezTo>
                  <a:cubicBezTo>
                    <a:pt x="41" y="154"/>
                    <a:pt x="44" y="153"/>
                    <a:pt x="47" y="151"/>
                  </a:cubicBezTo>
                  <a:cubicBezTo>
                    <a:pt x="46" y="153"/>
                    <a:pt x="45" y="154"/>
                    <a:pt x="45" y="156"/>
                  </a:cubicBezTo>
                  <a:cubicBezTo>
                    <a:pt x="44" y="155"/>
                    <a:pt x="44" y="155"/>
                    <a:pt x="44" y="155"/>
                  </a:cubicBezTo>
                  <a:cubicBezTo>
                    <a:pt x="41" y="156"/>
                    <a:pt x="38" y="158"/>
                    <a:pt x="35" y="159"/>
                  </a:cubicBezTo>
                  <a:cubicBezTo>
                    <a:pt x="36" y="162"/>
                    <a:pt x="36" y="162"/>
                    <a:pt x="36" y="162"/>
                  </a:cubicBezTo>
                  <a:cubicBezTo>
                    <a:pt x="38" y="161"/>
                    <a:pt x="41" y="160"/>
                    <a:pt x="43" y="159"/>
                  </a:cubicBezTo>
                  <a:cubicBezTo>
                    <a:pt x="42" y="160"/>
                    <a:pt x="42" y="162"/>
                    <a:pt x="41" y="163"/>
                  </a:cubicBezTo>
                  <a:cubicBezTo>
                    <a:pt x="40" y="161"/>
                    <a:pt x="40" y="161"/>
                    <a:pt x="40" y="161"/>
                  </a:cubicBezTo>
                  <a:cubicBezTo>
                    <a:pt x="37" y="163"/>
                    <a:pt x="33" y="164"/>
                    <a:pt x="30" y="166"/>
                  </a:cubicBezTo>
                  <a:cubicBezTo>
                    <a:pt x="32" y="169"/>
                    <a:pt x="32" y="169"/>
                    <a:pt x="32" y="169"/>
                  </a:cubicBezTo>
                  <a:cubicBezTo>
                    <a:pt x="34" y="167"/>
                    <a:pt x="37" y="166"/>
                    <a:pt x="40" y="165"/>
                  </a:cubicBezTo>
                  <a:cubicBezTo>
                    <a:pt x="40" y="166"/>
                    <a:pt x="39" y="167"/>
                    <a:pt x="38" y="169"/>
                  </a:cubicBezTo>
                  <a:cubicBezTo>
                    <a:pt x="38" y="167"/>
                    <a:pt x="38" y="167"/>
                    <a:pt x="38" y="167"/>
                  </a:cubicBezTo>
                  <a:cubicBezTo>
                    <a:pt x="34" y="168"/>
                    <a:pt x="30" y="170"/>
                    <a:pt x="27" y="173"/>
                  </a:cubicBezTo>
                  <a:cubicBezTo>
                    <a:pt x="29" y="175"/>
                    <a:pt x="29" y="175"/>
                    <a:pt x="29" y="175"/>
                  </a:cubicBezTo>
                  <a:cubicBezTo>
                    <a:pt x="31" y="173"/>
                    <a:pt x="34" y="172"/>
                    <a:pt x="37" y="171"/>
                  </a:cubicBezTo>
                  <a:cubicBezTo>
                    <a:pt x="36" y="172"/>
                    <a:pt x="36" y="174"/>
                    <a:pt x="35" y="175"/>
                  </a:cubicBezTo>
                  <a:cubicBezTo>
                    <a:pt x="35" y="176"/>
                    <a:pt x="34" y="176"/>
                    <a:pt x="34" y="177"/>
                  </a:cubicBezTo>
                  <a:cubicBezTo>
                    <a:pt x="34" y="175"/>
                    <a:pt x="34" y="175"/>
                    <a:pt x="34" y="175"/>
                  </a:cubicBezTo>
                  <a:cubicBezTo>
                    <a:pt x="30" y="177"/>
                    <a:pt x="27" y="178"/>
                    <a:pt x="24" y="180"/>
                  </a:cubicBezTo>
                  <a:cubicBezTo>
                    <a:pt x="26" y="183"/>
                    <a:pt x="26" y="183"/>
                    <a:pt x="26" y="183"/>
                  </a:cubicBezTo>
                  <a:cubicBezTo>
                    <a:pt x="28" y="181"/>
                    <a:pt x="31" y="180"/>
                    <a:pt x="33" y="179"/>
                  </a:cubicBezTo>
                  <a:cubicBezTo>
                    <a:pt x="32" y="181"/>
                    <a:pt x="31" y="183"/>
                    <a:pt x="30" y="185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26" y="184"/>
                    <a:pt x="23" y="185"/>
                    <a:pt x="20" y="186"/>
                  </a:cubicBezTo>
                  <a:cubicBezTo>
                    <a:pt x="21" y="189"/>
                    <a:pt x="21" y="189"/>
                    <a:pt x="21" y="189"/>
                  </a:cubicBezTo>
                  <a:cubicBezTo>
                    <a:pt x="24" y="188"/>
                    <a:pt x="27" y="187"/>
                    <a:pt x="29" y="186"/>
                  </a:cubicBezTo>
                  <a:cubicBezTo>
                    <a:pt x="29" y="187"/>
                    <a:pt x="28" y="187"/>
                    <a:pt x="28" y="188"/>
                  </a:cubicBezTo>
                  <a:cubicBezTo>
                    <a:pt x="27" y="190"/>
                    <a:pt x="26" y="191"/>
                    <a:pt x="26" y="192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4" y="193"/>
                    <a:pt x="24" y="193"/>
                    <a:pt x="24" y="193"/>
                  </a:cubicBezTo>
                  <a:cubicBezTo>
                    <a:pt x="23" y="192"/>
                    <a:pt x="22" y="190"/>
                    <a:pt x="20" y="188"/>
                  </a:cubicBezTo>
                  <a:cubicBezTo>
                    <a:pt x="18" y="188"/>
                    <a:pt x="16" y="188"/>
                    <a:pt x="15" y="187"/>
                  </a:cubicBezTo>
                  <a:cubicBezTo>
                    <a:pt x="13" y="187"/>
                    <a:pt x="11" y="187"/>
                    <a:pt x="8" y="187"/>
                  </a:cubicBezTo>
                  <a:cubicBezTo>
                    <a:pt x="7" y="187"/>
                    <a:pt x="7" y="187"/>
                    <a:pt x="7" y="187"/>
                  </a:cubicBezTo>
                  <a:cubicBezTo>
                    <a:pt x="7" y="187"/>
                    <a:pt x="7" y="187"/>
                    <a:pt x="7" y="187"/>
                  </a:cubicBezTo>
                  <a:cubicBezTo>
                    <a:pt x="7" y="188"/>
                    <a:pt x="7" y="188"/>
                    <a:pt x="7" y="188"/>
                  </a:cubicBezTo>
                  <a:cubicBezTo>
                    <a:pt x="7" y="187"/>
                    <a:pt x="7" y="187"/>
                    <a:pt x="7" y="187"/>
                  </a:cubicBezTo>
                  <a:cubicBezTo>
                    <a:pt x="7" y="187"/>
                    <a:pt x="7" y="186"/>
                    <a:pt x="7" y="185"/>
                  </a:cubicBezTo>
                  <a:cubicBezTo>
                    <a:pt x="7" y="185"/>
                    <a:pt x="7" y="185"/>
                    <a:pt x="7" y="185"/>
                  </a:cubicBezTo>
                  <a:cubicBezTo>
                    <a:pt x="7" y="185"/>
                    <a:pt x="7" y="185"/>
                    <a:pt x="7" y="185"/>
                  </a:cubicBezTo>
                  <a:moveTo>
                    <a:pt x="49" y="140"/>
                  </a:moveTo>
                  <a:cubicBezTo>
                    <a:pt x="47" y="139"/>
                    <a:pt x="45" y="138"/>
                    <a:pt x="43" y="137"/>
                  </a:cubicBezTo>
                  <a:cubicBezTo>
                    <a:pt x="42" y="136"/>
                    <a:pt x="41" y="136"/>
                    <a:pt x="40" y="136"/>
                  </a:cubicBezTo>
                  <a:cubicBezTo>
                    <a:pt x="42" y="132"/>
                    <a:pt x="44" y="127"/>
                    <a:pt x="46" y="123"/>
                  </a:cubicBezTo>
                  <a:cubicBezTo>
                    <a:pt x="47" y="120"/>
                    <a:pt x="49" y="117"/>
                    <a:pt x="49" y="115"/>
                  </a:cubicBezTo>
                  <a:cubicBezTo>
                    <a:pt x="49" y="115"/>
                    <a:pt x="49" y="115"/>
                    <a:pt x="49" y="115"/>
                  </a:cubicBezTo>
                  <a:cubicBezTo>
                    <a:pt x="53" y="117"/>
                    <a:pt x="56" y="119"/>
                    <a:pt x="60" y="121"/>
                  </a:cubicBezTo>
                  <a:cubicBezTo>
                    <a:pt x="56" y="127"/>
                    <a:pt x="52" y="133"/>
                    <a:pt x="49" y="140"/>
                  </a:cubicBezTo>
                  <a:moveTo>
                    <a:pt x="86" y="120"/>
                  </a:moveTo>
                  <a:cubicBezTo>
                    <a:pt x="73" y="120"/>
                    <a:pt x="61" y="115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30" y="94"/>
                    <a:pt x="19" y="67"/>
                    <a:pt x="34" y="38"/>
                  </a:cubicBezTo>
                  <a:cubicBezTo>
                    <a:pt x="45" y="16"/>
                    <a:pt x="63" y="6"/>
                    <a:pt x="82" y="6"/>
                  </a:cubicBezTo>
                  <a:cubicBezTo>
                    <a:pt x="119" y="6"/>
                    <a:pt x="156" y="43"/>
                    <a:pt x="134" y="88"/>
                  </a:cubicBezTo>
                  <a:cubicBezTo>
                    <a:pt x="123" y="110"/>
                    <a:pt x="104" y="120"/>
                    <a:pt x="86" y="120"/>
                  </a:cubicBezTo>
                  <a:moveTo>
                    <a:pt x="82" y="0"/>
                  </a:moveTo>
                  <a:cubicBezTo>
                    <a:pt x="59" y="0"/>
                    <a:pt x="39" y="13"/>
                    <a:pt x="28" y="35"/>
                  </a:cubicBezTo>
                  <a:cubicBezTo>
                    <a:pt x="18" y="56"/>
                    <a:pt x="18" y="77"/>
                    <a:pt x="29" y="95"/>
                  </a:cubicBezTo>
                  <a:cubicBezTo>
                    <a:pt x="33" y="101"/>
                    <a:pt x="38" y="107"/>
                    <a:pt x="44" y="111"/>
                  </a:cubicBezTo>
                  <a:cubicBezTo>
                    <a:pt x="43" y="114"/>
                    <a:pt x="42" y="117"/>
                    <a:pt x="40" y="121"/>
                  </a:cubicBezTo>
                  <a:cubicBezTo>
                    <a:pt x="38" y="126"/>
                    <a:pt x="35" y="131"/>
                    <a:pt x="33" y="135"/>
                  </a:cubicBezTo>
                  <a:cubicBezTo>
                    <a:pt x="32" y="135"/>
                    <a:pt x="31" y="135"/>
                    <a:pt x="30" y="135"/>
                  </a:cubicBezTo>
                  <a:cubicBezTo>
                    <a:pt x="29" y="135"/>
                    <a:pt x="28" y="136"/>
                    <a:pt x="27" y="136"/>
                  </a:cubicBezTo>
                  <a:cubicBezTo>
                    <a:pt x="27" y="136"/>
                    <a:pt x="27" y="136"/>
                    <a:pt x="27" y="136"/>
                  </a:cubicBezTo>
                  <a:cubicBezTo>
                    <a:pt x="27" y="136"/>
                    <a:pt x="27" y="136"/>
                    <a:pt x="27" y="136"/>
                  </a:cubicBezTo>
                  <a:cubicBezTo>
                    <a:pt x="27" y="137"/>
                    <a:pt x="27" y="137"/>
                    <a:pt x="27" y="137"/>
                  </a:cubicBezTo>
                  <a:cubicBezTo>
                    <a:pt x="27" y="137"/>
                    <a:pt x="27" y="137"/>
                    <a:pt x="27" y="137"/>
                  </a:cubicBezTo>
                  <a:cubicBezTo>
                    <a:pt x="23" y="147"/>
                    <a:pt x="19" y="153"/>
                    <a:pt x="16" y="159"/>
                  </a:cubicBezTo>
                  <a:cubicBezTo>
                    <a:pt x="12" y="165"/>
                    <a:pt x="8" y="171"/>
                    <a:pt x="3" y="179"/>
                  </a:cubicBezTo>
                  <a:cubicBezTo>
                    <a:pt x="3" y="180"/>
                    <a:pt x="3" y="180"/>
                    <a:pt x="3" y="180"/>
                  </a:cubicBezTo>
                  <a:cubicBezTo>
                    <a:pt x="2" y="180"/>
                    <a:pt x="2" y="181"/>
                    <a:pt x="2" y="182"/>
                  </a:cubicBezTo>
                  <a:cubicBezTo>
                    <a:pt x="1" y="182"/>
                    <a:pt x="1" y="184"/>
                    <a:pt x="1" y="185"/>
                  </a:cubicBezTo>
                  <a:cubicBezTo>
                    <a:pt x="0" y="186"/>
                    <a:pt x="0" y="187"/>
                    <a:pt x="0" y="188"/>
                  </a:cubicBezTo>
                  <a:cubicBezTo>
                    <a:pt x="0" y="188"/>
                    <a:pt x="0" y="188"/>
                    <a:pt x="0" y="189"/>
                  </a:cubicBezTo>
                  <a:cubicBezTo>
                    <a:pt x="1" y="189"/>
                    <a:pt x="1" y="190"/>
                    <a:pt x="1" y="190"/>
                  </a:cubicBezTo>
                  <a:cubicBezTo>
                    <a:pt x="2" y="192"/>
                    <a:pt x="3" y="193"/>
                    <a:pt x="5" y="194"/>
                  </a:cubicBezTo>
                  <a:cubicBezTo>
                    <a:pt x="7" y="196"/>
                    <a:pt x="10" y="197"/>
                    <a:pt x="13" y="198"/>
                  </a:cubicBezTo>
                  <a:cubicBezTo>
                    <a:pt x="16" y="199"/>
                    <a:pt x="19" y="200"/>
                    <a:pt x="22" y="200"/>
                  </a:cubicBezTo>
                  <a:cubicBezTo>
                    <a:pt x="24" y="200"/>
                    <a:pt x="26" y="200"/>
                    <a:pt x="28" y="199"/>
                  </a:cubicBezTo>
                  <a:cubicBezTo>
                    <a:pt x="29" y="198"/>
                    <a:pt x="29" y="198"/>
                    <a:pt x="29" y="197"/>
                  </a:cubicBezTo>
                  <a:cubicBezTo>
                    <a:pt x="30" y="196"/>
                    <a:pt x="31" y="195"/>
                    <a:pt x="32" y="194"/>
                  </a:cubicBezTo>
                  <a:cubicBezTo>
                    <a:pt x="35" y="189"/>
                    <a:pt x="39" y="181"/>
                    <a:pt x="43" y="172"/>
                  </a:cubicBezTo>
                  <a:cubicBezTo>
                    <a:pt x="48" y="164"/>
                    <a:pt x="52" y="155"/>
                    <a:pt x="56" y="148"/>
                  </a:cubicBezTo>
                  <a:cubicBezTo>
                    <a:pt x="56" y="148"/>
                    <a:pt x="56" y="148"/>
                    <a:pt x="56" y="148"/>
                  </a:cubicBezTo>
                  <a:cubicBezTo>
                    <a:pt x="56" y="148"/>
                    <a:pt x="56" y="148"/>
                    <a:pt x="56" y="148"/>
                  </a:cubicBezTo>
                  <a:cubicBezTo>
                    <a:pt x="56" y="148"/>
                    <a:pt x="56" y="148"/>
                    <a:pt x="56" y="148"/>
                  </a:cubicBezTo>
                  <a:cubicBezTo>
                    <a:pt x="56" y="148"/>
                    <a:pt x="56" y="148"/>
                    <a:pt x="56" y="148"/>
                  </a:cubicBezTo>
                  <a:cubicBezTo>
                    <a:pt x="55" y="147"/>
                    <a:pt x="55" y="145"/>
                    <a:pt x="54" y="144"/>
                  </a:cubicBezTo>
                  <a:cubicBezTo>
                    <a:pt x="58" y="136"/>
                    <a:pt x="61" y="130"/>
                    <a:pt x="66" y="123"/>
                  </a:cubicBezTo>
                  <a:cubicBezTo>
                    <a:pt x="72" y="125"/>
                    <a:pt x="79" y="126"/>
                    <a:pt x="86" y="126"/>
                  </a:cubicBezTo>
                  <a:cubicBezTo>
                    <a:pt x="109" y="126"/>
                    <a:pt x="129" y="113"/>
                    <a:pt x="140" y="91"/>
                  </a:cubicBezTo>
                  <a:cubicBezTo>
                    <a:pt x="150" y="70"/>
                    <a:pt x="149" y="49"/>
                    <a:pt x="138" y="31"/>
                  </a:cubicBezTo>
                  <a:cubicBezTo>
                    <a:pt x="127" y="12"/>
                    <a:pt x="105" y="0"/>
                    <a:pt x="8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95" name="Freeform 849"/>
            <p:cNvSpPr>
              <a:spLocks noEditPoints="1"/>
            </p:cNvSpPr>
            <p:nvPr/>
          </p:nvSpPr>
          <p:spPr bwMode="auto">
            <a:xfrm>
              <a:off x="2789" y="2946"/>
              <a:ext cx="111" cy="64"/>
            </a:xfrm>
            <a:custGeom>
              <a:avLst/>
              <a:gdLst>
                <a:gd name="T0" fmla="*/ 7 w 47"/>
                <a:gd name="T1" fmla="*/ 24 h 27"/>
                <a:gd name="T2" fmla="*/ 7 w 47"/>
                <a:gd name="T3" fmla="*/ 24 h 27"/>
                <a:gd name="T4" fmla="*/ 6 w 47"/>
                <a:gd name="T5" fmla="*/ 24 h 27"/>
                <a:gd name="T6" fmla="*/ 4 w 47"/>
                <a:gd name="T7" fmla="*/ 23 h 27"/>
                <a:gd name="T8" fmla="*/ 4 w 47"/>
                <a:gd name="T9" fmla="*/ 21 h 27"/>
                <a:gd name="T10" fmla="*/ 8 w 47"/>
                <a:gd name="T11" fmla="*/ 13 h 27"/>
                <a:gd name="T12" fmla="*/ 15 w 47"/>
                <a:gd name="T13" fmla="*/ 7 h 27"/>
                <a:gd name="T14" fmla="*/ 29 w 47"/>
                <a:gd name="T15" fmla="*/ 3 h 27"/>
                <a:gd name="T16" fmla="*/ 29 w 47"/>
                <a:gd name="T17" fmla="*/ 3 h 27"/>
                <a:gd name="T18" fmla="*/ 29 w 47"/>
                <a:gd name="T19" fmla="*/ 3 h 27"/>
                <a:gd name="T20" fmla="*/ 41 w 47"/>
                <a:gd name="T21" fmla="*/ 8 h 27"/>
                <a:gd name="T22" fmla="*/ 44 w 47"/>
                <a:gd name="T23" fmla="*/ 12 h 27"/>
                <a:gd name="T24" fmla="*/ 44 w 47"/>
                <a:gd name="T25" fmla="*/ 12 h 27"/>
                <a:gd name="T26" fmla="*/ 43 w 47"/>
                <a:gd name="T27" fmla="*/ 13 h 27"/>
                <a:gd name="T28" fmla="*/ 42 w 47"/>
                <a:gd name="T29" fmla="*/ 14 h 27"/>
                <a:gd name="T30" fmla="*/ 42 w 47"/>
                <a:gd name="T31" fmla="*/ 14 h 27"/>
                <a:gd name="T32" fmla="*/ 42 w 47"/>
                <a:gd name="T33" fmla="*/ 14 h 27"/>
                <a:gd name="T34" fmla="*/ 40 w 47"/>
                <a:gd name="T35" fmla="*/ 13 h 27"/>
                <a:gd name="T36" fmla="*/ 39 w 47"/>
                <a:gd name="T37" fmla="*/ 15 h 27"/>
                <a:gd name="T38" fmla="*/ 40 w 47"/>
                <a:gd name="T39" fmla="*/ 13 h 27"/>
                <a:gd name="T40" fmla="*/ 31 w 47"/>
                <a:gd name="T41" fmla="*/ 11 h 27"/>
                <a:gd name="T42" fmla="*/ 18 w 47"/>
                <a:gd name="T43" fmla="*/ 16 h 27"/>
                <a:gd name="T44" fmla="*/ 12 w 47"/>
                <a:gd name="T45" fmla="*/ 22 h 27"/>
                <a:gd name="T46" fmla="*/ 7 w 47"/>
                <a:gd name="T47" fmla="*/ 24 h 27"/>
                <a:gd name="T48" fmla="*/ 29 w 47"/>
                <a:gd name="T49" fmla="*/ 0 h 27"/>
                <a:gd name="T50" fmla="*/ 28 w 47"/>
                <a:gd name="T51" fmla="*/ 0 h 27"/>
                <a:gd name="T52" fmla="*/ 28 w 47"/>
                <a:gd name="T53" fmla="*/ 0 h 27"/>
                <a:gd name="T54" fmla="*/ 14 w 47"/>
                <a:gd name="T55" fmla="*/ 4 h 27"/>
                <a:gd name="T56" fmla="*/ 6 w 47"/>
                <a:gd name="T57" fmla="*/ 11 h 27"/>
                <a:gd name="T58" fmla="*/ 1 w 47"/>
                <a:gd name="T59" fmla="*/ 21 h 27"/>
                <a:gd name="T60" fmla="*/ 1 w 47"/>
                <a:gd name="T61" fmla="*/ 24 h 27"/>
                <a:gd name="T62" fmla="*/ 4 w 47"/>
                <a:gd name="T63" fmla="*/ 27 h 27"/>
                <a:gd name="T64" fmla="*/ 7 w 47"/>
                <a:gd name="T65" fmla="*/ 27 h 27"/>
                <a:gd name="T66" fmla="*/ 14 w 47"/>
                <a:gd name="T67" fmla="*/ 25 h 27"/>
                <a:gd name="T68" fmla="*/ 20 w 47"/>
                <a:gd name="T69" fmla="*/ 19 h 27"/>
                <a:gd name="T70" fmla="*/ 31 w 47"/>
                <a:gd name="T71" fmla="*/ 14 h 27"/>
                <a:gd name="T72" fmla="*/ 31 w 47"/>
                <a:gd name="T73" fmla="*/ 14 h 27"/>
                <a:gd name="T74" fmla="*/ 39 w 47"/>
                <a:gd name="T75" fmla="*/ 16 h 27"/>
                <a:gd name="T76" fmla="*/ 41 w 47"/>
                <a:gd name="T77" fmla="*/ 17 h 27"/>
                <a:gd name="T78" fmla="*/ 41 w 47"/>
                <a:gd name="T79" fmla="*/ 17 h 27"/>
                <a:gd name="T80" fmla="*/ 42 w 47"/>
                <a:gd name="T81" fmla="*/ 17 h 27"/>
                <a:gd name="T82" fmla="*/ 45 w 47"/>
                <a:gd name="T83" fmla="*/ 15 h 27"/>
                <a:gd name="T84" fmla="*/ 47 w 47"/>
                <a:gd name="T85" fmla="*/ 12 h 27"/>
                <a:gd name="T86" fmla="*/ 47 w 47"/>
                <a:gd name="T87" fmla="*/ 12 h 27"/>
                <a:gd name="T88" fmla="*/ 43 w 47"/>
                <a:gd name="T89" fmla="*/ 5 h 27"/>
                <a:gd name="T90" fmla="*/ 29 w 47"/>
                <a:gd name="T9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7" h="27">
                  <a:moveTo>
                    <a:pt x="7" y="24"/>
                  </a:moveTo>
                  <a:cubicBezTo>
                    <a:pt x="7" y="24"/>
                    <a:pt x="7" y="24"/>
                    <a:pt x="7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4"/>
                    <a:pt x="4" y="23"/>
                    <a:pt x="4" y="23"/>
                  </a:cubicBezTo>
                  <a:cubicBezTo>
                    <a:pt x="4" y="22"/>
                    <a:pt x="4" y="22"/>
                    <a:pt x="4" y="21"/>
                  </a:cubicBezTo>
                  <a:cubicBezTo>
                    <a:pt x="4" y="19"/>
                    <a:pt x="6" y="15"/>
                    <a:pt x="8" y="13"/>
                  </a:cubicBezTo>
                  <a:cubicBezTo>
                    <a:pt x="11" y="10"/>
                    <a:pt x="14" y="8"/>
                    <a:pt x="15" y="7"/>
                  </a:cubicBezTo>
                  <a:cubicBezTo>
                    <a:pt x="19" y="5"/>
                    <a:pt x="24" y="3"/>
                    <a:pt x="29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33" y="3"/>
                    <a:pt x="38" y="5"/>
                    <a:pt x="41" y="8"/>
                  </a:cubicBezTo>
                  <a:cubicBezTo>
                    <a:pt x="43" y="9"/>
                    <a:pt x="44" y="10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3" y="13"/>
                    <a:pt x="43" y="13"/>
                  </a:cubicBezTo>
                  <a:cubicBezTo>
                    <a:pt x="43" y="14"/>
                    <a:pt x="42" y="14"/>
                    <a:pt x="42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1" y="14"/>
                    <a:pt x="41" y="14"/>
                    <a:pt x="40" y="13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37" y="12"/>
                    <a:pt x="34" y="11"/>
                    <a:pt x="31" y="11"/>
                  </a:cubicBezTo>
                  <a:cubicBezTo>
                    <a:pt x="26" y="11"/>
                    <a:pt x="21" y="13"/>
                    <a:pt x="18" y="16"/>
                  </a:cubicBezTo>
                  <a:cubicBezTo>
                    <a:pt x="16" y="18"/>
                    <a:pt x="14" y="21"/>
                    <a:pt x="12" y="22"/>
                  </a:cubicBezTo>
                  <a:cubicBezTo>
                    <a:pt x="10" y="23"/>
                    <a:pt x="8" y="24"/>
                    <a:pt x="7" y="24"/>
                  </a:cubicBezTo>
                  <a:moveTo>
                    <a:pt x="29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3" y="0"/>
                    <a:pt x="18" y="2"/>
                    <a:pt x="14" y="4"/>
                  </a:cubicBezTo>
                  <a:cubicBezTo>
                    <a:pt x="12" y="5"/>
                    <a:pt x="9" y="8"/>
                    <a:pt x="6" y="11"/>
                  </a:cubicBezTo>
                  <a:cubicBezTo>
                    <a:pt x="3" y="14"/>
                    <a:pt x="1" y="17"/>
                    <a:pt x="1" y="21"/>
                  </a:cubicBezTo>
                  <a:cubicBezTo>
                    <a:pt x="0" y="22"/>
                    <a:pt x="1" y="23"/>
                    <a:pt x="1" y="24"/>
                  </a:cubicBezTo>
                  <a:cubicBezTo>
                    <a:pt x="2" y="25"/>
                    <a:pt x="3" y="26"/>
                    <a:pt x="4" y="27"/>
                  </a:cubicBezTo>
                  <a:cubicBezTo>
                    <a:pt x="5" y="27"/>
                    <a:pt x="6" y="27"/>
                    <a:pt x="7" y="27"/>
                  </a:cubicBezTo>
                  <a:cubicBezTo>
                    <a:pt x="10" y="27"/>
                    <a:pt x="12" y="26"/>
                    <a:pt x="14" y="25"/>
                  </a:cubicBezTo>
                  <a:cubicBezTo>
                    <a:pt x="16" y="23"/>
                    <a:pt x="18" y="20"/>
                    <a:pt x="20" y="19"/>
                  </a:cubicBezTo>
                  <a:cubicBezTo>
                    <a:pt x="23" y="16"/>
                    <a:pt x="27" y="14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4" y="14"/>
                    <a:pt x="36" y="15"/>
                    <a:pt x="39" y="16"/>
                  </a:cubicBezTo>
                  <a:cubicBezTo>
                    <a:pt x="39" y="16"/>
                    <a:pt x="40" y="17"/>
                    <a:pt x="41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3" y="17"/>
                    <a:pt x="45" y="16"/>
                    <a:pt x="45" y="15"/>
                  </a:cubicBezTo>
                  <a:cubicBezTo>
                    <a:pt x="46" y="14"/>
                    <a:pt x="47" y="13"/>
                    <a:pt x="47" y="12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7" y="9"/>
                    <a:pt x="45" y="7"/>
                    <a:pt x="43" y="5"/>
                  </a:cubicBezTo>
                  <a:cubicBezTo>
                    <a:pt x="39" y="2"/>
                    <a:pt x="34" y="0"/>
                    <a:pt x="2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96" name="Rectangle 850"/>
            <p:cNvSpPr>
              <a:spLocks noChangeArrowheads="1"/>
            </p:cNvSpPr>
            <p:nvPr/>
          </p:nvSpPr>
          <p:spPr bwMode="auto">
            <a:xfrm>
              <a:off x="2917" y="2979"/>
              <a:ext cx="1" cy="1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97" name="Freeform 851"/>
            <p:cNvSpPr>
              <a:spLocks/>
            </p:cNvSpPr>
            <p:nvPr/>
          </p:nvSpPr>
          <p:spPr bwMode="auto">
            <a:xfrm>
              <a:off x="2917" y="297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98" name="Freeform 852"/>
            <p:cNvSpPr>
              <a:spLocks noEditPoints="1"/>
            </p:cNvSpPr>
            <p:nvPr/>
          </p:nvSpPr>
          <p:spPr bwMode="auto">
            <a:xfrm>
              <a:off x="2900" y="2979"/>
              <a:ext cx="31" cy="31"/>
            </a:xfrm>
            <a:custGeom>
              <a:avLst/>
              <a:gdLst>
                <a:gd name="T0" fmla="*/ 6 w 13"/>
                <a:gd name="T1" fmla="*/ 10 h 13"/>
                <a:gd name="T2" fmla="*/ 6 w 13"/>
                <a:gd name="T3" fmla="*/ 10 h 13"/>
                <a:gd name="T4" fmla="*/ 5 w 13"/>
                <a:gd name="T5" fmla="*/ 10 h 13"/>
                <a:gd name="T6" fmla="*/ 3 w 13"/>
                <a:gd name="T7" fmla="*/ 7 h 13"/>
                <a:gd name="T8" fmla="*/ 4 w 13"/>
                <a:gd name="T9" fmla="*/ 5 h 13"/>
                <a:gd name="T10" fmla="*/ 7 w 13"/>
                <a:gd name="T11" fmla="*/ 3 h 13"/>
                <a:gd name="T12" fmla="*/ 7 w 13"/>
                <a:gd name="T13" fmla="*/ 3 h 13"/>
                <a:gd name="T14" fmla="*/ 7 w 13"/>
                <a:gd name="T15" fmla="*/ 3 h 13"/>
                <a:gd name="T16" fmla="*/ 7 w 13"/>
                <a:gd name="T17" fmla="*/ 3 h 13"/>
                <a:gd name="T18" fmla="*/ 10 w 13"/>
                <a:gd name="T19" fmla="*/ 5 h 13"/>
                <a:gd name="T20" fmla="*/ 10 w 13"/>
                <a:gd name="T21" fmla="*/ 5 h 13"/>
                <a:gd name="T22" fmla="*/ 10 w 13"/>
                <a:gd name="T23" fmla="*/ 6 h 13"/>
                <a:gd name="T24" fmla="*/ 10 w 13"/>
                <a:gd name="T25" fmla="*/ 6 h 13"/>
                <a:gd name="T26" fmla="*/ 8 w 13"/>
                <a:gd name="T27" fmla="*/ 9 h 13"/>
                <a:gd name="T28" fmla="*/ 6 w 13"/>
                <a:gd name="T29" fmla="*/ 10 h 13"/>
                <a:gd name="T30" fmla="*/ 7 w 13"/>
                <a:gd name="T31" fmla="*/ 0 h 13"/>
                <a:gd name="T32" fmla="*/ 7 w 13"/>
                <a:gd name="T33" fmla="*/ 0 h 13"/>
                <a:gd name="T34" fmla="*/ 7 w 13"/>
                <a:gd name="T35" fmla="*/ 0 h 13"/>
                <a:gd name="T36" fmla="*/ 7 w 13"/>
                <a:gd name="T37" fmla="*/ 0 h 13"/>
                <a:gd name="T38" fmla="*/ 1 w 13"/>
                <a:gd name="T39" fmla="*/ 4 h 13"/>
                <a:gd name="T40" fmla="*/ 0 w 13"/>
                <a:gd name="T41" fmla="*/ 7 h 13"/>
                <a:gd name="T42" fmla="*/ 3 w 13"/>
                <a:gd name="T43" fmla="*/ 12 h 13"/>
                <a:gd name="T44" fmla="*/ 6 w 13"/>
                <a:gd name="T45" fmla="*/ 13 h 13"/>
                <a:gd name="T46" fmla="*/ 10 w 13"/>
                <a:gd name="T47" fmla="*/ 12 h 13"/>
                <a:gd name="T48" fmla="*/ 13 w 13"/>
                <a:gd name="T49" fmla="*/ 7 h 13"/>
                <a:gd name="T50" fmla="*/ 13 w 13"/>
                <a:gd name="T51" fmla="*/ 6 h 13"/>
                <a:gd name="T52" fmla="*/ 13 w 13"/>
                <a:gd name="T53" fmla="*/ 4 h 13"/>
                <a:gd name="T54" fmla="*/ 7 w 13"/>
                <a:gd name="T5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" h="13">
                  <a:moveTo>
                    <a:pt x="6" y="10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4" y="9"/>
                    <a:pt x="3" y="8"/>
                    <a:pt x="3" y="7"/>
                  </a:cubicBezTo>
                  <a:cubicBezTo>
                    <a:pt x="3" y="6"/>
                    <a:pt x="3" y="6"/>
                    <a:pt x="4" y="5"/>
                  </a:cubicBezTo>
                  <a:cubicBezTo>
                    <a:pt x="4" y="4"/>
                    <a:pt x="6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3"/>
                    <a:pt x="9" y="4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8"/>
                    <a:pt x="9" y="9"/>
                    <a:pt x="8" y="9"/>
                  </a:cubicBezTo>
                  <a:cubicBezTo>
                    <a:pt x="8" y="10"/>
                    <a:pt x="7" y="10"/>
                    <a:pt x="6" y="1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2" y="2"/>
                    <a:pt x="1" y="4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0" y="9"/>
                    <a:pt x="1" y="11"/>
                    <a:pt x="3" y="12"/>
                  </a:cubicBezTo>
                  <a:cubicBezTo>
                    <a:pt x="4" y="13"/>
                    <a:pt x="5" y="13"/>
                    <a:pt x="6" y="13"/>
                  </a:cubicBezTo>
                  <a:cubicBezTo>
                    <a:pt x="7" y="13"/>
                    <a:pt x="9" y="13"/>
                    <a:pt x="10" y="12"/>
                  </a:cubicBezTo>
                  <a:cubicBezTo>
                    <a:pt x="12" y="11"/>
                    <a:pt x="13" y="9"/>
                    <a:pt x="13" y="7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5"/>
                    <a:pt x="13" y="5"/>
                    <a:pt x="13" y="4"/>
                  </a:cubicBezTo>
                  <a:cubicBezTo>
                    <a:pt x="12" y="2"/>
                    <a:pt x="9" y="0"/>
                    <a:pt x="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99" name="Freeform 853"/>
            <p:cNvSpPr>
              <a:spLocks noEditPoints="1"/>
            </p:cNvSpPr>
            <p:nvPr/>
          </p:nvSpPr>
          <p:spPr bwMode="auto">
            <a:xfrm>
              <a:off x="5381" y="2456"/>
              <a:ext cx="190" cy="218"/>
            </a:xfrm>
            <a:custGeom>
              <a:avLst/>
              <a:gdLst>
                <a:gd name="T0" fmla="*/ 59 w 80"/>
                <a:gd name="T1" fmla="*/ 56 h 92"/>
                <a:gd name="T2" fmla="*/ 50 w 80"/>
                <a:gd name="T3" fmla="*/ 58 h 92"/>
                <a:gd name="T4" fmla="*/ 9 w 80"/>
                <a:gd name="T5" fmla="*/ 78 h 92"/>
                <a:gd name="T6" fmla="*/ 13 w 80"/>
                <a:gd name="T7" fmla="*/ 82 h 92"/>
                <a:gd name="T8" fmla="*/ 67 w 80"/>
                <a:gd name="T9" fmla="*/ 40 h 92"/>
                <a:gd name="T10" fmla="*/ 64 w 80"/>
                <a:gd name="T11" fmla="*/ 42 h 92"/>
                <a:gd name="T12" fmla="*/ 66 w 80"/>
                <a:gd name="T13" fmla="*/ 38 h 92"/>
                <a:gd name="T14" fmla="*/ 47 w 80"/>
                <a:gd name="T15" fmla="*/ 57 h 92"/>
                <a:gd name="T16" fmla="*/ 25 w 80"/>
                <a:gd name="T17" fmla="*/ 34 h 92"/>
                <a:gd name="T18" fmla="*/ 39 w 80"/>
                <a:gd name="T19" fmla="*/ 19 h 92"/>
                <a:gd name="T20" fmla="*/ 37 w 80"/>
                <a:gd name="T21" fmla="*/ 24 h 92"/>
                <a:gd name="T22" fmla="*/ 35 w 80"/>
                <a:gd name="T23" fmla="*/ 31 h 92"/>
                <a:gd name="T24" fmla="*/ 56 w 80"/>
                <a:gd name="T25" fmla="*/ 46 h 92"/>
                <a:gd name="T26" fmla="*/ 57 w 80"/>
                <a:gd name="T27" fmla="*/ 46 h 92"/>
                <a:gd name="T28" fmla="*/ 68 w 80"/>
                <a:gd name="T29" fmla="*/ 44 h 92"/>
                <a:gd name="T30" fmla="*/ 62 w 80"/>
                <a:gd name="T31" fmla="*/ 54 h 92"/>
                <a:gd name="T32" fmla="*/ 59 w 80"/>
                <a:gd name="T33" fmla="*/ 54 h 92"/>
                <a:gd name="T34" fmla="*/ 48 w 80"/>
                <a:gd name="T35" fmla="*/ 57 h 92"/>
                <a:gd name="T36" fmla="*/ 39 w 80"/>
                <a:gd name="T37" fmla="*/ 31 h 92"/>
                <a:gd name="T38" fmla="*/ 57 w 80"/>
                <a:gd name="T39" fmla="*/ 20 h 92"/>
                <a:gd name="T40" fmla="*/ 71 w 80"/>
                <a:gd name="T41" fmla="*/ 25 h 92"/>
                <a:gd name="T42" fmla="*/ 63 w 80"/>
                <a:gd name="T43" fmla="*/ 24 h 92"/>
                <a:gd name="T44" fmla="*/ 62 w 80"/>
                <a:gd name="T45" fmla="*/ 26 h 92"/>
                <a:gd name="T46" fmla="*/ 68 w 80"/>
                <a:gd name="T47" fmla="*/ 28 h 92"/>
                <a:gd name="T48" fmla="*/ 61 w 80"/>
                <a:gd name="T49" fmla="*/ 28 h 92"/>
                <a:gd name="T50" fmla="*/ 66 w 80"/>
                <a:gd name="T51" fmla="*/ 31 h 92"/>
                <a:gd name="T52" fmla="*/ 59 w 80"/>
                <a:gd name="T53" fmla="*/ 31 h 92"/>
                <a:gd name="T54" fmla="*/ 58 w 80"/>
                <a:gd name="T55" fmla="*/ 33 h 92"/>
                <a:gd name="T56" fmla="*/ 65 w 80"/>
                <a:gd name="T57" fmla="*/ 33 h 92"/>
                <a:gd name="T58" fmla="*/ 56 w 80"/>
                <a:gd name="T59" fmla="*/ 35 h 92"/>
                <a:gd name="T60" fmla="*/ 62 w 80"/>
                <a:gd name="T61" fmla="*/ 37 h 92"/>
                <a:gd name="T62" fmla="*/ 55 w 80"/>
                <a:gd name="T63" fmla="*/ 38 h 92"/>
                <a:gd name="T64" fmla="*/ 54 w 80"/>
                <a:gd name="T65" fmla="*/ 39 h 92"/>
                <a:gd name="T66" fmla="*/ 59 w 80"/>
                <a:gd name="T67" fmla="*/ 40 h 92"/>
                <a:gd name="T68" fmla="*/ 52 w 80"/>
                <a:gd name="T69" fmla="*/ 41 h 92"/>
                <a:gd name="T70" fmla="*/ 51 w 80"/>
                <a:gd name="T71" fmla="*/ 42 h 92"/>
                <a:gd name="T72" fmla="*/ 51 w 80"/>
                <a:gd name="T73" fmla="*/ 43 h 92"/>
                <a:gd name="T74" fmla="*/ 54 w 80"/>
                <a:gd name="T75" fmla="*/ 9 h 92"/>
                <a:gd name="T76" fmla="*/ 61 w 80"/>
                <a:gd name="T77" fmla="*/ 4 h 92"/>
                <a:gd name="T78" fmla="*/ 72 w 80"/>
                <a:gd name="T79" fmla="*/ 8 h 92"/>
                <a:gd name="T80" fmla="*/ 70 w 80"/>
                <a:gd name="T81" fmla="*/ 20 h 92"/>
                <a:gd name="T82" fmla="*/ 60 w 80"/>
                <a:gd name="T83" fmla="*/ 0 h 92"/>
                <a:gd name="T84" fmla="*/ 52 w 80"/>
                <a:gd name="T85" fmla="*/ 3 h 92"/>
                <a:gd name="T86" fmla="*/ 39 w 80"/>
                <a:gd name="T87" fmla="*/ 15 h 92"/>
                <a:gd name="T88" fmla="*/ 22 w 80"/>
                <a:gd name="T89" fmla="*/ 34 h 92"/>
                <a:gd name="T90" fmla="*/ 6 w 80"/>
                <a:gd name="T91" fmla="*/ 76 h 92"/>
                <a:gd name="T92" fmla="*/ 3 w 80"/>
                <a:gd name="T93" fmla="*/ 84 h 92"/>
                <a:gd name="T94" fmla="*/ 2 w 80"/>
                <a:gd name="T95" fmla="*/ 92 h 92"/>
                <a:gd name="T96" fmla="*/ 16 w 80"/>
                <a:gd name="T97" fmla="*/ 85 h 92"/>
                <a:gd name="T98" fmla="*/ 52 w 80"/>
                <a:gd name="T99" fmla="*/ 61 h 92"/>
                <a:gd name="T100" fmla="*/ 71 w 80"/>
                <a:gd name="T101" fmla="*/ 44 h 92"/>
                <a:gd name="T102" fmla="*/ 79 w 80"/>
                <a:gd name="T103" fmla="*/ 18 h 92"/>
                <a:gd name="T104" fmla="*/ 60 w 80"/>
                <a:gd name="T10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0" h="92">
                  <a:moveTo>
                    <a:pt x="50" y="58"/>
                  </a:moveTo>
                  <a:cubicBezTo>
                    <a:pt x="50" y="58"/>
                    <a:pt x="50" y="58"/>
                    <a:pt x="50" y="58"/>
                  </a:cubicBezTo>
                  <a:cubicBezTo>
                    <a:pt x="53" y="57"/>
                    <a:pt x="56" y="57"/>
                    <a:pt x="59" y="56"/>
                  </a:cubicBezTo>
                  <a:cubicBezTo>
                    <a:pt x="58" y="57"/>
                    <a:pt x="56" y="57"/>
                    <a:pt x="55" y="58"/>
                  </a:cubicBezTo>
                  <a:cubicBezTo>
                    <a:pt x="54" y="57"/>
                    <a:pt x="54" y="57"/>
                    <a:pt x="54" y="57"/>
                  </a:cubicBezTo>
                  <a:cubicBezTo>
                    <a:pt x="53" y="57"/>
                    <a:pt x="51" y="57"/>
                    <a:pt x="50" y="58"/>
                  </a:cubicBezTo>
                  <a:moveTo>
                    <a:pt x="6" y="86"/>
                  </a:moveTo>
                  <a:cubicBezTo>
                    <a:pt x="6" y="86"/>
                    <a:pt x="6" y="86"/>
                    <a:pt x="6" y="86"/>
                  </a:cubicBezTo>
                  <a:cubicBezTo>
                    <a:pt x="7" y="83"/>
                    <a:pt x="8" y="80"/>
                    <a:pt x="9" y="78"/>
                  </a:cubicBezTo>
                  <a:cubicBezTo>
                    <a:pt x="11" y="76"/>
                    <a:pt x="22" y="63"/>
                    <a:pt x="30" y="53"/>
                  </a:cubicBezTo>
                  <a:cubicBezTo>
                    <a:pt x="32" y="54"/>
                    <a:pt x="33" y="55"/>
                    <a:pt x="35" y="56"/>
                  </a:cubicBezTo>
                  <a:cubicBezTo>
                    <a:pt x="13" y="82"/>
                    <a:pt x="13" y="82"/>
                    <a:pt x="13" y="82"/>
                  </a:cubicBezTo>
                  <a:cubicBezTo>
                    <a:pt x="6" y="86"/>
                    <a:pt x="6" y="86"/>
                    <a:pt x="6" y="86"/>
                  </a:cubicBezTo>
                  <a:moveTo>
                    <a:pt x="64" y="42"/>
                  </a:moveTo>
                  <a:cubicBezTo>
                    <a:pt x="65" y="41"/>
                    <a:pt x="66" y="41"/>
                    <a:pt x="67" y="40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6" y="41"/>
                    <a:pt x="65" y="41"/>
                    <a:pt x="64" y="42"/>
                  </a:cubicBezTo>
                  <a:moveTo>
                    <a:pt x="65" y="39"/>
                  </a:moveTo>
                  <a:cubicBezTo>
                    <a:pt x="65" y="39"/>
                    <a:pt x="66" y="38"/>
                    <a:pt x="66" y="38"/>
                  </a:cubicBezTo>
                  <a:cubicBezTo>
                    <a:pt x="66" y="38"/>
                    <a:pt x="66" y="38"/>
                    <a:pt x="66" y="38"/>
                  </a:cubicBezTo>
                  <a:cubicBezTo>
                    <a:pt x="66" y="39"/>
                    <a:pt x="65" y="39"/>
                    <a:pt x="65" y="39"/>
                  </a:cubicBezTo>
                  <a:moveTo>
                    <a:pt x="48" y="57"/>
                  </a:moveTo>
                  <a:cubicBezTo>
                    <a:pt x="47" y="57"/>
                    <a:pt x="47" y="57"/>
                    <a:pt x="47" y="57"/>
                  </a:cubicBezTo>
                  <a:cubicBezTo>
                    <a:pt x="41" y="56"/>
                    <a:pt x="34" y="52"/>
                    <a:pt x="31" y="48"/>
                  </a:cubicBezTo>
                  <a:cubicBezTo>
                    <a:pt x="27" y="44"/>
                    <a:pt x="25" y="39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29"/>
                    <a:pt x="27" y="24"/>
                    <a:pt x="31" y="22"/>
                  </a:cubicBezTo>
                  <a:cubicBezTo>
                    <a:pt x="33" y="20"/>
                    <a:pt x="36" y="19"/>
                    <a:pt x="39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19"/>
                    <a:pt x="40" y="19"/>
                    <a:pt x="40" y="19"/>
                  </a:cubicBezTo>
                  <a:cubicBezTo>
                    <a:pt x="40" y="20"/>
                    <a:pt x="39" y="22"/>
                    <a:pt x="38" y="23"/>
                  </a:cubicBezTo>
                  <a:cubicBezTo>
                    <a:pt x="37" y="23"/>
                    <a:pt x="37" y="23"/>
                    <a:pt x="37" y="24"/>
                  </a:cubicBezTo>
                  <a:cubicBezTo>
                    <a:pt x="37" y="24"/>
                    <a:pt x="36" y="25"/>
                    <a:pt x="36" y="25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5" y="27"/>
                    <a:pt x="35" y="29"/>
                    <a:pt x="35" y="31"/>
                  </a:cubicBezTo>
                  <a:cubicBezTo>
                    <a:pt x="35" y="35"/>
                    <a:pt x="37" y="40"/>
                    <a:pt x="40" y="43"/>
                  </a:cubicBezTo>
                  <a:cubicBezTo>
                    <a:pt x="43" y="46"/>
                    <a:pt x="47" y="47"/>
                    <a:pt x="51" y="47"/>
                  </a:cubicBezTo>
                  <a:cubicBezTo>
                    <a:pt x="53" y="47"/>
                    <a:pt x="54" y="47"/>
                    <a:pt x="56" y="46"/>
                  </a:cubicBezTo>
                  <a:cubicBezTo>
                    <a:pt x="56" y="46"/>
                    <a:pt x="56" y="46"/>
                    <a:pt x="56" y="46"/>
                  </a:cubicBezTo>
                  <a:cubicBezTo>
                    <a:pt x="57" y="46"/>
                    <a:pt x="57" y="46"/>
                    <a:pt x="57" y="46"/>
                  </a:cubicBezTo>
                  <a:cubicBezTo>
                    <a:pt x="57" y="46"/>
                    <a:pt x="57" y="46"/>
                    <a:pt x="57" y="46"/>
                  </a:cubicBezTo>
                  <a:cubicBezTo>
                    <a:pt x="61" y="45"/>
                    <a:pt x="64" y="44"/>
                    <a:pt x="67" y="42"/>
                  </a:cubicBezTo>
                  <a:cubicBezTo>
                    <a:pt x="68" y="42"/>
                    <a:pt x="68" y="42"/>
                    <a:pt x="68" y="42"/>
                  </a:cubicBezTo>
                  <a:cubicBezTo>
                    <a:pt x="68" y="43"/>
                    <a:pt x="68" y="43"/>
                    <a:pt x="68" y="44"/>
                  </a:cubicBezTo>
                  <a:cubicBezTo>
                    <a:pt x="68" y="48"/>
                    <a:pt x="66" y="52"/>
                    <a:pt x="63" y="54"/>
                  </a:cubicBezTo>
                  <a:cubicBezTo>
                    <a:pt x="63" y="54"/>
                    <a:pt x="63" y="54"/>
                    <a:pt x="62" y="55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2" y="54"/>
                    <a:pt x="62" y="54"/>
                    <a:pt x="61" y="54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60" y="54"/>
                    <a:pt x="60" y="54"/>
                    <a:pt x="59" y="54"/>
                  </a:cubicBezTo>
                  <a:cubicBezTo>
                    <a:pt x="56" y="55"/>
                    <a:pt x="52" y="56"/>
                    <a:pt x="48" y="56"/>
                  </a:cubicBezTo>
                  <a:cubicBezTo>
                    <a:pt x="48" y="56"/>
                    <a:pt x="47" y="57"/>
                    <a:pt x="48" y="57"/>
                  </a:cubicBezTo>
                  <a:cubicBezTo>
                    <a:pt x="48" y="57"/>
                    <a:pt x="48" y="57"/>
                    <a:pt x="48" y="57"/>
                  </a:cubicBezTo>
                  <a:moveTo>
                    <a:pt x="51" y="43"/>
                  </a:moveTo>
                  <a:cubicBezTo>
                    <a:pt x="48" y="43"/>
                    <a:pt x="45" y="42"/>
                    <a:pt x="42" y="40"/>
                  </a:cubicBezTo>
                  <a:cubicBezTo>
                    <a:pt x="40" y="38"/>
                    <a:pt x="39" y="34"/>
                    <a:pt x="39" y="31"/>
                  </a:cubicBezTo>
                  <a:cubicBezTo>
                    <a:pt x="39" y="30"/>
                    <a:pt x="39" y="28"/>
                    <a:pt x="40" y="27"/>
                  </a:cubicBezTo>
                  <a:cubicBezTo>
                    <a:pt x="44" y="21"/>
                    <a:pt x="47" y="16"/>
                    <a:pt x="51" y="10"/>
                  </a:cubicBezTo>
                  <a:cubicBezTo>
                    <a:pt x="51" y="14"/>
                    <a:pt x="54" y="17"/>
                    <a:pt x="57" y="20"/>
                  </a:cubicBezTo>
                  <a:cubicBezTo>
                    <a:pt x="61" y="23"/>
                    <a:pt x="66" y="24"/>
                    <a:pt x="70" y="24"/>
                  </a:cubicBezTo>
                  <a:cubicBezTo>
                    <a:pt x="70" y="24"/>
                    <a:pt x="71" y="24"/>
                    <a:pt x="72" y="24"/>
                  </a:cubicBezTo>
                  <a:cubicBezTo>
                    <a:pt x="71" y="24"/>
                    <a:pt x="71" y="25"/>
                    <a:pt x="71" y="25"/>
                  </a:cubicBezTo>
                  <a:cubicBezTo>
                    <a:pt x="70" y="25"/>
                    <a:pt x="70" y="25"/>
                    <a:pt x="70" y="25"/>
                  </a:cubicBezTo>
                  <a:cubicBezTo>
                    <a:pt x="69" y="25"/>
                    <a:pt x="69" y="25"/>
                    <a:pt x="68" y="25"/>
                  </a:cubicBezTo>
                  <a:cubicBezTo>
                    <a:pt x="66" y="25"/>
                    <a:pt x="65" y="25"/>
                    <a:pt x="63" y="24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2" y="24"/>
                    <a:pt x="62" y="25"/>
                    <a:pt x="62" y="25"/>
                  </a:cubicBezTo>
                  <a:cubicBezTo>
                    <a:pt x="62" y="25"/>
                    <a:pt x="62" y="26"/>
                    <a:pt x="62" y="26"/>
                  </a:cubicBezTo>
                  <a:cubicBezTo>
                    <a:pt x="64" y="26"/>
                    <a:pt x="66" y="27"/>
                    <a:pt x="68" y="27"/>
                  </a:cubicBezTo>
                  <a:cubicBezTo>
                    <a:pt x="69" y="27"/>
                    <a:pt x="69" y="27"/>
                    <a:pt x="70" y="27"/>
                  </a:cubicBezTo>
                  <a:cubicBezTo>
                    <a:pt x="69" y="27"/>
                    <a:pt x="69" y="28"/>
                    <a:pt x="68" y="28"/>
                  </a:cubicBezTo>
                  <a:cubicBezTo>
                    <a:pt x="66" y="28"/>
                    <a:pt x="64" y="28"/>
                    <a:pt x="62" y="27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1" y="27"/>
                    <a:pt x="61" y="27"/>
                    <a:pt x="61" y="28"/>
                  </a:cubicBezTo>
                  <a:cubicBezTo>
                    <a:pt x="61" y="28"/>
                    <a:pt x="61" y="29"/>
                    <a:pt x="61" y="29"/>
                  </a:cubicBezTo>
                  <a:cubicBezTo>
                    <a:pt x="63" y="29"/>
                    <a:pt x="65" y="30"/>
                    <a:pt x="67" y="30"/>
                  </a:cubicBezTo>
                  <a:cubicBezTo>
                    <a:pt x="67" y="30"/>
                    <a:pt x="67" y="31"/>
                    <a:pt x="66" y="31"/>
                  </a:cubicBezTo>
                  <a:cubicBezTo>
                    <a:pt x="66" y="31"/>
                    <a:pt x="66" y="31"/>
                    <a:pt x="66" y="31"/>
                  </a:cubicBezTo>
                  <a:cubicBezTo>
                    <a:pt x="65" y="31"/>
                    <a:pt x="64" y="31"/>
                    <a:pt x="63" y="31"/>
                  </a:cubicBezTo>
                  <a:cubicBezTo>
                    <a:pt x="62" y="31"/>
                    <a:pt x="60" y="31"/>
                    <a:pt x="59" y="31"/>
                  </a:cubicBezTo>
                  <a:cubicBezTo>
                    <a:pt x="59" y="31"/>
                    <a:pt x="59" y="31"/>
                    <a:pt x="59" y="31"/>
                  </a:cubicBezTo>
                  <a:cubicBezTo>
                    <a:pt x="58" y="31"/>
                    <a:pt x="58" y="31"/>
                    <a:pt x="58" y="32"/>
                  </a:cubicBezTo>
                  <a:cubicBezTo>
                    <a:pt x="58" y="32"/>
                    <a:pt x="58" y="33"/>
                    <a:pt x="58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60" y="33"/>
                    <a:pt x="62" y="33"/>
                    <a:pt x="63" y="33"/>
                  </a:cubicBezTo>
                  <a:cubicBezTo>
                    <a:pt x="64" y="33"/>
                    <a:pt x="64" y="33"/>
                    <a:pt x="65" y="33"/>
                  </a:cubicBezTo>
                  <a:cubicBezTo>
                    <a:pt x="64" y="34"/>
                    <a:pt x="64" y="35"/>
                    <a:pt x="63" y="35"/>
                  </a:cubicBezTo>
                  <a:cubicBezTo>
                    <a:pt x="61" y="35"/>
                    <a:pt x="59" y="35"/>
                    <a:pt x="56" y="35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6" y="35"/>
                    <a:pt x="55" y="35"/>
                    <a:pt x="55" y="36"/>
                  </a:cubicBezTo>
                  <a:cubicBezTo>
                    <a:pt x="55" y="36"/>
                    <a:pt x="55" y="36"/>
                    <a:pt x="56" y="37"/>
                  </a:cubicBezTo>
                  <a:cubicBezTo>
                    <a:pt x="58" y="37"/>
                    <a:pt x="60" y="37"/>
                    <a:pt x="62" y="37"/>
                  </a:cubicBezTo>
                  <a:cubicBezTo>
                    <a:pt x="61" y="38"/>
                    <a:pt x="61" y="38"/>
                    <a:pt x="60" y="39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59" y="39"/>
                    <a:pt x="57" y="39"/>
                    <a:pt x="55" y="38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38"/>
                    <a:pt x="54" y="38"/>
                    <a:pt x="54" y="38"/>
                  </a:cubicBezTo>
                  <a:cubicBezTo>
                    <a:pt x="54" y="38"/>
                    <a:pt x="54" y="39"/>
                    <a:pt x="54" y="39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6" y="40"/>
                    <a:pt x="57" y="40"/>
                    <a:pt x="59" y="40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5" y="42"/>
                    <a:pt x="53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2" y="43"/>
                    <a:pt x="53" y="43"/>
                    <a:pt x="54" y="43"/>
                  </a:cubicBezTo>
                  <a:cubicBezTo>
                    <a:pt x="53" y="43"/>
                    <a:pt x="52" y="43"/>
                    <a:pt x="51" y="43"/>
                  </a:cubicBezTo>
                  <a:cubicBezTo>
                    <a:pt x="51" y="43"/>
                    <a:pt x="51" y="43"/>
                    <a:pt x="51" y="43"/>
                  </a:cubicBezTo>
                  <a:moveTo>
                    <a:pt x="70" y="20"/>
                  </a:moveTo>
                  <a:cubicBezTo>
                    <a:pt x="67" y="20"/>
                    <a:pt x="63" y="19"/>
                    <a:pt x="59" y="17"/>
                  </a:cubicBezTo>
                  <a:cubicBezTo>
                    <a:pt x="56" y="15"/>
                    <a:pt x="54" y="12"/>
                    <a:pt x="54" y="9"/>
                  </a:cubicBezTo>
                  <a:cubicBezTo>
                    <a:pt x="54" y="7"/>
                    <a:pt x="55" y="6"/>
                    <a:pt x="55" y="5"/>
                  </a:cubicBezTo>
                  <a:cubicBezTo>
                    <a:pt x="57" y="4"/>
                    <a:pt x="59" y="4"/>
                    <a:pt x="60" y="4"/>
                  </a:cubicBezTo>
                  <a:cubicBezTo>
                    <a:pt x="60" y="4"/>
                    <a:pt x="61" y="4"/>
                    <a:pt x="61" y="4"/>
                  </a:cubicBezTo>
                  <a:cubicBezTo>
                    <a:pt x="65" y="4"/>
                    <a:pt x="69" y="5"/>
                    <a:pt x="72" y="8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2" y="8"/>
                    <a:pt x="72" y="8"/>
                    <a:pt x="72" y="8"/>
                  </a:cubicBezTo>
                  <a:cubicBezTo>
                    <a:pt x="75" y="11"/>
                    <a:pt x="76" y="14"/>
                    <a:pt x="76" y="15"/>
                  </a:cubicBezTo>
                  <a:cubicBezTo>
                    <a:pt x="76" y="17"/>
                    <a:pt x="75" y="19"/>
                    <a:pt x="74" y="19"/>
                  </a:cubicBezTo>
                  <a:cubicBezTo>
                    <a:pt x="73" y="20"/>
                    <a:pt x="72" y="20"/>
                    <a:pt x="70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0" y="20"/>
                    <a:pt x="70" y="20"/>
                    <a:pt x="70" y="20"/>
                  </a:cubicBezTo>
                  <a:moveTo>
                    <a:pt x="60" y="0"/>
                  </a:moveTo>
                  <a:cubicBezTo>
                    <a:pt x="58" y="0"/>
                    <a:pt x="56" y="0"/>
                    <a:pt x="53" y="1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48" y="8"/>
                    <a:pt x="45" y="12"/>
                    <a:pt x="43" y="16"/>
                  </a:cubicBezTo>
                  <a:cubicBezTo>
                    <a:pt x="41" y="16"/>
                    <a:pt x="40" y="15"/>
                    <a:pt x="39" y="15"/>
                  </a:cubicBezTo>
                  <a:cubicBezTo>
                    <a:pt x="35" y="15"/>
                    <a:pt x="32" y="17"/>
                    <a:pt x="29" y="19"/>
                  </a:cubicBezTo>
                  <a:cubicBezTo>
                    <a:pt x="24" y="22"/>
                    <a:pt x="22" y="28"/>
                    <a:pt x="22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40"/>
                    <a:pt x="24" y="45"/>
                    <a:pt x="28" y="50"/>
                  </a:cubicBezTo>
                  <a:cubicBezTo>
                    <a:pt x="23" y="55"/>
                    <a:pt x="18" y="61"/>
                    <a:pt x="14" y="66"/>
                  </a:cubicBezTo>
                  <a:cubicBezTo>
                    <a:pt x="10" y="72"/>
                    <a:pt x="6" y="76"/>
                    <a:pt x="6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5" y="78"/>
                    <a:pt x="4" y="81"/>
                    <a:pt x="3" y="84"/>
                  </a:cubicBezTo>
                  <a:cubicBezTo>
                    <a:pt x="1" y="87"/>
                    <a:pt x="1" y="90"/>
                    <a:pt x="1" y="90"/>
                  </a:cubicBezTo>
                  <a:cubicBezTo>
                    <a:pt x="0" y="90"/>
                    <a:pt x="1" y="91"/>
                    <a:pt x="1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3" y="92"/>
                    <a:pt x="3" y="92"/>
                    <a:pt x="3" y="92"/>
                  </a:cubicBezTo>
                  <a:cubicBezTo>
                    <a:pt x="15" y="85"/>
                    <a:pt x="15" y="85"/>
                    <a:pt x="15" y="85"/>
                  </a:cubicBezTo>
                  <a:cubicBezTo>
                    <a:pt x="16" y="85"/>
                    <a:pt x="16" y="85"/>
                    <a:pt x="16" y="85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41" y="59"/>
                    <a:pt x="44" y="60"/>
                    <a:pt x="46" y="61"/>
                  </a:cubicBezTo>
                  <a:cubicBezTo>
                    <a:pt x="48" y="61"/>
                    <a:pt x="50" y="61"/>
                    <a:pt x="52" y="61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7" y="61"/>
                    <a:pt x="62" y="60"/>
                    <a:pt x="66" y="57"/>
                  </a:cubicBezTo>
                  <a:cubicBezTo>
                    <a:pt x="69" y="53"/>
                    <a:pt x="71" y="49"/>
                    <a:pt x="71" y="44"/>
                  </a:cubicBezTo>
                  <a:cubicBezTo>
                    <a:pt x="71" y="41"/>
                    <a:pt x="70" y="37"/>
                    <a:pt x="68" y="35"/>
                  </a:cubicBezTo>
                  <a:cubicBezTo>
                    <a:pt x="72" y="30"/>
                    <a:pt x="75" y="25"/>
                    <a:pt x="79" y="20"/>
                  </a:cubicBezTo>
                  <a:cubicBezTo>
                    <a:pt x="79" y="20"/>
                    <a:pt x="79" y="19"/>
                    <a:pt x="79" y="18"/>
                  </a:cubicBezTo>
                  <a:cubicBezTo>
                    <a:pt x="79" y="17"/>
                    <a:pt x="80" y="16"/>
                    <a:pt x="80" y="15"/>
                  </a:cubicBezTo>
                  <a:cubicBezTo>
                    <a:pt x="80" y="12"/>
                    <a:pt x="78" y="9"/>
                    <a:pt x="74" y="6"/>
                  </a:cubicBezTo>
                  <a:cubicBezTo>
                    <a:pt x="71" y="2"/>
                    <a:pt x="66" y="0"/>
                    <a:pt x="6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200" name="Freeform 854"/>
            <p:cNvSpPr>
              <a:spLocks/>
            </p:cNvSpPr>
            <p:nvPr/>
          </p:nvSpPr>
          <p:spPr bwMode="auto">
            <a:xfrm>
              <a:off x="5507" y="2562"/>
              <a:ext cx="35" cy="10"/>
            </a:xfrm>
            <a:custGeom>
              <a:avLst/>
              <a:gdLst>
                <a:gd name="T0" fmla="*/ 14 w 15"/>
                <a:gd name="T1" fmla="*/ 0 h 4"/>
                <a:gd name="T2" fmla="*/ 13 w 15"/>
                <a:gd name="T3" fmla="*/ 0 h 4"/>
                <a:gd name="T4" fmla="*/ 1 w 15"/>
                <a:gd name="T5" fmla="*/ 3 h 4"/>
                <a:gd name="T6" fmla="*/ 0 w 15"/>
                <a:gd name="T7" fmla="*/ 4 h 4"/>
                <a:gd name="T8" fmla="*/ 1 w 15"/>
                <a:gd name="T9" fmla="*/ 4 h 4"/>
                <a:gd name="T10" fmla="*/ 1 w 15"/>
                <a:gd name="T11" fmla="*/ 4 h 4"/>
                <a:gd name="T12" fmla="*/ 14 w 15"/>
                <a:gd name="T13" fmla="*/ 1 h 4"/>
                <a:gd name="T14" fmla="*/ 14 w 15"/>
                <a:gd name="T15" fmla="*/ 0 h 4"/>
                <a:gd name="T16" fmla="*/ 14 w 15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4">
                  <a:moveTo>
                    <a:pt x="14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1"/>
                    <a:pt x="5" y="2"/>
                    <a:pt x="1" y="3"/>
                  </a:cubicBezTo>
                  <a:cubicBezTo>
                    <a:pt x="1" y="3"/>
                    <a:pt x="0" y="3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6" y="4"/>
                    <a:pt x="10" y="3"/>
                    <a:pt x="14" y="1"/>
                  </a:cubicBezTo>
                  <a:cubicBezTo>
                    <a:pt x="14" y="1"/>
                    <a:pt x="15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201" name="Freeform 855"/>
            <p:cNvSpPr>
              <a:spLocks/>
            </p:cNvSpPr>
            <p:nvPr/>
          </p:nvSpPr>
          <p:spPr bwMode="auto">
            <a:xfrm>
              <a:off x="5504" y="2572"/>
              <a:ext cx="34" cy="9"/>
            </a:xfrm>
            <a:custGeom>
              <a:avLst/>
              <a:gdLst>
                <a:gd name="T0" fmla="*/ 13 w 14"/>
                <a:gd name="T1" fmla="*/ 0 h 4"/>
                <a:gd name="T2" fmla="*/ 13 w 14"/>
                <a:gd name="T3" fmla="*/ 0 h 4"/>
                <a:gd name="T4" fmla="*/ 1 w 14"/>
                <a:gd name="T5" fmla="*/ 3 h 4"/>
                <a:gd name="T6" fmla="*/ 0 w 14"/>
                <a:gd name="T7" fmla="*/ 4 h 4"/>
                <a:gd name="T8" fmla="*/ 1 w 14"/>
                <a:gd name="T9" fmla="*/ 4 h 4"/>
                <a:gd name="T10" fmla="*/ 1 w 14"/>
                <a:gd name="T11" fmla="*/ 4 h 4"/>
                <a:gd name="T12" fmla="*/ 13 w 14"/>
                <a:gd name="T13" fmla="*/ 2 h 4"/>
                <a:gd name="T14" fmla="*/ 14 w 14"/>
                <a:gd name="T15" fmla="*/ 1 h 4"/>
                <a:gd name="T16" fmla="*/ 13 w 14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2"/>
                    <a:pt x="5" y="2"/>
                    <a:pt x="1" y="3"/>
                  </a:cubicBezTo>
                  <a:cubicBezTo>
                    <a:pt x="1" y="3"/>
                    <a:pt x="0" y="3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5" y="4"/>
                    <a:pt x="9" y="3"/>
                    <a:pt x="13" y="2"/>
                  </a:cubicBezTo>
                  <a:cubicBezTo>
                    <a:pt x="14" y="2"/>
                    <a:pt x="14" y="1"/>
                    <a:pt x="14" y="1"/>
                  </a:cubicBezTo>
                  <a:cubicBezTo>
                    <a:pt x="14" y="0"/>
                    <a:pt x="13" y="0"/>
                    <a:pt x="1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202" name="Freeform 856"/>
            <p:cNvSpPr>
              <a:spLocks/>
            </p:cNvSpPr>
            <p:nvPr/>
          </p:nvSpPr>
          <p:spPr bwMode="auto">
            <a:xfrm>
              <a:off x="5445" y="175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203" name="Freeform 857"/>
            <p:cNvSpPr>
              <a:spLocks/>
            </p:cNvSpPr>
            <p:nvPr/>
          </p:nvSpPr>
          <p:spPr bwMode="auto">
            <a:xfrm>
              <a:off x="5445" y="175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204" name="Freeform 858"/>
            <p:cNvSpPr>
              <a:spLocks noEditPoints="1"/>
            </p:cNvSpPr>
            <p:nvPr/>
          </p:nvSpPr>
          <p:spPr bwMode="auto">
            <a:xfrm>
              <a:off x="5182" y="1649"/>
              <a:ext cx="296" cy="199"/>
            </a:xfrm>
            <a:custGeom>
              <a:avLst/>
              <a:gdLst>
                <a:gd name="T0" fmla="*/ 20 w 125"/>
                <a:gd name="T1" fmla="*/ 58 h 84"/>
                <a:gd name="T2" fmla="*/ 27 w 125"/>
                <a:gd name="T3" fmla="*/ 78 h 84"/>
                <a:gd name="T4" fmla="*/ 53 w 125"/>
                <a:gd name="T5" fmla="*/ 46 h 84"/>
                <a:gd name="T6" fmla="*/ 46 w 125"/>
                <a:gd name="T7" fmla="*/ 75 h 84"/>
                <a:gd name="T8" fmla="*/ 29 w 125"/>
                <a:gd name="T9" fmla="*/ 79 h 84"/>
                <a:gd name="T10" fmla="*/ 37 w 125"/>
                <a:gd name="T11" fmla="*/ 51 h 84"/>
                <a:gd name="T12" fmla="*/ 48 w 125"/>
                <a:gd name="T13" fmla="*/ 46 h 84"/>
                <a:gd name="T14" fmla="*/ 51 w 125"/>
                <a:gd name="T15" fmla="*/ 46 h 84"/>
                <a:gd name="T16" fmla="*/ 31 w 125"/>
                <a:gd name="T17" fmla="*/ 79 h 84"/>
                <a:gd name="T18" fmla="*/ 97 w 125"/>
                <a:gd name="T19" fmla="*/ 25 h 84"/>
                <a:gd name="T20" fmla="*/ 104 w 125"/>
                <a:gd name="T21" fmla="*/ 23 h 84"/>
                <a:gd name="T22" fmla="*/ 101 w 125"/>
                <a:gd name="T23" fmla="*/ 50 h 84"/>
                <a:gd name="T24" fmla="*/ 108 w 125"/>
                <a:gd name="T25" fmla="*/ 24 h 84"/>
                <a:gd name="T26" fmla="*/ 111 w 125"/>
                <a:gd name="T27" fmla="*/ 43 h 84"/>
                <a:gd name="T28" fmla="*/ 111 w 125"/>
                <a:gd name="T29" fmla="*/ 44 h 84"/>
                <a:gd name="T30" fmla="*/ 110 w 125"/>
                <a:gd name="T31" fmla="*/ 44 h 84"/>
                <a:gd name="T32" fmla="*/ 85 w 125"/>
                <a:gd name="T33" fmla="*/ 56 h 84"/>
                <a:gd name="T34" fmla="*/ 74 w 125"/>
                <a:gd name="T35" fmla="*/ 35 h 84"/>
                <a:gd name="T36" fmla="*/ 88 w 125"/>
                <a:gd name="T37" fmla="*/ 54 h 84"/>
                <a:gd name="T38" fmla="*/ 82 w 125"/>
                <a:gd name="T39" fmla="*/ 0 h 84"/>
                <a:gd name="T40" fmla="*/ 82 w 125"/>
                <a:gd name="T41" fmla="*/ 19 h 84"/>
                <a:gd name="T42" fmla="*/ 83 w 125"/>
                <a:gd name="T43" fmla="*/ 11 h 84"/>
                <a:gd name="T44" fmla="*/ 87 w 125"/>
                <a:gd name="T45" fmla="*/ 6 h 84"/>
                <a:gd name="T46" fmla="*/ 105 w 125"/>
                <a:gd name="T47" fmla="*/ 17 h 84"/>
                <a:gd name="T48" fmla="*/ 72 w 125"/>
                <a:gd name="T49" fmla="*/ 30 h 84"/>
                <a:gd name="T50" fmla="*/ 59 w 125"/>
                <a:gd name="T51" fmla="*/ 41 h 84"/>
                <a:gd name="T52" fmla="*/ 50 w 125"/>
                <a:gd name="T53" fmla="*/ 40 h 84"/>
                <a:gd name="T54" fmla="*/ 33 w 125"/>
                <a:gd name="T55" fmla="*/ 46 h 84"/>
                <a:gd name="T56" fmla="*/ 19 w 125"/>
                <a:gd name="T57" fmla="*/ 34 h 84"/>
                <a:gd name="T58" fmla="*/ 24 w 125"/>
                <a:gd name="T59" fmla="*/ 37 h 84"/>
                <a:gd name="T60" fmla="*/ 29 w 125"/>
                <a:gd name="T61" fmla="*/ 41 h 84"/>
                <a:gd name="T62" fmla="*/ 15 w 125"/>
                <a:gd name="T63" fmla="*/ 28 h 84"/>
                <a:gd name="T64" fmla="*/ 4 w 125"/>
                <a:gd name="T65" fmla="*/ 60 h 84"/>
                <a:gd name="T66" fmla="*/ 5 w 125"/>
                <a:gd name="T67" fmla="*/ 71 h 84"/>
                <a:gd name="T68" fmla="*/ 11 w 125"/>
                <a:gd name="T69" fmla="*/ 68 h 84"/>
                <a:gd name="T70" fmla="*/ 18 w 125"/>
                <a:gd name="T71" fmla="*/ 79 h 84"/>
                <a:gd name="T72" fmla="*/ 55 w 125"/>
                <a:gd name="T73" fmla="*/ 76 h 84"/>
                <a:gd name="T74" fmla="*/ 65 w 125"/>
                <a:gd name="T75" fmla="*/ 45 h 84"/>
                <a:gd name="T76" fmla="*/ 72 w 125"/>
                <a:gd name="T77" fmla="*/ 55 h 84"/>
                <a:gd name="T78" fmla="*/ 110 w 125"/>
                <a:gd name="T79" fmla="*/ 52 h 84"/>
                <a:gd name="T80" fmla="*/ 118 w 125"/>
                <a:gd name="T81" fmla="*/ 23 h 84"/>
                <a:gd name="T82" fmla="*/ 96 w 125"/>
                <a:gd name="T83" fmla="*/ 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5" h="84">
                  <a:moveTo>
                    <a:pt x="27" y="78"/>
                  </a:moveTo>
                  <a:cubicBezTo>
                    <a:pt x="20" y="74"/>
                    <a:pt x="10" y="62"/>
                    <a:pt x="20" y="58"/>
                  </a:cubicBezTo>
                  <a:cubicBezTo>
                    <a:pt x="25" y="56"/>
                    <a:pt x="30" y="54"/>
                    <a:pt x="36" y="51"/>
                  </a:cubicBezTo>
                  <a:cubicBezTo>
                    <a:pt x="33" y="60"/>
                    <a:pt x="30" y="69"/>
                    <a:pt x="27" y="78"/>
                  </a:cubicBezTo>
                  <a:moveTo>
                    <a:pt x="46" y="75"/>
                  </a:moveTo>
                  <a:cubicBezTo>
                    <a:pt x="48" y="65"/>
                    <a:pt x="50" y="56"/>
                    <a:pt x="53" y="46"/>
                  </a:cubicBezTo>
                  <a:cubicBezTo>
                    <a:pt x="58" y="50"/>
                    <a:pt x="59" y="64"/>
                    <a:pt x="55" y="68"/>
                  </a:cubicBezTo>
                  <a:cubicBezTo>
                    <a:pt x="53" y="70"/>
                    <a:pt x="50" y="73"/>
                    <a:pt x="46" y="75"/>
                  </a:cubicBezTo>
                  <a:moveTo>
                    <a:pt x="31" y="79"/>
                  </a:moveTo>
                  <a:cubicBezTo>
                    <a:pt x="30" y="79"/>
                    <a:pt x="29" y="79"/>
                    <a:pt x="29" y="79"/>
                  </a:cubicBezTo>
                  <a:cubicBezTo>
                    <a:pt x="28" y="79"/>
                    <a:pt x="28" y="79"/>
                    <a:pt x="28" y="79"/>
                  </a:cubicBezTo>
                  <a:cubicBezTo>
                    <a:pt x="31" y="70"/>
                    <a:pt x="34" y="60"/>
                    <a:pt x="37" y="51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40" y="49"/>
                    <a:pt x="44" y="48"/>
                    <a:pt x="48" y="46"/>
                  </a:cubicBezTo>
                  <a:cubicBezTo>
                    <a:pt x="49" y="46"/>
                    <a:pt x="49" y="46"/>
                    <a:pt x="50" y="46"/>
                  </a:cubicBezTo>
                  <a:cubicBezTo>
                    <a:pt x="51" y="46"/>
                    <a:pt x="51" y="46"/>
                    <a:pt x="51" y="46"/>
                  </a:cubicBezTo>
                  <a:cubicBezTo>
                    <a:pt x="49" y="56"/>
                    <a:pt x="46" y="66"/>
                    <a:pt x="43" y="76"/>
                  </a:cubicBezTo>
                  <a:cubicBezTo>
                    <a:pt x="39" y="78"/>
                    <a:pt x="35" y="79"/>
                    <a:pt x="31" y="79"/>
                  </a:cubicBezTo>
                  <a:moveTo>
                    <a:pt x="89" y="55"/>
                  </a:moveTo>
                  <a:cubicBezTo>
                    <a:pt x="92" y="45"/>
                    <a:pt x="95" y="35"/>
                    <a:pt x="97" y="25"/>
                  </a:cubicBezTo>
                  <a:cubicBezTo>
                    <a:pt x="99" y="25"/>
                    <a:pt x="100" y="24"/>
                    <a:pt x="101" y="23"/>
                  </a:cubicBezTo>
                  <a:cubicBezTo>
                    <a:pt x="102" y="23"/>
                    <a:pt x="103" y="23"/>
                    <a:pt x="104" y="23"/>
                  </a:cubicBezTo>
                  <a:cubicBezTo>
                    <a:pt x="105" y="23"/>
                    <a:pt x="106" y="23"/>
                    <a:pt x="106" y="23"/>
                  </a:cubicBezTo>
                  <a:cubicBezTo>
                    <a:pt x="104" y="32"/>
                    <a:pt x="103" y="41"/>
                    <a:pt x="101" y="50"/>
                  </a:cubicBezTo>
                  <a:cubicBezTo>
                    <a:pt x="103" y="50"/>
                    <a:pt x="103" y="50"/>
                    <a:pt x="103" y="50"/>
                  </a:cubicBezTo>
                  <a:cubicBezTo>
                    <a:pt x="104" y="41"/>
                    <a:pt x="106" y="33"/>
                    <a:pt x="108" y="24"/>
                  </a:cubicBezTo>
                  <a:cubicBezTo>
                    <a:pt x="113" y="27"/>
                    <a:pt x="113" y="39"/>
                    <a:pt x="111" y="44"/>
                  </a:cubicBezTo>
                  <a:cubicBezTo>
                    <a:pt x="111" y="43"/>
                    <a:pt x="111" y="43"/>
                    <a:pt x="111" y="43"/>
                  </a:cubicBezTo>
                  <a:cubicBezTo>
                    <a:pt x="111" y="43"/>
                    <a:pt x="111" y="43"/>
                    <a:pt x="111" y="44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0" y="44"/>
                    <a:pt x="110" y="44"/>
                    <a:pt x="110" y="44"/>
                  </a:cubicBezTo>
                  <a:cubicBezTo>
                    <a:pt x="110" y="44"/>
                    <a:pt x="110" y="44"/>
                    <a:pt x="111" y="44"/>
                  </a:cubicBezTo>
                  <a:cubicBezTo>
                    <a:pt x="107" y="50"/>
                    <a:pt x="92" y="56"/>
                    <a:pt x="85" y="56"/>
                  </a:cubicBezTo>
                  <a:cubicBezTo>
                    <a:pt x="85" y="56"/>
                    <a:pt x="85" y="56"/>
                    <a:pt x="85" y="55"/>
                  </a:cubicBezTo>
                  <a:cubicBezTo>
                    <a:pt x="78" y="55"/>
                    <a:pt x="63" y="40"/>
                    <a:pt x="74" y="35"/>
                  </a:cubicBezTo>
                  <a:cubicBezTo>
                    <a:pt x="81" y="32"/>
                    <a:pt x="88" y="29"/>
                    <a:pt x="95" y="26"/>
                  </a:cubicBezTo>
                  <a:cubicBezTo>
                    <a:pt x="93" y="35"/>
                    <a:pt x="90" y="45"/>
                    <a:pt x="88" y="54"/>
                  </a:cubicBezTo>
                  <a:cubicBezTo>
                    <a:pt x="89" y="55"/>
                    <a:pt x="89" y="55"/>
                    <a:pt x="89" y="55"/>
                  </a:cubicBezTo>
                  <a:moveTo>
                    <a:pt x="82" y="0"/>
                  </a:moveTo>
                  <a:cubicBezTo>
                    <a:pt x="78" y="0"/>
                    <a:pt x="75" y="3"/>
                    <a:pt x="77" y="12"/>
                  </a:cubicBezTo>
                  <a:cubicBezTo>
                    <a:pt x="78" y="14"/>
                    <a:pt x="79" y="19"/>
                    <a:pt x="82" y="19"/>
                  </a:cubicBezTo>
                  <a:cubicBezTo>
                    <a:pt x="82" y="19"/>
                    <a:pt x="82" y="19"/>
                    <a:pt x="83" y="18"/>
                  </a:cubicBezTo>
                  <a:cubicBezTo>
                    <a:pt x="86" y="17"/>
                    <a:pt x="83" y="13"/>
                    <a:pt x="83" y="11"/>
                  </a:cubicBezTo>
                  <a:cubicBezTo>
                    <a:pt x="82" y="7"/>
                    <a:pt x="82" y="6"/>
                    <a:pt x="84" y="6"/>
                  </a:cubicBezTo>
                  <a:cubicBezTo>
                    <a:pt x="85" y="6"/>
                    <a:pt x="86" y="6"/>
                    <a:pt x="87" y="6"/>
                  </a:cubicBezTo>
                  <a:cubicBezTo>
                    <a:pt x="95" y="11"/>
                    <a:pt x="104" y="15"/>
                    <a:pt x="112" y="19"/>
                  </a:cubicBezTo>
                  <a:cubicBezTo>
                    <a:pt x="110" y="18"/>
                    <a:pt x="107" y="17"/>
                    <a:pt x="105" y="17"/>
                  </a:cubicBezTo>
                  <a:cubicBezTo>
                    <a:pt x="99" y="17"/>
                    <a:pt x="93" y="21"/>
                    <a:pt x="86" y="23"/>
                  </a:cubicBezTo>
                  <a:cubicBezTo>
                    <a:pt x="82" y="25"/>
                    <a:pt x="77" y="28"/>
                    <a:pt x="72" y="30"/>
                  </a:cubicBezTo>
                  <a:cubicBezTo>
                    <a:pt x="66" y="32"/>
                    <a:pt x="66" y="39"/>
                    <a:pt x="62" y="40"/>
                  </a:cubicBezTo>
                  <a:cubicBezTo>
                    <a:pt x="61" y="41"/>
                    <a:pt x="60" y="41"/>
                    <a:pt x="59" y="41"/>
                  </a:cubicBezTo>
                  <a:cubicBezTo>
                    <a:pt x="57" y="41"/>
                    <a:pt x="56" y="41"/>
                    <a:pt x="55" y="40"/>
                  </a:cubicBezTo>
                  <a:cubicBezTo>
                    <a:pt x="53" y="40"/>
                    <a:pt x="52" y="40"/>
                    <a:pt x="50" y="40"/>
                  </a:cubicBezTo>
                  <a:cubicBezTo>
                    <a:pt x="49" y="40"/>
                    <a:pt x="48" y="40"/>
                    <a:pt x="47" y="40"/>
                  </a:cubicBezTo>
                  <a:cubicBezTo>
                    <a:pt x="42" y="42"/>
                    <a:pt x="37" y="44"/>
                    <a:pt x="33" y="46"/>
                  </a:cubicBezTo>
                  <a:cubicBezTo>
                    <a:pt x="23" y="50"/>
                    <a:pt x="13" y="53"/>
                    <a:pt x="9" y="63"/>
                  </a:cubicBezTo>
                  <a:cubicBezTo>
                    <a:pt x="12" y="53"/>
                    <a:pt x="16" y="43"/>
                    <a:pt x="19" y="34"/>
                  </a:cubicBezTo>
                  <a:cubicBezTo>
                    <a:pt x="19" y="33"/>
                    <a:pt x="19" y="33"/>
                    <a:pt x="20" y="33"/>
                  </a:cubicBezTo>
                  <a:cubicBezTo>
                    <a:pt x="21" y="33"/>
                    <a:pt x="22" y="35"/>
                    <a:pt x="24" y="37"/>
                  </a:cubicBezTo>
                  <a:cubicBezTo>
                    <a:pt x="26" y="39"/>
                    <a:pt x="28" y="41"/>
                    <a:pt x="29" y="4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34" y="40"/>
                    <a:pt x="27" y="27"/>
                    <a:pt x="19" y="27"/>
                  </a:cubicBezTo>
                  <a:cubicBezTo>
                    <a:pt x="18" y="27"/>
                    <a:pt x="16" y="27"/>
                    <a:pt x="15" y="28"/>
                  </a:cubicBezTo>
                  <a:cubicBezTo>
                    <a:pt x="12" y="30"/>
                    <a:pt x="12" y="37"/>
                    <a:pt x="11" y="39"/>
                  </a:cubicBezTo>
                  <a:cubicBezTo>
                    <a:pt x="9" y="46"/>
                    <a:pt x="6" y="53"/>
                    <a:pt x="4" y="60"/>
                  </a:cubicBezTo>
                  <a:cubicBezTo>
                    <a:pt x="3" y="63"/>
                    <a:pt x="0" y="69"/>
                    <a:pt x="4" y="71"/>
                  </a:cubicBezTo>
                  <a:cubicBezTo>
                    <a:pt x="4" y="71"/>
                    <a:pt x="4" y="71"/>
                    <a:pt x="5" y="71"/>
                  </a:cubicBezTo>
                  <a:cubicBezTo>
                    <a:pt x="6" y="71"/>
                    <a:pt x="7" y="70"/>
                    <a:pt x="8" y="70"/>
                  </a:cubicBezTo>
                  <a:cubicBezTo>
                    <a:pt x="9" y="69"/>
                    <a:pt x="10" y="68"/>
                    <a:pt x="11" y="68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3" y="72"/>
                    <a:pt x="16" y="75"/>
                    <a:pt x="18" y="79"/>
                  </a:cubicBezTo>
                  <a:cubicBezTo>
                    <a:pt x="22" y="83"/>
                    <a:pt x="27" y="84"/>
                    <a:pt x="32" y="84"/>
                  </a:cubicBezTo>
                  <a:cubicBezTo>
                    <a:pt x="40" y="84"/>
                    <a:pt x="48" y="80"/>
                    <a:pt x="55" y="76"/>
                  </a:cubicBezTo>
                  <a:cubicBezTo>
                    <a:pt x="64" y="70"/>
                    <a:pt x="64" y="62"/>
                    <a:pt x="62" y="52"/>
                  </a:cubicBezTo>
                  <a:cubicBezTo>
                    <a:pt x="61" y="47"/>
                    <a:pt x="60" y="47"/>
                    <a:pt x="65" y="45"/>
                  </a:cubicBezTo>
                  <a:cubicBezTo>
                    <a:pt x="65" y="45"/>
                    <a:pt x="65" y="45"/>
                    <a:pt x="65" y="45"/>
                  </a:cubicBezTo>
                  <a:cubicBezTo>
                    <a:pt x="67" y="45"/>
                    <a:pt x="71" y="53"/>
                    <a:pt x="72" y="55"/>
                  </a:cubicBezTo>
                  <a:cubicBezTo>
                    <a:pt x="76" y="59"/>
                    <a:pt x="81" y="61"/>
                    <a:pt x="86" y="61"/>
                  </a:cubicBezTo>
                  <a:cubicBezTo>
                    <a:pt x="94" y="61"/>
                    <a:pt x="104" y="56"/>
                    <a:pt x="110" y="52"/>
                  </a:cubicBezTo>
                  <a:cubicBezTo>
                    <a:pt x="118" y="47"/>
                    <a:pt x="118" y="39"/>
                    <a:pt x="117" y="31"/>
                  </a:cubicBezTo>
                  <a:cubicBezTo>
                    <a:pt x="116" y="27"/>
                    <a:pt x="114" y="24"/>
                    <a:pt x="118" y="23"/>
                  </a:cubicBezTo>
                  <a:cubicBezTo>
                    <a:pt x="120" y="22"/>
                    <a:pt x="125" y="19"/>
                    <a:pt x="120" y="17"/>
                  </a:cubicBezTo>
                  <a:cubicBezTo>
                    <a:pt x="116" y="11"/>
                    <a:pt x="102" y="7"/>
                    <a:pt x="96" y="4"/>
                  </a:cubicBezTo>
                  <a:cubicBezTo>
                    <a:pt x="92" y="3"/>
                    <a:pt x="87" y="0"/>
                    <a:pt x="8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205" name="Freeform 859"/>
            <p:cNvSpPr>
              <a:spLocks/>
            </p:cNvSpPr>
            <p:nvPr/>
          </p:nvSpPr>
          <p:spPr bwMode="auto">
            <a:xfrm>
              <a:off x="5466" y="1687"/>
              <a:ext cx="3" cy="2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206" name="Freeform 860"/>
            <p:cNvSpPr>
              <a:spLocks noEditPoints="1"/>
            </p:cNvSpPr>
            <p:nvPr/>
          </p:nvSpPr>
          <p:spPr bwMode="auto">
            <a:xfrm>
              <a:off x="2389" y="873"/>
              <a:ext cx="258" cy="821"/>
            </a:xfrm>
            <a:custGeom>
              <a:avLst/>
              <a:gdLst>
                <a:gd name="T0" fmla="*/ 103 w 109"/>
                <a:gd name="T1" fmla="*/ 299 h 347"/>
                <a:gd name="T2" fmla="*/ 74 w 109"/>
                <a:gd name="T3" fmla="*/ 302 h 347"/>
                <a:gd name="T4" fmla="*/ 52 w 109"/>
                <a:gd name="T5" fmla="*/ 209 h 347"/>
                <a:gd name="T6" fmla="*/ 50 w 109"/>
                <a:gd name="T7" fmla="*/ 210 h 347"/>
                <a:gd name="T8" fmla="*/ 69 w 109"/>
                <a:gd name="T9" fmla="*/ 204 h 347"/>
                <a:gd name="T10" fmla="*/ 41 w 109"/>
                <a:gd name="T11" fmla="*/ 200 h 347"/>
                <a:gd name="T12" fmla="*/ 49 w 109"/>
                <a:gd name="T13" fmla="*/ 204 h 347"/>
                <a:gd name="T14" fmla="*/ 57 w 109"/>
                <a:gd name="T15" fmla="*/ 190 h 347"/>
                <a:gd name="T16" fmla="*/ 45 w 109"/>
                <a:gd name="T17" fmla="*/ 147 h 347"/>
                <a:gd name="T18" fmla="*/ 41 w 109"/>
                <a:gd name="T19" fmla="*/ 145 h 347"/>
                <a:gd name="T20" fmla="*/ 45 w 109"/>
                <a:gd name="T21" fmla="*/ 180 h 347"/>
                <a:gd name="T22" fmla="*/ 32 w 109"/>
                <a:gd name="T23" fmla="*/ 185 h 347"/>
                <a:gd name="T24" fmla="*/ 34 w 109"/>
                <a:gd name="T25" fmla="*/ 173 h 347"/>
                <a:gd name="T26" fmla="*/ 77 w 109"/>
                <a:gd name="T27" fmla="*/ 143 h 347"/>
                <a:gd name="T28" fmla="*/ 52 w 109"/>
                <a:gd name="T29" fmla="*/ 142 h 347"/>
                <a:gd name="T30" fmla="*/ 5 w 109"/>
                <a:gd name="T31" fmla="*/ 190 h 347"/>
                <a:gd name="T32" fmla="*/ 36 w 109"/>
                <a:gd name="T33" fmla="*/ 137 h 347"/>
                <a:gd name="T34" fmla="*/ 32 w 109"/>
                <a:gd name="T35" fmla="*/ 199 h 347"/>
                <a:gd name="T36" fmla="*/ 71 w 109"/>
                <a:gd name="T37" fmla="*/ 198 h 347"/>
                <a:gd name="T38" fmla="*/ 89 w 109"/>
                <a:gd name="T39" fmla="*/ 197 h 347"/>
                <a:gd name="T40" fmla="*/ 95 w 109"/>
                <a:gd name="T41" fmla="*/ 291 h 347"/>
                <a:gd name="T42" fmla="*/ 38 w 109"/>
                <a:gd name="T43" fmla="*/ 292 h 347"/>
                <a:gd name="T44" fmla="*/ 43 w 109"/>
                <a:gd name="T45" fmla="*/ 271 h 347"/>
                <a:gd name="T46" fmla="*/ 22 w 109"/>
                <a:gd name="T47" fmla="*/ 235 h 347"/>
                <a:gd name="T48" fmla="*/ 15 w 109"/>
                <a:gd name="T49" fmla="*/ 213 h 347"/>
                <a:gd name="T50" fmla="*/ 52 w 109"/>
                <a:gd name="T51" fmla="*/ 136 h 347"/>
                <a:gd name="T52" fmla="*/ 79 w 109"/>
                <a:gd name="T53" fmla="*/ 124 h 347"/>
                <a:gd name="T54" fmla="*/ 43 w 109"/>
                <a:gd name="T55" fmla="*/ 129 h 347"/>
                <a:gd name="T56" fmla="*/ 51 w 109"/>
                <a:gd name="T57" fmla="*/ 122 h 347"/>
                <a:gd name="T58" fmla="*/ 51 w 109"/>
                <a:gd name="T59" fmla="*/ 115 h 347"/>
                <a:gd name="T60" fmla="*/ 62 w 109"/>
                <a:gd name="T61" fmla="*/ 115 h 347"/>
                <a:gd name="T62" fmla="*/ 60 w 109"/>
                <a:gd name="T63" fmla="*/ 110 h 347"/>
                <a:gd name="T64" fmla="*/ 60 w 109"/>
                <a:gd name="T65" fmla="*/ 110 h 347"/>
                <a:gd name="T66" fmla="*/ 53 w 109"/>
                <a:gd name="T67" fmla="*/ 72 h 347"/>
                <a:gd name="T68" fmla="*/ 48 w 109"/>
                <a:gd name="T69" fmla="*/ 49 h 347"/>
                <a:gd name="T70" fmla="*/ 69 w 109"/>
                <a:gd name="T71" fmla="*/ 44 h 347"/>
                <a:gd name="T72" fmla="*/ 29 w 109"/>
                <a:gd name="T73" fmla="*/ 18 h 347"/>
                <a:gd name="T74" fmla="*/ 80 w 109"/>
                <a:gd name="T75" fmla="*/ 111 h 347"/>
                <a:gd name="T76" fmla="*/ 82 w 109"/>
                <a:gd name="T77" fmla="*/ 41 h 347"/>
                <a:gd name="T78" fmla="*/ 71 w 109"/>
                <a:gd name="T79" fmla="*/ 40 h 347"/>
                <a:gd name="T80" fmla="*/ 57 w 109"/>
                <a:gd name="T81" fmla="*/ 73 h 347"/>
                <a:gd name="T82" fmla="*/ 54 w 109"/>
                <a:gd name="T83" fmla="*/ 76 h 347"/>
                <a:gd name="T84" fmla="*/ 14 w 109"/>
                <a:gd name="T85" fmla="*/ 51 h 347"/>
                <a:gd name="T86" fmla="*/ 40 w 109"/>
                <a:gd name="T87" fmla="*/ 130 h 347"/>
                <a:gd name="T88" fmla="*/ 32 w 109"/>
                <a:gd name="T89" fmla="*/ 130 h 347"/>
                <a:gd name="T90" fmla="*/ 14 w 109"/>
                <a:gd name="T91" fmla="*/ 222 h 347"/>
                <a:gd name="T92" fmla="*/ 32 w 109"/>
                <a:gd name="T93" fmla="*/ 291 h 347"/>
                <a:gd name="T94" fmla="*/ 29 w 109"/>
                <a:gd name="T95" fmla="*/ 308 h 347"/>
                <a:gd name="T96" fmla="*/ 76 w 109"/>
                <a:gd name="T97" fmla="*/ 317 h 347"/>
                <a:gd name="T98" fmla="*/ 101 w 109"/>
                <a:gd name="T99" fmla="*/ 307 h 347"/>
                <a:gd name="T100" fmla="*/ 84 w 109"/>
                <a:gd name="T101" fmla="*/ 332 h 347"/>
                <a:gd name="T102" fmla="*/ 98 w 109"/>
                <a:gd name="T103" fmla="*/ 347 h 347"/>
                <a:gd name="T104" fmla="*/ 106 w 109"/>
                <a:gd name="T105" fmla="*/ 298 h 347"/>
                <a:gd name="T106" fmla="*/ 106 w 109"/>
                <a:gd name="T107" fmla="*/ 244 h 347"/>
                <a:gd name="T108" fmla="*/ 80 w 109"/>
                <a:gd name="T109" fmla="*/ 151 h 347"/>
                <a:gd name="T110" fmla="*/ 84 w 109"/>
                <a:gd name="T111" fmla="*/ 135 h 347"/>
                <a:gd name="T112" fmla="*/ 83 w 109"/>
                <a:gd name="T113" fmla="*/ 127 h 347"/>
                <a:gd name="T114" fmla="*/ 109 w 109"/>
                <a:gd name="T115" fmla="*/ 4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9" h="347">
                  <a:moveTo>
                    <a:pt x="32" y="305"/>
                  </a:moveTo>
                  <a:cubicBezTo>
                    <a:pt x="32" y="305"/>
                    <a:pt x="32" y="305"/>
                    <a:pt x="32" y="305"/>
                  </a:cubicBezTo>
                  <a:cubicBezTo>
                    <a:pt x="31" y="305"/>
                    <a:pt x="31" y="305"/>
                    <a:pt x="30" y="304"/>
                  </a:cubicBezTo>
                  <a:cubicBezTo>
                    <a:pt x="30" y="304"/>
                    <a:pt x="29" y="304"/>
                    <a:pt x="29" y="304"/>
                  </a:cubicBezTo>
                  <a:cubicBezTo>
                    <a:pt x="29" y="303"/>
                    <a:pt x="29" y="303"/>
                    <a:pt x="29" y="303"/>
                  </a:cubicBezTo>
                  <a:cubicBezTo>
                    <a:pt x="29" y="303"/>
                    <a:pt x="30" y="302"/>
                    <a:pt x="30" y="302"/>
                  </a:cubicBezTo>
                  <a:cubicBezTo>
                    <a:pt x="31" y="301"/>
                    <a:pt x="31" y="301"/>
                    <a:pt x="32" y="301"/>
                  </a:cubicBezTo>
                  <a:cubicBezTo>
                    <a:pt x="32" y="302"/>
                    <a:pt x="32" y="304"/>
                    <a:pt x="32" y="305"/>
                  </a:cubicBezTo>
                  <a:moveTo>
                    <a:pt x="103" y="301"/>
                  </a:moveTo>
                  <a:cubicBezTo>
                    <a:pt x="103" y="301"/>
                    <a:pt x="103" y="300"/>
                    <a:pt x="103" y="299"/>
                  </a:cubicBezTo>
                  <a:cubicBezTo>
                    <a:pt x="103" y="299"/>
                    <a:pt x="103" y="299"/>
                    <a:pt x="103" y="299"/>
                  </a:cubicBezTo>
                  <a:cubicBezTo>
                    <a:pt x="103" y="299"/>
                    <a:pt x="103" y="299"/>
                    <a:pt x="103" y="299"/>
                  </a:cubicBezTo>
                  <a:cubicBezTo>
                    <a:pt x="103" y="300"/>
                    <a:pt x="103" y="300"/>
                    <a:pt x="103" y="300"/>
                  </a:cubicBezTo>
                  <a:cubicBezTo>
                    <a:pt x="103" y="300"/>
                    <a:pt x="103" y="301"/>
                    <a:pt x="103" y="301"/>
                  </a:cubicBezTo>
                  <a:cubicBezTo>
                    <a:pt x="103" y="301"/>
                    <a:pt x="103" y="301"/>
                    <a:pt x="103" y="301"/>
                  </a:cubicBezTo>
                  <a:moveTo>
                    <a:pt x="60" y="310"/>
                  </a:moveTo>
                  <a:cubicBezTo>
                    <a:pt x="51" y="310"/>
                    <a:pt x="43" y="310"/>
                    <a:pt x="36" y="307"/>
                  </a:cubicBezTo>
                  <a:cubicBezTo>
                    <a:pt x="36" y="303"/>
                    <a:pt x="36" y="299"/>
                    <a:pt x="36" y="295"/>
                  </a:cubicBezTo>
                  <a:cubicBezTo>
                    <a:pt x="39" y="298"/>
                    <a:pt x="47" y="300"/>
                    <a:pt x="61" y="302"/>
                  </a:cubicBezTo>
                  <a:cubicBezTo>
                    <a:pt x="65" y="302"/>
                    <a:pt x="70" y="302"/>
                    <a:pt x="74" y="302"/>
                  </a:cubicBezTo>
                  <a:cubicBezTo>
                    <a:pt x="77" y="302"/>
                    <a:pt x="80" y="302"/>
                    <a:pt x="83" y="302"/>
                  </a:cubicBezTo>
                  <a:cubicBezTo>
                    <a:pt x="85" y="301"/>
                    <a:pt x="90" y="300"/>
                    <a:pt x="95" y="298"/>
                  </a:cubicBezTo>
                  <a:cubicBezTo>
                    <a:pt x="96" y="298"/>
                    <a:pt x="98" y="297"/>
                    <a:pt x="99" y="296"/>
                  </a:cubicBezTo>
                  <a:cubicBezTo>
                    <a:pt x="99" y="298"/>
                    <a:pt x="99" y="301"/>
                    <a:pt x="99" y="304"/>
                  </a:cubicBezTo>
                  <a:cubicBezTo>
                    <a:pt x="92" y="308"/>
                    <a:pt x="82" y="309"/>
                    <a:pt x="73" y="310"/>
                  </a:cubicBezTo>
                  <a:cubicBezTo>
                    <a:pt x="69" y="310"/>
                    <a:pt x="64" y="310"/>
                    <a:pt x="60" y="310"/>
                  </a:cubicBezTo>
                  <a:cubicBezTo>
                    <a:pt x="60" y="310"/>
                    <a:pt x="60" y="310"/>
                    <a:pt x="60" y="310"/>
                  </a:cubicBezTo>
                  <a:moveTo>
                    <a:pt x="53" y="212"/>
                  </a:moveTo>
                  <a:cubicBezTo>
                    <a:pt x="53" y="212"/>
                    <a:pt x="52" y="212"/>
                    <a:pt x="51" y="212"/>
                  </a:cubicBezTo>
                  <a:cubicBezTo>
                    <a:pt x="51" y="211"/>
                    <a:pt x="52" y="210"/>
                    <a:pt x="52" y="209"/>
                  </a:cubicBezTo>
                  <a:cubicBezTo>
                    <a:pt x="53" y="210"/>
                    <a:pt x="53" y="211"/>
                    <a:pt x="54" y="212"/>
                  </a:cubicBezTo>
                  <a:cubicBezTo>
                    <a:pt x="53" y="212"/>
                    <a:pt x="53" y="212"/>
                    <a:pt x="53" y="212"/>
                  </a:cubicBezTo>
                  <a:moveTo>
                    <a:pt x="50" y="210"/>
                  </a:moveTo>
                  <a:cubicBezTo>
                    <a:pt x="50" y="209"/>
                    <a:pt x="50" y="208"/>
                    <a:pt x="49" y="208"/>
                  </a:cubicBezTo>
                  <a:cubicBezTo>
                    <a:pt x="49" y="208"/>
                    <a:pt x="49" y="208"/>
                    <a:pt x="49" y="208"/>
                  </a:cubicBezTo>
                  <a:cubicBezTo>
                    <a:pt x="49" y="208"/>
                    <a:pt x="49" y="208"/>
                    <a:pt x="49" y="208"/>
                  </a:cubicBezTo>
                  <a:cubicBezTo>
                    <a:pt x="49" y="207"/>
                    <a:pt x="49" y="207"/>
                    <a:pt x="50" y="206"/>
                  </a:cubicBezTo>
                  <a:cubicBezTo>
                    <a:pt x="50" y="206"/>
                    <a:pt x="50" y="206"/>
                    <a:pt x="50" y="206"/>
                  </a:cubicBezTo>
                  <a:cubicBezTo>
                    <a:pt x="50" y="207"/>
                    <a:pt x="51" y="207"/>
                    <a:pt x="51" y="208"/>
                  </a:cubicBezTo>
                  <a:cubicBezTo>
                    <a:pt x="51" y="208"/>
                    <a:pt x="50" y="209"/>
                    <a:pt x="50" y="210"/>
                  </a:cubicBezTo>
                  <a:moveTo>
                    <a:pt x="59" y="211"/>
                  </a:moveTo>
                  <a:cubicBezTo>
                    <a:pt x="59" y="210"/>
                    <a:pt x="59" y="210"/>
                    <a:pt x="59" y="210"/>
                  </a:cubicBezTo>
                  <a:cubicBezTo>
                    <a:pt x="58" y="210"/>
                    <a:pt x="57" y="210"/>
                    <a:pt x="57" y="209"/>
                  </a:cubicBezTo>
                  <a:cubicBezTo>
                    <a:pt x="56" y="208"/>
                    <a:pt x="55" y="208"/>
                    <a:pt x="55" y="207"/>
                  </a:cubicBezTo>
                  <a:cubicBezTo>
                    <a:pt x="54" y="206"/>
                    <a:pt x="53" y="205"/>
                    <a:pt x="53" y="204"/>
                  </a:cubicBezTo>
                  <a:cubicBezTo>
                    <a:pt x="52" y="204"/>
                    <a:pt x="52" y="204"/>
                    <a:pt x="52" y="204"/>
                  </a:cubicBezTo>
                  <a:cubicBezTo>
                    <a:pt x="53" y="204"/>
                    <a:pt x="53" y="204"/>
                    <a:pt x="53" y="204"/>
                  </a:cubicBezTo>
                  <a:cubicBezTo>
                    <a:pt x="55" y="197"/>
                    <a:pt x="60" y="192"/>
                    <a:pt x="65" y="189"/>
                  </a:cubicBezTo>
                  <a:cubicBezTo>
                    <a:pt x="66" y="192"/>
                    <a:pt x="67" y="196"/>
                    <a:pt x="68" y="199"/>
                  </a:cubicBezTo>
                  <a:cubicBezTo>
                    <a:pt x="68" y="201"/>
                    <a:pt x="69" y="203"/>
                    <a:pt x="69" y="204"/>
                  </a:cubicBezTo>
                  <a:cubicBezTo>
                    <a:pt x="69" y="206"/>
                    <a:pt x="68" y="207"/>
                    <a:pt x="67" y="208"/>
                  </a:cubicBezTo>
                  <a:cubicBezTo>
                    <a:pt x="67" y="209"/>
                    <a:pt x="65" y="210"/>
                    <a:pt x="64" y="210"/>
                  </a:cubicBezTo>
                  <a:cubicBezTo>
                    <a:pt x="62" y="211"/>
                    <a:pt x="60" y="211"/>
                    <a:pt x="59" y="211"/>
                  </a:cubicBezTo>
                  <a:moveTo>
                    <a:pt x="62" y="187"/>
                  </a:moveTo>
                  <a:cubicBezTo>
                    <a:pt x="63" y="185"/>
                    <a:pt x="64" y="183"/>
                    <a:pt x="64" y="181"/>
                  </a:cubicBezTo>
                  <a:cubicBezTo>
                    <a:pt x="64" y="183"/>
                    <a:pt x="64" y="184"/>
                    <a:pt x="65" y="185"/>
                  </a:cubicBezTo>
                  <a:cubicBezTo>
                    <a:pt x="64" y="186"/>
                    <a:pt x="63" y="186"/>
                    <a:pt x="62" y="187"/>
                  </a:cubicBezTo>
                  <a:moveTo>
                    <a:pt x="48" y="206"/>
                  </a:moveTo>
                  <a:cubicBezTo>
                    <a:pt x="47" y="205"/>
                    <a:pt x="47" y="204"/>
                    <a:pt x="46" y="204"/>
                  </a:cubicBezTo>
                  <a:cubicBezTo>
                    <a:pt x="45" y="202"/>
                    <a:pt x="43" y="201"/>
                    <a:pt x="41" y="200"/>
                  </a:cubicBezTo>
                  <a:cubicBezTo>
                    <a:pt x="42" y="194"/>
                    <a:pt x="43" y="189"/>
                    <a:pt x="45" y="184"/>
                  </a:cubicBezTo>
                  <a:cubicBezTo>
                    <a:pt x="47" y="184"/>
                    <a:pt x="48" y="183"/>
                    <a:pt x="49" y="183"/>
                  </a:cubicBezTo>
                  <a:cubicBezTo>
                    <a:pt x="53" y="182"/>
                    <a:pt x="56" y="180"/>
                    <a:pt x="60" y="179"/>
                  </a:cubicBezTo>
                  <a:cubicBezTo>
                    <a:pt x="58" y="183"/>
                    <a:pt x="56" y="187"/>
                    <a:pt x="55" y="192"/>
                  </a:cubicBezTo>
                  <a:cubicBezTo>
                    <a:pt x="56" y="192"/>
                    <a:pt x="56" y="192"/>
                    <a:pt x="56" y="192"/>
                  </a:cubicBezTo>
                  <a:cubicBezTo>
                    <a:pt x="53" y="195"/>
                    <a:pt x="51" y="199"/>
                    <a:pt x="49" y="203"/>
                  </a:cubicBezTo>
                  <a:cubicBezTo>
                    <a:pt x="49" y="203"/>
                    <a:pt x="49" y="203"/>
                    <a:pt x="49" y="203"/>
                  </a:cubicBezTo>
                  <a:cubicBezTo>
                    <a:pt x="49" y="204"/>
                    <a:pt x="49" y="204"/>
                    <a:pt x="49" y="204"/>
                  </a:cubicBezTo>
                  <a:cubicBezTo>
                    <a:pt x="49" y="204"/>
                    <a:pt x="49" y="204"/>
                    <a:pt x="49" y="204"/>
                  </a:cubicBezTo>
                  <a:cubicBezTo>
                    <a:pt x="49" y="204"/>
                    <a:pt x="49" y="204"/>
                    <a:pt x="49" y="204"/>
                  </a:cubicBezTo>
                  <a:cubicBezTo>
                    <a:pt x="48" y="205"/>
                    <a:pt x="48" y="205"/>
                    <a:pt x="48" y="206"/>
                  </a:cubicBezTo>
                  <a:moveTo>
                    <a:pt x="57" y="190"/>
                  </a:moveTo>
                  <a:cubicBezTo>
                    <a:pt x="59" y="186"/>
                    <a:pt x="60" y="182"/>
                    <a:pt x="62" y="178"/>
                  </a:cubicBezTo>
                  <a:cubicBezTo>
                    <a:pt x="63" y="178"/>
                    <a:pt x="63" y="177"/>
                    <a:pt x="64" y="177"/>
                  </a:cubicBezTo>
                  <a:cubicBezTo>
                    <a:pt x="64" y="177"/>
                    <a:pt x="64" y="177"/>
                    <a:pt x="64" y="177"/>
                  </a:cubicBezTo>
                  <a:cubicBezTo>
                    <a:pt x="64" y="178"/>
                    <a:pt x="64" y="178"/>
                    <a:pt x="64" y="178"/>
                  </a:cubicBezTo>
                  <a:cubicBezTo>
                    <a:pt x="63" y="178"/>
                    <a:pt x="63" y="178"/>
                    <a:pt x="63" y="178"/>
                  </a:cubicBezTo>
                  <a:cubicBezTo>
                    <a:pt x="63" y="181"/>
                    <a:pt x="61" y="185"/>
                    <a:pt x="59" y="188"/>
                  </a:cubicBezTo>
                  <a:cubicBezTo>
                    <a:pt x="59" y="189"/>
                    <a:pt x="59" y="189"/>
                    <a:pt x="59" y="189"/>
                  </a:cubicBezTo>
                  <a:cubicBezTo>
                    <a:pt x="59" y="189"/>
                    <a:pt x="58" y="190"/>
                    <a:pt x="57" y="190"/>
                  </a:cubicBezTo>
                  <a:moveTo>
                    <a:pt x="62" y="149"/>
                  </a:moveTo>
                  <a:cubicBezTo>
                    <a:pt x="68" y="149"/>
                    <a:pt x="74" y="148"/>
                    <a:pt x="78" y="147"/>
                  </a:cubicBezTo>
                  <a:cubicBezTo>
                    <a:pt x="78" y="147"/>
                    <a:pt x="78" y="147"/>
                    <a:pt x="78" y="147"/>
                  </a:cubicBezTo>
                  <a:cubicBezTo>
                    <a:pt x="77" y="149"/>
                    <a:pt x="74" y="153"/>
                    <a:pt x="72" y="154"/>
                  </a:cubicBezTo>
                  <a:cubicBezTo>
                    <a:pt x="70" y="156"/>
                    <a:pt x="66" y="157"/>
                    <a:pt x="62" y="157"/>
                  </a:cubicBezTo>
                  <a:cubicBezTo>
                    <a:pt x="62" y="157"/>
                    <a:pt x="62" y="157"/>
                    <a:pt x="62" y="157"/>
                  </a:cubicBezTo>
                  <a:cubicBezTo>
                    <a:pt x="62" y="157"/>
                    <a:pt x="62" y="157"/>
                    <a:pt x="62" y="157"/>
                  </a:cubicBezTo>
                  <a:cubicBezTo>
                    <a:pt x="62" y="157"/>
                    <a:pt x="61" y="157"/>
                    <a:pt x="61" y="156"/>
                  </a:cubicBezTo>
                  <a:cubicBezTo>
                    <a:pt x="57" y="156"/>
                    <a:pt x="54" y="155"/>
                    <a:pt x="51" y="153"/>
                  </a:cubicBezTo>
                  <a:cubicBezTo>
                    <a:pt x="48" y="151"/>
                    <a:pt x="46" y="149"/>
                    <a:pt x="45" y="147"/>
                  </a:cubicBezTo>
                  <a:cubicBezTo>
                    <a:pt x="46" y="147"/>
                    <a:pt x="47" y="147"/>
                    <a:pt x="48" y="148"/>
                  </a:cubicBezTo>
                  <a:cubicBezTo>
                    <a:pt x="53" y="148"/>
                    <a:pt x="58" y="149"/>
                    <a:pt x="62" y="149"/>
                  </a:cubicBezTo>
                  <a:moveTo>
                    <a:pt x="30" y="181"/>
                  </a:moveTo>
                  <a:cubicBezTo>
                    <a:pt x="30" y="180"/>
                    <a:pt x="29" y="179"/>
                    <a:pt x="29" y="179"/>
                  </a:cubicBezTo>
                  <a:cubicBezTo>
                    <a:pt x="32" y="174"/>
                    <a:pt x="34" y="166"/>
                    <a:pt x="37" y="159"/>
                  </a:cubicBezTo>
                  <a:cubicBezTo>
                    <a:pt x="38" y="155"/>
                    <a:pt x="39" y="151"/>
                    <a:pt x="40" y="148"/>
                  </a:cubicBezTo>
                  <a:cubicBezTo>
                    <a:pt x="40" y="147"/>
                    <a:pt x="40" y="145"/>
                    <a:pt x="40" y="144"/>
                  </a:cubicBezTo>
                  <a:cubicBezTo>
                    <a:pt x="40" y="144"/>
                    <a:pt x="40" y="144"/>
                    <a:pt x="40" y="144"/>
                  </a:cubicBezTo>
                  <a:cubicBezTo>
                    <a:pt x="41" y="144"/>
                    <a:pt x="41" y="144"/>
                    <a:pt x="41" y="144"/>
                  </a:cubicBezTo>
                  <a:cubicBezTo>
                    <a:pt x="41" y="145"/>
                    <a:pt x="41" y="145"/>
                    <a:pt x="41" y="145"/>
                  </a:cubicBezTo>
                  <a:cubicBezTo>
                    <a:pt x="41" y="150"/>
                    <a:pt x="45" y="153"/>
                    <a:pt x="49" y="156"/>
                  </a:cubicBezTo>
                  <a:cubicBezTo>
                    <a:pt x="52" y="158"/>
                    <a:pt x="56" y="160"/>
                    <a:pt x="60" y="160"/>
                  </a:cubicBezTo>
                  <a:cubicBezTo>
                    <a:pt x="61" y="160"/>
                    <a:pt x="62" y="160"/>
                    <a:pt x="62" y="160"/>
                  </a:cubicBezTo>
                  <a:cubicBezTo>
                    <a:pt x="65" y="160"/>
                    <a:pt x="67" y="160"/>
                    <a:pt x="70" y="159"/>
                  </a:cubicBezTo>
                  <a:cubicBezTo>
                    <a:pt x="68" y="161"/>
                    <a:pt x="66" y="164"/>
                    <a:pt x="65" y="168"/>
                  </a:cubicBezTo>
                  <a:cubicBezTo>
                    <a:pt x="65" y="170"/>
                    <a:pt x="64" y="171"/>
                    <a:pt x="64" y="173"/>
                  </a:cubicBezTo>
                  <a:cubicBezTo>
                    <a:pt x="64" y="173"/>
                    <a:pt x="64" y="173"/>
                    <a:pt x="64" y="173"/>
                  </a:cubicBezTo>
                  <a:cubicBezTo>
                    <a:pt x="59" y="175"/>
                    <a:pt x="53" y="177"/>
                    <a:pt x="48" y="180"/>
                  </a:cubicBezTo>
                  <a:cubicBezTo>
                    <a:pt x="47" y="180"/>
                    <a:pt x="46" y="180"/>
                    <a:pt x="45" y="180"/>
                  </a:cubicBezTo>
                  <a:cubicBezTo>
                    <a:pt x="45" y="180"/>
                    <a:pt x="45" y="180"/>
                    <a:pt x="45" y="180"/>
                  </a:cubicBezTo>
                  <a:cubicBezTo>
                    <a:pt x="44" y="180"/>
                    <a:pt x="44" y="180"/>
                    <a:pt x="44" y="180"/>
                  </a:cubicBezTo>
                  <a:cubicBezTo>
                    <a:pt x="43" y="180"/>
                    <a:pt x="43" y="180"/>
                    <a:pt x="43" y="180"/>
                  </a:cubicBezTo>
                  <a:cubicBezTo>
                    <a:pt x="42" y="182"/>
                    <a:pt x="42" y="182"/>
                    <a:pt x="42" y="182"/>
                  </a:cubicBezTo>
                  <a:cubicBezTo>
                    <a:pt x="40" y="187"/>
                    <a:pt x="39" y="193"/>
                    <a:pt x="38" y="198"/>
                  </a:cubicBezTo>
                  <a:cubicBezTo>
                    <a:pt x="37" y="198"/>
                    <a:pt x="37" y="198"/>
                    <a:pt x="37" y="198"/>
                  </a:cubicBezTo>
                  <a:cubicBezTo>
                    <a:pt x="36" y="198"/>
                    <a:pt x="35" y="197"/>
                    <a:pt x="35" y="197"/>
                  </a:cubicBezTo>
                  <a:cubicBezTo>
                    <a:pt x="34" y="196"/>
                    <a:pt x="34" y="195"/>
                    <a:pt x="34" y="194"/>
                  </a:cubicBezTo>
                  <a:cubicBezTo>
                    <a:pt x="33" y="191"/>
                    <a:pt x="32" y="189"/>
                    <a:pt x="32" y="186"/>
                  </a:cubicBezTo>
                  <a:cubicBezTo>
                    <a:pt x="32" y="185"/>
                    <a:pt x="32" y="185"/>
                    <a:pt x="32" y="185"/>
                  </a:cubicBezTo>
                  <a:cubicBezTo>
                    <a:pt x="32" y="185"/>
                    <a:pt x="32" y="185"/>
                    <a:pt x="32" y="185"/>
                  </a:cubicBezTo>
                  <a:cubicBezTo>
                    <a:pt x="33" y="183"/>
                    <a:pt x="36" y="177"/>
                    <a:pt x="37" y="174"/>
                  </a:cubicBezTo>
                  <a:cubicBezTo>
                    <a:pt x="37" y="173"/>
                    <a:pt x="37" y="173"/>
                    <a:pt x="37" y="173"/>
                  </a:cubicBezTo>
                  <a:cubicBezTo>
                    <a:pt x="38" y="173"/>
                    <a:pt x="38" y="172"/>
                    <a:pt x="39" y="172"/>
                  </a:cubicBezTo>
                  <a:cubicBezTo>
                    <a:pt x="42" y="170"/>
                    <a:pt x="45" y="169"/>
                    <a:pt x="47" y="167"/>
                  </a:cubicBezTo>
                  <a:cubicBezTo>
                    <a:pt x="50" y="166"/>
                    <a:pt x="53" y="164"/>
                    <a:pt x="56" y="162"/>
                  </a:cubicBezTo>
                  <a:cubicBezTo>
                    <a:pt x="54" y="159"/>
                    <a:pt x="54" y="159"/>
                    <a:pt x="54" y="159"/>
                  </a:cubicBezTo>
                  <a:cubicBezTo>
                    <a:pt x="51" y="161"/>
                    <a:pt x="49" y="163"/>
                    <a:pt x="46" y="164"/>
                  </a:cubicBezTo>
                  <a:cubicBezTo>
                    <a:pt x="43" y="165"/>
                    <a:pt x="40" y="167"/>
                    <a:pt x="37" y="169"/>
                  </a:cubicBezTo>
                  <a:cubicBezTo>
                    <a:pt x="36" y="169"/>
                    <a:pt x="35" y="170"/>
                    <a:pt x="35" y="171"/>
                  </a:cubicBezTo>
                  <a:cubicBezTo>
                    <a:pt x="34" y="171"/>
                    <a:pt x="34" y="172"/>
                    <a:pt x="34" y="173"/>
                  </a:cubicBezTo>
                  <a:cubicBezTo>
                    <a:pt x="33" y="174"/>
                    <a:pt x="31" y="178"/>
                    <a:pt x="30" y="181"/>
                  </a:cubicBezTo>
                  <a:moveTo>
                    <a:pt x="62" y="145"/>
                  </a:moveTo>
                  <a:cubicBezTo>
                    <a:pt x="61" y="145"/>
                    <a:pt x="60" y="145"/>
                    <a:pt x="59" y="145"/>
                  </a:cubicBezTo>
                  <a:cubicBezTo>
                    <a:pt x="66" y="144"/>
                    <a:pt x="72" y="143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80" y="141"/>
                    <a:pt x="80" y="141"/>
                    <a:pt x="80" y="141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0" y="142"/>
                    <a:pt x="79" y="143"/>
                  </a:cubicBezTo>
                  <a:cubicBezTo>
                    <a:pt x="79" y="143"/>
                    <a:pt x="78" y="143"/>
                    <a:pt x="77" y="143"/>
                  </a:cubicBezTo>
                  <a:cubicBezTo>
                    <a:pt x="73" y="145"/>
                    <a:pt x="68" y="145"/>
                    <a:pt x="62" y="145"/>
                  </a:cubicBezTo>
                  <a:moveTo>
                    <a:pt x="40" y="138"/>
                  </a:moveTo>
                  <a:cubicBezTo>
                    <a:pt x="40" y="137"/>
                    <a:pt x="40" y="137"/>
                    <a:pt x="40" y="137"/>
                  </a:cubicBezTo>
                  <a:cubicBezTo>
                    <a:pt x="40" y="138"/>
                    <a:pt x="40" y="138"/>
                    <a:pt x="40" y="138"/>
                  </a:cubicBezTo>
                  <a:cubicBezTo>
                    <a:pt x="40" y="138"/>
                    <a:pt x="40" y="138"/>
                    <a:pt x="40" y="138"/>
                  </a:cubicBezTo>
                  <a:moveTo>
                    <a:pt x="52" y="140"/>
                  </a:moveTo>
                  <a:cubicBezTo>
                    <a:pt x="56" y="140"/>
                    <a:pt x="61" y="139"/>
                    <a:pt x="66" y="139"/>
                  </a:cubicBezTo>
                  <a:cubicBezTo>
                    <a:pt x="70" y="138"/>
                    <a:pt x="75" y="138"/>
                    <a:pt x="79" y="137"/>
                  </a:cubicBezTo>
                  <a:cubicBezTo>
                    <a:pt x="79" y="137"/>
                    <a:pt x="79" y="137"/>
                    <a:pt x="79" y="137"/>
                  </a:cubicBezTo>
                  <a:cubicBezTo>
                    <a:pt x="70" y="140"/>
                    <a:pt x="61" y="142"/>
                    <a:pt x="52" y="142"/>
                  </a:cubicBezTo>
                  <a:cubicBezTo>
                    <a:pt x="52" y="142"/>
                    <a:pt x="52" y="142"/>
                    <a:pt x="52" y="142"/>
                  </a:cubicBezTo>
                  <a:cubicBezTo>
                    <a:pt x="49" y="142"/>
                    <a:pt x="47" y="142"/>
                    <a:pt x="44" y="141"/>
                  </a:cubicBezTo>
                  <a:cubicBezTo>
                    <a:pt x="43" y="141"/>
                    <a:pt x="43" y="141"/>
                    <a:pt x="43" y="141"/>
                  </a:cubicBezTo>
                  <a:cubicBezTo>
                    <a:pt x="43" y="141"/>
                    <a:pt x="43" y="141"/>
                    <a:pt x="43" y="141"/>
                  </a:cubicBezTo>
                  <a:cubicBezTo>
                    <a:pt x="43" y="141"/>
                    <a:pt x="43" y="141"/>
                    <a:pt x="43" y="141"/>
                  </a:cubicBezTo>
                  <a:cubicBezTo>
                    <a:pt x="43" y="140"/>
                    <a:pt x="43" y="139"/>
                    <a:pt x="43" y="139"/>
                  </a:cubicBezTo>
                  <a:cubicBezTo>
                    <a:pt x="46" y="140"/>
                    <a:pt x="49" y="140"/>
                    <a:pt x="52" y="140"/>
                  </a:cubicBezTo>
                  <a:moveTo>
                    <a:pt x="15" y="213"/>
                  </a:moveTo>
                  <a:cubicBezTo>
                    <a:pt x="14" y="210"/>
                    <a:pt x="12" y="206"/>
                    <a:pt x="10" y="202"/>
                  </a:cubicBezTo>
                  <a:cubicBezTo>
                    <a:pt x="8" y="198"/>
                    <a:pt x="6" y="194"/>
                    <a:pt x="5" y="190"/>
                  </a:cubicBezTo>
                  <a:cubicBezTo>
                    <a:pt x="4" y="188"/>
                    <a:pt x="4" y="186"/>
                    <a:pt x="4" y="185"/>
                  </a:cubicBezTo>
                  <a:cubicBezTo>
                    <a:pt x="4" y="184"/>
                    <a:pt x="4" y="183"/>
                    <a:pt x="4" y="183"/>
                  </a:cubicBezTo>
                  <a:cubicBezTo>
                    <a:pt x="4" y="182"/>
                    <a:pt x="5" y="181"/>
                    <a:pt x="5" y="180"/>
                  </a:cubicBezTo>
                  <a:cubicBezTo>
                    <a:pt x="6" y="179"/>
                    <a:pt x="7" y="178"/>
                    <a:pt x="7" y="177"/>
                  </a:cubicBezTo>
                  <a:cubicBezTo>
                    <a:pt x="14" y="163"/>
                    <a:pt x="18" y="152"/>
                    <a:pt x="25" y="138"/>
                  </a:cubicBezTo>
                  <a:cubicBezTo>
                    <a:pt x="25" y="137"/>
                    <a:pt x="27" y="136"/>
                    <a:pt x="28" y="135"/>
                  </a:cubicBezTo>
                  <a:cubicBezTo>
                    <a:pt x="29" y="134"/>
                    <a:pt x="31" y="134"/>
                    <a:pt x="32" y="134"/>
                  </a:cubicBezTo>
                  <a:cubicBezTo>
                    <a:pt x="32" y="134"/>
                    <a:pt x="32" y="134"/>
                    <a:pt x="32" y="134"/>
                  </a:cubicBezTo>
                  <a:cubicBezTo>
                    <a:pt x="33" y="134"/>
                    <a:pt x="33" y="134"/>
                    <a:pt x="33" y="134"/>
                  </a:cubicBezTo>
                  <a:cubicBezTo>
                    <a:pt x="34" y="134"/>
                    <a:pt x="35" y="136"/>
                    <a:pt x="36" y="137"/>
                  </a:cubicBezTo>
                  <a:cubicBezTo>
                    <a:pt x="37" y="138"/>
                    <a:pt x="37" y="140"/>
                    <a:pt x="37" y="142"/>
                  </a:cubicBezTo>
                  <a:cubicBezTo>
                    <a:pt x="37" y="142"/>
                    <a:pt x="37" y="142"/>
                    <a:pt x="37" y="142"/>
                  </a:cubicBezTo>
                  <a:cubicBezTo>
                    <a:pt x="37" y="142"/>
                    <a:pt x="37" y="143"/>
                    <a:pt x="37" y="144"/>
                  </a:cubicBezTo>
                  <a:cubicBezTo>
                    <a:pt x="36" y="147"/>
                    <a:pt x="35" y="154"/>
                    <a:pt x="32" y="161"/>
                  </a:cubicBezTo>
                  <a:cubicBezTo>
                    <a:pt x="30" y="168"/>
                    <a:pt x="28" y="174"/>
                    <a:pt x="25" y="178"/>
                  </a:cubicBezTo>
                  <a:cubicBezTo>
                    <a:pt x="25" y="179"/>
                    <a:pt x="25" y="179"/>
                    <a:pt x="25" y="179"/>
                  </a:cubicBezTo>
                  <a:cubicBezTo>
                    <a:pt x="25" y="180"/>
                    <a:pt x="25" y="180"/>
                    <a:pt x="25" y="180"/>
                  </a:cubicBezTo>
                  <a:cubicBezTo>
                    <a:pt x="27" y="182"/>
                    <a:pt x="28" y="184"/>
                    <a:pt x="28" y="187"/>
                  </a:cubicBezTo>
                  <a:cubicBezTo>
                    <a:pt x="29" y="189"/>
                    <a:pt x="29" y="192"/>
                    <a:pt x="30" y="195"/>
                  </a:cubicBezTo>
                  <a:cubicBezTo>
                    <a:pt x="30" y="196"/>
                    <a:pt x="31" y="198"/>
                    <a:pt x="32" y="199"/>
                  </a:cubicBezTo>
                  <a:cubicBezTo>
                    <a:pt x="33" y="201"/>
                    <a:pt x="35" y="201"/>
                    <a:pt x="36" y="202"/>
                  </a:cubicBezTo>
                  <a:cubicBezTo>
                    <a:pt x="39" y="202"/>
                    <a:pt x="42" y="204"/>
                    <a:pt x="44" y="206"/>
                  </a:cubicBezTo>
                  <a:cubicBezTo>
                    <a:pt x="46" y="208"/>
                    <a:pt x="47" y="211"/>
                    <a:pt x="47" y="213"/>
                  </a:cubicBezTo>
                  <a:cubicBezTo>
                    <a:pt x="47" y="215"/>
                    <a:pt x="47" y="215"/>
                    <a:pt x="47" y="215"/>
                  </a:cubicBezTo>
                  <a:cubicBezTo>
                    <a:pt x="49" y="215"/>
                    <a:pt x="49" y="215"/>
                    <a:pt x="49" y="215"/>
                  </a:cubicBezTo>
                  <a:cubicBezTo>
                    <a:pt x="50" y="215"/>
                    <a:pt x="52" y="215"/>
                    <a:pt x="53" y="215"/>
                  </a:cubicBezTo>
                  <a:cubicBezTo>
                    <a:pt x="57" y="215"/>
                    <a:pt x="61" y="215"/>
                    <a:pt x="65" y="213"/>
                  </a:cubicBezTo>
                  <a:cubicBezTo>
                    <a:pt x="67" y="213"/>
                    <a:pt x="68" y="212"/>
                    <a:pt x="70" y="211"/>
                  </a:cubicBezTo>
                  <a:cubicBezTo>
                    <a:pt x="72" y="209"/>
                    <a:pt x="72" y="207"/>
                    <a:pt x="72" y="204"/>
                  </a:cubicBezTo>
                  <a:cubicBezTo>
                    <a:pt x="72" y="202"/>
                    <a:pt x="72" y="200"/>
                    <a:pt x="71" y="198"/>
                  </a:cubicBezTo>
                  <a:cubicBezTo>
                    <a:pt x="70" y="191"/>
                    <a:pt x="67" y="184"/>
                    <a:pt x="67" y="177"/>
                  </a:cubicBezTo>
                  <a:cubicBezTo>
                    <a:pt x="67" y="175"/>
                    <a:pt x="68" y="172"/>
                    <a:pt x="69" y="169"/>
                  </a:cubicBezTo>
                  <a:cubicBezTo>
                    <a:pt x="70" y="165"/>
                    <a:pt x="72" y="162"/>
                    <a:pt x="74" y="160"/>
                  </a:cubicBezTo>
                  <a:cubicBezTo>
                    <a:pt x="76" y="158"/>
                    <a:pt x="77" y="158"/>
                    <a:pt x="79" y="158"/>
                  </a:cubicBezTo>
                  <a:cubicBezTo>
                    <a:pt x="79" y="158"/>
                    <a:pt x="79" y="158"/>
                    <a:pt x="79" y="158"/>
                  </a:cubicBezTo>
                  <a:cubicBezTo>
                    <a:pt x="81" y="158"/>
                    <a:pt x="82" y="158"/>
                    <a:pt x="83" y="159"/>
                  </a:cubicBezTo>
                  <a:cubicBezTo>
                    <a:pt x="84" y="160"/>
                    <a:pt x="85" y="161"/>
                    <a:pt x="85" y="162"/>
                  </a:cubicBezTo>
                  <a:cubicBezTo>
                    <a:pt x="85" y="162"/>
                    <a:pt x="85" y="162"/>
                    <a:pt x="85" y="162"/>
                  </a:cubicBezTo>
                  <a:cubicBezTo>
                    <a:pt x="85" y="164"/>
                    <a:pt x="85" y="166"/>
                    <a:pt x="85" y="169"/>
                  </a:cubicBezTo>
                  <a:cubicBezTo>
                    <a:pt x="85" y="178"/>
                    <a:pt x="86" y="188"/>
                    <a:pt x="89" y="197"/>
                  </a:cubicBezTo>
                  <a:cubicBezTo>
                    <a:pt x="94" y="213"/>
                    <a:pt x="98" y="220"/>
                    <a:pt x="102" y="235"/>
                  </a:cubicBezTo>
                  <a:cubicBezTo>
                    <a:pt x="102" y="239"/>
                    <a:pt x="103" y="241"/>
                    <a:pt x="103" y="244"/>
                  </a:cubicBezTo>
                  <a:cubicBezTo>
                    <a:pt x="103" y="250"/>
                    <a:pt x="101" y="255"/>
                    <a:pt x="98" y="259"/>
                  </a:cubicBezTo>
                  <a:cubicBezTo>
                    <a:pt x="96" y="263"/>
                    <a:pt x="93" y="267"/>
                    <a:pt x="92" y="272"/>
                  </a:cubicBezTo>
                  <a:cubicBezTo>
                    <a:pt x="92" y="272"/>
                    <a:pt x="92" y="272"/>
                    <a:pt x="92" y="272"/>
                  </a:cubicBezTo>
                  <a:cubicBezTo>
                    <a:pt x="92" y="275"/>
                    <a:pt x="92" y="278"/>
                    <a:pt x="92" y="281"/>
                  </a:cubicBezTo>
                  <a:cubicBezTo>
                    <a:pt x="91" y="281"/>
                    <a:pt x="91" y="282"/>
                    <a:pt x="91" y="283"/>
                  </a:cubicBezTo>
                  <a:cubicBezTo>
                    <a:pt x="92" y="283"/>
                    <a:pt x="92" y="283"/>
                    <a:pt x="92" y="283"/>
                  </a:cubicBezTo>
                  <a:cubicBezTo>
                    <a:pt x="91" y="286"/>
                    <a:pt x="91" y="288"/>
                    <a:pt x="91" y="291"/>
                  </a:cubicBezTo>
                  <a:cubicBezTo>
                    <a:pt x="95" y="291"/>
                    <a:pt x="95" y="291"/>
                    <a:pt x="95" y="291"/>
                  </a:cubicBezTo>
                  <a:cubicBezTo>
                    <a:pt x="95" y="289"/>
                    <a:pt x="95" y="286"/>
                    <a:pt x="95" y="284"/>
                  </a:cubicBezTo>
                  <a:cubicBezTo>
                    <a:pt x="97" y="284"/>
                    <a:pt x="98" y="285"/>
                    <a:pt x="99" y="286"/>
                  </a:cubicBezTo>
                  <a:cubicBezTo>
                    <a:pt x="100" y="287"/>
                    <a:pt x="100" y="288"/>
                    <a:pt x="100" y="289"/>
                  </a:cubicBezTo>
                  <a:cubicBezTo>
                    <a:pt x="100" y="290"/>
                    <a:pt x="99" y="291"/>
                    <a:pt x="98" y="292"/>
                  </a:cubicBezTo>
                  <a:cubicBezTo>
                    <a:pt x="96" y="294"/>
                    <a:pt x="93" y="295"/>
                    <a:pt x="90" y="296"/>
                  </a:cubicBezTo>
                  <a:cubicBezTo>
                    <a:pt x="87" y="297"/>
                    <a:pt x="84" y="298"/>
                    <a:pt x="82" y="298"/>
                  </a:cubicBezTo>
                  <a:cubicBezTo>
                    <a:pt x="79" y="299"/>
                    <a:pt x="77" y="299"/>
                    <a:pt x="74" y="299"/>
                  </a:cubicBezTo>
                  <a:cubicBezTo>
                    <a:pt x="74" y="299"/>
                    <a:pt x="74" y="299"/>
                    <a:pt x="74" y="299"/>
                  </a:cubicBezTo>
                  <a:cubicBezTo>
                    <a:pt x="70" y="299"/>
                    <a:pt x="66" y="298"/>
                    <a:pt x="61" y="298"/>
                  </a:cubicBezTo>
                  <a:cubicBezTo>
                    <a:pt x="48" y="297"/>
                    <a:pt x="41" y="294"/>
                    <a:pt x="38" y="292"/>
                  </a:cubicBezTo>
                  <a:cubicBezTo>
                    <a:pt x="37" y="292"/>
                    <a:pt x="36" y="291"/>
                    <a:pt x="36" y="290"/>
                  </a:cubicBezTo>
                  <a:cubicBezTo>
                    <a:pt x="36" y="290"/>
                    <a:pt x="36" y="289"/>
                    <a:pt x="36" y="288"/>
                  </a:cubicBezTo>
                  <a:cubicBezTo>
                    <a:pt x="36" y="288"/>
                    <a:pt x="36" y="288"/>
                    <a:pt x="36" y="288"/>
                  </a:cubicBezTo>
                  <a:cubicBezTo>
                    <a:pt x="36" y="287"/>
                    <a:pt x="36" y="287"/>
                    <a:pt x="36" y="287"/>
                  </a:cubicBezTo>
                  <a:cubicBezTo>
                    <a:pt x="37" y="287"/>
                    <a:pt x="38" y="286"/>
                    <a:pt x="40" y="285"/>
                  </a:cubicBezTo>
                  <a:cubicBezTo>
                    <a:pt x="40" y="286"/>
                    <a:pt x="40" y="286"/>
                    <a:pt x="40" y="286"/>
                  </a:cubicBezTo>
                  <a:cubicBezTo>
                    <a:pt x="40" y="288"/>
                    <a:pt x="40" y="289"/>
                    <a:pt x="40" y="291"/>
                  </a:cubicBezTo>
                  <a:cubicBezTo>
                    <a:pt x="44" y="291"/>
                    <a:pt x="44" y="291"/>
                    <a:pt x="44" y="291"/>
                  </a:cubicBezTo>
                  <a:cubicBezTo>
                    <a:pt x="44" y="290"/>
                    <a:pt x="44" y="288"/>
                    <a:pt x="44" y="286"/>
                  </a:cubicBezTo>
                  <a:cubicBezTo>
                    <a:pt x="44" y="281"/>
                    <a:pt x="44" y="276"/>
                    <a:pt x="43" y="271"/>
                  </a:cubicBezTo>
                  <a:cubicBezTo>
                    <a:pt x="43" y="271"/>
                    <a:pt x="43" y="271"/>
                    <a:pt x="43" y="271"/>
                  </a:cubicBezTo>
                  <a:cubicBezTo>
                    <a:pt x="40" y="272"/>
                    <a:pt x="40" y="272"/>
                    <a:pt x="40" y="272"/>
                  </a:cubicBezTo>
                  <a:cubicBezTo>
                    <a:pt x="43" y="271"/>
                    <a:pt x="43" y="271"/>
                    <a:pt x="43" y="271"/>
                  </a:cubicBezTo>
                  <a:cubicBezTo>
                    <a:pt x="43" y="271"/>
                    <a:pt x="43" y="271"/>
                    <a:pt x="43" y="271"/>
                  </a:cubicBezTo>
                  <a:cubicBezTo>
                    <a:pt x="38" y="264"/>
                    <a:pt x="34" y="257"/>
                    <a:pt x="30" y="251"/>
                  </a:cubicBezTo>
                  <a:cubicBezTo>
                    <a:pt x="26" y="245"/>
                    <a:pt x="24" y="241"/>
                    <a:pt x="23" y="239"/>
                  </a:cubicBezTo>
                  <a:cubicBezTo>
                    <a:pt x="21" y="237"/>
                    <a:pt x="21" y="235"/>
                    <a:pt x="20" y="232"/>
                  </a:cubicBezTo>
                  <a:cubicBezTo>
                    <a:pt x="20" y="233"/>
                    <a:pt x="21" y="234"/>
                    <a:pt x="21" y="235"/>
                  </a:cubicBezTo>
                  <a:cubicBezTo>
                    <a:pt x="21" y="235"/>
                    <a:pt x="21" y="235"/>
                    <a:pt x="21" y="235"/>
                  </a:cubicBezTo>
                  <a:cubicBezTo>
                    <a:pt x="22" y="235"/>
                    <a:pt x="22" y="235"/>
                    <a:pt x="22" y="235"/>
                  </a:cubicBezTo>
                  <a:cubicBezTo>
                    <a:pt x="25" y="238"/>
                    <a:pt x="25" y="238"/>
                    <a:pt x="25" y="238"/>
                  </a:cubicBezTo>
                  <a:cubicBezTo>
                    <a:pt x="25" y="234"/>
                    <a:pt x="25" y="234"/>
                    <a:pt x="25" y="234"/>
                  </a:cubicBezTo>
                  <a:cubicBezTo>
                    <a:pt x="24" y="234"/>
                    <a:pt x="24" y="234"/>
                    <a:pt x="24" y="234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21" y="226"/>
                    <a:pt x="18" y="220"/>
                    <a:pt x="15" y="214"/>
                  </a:cubicBezTo>
                  <a:cubicBezTo>
                    <a:pt x="15" y="213"/>
                    <a:pt x="15" y="213"/>
                    <a:pt x="15" y="213"/>
                  </a:cubicBezTo>
                  <a:cubicBezTo>
                    <a:pt x="15" y="213"/>
                    <a:pt x="15" y="213"/>
                    <a:pt x="15" y="213"/>
                  </a:cubicBezTo>
                  <a:moveTo>
                    <a:pt x="44" y="133"/>
                  </a:moveTo>
                  <a:cubicBezTo>
                    <a:pt x="45" y="133"/>
                    <a:pt x="45" y="133"/>
                    <a:pt x="45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57" y="133"/>
                    <a:pt x="68" y="131"/>
                    <a:pt x="80" y="129"/>
                  </a:cubicBezTo>
                  <a:cubicBezTo>
                    <a:pt x="79" y="130"/>
                    <a:pt x="79" y="130"/>
                    <a:pt x="79" y="130"/>
                  </a:cubicBezTo>
                  <a:cubicBezTo>
                    <a:pt x="79" y="131"/>
                    <a:pt x="78" y="132"/>
                    <a:pt x="78" y="133"/>
                  </a:cubicBezTo>
                  <a:cubicBezTo>
                    <a:pt x="78" y="133"/>
                    <a:pt x="78" y="133"/>
                    <a:pt x="78" y="133"/>
                  </a:cubicBezTo>
                  <a:cubicBezTo>
                    <a:pt x="74" y="134"/>
                    <a:pt x="70" y="135"/>
                    <a:pt x="65" y="135"/>
                  </a:cubicBezTo>
                  <a:cubicBezTo>
                    <a:pt x="61" y="136"/>
                    <a:pt x="56" y="136"/>
                    <a:pt x="52" y="136"/>
                  </a:cubicBezTo>
                  <a:cubicBezTo>
                    <a:pt x="52" y="136"/>
                    <a:pt x="52" y="136"/>
                    <a:pt x="52" y="136"/>
                  </a:cubicBezTo>
                  <a:cubicBezTo>
                    <a:pt x="52" y="136"/>
                    <a:pt x="52" y="136"/>
                    <a:pt x="52" y="136"/>
                  </a:cubicBezTo>
                  <a:cubicBezTo>
                    <a:pt x="49" y="136"/>
                    <a:pt x="46" y="136"/>
                    <a:pt x="44" y="135"/>
                  </a:cubicBezTo>
                  <a:cubicBezTo>
                    <a:pt x="44" y="135"/>
                    <a:pt x="44" y="135"/>
                    <a:pt x="44" y="135"/>
                  </a:cubicBezTo>
                  <a:cubicBezTo>
                    <a:pt x="43" y="135"/>
                    <a:pt x="43" y="135"/>
                    <a:pt x="43" y="135"/>
                  </a:cubicBezTo>
                  <a:cubicBezTo>
                    <a:pt x="43" y="134"/>
                    <a:pt x="43" y="134"/>
                    <a:pt x="43" y="133"/>
                  </a:cubicBezTo>
                  <a:cubicBezTo>
                    <a:pt x="44" y="133"/>
                    <a:pt x="44" y="133"/>
                    <a:pt x="44" y="133"/>
                  </a:cubicBezTo>
                  <a:moveTo>
                    <a:pt x="48" y="126"/>
                  </a:moveTo>
                  <a:cubicBezTo>
                    <a:pt x="49" y="126"/>
                    <a:pt x="50" y="126"/>
                    <a:pt x="51" y="125"/>
                  </a:cubicBezTo>
                  <a:cubicBezTo>
                    <a:pt x="60" y="125"/>
                    <a:pt x="70" y="124"/>
                    <a:pt x="79" y="124"/>
                  </a:cubicBezTo>
                  <a:cubicBezTo>
                    <a:pt x="79" y="124"/>
                    <a:pt x="79" y="124"/>
                    <a:pt x="79" y="124"/>
                  </a:cubicBezTo>
                  <a:cubicBezTo>
                    <a:pt x="79" y="125"/>
                    <a:pt x="79" y="125"/>
                    <a:pt x="78" y="125"/>
                  </a:cubicBezTo>
                  <a:cubicBezTo>
                    <a:pt x="78" y="126"/>
                    <a:pt x="78" y="126"/>
                    <a:pt x="78" y="126"/>
                  </a:cubicBezTo>
                  <a:cubicBezTo>
                    <a:pt x="78" y="126"/>
                    <a:pt x="78" y="126"/>
                    <a:pt x="78" y="126"/>
                  </a:cubicBezTo>
                  <a:cubicBezTo>
                    <a:pt x="67" y="127"/>
                    <a:pt x="56" y="129"/>
                    <a:pt x="45" y="130"/>
                  </a:cubicBezTo>
                  <a:cubicBezTo>
                    <a:pt x="45" y="130"/>
                    <a:pt x="45" y="130"/>
                    <a:pt x="45" y="130"/>
                  </a:cubicBezTo>
                  <a:cubicBezTo>
                    <a:pt x="44" y="130"/>
                    <a:pt x="44" y="130"/>
                    <a:pt x="44" y="130"/>
                  </a:cubicBezTo>
                  <a:cubicBezTo>
                    <a:pt x="44" y="130"/>
                    <a:pt x="44" y="130"/>
                    <a:pt x="44" y="130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43" y="129"/>
                    <a:pt x="43" y="128"/>
                    <a:pt x="43" y="128"/>
                  </a:cubicBezTo>
                  <a:cubicBezTo>
                    <a:pt x="43" y="127"/>
                    <a:pt x="43" y="126"/>
                    <a:pt x="43" y="125"/>
                  </a:cubicBezTo>
                  <a:cubicBezTo>
                    <a:pt x="44" y="125"/>
                    <a:pt x="46" y="126"/>
                    <a:pt x="48" y="126"/>
                  </a:cubicBezTo>
                  <a:moveTo>
                    <a:pt x="62" y="119"/>
                  </a:moveTo>
                  <a:cubicBezTo>
                    <a:pt x="66" y="119"/>
                    <a:pt x="69" y="119"/>
                    <a:pt x="73" y="118"/>
                  </a:cubicBezTo>
                  <a:cubicBezTo>
                    <a:pt x="75" y="118"/>
                    <a:pt x="77" y="118"/>
                    <a:pt x="79" y="117"/>
                  </a:cubicBezTo>
                  <a:cubicBezTo>
                    <a:pt x="79" y="118"/>
                    <a:pt x="79" y="119"/>
                    <a:pt x="79" y="120"/>
                  </a:cubicBezTo>
                  <a:cubicBezTo>
                    <a:pt x="79" y="120"/>
                    <a:pt x="79" y="120"/>
                    <a:pt x="79" y="120"/>
                  </a:cubicBezTo>
                  <a:cubicBezTo>
                    <a:pt x="70" y="121"/>
                    <a:pt x="60" y="121"/>
                    <a:pt x="51" y="122"/>
                  </a:cubicBezTo>
                  <a:cubicBezTo>
                    <a:pt x="50" y="122"/>
                    <a:pt x="49" y="122"/>
                    <a:pt x="48" y="122"/>
                  </a:cubicBezTo>
                  <a:cubicBezTo>
                    <a:pt x="48" y="122"/>
                    <a:pt x="48" y="122"/>
                    <a:pt x="48" y="122"/>
                  </a:cubicBezTo>
                  <a:cubicBezTo>
                    <a:pt x="46" y="122"/>
                    <a:pt x="44" y="122"/>
                    <a:pt x="42" y="121"/>
                  </a:cubicBezTo>
                  <a:cubicBezTo>
                    <a:pt x="42" y="121"/>
                    <a:pt x="42" y="120"/>
                    <a:pt x="42" y="120"/>
                  </a:cubicBezTo>
                  <a:cubicBezTo>
                    <a:pt x="42" y="119"/>
                    <a:pt x="42" y="119"/>
                    <a:pt x="42" y="118"/>
                  </a:cubicBezTo>
                  <a:cubicBezTo>
                    <a:pt x="43" y="118"/>
                    <a:pt x="43" y="118"/>
                    <a:pt x="43" y="118"/>
                  </a:cubicBezTo>
                  <a:cubicBezTo>
                    <a:pt x="43" y="118"/>
                    <a:pt x="43" y="118"/>
                    <a:pt x="43" y="118"/>
                  </a:cubicBezTo>
                  <a:cubicBezTo>
                    <a:pt x="49" y="118"/>
                    <a:pt x="56" y="119"/>
                    <a:pt x="62" y="119"/>
                  </a:cubicBezTo>
                  <a:moveTo>
                    <a:pt x="57" y="115"/>
                  </a:moveTo>
                  <a:cubicBezTo>
                    <a:pt x="55" y="115"/>
                    <a:pt x="53" y="115"/>
                    <a:pt x="51" y="115"/>
                  </a:cubicBezTo>
                  <a:cubicBezTo>
                    <a:pt x="53" y="114"/>
                    <a:pt x="55" y="114"/>
                    <a:pt x="57" y="114"/>
                  </a:cubicBezTo>
                  <a:cubicBezTo>
                    <a:pt x="57" y="115"/>
                    <a:pt x="57" y="115"/>
                    <a:pt x="57" y="115"/>
                  </a:cubicBezTo>
                  <a:cubicBezTo>
                    <a:pt x="57" y="115"/>
                    <a:pt x="57" y="115"/>
                    <a:pt x="57" y="115"/>
                  </a:cubicBezTo>
                  <a:moveTo>
                    <a:pt x="70" y="115"/>
                  </a:move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3" y="114"/>
                    <a:pt x="75" y="114"/>
                    <a:pt x="77" y="114"/>
                  </a:cubicBezTo>
                  <a:cubicBezTo>
                    <a:pt x="75" y="115"/>
                    <a:pt x="74" y="115"/>
                    <a:pt x="72" y="115"/>
                  </a:cubicBezTo>
                  <a:cubicBezTo>
                    <a:pt x="72" y="115"/>
                    <a:pt x="71" y="115"/>
                    <a:pt x="70" y="115"/>
                  </a:cubicBezTo>
                  <a:moveTo>
                    <a:pt x="62" y="115"/>
                  </a:moveTo>
                  <a:cubicBezTo>
                    <a:pt x="62" y="115"/>
                    <a:pt x="61" y="115"/>
                    <a:pt x="60" y="115"/>
                  </a:cubicBezTo>
                  <a:cubicBezTo>
                    <a:pt x="60" y="115"/>
                    <a:pt x="60" y="115"/>
                    <a:pt x="60" y="115"/>
                  </a:cubicBezTo>
                  <a:cubicBezTo>
                    <a:pt x="60" y="114"/>
                    <a:pt x="60" y="114"/>
                    <a:pt x="60" y="114"/>
                  </a:cubicBezTo>
                  <a:cubicBezTo>
                    <a:pt x="61" y="113"/>
                    <a:pt x="62" y="113"/>
                    <a:pt x="63" y="113"/>
                  </a:cubicBezTo>
                  <a:cubicBezTo>
                    <a:pt x="63" y="113"/>
                    <a:pt x="63" y="113"/>
                    <a:pt x="63" y="113"/>
                  </a:cubicBezTo>
                  <a:cubicBezTo>
                    <a:pt x="65" y="113"/>
                    <a:pt x="66" y="114"/>
                    <a:pt x="67" y="114"/>
                  </a:cubicBezTo>
                  <a:cubicBezTo>
                    <a:pt x="67" y="114"/>
                    <a:pt x="67" y="114"/>
                    <a:pt x="67" y="114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6" y="115"/>
                    <a:pt x="64" y="115"/>
                    <a:pt x="62" y="115"/>
                  </a:cubicBezTo>
                  <a:moveTo>
                    <a:pt x="60" y="110"/>
                  </a:moveTo>
                  <a:cubicBezTo>
                    <a:pt x="60" y="99"/>
                    <a:pt x="59" y="88"/>
                    <a:pt x="58" y="77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60" y="76"/>
                    <a:pt x="62" y="75"/>
                    <a:pt x="63" y="74"/>
                  </a:cubicBezTo>
                  <a:cubicBezTo>
                    <a:pt x="63" y="73"/>
                    <a:pt x="63" y="73"/>
                    <a:pt x="64" y="72"/>
                  </a:cubicBezTo>
                  <a:cubicBezTo>
                    <a:pt x="64" y="72"/>
                    <a:pt x="64" y="72"/>
                    <a:pt x="64" y="72"/>
                  </a:cubicBezTo>
                  <a:cubicBezTo>
                    <a:pt x="65" y="74"/>
                    <a:pt x="67" y="74"/>
                    <a:pt x="69" y="75"/>
                  </a:cubicBezTo>
                  <a:cubicBezTo>
                    <a:pt x="67" y="84"/>
                    <a:pt x="67" y="94"/>
                    <a:pt x="67" y="103"/>
                  </a:cubicBezTo>
                  <a:cubicBezTo>
                    <a:pt x="67" y="105"/>
                    <a:pt x="67" y="108"/>
                    <a:pt x="67" y="110"/>
                  </a:cubicBezTo>
                  <a:cubicBezTo>
                    <a:pt x="66" y="110"/>
                    <a:pt x="65" y="110"/>
                    <a:pt x="63" y="110"/>
                  </a:cubicBezTo>
                  <a:cubicBezTo>
                    <a:pt x="62" y="110"/>
                    <a:pt x="61" y="110"/>
                    <a:pt x="60" y="110"/>
                  </a:cubicBezTo>
                  <a:moveTo>
                    <a:pt x="74" y="70"/>
                  </a:moveTo>
                  <a:cubicBezTo>
                    <a:pt x="75" y="62"/>
                    <a:pt x="77" y="55"/>
                    <a:pt x="80" y="47"/>
                  </a:cubicBezTo>
                  <a:cubicBezTo>
                    <a:pt x="80" y="46"/>
                    <a:pt x="81" y="45"/>
                    <a:pt x="81" y="44"/>
                  </a:cubicBezTo>
                  <a:cubicBezTo>
                    <a:pt x="82" y="44"/>
                    <a:pt x="82" y="44"/>
                    <a:pt x="82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5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3" y="52"/>
                    <a:pt x="81" y="59"/>
                    <a:pt x="78" y="65"/>
                  </a:cubicBezTo>
                  <a:cubicBezTo>
                    <a:pt x="77" y="67"/>
                    <a:pt x="75" y="69"/>
                    <a:pt x="74" y="70"/>
                  </a:cubicBezTo>
                  <a:moveTo>
                    <a:pt x="53" y="72"/>
                  </a:moveTo>
                  <a:cubicBezTo>
                    <a:pt x="53" y="71"/>
                    <a:pt x="52" y="71"/>
                    <a:pt x="51" y="71"/>
                  </a:cubicBezTo>
                  <a:cubicBezTo>
                    <a:pt x="46" y="66"/>
                    <a:pt x="42" y="60"/>
                    <a:pt x="38" y="54"/>
                  </a:cubicBezTo>
                  <a:cubicBezTo>
                    <a:pt x="37" y="52"/>
                    <a:pt x="36" y="50"/>
                    <a:pt x="36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6" y="46"/>
                    <a:pt x="37" y="44"/>
                    <a:pt x="39" y="43"/>
                  </a:cubicBezTo>
                  <a:cubicBezTo>
                    <a:pt x="40" y="43"/>
                    <a:pt x="41" y="42"/>
                    <a:pt x="42" y="42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3" y="42"/>
                    <a:pt x="43" y="43"/>
                    <a:pt x="44" y="43"/>
                  </a:cubicBezTo>
                  <a:cubicBezTo>
                    <a:pt x="46" y="44"/>
                    <a:pt x="47" y="46"/>
                    <a:pt x="48" y="49"/>
                  </a:cubicBezTo>
                  <a:cubicBezTo>
                    <a:pt x="50" y="57"/>
                    <a:pt x="52" y="64"/>
                    <a:pt x="53" y="72"/>
                  </a:cubicBezTo>
                  <a:moveTo>
                    <a:pt x="64" y="63"/>
                  </a:moveTo>
                  <a:cubicBezTo>
                    <a:pt x="63" y="60"/>
                    <a:pt x="63" y="57"/>
                    <a:pt x="63" y="54"/>
                  </a:cubicBezTo>
                  <a:cubicBezTo>
                    <a:pt x="63" y="51"/>
                    <a:pt x="64" y="47"/>
                    <a:pt x="64" y="43"/>
                  </a:cubicBezTo>
                  <a:cubicBezTo>
                    <a:pt x="65" y="43"/>
                    <a:pt x="65" y="42"/>
                    <a:pt x="65" y="42"/>
                  </a:cubicBezTo>
                  <a:cubicBezTo>
                    <a:pt x="65" y="41"/>
                    <a:pt x="66" y="41"/>
                    <a:pt x="66" y="41"/>
                  </a:cubicBezTo>
                  <a:cubicBezTo>
                    <a:pt x="66" y="41"/>
                    <a:pt x="66" y="41"/>
                    <a:pt x="66" y="41"/>
                  </a:cubicBezTo>
                  <a:cubicBezTo>
                    <a:pt x="66" y="41"/>
                    <a:pt x="66" y="41"/>
                    <a:pt x="66" y="41"/>
                  </a:cubicBezTo>
                  <a:cubicBezTo>
                    <a:pt x="67" y="41"/>
                    <a:pt x="68" y="41"/>
                    <a:pt x="68" y="42"/>
                  </a:cubicBezTo>
                  <a:cubicBezTo>
                    <a:pt x="68" y="43"/>
                    <a:pt x="69" y="43"/>
                    <a:pt x="69" y="44"/>
                  </a:cubicBezTo>
                  <a:cubicBezTo>
                    <a:pt x="69" y="45"/>
                    <a:pt x="68" y="46"/>
                    <a:pt x="68" y="47"/>
                  </a:cubicBezTo>
                  <a:cubicBezTo>
                    <a:pt x="68" y="52"/>
                    <a:pt x="66" y="58"/>
                    <a:pt x="64" y="63"/>
                  </a:cubicBezTo>
                  <a:moveTo>
                    <a:pt x="41" y="114"/>
                  </a:moveTo>
                  <a:cubicBezTo>
                    <a:pt x="41" y="113"/>
                    <a:pt x="41" y="113"/>
                    <a:pt x="41" y="113"/>
                  </a:cubicBezTo>
                  <a:cubicBezTo>
                    <a:pt x="38" y="110"/>
                    <a:pt x="37" y="107"/>
                    <a:pt x="36" y="104"/>
                  </a:cubicBezTo>
                  <a:cubicBezTo>
                    <a:pt x="36" y="102"/>
                    <a:pt x="36" y="100"/>
                    <a:pt x="36" y="98"/>
                  </a:cubicBezTo>
                  <a:cubicBezTo>
                    <a:pt x="35" y="93"/>
                    <a:pt x="33" y="89"/>
                    <a:pt x="30" y="85"/>
                  </a:cubicBezTo>
                  <a:cubicBezTo>
                    <a:pt x="28" y="81"/>
                    <a:pt x="25" y="78"/>
                    <a:pt x="23" y="73"/>
                  </a:cubicBezTo>
                  <a:cubicBezTo>
                    <a:pt x="20" y="66"/>
                    <a:pt x="18" y="59"/>
                    <a:pt x="18" y="51"/>
                  </a:cubicBezTo>
                  <a:cubicBezTo>
                    <a:pt x="18" y="39"/>
                    <a:pt x="22" y="27"/>
                    <a:pt x="29" y="18"/>
                  </a:cubicBezTo>
                  <a:cubicBezTo>
                    <a:pt x="36" y="10"/>
                    <a:pt x="47" y="4"/>
                    <a:pt x="60" y="4"/>
                  </a:cubicBezTo>
                  <a:cubicBezTo>
                    <a:pt x="61" y="4"/>
                    <a:pt x="61" y="4"/>
                    <a:pt x="62" y="4"/>
                  </a:cubicBezTo>
                  <a:cubicBezTo>
                    <a:pt x="79" y="5"/>
                    <a:pt x="89" y="10"/>
                    <a:pt x="96" y="18"/>
                  </a:cubicBezTo>
                  <a:cubicBezTo>
                    <a:pt x="103" y="26"/>
                    <a:pt x="105" y="37"/>
                    <a:pt x="105" y="47"/>
                  </a:cubicBezTo>
                  <a:cubicBezTo>
                    <a:pt x="105" y="59"/>
                    <a:pt x="101" y="72"/>
                    <a:pt x="96" y="78"/>
                  </a:cubicBezTo>
                  <a:cubicBezTo>
                    <a:pt x="90" y="86"/>
                    <a:pt x="89" y="91"/>
                    <a:pt x="88" y="97"/>
                  </a:cubicBezTo>
                  <a:cubicBezTo>
                    <a:pt x="86" y="100"/>
                    <a:pt x="86" y="103"/>
                    <a:pt x="85" y="106"/>
                  </a:cubicBezTo>
                  <a:cubicBezTo>
                    <a:pt x="85" y="108"/>
                    <a:pt x="84" y="110"/>
                    <a:pt x="82" y="112"/>
                  </a:cubicBezTo>
                  <a:cubicBezTo>
                    <a:pt x="82" y="112"/>
                    <a:pt x="82" y="112"/>
                    <a:pt x="81" y="111"/>
                  </a:cubicBezTo>
                  <a:cubicBezTo>
                    <a:pt x="81" y="111"/>
                    <a:pt x="81" y="111"/>
                    <a:pt x="80" y="111"/>
                  </a:cubicBezTo>
                  <a:cubicBezTo>
                    <a:pt x="77" y="111"/>
                    <a:pt x="74" y="110"/>
                    <a:pt x="70" y="110"/>
                  </a:cubicBezTo>
                  <a:cubicBezTo>
                    <a:pt x="70" y="108"/>
                    <a:pt x="70" y="106"/>
                    <a:pt x="70" y="103"/>
                  </a:cubicBezTo>
                  <a:cubicBezTo>
                    <a:pt x="70" y="93"/>
                    <a:pt x="71" y="84"/>
                    <a:pt x="73" y="74"/>
                  </a:cubicBezTo>
                  <a:cubicBezTo>
                    <a:pt x="73" y="74"/>
                    <a:pt x="74" y="74"/>
                    <a:pt x="74" y="73"/>
                  </a:cubicBezTo>
                  <a:cubicBezTo>
                    <a:pt x="77" y="72"/>
                    <a:pt x="79" y="69"/>
                    <a:pt x="81" y="67"/>
                  </a:cubicBezTo>
                  <a:cubicBezTo>
                    <a:pt x="85" y="60"/>
                    <a:pt x="87" y="53"/>
                    <a:pt x="87" y="46"/>
                  </a:cubicBezTo>
                  <a:cubicBezTo>
                    <a:pt x="87" y="46"/>
                    <a:pt x="87" y="46"/>
                    <a:pt x="87" y="46"/>
                  </a:cubicBezTo>
                  <a:cubicBezTo>
                    <a:pt x="86" y="45"/>
                    <a:pt x="87" y="43"/>
                    <a:pt x="85" y="42"/>
                  </a:cubicBezTo>
                  <a:cubicBezTo>
                    <a:pt x="85" y="41"/>
                    <a:pt x="83" y="41"/>
                    <a:pt x="82" y="41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81" y="41"/>
                    <a:pt x="80" y="41"/>
                    <a:pt x="79" y="42"/>
                  </a:cubicBezTo>
                  <a:cubicBezTo>
                    <a:pt x="77" y="43"/>
                    <a:pt x="77" y="45"/>
                    <a:pt x="76" y="46"/>
                  </a:cubicBezTo>
                  <a:cubicBezTo>
                    <a:pt x="73" y="54"/>
                    <a:pt x="71" y="63"/>
                    <a:pt x="70" y="71"/>
                  </a:cubicBezTo>
                  <a:cubicBezTo>
                    <a:pt x="70" y="71"/>
                    <a:pt x="70" y="71"/>
                    <a:pt x="70" y="71"/>
                  </a:cubicBezTo>
                  <a:cubicBezTo>
                    <a:pt x="70" y="71"/>
                    <a:pt x="70" y="71"/>
                    <a:pt x="70" y="71"/>
                  </a:cubicBezTo>
                  <a:cubicBezTo>
                    <a:pt x="68" y="71"/>
                    <a:pt x="67" y="71"/>
                    <a:pt x="66" y="70"/>
                  </a:cubicBezTo>
                  <a:cubicBezTo>
                    <a:pt x="66" y="70"/>
                    <a:pt x="66" y="69"/>
                    <a:pt x="66" y="69"/>
                  </a:cubicBezTo>
                  <a:cubicBezTo>
                    <a:pt x="69" y="62"/>
                    <a:pt x="71" y="55"/>
                    <a:pt x="72" y="47"/>
                  </a:cubicBezTo>
                  <a:cubicBezTo>
                    <a:pt x="72" y="46"/>
                    <a:pt x="72" y="45"/>
                    <a:pt x="72" y="44"/>
                  </a:cubicBezTo>
                  <a:cubicBezTo>
                    <a:pt x="72" y="43"/>
                    <a:pt x="72" y="42"/>
                    <a:pt x="71" y="40"/>
                  </a:cubicBezTo>
                  <a:cubicBezTo>
                    <a:pt x="70" y="39"/>
                    <a:pt x="69" y="37"/>
                    <a:pt x="66" y="37"/>
                  </a:cubicBezTo>
                  <a:cubicBezTo>
                    <a:pt x="66" y="37"/>
                    <a:pt x="66" y="37"/>
                    <a:pt x="66" y="37"/>
                  </a:cubicBezTo>
                  <a:cubicBezTo>
                    <a:pt x="66" y="37"/>
                    <a:pt x="65" y="37"/>
                    <a:pt x="64" y="37"/>
                  </a:cubicBezTo>
                  <a:cubicBezTo>
                    <a:pt x="63" y="38"/>
                    <a:pt x="62" y="39"/>
                    <a:pt x="62" y="40"/>
                  </a:cubicBezTo>
                  <a:cubicBezTo>
                    <a:pt x="61" y="41"/>
                    <a:pt x="61" y="42"/>
                    <a:pt x="61" y="43"/>
                  </a:cubicBezTo>
                  <a:cubicBezTo>
                    <a:pt x="60" y="46"/>
                    <a:pt x="60" y="50"/>
                    <a:pt x="60" y="54"/>
                  </a:cubicBezTo>
                  <a:cubicBezTo>
                    <a:pt x="60" y="58"/>
                    <a:pt x="60" y="63"/>
                    <a:pt x="61" y="67"/>
                  </a:cubicBezTo>
                  <a:cubicBezTo>
                    <a:pt x="61" y="67"/>
                    <a:pt x="61" y="68"/>
                    <a:pt x="62" y="69"/>
                  </a:cubicBezTo>
                  <a:cubicBezTo>
                    <a:pt x="61" y="70"/>
                    <a:pt x="61" y="71"/>
                    <a:pt x="60" y="72"/>
                  </a:cubicBezTo>
                  <a:cubicBezTo>
                    <a:pt x="59" y="72"/>
                    <a:pt x="58" y="73"/>
                    <a:pt x="57" y="73"/>
                  </a:cubicBezTo>
                  <a:cubicBezTo>
                    <a:pt x="57" y="73"/>
                    <a:pt x="57" y="73"/>
                    <a:pt x="57" y="73"/>
                  </a:cubicBezTo>
                  <a:cubicBezTo>
                    <a:pt x="55" y="65"/>
                    <a:pt x="54" y="56"/>
                    <a:pt x="51" y="48"/>
                  </a:cubicBezTo>
                  <a:cubicBezTo>
                    <a:pt x="50" y="45"/>
                    <a:pt x="49" y="42"/>
                    <a:pt x="46" y="40"/>
                  </a:cubicBezTo>
                  <a:cubicBezTo>
                    <a:pt x="45" y="39"/>
                    <a:pt x="43" y="39"/>
                    <a:pt x="42" y="39"/>
                  </a:cubicBezTo>
                  <a:cubicBezTo>
                    <a:pt x="40" y="39"/>
                    <a:pt x="38" y="39"/>
                    <a:pt x="37" y="40"/>
                  </a:cubicBezTo>
                  <a:cubicBezTo>
                    <a:pt x="34" y="42"/>
                    <a:pt x="33" y="45"/>
                    <a:pt x="33" y="48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3" y="51"/>
                    <a:pt x="34" y="53"/>
                    <a:pt x="35" y="55"/>
                  </a:cubicBezTo>
                  <a:cubicBezTo>
                    <a:pt x="39" y="62"/>
                    <a:pt x="43" y="68"/>
                    <a:pt x="49" y="73"/>
                  </a:cubicBezTo>
                  <a:cubicBezTo>
                    <a:pt x="50" y="74"/>
                    <a:pt x="52" y="76"/>
                    <a:pt x="54" y="76"/>
                  </a:cubicBezTo>
                  <a:cubicBezTo>
                    <a:pt x="56" y="88"/>
                    <a:pt x="57" y="99"/>
                    <a:pt x="57" y="110"/>
                  </a:cubicBezTo>
                  <a:cubicBezTo>
                    <a:pt x="52" y="111"/>
                    <a:pt x="47" y="112"/>
                    <a:pt x="43" y="114"/>
                  </a:cubicBezTo>
                  <a:cubicBezTo>
                    <a:pt x="42" y="114"/>
                    <a:pt x="42" y="114"/>
                    <a:pt x="42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moveTo>
                    <a:pt x="60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46" y="0"/>
                    <a:pt x="34" y="7"/>
                    <a:pt x="26" y="16"/>
                  </a:cubicBezTo>
                  <a:cubicBezTo>
                    <a:pt x="19" y="26"/>
                    <a:pt x="14" y="38"/>
                    <a:pt x="14" y="51"/>
                  </a:cubicBezTo>
                  <a:cubicBezTo>
                    <a:pt x="14" y="59"/>
                    <a:pt x="16" y="67"/>
                    <a:pt x="20" y="75"/>
                  </a:cubicBezTo>
                  <a:cubicBezTo>
                    <a:pt x="22" y="79"/>
                    <a:pt x="25" y="83"/>
                    <a:pt x="27" y="87"/>
                  </a:cubicBezTo>
                  <a:cubicBezTo>
                    <a:pt x="30" y="91"/>
                    <a:pt x="32" y="95"/>
                    <a:pt x="32" y="99"/>
                  </a:cubicBezTo>
                  <a:cubicBezTo>
                    <a:pt x="33" y="100"/>
                    <a:pt x="32" y="102"/>
                    <a:pt x="33" y="104"/>
                  </a:cubicBezTo>
                  <a:cubicBezTo>
                    <a:pt x="33" y="109"/>
                    <a:pt x="35" y="112"/>
                    <a:pt x="38" y="115"/>
                  </a:cubicBezTo>
                  <a:cubicBezTo>
                    <a:pt x="39" y="117"/>
                    <a:pt x="39" y="118"/>
                    <a:pt x="39" y="120"/>
                  </a:cubicBezTo>
                  <a:cubicBezTo>
                    <a:pt x="39" y="121"/>
                    <a:pt x="39" y="121"/>
                    <a:pt x="39" y="122"/>
                  </a:cubicBezTo>
                  <a:cubicBezTo>
                    <a:pt x="39" y="123"/>
                    <a:pt x="39" y="124"/>
                    <a:pt x="39" y="125"/>
                  </a:cubicBezTo>
                  <a:cubicBezTo>
                    <a:pt x="39" y="126"/>
                    <a:pt x="39" y="127"/>
                    <a:pt x="39" y="128"/>
                  </a:cubicBezTo>
                  <a:cubicBezTo>
                    <a:pt x="39" y="129"/>
                    <a:pt x="39" y="129"/>
                    <a:pt x="40" y="130"/>
                  </a:cubicBezTo>
                  <a:cubicBezTo>
                    <a:pt x="40" y="130"/>
                    <a:pt x="40" y="131"/>
                    <a:pt x="40" y="131"/>
                  </a:cubicBezTo>
                  <a:cubicBezTo>
                    <a:pt x="40" y="132"/>
                    <a:pt x="39" y="134"/>
                    <a:pt x="39" y="135"/>
                  </a:cubicBezTo>
                  <a:cubicBezTo>
                    <a:pt x="39" y="136"/>
                    <a:pt x="39" y="136"/>
                    <a:pt x="39" y="136"/>
                  </a:cubicBezTo>
                  <a:cubicBezTo>
                    <a:pt x="39" y="136"/>
                    <a:pt x="39" y="136"/>
                    <a:pt x="39" y="135"/>
                  </a:cubicBezTo>
                  <a:cubicBezTo>
                    <a:pt x="38" y="133"/>
                    <a:pt x="36" y="132"/>
                    <a:pt x="34" y="131"/>
                  </a:cubicBezTo>
                  <a:cubicBezTo>
                    <a:pt x="34" y="131"/>
                    <a:pt x="34" y="131"/>
                    <a:pt x="34" y="131"/>
                  </a:cubicBezTo>
                  <a:cubicBezTo>
                    <a:pt x="34" y="131"/>
                    <a:pt x="34" y="131"/>
                    <a:pt x="34" y="131"/>
                  </a:cubicBezTo>
                  <a:cubicBezTo>
                    <a:pt x="34" y="131"/>
                    <a:pt x="34" y="131"/>
                    <a:pt x="34" y="131"/>
                  </a:cubicBezTo>
                  <a:cubicBezTo>
                    <a:pt x="33" y="130"/>
                    <a:pt x="33" y="130"/>
                    <a:pt x="32" y="130"/>
                  </a:cubicBezTo>
                  <a:cubicBezTo>
                    <a:pt x="32" y="130"/>
                    <a:pt x="32" y="130"/>
                    <a:pt x="32" y="130"/>
                  </a:cubicBezTo>
                  <a:cubicBezTo>
                    <a:pt x="30" y="130"/>
                    <a:pt x="28" y="131"/>
                    <a:pt x="26" y="132"/>
                  </a:cubicBezTo>
                  <a:cubicBezTo>
                    <a:pt x="24" y="134"/>
                    <a:pt x="23" y="135"/>
                    <a:pt x="22" y="137"/>
                  </a:cubicBezTo>
                  <a:cubicBezTo>
                    <a:pt x="14" y="151"/>
                    <a:pt x="11" y="162"/>
                    <a:pt x="4" y="175"/>
                  </a:cubicBezTo>
                  <a:cubicBezTo>
                    <a:pt x="3" y="176"/>
                    <a:pt x="3" y="177"/>
                    <a:pt x="2" y="178"/>
                  </a:cubicBezTo>
                  <a:cubicBezTo>
                    <a:pt x="2" y="180"/>
                    <a:pt x="1" y="181"/>
                    <a:pt x="1" y="182"/>
                  </a:cubicBezTo>
                  <a:cubicBezTo>
                    <a:pt x="0" y="183"/>
                    <a:pt x="0" y="184"/>
                    <a:pt x="0" y="185"/>
                  </a:cubicBezTo>
                  <a:cubicBezTo>
                    <a:pt x="0" y="187"/>
                    <a:pt x="1" y="189"/>
                    <a:pt x="1" y="191"/>
                  </a:cubicBezTo>
                  <a:cubicBezTo>
                    <a:pt x="3" y="195"/>
                    <a:pt x="5" y="200"/>
                    <a:pt x="7" y="204"/>
                  </a:cubicBezTo>
                  <a:cubicBezTo>
                    <a:pt x="9" y="208"/>
                    <a:pt x="10" y="211"/>
                    <a:pt x="12" y="215"/>
                  </a:cubicBezTo>
                  <a:cubicBezTo>
                    <a:pt x="12" y="217"/>
                    <a:pt x="13" y="220"/>
                    <a:pt x="14" y="222"/>
                  </a:cubicBezTo>
                  <a:cubicBezTo>
                    <a:pt x="15" y="225"/>
                    <a:pt x="16" y="228"/>
                    <a:pt x="16" y="230"/>
                  </a:cubicBezTo>
                  <a:cubicBezTo>
                    <a:pt x="17" y="234"/>
                    <a:pt x="17" y="238"/>
                    <a:pt x="20" y="241"/>
                  </a:cubicBezTo>
                  <a:cubicBezTo>
                    <a:pt x="21" y="243"/>
                    <a:pt x="23" y="247"/>
                    <a:pt x="27" y="253"/>
                  </a:cubicBezTo>
                  <a:cubicBezTo>
                    <a:pt x="30" y="259"/>
                    <a:pt x="35" y="266"/>
                    <a:pt x="40" y="273"/>
                  </a:cubicBezTo>
                  <a:cubicBezTo>
                    <a:pt x="40" y="276"/>
                    <a:pt x="40" y="279"/>
                    <a:pt x="40" y="282"/>
                  </a:cubicBezTo>
                  <a:cubicBezTo>
                    <a:pt x="37" y="282"/>
                    <a:pt x="35" y="283"/>
                    <a:pt x="34" y="285"/>
                  </a:cubicBezTo>
                  <a:cubicBezTo>
                    <a:pt x="32" y="286"/>
                    <a:pt x="32" y="288"/>
                    <a:pt x="32" y="289"/>
                  </a:cubicBezTo>
                  <a:cubicBezTo>
                    <a:pt x="32" y="290"/>
                    <a:pt x="32" y="290"/>
                    <a:pt x="32" y="290"/>
                  </a:cubicBezTo>
                  <a:cubicBezTo>
                    <a:pt x="32" y="290"/>
                    <a:pt x="32" y="290"/>
                    <a:pt x="32" y="290"/>
                  </a:cubicBezTo>
                  <a:cubicBezTo>
                    <a:pt x="32" y="290"/>
                    <a:pt x="32" y="291"/>
                    <a:pt x="32" y="291"/>
                  </a:cubicBezTo>
                  <a:cubicBezTo>
                    <a:pt x="32" y="293"/>
                    <a:pt x="32" y="295"/>
                    <a:pt x="32" y="297"/>
                  </a:cubicBezTo>
                  <a:cubicBezTo>
                    <a:pt x="31" y="298"/>
                    <a:pt x="29" y="298"/>
                    <a:pt x="28" y="299"/>
                  </a:cubicBezTo>
                  <a:cubicBezTo>
                    <a:pt x="27" y="300"/>
                    <a:pt x="26" y="302"/>
                    <a:pt x="26" y="303"/>
                  </a:cubicBezTo>
                  <a:cubicBezTo>
                    <a:pt x="26" y="304"/>
                    <a:pt x="26" y="305"/>
                    <a:pt x="26" y="305"/>
                  </a:cubicBezTo>
                  <a:cubicBezTo>
                    <a:pt x="26" y="305"/>
                    <a:pt x="26" y="305"/>
                    <a:pt x="26" y="305"/>
                  </a:cubicBezTo>
                  <a:cubicBezTo>
                    <a:pt x="25" y="316"/>
                    <a:pt x="24" y="327"/>
                    <a:pt x="24" y="337"/>
                  </a:cubicBezTo>
                  <a:cubicBezTo>
                    <a:pt x="24" y="338"/>
                    <a:pt x="25" y="339"/>
                    <a:pt x="26" y="339"/>
                  </a:cubicBezTo>
                  <a:cubicBezTo>
                    <a:pt x="26" y="339"/>
                    <a:pt x="26" y="339"/>
                    <a:pt x="26" y="339"/>
                  </a:cubicBezTo>
                  <a:cubicBezTo>
                    <a:pt x="27" y="339"/>
                    <a:pt x="28" y="338"/>
                    <a:pt x="28" y="337"/>
                  </a:cubicBezTo>
                  <a:cubicBezTo>
                    <a:pt x="28" y="328"/>
                    <a:pt x="29" y="318"/>
                    <a:pt x="29" y="308"/>
                  </a:cubicBezTo>
                  <a:cubicBezTo>
                    <a:pt x="30" y="309"/>
                    <a:pt x="31" y="309"/>
                    <a:pt x="32" y="309"/>
                  </a:cubicBezTo>
                  <a:cubicBezTo>
                    <a:pt x="32" y="310"/>
                    <a:pt x="32" y="310"/>
                    <a:pt x="32" y="310"/>
                  </a:cubicBezTo>
                  <a:cubicBezTo>
                    <a:pt x="32" y="311"/>
                    <a:pt x="33" y="311"/>
                    <a:pt x="34" y="311"/>
                  </a:cubicBezTo>
                  <a:cubicBezTo>
                    <a:pt x="34" y="311"/>
                    <a:pt x="34" y="311"/>
                    <a:pt x="34" y="311"/>
                  </a:cubicBezTo>
                  <a:cubicBezTo>
                    <a:pt x="34" y="311"/>
                    <a:pt x="35" y="311"/>
                    <a:pt x="35" y="311"/>
                  </a:cubicBezTo>
                  <a:cubicBezTo>
                    <a:pt x="43" y="313"/>
                    <a:pt x="51" y="314"/>
                    <a:pt x="60" y="314"/>
                  </a:cubicBezTo>
                  <a:cubicBezTo>
                    <a:pt x="64" y="314"/>
                    <a:pt x="69" y="314"/>
                    <a:pt x="74" y="313"/>
                  </a:cubicBezTo>
                  <a:cubicBezTo>
                    <a:pt x="75" y="313"/>
                    <a:pt x="76" y="313"/>
                    <a:pt x="77" y="313"/>
                  </a:cubicBezTo>
                  <a:cubicBezTo>
                    <a:pt x="77" y="314"/>
                    <a:pt x="76" y="315"/>
                    <a:pt x="75" y="316"/>
                  </a:cubicBezTo>
                  <a:cubicBezTo>
                    <a:pt x="76" y="317"/>
                    <a:pt x="76" y="317"/>
                    <a:pt x="76" y="317"/>
                  </a:cubicBezTo>
                  <a:cubicBezTo>
                    <a:pt x="77" y="316"/>
                    <a:pt x="79" y="314"/>
                    <a:pt x="80" y="313"/>
                  </a:cubicBezTo>
                  <a:cubicBezTo>
                    <a:pt x="81" y="313"/>
                    <a:pt x="83" y="313"/>
                    <a:pt x="84" y="312"/>
                  </a:cubicBezTo>
                  <a:cubicBezTo>
                    <a:pt x="82" y="314"/>
                    <a:pt x="81" y="316"/>
                    <a:pt x="79" y="319"/>
                  </a:cubicBezTo>
                  <a:cubicBezTo>
                    <a:pt x="80" y="320"/>
                    <a:pt x="80" y="320"/>
                    <a:pt x="80" y="320"/>
                  </a:cubicBezTo>
                  <a:cubicBezTo>
                    <a:pt x="82" y="317"/>
                    <a:pt x="85" y="314"/>
                    <a:pt x="87" y="312"/>
                  </a:cubicBezTo>
                  <a:cubicBezTo>
                    <a:pt x="90" y="311"/>
                    <a:pt x="92" y="311"/>
                    <a:pt x="95" y="310"/>
                  </a:cubicBezTo>
                  <a:cubicBezTo>
                    <a:pt x="90" y="315"/>
                    <a:pt x="85" y="321"/>
                    <a:pt x="81" y="327"/>
                  </a:cubicBezTo>
                  <a:cubicBezTo>
                    <a:pt x="82" y="328"/>
                    <a:pt x="82" y="328"/>
                    <a:pt x="82" y="328"/>
                  </a:cubicBezTo>
                  <a:cubicBezTo>
                    <a:pt x="88" y="321"/>
                    <a:pt x="93" y="315"/>
                    <a:pt x="99" y="308"/>
                  </a:cubicBezTo>
                  <a:cubicBezTo>
                    <a:pt x="99" y="308"/>
                    <a:pt x="100" y="308"/>
                    <a:pt x="101" y="307"/>
                  </a:cubicBezTo>
                  <a:cubicBezTo>
                    <a:pt x="101" y="307"/>
                    <a:pt x="101" y="307"/>
                    <a:pt x="101" y="307"/>
                  </a:cubicBezTo>
                  <a:cubicBezTo>
                    <a:pt x="101" y="307"/>
                    <a:pt x="101" y="307"/>
                    <a:pt x="101" y="307"/>
                  </a:cubicBezTo>
                  <a:cubicBezTo>
                    <a:pt x="101" y="307"/>
                    <a:pt x="102" y="307"/>
                    <a:pt x="102" y="306"/>
                  </a:cubicBezTo>
                  <a:cubicBezTo>
                    <a:pt x="103" y="306"/>
                    <a:pt x="103" y="306"/>
                    <a:pt x="103" y="306"/>
                  </a:cubicBezTo>
                  <a:cubicBezTo>
                    <a:pt x="103" y="307"/>
                    <a:pt x="103" y="307"/>
                    <a:pt x="103" y="308"/>
                  </a:cubicBezTo>
                  <a:cubicBezTo>
                    <a:pt x="102" y="308"/>
                    <a:pt x="102" y="308"/>
                    <a:pt x="102" y="308"/>
                  </a:cubicBezTo>
                  <a:cubicBezTo>
                    <a:pt x="96" y="315"/>
                    <a:pt x="90" y="322"/>
                    <a:pt x="84" y="329"/>
                  </a:cubicBezTo>
                  <a:cubicBezTo>
                    <a:pt x="84" y="329"/>
                    <a:pt x="84" y="329"/>
                    <a:pt x="84" y="329"/>
                  </a:cubicBezTo>
                  <a:cubicBezTo>
                    <a:pt x="84" y="330"/>
                    <a:pt x="84" y="330"/>
                    <a:pt x="84" y="330"/>
                  </a:cubicBezTo>
                  <a:cubicBezTo>
                    <a:pt x="84" y="332"/>
                    <a:pt x="84" y="332"/>
                    <a:pt x="84" y="332"/>
                  </a:cubicBezTo>
                  <a:cubicBezTo>
                    <a:pt x="85" y="331"/>
                    <a:pt x="85" y="331"/>
                    <a:pt x="85" y="331"/>
                  </a:cubicBezTo>
                  <a:cubicBezTo>
                    <a:pt x="85" y="331"/>
                    <a:pt x="85" y="331"/>
                    <a:pt x="85" y="331"/>
                  </a:cubicBezTo>
                  <a:cubicBezTo>
                    <a:pt x="86" y="331"/>
                    <a:pt x="86" y="331"/>
                    <a:pt x="86" y="331"/>
                  </a:cubicBezTo>
                  <a:cubicBezTo>
                    <a:pt x="86" y="330"/>
                    <a:pt x="86" y="330"/>
                    <a:pt x="86" y="330"/>
                  </a:cubicBezTo>
                  <a:cubicBezTo>
                    <a:pt x="92" y="324"/>
                    <a:pt x="97" y="317"/>
                    <a:pt x="103" y="310"/>
                  </a:cubicBezTo>
                  <a:cubicBezTo>
                    <a:pt x="103" y="318"/>
                    <a:pt x="103" y="326"/>
                    <a:pt x="103" y="334"/>
                  </a:cubicBezTo>
                  <a:cubicBezTo>
                    <a:pt x="103" y="335"/>
                    <a:pt x="103" y="337"/>
                    <a:pt x="103" y="339"/>
                  </a:cubicBezTo>
                  <a:cubicBezTo>
                    <a:pt x="102" y="338"/>
                    <a:pt x="102" y="338"/>
                    <a:pt x="102" y="338"/>
                  </a:cubicBezTo>
                  <a:cubicBezTo>
                    <a:pt x="99" y="340"/>
                    <a:pt x="97" y="343"/>
                    <a:pt x="96" y="347"/>
                  </a:cubicBezTo>
                  <a:cubicBezTo>
                    <a:pt x="98" y="347"/>
                    <a:pt x="98" y="347"/>
                    <a:pt x="98" y="347"/>
                  </a:cubicBezTo>
                  <a:cubicBezTo>
                    <a:pt x="99" y="344"/>
                    <a:pt x="101" y="342"/>
                    <a:pt x="103" y="339"/>
                  </a:cubicBezTo>
                  <a:cubicBezTo>
                    <a:pt x="103" y="340"/>
                    <a:pt x="103" y="341"/>
                    <a:pt x="103" y="341"/>
                  </a:cubicBezTo>
                  <a:cubicBezTo>
                    <a:pt x="103" y="342"/>
                    <a:pt x="104" y="343"/>
                    <a:pt x="105" y="343"/>
                  </a:cubicBezTo>
                  <a:cubicBezTo>
                    <a:pt x="105" y="343"/>
                    <a:pt x="105" y="343"/>
                    <a:pt x="105" y="343"/>
                  </a:cubicBezTo>
                  <a:cubicBezTo>
                    <a:pt x="106" y="343"/>
                    <a:pt x="106" y="342"/>
                    <a:pt x="106" y="341"/>
                  </a:cubicBezTo>
                  <a:cubicBezTo>
                    <a:pt x="106" y="339"/>
                    <a:pt x="106" y="336"/>
                    <a:pt x="106" y="334"/>
                  </a:cubicBezTo>
                  <a:cubicBezTo>
                    <a:pt x="106" y="326"/>
                    <a:pt x="106" y="318"/>
                    <a:pt x="106" y="310"/>
                  </a:cubicBezTo>
                  <a:cubicBezTo>
                    <a:pt x="106" y="307"/>
                    <a:pt x="106" y="305"/>
                    <a:pt x="106" y="302"/>
                  </a:cubicBezTo>
                  <a:cubicBezTo>
                    <a:pt x="107" y="302"/>
                    <a:pt x="107" y="301"/>
                    <a:pt x="107" y="300"/>
                  </a:cubicBezTo>
                  <a:cubicBezTo>
                    <a:pt x="107" y="299"/>
                    <a:pt x="107" y="299"/>
                    <a:pt x="106" y="298"/>
                  </a:cubicBezTo>
                  <a:cubicBezTo>
                    <a:pt x="106" y="298"/>
                    <a:pt x="106" y="297"/>
                    <a:pt x="105" y="296"/>
                  </a:cubicBezTo>
                  <a:cubicBezTo>
                    <a:pt x="105" y="296"/>
                    <a:pt x="104" y="296"/>
                    <a:pt x="103" y="295"/>
                  </a:cubicBezTo>
                  <a:cubicBezTo>
                    <a:pt x="103" y="294"/>
                    <a:pt x="104" y="292"/>
                    <a:pt x="104" y="290"/>
                  </a:cubicBezTo>
                  <a:cubicBezTo>
                    <a:pt x="104" y="289"/>
                    <a:pt x="104" y="289"/>
                    <a:pt x="104" y="289"/>
                  </a:cubicBezTo>
                  <a:cubicBezTo>
                    <a:pt x="104" y="287"/>
                    <a:pt x="103" y="285"/>
                    <a:pt x="102" y="284"/>
                  </a:cubicBezTo>
                  <a:cubicBezTo>
                    <a:pt x="100" y="282"/>
                    <a:pt x="98" y="280"/>
                    <a:pt x="95" y="280"/>
                  </a:cubicBezTo>
                  <a:cubicBezTo>
                    <a:pt x="96" y="277"/>
                    <a:pt x="96" y="275"/>
                    <a:pt x="96" y="272"/>
                  </a:cubicBezTo>
                  <a:cubicBezTo>
                    <a:pt x="96" y="272"/>
                    <a:pt x="96" y="272"/>
                    <a:pt x="96" y="272"/>
                  </a:cubicBezTo>
                  <a:cubicBezTo>
                    <a:pt x="97" y="268"/>
                    <a:pt x="99" y="265"/>
                    <a:pt x="101" y="261"/>
                  </a:cubicBezTo>
                  <a:cubicBezTo>
                    <a:pt x="104" y="256"/>
                    <a:pt x="106" y="251"/>
                    <a:pt x="106" y="244"/>
                  </a:cubicBezTo>
                  <a:cubicBezTo>
                    <a:pt x="106" y="241"/>
                    <a:pt x="106" y="238"/>
                    <a:pt x="105" y="235"/>
                  </a:cubicBezTo>
                  <a:cubicBezTo>
                    <a:pt x="102" y="219"/>
                    <a:pt x="97" y="211"/>
                    <a:pt x="92" y="196"/>
                  </a:cubicBezTo>
                  <a:cubicBezTo>
                    <a:pt x="90" y="187"/>
                    <a:pt x="88" y="178"/>
                    <a:pt x="88" y="169"/>
                  </a:cubicBezTo>
                  <a:cubicBezTo>
                    <a:pt x="88" y="166"/>
                    <a:pt x="88" y="164"/>
                    <a:pt x="88" y="162"/>
                  </a:cubicBezTo>
                  <a:cubicBezTo>
                    <a:pt x="88" y="162"/>
                    <a:pt x="88" y="162"/>
                    <a:pt x="88" y="162"/>
                  </a:cubicBezTo>
                  <a:cubicBezTo>
                    <a:pt x="88" y="160"/>
                    <a:pt x="87" y="158"/>
                    <a:pt x="85" y="156"/>
                  </a:cubicBezTo>
                  <a:cubicBezTo>
                    <a:pt x="84" y="155"/>
                    <a:pt x="81" y="154"/>
                    <a:pt x="79" y="154"/>
                  </a:cubicBezTo>
                  <a:cubicBezTo>
                    <a:pt x="79" y="154"/>
                    <a:pt x="79" y="154"/>
                    <a:pt x="79" y="154"/>
                  </a:cubicBezTo>
                  <a:cubicBezTo>
                    <a:pt x="78" y="154"/>
                    <a:pt x="77" y="154"/>
                    <a:pt x="77" y="154"/>
                  </a:cubicBezTo>
                  <a:cubicBezTo>
                    <a:pt x="78" y="153"/>
                    <a:pt x="79" y="152"/>
                    <a:pt x="80" y="151"/>
                  </a:cubicBezTo>
                  <a:cubicBezTo>
                    <a:pt x="80" y="150"/>
                    <a:pt x="81" y="149"/>
                    <a:pt x="82" y="148"/>
                  </a:cubicBezTo>
                  <a:cubicBezTo>
                    <a:pt x="82" y="147"/>
                    <a:pt x="83" y="145"/>
                    <a:pt x="83" y="144"/>
                  </a:cubicBezTo>
                  <a:cubicBezTo>
                    <a:pt x="83" y="144"/>
                    <a:pt x="83" y="144"/>
                    <a:pt x="83" y="144"/>
                  </a:cubicBezTo>
                  <a:cubicBezTo>
                    <a:pt x="83" y="144"/>
                    <a:pt x="83" y="144"/>
                    <a:pt x="83" y="144"/>
                  </a:cubicBezTo>
                  <a:cubicBezTo>
                    <a:pt x="83" y="143"/>
                    <a:pt x="84" y="143"/>
                    <a:pt x="84" y="142"/>
                  </a:cubicBezTo>
                  <a:cubicBezTo>
                    <a:pt x="84" y="141"/>
                    <a:pt x="83" y="141"/>
                    <a:pt x="83" y="140"/>
                  </a:cubicBezTo>
                  <a:cubicBezTo>
                    <a:pt x="84" y="140"/>
                    <a:pt x="85" y="139"/>
                    <a:pt x="84" y="138"/>
                  </a:cubicBezTo>
                  <a:cubicBezTo>
                    <a:pt x="84" y="137"/>
                    <a:pt x="84" y="137"/>
                    <a:pt x="83" y="137"/>
                  </a:cubicBezTo>
                  <a:cubicBezTo>
                    <a:pt x="84" y="136"/>
                    <a:pt x="84" y="136"/>
                    <a:pt x="84" y="136"/>
                  </a:cubicBezTo>
                  <a:cubicBezTo>
                    <a:pt x="84" y="135"/>
                    <a:pt x="84" y="135"/>
                    <a:pt x="84" y="135"/>
                  </a:cubicBezTo>
                  <a:cubicBezTo>
                    <a:pt x="84" y="134"/>
                    <a:pt x="83" y="134"/>
                    <a:pt x="83" y="133"/>
                  </a:cubicBezTo>
                  <a:cubicBezTo>
                    <a:pt x="83" y="133"/>
                    <a:pt x="83" y="133"/>
                    <a:pt x="83" y="133"/>
                  </a:cubicBezTo>
                  <a:cubicBezTo>
                    <a:pt x="82" y="133"/>
                    <a:pt x="82" y="133"/>
                    <a:pt x="82" y="133"/>
                  </a:cubicBezTo>
                  <a:cubicBezTo>
                    <a:pt x="82" y="133"/>
                    <a:pt x="82" y="133"/>
                    <a:pt x="82" y="133"/>
                  </a:cubicBezTo>
                  <a:cubicBezTo>
                    <a:pt x="82" y="133"/>
                    <a:pt x="82" y="133"/>
                    <a:pt x="82" y="133"/>
                  </a:cubicBezTo>
                  <a:cubicBezTo>
                    <a:pt x="82" y="132"/>
                    <a:pt x="82" y="132"/>
                    <a:pt x="82" y="132"/>
                  </a:cubicBezTo>
                  <a:cubicBezTo>
                    <a:pt x="82" y="132"/>
                    <a:pt x="82" y="132"/>
                    <a:pt x="82" y="132"/>
                  </a:cubicBezTo>
                  <a:cubicBezTo>
                    <a:pt x="83" y="132"/>
                    <a:pt x="84" y="131"/>
                    <a:pt x="84" y="130"/>
                  </a:cubicBezTo>
                  <a:cubicBezTo>
                    <a:pt x="84" y="129"/>
                    <a:pt x="84" y="129"/>
                    <a:pt x="84" y="129"/>
                  </a:cubicBezTo>
                  <a:cubicBezTo>
                    <a:pt x="84" y="128"/>
                    <a:pt x="83" y="127"/>
                    <a:pt x="83" y="127"/>
                  </a:cubicBezTo>
                  <a:cubicBezTo>
                    <a:pt x="82" y="126"/>
                    <a:pt x="82" y="126"/>
                    <a:pt x="82" y="126"/>
                  </a:cubicBezTo>
                  <a:cubicBezTo>
                    <a:pt x="82" y="126"/>
                    <a:pt x="83" y="125"/>
                    <a:pt x="83" y="125"/>
                  </a:cubicBezTo>
                  <a:cubicBezTo>
                    <a:pt x="83" y="124"/>
                    <a:pt x="83" y="124"/>
                    <a:pt x="83" y="123"/>
                  </a:cubicBezTo>
                  <a:cubicBezTo>
                    <a:pt x="83" y="123"/>
                    <a:pt x="83" y="123"/>
                    <a:pt x="83" y="123"/>
                  </a:cubicBezTo>
                  <a:cubicBezTo>
                    <a:pt x="83" y="121"/>
                    <a:pt x="83" y="119"/>
                    <a:pt x="83" y="118"/>
                  </a:cubicBezTo>
                  <a:cubicBezTo>
                    <a:pt x="83" y="117"/>
                    <a:pt x="83" y="117"/>
                    <a:pt x="83" y="117"/>
                  </a:cubicBezTo>
                  <a:cubicBezTo>
                    <a:pt x="86" y="114"/>
                    <a:pt x="88" y="111"/>
                    <a:pt x="89" y="107"/>
                  </a:cubicBezTo>
                  <a:cubicBezTo>
                    <a:pt x="90" y="104"/>
                    <a:pt x="90" y="100"/>
                    <a:pt x="91" y="98"/>
                  </a:cubicBezTo>
                  <a:cubicBezTo>
                    <a:pt x="93" y="92"/>
                    <a:pt x="94" y="88"/>
                    <a:pt x="99" y="80"/>
                  </a:cubicBezTo>
                  <a:cubicBezTo>
                    <a:pt x="105" y="73"/>
                    <a:pt x="109" y="60"/>
                    <a:pt x="109" y="47"/>
                  </a:cubicBezTo>
                  <a:cubicBezTo>
                    <a:pt x="109" y="36"/>
                    <a:pt x="106" y="25"/>
                    <a:pt x="99" y="16"/>
                  </a:cubicBezTo>
                  <a:cubicBezTo>
                    <a:pt x="91" y="7"/>
                    <a:pt x="80" y="1"/>
                    <a:pt x="62" y="0"/>
                  </a:cubicBezTo>
                  <a:cubicBezTo>
                    <a:pt x="62" y="0"/>
                    <a:pt x="61" y="0"/>
                    <a:pt x="6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207" name="Freeform 861"/>
            <p:cNvSpPr>
              <a:spLocks/>
            </p:cNvSpPr>
            <p:nvPr/>
          </p:nvSpPr>
          <p:spPr bwMode="auto">
            <a:xfrm>
              <a:off x="2519" y="754"/>
              <a:ext cx="14" cy="95"/>
            </a:xfrm>
            <a:custGeom>
              <a:avLst/>
              <a:gdLst>
                <a:gd name="T0" fmla="*/ 2 w 6"/>
                <a:gd name="T1" fmla="*/ 0 h 40"/>
                <a:gd name="T2" fmla="*/ 2 w 6"/>
                <a:gd name="T3" fmla="*/ 0 h 40"/>
                <a:gd name="T4" fmla="*/ 0 w 6"/>
                <a:gd name="T5" fmla="*/ 1 h 40"/>
                <a:gd name="T6" fmla="*/ 0 w 6"/>
                <a:gd name="T7" fmla="*/ 8 h 40"/>
                <a:gd name="T8" fmla="*/ 2 w 6"/>
                <a:gd name="T9" fmla="*/ 39 h 40"/>
                <a:gd name="T10" fmla="*/ 4 w 6"/>
                <a:gd name="T11" fmla="*/ 40 h 40"/>
                <a:gd name="T12" fmla="*/ 4 w 6"/>
                <a:gd name="T13" fmla="*/ 40 h 40"/>
                <a:gd name="T14" fmla="*/ 6 w 6"/>
                <a:gd name="T15" fmla="*/ 38 h 40"/>
                <a:gd name="T16" fmla="*/ 4 w 6"/>
                <a:gd name="T17" fmla="*/ 8 h 40"/>
                <a:gd name="T18" fmla="*/ 4 w 6"/>
                <a:gd name="T19" fmla="*/ 2 h 40"/>
                <a:gd name="T20" fmla="*/ 2 w 6"/>
                <a:gd name="T2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40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4"/>
                    <a:pt x="0" y="6"/>
                    <a:pt x="0" y="8"/>
                  </a:cubicBezTo>
                  <a:cubicBezTo>
                    <a:pt x="0" y="18"/>
                    <a:pt x="1" y="29"/>
                    <a:pt x="2" y="39"/>
                  </a:cubicBezTo>
                  <a:cubicBezTo>
                    <a:pt x="2" y="40"/>
                    <a:pt x="3" y="40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5" y="40"/>
                    <a:pt x="6" y="39"/>
                    <a:pt x="6" y="38"/>
                  </a:cubicBezTo>
                  <a:cubicBezTo>
                    <a:pt x="4" y="28"/>
                    <a:pt x="4" y="18"/>
                    <a:pt x="4" y="8"/>
                  </a:cubicBezTo>
                  <a:cubicBezTo>
                    <a:pt x="4" y="6"/>
                    <a:pt x="4" y="4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208" name="Freeform 862"/>
            <p:cNvSpPr>
              <a:spLocks/>
            </p:cNvSpPr>
            <p:nvPr/>
          </p:nvSpPr>
          <p:spPr bwMode="auto">
            <a:xfrm>
              <a:off x="2637" y="818"/>
              <a:ext cx="64" cy="48"/>
            </a:xfrm>
            <a:custGeom>
              <a:avLst/>
              <a:gdLst>
                <a:gd name="T0" fmla="*/ 25 w 27"/>
                <a:gd name="T1" fmla="*/ 0 h 20"/>
                <a:gd name="T2" fmla="*/ 24 w 27"/>
                <a:gd name="T3" fmla="*/ 1 h 20"/>
                <a:gd name="T4" fmla="*/ 1 w 27"/>
                <a:gd name="T5" fmla="*/ 17 h 20"/>
                <a:gd name="T6" fmla="*/ 0 w 27"/>
                <a:gd name="T7" fmla="*/ 20 h 20"/>
                <a:gd name="T8" fmla="*/ 2 w 27"/>
                <a:gd name="T9" fmla="*/ 20 h 20"/>
                <a:gd name="T10" fmla="*/ 3 w 27"/>
                <a:gd name="T11" fmla="*/ 20 h 20"/>
                <a:gd name="T12" fmla="*/ 26 w 27"/>
                <a:gd name="T13" fmla="*/ 3 h 20"/>
                <a:gd name="T14" fmla="*/ 26 w 27"/>
                <a:gd name="T15" fmla="*/ 1 h 20"/>
                <a:gd name="T16" fmla="*/ 25 w 27"/>
                <a:gd name="T1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0">
                  <a:moveTo>
                    <a:pt x="25" y="0"/>
                  </a:moveTo>
                  <a:cubicBezTo>
                    <a:pt x="24" y="0"/>
                    <a:pt x="24" y="0"/>
                    <a:pt x="24" y="1"/>
                  </a:cubicBezTo>
                  <a:cubicBezTo>
                    <a:pt x="16" y="6"/>
                    <a:pt x="8" y="12"/>
                    <a:pt x="1" y="17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1" y="20"/>
                    <a:pt x="1" y="20"/>
                    <a:pt x="2" y="20"/>
                  </a:cubicBezTo>
                  <a:cubicBezTo>
                    <a:pt x="2" y="20"/>
                    <a:pt x="3" y="20"/>
                    <a:pt x="3" y="20"/>
                  </a:cubicBezTo>
                  <a:cubicBezTo>
                    <a:pt x="11" y="14"/>
                    <a:pt x="18" y="9"/>
                    <a:pt x="26" y="3"/>
                  </a:cubicBezTo>
                  <a:cubicBezTo>
                    <a:pt x="27" y="3"/>
                    <a:pt x="27" y="2"/>
                    <a:pt x="26" y="1"/>
                  </a:cubicBezTo>
                  <a:cubicBezTo>
                    <a:pt x="26" y="0"/>
                    <a:pt x="25" y="0"/>
                    <a:pt x="25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209" name="Freeform 863"/>
            <p:cNvSpPr>
              <a:spLocks/>
            </p:cNvSpPr>
            <p:nvPr/>
          </p:nvSpPr>
          <p:spPr bwMode="auto">
            <a:xfrm>
              <a:off x="2678" y="944"/>
              <a:ext cx="66" cy="23"/>
            </a:xfrm>
            <a:custGeom>
              <a:avLst/>
              <a:gdLst>
                <a:gd name="T0" fmla="*/ 26 w 28"/>
                <a:gd name="T1" fmla="*/ 0 h 10"/>
                <a:gd name="T2" fmla="*/ 26 w 28"/>
                <a:gd name="T3" fmla="*/ 0 h 10"/>
                <a:gd name="T4" fmla="*/ 2 w 28"/>
                <a:gd name="T5" fmla="*/ 6 h 10"/>
                <a:gd name="T6" fmla="*/ 0 w 28"/>
                <a:gd name="T7" fmla="*/ 8 h 10"/>
                <a:gd name="T8" fmla="*/ 2 w 28"/>
                <a:gd name="T9" fmla="*/ 10 h 10"/>
                <a:gd name="T10" fmla="*/ 2 w 28"/>
                <a:gd name="T11" fmla="*/ 10 h 10"/>
                <a:gd name="T12" fmla="*/ 27 w 28"/>
                <a:gd name="T13" fmla="*/ 4 h 10"/>
                <a:gd name="T14" fmla="*/ 28 w 28"/>
                <a:gd name="T15" fmla="*/ 1 h 10"/>
                <a:gd name="T16" fmla="*/ 26 w 28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0">
                  <a:moveTo>
                    <a:pt x="26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8" y="4"/>
                    <a:pt x="10" y="6"/>
                    <a:pt x="2" y="6"/>
                  </a:cubicBezTo>
                  <a:cubicBezTo>
                    <a:pt x="1" y="6"/>
                    <a:pt x="0" y="7"/>
                    <a:pt x="0" y="8"/>
                  </a:cubicBezTo>
                  <a:cubicBezTo>
                    <a:pt x="0" y="9"/>
                    <a:pt x="1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0" y="10"/>
                    <a:pt x="19" y="8"/>
                    <a:pt x="27" y="4"/>
                  </a:cubicBezTo>
                  <a:cubicBezTo>
                    <a:pt x="28" y="3"/>
                    <a:pt x="28" y="2"/>
                    <a:pt x="28" y="1"/>
                  </a:cubicBezTo>
                  <a:cubicBezTo>
                    <a:pt x="28" y="1"/>
                    <a:pt x="27" y="0"/>
                    <a:pt x="26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210" name="Freeform 864"/>
            <p:cNvSpPr>
              <a:spLocks/>
            </p:cNvSpPr>
            <p:nvPr/>
          </p:nvSpPr>
          <p:spPr bwMode="auto">
            <a:xfrm>
              <a:off x="2668" y="1048"/>
              <a:ext cx="55" cy="47"/>
            </a:xfrm>
            <a:custGeom>
              <a:avLst/>
              <a:gdLst>
                <a:gd name="T0" fmla="*/ 2 w 23"/>
                <a:gd name="T1" fmla="*/ 0 h 20"/>
                <a:gd name="T2" fmla="*/ 1 w 23"/>
                <a:gd name="T3" fmla="*/ 1 h 20"/>
                <a:gd name="T4" fmla="*/ 1 w 23"/>
                <a:gd name="T5" fmla="*/ 3 h 20"/>
                <a:gd name="T6" fmla="*/ 20 w 23"/>
                <a:gd name="T7" fmla="*/ 19 h 20"/>
                <a:gd name="T8" fmla="*/ 21 w 23"/>
                <a:gd name="T9" fmla="*/ 20 h 20"/>
                <a:gd name="T10" fmla="*/ 22 w 23"/>
                <a:gd name="T11" fmla="*/ 19 h 20"/>
                <a:gd name="T12" fmla="*/ 22 w 23"/>
                <a:gd name="T13" fmla="*/ 17 h 20"/>
                <a:gd name="T14" fmla="*/ 3 w 23"/>
                <a:gd name="T15" fmla="*/ 1 h 20"/>
                <a:gd name="T16" fmla="*/ 2 w 23"/>
                <a:gd name="T1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0">
                  <a:moveTo>
                    <a:pt x="2" y="0"/>
                  </a:moveTo>
                  <a:cubicBezTo>
                    <a:pt x="2" y="0"/>
                    <a:pt x="1" y="1"/>
                    <a:pt x="1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7" y="9"/>
                    <a:pt x="14" y="14"/>
                    <a:pt x="20" y="19"/>
                  </a:cubicBezTo>
                  <a:cubicBezTo>
                    <a:pt x="20" y="20"/>
                    <a:pt x="21" y="20"/>
                    <a:pt x="21" y="20"/>
                  </a:cubicBezTo>
                  <a:cubicBezTo>
                    <a:pt x="22" y="20"/>
                    <a:pt x="22" y="19"/>
                    <a:pt x="22" y="19"/>
                  </a:cubicBezTo>
                  <a:cubicBezTo>
                    <a:pt x="23" y="18"/>
                    <a:pt x="23" y="17"/>
                    <a:pt x="22" y="17"/>
                  </a:cubicBezTo>
                  <a:cubicBezTo>
                    <a:pt x="16" y="11"/>
                    <a:pt x="10" y="6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211" name="Freeform 865"/>
            <p:cNvSpPr>
              <a:spLocks/>
            </p:cNvSpPr>
            <p:nvPr/>
          </p:nvSpPr>
          <p:spPr bwMode="auto">
            <a:xfrm>
              <a:off x="2372" y="818"/>
              <a:ext cx="52" cy="50"/>
            </a:xfrm>
            <a:custGeom>
              <a:avLst/>
              <a:gdLst>
                <a:gd name="T0" fmla="*/ 2 w 22"/>
                <a:gd name="T1" fmla="*/ 0 h 21"/>
                <a:gd name="T2" fmla="*/ 1 w 22"/>
                <a:gd name="T3" fmla="*/ 1 h 21"/>
                <a:gd name="T4" fmla="*/ 1 w 22"/>
                <a:gd name="T5" fmla="*/ 3 h 21"/>
                <a:gd name="T6" fmla="*/ 18 w 22"/>
                <a:gd name="T7" fmla="*/ 21 h 21"/>
                <a:gd name="T8" fmla="*/ 20 w 22"/>
                <a:gd name="T9" fmla="*/ 21 h 21"/>
                <a:gd name="T10" fmla="*/ 21 w 22"/>
                <a:gd name="T11" fmla="*/ 21 h 21"/>
                <a:gd name="T12" fmla="*/ 21 w 22"/>
                <a:gd name="T13" fmla="*/ 19 h 21"/>
                <a:gd name="T14" fmla="*/ 3 w 22"/>
                <a:gd name="T15" fmla="*/ 0 h 21"/>
                <a:gd name="T16" fmla="*/ 2 w 22"/>
                <a:gd name="T1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1">
                  <a:moveTo>
                    <a:pt x="2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8" y="8"/>
                    <a:pt x="14" y="14"/>
                    <a:pt x="18" y="21"/>
                  </a:cubicBezTo>
                  <a:cubicBezTo>
                    <a:pt x="19" y="21"/>
                    <a:pt x="19" y="21"/>
                    <a:pt x="20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0"/>
                    <a:pt x="21" y="19"/>
                  </a:cubicBezTo>
                  <a:cubicBezTo>
                    <a:pt x="17" y="11"/>
                    <a:pt x="10" y="5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212" name="Freeform 866"/>
            <p:cNvSpPr>
              <a:spLocks/>
            </p:cNvSpPr>
            <p:nvPr/>
          </p:nvSpPr>
          <p:spPr bwMode="auto">
            <a:xfrm>
              <a:off x="2332" y="948"/>
              <a:ext cx="64" cy="22"/>
            </a:xfrm>
            <a:custGeom>
              <a:avLst/>
              <a:gdLst>
                <a:gd name="T0" fmla="*/ 2 w 27"/>
                <a:gd name="T1" fmla="*/ 0 h 9"/>
                <a:gd name="T2" fmla="*/ 1 w 27"/>
                <a:gd name="T3" fmla="*/ 1 h 9"/>
                <a:gd name="T4" fmla="*/ 2 w 27"/>
                <a:gd name="T5" fmla="*/ 3 h 9"/>
                <a:gd name="T6" fmla="*/ 24 w 27"/>
                <a:gd name="T7" fmla="*/ 9 h 9"/>
                <a:gd name="T8" fmla="*/ 25 w 27"/>
                <a:gd name="T9" fmla="*/ 9 h 9"/>
                <a:gd name="T10" fmla="*/ 27 w 27"/>
                <a:gd name="T11" fmla="*/ 8 h 9"/>
                <a:gd name="T12" fmla="*/ 26 w 27"/>
                <a:gd name="T13" fmla="*/ 5 h 9"/>
                <a:gd name="T14" fmla="*/ 3 w 27"/>
                <a:gd name="T15" fmla="*/ 0 h 9"/>
                <a:gd name="T16" fmla="*/ 2 w 27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9">
                  <a:moveTo>
                    <a:pt x="2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10" y="4"/>
                    <a:pt x="17" y="6"/>
                    <a:pt x="24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6" y="9"/>
                    <a:pt x="26" y="8"/>
                    <a:pt x="27" y="8"/>
                  </a:cubicBezTo>
                  <a:cubicBezTo>
                    <a:pt x="27" y="7"/>
                    <a:pt x="27" y="6"/>
                    <a:pt x="26" y="5"/>
                  </a:cubicBezTo>
                  <a:cubicBezTo>
                    <a:pt x="18" y="3"/>
                    <a:pt x="10" y="1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213" name="Freeform 867"/>
            <p:cNvSpPr>
              <a:spLocks/>
            </p:cNvSpPr>
            <p:nvPr/>
          </p:nvSpPr>
          <p:spPr bwMode="auto">
            <a:xfrm>
              <a:off x="2351" y="1067"/>
              <a:ext cx="59" cy="49"/>
            </a:xfrm>
            <a:custGeom>
              <a:avLst/>
              <a:gdLst>
                <a:gd name="T0" fmla="*/ 23 w 25"/>
                <a:gd name="T1" fmla="*/ 0 h 21"/>
                <a:gd name="T2" fmla="*/ 22 w 25"/>
                <a:gd name="T3" fmla="*/ 0 h 21"/>
                <a:gd name="T4" fmla="*/ 12 w 25"/>
                <a:gd name="T5" fmla="*/ 9 h 21"/>
                <a:gd name="T6" fmla="*/ 1 w 25"/>
                <a:gd name="T7" fmla="*/ 18 h 21"/>
                <a:gd name="T8" fmla="*/ 1 w 25"/>
                <a:gd name="T9" fmla="*/ 21 h 21"/>
                <a:gd name="T10" fmla="*/ 2 w 25"/>
                <a:gd name="T11" fmla="*/ 21 h 21"/>
                <a:gd name="T12" fmla="*/ 4 w 25"/>
                <a:gd name="T13" fmla="*/ 21 h 21"/>
                <a:gd name="T14" fmla="*/ 14 w 25"/>
                <a:gd name="T15" fmla="*/ 12 h 21"/>
                <a:gd name="T16" fmla="*/ 24 w 25"/>
                <a:gd name="T17" fmla="*/ 3 h 21"/>
                <a:gd name="T18" fmla="*/ 24 w 25"/>
                <a:gd name="T19" fmla="*/ 0 h 21"/>
                <a:gd name="T20" fmla="*/ 23 w 25"/>
                <a:gd name="T2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21">
                  <a:moveTo>
                    <a:pt x="23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8" y="4"/>
                    <a:pt x="15" y="7"/>
                    <a:pt x="12" y="9"/>
                  </a:cubicBezTo>
                  <a:cubicBezTo>
                    <a:pt x="8" y="11"/>
                    <a:pt x="5" y="14"/>
                    <a:pt x="1" y="18"/>
                  </a:cubicBezTo>
                  <a:cubicBezTo>
                    <a:pt x="0" y="19"/>
                    <a:pt x="1" y="20"/>
                    <a:pt x="1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3" y="21"/>
                    <a:pt x="3" y="21"/>
                    <a:pt x="4" y="21"/>
                  </a:cubicBezTo>
                  <a:cubicBezTo>
                    <a:pt x="8" y="16"/>
                    <a:pt x="11" y="14"/>
                    <a:pt x="14" y="12"/>
                  </a:cubicBezTo>
                  <a:cubicBezTo>
                    <a:pt x="17" y="10"/>
                    <a:pt x="20" y="7"/>
                    <a:pt x="24" y="3"/>
                  </a:cubicBezTo>
                  <a:cubicBezTo>
                    <a:pt x="25" y="2"/>
                    <a:pt x="25" y="1"/>
                    <a:pt x="24" y="0"/>
                  </a:cubicBezTo>
                  <a:cubicBezTo>
                    <a:pt x="24" y="0"/>
                    <a:pt x="23" y="0"/>
                    <a:pt x="2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214" name="Rectangle 868"/>
            <p:cNvSpPr>
              <a:spLocks noChangeArrowheads="1"/>
            </p:cNvSpPr>
            <p:nvPr/>
          </p:nvSpPr>
          <p:spPr bwMode="auto">
            <a:xfrm>
              <a:off x="2469" y="1183"/>
              <a:ext cx="1" cy="1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215" name="Freeform 869"/>
            <p:cNvSpPr>
              <a:spLocks/>
            </p:cNvSpPr>
            <p:nvPr/>
          </p:nvSpPr>
          <p:spPr bwMode="auto">
            <a:xfrm>
              <a:off x="2469" y="118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216" name="Freeform 870"/>
            <p:cNvSpPr>
              <a:spLocks/>
            </p:cNvSpPr>
            <p:nvPr/>
          </p:nvSpPr>
          <p:spPr bwMode="auto">
            <a:xfrm>
              <a:off x="2585" y="1618"/>
              <a:ext cx="45" cy="59"/>
            </a:xfrm>
            <a:custGeom>
              <a:avLst/>
              <a:gdLst>
                <a:gd name="T0" fmla="*/ 18 w 19"/>
                <a:gd name="T1" fmla="*/ 0 h 25"/>
                <a:gd name="T2" fmla="*/ 0 w 19"/>
                <a:gd name="T3" fmla="*/ 24 h 25"/>
                <a:gd name="T4" fmla="*/ 2 w 19"/>
                <a:gd name="T5" fmla="*/ 25 h 25"/>
                <a:gd name="T6" fmla="*/ 19 w 19"/>
                <a:gd name="T7" fmla="*/ 1 h 25"/>
                <a:gd name="T8" fmla="*/ 18 w 19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5">
                  <a:moveTo>
                    <a:pt x="18" y="0"/>
                  </a:moveTo>
                  <a:cubicBezTo>
                    <a:pt x="12" y="8"/>
                    <a:pt x="6" y="16"/>
                    <a:pt x="0" y="24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8" y="17"/>
                    <a:pt x="14" y="9"/>
                    <a:pt x="19" y="1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217" name="Freeform 871"/>
            <p:cNvSpPr>
              <a:spLocks/>
            </p:cNvSpPr>
            <p:nvPr/>
          </p:nvSpPr>
          <p:spPr bwMode="auto">
            <a:xfrm>
              <a:off x="2592" y="1639"/>
              <a:ext cx="38" cy="48"/>
            </a:xfrm>
            <a:custGeom>
              <a:avLst/>
              <a:gdLst>
                <a:gd name="T0" fmla="*/ 15 w 16"/>
                <a:gd name="T1" fmla="*/ 0 h 20"/>
                <a:gd name="T2" fmla="*/ 0 w 16"/>
                <a:gd name="T3" fmla="*/ 19 h 20"/>
                <a:gd name="T4" fmla="*/ 2 w 16"/>
                <a:gd name="T5" fmla="*/ 20 h 20"/>
                <a:gd name="T6" fmla="*/ 16 w 16"/>
                <a:gd name="T7" fmla="*/ 1 h 20"/>
                <a:gd name="T8" fmla="*/ 15 w 16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0">
                  <a:moveTo>
                    <a:pt x="15" y="0"/>
                  </a:moveTo>
                  <a:cubicBezTo>
                    <a:pt x="10" y="7"/>
                    <a:pt x="5" y="13"/>
                    <a:pt x="0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6" y="14"/>
                    <a:pt x="11" y="8"/>
                    <a:pt x="16" y="1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218" name="Freeform 872"/>
            <p:cNvSpPr>
              <a:spLocks/>
            </p:cNvSpPr>
            <p:nvPr/>
          </p:nvSpPr>
          <p:spPr bwMode="auto">
            <a:xfrm>
              <a:off x="2602" y="1658"/>
              <a:ext cx="28" cy="41"/>
            </a:xfrm>
            <a:custGeom>
              <a:avLst/>
              <a:gdLst>
                <a:gd name="T0" fmla="*/ 10 w 12"/>
                <a:gd name="T1" fmla="*/ 0 h 17"/>
                <a:gd name="T2" fmla="*/ 1 w 12"/>
                <a:gd name="T3" fmla="*/ 12 h 17"/>
                <a:gd name="T4" fmla="*/ 1 w 12"/>
                <a:gd name="T5" fmla="*/ 13 h 17"/>
                <a:gd name="T6" fmla="*/ 1 w 12"/>
                <a:gd name="T7" fmla="*/ 14 h 17"/>
                <a:gd name="T8" fmla="*/ 0 w 12"/>
                <a:gd name="T9" fmla="*/ 17 h 17"/>
                <a:gd name="T10" fmla="*/ 2 w 12"/>
                <a:gd name="T11" fmla="*/ 14 h 17"/>
                <a:gd name="T12" fmla="*/ 2 w 12"/>
                <a:gd name="T13" fmla="*/ 14 h 17"/>
                <a:gd name="T14" fmla="*/ 3 w 12"/>
                <a:gd name="T15" fmla="*/ 14 h 17"/>
                <a:gd name="T16" fmla="*/ 12 w 12"/>
                <a:gd name="T17" fmla="*/ 1 h 17"/>
                <a:gd name="T18" fmla="*/ 10 w 12"/>
                <a:gd name="T1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7">
                  <a:moveTo>
                    <a:pt x="10" y="0"/>
                  </a:moveTo>
                  <a:cubicBezTo>
                    <a:pt x="8" y="5"/>
                    <a:pt x="5" y="9"/>
                    <a:pt x="1" y="12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6" y="10"/>
                    <a:pt x="9" y="5"/>
                    <a:pt x="12" y="1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219" name="Freeform 873"/>
            <p:cNvSpPr>
              <a:spLocks noEditPoints="1"/>
            </p:cNvSpPr>
            <p:nvPr/>
          </p:nvSpPr>
          <p:spPr bwMode="auto">
            <a:xfrm>
              <a:off x="2706" y="2020"/>
              <a:ext cx="367" cy="486"/>
            </a:xfrm>
            <a:custGeom>
              <a:avLst/>
              <a:gdLst>
                <a:gd name="T0" fmla="*/ 125 w 155"/>
                <a:gd name="T1" fmla="*/ 178 h 205"/>
                <a:gd name="T2" fmla="*/ 124 w 155"/>
                <a:gd name="T3" fmla="*/ 189 h 205"/>
                <a:gd name="T4" fmla="*/ 115 w 155"/>
                <a:gd name="T5" fmla="*/ 187 h 205"/>
                <a:gd name="T6" fmla="*/ 60 w 155"/>
                <a:gd name="T7" fmla="*/ 175 h 205"/>
                <a:gd name="T8" fmla="*/ 71 w 155"/>
                <a:gd name="T9" fmla="*/ 158 h 205"/>
                <a:gd name="T10" fmla="*/ 73 w 155"/>
                <a:gd name="T11" fmla="*/ 158 h 205"/>
                <a:gd name="T12" fmla="*/ 88 w 155"/>
                <a:gd name="T13" fmla="*/ 153 h 205"/>
                <a:gd name="T14" fmla="*/ 124 w 155"/>
                <a:gd name="T15" fmla="*/ 140 h 205"/>
                <a:gd name="T16" fmla="*/ 133 w 155"/>
                <a:gd name="T17" fmla="*/ 137 h 205"/>
                <a:gd name="T18" fmla="*/ 141 w 155"/>
                <a:gd name="T19" fmla="*/ 134 h 205"/>
                <a:gd name="T20" fmla="*/ 146 w 155"/>
                <a:gd name="T21" fmla="*/ 144 h 205"/>
                <a:gd name="T22" fmla="*/ 35 w 155"/>
                <a:gd name="T23" fmla="*/ 131 h 205"/>
                <a:gd name="T24" fmla="*/ 44 w 155"/>
                <a:gd name="T25" fmla="*/ 128 h 205"/>
                <a:gd name="T26" fmla="*/ 75 w 155"/>
                <a:gd name="T27" fmla="*/ 122 h 205"/>
                <a:gd name="T28" fmla="*/ 56 w 155"/>
                <a:gd name="T29" fmla="*/ 123 h 205"/>
                <a:gd name="T30" fmla="*/ 69 w 155"/>
                <a:gd name="T31" fmla="*/ 124 h 205"/>
                <a:gd name="T32" fmla="*/ 107 w 155"/>
                <a:gd name="T33" fmla="*/ 112 h 205"/>
                <a:gd name="T34" fmla="*/ 108 w 155"/>
                <a:gd name="T35" fmla="*/ 105 h 205"/>
                <a:gd name="T36" fmla="*/ 115 w 155"/>
                <a:gd name="T37" fmla="*/ 97 h 205"/>
                <a:gd name="T38" fmla="*/ 47 w 155"/>
                <a:gd name="T39" fmla="*/ 94 h 205"/>
                <a:gd name="T40" fmla="*/ 117 w 155"/>
                <a:gd name="T41" fmla="*/ 101 h 205"/>
                <a:gd name="T42" fmla="*/ 133 w 155"/>
                <a:gd name="T43" fmla="*/ 88 h 205"/>
                <a:gd name="T44" fmla="*/ 39 w 155"/>
                <a:gd name="T45" fmla="*/ 87 h 205"/>
                <a:gd name="T46" fmla="*/ 30 w 155"/>
                <a:gd name="T47" fmla="*/ 78 h 205"/>
                <a:gd name="T48" fmla="*/ 23 w 155"/>
                <a:gd name="T49" fmla="*/ 71 h 205"/>
                <a:gd name="T50" fmla="*/ 21 w 155"/>
                <a:gd name="T51" fmla="*/ 78 h 205"/>
                <a:gd name="T52" fmla="*/ 7 w 155"/>
                <a:gd name="T53" fmla="*/ 59 h 205"/>
                <a:gd name="T54" fmla="*/ 119 w 155"/>
                <a:gd name="T55" fmla="*/ 53 h 205"/>
                <a:gd name="T56" fmla="*/ 122 w 155"/>
                <a:gd name="T57" fmla="*/ 22 h 205"/>
                <a:gd name="T58" fmla="*/ 80 w 155"/>
                <a:gd name="T59" fmla="*/ 72 h 205"/>
                <a:gd name="T60" fmla="*/ 108 w 155"/>
                <a:gd name="T61" fmla="*/ 73 h 205"/>
                <a:gd name="T62" fmla="*/ 103 w 155"/>
                <a:gd name="T63" fmla="*/ 94 h 205"/>
                <a:gd name="T64" fmla="*/ 101 w 155"/>
                <a:gd name="T65" fmla="*/ 107 h 205"/>
                <a:gd name="T66" fmla="*/ 106 w 155"/>
                <a:gd name="T67" fmla="*/ 117 h 205"/>
                <a:gd name="T68" fmla="*/ 115 w 155"/>
                <a:gd name="T69" fmla="*/ 139 h 205"/>
                <a:gd name="T70" fmla="*/ 89 w 155"/>
                <a:gd name="T71" fmla="*/ 148 h 205"/>
                <a:gd name="T72" fmla="*/ 79 w 155"/>
                <a:gd name="T73" fmla="*/ 127 h 205"/>
                <a:gd name="T74" fmla="*/ 73 w 155"/>
                <a:gd name="T75" fmla="*/ 111 h 205"/>
                <a:gd name="T76" fmla="*/ 31 w 155"/>
                <a:gd name="T77" fmla="*/ 121 h 205"/>
                <a:gd name="T78" fmla="*/ 52 w 155"/>
                <a:gd name="T79" fmla="*/ 97 h 205"/>
                <a:gd name="T80" fmla="*/ 53 w 155"/>
                <a:gd name="T81" fmla="*/ 93 h 205"/>
                <a:gd name="T82" fmla="*/ 59 w 155"/>
                <a:gd name="T83" fmla="*/ 64 h 205"/>
                <a:gd name="T84" fmla="*/ 76 w 155"/>
                <a:gd name="T85" fmla="*/ 77 h 205"/>
                <a:gd name="T86" fmla="*/ 0 w 155"/>
                <a:gd name="T87" fmla="*/ 48 h 205"/>
                <a:gd name="T88" fmla="*/ 8 w 155"/>
                <a:gd name="T89" fmla="*/ 71 h 205"/>
                <a:gd name="T90" fmla="*/ 35 w 155"/>
                <a:gd name="T91" fmla="*/ 98 h 205"/>
                <a:gd name="T92" fmla="*/ 43 w 155"/>
                <a:gd name="T93" fmla="*/ 132 h 205"/>
                <a:gd name="T94" fmla="*/ 66 w 155"/>
                <a:gd name="T95" fmla="*/ 127 h 205"/>
                <a:gd name="T96" fmla="*/ 46 w 155"/>
                <a:gd name="T97" fmla="*/ 165 h 205"/>
                <a:gd name="T98" fmla="*/ 106 w 155"/>
                <a:gd name="T99" fmla="*/ 203 h 205"/>
                <a:gd name="T100" fmla="*/ 110 w 155"/>
                <a:gd name="T101" fmla="*/ 204 h 205"/>
                <a:gd name="T102" fmla="*/ 125 w 155"/>
                <a:gd name="T103" fmla="*/ 196 h 205"/>
                <a:gd name="T104" fmla="*/ 124 w 155"/>
                <a:gd name="T105" fmla="*/ 157 h 205"/>
                <a:gd name="T106" fmla="*/ 152 w 155"/>
                <a:gd name="T107" fmla="*/ 127 h 205"/>
                <a:gd name="T108" fmla="*/ 111 w 155"/>
                <a:gd name="T109" fmla="*/ 109 h 205"/>
                <a:gd name="T110" fmla="*/ 137 w 155"/>
                <a:gd name="T111" fmla="*/ 99 h 205"/>
                <a:gd name="T112" fmla="*/ 133 w 155"/>
                <a:gd name="T113" fmla="*/ 59 h 205"/>
                <a:gd name="T114" fmla="*/ 125 w 155"/>
                <a:gd name="T115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5" h="205">
                  <a:moveTo>
                    <a:pt x="108" y="199"/>
                  </a:moveTo>
                  <a:cubicBezTo>
                    <a:pt x="106" y="193"/>
                    <a:pt x="104" y="188"/>
                    <a:pt x="102" y="182"/>
                  </a:cubicBezTo>
                  <a:cubicBezTo>
                    <a:pt x="104" y="180"/>
                    <a:pt x="106" y="179"/>
                    <a:pt x="108" y="178"/>
                  </a:cubicBezTo>
                  <a:cubicBezTo>
                    <a:pt x="108" y="185"/>
                    <a:pt x="108" y="192"/>
                    <a:pt x="109" y="199"/>
                  </a:cubicBezTo>
                  <a:cubicBezTo>
                    <a:pt x="108" y="199"/>
                    <a:pt x="108" y="199"/>
                    <a:pt x="108" y="199"/>
                  </a:cubicBezTo>
                  <a:moveTo>
                    <a:pt x="126" y="191"/>
                  </a:moveTo>
                  <a:cubicBezTo>
                    <a:pt x="126" y="190"/>
                    <a:pt x="126" y="190"/>
                    <a:pt x="126" y="189"/>
                  </a:cubicBezTo>
                  <a:cubicBezTo>
                    <a:pt x="126" y="185"/>
                    <a:pt x="125" y="181"/>
                    <a:pt x="125" y="178"/>
                  </a:cubicBezTo>
                  <a:cubicBezTo>
                    <a:pt x="126" y="182"/>
                    <a:pt x="128" y="185"/>
                    <a:pt x="131" y="189"/>
                  </a:cubicBezTo>
                  <a:cubicBezTo>
                    <a:pt x="129" y="190"/>
                    <a:pt x="127" y="190"/>
                    <a:pt x="126" y="191"/>
                  </a:cubicBezTo>
                  <a:moveTo>
                    <a:pt x="111" y="198"/>
                  </a:moveTo>
                  <a:cubicBezTo>
                    <a:pt x="110" y="191"/>
                    <a:pt x="110" y="184"/>
                    <a:pt x="110" y="177"/>
                  </a:cubicBezTo>
                  <a:cubicBezTo>
                    <a:pt x="110" y="177"/>
                    <a:pt x="110" y="177"/>
                    <a:pt x="110" y="177"/>
                  </a:cubicBezTo>
                  <a:cubicBezTo>
                    <a:pt x="114" y="175"/>
                    <a:pt x="118" y="174"/>
                    <a:pt x="122" y="173"/>
                  </a:cubicBezTo>
                  <a:cubicBezTo>
                    <a:pt x="122" y="174"/>
                    <a:pt x="122" y="174"/>
                    <a:pt x="122" y="174"/>
                  </a:cubicBezTo>
                  <a:cubicBezTo>
                    <a:pt x="123" y="179"/>
                    <a:pt x="124" y="184"/>
                    <a:pt x="124" y="189"/>
                  </a:cubicBezTo>
                  <a:cubicBezTo>
                    <a:pt x="124" y="190"/>
                    <a:pt x="124" y="191"/>
                    <a:pt x="124" y="192"/>
                  </a:cubicBezTo>
                  <a:cubicBezTo>
                    <a:pt x="121" y="193"/>
                    <a:pt x="119" y="194"/>
                    <a:pt x="117" y="195"/>
                  </a:cubicBezTo>
                  <a:cubicBezTo>
                    <a:pt x="117" y="192"/>
                    <a:pt x="117" y="190"/>
                    <a:pt x="117" y="187"/>
                  </a:cubicBezTo>
                  <a:cubicBezTo>
                    <a:pt x="117" y="183"/>
                    <a:pt x="117" y="180"/>
                    <a:pt x="117" y="176"/>
                  </a:cubicBezTo>
                  <a:cubicBezTo>
                    <a:pt x="117" y="176"/>
                    <a:pt x="116" y="175"/>
                    <a:pt x="116" y="175"/>
                  </a:cubicBezTo>
                  <a:cubicBezTo>
                    <a:pt x="116" y="175"/>
                    <a:pt x="116" y="175"/>
                    <a:pt x="116" y="175"/>
                  </a:cubicBezTo>
                  <a:cubicBezTo>
                    <a:pt x="115" y="175"/>
                    <a:pt x="115" y="176"/>
                    <a:pt x="115" y="176"/>
                  </a:cubicBezTo>
                  <a:cubicBezTo>
                    <a:pt x="115" y="180"/>
                    <a:pt x="115" y="183"/>
                    <a:pt x="115" y="187"/>
                  </a:cubicBezTo>
                  <a:cubicBezTo>
                    <a:pt x="115" y="190"/>
                    <a:pt x="115" y="193"/>
                    <a:pt x="115" y="196"/>
                  </a:cubicBezTo>
                  <a:cubicBezTo>
                    <a:pt x="113" y="197"/>
                    <a:pt x="112" y="197"/>
                    <a:pt x="111" y="198"/>
                  </a:cubicBezTo>
                  <a:moveTo>
                    <a:pt x="58" y="174"/>
                  </a:moveTo>
                  <a:cubicBezTo>
                    <a:pt x="56" y="171"/>
                    <a:pt x="54" y="168"/>
                    <a:pt x="51" y="165"/>
                  </a:cubicBezTo>
                  <a:cubicBezTo>
                    <a:pt x="52" y="165"/>
                    <a:pt x="54" y="164"/>
                    <a:pt x="56" y="164"/>
                  </a:cubicBezTo>
                  <a:cubicBezTo>
                    <a:pt x="57" y="167"/>
                    <a:pt x="57" y="171"/>
                    <a:pt x="58" y="174"/>
                  </a:cubicBezTo>
                  <a:moveTo>
                    <a:pt x="59" y="175"/>
                  </a:moveTo>
                  <a:cubicBezTo>
                    <a:pt x="60" y="175"/>
                    <a:pt x="60" y="175"/>
                    <a:pt x="60" y="175"/>
                  </a:cubicBezTo>
                  <a:cubicBezTo>
                    <a:pt x="59" y="171"/>
                    <a:pt x="59" y="167"/>
                    <a:pt x="58" y="163"/>
                  </a:cubicBezTo>
                  <a:cubicBezTo>
                    <a:pt x="60" y="162"/>
                    <a:pt x="62" y="162"/>
                    <a:pt x="64" y="161"/>
                  </a:cubicBezTo>
                  <a:cubicBezTo>
                    <a:pt x="64" y="165"/>
                    <a:pt x="64" y="169"/>
                    <a:pt x="64" y="173"/>
                  </a:cubicBezTo>
                  <a:cubicBezTo>
                    <a:pt x="63" y="174"/>
                    <a:pt x="61" y="174"/>
                    <a:pt x="59" y="175"/>
                  </a:cubicBezTo>
                  <a:moveTo>
                    <a:pt x="66" y="172"/>
                  </a:moveTo>
                  <a:cubicBezTo>
                    <a:pt x="66" y="168"/>
                    <a:pt x="66" y="164"/>
                    <a:pt x="66" y="161"/>
                  </a:cubicBezTo>
                  <a:cubicBezTo>
                    <a:pt x="66" y="160"/>
                    <a:pt x="66" y="160"/>
                    <a:pt x="66" y="160"/>
                  </a:cubicBezTo>
                  <a:cubicBezTo>
                    <a:pt x="67" y="160"/>
                    <a:pt x="69" y="159"/>
                    <a:pt x="71" y="158"/>
                  </a:cubicBezTo>
                  <a:cubicBezTo>
                    <a:pt x="71" y="160"/>
                    <a:pt x="71" y="162"/>
                    <a:pt x="71" y="164"/>
                  </a:cubicBezTo>
                  <a:cubicBezTo>
                    <a:pt x="71" y="166"/>
                    <a:pt x="71" y="168"/>
                    <a:pt x="72" y="169"/>
                  </a:cubicBezTo>
                  <a:cubicBezTo>
                    <a:pt x="72" y="170"/>
                    <a:pt x="72" y="170"/>
                    <a:pt x="72" y="170"/>
                  </a:cubicBezTo>
                  <a:cubicBezTo>
                    <a:pt x="70" y="170"/>
                    <a:pt x="68" y="171"/>
                    <a:pt x="66" y="172"/>
                  </a:cubicBezTo>
                  <a:moveTo>
                    <a:pt x="74" y="169"/>
                  </a:moveTo>
                  <a:cubicBezTo>
                    <a:pt x="73" y="167"/>
                    <a:pt x="73" y="165"/>
                    <a:pt x="73" y="164"/>
                  </a:cubicBezTo>
                  <a:cubicBezTo>
                    <a:pt x="73" y="162"/>
                    <a:pt x="73" y="160"/>
                    <a:pt x="73" y="159"/>
                  </a:cubicBezTo>
                  <a:cubicBezTo>
                    <a:pt x="73" y="158"/>
                    <a:pt x="73" y="158"/>
                    <a:pt x="73" y="158"/>
                  </a:cubicBezTo>
                  <a:cubicBezTo>
                    <a:pt x="76" y="157"/>
                    <a:pt x="79" y="156"/>
                    <a:pt x="82" y="155"/>
                  </a:cubicBezTo>
                  <a:cubicBezTo>
                    <a:pt x="82" y="155"/>
                    <a:pt x="82" y="155"/>
                    <a:pt x="82" y="155"/>
                  </a:cubicBezTo>
                  <a:cubicBezTo>
                    <a:pt x="82" y="159"/>
                    <a:pt x="81" y="163"/>
                    <a:pt x="81" y="166"/>
                  </a:cubicBezTo>
                  <a:cubicBezTo>
                    <a:pt x="78" y="167"/>
                    <a:pt x="76" y="168"/>
                    <a:pt x="74" y="169"/>
                  </a:cubicBezTo>
                  <a:moveTo>
                    <a:pt x="83" y="166"/>
                  </a:moveTo>
                  <a:cubicBezTo>
                    <a:pt x="83" y="162"/>
                    <a:pt x="84" y="159"/>
                    <a:pt x="84" y="155"/>
                  </a:cubicBezTo>
                  <a:cubicBezTo>
                    <a:pt x="84" y="155"/>
                    <a:pt x="84" y="155"/>
                    <a:pt x="83" y="154"/>
                  </a:cubicBezTo>
                  <a:cubicBezTo>
                    <a:pt x="85" y="154"/>
                    <a:pt x="86" y="153"/>
                    <a:pt x="88" y="153"/>
                  </a:cubicBezTo>
                  <a:cubicBezTo>
                    <a:pt x="90" y="160"/>
                    <a:pt x="92" y="165"/>
                    <a:pt x="95" y="171"/>
                  </a:cubicBezTo>
                  <a:cubicBezTo>
                    <a:pt x="93" y="169"/>
                    <a:pt x="92" y="167"/>
                    <a:pt x="91" y="165"/>
                  </a:cubicBezTo>
                  <a:cubicBezTo>
                    <a:pt x="91" y="165"/>
                    <a:pt x="90" y="164"/>
                    <a:pt x="89" y="164"/>
                  </a:cubicBezTo>
                  <a:cubicBezTo>
                    <a:pt x="89" y="164"/>
                    <a:pt x="89" y="164"/>
                    <a:pt x="89" y="164"/>
                  </a:cubicBezTo>
                  <a:cubicBezTo>
                    <a:pt x="87" y="165"/>
                    <a:pt x="85" y="165"/>
                    <a:pt x="83" y="166"/>
                  </a:cubicBezTo>
                  <a:moveTo>
                    <a:pt x="123" y="154"/>
                  </a:moveTo>
                  <a:cubicBezTo>
                    <a:pt x="121" y="150"/>
                    <a:pt x="120" y="146"/>
                    <a:pt x="118" y="142"/>
                  </a:cubicBezTo>
                  <a:cubicBezTo>
                    <a:pt x="120" y="141"/>
                    <a:pt x="122" y="140"/>
                    <a:pt x="124" y="140"/>
                  </a:cubicBezTo>
                  <a:cubicBezTo>
                    <a:pt x="124" y="144"/>
                    <a:pt x="124" y="148"/>
                    <a:pt x="125" y="152"/>
                  </a:cubicBezTo>
                  <a:cubicBezTo>
                    <a:pt x="124" y="153"/>
                    <a:pt x="124" y="153"/>
                    <a:pt x="124" y="153"/>
                  </a:cubicBezTo>
                  <a:cubicBezTo>
                    <a:pt x="123" y="153"/>
                    <a:pt x="123" y="153"/>
                    <a:pt x="123" y="153"/>
                  </a:cubicBezTo>
                  <a:cubicBezTo>
                    <a:pt x="123" y="154"/>
                    <a:pt x="123" y="154"/>
                    <a:pt x="123" y="154"/>
                  </a:cubicBezTo>
                  <a:moveTo>
                    <a:pt x="127" y="152"/>
                  </a:moveTo>
                  <a:cubicBezTo>
                    <a:pt x="126" y="147"/>
                    <a:pt x="126" y="143"/>
                    <a:pt x="125" y="139"/>
                  </a:cubicBezTo>
                  <a:cubicBezTo>
                    <a:pt x="128" y="138"/>
                    <a:pt x="131" y="137"/>
                    <a:pt x="133" y="136"/>
                  </a:cubicBezTo>
                  <a:cubicBezTo>
                    <a:pt x="133" y="137"/>
                    <a:pt x="133" y="137"/>
                    <a:pt x="133" y="137"/>
                  </a:cubicBezTo>
                  <a:cubicBezTo>
                    <a:pt x="133" y="141"/>
                    <a:pt x="133" y="145"/>
                    <a:pt x="133" y="149"/>
                  </a:cubicBezTo>
                  <a:cubicBezTo>
                    <a:pt x="133" y="149"/>
                    <a:pt x="132" y="149"/>
                    <a:pt x="132" y="149"/>
                  </a:cubicBezTo>
                  <a:cubicBezTo>
                    <a:pt x="130" y="150"/>
                    <a:pt x="128" y="151"/>
                    <a:pt x="127" y="152"/>
                  </a:cubicBezTo>
                  <a:moveTo>
                    <a:pt x="135" y="148"/>
                  </a:moveTo>
                  <a:cubicBezTo>
                    <a:pt x="135" y="144"/>
                    <a:pt x="135" y="140"/>
                    <a:pt x="135" y="137"/>
                  </a:cubicBezTo>
                  <a:cubicBezTo>
                    <a:pt x="135" y="136"/>
                    <a:pt x="135" y="136"/>
                    <a:pt x="134" y="136"/>
                  </a:cubicBezTo>
                  <a:cubicBezTo>
                    <a:pt x="137" y="135"/>
                    <a:pt x="140" y="134"/>
                    <a:pt x="142" y="133"/>
                  </a:cubicBezTo>
                  <a:cubicBezTo>
                    <a:pt x="141" y="134"/>
                    <a:pt x="141" y="134"/>
                    <a:pt x="141" y="134"/>
                  </a:cubicBezTo>
                  <a:cubicBezTo>
                    <a:pt x="141" y="138"/>
                    <a:pt x="141" y="142"/>
                    <a:pt x="141" y="146"/>
                  </a:cubicBezTo>
                  <a:cubicBezTo>
                    <a:pt x="139" y="147"/>
                    <a:pt x="137" y="147"/>
                    <a:pt x="135" y="148"/>
                  </a:cubicBezTo>
                  <a:moveTo>
                    <a:pt x="143" y="145"/>
                  </a:moveTo>
                  <a:cubicBezTo>
                    <a:pt x="143" y="141"/>
                    <a:pt x="143" y="138"/>
                    <a:pt x="143" y="134"/>
                  </a:cubicBezTo>
                  <a:cubicBezTo>
                    <a:pt x="144" y="133"/>
                    <a:pt x="143" y="133"/>
                    <a:pt x="143" y="133"/>
                  </a:cubicBezTo>
                  <a:cubicBezTo>
                    <a:pt x="145" y="132"/>
                    <a:pt x="147" y="131"/>
                    <a:pt x="148" y="131"/>
                  </a:cubicBezTo>
                  <a:cubicBezTo>
                    <a:pt x="149" y="135"/>
                    <a:pt x="149" y="139"/>
                    <a:pt x="150" y="142"/>
                  </a:cubicBezTo>
                  <a:cubicBezTo>
                    <a:pt x="149" y="143"/>
                    <a:pt x="148" y="143"/>
                    <a:pt x="146" y="144"/>
                  </a:cubicBezTo>
                  <a:cubicBezTo>
                    <a:pt x="145" y="144"/>
                    <a:pt x="144" y="145"/>
                    <a:pt x="143" y="145"/>
                  </a:cubicBezTo>
                  <a:moveTo>
                    <a:pt x="35" y="131"/>
                  </a:moveTo>
                  <a:cubicBezTo>
                    <a:pt x="33" y="129"/>
                    <a:pt x="32" y="128"/>
                    <a:pt x="31" y="125"/>
                  </a:cubicBezTo>
                  <a:cubicBezTo>
                    <a:pt x="32" y="125"/>
                    <a:pt x="32" y="125"/>
                    <a:pt x="32" y="125"/>
                  </a:cubicBezTo>
                  <a:cubicBezTo>
                    <a:pt x="33" y="125"/>
                    <a:pt x="35" y="124"/>
                    <a:pt x="36" y="124"/>
                  </a:cubicBezTo>
                  <a:cubicBezTo>
                    <a:pt x="36" y="125"/>
                    <a:pt x="36" y="126"/>
                    <a:pt x="36" y="127"/>
                  </a:cubicBezTo>
                  <a:cubicBezTo>
                    <a:pt x="36" y="128"/>
                    <a:pt x="36" y="129"/>
                    <a:pt x="36" y="130"/>
                  </a:cubicBezTo>
                  <a:cubicBezTo>
                    <a:pt x="35" y="131"/>
                    <a:pt x="35" y="131"/>
                    <a:pt x="35" y="131"/>
                  </a:cubicBezTo>
                  <a:moveTo>
                    <a:pt x="38" y="130"/>
                  </a:moveTo>
                  <a:cubicBezTo>
                    <a:pt x="38" y="129"/>
                    <a:pt x="38" y="128"/>
                    <a:pt x="38" y="127"/>
                  </a:cubicBezTo>
                  <a:cubicBezTo>
                    <a:pt x="38" y="126"/>
                    <a:pt x="38" y="124"/>
                    <a:pt x="38" y="123"/>
                  </a:cubicBezTo>
                  <a:cubicBezTo>
                    <a:pt x="38" y="123"/>
                    <a:pt x="38" y="123"/>
                    <a:pt x="38" y="123"/>
                  </a:cubicBezTo>
                  <a:cubicBezTo>
                    <a:pt x="39" y="123"/>
                    <a:pt x="40" y="122"/>
                    <a:pt x="41" y="122"/>
                  </a:cubicBezTo>
                  <a:cubicBezTo>
                    <a:pt x="41" y="124"/>
                    <a:pt x="42" y="126"/>
                    <a:pt x="42" y="128"/>
                  </a:cubicBezTo>
                  <a:cubicBezTo>
                    <a:pt x="40" y="129"/>
                    <a:pt x="39" y="129"/>
                    <a:pt x="38" y="130"/>
                  </a:cubicBezTo>
                  <a:moveTo>
                    <a:pt x="44" y="128"/>
                  </a:moveTo>
                  <a:cubicBezTo>
                    <a:pt x="44" y="125"/>
                    <a:pt x="43" y="123"/>
                    <a:pt x="43" y="121"/>
                  </a:cubicBezTo>
                  <a:cubicBezTo>
                    <a:pt x="46" y="120"/>
                    <a:pt x="50" y="119"/>
                    <a:pt x="53" y="118"/>
                  </a:cubicBezTo>
                  <a:cubicBezTo>
                    <a:pt x="53" y="120"/>
                    <a:pt x="52" y="122"/>
                    <a:pt x="52" y="125"/>
                  </a:cubicBezTo>
                  <a:cubicBezTo>
                    <a:pt x="48" y="126"/>
                    <a:pt x="46" y="127"/>
                    <a:pt x="44" y="128"/>
                  </a:cubicBezTo>
                  <a:moveTo>
                    <a:pt x="70" y="126"/>
                  </a:moveTo>
                  <a:cubicBezTo>
                    <a:pt x="71" y="123"/>
                    <a:pt x="72" y="119"/>
                    <a:pt x="73" y="116"/>
                  </a:cubicBezTo>
                  <a:cubicBezTo>
                    <a:pt x="73" y="116"/>
                    <a:pt x="73" y="116"/>
                    <a:pt x="73" y="116"/>
                  </a:cubicBezTo>
                  <a:cubicBezTo>
                    <a:pt x="73" y="118"/>
                    <a:pt x="74" y="120"/>
                    <a:pt x="75" y="122"/>
                  </a:cubicBezTo>
                  <a:cubicBezTo>
                    <a:pt x="75" y="122"/>
                    <a:pt x="76" y="123"/>
                    <a:pt x="76" y="124"/>
                  </a:cubicBezTo>
                  <a:cubicBezTo>
                    <a:pt x="74" y="125"/>
                    <a:pt x="72" y="125"/>
                    <a:pt x="70" y="126"/>
                  </a:cubicBezTo>
                  <a:moveTo>
                    <a:pt x="54" y="124"/>
                  </a:moveTo>
                  <a:cubicBezTo>
                    <a:pt x="55" y="122"/>
                    <a:pt x="55" y="119"/>
                    <a:pt x="55" y="117"/>
                  </a:cubicBezTo>
                  <a:cubicBezTo>
                    <a:pt x="58" y="116"/>
                    <a:pt x="60" y="115"/>
                    <a:pt x="63" y="114"/>
                  </a:cubicBezTo>
                  <a:cubicBezTo>
                    <a:pt x="62" y="117"/>
                    <a:pt x="62" y="119"/>
                    <a:pt x="62" y="121"/>
                  </a:cubicBezTo>
                  <a:cubicBezTo>
                    <a:pt x="61" y="122"/>
                    <a:pt x="60" y="122"/>
                    <a:pt x="58" y="122"/>
                  </a:cubicBezTo>
                  <a:cubicBezTo>
                    <a:pt x="57" y="123"/>
                    <a:pt x="57" y="123"/>
                    <a:pt x="56" y="123"/>
                  </a:cubicBezTo>
                  <a:cubicBezTo>
                    <a:pt x="55" y="124"/>
                    <a:pt x="55" y="124"/>
                    <a:pt x="55" y="124"/>
                  </a:cubicBezTo>
                  <a:cubicBezTo>
                    <a:pt x="54" y="124"/>
                    <a:pt x="54" y="124"/>
                    <a:pt x="54" y="124"/>
                  </a:cubicBezTo>
                  <a:moveTo>
                    <a:pt x="64" y="121"/>
                  </a:moveTo>
                  <a:cubicBezTo>
                    <a:pt x="64" y="118"/>
                    <a:pt x="64" y="116"/>
                    <a:pt x="65" y="114"/>
                  </a:cubicBezTo>
                  <a:cubicBezTo>
                    <a:pt x="66" y="113"/>
                    <a:pt x="68" y="113"/>
                    <a:pt x="69" y="112"/>
                  </a:cubicBezTo>
                  <a:cubicBezTo>
                    <a:pt x="70" y="113"/>
                    <a:pt x="70" y="113"/>
                    <a:pt x="70" y="114"/>
                  </a:cubicBezTo>
                  <a:cubicBezTo>
                    <a:pt x="71" y="114"/>
                    <a:pt x="71" y="114"/>
                    <a:pt x="71" y="114"/>
                  </a:cubicBezTo>
                  <a:cubicBezTo>
                    <a:pt x="70" y="117"/>
                    <a:pt x="69" y="121"/>
                    <a:pt x="69" y="124"/>
                  </a:cubicBezTo>
                  <a:cubicBezTo>
                    <a:pt x="68" y="123"/>
                    <a:pt x="68" y="123"/>
                    <a:pt x="68" y="123"/>
                  </a:cubicBezTo>
                  <a:cubicBezTo>
                    <a:pt x="68" y="122"/>
                    <a:pt x="67" y="121"/>
                    <a:pt x="66" y="121"/>
                  </a:cubicBezTo>
                  <a:cubicBezTo>
                    <a:pt x="66" y="121"/>
                    <a:pt x="66" y="121"/>
                    <a:pt x="66" y="121"/>
                  </a:cubicBezTo>
                  <a:cubicBezTo>
                    <a:pt x="66" y="121"/>
                    <a:pt x="66" y="121"/>
                    <a:pt x="66" y="121"/>
                  </a:cubicBezTo>
                  <a:cubicBezTo>
                    <a:pt x="66" y="121"/>
                    <a:pt x="66" y="121"/>
                    <a:pt x="66" y="121"/>
                  </a:cubicBezTo>
                  <a:cubicBezTo>
                    <a:pt x="66" y="120"/>
                    <a:pt x="65" y="120"/>
                    <a:pt x="65" y="120"/>
                  </a:cubicBezTo>
                  <a:cubicBezTo>
                    <a:pt x="65" y="120"/>
                    <a:pt x="64" y="121"/>
                    <a:pt x="64" y="121"/>
                  </a:cubicBezTo>
                  <a:moveTo>
                    <a:pt x="107" y="112"/>
                  </a:moveTo>
                  <a:cubicBezTo>
                    <a:pt x="107" y="111"/>
                    <a:pt x="106" y="110"/>
                    <a:pt x="106" y="109"/>
                  </a:cubicBezTo>
                  <a:cubicBezTo>
                    <a:pt x="106" y="108"/>
                    <a:pt x="105" y="107"/>
                    <a:pt x="105" y="106"/>
                  </a:cubicBezTo>
                  <a:cubicBezTo>
                    <a:pt x="105" y="105"/>
                    <a:pt x="105" y="104"/>
                    <a:pt x="105" y="104"/>
                  </a:cubicBezTo>
                  <a:cubicBezTo>
                    <a:pt x="105" y="103"/>
                    <a:pt x="105" y="103"/>
                    <a:pt x="105" y="103"/>
                  </a:cubicBezTo>
                  <a:cubicBezTo>
                    <a:pt x="105" y="102"/>
                    <a:pt x="105" y="100"/>
                    <a:pt x="106" y="97"/>
                  </a:cubicBezTo>
                  <a:cubicBezTo>
                    <a:pt x="106" y="97"/>
                    <a:pt x="107" y="97"/>
                    <a:pt x="107" y="96"/>
                  </a:cubicBezTo>
                  <a:cubicBezTo>
                    <a:pt x="109" y="99"/>
                    <a:pt x="109" y="102"/>
                    <a:pt x="109" y="105"/>
                  </a:cubicBezTo>
                  <a:cubicBezTo>
                    <a:pt x="109" y="105"/>
                    <a:pt x="108" y="105"/>
                    <a:pt x="108" y="105"/>
                  </a:cubicBezTo>
                  <a:cubicBezTo>
                    <a:pt x="107" y="106"/>
                    <a:pt x="107" y="106"/>
                    <a:pt x="107" y="107"/>
                  </a:cubicBezTo>
                  <a:cubicBezTo>
                    <a:pt x="107" y="107"/>
                    <a:pt x="107" y="107"/>
                    <a:pt x="107" y="107"/>
                  </a:cubicBezTo>
                  <a:cubicBezTo>
                    <a:pt x="107" y="109"/>
                    <a:pt x="107" y="110"/>
                    <a:pt x="107" y="112"/>
                  </a:cubicBezTo>
                  <a:moveTo>
                    <a:pt x="111" y="104"/>
                  </a:moveTo>
                  <a:cubicBezTo>
                    <a:pt x="111" y="101"/>
                    <a:pt x="110" y="98"/>
                    <a:pt x="109" y="96"/>
                  </a:cubicBezTo>
                  <a:cubicBezTo>
                    <a:pt x="111" y="95"/>
                    <a:pt x="112" y="95"/>
                    <a:pt x="113" y="94"/>
                  </a:cubicBezTo>
                  <a:cubicBezTo>
                    <a:pt x="114" y="94"/>
                    <a:pt x="115" y="94"/>
                    <a:pt x="115" y="94"/>
                  </a:cubicBezTo>
                  <a:cubicBezTo>
                    <a:pt x="115" y="95"/>
                    <a:pt x="115" y="96"/>
                    <a:pt x="115" y="97"/>
                  </a:cubicBezTo>
                  <a:cubicBezTo>
                    <a:pt x="115" y="99"/>
                    <a:pt x="115" y="100"/>
                    <a:pt x="115" y="102"/>
                  </a:cubicBezTo>
                  <a:cubicBezTo>
                    <a:pt x="114" y="103"/>
                    <a:pt x="113" y="103"/>
                    <a:pt x="111" y="104"/>
                  </a:cubicBezTo>
                  <a:moveTo>
                    <a:pt x="53" y="94"/>
                  </a:moveTo>
                  <a:cubicBezTo>
                    <a:pt x="53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moveTo>
                    <a:pt x="45" y="95"/>
                  </a:moveTo>
                  <a:cubicBezTo>
                    <a:pt x="45" y="94"/>
                    <a:pt x="45" y="93"/>
                    <a:pt x="45" y="92"/>
                  </a:cubicBezTo>
                  <a:cubicBezTo>
                    <a:pt x="46" y="93"/>
                    <a:pt x="47" y="94"/>
                    <a:pt x="47" y="94"/>
                  </a:cubicBezTo>
                  <a:cubicBezTo>
                    <a:pt x="47" y="95"/>
                    <a:pt x="46" y="95"/>
                    <a:pt x="45" y="95"/>
                  </a:cubicBezTo>
                  <a:moveTo>
                    <a:pt x="117" y="101"/>
                  </a:moveTo>
                  <a:cubicBezTo>
                    <a:pt x="117" y="100"/>
                    <a:pt x="117" y="99"/>
                    <a:pt x="117" y="97"/>
                  </a:cubicBezTo>
                  <a:cubicBezTo>
                    <a:pt x="117" y="96"/>
                    <a:pt x="117" y="94"/>
                    <a:pt x="117" y="93"/>
                  </a:cubicBezTo>
                  <a:cubicBezTo>
                    <a:pt x="119" y="92"/>
                    <a:pt x="122" y="92"/>
                    <a:pt x="124" y="91"/>
                  </a:cubicBezTo>
                  <a:cubicBezTo>
                    <a:pt x="124" y="92"/>
                    <a:pt x="124" y="92"/>
                    <a:pt x="124" y="92"/>
                  </a:cubicBezTo>
                  <a:cubicBezTo>
                    <a:pt x="124" y="94"/>
                    <a:pt x="124" y="97"/>
                    <a:pt x="123" y="99"/>
                  </a:cubicBezTo>
                  <a:cubicBezTo>
                    <a:pt x="121" y="100"/>
                    <a:pt x="119" y="101"/>
                    <a:pt x="117" y="101"/>
                  </a:cubicBezTo>
                  <a:moveTo>
                    <a:pt x="125" y="98"/>
                  </a:moveTo>
                  <a:cubicBezTo>
                    <a:pt x="126" y="96"/>
                    <a:pt x="126" y="94"/>
                    <a:pt x="126" y="92"/>
                  </a:cubicBezTo>
                  <a:cubicBezTo>
                    <a:pt x="126" y="91"/>
                    <a:pt x="126" y="91"/>
                    <a:pt x="126" y="90"/>
                  </a:cubicBezTo>
                  <a:cubicBezTo>
                    <a:pt x="128" y="90"/>
                    <a:pt x="129" y="89"/>
                    <a:pt x="131" y="89"/>
                  </a:cubicBezTo>
                  <a:cubicBezTo>
                    <a:pt x="131" y="91"/>
                    <a:pt x="130" y="94"/>
                    <a:pt x="130" y="97"/>
                  </a:cubicBezTo>
                  <a:cubicBezTo>
                    <a:pt x="129" y="97"/>
                    <a:pt x="127" y="98"/>
                    <a:pt x="125" y="98"/>
                  </a:cubicBezTo>
                  <a:moveTo>
                    <a:pt x="132" y="96"/>
                  </a:moveTo>
                  <a:cubicBezTo>
                    <a:pt x="133" y="93"/>
                    <a:pt x="133" y="91"/>
                    <a:pt x="133" y="88"/>
                  </a:cubicBezTo>
                  <a:cubicBezTo>
                    <a:pt x="134" y="88"/>
                    <a:pt x="135" y="88"/>
                    <a:pt x="135" y="87"/>
                  </a:cubicBezTo>
                  <a:cubicBezTo>
                    <a:pt x="136" y="89"/>
                    <a:pt x="136" y="91"/>
                    <a:pt x="136" y="93"/>
                  </a:cubicBezTo>
                  <a:cubicBezTo>
                    <a:pt x="136" y="94"/>
                    <a:pt x="136" y="95"/>
                    <a:pt x="136" y="95"/>
                  </a:cubicBezTo>
                  <a:cubicBezTo>
                    <a:pt x="136" y="95"/>
                    <a:pt x="136" y="95"/>
                    <a:pt x="136" y="95"/>
                  </a:cubicBezTo>
                  <a:cubicBezTo>
                    <a:pt x="134" y="95"/>
                    <a:pt x="133" y="96"/>
                    <a:pt x="132" y="96"/>
                  </a:cubicBezTo>
                  <a:moveTo>
                    <a:pt x="39" y="97"/>
                  </a:moveTo>
                  <a:cubicBezTo>
                    <a:pt x="39" y="96"/>
                    <a:pt x="39" y="96"/>
                    <a:pt x="39" y="96"/>
                  </a:cubicBezTo>
                  <a:cubicBezTo>
                    <a:pt x="39" y="93"/>
                    <a:pt x="39" y="90"/>
                    <a:pt x="39" y="87"/>
                  </a:cubicBezTo>
                  <a:cubicBezTo>
                    <a:pt x="41" y="88"/>
                    <a:pt x="42" y="90"/>
                    <a:pt x="44" y="91"/>
                  </a:cubicBezTo>
                  <a:cubicBezTo>
                    <a:pt x="44" y="91"/>
                    <a:pt x="44" y="91"/>
                    <a:pt x="44" y="91"/>
                  </a:cubicBezTo>
                  <a:cubicBezTo>
                    <a:pt x="43" y="93"/>
                    <a:pt x="43" y="94"/>
                    <a:pt x="43" y="96"/>
                  </a:cubicBezTo>
                  <a:cubicBezTo>
                    <a:pt x="42" y="96"/>
                    <a:pt x="41" y="96"/>
                    <a:pt x="40" y="97"/>
                  </a:cubicBezTo>
                  <a:cubicBezTo>
                    <a:pt x="39" y="97"/>
                    <a:pt x="39" y="97"/>
                    <a:pt x="39" y="97"/>
                  </a:cubicBezTo>
                  <a:moveTo>
                    <a:pt x="37" y="94"/>
                  </a:moveTo>
                  <a:cubicBezTo>
                    <a:pt x="35" y="92"/>
                    <a:pt x="33" y="90"/>
                    <a:pt x="31" y="88"/>
                  </a:cubicBezTo>
                  <a:cubicBezTo>
                    <a:pt x="31" y="85"/>
                    <a:pt x="30" y="81"/>
                    <a:pt x="30" y="78"/>
                  </a:cubicBezTo>
                  <a:cubicBezTo>
                    <a:pt x="33" y="81"/>
                    <a:pt x="35" y="83"/>
                    <a:pt x="37" y="85"/>
                  </a:cubicBezTo>
                  <a:cubicBezTo>
                    <a:pt x="37" y="86"/>
                    <a:pt x="37" y="86"/>
                    <a:pt x="37" y="86"/>
                  </a:cubicBezTo>
                  <a:cubicBezTo>
                    <a:pt x="37" y="89"/>
                    <a:pt x="37" y="91"/>
                    <a:pt x="37" y="94"/>
                  </a:cubicBezTo>
                  <a:moveTo>
                    <a:pt x="29" y="85"/>
                  </a:moveTo>
                  <a:cubicBezTo>
                    <a:pt x="27" y="84"/>
                    <a:pt x="25" y="82"/>
                    <a:pt x="24" y="81"/>
                  </a:cubicBezTo>
                  <a:cubicBezTo>
                    <a:pt x="23" y="80"/>
                    <a:pt x="23" y="80"/>
                    <a:pt x="23" y="80"/>
                  </a:cubicBezTo>
                  <a:cubicBezTo>
                    <a:pt x="23" y="80"/>
                    <a:pt x="23" y="80"/>
                    <a:pt x="23" y="80"/>
                  </a:cubicBezTo>
                  <a:cubicBezTo>
                    <a:pt x="23" y="77"/>
                    <a:pt x="23" y="74"/>
                    <a:pt x="23" y="71"/>
                  </a:cubicBezTo>
                  <a:cubicBezTo>
                    <a:pt x="25" y="73"/>
                    <a:pt x="26" y="75"/>
                    <a:pt x="28" y="76"/>
                  </a:cubicBezTo>
                  <a:cubicBezTo>
                    <a:pt x="28" y="77"/>
                    <a:pt x="28" y="77"/>
                    <a:pt x="28" y="77"/>
                  </a:cubicBezTo>
                  <a:cubicBezTo>
                    <a:pt x="28" y="80"/>
                    <a:pt x="28" y="83"/>
                    <a:pt x="29" y="85"/>
                  </a:cubicBezTo>
                  <a:moveTo>
                    <a:pt x="21" y="78"/>
                  </a:moveTo>
                  <a:cubicBezTo>
                    <a:pt x="19" y="76"/>
                    <a:pt x="17" y="74"/>
                    <a:pt x="16" y="73"/>
                  </a:cubicBezTo>
                  <a:cubicBezTo>
                    <a:pt x="16" y="70"/>
                    <a:pt x="15" y="66"/>
                    <a:pt x="15" y="63"/>
                  </a:cubicBezTo>
                  <a:cubicBezTo>
                    <a:pt x="17" y="65"/>
                    <a:pt x="19" y="67"/>
                    <a:pt x="21" y="69"/>
                  </a:cubicBezTo>
                  <a:cubicBezTo>
                    <a:pt x="21" y="72"/>
                    <a:pt x="21" y="75"/>
                    <a:pt x="21" y="78"/>
                  </a:cubicBezTo>
                  <a:moveTo>
                    <a:pt x="111" y="68"/>
                  </a:moveTo>
                  <a:cubicBezTo>
                    <a:pt x="112" y="65"/>
                    <a:pt x="113" y="62"/>
                    <a:pt x="113" y="59"/>
                  </a:cubicBezTo>
                  <a:cubicBezTo>
                    <a:pt x="114" y="61"/>
                    <a:pt x="114" y="64"/>
                    <a:pt x="115" y="66"/>
                  </a:cubicBezTo>
                  <a:cubicBezTo>
                    <a:pt x="113" y="67"/>
                    <a:pt x="112" y="67"/>
                    <a:pt x="111" y="68"/>
                  </a:cubicBezTo>
                  <a:moveTo>
                    <a:pt x="14" y="71"/>
                  </a:moveTo>
                  <a:cubicBezTo>
                    <a:pt x="13" y="71"/>
                    <a:pt x="13" y="70"/>
                    <a:pt x="12" y="70"/>
                  </a:cubicBezTo>
                  <a:cubicBezTo>
                    <a:pt x="12" y="69"/>
                    <a:pt x="11" y="69"/>
                    <a:pt x="11" y="68"/>
                  </a:cubicBezTo>
                  <a:cubicBezTo>
                    <a:pt x="9" y="63"/>
                    <a:pt x="7" y="61"/>
                    <a:pt x="7" y="59"/>
                  </a:cubicBezTo>
                  <a:cubicBezTo>
                    <a:pt x="6" y="57"/>
                    <a:pt x="6" y="56"/>
                    <a:pt x="5" y="53"/>
                  </a:cubicBezTo>
                  <a:cubicBezTo>
                    <a:pt x="7" y="56"/>
                    <a:pt x="10" y="58"/>
                    <a:pt x="12" y="61"/>
                  </a:cubicBezTo>
                  <a:cubicBezTo>
                    <a:pt x="13" y="64"/>
                    <a:pt x="13" y="68"/>
                    <a:pt x="14" y="71"/>
                  </a:cubicBezTo>
                  <a:moveTo>
                    <a:pt x="116" y="63"/>
                  </a:moveTo>
                  <a:cubicBezTo>
                    <a:pt x="116" y="60"/>
                    <a:pt x="115" y="57"/>
                    <a:pt x="114" y="55"/>
                  </a:cubicBezTo>
                  <a:cubicBezTo>
                    <a:pt x="115" y="51"/>
                    <a:pt x="116" y="47"/>
                    <a:pt x="117" y="43"/>
                  </a:cubicBezTo>
                  <a:cubicBezTo>
                    <a:pt x="117" y="46"/>
                    <a:pt x="118" y="49"/>
                    <a:pt x="118" y="53"/>
                  </a:cubicBezTo>
                  <a:cubicBezTo>
                    <a:pt x="119" y="53"/>
                    <a:pt x="119" y="53"/>
                    <a:pt x="119" y="53"/>
                  </a:cubicBezTo>
                  <a:cubicBezTo>
                    <a:pt x="118" y="56"/>
                    <a:pt x="117" y="60"/>
                    <a:pt x="116" y="63"/>
                  </a:cubicBezTo>
                  <a:moveTo>
                    <a:pt x="120" y="48"/>
                  </a:moveTo>
                  <a:cubicBezTo>
                    <a:pt x="119" y="45"/>
                    <a:pt x="119" y="41"/>
                    <a:pt x="118" y="37"/>
                  </a:cubicBezTo>
                  <a:cubicBezTo>
                    <a:pt x="119" y="33"/>
                    <a:pt x="120" y="30"/>
                    <a:pt x="121" y="26"/>
                  </a:cubicBezTo>
                  <a:cubicBezTo>
                    <a:pt x="122" y="30"/>
                    <a:pt x="122" y="34"/>
                    <a:pt x="122" y="37"/>
                  </a:cubicBezTo>
                  <a:cubicBezTo>
                    <a:pt x="121" y="41"/>
                    <a:pt x="120" y="45"/>
                    <a:pt x="120" y="48"/>
                  </a:cubicBezTo>
                  <a:moveTo>
                    <a:pt x="124" y="32"/>
                  </a:moveTo>
                  <a:cubicBezTo>
                    <a:pt x="123" y="28"/>
                    <a:pt x="123" y="25"/>
                    <a:pt x="122" y="22"/>
                  </a:cubicBezTo>
                  <a:cubicBezTo>
                    <a:pt x="122" y="19"/>
                    <a:pt x="123" y="17"/>
                    <a:pt x="123" y="14"/>
                  </a:cubicBezTo>
                  <a:cubicBezTo>
                    <a:pt x="124" y="17"/>
                    <a:pt x="124" y="21"/>
                    <a:pt x="124" y="24"/>
                  </a:cubicBezTo>
                  <a:cubicBezTo>
                    <a:pt x="124" y="25"/>
                    <a:pt x="124" y="25"/>
                    <a:pt x="124" y="26"/>
                  </a:cubicBezTo>
                  <a:cubicBezTo>
                    <a:pt x="124" y="28"/>
                    <a:pt x="124" y="30"/>
                    <a:pt x="124" y="32"/>
                  </a:cubicBezTo>
                  <a:moveTo>
                    <a:pt x="78" y="85"/>
                  </a:moveTo>
                  <a:cubicBezTo>
                    <a:pt x="79" y="85"/>
                    <a:pt x="79" y="85"/>
                    <a:pt x="79" y="85"/>
                  </a:cubicBezTo>
                  <a:cubicBezTo>
                    <a:pt x="80" y="85"/>
                    <a:pt x="80" y="84"/>
                    <a:pt x="80" y="83"/>
                  </a:cubicBezTo>
                  <a:cubicBezTo>
                    <a:pt x="80" y="79"/>
                    <a:pt x="80" y="76"/>
                    <a:pt x="80" y="72"/>
                  </a:cubicBezTo>
                  <a:cubicBezTo>
                    <a:pt x="80" y="55"/>
                    <a:pt x="82" y="38"/>
                    <a:pt x="84" y="20"/>
                  </a:cubicBezTo>
                  <a:cubicBezTo>
                    <a:pt x="97" y="15"/>
                    <a:pt x="109" y="10"/>
                    <a:pt x="121" y="5"/>
                  </a:cubicBezTo>
                  <a:cubicBezTo>
                    <a:pt x="116" y="27"/>
                    <a:pt x="112" y="48"/>
                    <a:pt x="107" y="70"/>
                  </a:cubicBezTo>
                  <a:cubicBezTo>
                    <a:pt x="106" y="70"/>
                    <a:pt x="106" y="71"/>
                    <a:pt x="106" y="71"/>
                  </a:cubicBezTo>
                  <a:cubicBezTo>
                    <a:pt x="107" y="72"/>
                    <a:pt x="107" y="72"/>
                    <a:pt x="108" y="73"/>
                  </a:cubicBezTo>
                  <a:cubicBezTo>
                    <a:pt x="108" y="73"/>
                    <a:pt x="108" y="73"/>
                    <a:pt x="108" y="73"/>
                  </a:cubicBezTo>
                  <a:cubicBezTo>
                    <a:pt x="108" y="73"/>
                    <a:pt x="108" y="73"/>
                    <a:pt x="108" y="73"/>
                  </a:cubicBezTo>
                  <a:cubicBezTo>
                    <a:pt x="108" y="73"/>
                    <a:pt x="108" y="73"/>
                    <a:pt x="108" y="73"/>
                  </a:cubicBezTo>
                  <a:cubicBezTo>
                    <a:pt x="108" y="73"/>
                    <a:pt x="108" y="73"/>
                    <a:pt x="109" y="73"/>
                  </a:cubicBezTo>
                  <a:cubicBezTo>
                    <a:pt x="109" y="73"/>
                    <a:pt x="109" y="73"/>
                    <a:pt x="110" y="72"/>
                  </a:cubicBezTo>
                  <a:cubicBezTo>
                    <a:pt x="117" y="70"/>
                    <a:pt x="124" y="67"/>
                    <a:pt x="131" y="64"/>
                  </a:cubicBezTo>
                  <a:cubicBezTo>
                    <a:pt x="133" y="70"/>
                    <a:pt x="134" y="76"/>
                    <a:pt x="135" y="82"/>
                  </a:cubicBezTo>
                  <a:cubicBezTo>
                    <a:pt x="135" y="82"/>
                    <a:pt x="134" y="83"/>
                    <a:pt x="134" y="83"/>
                  </a:cubicBezTo>
                  <a:cubicBezTo>
                    <a:pt x="127" y="86"/>
                    <a:pt x="119" y="88"/>
                    <a:pt x="112" y="90"/>
                  </a:cubicBezTo>
                  <a:cubicBezTo>
                    <a:pt x="109" y="91"/>
                    <a:pt x="106" y="92"/>
                    <a:pt x="103" y="94"/>
                  </a:cubicBezTo>
                  <a:cubicBezTo>
                    <a:pt x="103" y="94"/>
                    <a:pt x="103" y="94"/>
                    <a:pt x="103" y="94"/>
                  </a:cubicBezTo>
                  <a:cubicBezTo>
                    <a:pt x="102" y="95"/>
                    <a:pt x="102" y="95"/>
                    <a:pt x="102" y="95"/>
                  </a:cubicBezTo>
                  <a:cubicBezTo>
                    <a:pt x="102" y="95"/>
                    <a:pt x="102" y="95"/>
                    <a:pt x="102" y="95"/>
                  </a:cubicBezTo>
                  <a:cubicBezTo>
                    <a:pt x="102" y="95"/>
                    <a:pt x="102" y="95"/>
                    <a:pt x="102" y="95"/>
                  </a:cubicBezTo>
                  <a:cubicBezTo>
                    <a:pt x="102" y="96"/>
                    <a:pt x="102" y="96"/>
                    <a:pt x="102" y="96"/>
                  </a:cubicBezTo>
                  <a:cubicBezTo>
                    <a:pt x="102" y="96"/>
                    <a:pt x="102" y="96"/>
                    <a:pt x="102" y="96"/>
                  </a:cubicBezTo>
                  <a:cubicBezTo>
                    <a:pt x="102" y="98"/>
                    <a:pt x="101" y="100"/>
                    <a:pt x="101" y="103"/>
                  </a:cubicBezTo>
                  <a:cubicBezTo>
                    <a:pt x="101" y="104"/>
                    <a:pt x="101" y="104"/>
                    <a:pt x="101" y="105"/>
                  </a:cubicBezTo>
                  <a:cubicBezTo>
                    <a:pt x="101" y="105"/>
                    <a:pt x="101" y="106"/>
                    <a:pt x="101" y="107"/>
                  </a:cubicBezTo>
                  <a:cubicBezTo>
                    <a:pt x="102" y="109"/>
                    <a:pt x="102" y="110"/>
                    <a:pt x="103" y="112"/>
                  </a:cubicBezTo>
                  <a:cubicBezTo>
                    <a:pt x="103" y="113"/>
                    <a:pt x="103" y="114"/>
                    <a:pt x="103" y="115"/>
                  </a:cubicBezTo>
                  <a:cubicBezTo>
                    <a:pt x="103" y="115"/>
                    <a:pt x="103" y="116"/>
                    <a:pt x="104" y="116"/>
                  </a:cubicBezTo>
                  <a:cubicBezTo>
                    <a:pt x="104" y="117"/>
                    <a:pt x="105" y="117"/>
                    <a:pt x="105" y="117"/>
                  </a:cubicBezTo>
                  <a:cubicBezTo>
                    <a:pt x="106" y="117"/>
                    <a:pt x="106" y="117"/>
                    <a:pt x="106" y="117"/>
                  </a:cubicBezTo>
                  <a:cubicBezTo>
                    <a:pt x="106" y="117"/>
                    <a:pt x="106" y="117"/>
                    <a:pt x="106" y="117"/>
                  </a:cubicBezTo>
                  <a:cubicBezTo>
                    <a:pt x="106" y="117"/>
                    <a:pt x="106" y="117"/>
                    <a:pt x="106" y="117"/>
                  </a:cubicBezTo>
                  <a:cubicBezTo>
                    <a:pt x="106" y="117"/>
                    <a:pt x="106" y="117"/>
                    <a:pt x="106" y="117"/>
                  </a:cubicBezTo>
                  <a:cubicBezTo>
                    <a:pt x="119" y="112"/>
                    <a:pt x="127" y="110"/>
                    <a:pt x="133" y="108"/>
                  </a:cubicBezTo>
                  <a:cubicBezTo>
                    <a:pt x="136" y="107"/>
                    <a:pt x="138" y="106"/>
                    <a:pt x="139" y="105"/>
                  </a:cubicBezTo>
                  <a:cubicBezTo>
                    <a:pt x="140" y="105"/>
                    <a:pt x="140" y="105"/>
                    <a:pt x="141" y="105"/>
                  </a:cubicBezTo>
                  <a:cubicBezTo>
                    <a:pt x="142" y="108"/>
                    <a:pt x="144" y="113"/>
                    <a:pt x="145" y="118"/>
                  </a:cubicBezTo>
                  <a:cubicBezTo>
                    <a:pt x="146" y="121"/>
                    <a:pt x="147" y="124"/>
                    <a:pt x="148" y="126"/>
                  </a:cubicBezTo>
                  <a:cubicBezTo>
                    <a:pt x="147" y="127"/>
                    <a:pt x="144" y="128"/>
                    <a:pt x="141" y="129"/>
                  </a:cubicBezTo>
                  <a:cubicBezTo>
                    <a:pt x="136" y="131"/>
                    <a:pt x="127" y="134"/>
                    <a:pt x="115" y="139"/>
                  </a:cubicBezTo>
                  <a:cubicBezTo>
                    <a:pt x="115" y="139"/>
                    <a:pt x="115" y="139"/>
                    <a:pt x="115" y="139"/>
                  </a:cubicBezTo>
                  <a:cubicBezTo>
                    <a:pt x="115" y="139"/>
                    <a:pt x="115" y="139"/>
                    <a:pt x="115" y="139"/>
                  </a:cubicBezTo>
                  <a:cubicBezTo>
                    <a:pt x="114" y="139"/>
                    <a:pt x="114" y="139"/>
                    <a:pt x="114" y="139"/>
                  </a:cubicBezTo>
                  <a:cubicBezTo>
                    <a:pt x="113" y="139"/>
                    <a:pt x="112" y="141"/>
                    <a:pt x="113" y="142"/>
                  </a:cubicBezTo>
                  <a:cubicBezTo>
                    <a:pt x="113" y="142"/>
                    <a:pt x="114" y="143"/>
                    <a:pt x="114" y="143"/>
                  </a:cubicBezTo>
                  <a:cubicBezTo>
                    <a:pt x="118" y="153"/>
                    <a:pt x="121" y="159"/>
                    <a:pt x="124" y="169"/>
                  </a:cubicBezTo>
                  <a:cubicBezTo>
                    <a:pt x="116" y="169"/>
                    <a:pt x="108" y="172"/>
                    <a:pt x="101" y="178"/>
                  </a:cubicBezTo>
                  <a:cubicBezTo>
                    <a:pt x="97" y="167"/>
                    <a:pt x="95" y="161"/>
                    <a:pt x="91" y="150"/>
                  </a:cubicBezTo>
                  <a:cubicBezTo>
                    <a:pt x="90" y="149"/>
                    <a:pt x="90" y="148"/>
                    <a:pt x="89" y="148"/>
                  </a:cubicBezTo>
                  <a:cubicBezTo>
                    <a:pt x="89" y="148"/>
                    <a:pt x="88" y="148"/>
                    <a:pt x="88" y="148"/>
                  </a:cubicBezTo>
                  <a:cubicBezTo>
                    <a:pt x="88" y="149"/>
                    <a:pt x="88" y="149"/>
                    <a:pt x="88" y="149"/>
                  </a:cubicBezTo>
                  <a:cubicBezTo>
                    <a:pt x="88" y="149"/>
                    <a:pt x="88" y="149"/>
                    <a:pt x="88" y="149"/>
                  </a:cubicBezTo>
                  <a:cubicBezTo>
                    <a:pt x="66" y="156"/>
                    <a:pt x="54" y="160"/>
                    <a:pt x="49" y="162"/>
                  </a:cubicBezTo>
                  <a:cubicBezTo>
                    <a:pt x="48" y="154"/>
                    <a:pt x="46" y="147"/>
                    <a:pt x="43" y="140"/>
                  </a:cubicBezTo>
                  <a:cubicBezTo>
                    <a:pt x="44" y="140"/>
                    <a:pt x="44" y="139"/>
                    <a:pt x="44" y="139"/>
                  </a:cubicBezTo>
                  <a:cubicBezTo>
                    <a:pt x="49" y="138"/>
                    <a:pt x="60" y="134"/>
                    <a:pt x="79" y="127"/>
                  </a:cubicBezTo>
                  <a:cubicBezTo>
                    <a:pt x="79" y="127"/>
                    <a:pt x="79" y="127"/>
                    <a:pt x="79" y="127"/>
                  </a:cubicBezTo>
                  <a:cubicBezTo>
                    <a:pt x="79" y="127"/>
                    <a:pt x="79" y="127"/>
                    <a:pt x="79" y="127"/>
                  </a:cubicBezTo>
                  <a:cubicBezTo>
                    <a:pt x="80" y="127"/>
                    <a:pt x="80" y="127"/>
                    <a:pt x="80" y="127"/>
                  </a:cubicBezTo>
                  <a:cubicBezTo>
                    <a:pt x="81" y="126"/>
                    <a:pt x="81" y="125"/>
                    <a:pt x="81" y="124"/>
                  </a:cubicBezTo>
                  <a:cubicBezTo>
                    <a:pt x="81" y="124"/>
                    <a:pt x="80" y="124"/>
                    <a:pt x="80" y="123"/>
                  </a:cubicBezTo>
                  <a:cubicBezTo>
                    <a:pt x="80" y="122"/>
                    <a:pt x="79" y="120"/>
                    <a:pt x="78" y="118"/>
                  </a:cubicBezTo>
                  <a:cubicBezTo>
                    <a:pt x="77" y="117"/>
                    <a:pt x="77" y="116"/>
                    <a:pt x="76" y="115"/>
                  </a:cubicBezTo>
                  <a:cubicBezTo>
                    <a:pt x="76" y="114"/>
                    <a:pt x="75" y="113"/>
                    <a:pt x="75" y="112"/>
                  </a:cubicBezTo>
                  <a:cubicBezTo>
                    <a:pt x="74" y="112"/>
                    <a:pt x="74" y="111"/>
                    <a:pt x="73" y="111"/>
                  </a:cubicBezTo>
                  <a:cubicBezTo>
                    <a:pt x="73" y="110"/>
                    <a:pt x="72" y="110"/>
                    <a:pt x="72" y="110"/>
                  </a:cubicBezTo>
                  <a:cubicBezTo>
                    <a:pt x="72" y="110"/>
                    <a:pt x="72" y="110"/>
                    <a:pt x="72" y="110"/>
                  </a:cubicBezTo>
                  <a:cubicBezTo>
                    <a:pt x="72" y="109"/>
                    <a:pt x="71" y="108"/>
                    <a:pt x="70" y="108"/>
                  </a:cubicBezTo>
                  <a:cubicBezTo>
                    <a:pt x="70" y="108"/>
                    <a:pt x="70" y="108"/>
                    <a:pt x="70" y="108"/>
                  </a:cubicBezTo>
                  <a:cubicBezTo>
                    <a:pt x="70" y="108"/>
                    <a:pt x="69" y="108"/>
                    <a:pt x="69" y="108"/>
                  </a:cubicBezTo>
                  <a:cubicBezTo>
                    <a:pt x="68" y="108"/>
                    <a:pt x="68" y="108"/>
                    <a:pt x="67" y="108"/>
                  </a:cubicBezTo>
                  <a:cubicBezTo>
                    <a:pt x="67" y="109"/>
                    <a:pt x="67" y="109"/>
                    <a:pt x="67" y="109"/>
                  </a:cubicBezTo>
                  <a:cubicBezTo>
                    <a:pt x="53" y="113"/>
                    <a:pt x="43" y="116"/>
                    <a:pt x="31" y="121"/>
                  </a:cubicBezTo>
                  <a:cubicBezTo>
                    <a:pt x="30" y="116"/>
                    <a:pt x="28" y="110"/>
                    <a:pt x="28" y="104"/>
                  </a:cubicBezTo>
                  <a:cubicBezTo>
                    <a:pt x="31" y="103"/>
                    <a:pt x="35" y="102"/>
                    <a:pt x="37" y="101"/>
                  </a:cubicBezTo>
                  <a:cubicBezTo>
                    <a:pt x="38" y="102"/>
                    <a:pt x="38" y="102"/>
                    <a:pt x="38" y="102"/>
                  </a:cubicBezTo>
                  <a:cubicBezTo>
                    <a:pt x="38" y="102"/>
                    <a:pt x="38" y="102"/>
                    <a:pt x="38" y="102"/>
                  </a:cubicBezTo>
                  <a:cubicBezTo>
                    <a:pt x="38" y="102"/>
                    <a:pt x="39" y="102"/>
                    <a:pt x="39" y="101"/>
                  </a:cubicBezTo>
                  <a:cubicBezTo>
                    <a:pt x="39" y="101"/>
                    <a:pt x="39" y="101"/>
                    <a:pt x="39" y="101"/>
                  </a:cubicBezTo>
                  <a:cubicBezTo>
                    <a:pt x="40" y="101"/>
                    <a:pt x="40" y="101"/>
                    <a:pt x="41" y="101"/>
                  </a:cubicBezTo>
                  <a:cubicBezTo>
                    <a:pt x="45" y="100"/>
                    <a:pt x="48" y="99"/>
                    <a:pt x="52" y="97"/>
                  </a:cubicBezTo>
                  <a:cubicBezTo>
                    <a:pt x="52" y="97"/>
                    <a:pt x="52" y="97"/>
                    <a:pt x="52" y="97"/>
                  </a:cubicBezTo>
                  <a:cubicBezTo>
                    <a:pt x="52" y="97"/>
                    <a:pt x="52" y="97"/>
                    <a:pt x="52" y="97"/>
                  </a:cubicBezTo>
                  <a:cubicBezTo>
                    <a:pt x="52" y="97"/>
                    <a:pt x="52" y="97"/>
                    <a:pt x="52" y="97"/>
                  </a:cubicBezTo>
                  <a:cubicBezTo>
                    <a:pt x="52" y="97"/>
                    <a:pt x="52" y="97"/>
                    <a:pt x="52" y="97"/>
                  </a:cubicBezTo>
                  <a:cubicBezTo>
                    <a:pt x="52" y="96"/>
                    <a:pt x="52" y="96"/>
                    <a:pt x="52" y="96"/>
                  </a:cubicBezTo>
                  <a:cubicBezTo>
                    <a:pt x="53" y="96"/>
                    <a:pt x="53" y="96"/>
                    <a:pt x="53" y="96"/>
                  </a:cubicBezTo>
                  <a:cubicBezTo>
                    <a:pt x="53" y="96"/>
                    <a:pt x="53" y="95"/>
                    <a:pt x="53" y="95"/>
                  </a:cubicBezTo>
                  <a:cubicBezTo>
                    <a:pt x="53" y="94"/>
                    <a:pt x="53" y="94"/>
                    <a:pt x="53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37" y="80"/>
                    <a:pt x="19" y="62"/>
                    <a:pt x="5" y="47"/>
                  </a:cubicBezTo>
                  <a:cubicBezTo>
                    <a:pt x="6" y="46"/>
                    <a:pt x="9" y="45"/>
                    <a:pt x="11" y="44"/>
                  </a:cubicBezTo>
                  <a:cubicBezTo>
                    <a:pt x="16" y="42"/>
                    <a:pt x="22" y="41"/>
                    <a:pt x="26" y="40"/>
                  </a:cubicBezTo>
                  <a:cubicBezTo>
                    <a:pt x="29" y="39"/>
                    <a:pt x="31" y="39"/>
                    <a:pt x="32" y="38"/>
                  </a:cubicBezTo>
                  <a:cubicBezTo>
                    <a:pt x="32" y="38"/>
                    <a:pt x="33" y="38"/>
                    <a:pt x="33" y="38"/>
                  </a:cubicBezTo>
                  <a:cubicBezTo>
                    <a:pt x="34" y="39"/>
                    <a:pt x="36" y="41"/>
                    <a:pt x="38" y="43"/>
                  </a:cubicBezTo>
                  <a:cubicBezTo>
                    <a:pt x="43" y="48"/>
                    <a:pt x="51" y="56"/>
                    <a:pt x="59" y="64"/>
                  </a:cubicBezTo>
                  <a:cubicBezTo>
                    <a:pt x="66" y="72"/>
                    <a:pt x="73" y="80"/>
                    <a:pt x="77" y="84"/>
                  </a:cubicBezTo>
                  <a:cubicBezTo>
                    <a:pt x="77" y="85"/>
                    <a:pt x="78" y="85"/>
                    <a:pt x="78" y="85"/>
                  </a:cubicBezTo>
                  <a:moveTo>
                    <a:pt x="124" y="0"/>
                  </a:moveTo>
                  <a:cubicBezTo>
                    <a:pt x="124" y="0"/>
                    <a:pt x="124" y="0"/>
                    <a:pt x="123" y="0"/>
                  </a:cubicBezTo>
                  <a:cubicBezTo>
                    <a:pt x="109" y="6"/>
                    <a:pt x="96" y="11"/>
                    <a:pt x="82" y="17"/>
                  </a:cubicBezTo>
                  <a:cubicBezTo>
                    <a:pt x="81" y="17"/>
                    <a:pt x="81" y="18"/>
                    <a:pt x="81" y="19"/>
                  </a:cubicBezTo>
                  <a:cubicBezTo>
                    <a:pt x="78" y="36"/>
                    <a:pt x="76" y="54"/>
                    <a:pt x="76" y="72"/>
                  </a:cubicBezTo>
                  <a:cubicBezTo>
                    <a:pt x="76" y="74"/>
                    <a:pt x="76" y="76"/>
                    <a:pt x="76" y="77"/>
                  </a:cubicBezTo>
                  <a:cubicBezTo>
                    <a:pt x="71" y="71"/>
                    <a:pt x="62" y="62"/>
                    <a:pt x="54" y="54"/>
                  </a:cubicBezTo>
                  <a:cubicBezTo>
                    <a:pt x="44" y="43"/>
                    <a:pt x="35" y="34"/>
                    <a:pt x="35" y="34"/>
                  </a:cubicBezTo>
                  <a:cubicBezTo>
                    <a:pt x="35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3" y="34"/>
                    <a:pt x="27" y="35"/>
                    <a:pt x="20" y="37"/>
                  </a:cubicBezTo>
                  <a:cubicBezTo>
                    <a:pt x="17" y="38"/>
                    <a:pt x="13" y="39"/>
                    <a:pt x="9" y="40"/>
                  </a:cubicBezTo>
                  <a:cubicBezTo>
                    <a:pt x="6" y="42"/>
                    <a:pt x="3" y="44"/>
                    <a:pt x="1" y="46"/>
                  </a:cubicBezTo>
                  <a:cubicBezTo>
                    <a:pt x="0" y="46"/>
                    <a:pt x="0" y="47"/>
                    <a:pt x="0" y="48"/>
                  </a:cubicBezTo>
                  <a:cubicBezTo>
                    <a:pt x="0" y="48"/>
                    <a:pt x="0" y="49"/>
                    <a:pt x="0" y="49"/>
                  </a:cubicBezTo>
                  <a:cubicBezTo>
                    <a:pt x="1" y="55"/>
                    <a:pt x="2" y="57"/>
                    <a:pt x="3" y="60"/>
                  </a:cubicBezTo>
                  <a:cubicBezTo>
                    <a:pt x="3" y="61"/>
                    <a:pt x="4" y="63"/>
                    <a:pt x="5" y="64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5" y="66"/>
                    <a:pt x="5" y="66"/>
                    <a:pt x="5" y="67"/>
                  </a:cubicBezTo>
                  <a:cubicBezTo>
                    <a:pt x="5" y="68"/>
                    <a:pt x="6" y="69"/>
                    <a:pt x="7" y="70"/>
                  </a:cubicBezTo>
                  <a:cubicBezTo>
                    <a:pt x="8" y="71"/>
                    <a:pt x="8" y="71"/>
                    <a:pt x="8" y="71"/>
                  </a:cubicBezTo>
                  <a:cubicBezTo>
                    <a:pt x="8" y="71"/>
                    <a:pt x="8" y="71"/>
                    <a:pt x="8" y="71"/>
                  </a:cubicBezTo>
                  <a:cubicBezTo>
                    <a:pt x="8" y="72"/>
                    <a:pt x="9" y="72"/>
                    <a:pt x="9" y="73"/>
                  </a:cubicBezTo>
                  <a:cubicBezTo>
                    <a:pt x="14" y="77"/>
                    <a:pt x="21" y="83"/>
                    <a:pt x="29" y="92"/>
                  </a:cubicBezTo>
                  <a:cubicBezTo>
                    <a:pt x="29" y="92"/>
                    <a:pt x="29" y="93"/>
                    <a:pt x="29" y="93"/>
                  </a:cubicBezTo>
                  <a:cubicBezTo>
                    <a:pt x="29" y="94"/>
                    <a:pt x="30" y="94"/>
                    <a:pt x="30" y="94"/>
                  </a:cubicBezTo>
                  <a:cubicBezTo>
                    <a:pt x="30" y="94"/>
                    <a:pt x="30" y="94"/>
                    <a:pt x="30" y="94"/>
                  </a:cubicBezTo>
                  <a:cubicBezTo>
                    <a:pt x="31" y="94"/>
                    <a:pt x="31" y="94"/>
                    <a:pt x="31" y="94"/>
                  </a:cubicBezTo>
                  <a:cubicBezTo>
                    <a:pt x="32" y="95"/>
                    <a:pt x="34" y="96"/>
                    <a:pt x="35" y="98"/>
                  </a:cubicBezTo>
                  <a:cubicBezTo>
                    <a:pt x="32" y="99"/>
                    <a:pt x="29" y="100"/>
                    <a:pt x="25" y="101"/>
                  </a:cubicBezTo>
                  <a:cubicBezTo>
                    <a:pt x="24" y="102"/>
                    <a:pt x="23" y="102"/>
                    <a:pt x="23" y="103"/>
                  </a:cubicBezTo>
                  <a:cubicBezTo>
                    <a:pt x="24" y="110"/>
                    <a:pt x="26" y="117"/>
                    <a:pt x="28" y="123"/>
                  </a:cubicBezTo>
                  <a:cubicBezTo>
                    <a:pt x="27" y="124"/>
                    <a:pt x="27" y="124"/>
                    <a:pt x="27" y="125"/>
                  </a:cubicBezTo>
                  <a:cubicBezTo>
                    <a:pt x="28" y="129"/>
                    <a:pt x="30" y="132"/>
                    <a:pt x="33" y="135"/>
                  </a:cubicBezTo>
                  <a:cubicBezTo>
                    <a:pt x="33" y="135"/>
                    <a:pt x="34" y="135"/>
                    <a:pt x="34" y="135"/>
                  </a:cubicBezTo>
                  <a:cubicBezTo>
                    <a:pt x="34" y="135"/>
                    <a:pt x="35" y="135"/>
                    <a:pt x="35" y="135"/>
                  </a:cubicBezTo>
                  <a:cubicBezTo>
                    <a:pt x="38" y="134"/>
                    <a:pt x="41" y="133"/>
                    <a:pt x="43" y="132"/>
                  </a:cubicBezTo>
                  <a:cubicBezTo>
                    <a:pt x="46" y="131"/>
                    <a:pt x="49" y="130"/>
                    <a:pt x="56" y="128"/>
                  </a:cubicBezTo>
                  <a:cubicBezTo>
                    <a:pt x="56" y="128"/>
                    <a:pt x="57" y="127"/>
                    <a:pt x="58" y="127"/>
                  </a:cubicBezTo>
                  <a:cubicBezTo>
                    <a:pt x="59" y="127"/>
                    <a:pt x="61" y="126"/>
                    <a:pt x="62" y="125"/>
                  </a:cubicBezTo>
                  <a:cubicBezTo>
                    <a:pt x="63" y="125"/>
                    <a:pt x="64" y="125"/>
                    <a:pt x="64" y="125"/>
                  </a:cubicBezTo>
                  <a:cubicBezTo>
                    <a:pt x="65" y="125"/>
                    <a:pt x="65" y="125"/>
                    <a:pt x="65" y="125"/>
                  </a:cubicBezTo>
                  <a:cubicBezTo>
                    <a:pt x="65" y="125"/>
                    <a:pt x="65" y="125"/>
                    <a:pt x="65" y="125"/>
                  </a:cubicBezTo>
                  <a:cubicBezTo>
                    <a:pt x="65" y="125"/>
                    <a:pt x="65" y="126"/>
                    <a:pt x="65" y="126"/>
                  </a:cubicBezTo>
                  <a:cubicBezTo>
                    <a:pt x="66" y="127"/>
                    <a:pt x="66" y="127"/>
                    <a:pt x="66" y="127"/>
                  </a:cubicBezTo>
                  <a:cubicBezTo>
                    <a:pt x="59" y="130"/>
                    <a:pt x="54" y="132"/>
                    <a:pt x="50" y="133"/>
                  </a:cubicBezTo>
                  <a:cubicBezTo>
                    <a:pt x="47" y="134"/>
                    <a:pt x="45" y="135"/>
                    <a:pt x="43" y="135"/>
                  </a:cubicBezTo>
                  <a:cubicBezTo>
                    <a:pt x="42" y="136"/>
                    <a:pt x="40" y="136"/>
                    <a:pt x="40" y="136"/>
                  </a:cubicBezTo>
                  <a:cubicBezTo>
                    <a:pt x="40" y="136"/>
                    <a:pt x="39" y="137"/>
                    <a:pt x="39" y="137"/>
                  </a:cubicBezTo>
                  <a:cubicBezTo>
                    <a:pt x="39" y="138"/>
                    <a:pt x="39" y="138"/>
                    <a:pt x="39" y="139"/>
                  </a:cubicBezTo>
                  <a:cubicBezTo>
                    <a:pt x="41" y="146"/>
                    <a:pt x="44" y="155"/>
                    <a:pt x="46" y="162"/>
                  </a:cubicBezTo>
                  <a:cubicBezTo>
                    <a:pt x="45" y="162"/>
                    <a:pt x="45" y="162"/>
                    <a:pt x="45" y="162"/>
                  </a:cubicBezTo>
                  <a:cubicBezTo>
                    <a:pt x="45" y="163"/>
                    <a:pt x="45" y="164"/>
                    <a:pt x="46" y="165"/>
                  </a:cubicBezTo>
                  <a:cubicBezTo>
                    <a:pt x="50" y="169"/>
                    <a:pt x="53" y="174"/>
                    <a:pt x="56" y="179"/>
                  </a:cubicBezTo>
                  <a:cubicBezTo>
                    <a:pt x="56" y="180"/>
                    <a:pt x="57" y="180"/>
                    <a:pt x="58" y="180"/>
                  </a:cubicBezTo>
                  <a:cubicBezTo>
                    <a:pt x="58" y="180"/>
                    <a:pt x="58" y="180"/>
                    <a:pt x="58" y="180"/>
                  </a:cubicBezTo>
                  <a:cubicBezTo>
                    <a:pt x="69" y="175"/>
                    <a:pt x="77" y="171"/>
                    <a:pt x="88" y="169"/>
                  </a:cubicBezTo>
                  <a:cubicBezTo>
                    <a:pt x="91" y="173"/>
                    <a:pt x="94" y="178"/>
                    <a:pt x="96" y="184"/>
                  </a:cubicBezTo>
                  <a:cubicBezTo>
                    <a:pt x="99" y="191"/>
                    <a:pt x="102" y="198"/>
                    <a:pt x="104" y="202"/>
                  </a:cubicBezTo>
                  <a:cubicBezTo>
                    <a:pt x="104" y="203"/>
                    <a:pt x="105" y="203"/>
                    <a:pt x="106" y="203"/>
                  </a:cubicBezTo>
                  <a:cubicBezTo>
                    <a:pt x="106" y="203"/>
                    <a:pt x="106" y="203"/>
                    <a:pt x="106" y="203"/>
                  </a:cubicBezTo>
                  <a:cubicBezTo>
                    <a:pt x="107" y="204"/>
                    <a:pt x="107" y="204"/>
                    <a:pt x="107" y="204"/>
                  </a:cubicBezTo>
                  <a:cubicBezTo>
                    <a:pt x="108" y="204"/>
                    <a:pt x="108" y="204"/>
                    <a:pt x="108" y="203"/>
                  </a:cubicBezTo>
                  <a:cubicBezTo>
                    <a:pt x="109" y="203"/>
                    <a:pt x="109" y="203"/>
                    <a:pt x="109" y="203"/>
                  </a:cubicBezTo>
                  <a:cubicBezTo>
                    <a:pt x="109" y="204"/>
                    <a:pt x="109" y="204"/>
                    <a:pt x="109" y="204"/>
                  </a:cubicBezTo>
                  <a:cubicBezTo>
                    <a:pt x="109" y="204"/>
                    <a:pt x="109" y="204"/>
                    <a:pt x="109" y="204"/>
                  </a:cubicBezTo>
                  <a:cubicBezTo>
                    <a:pt x="109" y="204"/>
                    <a:pt x="109" y="204"/>
                    <a:pt x="109" y="204"/>
                  </a:cubicBezTo>
                  <a:cubicBezTo>
                    <a:pt x="110" y="205"/>
                    <a:pt x="110" y="205"/>
                    <a:pt x="110" y="205"/>
                  </a:cubicBezTo>
                  <a:cubicBezTo>
                    <a:pt x="110" y="204"/>
                    <a:pt x="110" y="204"/>
                    <a:pt x="110" y="204"/>
                  </a:cubicBezTo>
                  <a:cubicBezTo>
                    <a:pt x="110" y="204"/>
                    <a:pt x="110" y="204"/>
                    <a:pt x="110" y="204"/>
                  </a:cubicBezTo>
                  <a:cubicBezTo>
                    <a:pt x="110" y="204"/>
                    <a:pt x="110" y="204"/>
                    <a:pt x="110" y="204"/>
                  </a:cubicBezTo>
                  <a:cubicBezTo>
                    <a:pt x="111" y="204"/>
                    <a:pt x="111" y="204"/>
                    <a:pt x="111" y="204"/>
                  </a:cubicBezTo>
                  <a:cubicBezTo>
                    <a:pt x="111" y="203"/>
                    <a:pt x="111" y="203"/>
                    <a:pt x="111" y="202"/>
                  </a:cubicBezTo>
                  <a:cubicBezTo>
                    <a:pt x="115" y="200"/>
                    <a:pt x="119" y="198"/>
                    <a:pt x="124" y="196"/>
                  </a:cubicBezTo>
                  <a:cubicBezTo>
                    <a:pt x="124" y="197"/>
                    <a:pt x="124" y="197"/>
                    <a:pt x="124" y="197"/>
                  </a:cubicBezTo>
                  <a:cubicBezTo>
                    <a:pt x="124" y="197"/>
                    <a:pt x="124" y="197"/>
                    <a:pt x="124" y="197"/>
                  </a:cubicBezTo>
                  <a:cubicBezTo>
                    <a:pt x="125" y="197"/>
                    <a:pt x="125" y="197"/>
                    <a:pt x="125" y="196"/>
                  </a:cubicBezTo>
                  <a:cubicBezTo>
                    <a:pt x="126" y="195"/>
                    <a:pt x="126" y="195"/>
                    <a:pt x="126" y="195"/>
                  </a:cubicBezTo>
                  <a:cubicBezTo>
                    <a:pt x="129" y="194"/>
                    <a:pt x="132" y="193"/>
                    <a:pt x="134" y="192"/>
                  </a:cubicBezTo>
                  <a:cubicBezTo>
                    <a:pt x="135" y="191"/>
                    <a:pt x="135" y="191"/>
                    <a:pt x="136" y="190"/>
                  </a:cubicBezTo>
                  <a:cubicBezTo>
                    <a:pt x="136" y="190"/>
                    <a:pt x="136" y="189"/>
                    <a:pt x="135" y="189"/>
                  </a:cubicBezTo>
                  <a:cubicBezTo>
                    <a:pt x="132" y="184"/>
                    <a:pt x="129" y="179"/>
                    <a:pt x="128" y="173"/>
                  </a:cubicBezTo>
                  <a:cubicBezTo>
                    <a:pt x="128" y="173"/>
                    <a:pt x="129" y="173"/>
                    <a:pt x="129" y="172"/>
                  </a:cubicBezTo>
                  <a:cubicBezTo>
                    <a:pt x="129" y="172"/>
                    <a:pt x="129" y="171"/>
                    <a:pt x="129" y="170"/>
                  </a:cubicBezTo>
                  <a:cubicBezTo>
                    <a:pt x="127" y="165"/>
                    <a:pt x="126" y="161"/>
                    <a:pt x="124" y="157"/>
                  </a:cubicBezTo>
                  <a:cubicBezTo>
                    <a:pt x="125" y="157"/>
                    <a:pt x="125" y="157"/>
                    <a:pt x="125" y="157"/>
                  </a:cubicBezTo>
                  <a:cubicBezTo>
                    <a:pt x="125" y="157"/>
                    <a:pt x="125" y="156"/>
                    <a:pt x="126" y="156"/>
                  </a:cubicBezTo>
                  <a:cubicBezTo>
                    <a:pt x="129" y="155"/>
                    <a:pt x="135" y="152"/>
                    <a:pt x="141" y="150"/>
                  </a:cubicBezTo>
                  <a:cubicBezTo>
                    <a:pt x="143" y="149"/>
                    <a:pt x="146" y="148"/>
                    <a:pt x="148" y="147"/>
                  </a:cubicBezTo>
                  <a:cubicBezTo>
                    <a:pt x="151" y="147"/>
                    <a:pt x="152" y="146"/>
                    <a:pt x="153" y="146"/>
                  </a:cubicBezTo>
                  <a:cubicBezTo>
                    <a:pt x="154" y="146"/>
                    <a:pt x="155" y="145"/>
                    <a:pt x="155" y="143"/>
                  </a:cubicBezTo>
                  <a:cubicBezTo>
                    <a:pt x="154" y="139"/>
                    <a:pt x="153" y="134"/>
                    <a:pt x="152" y="129"/>
                  </a:cubicBezTo>
                  <a:cubicBezTo>
                    <a:pt x="152" y="129"/>
                    <a:pt x="153" y="128"/>
                    <a:pt x="152" y="127"/>
                  </a:cubicBezTo>
                  <a:cubicBezTo>
                    <a:pt x="152" y="127"/>
                    <a:pt x="151" y="122"/>
                    <a:pt x="149" y="117"/>
                  </a:cubicBezTo>
                  <a:cubicBezTo>
                    <a:pt x="147" y="111"/>
                    <a:pt x="145" y="105"/>
                    <a:pt x="144" y="101"/>
                  </a:cubicBezTo>
                  <a:cubicBezTo>
                    <a:pt x="143" y="101"/>
                    <a:pt x="143" y="100"/>
                    <a:pt x="142" y="100"/>
                  </a:cubicBezTo>
                  <a:cubicBezTo>
                    <a:pt x="142" y="100"/>
                    <a:pt x="142" y="100"/>
                    <a:pt x="142" y="100"/>
                  </a:cubicBezTo>
                  <a:cubicBezTo>
                    <a:pt x="141" y="100"/>
                    <a:pt x="141" y="100"/>
                    <a:pt x="141" y="100"/>
                  </a:cubicBezTo>
                  <a:cubicBezTo>
                    <a:pt x="140" y="101"/>
                    <a:pt x="140" y="101"/>
                    <a:pt x="138" y="102"/>
                  </a:cubicBezTo>
                  <a:cubicBezTo>
                    <a:pt x="134" y="103"/>
                    <a:pt x="126" y="106"/>
                    <a:pt x="111" y="111"/>
                  </a:cubicBezTo>
                  <a:cubicBezTo>
                    <a:pt x="111" y="110"/>
                    <a:pt x="111" y="110"/>
                    <a:pt x="111" y="109"/>
                  </a:cubicBezTo>
                  <a:cubicBezTo>
                    <a:pt x="111" y="108"/>
                    <a:pt x="111" y="108"/>
                    <a:pt x="111" y="108"/>
                  </a:cubicBezTo>
                  <a:cubicBezTo>
                    <a:pt x="111" y="108"/>
                    <a:pt x="111" y="108"/>
                    <a:pt x="111" y="108"/>
                  </a:cubicBezTo>
                  <a:cubicBezTo>
                    <a:pt x="116" y="106"/>
                    <a:pt x="123" y="103"/>
                    <a:pt x="130" y="101"/>
                  </a:cubicBezTo>
                  <a:cubicBezTo>
                    <a:pt x="130" y="102"/>
                    <a:pt x="130" y="102"/>
                    <a:pt x="130" y="102"/>
                  </a:cubicBezTo>
                  <a:cubicBezTo>
                    <a:pt x="131" y="102"/>
                    <a:pt x="131" y="102"/>
                    <a:pt x="131" y="102"/>
                  </a:cubicBezTo>
                  <a:cubicBezTo>
                    <a:pt x="131" y="102"/>
                    <a:pt x="132" y="102"/>
                    <a:pt x="132" y="101"/>
                  </a:cubicBezTo>
                  <a:cubicBezTo>
                    <a:pt x="132" y="101"/>
                    <a:pt x="132" y="101"/>
                    <a:pt x="132" y="101"/>
                  </a:cubicBezTo>
                  <a:cubicBezTo>
                    <a:pt x="134" y="100"/>
                    <a:pt x="135" y="99"/>
                    <a:pt x="137" y="99"/>
                  </a:cubicBezTo>
                  <a:cubicBezTo>
                    <a:pt x="138" y="98"/>
                    <a:pt x="138" y="98"/>
                    <a:pt x="139" y="97"/>
                  </a:cubicBezTo>
                  <a:cubicBezTo>
                    <a:pt x="140" y="96"/>
                    <a:pt x="140" y="95"/>
                    <a:pt x="140" y="93"/>
                  </a:cubicBezTo>
                  <a:cubicBezTo>
                    <a:pt x="140" y="91"/>
                    <a:pt x="140" y="89"/>
                    <a:pt x="139" y="87"/>
                  </a:cubicBezTo>
                  <a:cubicBezTo>
                    <a:pt x="139" y="87"/>
                    <a:pt x="139" y="86"/>
                    <a:pt x="139" y="86"/>
                  </a:cubicBezTo>
                  <a:cubicBezTo>
                    <a:pt x="139" y="85"/>
                    <a:pt x="140" y="85"/>
                    <a:pt x="139" y="84"/>
                  </a:cubicBezTo>
                  <a:cubicBezTo>
                    <a:pt x="138" y="76"/>
                    <a:pt x="137" y="69"/>
                    <a:pt x="135" y="61"/>
                  </a:cubicBezTo>
                  <a:cubicBezTo>
                    <a:pt x="135" y="60"/>
                    <a:pt x="134" y="60"/>
                    <a:pt x="134" y="60"/>
                  </a:cubicBezTo>
                  <a:cubicBezTo>
                    <a:pt x="133" y="59"/>
                    <a:pt x="133" y="59"/>
                    <a:pt x="133" y="59"/>
                  </a:cubicBezTo>
                  <a:cubicBezTo>
                    <a:pt x="133" y="59"/>
                    <a:pt x="132" y="59"/>
                    <a:pt x="132" y="59"/>
                  </a:cubicBezTo>
                  <a:cubicBezTo>
                    <a:pt x="128" y="61"/>
                    <a:pt x="124" y="63"/>
                    <a:pt x="120" y="65"/>
                  </a:cubicBezTo>
                  <a:cubicBezTo>
                    <a:pt x="121" y="61"/>
                    <a:pt x="122" y="57"/>
                    <a:pt x="123" y="53"/>
                  </a:cubicBezTo>
                  <a:cubicBezTo>
                    <a:pt x="124" y="48"/>
                    <a:pt x="125" y="43"/>
                    <a:pt x="127" y="36"/>
                  </a:cubicBezTo>
                  <a:cubicBezTo>
                    <a:pt x="128" y="33"/>
                    <a:pt x="128" y="29"/>
                    <a:pt x="128" y="26"/>
                  </a:cubicBezTo>
                  <a:cubicBezTo>
                    <a:pt x="128" y="25"/>
                    <a:pt x="128" y="25"/>
                    <a:pt x="128" y="24"/>
                  </a:cubicBezTo>
                  <a:cubicBezTo>
                    <a:pt x="128" y="17"/>
                    <a:pt x="127" y="9"/>
                    <a:pt x="126" y="2"/>
                  </a:cubicBezTo>
                  <a:cubicBezTo>
                    <a:pt x="126" y="1"/>
                    <a:pt x="126" y="1"/>
                    <a:pt x="125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5" y="0"/>
                    <a:pt x="124" y="0"/>
                    <a:pt x="12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220" name="Rectangle 874"/>
            <p:cNvSpPr>
              <a:spLocks noChangeArrowheads="1"/>
            </p:cNvSpPr>
            <p:nvPr/>
          </p:nvSpPr>
          <p:spPr bwMode="auto">
            <a:xfrm>
              <a:off x="2862" y="2307"/>
              <a:ext cx="1" cy="1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221" name="Freeform 875"/>
            <p:cNvSpPr>
              <a:spLocks/>
            </p:cNvSpPr>
            <p:nvPr/>
          </p:nvSpPr>
          <p:spPr bwMode="auto">
            <a:xfrm>
              <a:off x="2862" y="230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222" name="Freeform 876"/>
            <p:cNvSpPr>
              <a:spLocks noEditPoints="1"/>
            </p:cNvSpPr>
            <p:nvPr/>
          </p:nvSpPr>
          <p:spPr bwMode="auto">
            <a:xfrm>
              <a:off x="4389" y="981"/>
              <a:ext cx="299" cy="417"/>
            </a:xfrm>
            <a:custGeom>
              <a:avLst/>
              <a:gdLst>
                <a:gd name="T0" fmla="*/ 96 w 126"/>
                <a:gd name="T1" fmla="*/ 172 h 176"/>
                <a:gd name="T2" fmla="*/ 94 w 126"/>
                <a:gd name="T3" fmla="*/ 160 h 176"/>
                <a:gd name="T4" fmla="*/ 80 w 126"/>
                <a:gd name="T5" fmla="*/ 170 h 176"/>
                <a:gd name="T6" fmla="*/ 70 w 126"/>
                <a:gd name="T7" fmla="*/ 155 h 176"/>
                <a:gd name="T8" fmla="*/ 121 w 126"/>
                <a:gd name="T9" fmla="*/ 158 h 176"/>
                <a:gd name="T10" fmla="*/ 63 w 126"/>
                <a:gd name="T11" fmla="*/ 164 h 176"/>
                <a:gd name="T12" fmla="*/ 50 w 126"/>
                <a:gd name="T13" fmla="*/ 157 h 176"/>
                <a:gd name="T14" fmla="*/ 49 w 126"/>
                <a:gd name="T15" fmla="*/ 154 h 176"/>
                <a:gd name="T16" fmla="*/ 45 w 126"/>
                <a:gd name="T17" fmla="*/ 141 h 176"/>
                <a:gd name="T18" fmla="*/ 37 w 126"/>
                <a:gd name="T19" fmla="*/ 143 h 176"/>
                <a:gd name="T20" fmla="*/ 30 w 126"/>
                <a:gd name="T21" fmla="*/ 119 h 176"/>
                <a:gd name="T22" fmla="*/ 28 w 126"/>
                <a:gd name="T23" fmla="*/ 118 h 176"/>
                <a:gd name="T24" fmla="*/ 9 w 126"/>
                <a:gd name="T25" fmla="*/ 119 h 176"/>
                <a:gd name="T26" fmla="*/ 20 w 126"/>
                <a:gd name="T27" fmla="*/ 106 h 176"/>
                <a:gd name="T28" fmla="*/ 74 w 126"/>
                <a:gd name="T29" fmla="*/ 104 h 176"/>
                <a:gd name="T30" fmla="*/ 65 w 126"/>
                <a:gd name="T31" fmla="*/ 104 h 176"/>
                <a:gd name="T32" fmla="*/ 75 w 126"/>
                <a:gd name="T33" fmla="*/ 115 h 176"/>
                <a:gd name="T34" fmla="*/ 87 w 126"/>
                <a:gd name="T35" fmla="*/ 114 h 176"/>
                <a:gd name="T36" fmla="*/ 89 w 126"/>
                <a:gd name="T37" fmla="*/ 115 h 176"/>
                <a:gd name="T38" fmla="*/ 5 w 126"/>
                <a:gd name="T39" fmla="*/ 101 h 176"/>
                <a:gd name="T40" fmla="*/ 6 w 126"/>
                <a:gd name="T41" fmla="*/ 81 h 176"/>
                <a:gd name="T42" fmla="*/ 81 w 126"/>
                <a:gd name="T43" fmla="*/ 76 h 176"/>
                <a:gd name="T44" fmla="*/ 67 w 126"/>
                <a:gd name="T45" fmla="*/ 83 h 176"/>
                <a:gd name="T46" fmla="*/ 91 w 126"/>
                <a:gd name="T47" fmla="*/ 76 h 176"/>
                <a:gd name="T48" fmla="*/ 59 w 126"/>
                <a:gd name="T49" fmla="*/ 81 h 176"/>
                <a:gd name="T50" fmla="*/ 64 w 126"/>
                <a:gd name="T51" fmla="*/ 83 h 176"/>
                <a:gd name="T52" fmla="*/ 102 w 126"/>
                <a:gd name="T53" fmla="*/ 75 h 176"/>
                <a:gd name="T54" fmla="*/ 99 w 126"/>
                <a:gd name="T55" fmla="*/ 76 h 176"/>
                <a:gd name="T56" fmla="*/ 22 w 126"/>
                <a:gd name="T57" fmla="*/ 75 h 176"/>
                <a:gd name="T58" fmla="*/ 4 w 126"/>
                <a:gd name="T59" fmla="*/ 76 h 176"/>
                <a:gd name="T60" fmla="*/ 67 w 126"/>
                <a:gd name="T61" fmla="*/ 44 h 176"/>
                <a:gd name="T62" fmla="*/ 112 w 126"/>
                <a:gd name="T63" fmla="*/ 46 h 176"/>
                <a:gd name="T64" fmla="*/ 116 w 126"/>
                <a:gd name="T65" fmla="*/ 37 h 176"/>
                <a:gd name="T66" fmla="*/ 105 w 126"/>
                <a:gd name="T67" fmla="*/ 42 h 176"/>
                <a:gd name="T68" fmla="*/ 85 w 126"/>
                <a:gd name="T69" fmla="*/ 33 h 176"/>
                <a:gd name="T70" fmla="*/ 103 w 126"/>
                <a:gd name="T71" fmla="*/ 33 h 176"/>
                <a:gd name="T72" fmla="*/ 88 w 126"/>
                <a:gd name="T73" fmla="*/ 39 h 176"/>
                <a:gd name="T74" fmla="*/ 120 w 126"/>
                <a:gd name="T75" fmla="*/ 24 h 176"/>
                <a:gd name="T76" fmla="*/ 75 w 126"/>
                <a:gd name="T77" fmla="*/ 56 h 176"/>
                <a:gd name="T78" fmla="*/ 51 w 126"/>
                <a:gd name="T79" fmla="*/ 72 h 176"/>
                <a:gd name="T80" fmla="*/ 50 w 126"/>
                <a:gd name="T81" fmla="*/ 85 h 176"/>
                <a:gd name="T82" fmla="*/ 78 w 126"/>
                <a:gd name="T83" fmla="*/ 100 h 176"/>
                <a:gd name="T84" fmla="*/ 62 w 126"/>
                <a:gd name="T85" fmla="*/ 118 h 176"/>
                <a:gd name="T86" fmla="*/ 97 w 126"/>
                <a:gd name="T87" fmla="*/ 156 h 176"/>
                <a:gd name="T88" fmla="*/ 10 w 126"/>
                <a:gd name="T89" fmla="*/ 101 h 176"/>
                <a:gd name="T90" fmla="*/ 25 w 126"/>
                <a:gd name="T91" fmla="*/ 84 h 176"/>
                <a:gd name="T92" fmla="*/ 23 w 126"/>
                <a:gd name="T93" fmla="*/ 71 h 176"/>
                <a:gd name="T94" fmla="*/ 66 w 126"/>
                <a:gd name="T95" fmla="*/ 6 h 176"/>
                <a:gd name="T96" fmla="*/ 6 w 126"/>
                <a:gd name="T97" fmla="*/ 54 h 176"/>
                <a:gd name="T98" fmla="*/ 0 w 126"/>
                <a:gd name="T99" fmla="*/ 85 h 176"/>
                <a:gd name="T100" fmla="*/ 8 w 126"/>
                <a:gd name="T101" fmla="*/ 86 h 176"/>
                <a:gd name="T102" fmla="*/ 1 w 126"/>
                <a:gd name="T103" fmla="*/ 122 h 176"/>
                <a:gd name="T104" fmla="*/ 6 w 126"/>
                <a:gd name="T105" fmla="*/ 123 h 176"/>
                <a:gd name="T106" fmla="*/ 102 w 126"/>
                <a:gd name="T107" fmla="*/ 176 h 176"/>
                <a:gd name="T108" fmla="*/ 124 w 126"/>
                <a:gd name="T109" fmla="*/ 173 h 176"/>
                <a:gd name="T110" fmla="*/ 125 w 126"/>
                <a:gd name="T111" fmla="*/ 123 h 176"/>
                <a:gd name="T112" fmla="*/ 71 w 126"/>
                <a:gd name="T113" fmla="*/ 124 h 176"/>
                <a:gd name="T114" fmla="*/ 104 w 126"/>
                <a:gd name="T115" fmla="*/ 82 h 176"/>
                <a:gd name="T116" fmla="*/ 105 w 126"/>
                <a:gd name="T117" fmla="*/ 54 h 176"/>
                <a:gd name="T118" fmla="*/ 112 w 126"/>
                <a:gd name="T119" fmla="*/ 51 h 176"/>
                <a:gd name="T120" fmla="*/ 93 w 126"/>
                <a:gd name="T12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6" h="176">
                  <a:moveTo>
                    <a:pt x="116" y="171"/>
                  </a:moveTo>
                  <a:cubicBezTo>
                    <a:pt x="117" y="168"/>
                    <a:pt x="119" y="164"/>
                    <a:pt x="120" y="161"/>
                  </a:cubicBezTo>
                  <a:cubicBezTo>
                    <a:pt x="120" y="163"/>
                    <a:pt x="120" y="166"/>
                    <a:pt x="120" y="168"/>
                  </a:cubicBezTo>
                  <a:cubicBezTo>
                    <a:pt x="120" y="169"/>
                    <a:pt x="120" y="170"/>
                    <a:pt x="120" y="171"/>
                  </a:cubicBezTo>
                  <a:cubicBezTo>
                    <a:pt x="119" y="171"/>
                    <a:pt x="117" y="171"/>
                    <a:pt x="116" y="171"/>
                  </a:cubicBezTo>
                  <a:moveTo>
                    <a:pt x="97" y="160"/>
                  </a:moveTo>
                  <a:cubicBezTo>
                    <a:pt x="99" y="160"/>
                    <a:pt x="101" y="160"/>
                    <a:pt x="102" y="160"/>
                  </a:cubicBezTo>
                  <a:cubicBezTo>
                    <a:pt x="100" y="163"/>
                    <a:pt x="97" y="167"/>
                    <a:pt x="96" y="172"/>
                  </a:cubicBezTo>
                  <a:cubicBezTo>
                    <a:pt x="94" y="172"/>
                    <a:pt x="92" y="171"/>
                    <a:pt x="90" y="171"/>
                  </a:cubicBezTo>
                  <a:cubicBezTo>
                    <a:pt x="91" y="167"/>
                    <a:pt x="93" y="163"/>
                    <a:pt x="96" y="160"/>
                  </a:cubicBezTo>
                  <a:cubicBezTo>
                    <a:pt x="97" y="160"/>
                    <a:pt x="97" y="160"/>
                    <a:pt x="97" y="160"/>
                  </a:cubicBezTo>
                  <a:moveTo>
                    <a:pt x="88" y="171"/>
                  </a:moveTo>
                  <a:cubicBezTo>
                    <a:pt x="86" y="171"/>
                    <a:pt x="84" y="170"/>
                    <a:pt x="82" y="170"/>
                  </a:cubicBezTo>
                  <a:cubicBezTo>
                    <a:pt x="83" y="166"/>
                    <a:pt x="85" y="163"/>
                    <a:pt x="87" y="160"/>
                  </a:cubicBezTo>
                  <a:cubicBezTo>
                    <a:pt x="87" y="159"/>
                    <a:pt x="87" y="159"/>
                    <a:pt x="87" y="159"/>
                  </a:cubicBezTo>
                  <a:cubicBezTo>
                    <a:pt x="89" y="159"/>
                    <a:pt x="91" y="160"/>
                    <a:pt x="94" y="160"/>
                  </a:cubicBezTo>
                  <a:cubicBezTo>
                    <a:pt x="91" y="163"/>
                    <a:pt x="89" y="167"/>
                    <a:pt x="88" y="171"/>
                  </a:cubicBezTo>
                  <a:moveTo>
                    <a:pt x="102" y="172"/>
                  </a:moveTo>
                  <a:cubicBezTo>
                    <a:pt x="100" y="172"/>
                    <a:pt x="99" y="172"/>
                    <a:pt x="98" y="172"/>
                  </a:cubicBezTo>
                  <a:cubicBezTo>
                    <a:pt x="100" y="167"/>
                    <a:pt x="102" y="163"/>
                    <a:pt x="105" y="159"/>
                  </a:cubicBezTo>
                  <a:cubicBezTo>
                    <a:pt x="107" y="159"/>
                    <a:pt x="110" y="159"/>
                    <a:pt x="113" y="158"/>
                  </a:cubicBezTo>
                  <a:cubicBezTo>
                    <a:pt x="110" y="162"/>
                    <a:pt x="107" y="167"/>
                    <a:pt x="105" y="172"/>
                  </a:cubicBezTo>
                  <a:cubicBezTo>
                    <a:pt x="104" y="172"/>
                    <a:pt x="103" y="172"/>
                    <a:pt x="102" y="172"/>
                  </a:cubicBezTo>
                  <a:moveTo>
                    <a:pt x="80" y="170"/>
                  </a:moveTo>
                  <a:cubicBezTo>
                    <a:pt x="78" y="169"/>
                    <a:pt x="75" y="169"/>
                    <a:pt x="73" y="168"/>
                  </a:cubicBezTo>
                  <a:cubicBezTo>
                    <a:pt x="73" y="168"/>
                    <a:pt x="73" y="168"/>
                    <a:pt x="73" y="168"/>
                  </a:cubicBezTo>
                  <a:cubicBezTo>
                    <a:pt x="75" y="164"/>
                    <a:pt x="77" y="161"/>
                    <a:pt x="79" y="158"/>
                  </a:cubicBezTo>
                  <a:cubicBezTo>
                    <a:pt x="81" y="158"/>
                    <a:pt x="83" y="159"/>
                    <a:pt x="85" y="159"/>
                  </a:cubicBezTo>
                  <a:cubicBezTo>
                    <a:pt x="83" y="162"/>
                    <a:pt x="81" y="166"/>
                    <a:pt x="80" y="170"/>
                  </a:cubicBezTo>
                  <a:moveTo>
                    <a:pt x="71" y="167"/>
                  </a:moveTo>
                  <a:cubicBezTo>
                    <a:pt x="69" y="167"/>
                    <a:pt x="67" y="166"/>
                    <a:pt x="65" y="165"/>
                  </a:cubicBezTo>
                  <a:cubicBezTo>
                    <a:pt x="66" y="162"/>
                    <a:pt x="68" y="159"/>
                    <a:pt x="70" y="155"/>
                  </a:cubicBezTo>
                  <a:cubicBezTo>
                    <a:pt x="72" y="156"/>
                    <a:pt x="74" y="157"/>
                    <a:pt x="77" y="157"/>
                  </a:cubicBezTo>
                  <a:cubicBezTo>
                    <a:pt x="75" y="161"/>
                    <a:pt x="73" y="164"/>
                    <a:pt x="71" y="167"/>
                  </a:cubicBezTo>
                  <a:cubicBezTo>
                    <a:pt x="71" y="167"/>
                    <a:pt x="71" y="167"/>
                    <a:pt x="71" y="167"/>
                  </a:cubicBezTo>
                  <a:cubicBezTo>
                    <a:pt x="71" y="167"/>
                    <a:pt x="71" y="167"/>
                    <a:pt x="71" y="167"/>
                  </a:cubicBezTo>
                  <a:moveTo>
                    <a:pt x="107" y="172"/>
                  </a:moveTo>
                  <a:cubicBezTo>
                    <a:pt x="110" y="167"/>
                    <a:pt x="112" y="162"/>
                    <a:pt x="115" y="157"/>
                  </a:cubicBezTo>
                  <a:cubicBezTo>
                    <a:pt x="117" y="157"/>
                    <a:pt x="119" y="156"/>
                    <a:pt x="121" y="155"/>
                  </a:cubicBezTo>
                  <a:cubicBezTo>
                    <a:pt x="121" y="156"/>
                    <a:pt x="121" y="157"/>
                    <a:pt x="121" y="158"/>
                  </a:cubicBezTo>
                  <a:cubicBezTo>
                    <a:pt x="120" y="158"/>
                    <a:pt x="120" y="158"/>
                    <a:pt x="120" y="158"/>
                  </a:cubicBezTo>
                  <a:cubicBezTo>
                    <a:pt x="117" y="162"/>
                    <a:pt x="115" y="167"/>
                    <a:pt x="113" y="171"/>
                  </a:cubicBezTo>
                  <a:cubicBezTo>
                    <a:pt x="111" y="171"/>
                    <a:pt x="109" y="172"/>
                    <a:pt x="107" y="172"/>
                  </a:cubicBezTo>
                  <a:moveTo>
                    <a:pt x="63" y="164"/>
                  </a:moveTo>
                  <a:cubicBezTo>
                    <a:pt x="61" y="163"/>
                    <a:pt x="60" y="163"/>
                    <a:pt x="58" y="162"/>
                  </a:cubicBezTo>
                  <a:cubicBezTo>
                    <a:pt x="60" y="159"/>
                    <a:pt x="62" y="156"/>
                    <a:pt x="64" y="153"/>
                  </a:cubicBezTo>
                  <a:cubicBezTo>
                    <a:pt x="65" y="154"/>
                    <a:pt x="67" y="154"/>
                    <a:pt x="68" y="155"/>
                  </a:cubicBezTo>
                  <a:cubicBezTo>
                    <a:pt x="66" y="158"/>
                    <a:pt x="65" y="161"/>
                    <a:pt x="63" y="164"/>
                  </a:cubicBezTo>
                  <a:cubicBezTo>
                    <a:pt x="63" y="164"/>
                    <a:pt x="63" y="164"/>
                    <a:pt x="63" y="164"/>
                  </a:cubicBezTo>
                  <a:moveTo>
                    <a:pt x="57" y="161"/>
                  </a:moveTo>
                  <a:cubicBezTo>
                    <a:pt x="55" y="160"/>
                    <a:pt x="53" y="159"/>
                    <a:pt x="52" y="158"/>
                  </a:cubicBezTo>
                  <a:cubicBezTo>
                    <a:pt x="53" y="155"/>
                    <a:pt x="55" y="153"/>
                    <a:pt x="57" y="150"/>
                  </a:cubicBezTo>
                  <a:cubicBezTo>
                    <a:pt x="57" y="150"/>
                    <a:pt x="57" y="150"/>
                    <a:pt x="57" y="150"/>
                  </a:cubicBezTo>
                  <a:cubicBezTo>
                    <a:pt x="59" y="151"/>
                    <a:pt x="60" y="152"/>
                    <a:pt x="62" y="152"/>
                  </a:cubicBezTo>
                  <a:cubicBezTo>
                    <a:pt x="60" y="155"/>
                    <a:pt x="58" y="158"/>
                    <a:pt x="57" y="161"/>
                  </a:cubicBezTo>
                  <a:moveTo>
                    <a:pt x="50" y="157"/>
                  </a:moveTo>
                  <a:cubicBezTo>
                    <a:pt x="48" y="155"/>
                    <a:pt x="45" y="153"/>
                    <a:pt x="43" y="151"/>
                  </a:cubicBezTo>
                  <a:cubicBezTo>
                    <a:pt x="43" y="150"/>
                    <a:pt x="43" y="150"/>
                    <a:pt x="43" y="150"/>
                  </a:cubicBezTo>
                  <a:cubicBezTo>
                    <a:pt x="44" y="147"/>
                    <a:pt x="45" y="145"/>
                    <a:pt x="47" y="142"/>
                  </a:cubicBezTo>
                  <a:cubicBezTo>
                    <a:pt x="48" y="144"/>
                    <a:pt x="49" y="145"/>
                    <a:pt x="51" y="146"/>
                  </a:cubicBezTo>
                  <a:cubicBezTo>
                    <a:pt x="52" y="146"/>
                    <a:pt x="52" y="146"/>
                    <a:pt x="52" y="146"/>
                  </a:cubicBezTo>
                  <a:cubicBezTo>
                    <a:pt x="50" y="148"/>
                    <a:pt x="48" y="151"/>
                    <a:pt x="48" y="153"/>
                  </a:cubicBezTo>
                  <a:cubicBezTo>
                    <a:pt x="47" y="154"/>
                    <a:pt x="48" y="154"/>
                    <a:pt x="48" y="154"/>
                  </a:cubicBezTo>
                  <a:cubicBezTo>
                    <a:pt x="48" y="154"/>
                    <a:pt x="48" y="154"/>
                    <a:pt x="49" y="154"/>
                  </a:cubicBezTo>
                  <a:cubicBezTo>
                    <a:pt x="49" y="154"/>
                    <a:pt x="49" y="154"/>
                    <a:pt x="49" y="154"/>
                  </a:cubicBezTo>
                  <a:cubicBezTo>
                    <a:pt x="50" y="151"/>
                    <a:pt x="52" y="149"/>
                    <a:pt x="53" y="148"/>
                  </a:cubicBezTo>
                  <a:cubicBezTo>
                    <a:pt x="54" y="148"/>
                    <a:pt x="55" y="149"/>
                    <a:pt x="56" y="149"/>
                  </a:cubicBezTo>
                  <a:cubicBezTo>
                    <a:pt x="54" y="151"/>
                    <a:pt x="52" y="154"/>
                    <a:pt x="50" y="157"/>
                  </a:cubicBezTo>
                  <a:moveTo>
                    <a:pt x="41" y="149"/>
                  </a:moveTo>
                  <a:cubicBezTo>
                    <a:pt x="40" y="147"/>
                    <a:pt x="39" y="146"/>
                    <a:pt x="38" y="145"/>
                  </a:cubicBezTo>
                  <a:cubicBezTo>
                    <a:pt x="39" y="142"/>
                    <a:pt x="41" y="140"/>
                    <a:pt x="42" y="137"/>
                  </a:cubicBezTo>
                  <a:cubicBezTo>
                    <a:pt x="43" y="139"/>
                    <a:pt x="44" y="140"/>
                    <a:pt x="45" y="141"/>
                  </a:cubicBezTo>
                  <a:cubicBezTo>
                    <a:pt x="44" y="143"/>
                    <a:pt x="42" y="146"/>
                    <a:pt x="41" y="149"/>
                  </a:cubicBezTo>
                  <a:moveTo>
                    <a:pt x="37" y="143"/>
                  </a:moveTo>
                  <a:cubicBezTo>
                    <a:pt x="35" y="142"/>
                    <a:pt x="34" y="140"/>
                    <a:pt x="34" y="139"/>
                  </a:cubicBezTo>
                  <a:cubicBezTo>
                    <a:pt x="34" y="139"/>
                    <a:pt x="34" y="138"/>
                    <a:pt x="34" y="138"/>
                  </a:cubicBezTo>
                  <a:cubicBezTo>
                    <a:pt x="34" y="138"/>
                    <a:pt x="34" y="138"/>
                    <a:pt x="34" y="138"/>
                  </a:cubicBezTo>
                  <a:cubicBezTo>
                    <a:pt x="35" y="136"/>
                    <a:pt x="36" y="134"/>
                    <a:pt x="37" y="132"/>
                  </a:cubicBezTo>
                  <a:cubicBezTo>
                    <a:pt x="38" y="133"/>
                    <a:pt x="39" y="134"/>
                    <a:pt x="40" y="136"/>
                  </a:cubicBezTo>
                  <a:cubicBezTo>
                    <a:pt x="39" y="138"/>
                    <a:pt x="38" y="141"/>
                    <a:pt x="37" y="143"/>
                  </a:cubicBezTo>
                  <a:moveTo>
                    <a:pt x="32" y="137"/>
                  </a:moveTo>
                  <a:cubicBezTo>
                    <a:pt x="31" y="135"/>
                    <a:pt x="30" y="133"/>
                    <a:pt x="29" y="131"/>
                  </a:cubicBezTo>
                  <a:cubicBezTo>
                    <a:pt x="30" y="129"/>
                    <a:pt x="31" y="126"/>
                    <a:pt x="32" y="124"/>
                  </a:cubicBezTo>
                  <a:cubicBezTo>
                    <a:pt x="33" y="126"/>
                    <a:pt x="34" y="128"/>
                    <a:pt x="36" y="130"/>
                  </a:cubicBezTo>
                  <a:cubicBezTo>
                    <a:pt x="35" y="132"/>
                    <a:pt x="33" y="134"/>
                    <a:pt x="32" y="137"/>
                  </a:cubicBezTo>
                  <a:moveTo>
                    <a:pt x="28" y="129"/>
                  </a:moveTo>
                  <a:cubicBezTo>
                    <a:pt x="27" y="128"/>
                    <a:pt x="27" y="127"/>
                    <a:pt x="27" y="126"/>
                  </a:cubicBezTo>
                  <a:cubicBezTo>
                    <a:pt x="27" y="123"/>
                    <a:pt x="28" y="121"/>
                    <a:pt x="30" y="119"/>
                  </a:cubicBezTo>
                  <a:cubicBezTo>
                    <a:pt x="30" y="120"/>
                    <a:pt x="31" y="121"/>
                    <a:pt x="31" y="122"/>
                  </a:cubicBezTo>
                  <a:cubicBezTo>
                    <a:pt x="31" y="123"/>
                    <a:pt x="31" y="123"/>
                    <a:pt x="31" y="123"/>
                  </a:cubicBezTo>
                  <a:cubicBezTo>
                    <a:pt x="30" y="125"/>
                    <a:pt x="29" y="127"/>
                    <a:pt x="28" y="129"/>
                  </a:cubicBezTo>
                  <a:moveTo>
                    <a:pt x="26" y="123"/>
                  </a:moveTo>
                  <a:cubicBezTo>
                    <a:pt x="25" y="122"/>
                    <a:pt x="25" y="121"/>
                    <a:pt x="25" y="120"/>
                  </a:cubicBezTo>
                  <a:cubicBezTo>
                    <a:pt x="25" y="115"/>
                    <a:pt x="25" y="112"/>
                    <a:pt x="25" y="109"/>
                  </a:cubicBezTo>
                  <a:cubicBezTo>
                    <a:pt x="26" y="112"/>
                    <a:pt x="27" y="115"/>
                    <a:pt x="29" y="117"/>
                  </a:cubicBezTo>
                  <a:cubicBezTo>
                    <a:pt x="28" y="118"/>
                    <a:pt x="28" y="118"/>
                    <a:pt x="28" y="118"/>
                  </a:cubicBezTo>
                  <a:cubicBezTo>
                    <a:pt x="27" y="119"/>
                    <a:pt x="26" y="121"/>
                    <a:pt x="26" y="123"/>
                  </a:cubicBezTo>
                  <a:moveTo>
                    <a:pt x="6" y="119"/>
                  </a:moveTo>
                  <a:cubicBezTo>
                    <a:pt x="9" y="105"/>
                    <a:pt x="9" y="105"/>
                    <a:pt x="9" y="105"/>
                  </a:cubicBezTo>
                  <a:cubicBezTo>
                    <a:pt x="9" y="105"/>
                    <a:pt x="10" y="105"/>
                    <a:pt x="10" y="105"/>
                  </a:cubicBezTo>
                  <a:cubicBezTo>
                    <a:pt x="11" y="105"/>
                    <a:pt x="12" y="105"/>
                    <a:pt x="12" y="105"/>
                  </a:cubicBezTo>
                  <a:cubicBezTo>
                    <a:pt x="10" y="110"/>
                    <a:pt x="8" y="114"/>
                    <a:pt x="7" y="119"/>
                  </a:cubicBezTo>
                  <a:cubicBezTo>
                    <a:pt x="6" y="119"/>
                    <a:pt x="6" y="119"/>
                    <a:pt x="6" y="119"/>
                  </a:cubicBezTo>
                  <a:moveTo>
                    <a:pt x="9" y="119"/>
                  </a:moveTo>
                  <a:cubicBezTo>
                    <a:pt x="10" y="114"/>
                    <a:pt x="12" y="110"/>
                    <a:pt x="14" y="106"/>
                  </a:cubicBezTo>
                  <a:cubicBezTo>
                    <a:pt x="14" y="105"/>
                    <a:pt x="14" y="105"/>
                    <a:pt x="14" y="105"/>
                  </a:cubicBezTo>
                  <a:cubicBezTo>
                    <a:pt x="16" y="105"/>
                    <a:pt x="17" y="105"/>
                    <a:pt x="18" y="105"/>
                  </a:cubicBezTo>
                  <a:cubicBezTo>
                    <a:pt x="18" y="105"/>
                    <a:pt x="18" y="105"/>
                    <a:pt x="18" y="105"/>
                  </a:cubicBezTo>
                  <a:cubicBezTo>
                    <a:pt x="16" y="110"/>
                    <a:pt x="14" y="114"/>
                    <a:pt x="12" y="119"/>
                  </a:cubicBezTo>
                  <a:cubicBezTo>
                    <a:pt x="9" y="119"/>
                    <a:pt x="9" y="119"/>
                    <a:pt x="9" y="119"/>
                  </a:cubicBezTo>
                  <a:moveTo>
                    <a:pt x="15" y="119"/>
                  </a:moveTo>
                  <a:cubicBezTo>
                    <a:pt x="16" y="114"/>
                    <a:pt x="18" y="110"/>
                    <a:pt x="20" y="106"/>
                  </a:cubicBezTo>
                  <a:cubicBezTo>
                    <a:pt x="20" y="105"/>
                    <a:pt x="20" y="105"/>
                    <a:pt x="19" y="105"/>
                  </a:cubicBezTo>
                  <a:cubicBezTo>
                    <a:pt x="20" y="104"/>
                    <a:pt x="20" y="104"/>
                    <a:pt x="20" y="104"/>
                  </a:cubicBezTo>
                  <a:cubicBezTo>
                    <a:pt x="21" y="104"/>
                    <a:pt x="21" y="104"/>
                    <a:pt x="22" y="104"/>
                  </a:cubicBezTo>
                  <a:cubicBezTo>
                    <a:pt x="22" y="110"/>
                    <a:pt x="21" y="113"/>
                    <a:pt x="21" y="118"/>
                  </a:cubicBezTo>
                  <a:cubicBezTo>
                    <a:pt x="15" y="119"/>
                    <a:pt x="15" y="119"/>
                    <a:pt x="15" y="119"/>
                  </a:cubicBezTo>
                  <a:moveTo>
                    <a:pt x="68" y="115"/>
                  </a:moveTo>
                  <a:cubicBezTo>
                    <a:pt x="68" y="115"/>
                    <a:pt x="68" y="115"/>
                    <a:pt x="68" y="115"/>
                  </a:cubicBezTo>
                  <a:cubicBezTo>
                    <a:pt x="69" y="111"/>
                    <a:pt x="71" y="107"/>
                    <a:pt x="74" y="104"/>
                  </a:cubicBezTo>
                  <a:cubicBezTo>
                    <a:pt x="74" y="104"/>
                    <a:pt x="74" y="104"/>
                    <a:pt x="74" y="104"/>
                  </a:cubicBezTo>
                  <a:cubicBezTo>
                    <a:pt x="75" y="104"/>
                    <a:pt x="77" y="104"/>
                    <a:pt x="78" y="104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76" y="108"/>
                    <a:pt x="74" y="111"/>
                    <a:pt x="73" y="115"/>
                  </a:cubicBezTo>
                  <a:cubicBezTo>
                    <a:pt x="68" y="115"/>
                    <a:pt x="68" y="115"/>
                    <a:pt x="68" y="115"/>
                  </a:cubicBezTo>
                  <a:moveTo>
                    <a:pt x="64" y="115"/>
                  </a:moveTo>
                  <a:cubicBezTo>
                    <a:pt x="63" y="113"/>
                    <a:pt x="62" y="112"/>
                    <a:pt x="61" y="111"/>
                  </a:cubicBezTo>
                  <a:cubicBezTo>
                    <a:pt x="62" y="109"/>
                    <a:pt x="64" y="106"/>
                    <a:pt x="65" y="104"/>
                  </a:cubicBezTo>
                  <a:cubicBezTo>
                    <a:pt x="67" y="104"/>
                    <a:pt x="69" y="104"/>
                    <a:pt x="72" y="104"/>
                  </a:cubicBezTo>
                  <a:cubicBezTo>
                    <a:pt x="69" y="107"/>
                    <a:pt x="67" y="111"/>
                    <a:pt x="66" y="115"/>
                  </a:cubicBezTo>
                  <a:cubicBezTo>
                    <a:pt x="64" y="115"/>
                    <a:pt x="64" y="115"/>
                    <a:pt x="64" y="115"/>
                  </a:cubicBezTo>
                  <a:moveTo>
                    <a:pt x="75" y="115"/>
                  </a:moveTo>
                  <a:cubicBezTo>
                    <a:pt x="77" y="111"/>
                    <a:pt x="79" y="108"/>
                    <a:pt x="81" y="104"/>
                  </a:cubicBezTo>
                  <a:cubicBezTo>
                    <a:pt x="83" y="104"/>
                    <a:pt x="85" y="104"/>
                    <a:pt x="87" y="104"/>
                  </a:cubicBezTo>
                  <a:cubicBezTo>
                    <a:pt x="84" y="107"/>
                    <a:pt x="82" y="111"/>
                    <a:pt x="80" y="115"/>
                  </a:cubicBezTo>
                  <a:cubicBezTo>
                    <a:pt x="75" y="115"/>
                    <a:pt x="75" y="115"/>
                    <a:pt x="75" y="115"/>
                  </a:cubicBezTo>
                  <a:moveTo>
                    <a:pt x="60" y="109"/>
                  </a:moveTo>
                  <a:cubicBezTo>
                    <a:pt x="60" y="107"/>
                    <a:pt x="59" y="106"/>
                    <a:pt x="58" y="104"/>
                  </a:cubicBezTo>
                  <a:cubicBezTo>
                    <a:pt x="60" y="104"/>
                    <a:pt x="61" y="104"/>
                    <a:pt x="63" y="104"/>
                  </a:cubicBezTo>
                  <a:cubicBezTo>
                    <a:pt x="62" y="106"/>
                    <a:pt x="61" y="107"/>
                    <a:pt x="60" y="109"/>
                  </a:cubicBezTo>
                  <a:moveTo>
                    <a:pt x="83" y="115"/>
                  </a:moveTo>
                  <a:cubicBezTo>
                    <a:pt x="84" y="111"/>
                    <a:pt x="87" y="107"/>
                    <a:pt x="90" y="104"/>
                  </a:cubicBezTo>
                  <a:cubicBezTo>
                    <a:pt x="91" y="104"/>
                    <a:pt x="92" y="104"/>
                    <a:pt x="94" y="104"/>
                  </a:cubicBezTo>
                  <a:cubicBezTo>
                    <a:pt x="91" y="107"/>
                    <a:pt x="89" y="111"/>
                    <a:pt x="87" y="114"/>
                  </a:cubicBezTo>
                  <a:cubicBezTo>
                    <a:pt x="87" y="115"/>
                    <a:pt x="87" y="115"/>
                    <a:pt x="87" y="115"/>
                  </a:cubicBezTo>
                  <a:cubicBezTo>
                    <a:pt x="87" y="115"/>
                    <a:pt x="87" y="115"/>
                    <a:pt x="87" y="115"/>
                  </a:cubicBezTo>
                  <a:cubicBezTo>
                    <a:pt x="83" y="115"/>
                    <a:pt x="83" y="115"/>
                    <a:pt x="83" y="115"/>
                  </a:cubicBezTo>
                  <a:moveTo>
                    <a:pt x="89" y="115"/>
                  </a:moveTo>
                  <a:cubicBezTo>
                    <a:pt x="91" y="111"/>
                    <a:pt x="93" y="107"/>
                    <a:pt x="96" y="104"/>
                  </a:cubicBezTo>
                  <a:cubicBezTo>
                    <a:pt x="98" y="104"/>
                    <a:pt x="99" y="104"/>
                    <a:pt x="101" y="104"/>
                  </a:cubicBezTo>
                  <a:cubicBezTo>
                    <a:pt x="99" y="107"/>
                    <a:pt x="96" y="111"/>
                    <a:pt x="94" y="115"/>
                  </a:cubicBezTo>
                  <a:cubicBezTo>
                    <a:pt x="89" y="115"/>
                    <a:pt x="89" y="115"/>
                    <a:pt x="89" y="115"/>
                  </a:cubicBezTo>
                  <a:moveTo>
                    <a:pt x="96" y="115"/>
                  </a:moveTo>
                  <a:cubicBezTo>
                    <a:pt x="98" y="111"/>
                    <a:pt x="101" y="108"/>
                    <a:pt x="103" y="104"/>
                  </a:cubicBezTo>
                  <a:cubicBezTo>
                    <a:pt x="104" y="104"/>
                    <a:pt x="104" y="104"/>
                    <a:pt x="104" y="104"/>
                  </a:cubicBezTo>
                  <a:cubicBezTo>
                    <a:pt x="101" y="115"/>
                    <a:pt x="101" y="115"/>
                    <a:pt x="101" y="115"/>
                  </a:cubicBezTo>
                  <a:cubicBezTo>
                    <a:pt x="96" y="115"/>
                    <a:pt x="96" y="115"/>
                    <a:pt x="96" y="115"/>
                  </a:cubicBezTo>
                  <a:moveTo>
                    <a:pt x="5" y="104"/>
                  </a:moveTo>
                  <a:cubicBezTo>
                    <a:pt x="5" y="101"/>
                    <a:pt x="5" y="101"/>
                    <a:pt x="5" y="101"/>
                  </a:cubicBezTo>
                  <a:cubicBezTo>
                    <a:pt x="5" y="101"/>
                    <a:pt x="5" y="101"/>
                    <a:pt x="5" y="101"/>
                  </a:cubicBezTo>
                  <a:cubicBezTo>
                    <a:pt x="5" y="101"/>
                    <a:pt x="5" y="102"/>
                    <a:pt x="5" y="103"/>
                  </a:cubicBezTo>
                  <a:cubicBezTo>
                    <a:pt x="5" y="104"/>
                    <a:pt x="5" y="104"/>
                    <a:pt x="5" y="104"/>
                  </a:cubicBezTo>
                  <a:moveTo>
                    <a:pt x="6" y="81"/>
                  </a:moveTo>
                  <a:cubicBezTo>
                    <a:pt x="9" y="77"/>
                    <a:pt x="9" y="77"/>
                    <a:pt x="9" y="77"/>
                  </a:cubicBezTo>
                  <a:cubicBezTo>
                    <a:pt x="9" y="77"/>
                    <a:pt x="10" y="77"/>
                    <a:pt x="11" y="77"/>
                  </a:cubicBezTo>
                  <a:cubicBezTo>
                    <a:pt x="10" y="78"/>
                    <a:pt x="9" y="79"/>
                    <a:pt x="8" y="81"/>
                  </a:cubicBezTo>
                  <a:cubicBezTo>
                    <a:pt x="8" y="81"/>
                    <a:pt x="8" y="81"/>
                    <a:pt x="8" y="81"/>
                  </a:cubicBezTo>
                  <a:cubicBezTo>
                    <a:pt x="6" y="81"/>
                    <a:pt x="6" y="81"/>
                    <a:pt x="6" y="81"/>
                  </a:cubicBezTo>
                  <a:moveTo>
                    <a:pt x="10" y="81"/>
                  </a:moveTo>
                  <a:cubicBezTo>
                    <a:pt x="11" y="80"/>
                    <a:pt x="13" y="78"/>
                    <a:pt x="14" y="76"/>
                  </a:cubicBezTo>
                  <a:cubicBezTo>
                    <a:pt x="15" y="76"/>
                    <a:pt x="16" y="76"/>
                    <a:pt x="17" y="76"/>
                  </a:cubicBezTo>
                  <a:cubicBezTo>
                    <a:pt x="16" y="78"/>
                    <a:pt x="15" y="79"/>
                    <a:pt x="14" y="81"/>
                  </a:cubicBezTo>
                  <a:cubicBezTo>
                    <a:pt x="10" y="81"/>
                    <a:pt x="10" y="81"/>
                    <a:pt x="10" y="81"/>
                  </a:cubicBezTo>
                  <a:moveTo>
                    <a:pt x="73" y="83"/>
                  </a:moveTo>
                  <a:cubicBezTo>
                    <a:pt x="74" y="80"/>
                    <a:pt x="76" y="78"/>
                    <a:pt x="77" y="76"/>
                  </a:cubicBezTo>
                  <a:cubicBezTo>
                    <a:pt x="79" y="76"/>
                    <a:pt x="80" y="76"/>
                    <a:pt x="81" y="76"/>
                  </a:cubicBezTo>
                  <a:cubicBezTo>
                    <a:pt x="81" y="76"/>
                    <a:pt x="82" y="76"/>
                    <a:pt x="83" y="76"/>
                  </a:cubicBezTo>
                  <a:cubicBezTo>
                    <a:pt x="81" y="78"/>
                    <a:pt x="80" y="80"/>
                    <a:pt x="78" y="82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7" y="83"/>
                    <a:pt x="75" y="83"/>
                    <a:pt x="74" y="83"/>
                  </a:cubicBezTo>
                  <a:cubicBezTo>
                    <a:pt x="73" y="83"/>
                    <a:pt x="73" y="83"/>
                    <a:pt x="73" y="83"/>
                  </a:cubicBezTo>
                  <a:moveTo>
                    <a:pt x="71" y="83"/>
                  </a:moveTo>
                  <a:cubicBezTo>
                    <a:pt x="69" y="83"/>
                    <a:pt x="68" y="83"/>
                    <a:pt x="67" y="83"/>
                  </a:cubicBezTo>
                  <a:cubicBezTo>
                    <a:pt x="67" y="83"/>
                    <a:pt x="67" y="83"/>
                    <a:pt x="67" y="83"/>
                  </a:cubicBezTo>
                  <a:cubicBezTo>
                    <a:pt x="68" y="80"/>
                    <a:pt x="70" y="78"/>
                    <a:pt x="72" y="76"/>
                  </a:cubicBezTo>
                  <a:cubicBezTo>
                    <a:pt x="72" y="76"/>
                    <a:pt x="72" y="76"/>
                    <a:pt x="72" y="76"/>
                  </a:cubicBezTo>
                  <a:cubicBezTo>
                    <a:pt x="73" y="76"/>
                    <a:pt x="74" y="76"/>
                    <a:pt x="75" y="76"/>
                  </a:cubicBezTo>
                  <a:cubicBezTo>
                    <a:pt x="74" y="78"/>
                    <a:pt x="72" y="80"/>
                    <a:pt x="71" y="82"/>
                  </a:cubicBezTo>
                  <a:cubicBezTo>
                    <a:pt x="71" y="83"/>
                    <a:pt x="71" y="83"/>
                    <a:pt x="71" y="83"/>
                  </a:cubicBezTo>
                  <a:moveTo>
                    <a:pt x="80" y="83"/>
                  </a:moveTo>
                  <a:cubicBezTo>
                    <a:pt x="82" y="80"/>
                    <a:pt x="83" y="78"/>
                    <a:pt x="85" y="76"/>
                  </a:cubicBezTo>
                  <a:cubicBezTo>
                    <a:pt x="87" y="76"/>
                    <a:pt x="89" y="76"/>
                    <a:pt x="91" y="76"/>
                  </a:cubicBezTo>
                  <a:cubicBezTo>
                    <a:pt x="89" y="78"/>
                    <a:pt x="87" y="80"/>
                    <a:pt x="85" y="82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3" y="83"/>
                    <a:pt x="82" y="83"/>
                    <a:pt x="80" y="83"/>
                  </a:cubicBezTo>
                  <a:moveTo>
                    <a:pt x="54" y="83"/>
                  </a:moveTo>
                  <a:cubicBezTo>
                    <a:pt x="54" y="82"/>
                    <a:pt x="54" y="82"/>
                    <a:pt x="54" y="81"/>
                  </a:cubicBezTo>
                  <a:cubicBezTo>
                    <a:pt x="55" y="79"/>
                    <a:pt x="57" y="77"/>
                    <a:pt x="58" y="76"/>
                  </a:cubicBezTo>
                  <a:cubicBezTo>
                    <a:pt x="59" y="76"/>
                    <a:pt x="61" y="76"/>
                    <a:pt x="62" y="76"/>
                  </a:cubicBezTo>
                  <a:cubicBezTo>
                    <a:pt x="61" y="77"/>
                    <a:pt x="59" y="79"/>
                    <a:pt x="59" y="81"/>
                  </a:cubicBezTo>
                  <a:cubicBezTo>
                    <a:pt x="58" y="82"/>
                    <a:pt x="59" y="82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60" y="83"/>
                    <a:pt x="60" y="82"/>
                    <a:pt x="60" y="82"/>
                  </a:cubicBezTo>
                  <a:cubicBezTo>
                    <a:pt x="61" y="80"/>
                    <a:pt x="63" y="78"/>
                    <a:pt x="64" y="76"/>
                  </a:cubicBezTo>
                  <a:cubicBezTo>
                    <a:pt x="66" y="76"/>
                    <a:pt x="68" y="76"/>
                    <a:pt x="70" y="76"/>
                  </a:cubicBezTo>
                  <a:cubicBezTo>
                    <a:pt x="68" y="77"/>
                    <a:pt x="66" y="80"/>
                    <a:pt x="65" y="82"/>
                  </a:cubicBezTo>
                  <a:cubicBezTo>
                    <a:pt x="65" y="83"/>
                    <a:pt x="65" y="83"/>
                    <a:pt x="65" y="83"/>
                  </a:cubicBezTo>
                  <a:cubicBezTo>
                    <a:pt x="65" y="83"/>
                    <a:pt x="65" y="83"/>
                    <a:pt x="64" y="83"/>
                  </a:cubicBezTo>
                  <a:cubicBezTo>
                    <a:pt x="60" y="83"/>
                    <a:pt x="57" y="83"/>
                    <a:pt x="54" y="83"/>
                  </a:cubicBezTo>
                  <a:moveTo>
                    <a:pt x="54" y="78"/>
                  </a:moveTo>
                  <a:cubicBezTo>
                    <a:pt x="54" y="77"/>
                    <a:pt x="54" y="76"/>
                    <a:pt x="54" y="76"/>
                  </a:cubicBezTo>
                  <a:cubicBezTo>
                    <a:pt x="54" y="76"/>
                    <a:pt x="55" y="76"/>
                    <a:pt x="56" y="76"/>
                  </a:cubicBezTo>
                  <a:cubicBezTo>
                    <a:pt x="55" y="76"/>
                    <a:pt x="54" y="77"/>
                    <a:pt x="54" y="78"/>
                  </a:cubicBezTo>
                  <a:moveTo>
                    <a:pt x="87" y="83"/>
                  </a:moveTo>
                  <a:cubicBezTo>
                    <a:pt x="89" y="80"/>
                    <a:pt x="92" y="78"/>
                    <a:pt x="94" y="76"/>
                  </a:cubicBezTo>
                  <a:cubicBezTo>
                    <a:pt x="97" y="76"/>
                    <a:pt x="99" y="76"/>
                    <a:pt x="102" y="75"/>
                  </a:cubicBezTo>
                  <a:cubicBezTo>
                    <a:pt x="100" y="81"/>
                    <a:pt x="100" y="81"/>
                    <a:pt x="100" y="81"/>
                  </a:cubicBezTo>
                  <a:cubicBezTo>
                    <a:pt x="99" y="82"/>
                    <a:pt x="99" y="82"/>
                    <a:pt x="99" y="82"/>
                  </a:cubicBezTo>
                  <a:cubicBezTo>
                    <a:pt x="98" y="82"/>
                    <a:pt x="96" y="83"/>
                    <a:pt x="95" y="83"/>
                  </a:cubicBezTo>
                  <a:cubicBezTo>
                    <a:pt x="96" y="81"/>
                    <a:pt x="97" y="79"/>
                    <a:pt x="98" y="78"/>
                  </a:cubicBezTo>
                  <a:cubicBezTo>
                    <a:pt x="99" y="77"/>
                    <a:pt x="99" y="77"/>
                    <a:pt x="99" y="77"/>
                  </a:cubicBezTo>
                  <a:cubicBezTo>
                    <a:pt x="100" y="77"/>
                    <a:pt x="100" y="77"/>
                    <a:pt x="100" y="76"/>
                  </a:cubicBezTo>
                  <a:cubicBezTo>
                    <a:pt x="100" y="76"/>
                    <a:pt x="100" y="76"/>
                    <a:pt x="99" y="76"/>
                  </a:cubicBezTo>
                  <a:cubicBezTo>
                    <a:pt x="99" y="76"/>
                    <a:pt x="99" y="76"/>
                    <a:pt x="99" y="76"/>
                  </a:cubicBezTo>
                  <a:cubicBezTo>
                    <a:pt x="99" y="76"/>
                    <a:pt x="98" y="76"/>
                    <a:pt x="98" y="76"/>
                  </a:cubicBezTo>
                  <a:cubicBezTo>
                    <a:pt x="97" y="76"/>
                    <a:pt x="97" y="76"/>
                    <a:pt x="97" y="76"/>
                  </a:cubicBezTo>
                  <a:cubicBezTo>
                    <a:pt x="95" y="78"/>
                    <a:pt x="94" y="80"/>
                    <a:pt x="92" y="83"/>
                  </a:cubicBezTo>
                  <a:cubicBezTo>
                    <a:pt x="92" y="83"/>
                    <a:pt x="92" y="83"/>
                    <a:pt x="92" y="83"/>
                  </a:cubicBezTo>
                  <a:cubicBezTo>
                    <a:pt x="90" y="83"/>
                    <a:pt x="88" y="83"/>
                    <a:pt x="87" y="83"/>
                  </a:cubicBezTo>
                  <a:moveTo>
                    <a:pt x="16" y="81"/>
                  </a:moveTo>
                  <a:cubicBezTo>
                    <a:pt x="17" y="79"/>
                    <a:pt x="18" y="77"/>
                    <a:pt x="19" y="75"/>
                  </a:cubicBezTo>
                  <a:cubicBezTo>
                    <a:pt x="20" y="75"/>
                    <a:pt x="21" y="75"/>
                    <a:pt x="22" y="75"/>
                  </a:cubicBezTo>
                  <a:cubicBezTo>
                    <a:pt x="22" y="77"/>
                    <a:pt x="22" y="79"/>
                    <a:pt x="21" y="81"/>
                  </a:cubicBezTo>
                  <a:cubicBezTo>
                    <a:pt x="16" y="81"/>
                    <a:pt x="16" y="81"/>
                    <a:pt x="16" y="81"/>
                  </a:cubicBezTo>
                  <a:moveTo>
                    <a:pt x="4" y="76"/>
                  </a:moveTo>
                  <a:cubicBezTo>
                    <a:pt x="4" y="68"/>
                    <a:pt x="4" y="68"/>
                    <a:pt x="4" y="68"/>
                  </a:cubicBezTo>
                  <a:cubicBezTo>
                    <a:pt x="5" y="66"/>
                    <a:pt x="5" y="66"/>
                    <a:pt x="5" y="66"/>
                  </a:cubicBezTo>
                  <a:cubicBezTo>
                    <a:pt x="5" y="67"/>
                    <a:pt x="5" y="68"/>
                    <a:pt x="5" y="69"/>
                  </a:cubicBezTo>
                  <a:cubicBezTo>
                    <a:pt x="5" y="71"/>
                    <a:pt x="5" y="73"/>
                    <a:pt x="5" y="74"/>
                  </a:cubicBezTo>
                  <a:cubicBezTo>
                    <a:pt x="4" y="76"/>
                    <a:pt x="4" y="76"/>
                    <a:pt x="4" y="76"/>
                  </a:cubicBezTo>
                  <a:moveTo>
                    <a:pt x="61" y="52"/>
                  </a:moveTo>
                  <a:cubicBezTo>
                    <a:pt x="60" y="52"/>
                    <a:pt x="60" y="52"/>
                    <a:pt x="60" y="52"/>
                  </a:cubicBezTo>
                  <a:cubicBezTo>
                    <a:pt x="61" y="50"/>
                    <a:pt x="62" y="49"/>
                    <a:pt x="62" y="48"/>
                  </a:cubicBezTo>
                  <a:cubicBezTo>
                    <a:pt x="62" y="49"/>
                    <a:pt x="62" y="50"/>
                    <a:pt x="61" y="51"/>
                  </a:cubicBezTo>
                  <a:cubicBezTo>
                    <a:pt x="61" y="52"/>
                    <a:pt x="61" y="52"/>
                    <a:pt x="61" y="52"/>
                  </a:cubicBezTo>
                  <a:moveTo>
                    <a:pt x="65" y="52"/>
                  </a:moveTo>
                  <a:cubicBezTo>
                    <a:pt x="64" y="52"/>
                    <a:pt x="64" y="52"/>
                    <a:pt x="63" y="52"/>
                  </a:cubicBezTo>
                  <a:cubicBezTo>
                    <a:pt x="64" y="49"/>
                    <a:pt x="65" y="47"/>
                    <a:pt x="67" y="44"/>
                  </a:cubicBezTo>
                  <a:cubicBezTo>
                    <a:pt x="67" y="43"/>
                    <a:pt x="67" y="43"/>
                    <a:pt x="67" y="43"/>
                  </a:cubicBezTo>
                  <a:cubicBezTo>
                    <a:pt x="68" y="42"/>
                    <a:pt x="69" y="41"/>
                    <a:pt x="71" y="40"/>
                  </a:cubicBezTo>
                  <a:cubicBezTo>
                    <a:pt x="70" y="43"/>
                    <a:pt x="69" y="46"/>
                    <a:pt x="67" y="48"/>
                  </a:cubicBezTo>
                  <a:cubicBezTo>
                    <a:pt x="67" y="48"/>
                    <a:pt x="67" y="48"/>
                    <a:pt x="67" y="48"/>
                  </a:cubicBezTo>
                  <a:cubicBezTo>
                    <a:pt x="67" y="49"/>
                    <a:pt x="66" y="50"/>
                    <a:pt x="65" y="51"/>
                  </a:cubicBezTo>
                  <a:cubicBezTo>
                    <a:pt x="65" y="52"/>
                    <a:pt x="65" y="52"/>
                    <a:pt x="65" y="52"/>
                  </a:cubicBezTo>
                  <a:cubicBezTo>
                    <a:pt x="65" y="52"/>
                    <a:pt x="65" y="52"/>
                    <a:pt x="65" y="52"/>
                  </a:cubicBezTo>
                  <a:moveTo>
                    <a:pt x="112" y="46"/>
                  </a:moveTo>
                  <a:cubicBezTo>
                    <a:pt x="112" y="46"/>
                    <a:pt x="111" y="46"/>
                    <a:pt x="111" y="45"/>
                  </a:cubicBezTo>
                  <a:cubicBezTo>
                    <a:pt x="113" y="43"/>
                    <a:pt x="115" y="41"/>
                    <a:pt x="118" y="38"/>
                  </a:cubicBezTo>
                  <a:cubicBezTo>
                    <a:pt x="118" y="39"/>
                    <a:pt x="119" y="39"/>
                    <a:pt x="119" y="40"/>
                  </a:cubicBezTo>
                  <a:cubicBezTo>
                    <a:pt x="117" y="42"/>
                    <a:pt x="114" y="44"/>
                    <a:pt x="112" y="46"/>
                  </a:cubicBezTo>
                  <a:moveTo>
                    <a:pt x="109" y="44"/>
                  </a:moveTo>
                  <a:cubicBezTo>
                    <a:pt x="108" y="44"/>
                    <a:pt x="107" y="43"/>
                    <a:pt x="106" y="43"/>
                  </a:cubicBezTo>
                  <a:cubicBezTo>
                    <a:pt x="109" y="40"/>
                    <a:pt x="110" y="38"/>
                    <a:pt x="112" y="35"/>
                  </a:cubicBezTo>
                  <a:cubicBezTo>
                    <a:pt x="113" y="36"/>
                    <a:pt x="115" y="37"/>
                    <a:pt x="116" y="37"/>
                  </a:cubicBezTo>
                  <a:cubicBezTo>
                    <a:pt x="114" y="40"/>
                    <a:pt x="112" y="42"/>
                    <a:pt x="109" y="44"/>
                  </a:cubicBezTo>
                  <a:moveTo>
                    <a:pt x="71" y="45"/>
                  </a:moveTo>
                  <a:cubicBezTo>
                    <a:pt x="72" y="43"/>
                    <a:pt x="73" y="41"/>
                    <a:pt x="73" y="38"/>
                  </a:cubicBezTo>
                  <a:cubicBezTo>
                    <a:pt x="73" y="38"/>
                    <a:pt x="73" y="38"/>
                    <a:pt x="73" y="38"/>
                  </a:cubicBezTo>
                  <a:cubicBezTo>
                    <a:pt x="75" y="37"/>
                    <a:pt x="77" y="36"/>
                    <a:pt x="79" y="35"/>
                  </a:cubicBezTo>
                  <a:cubicBezTo>
                    <a:pt x="77" y="38"/>
                    <a:pt x="76" y="40"/>
                    <a:pt x="75" y="43"/>
                  </a:cubicBezTo>
                  <a:cubicBezTo>
                    <a:pt x="74" y="43"/>
                    <a:pt x="72" y="44"/>
                    <a:pt x="71" y="45"/>
                  </a:cubicBezTo>
                  <a:moveTo>
                    <a:pt x="105" y="42"/>
                  </a:moveTo>
                  <a:cubicBezTo>
                    <a:pt x="103" y="41"/>
                    <a:pt x="102" y="41"/>
                    <a:pt x="100" y="40"/>
                  </a:cubicBezTo>
                  <a:cubicBezTo>
                    <a:pt x="102" y="38"/>
                    <a:pt x="104" y="35"/>
                    <a:pt x="105" y="33"/>
                  </a:cubicBezTo>
                  <a:cubicBezTo>
                    <a:pt x="107" y="33"/>
                    <a:pt x="109" y="34"/>
                    <a:pt x="110" y="35"/>
                  </a:cubicBezTo>
                  <a:cubicBezTo>
                    <a:pt x="109" y="37"/>
                    <a:pt x="107" y="40"/>
                    <a:pt x="105" y="42"/>
                  </a:cubicBezTo>
                  <a:moveTo>
                    <a:pt x="78" y="41"/>
                  </a:moveTo>
                  <a:cubicBezTo>
                    <a:pt x="79" y="39"/>
                    <a:pt x="80" y="37"/>
                    <a:pt x="81" y="35"/>
                  </a:cubicBezTo>
                  <a:cubicBezTo>
                    <a:pt x="81" y="34"/>
                    <a:pt x="81" y="34"/>
                    <a:pt x="81" y="34"/>
                  </a:cubicBezTo>
                  <a:cubicBezTo>
                    <a:pt x="83" y="34"/>
                    <a:pt x="84" y="33"/>
                    <a:pt x="85" y="33"/>
                  </a:cubicBezTo>
                  <a:cubicBezTo>
                    <a:pt x="86" y="33"/>
                    <a:pt x="87" y="33"/>
                    <a:pt x="87" y="33"/>
                  </a:cubicBezTo>
                  <a:cubicBezTo>
                    <a:pt x="86" y="35"/>
                    <a:pt x="85" y="37"/>
                    <a:pt x="83" y="40"/>
                  </a:cubicBezTo>
                  <a:cubicBezTo>
                    <a:pt x="81" y="40"/>
                    <a:pt x="79" y="41"/>
                    <a:pt x="78" y="41"/>
                  </a:cubicBezTo>
                  <a:moveTo>
                    <a:pt x="98" y="40"/>
                  </a:moveTo>
                  <a:cubicBezTo>
                    <a:pt x="97" y="39"/>
                    <a:pt x="95" y="39"/>
                    <a:pt x="94" y="39"/>
                  </a:cubicBezTo>
                  <a:cubicBezTo>
                    <a:pt x="95" y="37"/>
                    <a:pt x="97" y="35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100" y="32"/>
                    <a:pt x="102" y="32"/>
                    <a:pt x="103" y="33"/>
                  </a:cubicBezTo>
                  <a:cubicBezTo>
                    <a:pt x="102" y="35"/>
                    <a:pt x="100" y="38"/>
                    <a:pt x="98" y="40"/>
                  </a:cubicBezTo>
                  <a:moveTo>
                    <a:pt x="86" y="39"/>
                  </a:moveTo>
                  <a:cubicBezTo>
                    <a:pt x="87" y="37"/>
                    <a:pt x="89" y="35"/>
                    <a:pt x="90" y="32"/>
                  </a:cubicBezTo>
                  <a:cubicBezTo>
                    <a:pt x="92" y="32"/>
                    <a:pt x="94" y="32"/>
                    <a:pt x="96" y="32"/>
                  </a:cubicBezTo>
                  <a:cubicBezTo>
                    <a:pt x="96" y="32"/>
                    <a:pt x="96" y="32"/>
                    <a:pt x="96" y="32"/>
                  </a:cubicBezTo>
                  <a:cubicBezTo>
                    <a:pt x="95" y="34"/>
                    <a:pt x="93" y="37"/>
                    <a:pt x="91" y="39"/>
                  </a:cubicBezTo>
                  <a:cubicBezTo>
                    <a:pt x="90" y="39"/>
                    <a:pt x="90" y="39"/>
                    <a:pt x="90" y="39"/>
                  </a:cubicBezTo>
                  <a:cubicBezTo>
                    <a:pt x="90" y="39"/>
                    <a:pt x="89" y="39"/>
                    <a:pt x="88" y="39"/>
                  </a:cubicBezTo>
                  <a:cubicBezTo>
                    <a:pt x="87" y="39"/>
                    <a:pt x="86" y="39"/>
                    <a:pt x="86" y="39"/>
                  </a:cubicBezTo>
                  <a:moveTo>
                    <a:pt x="27" y="56"/>
                  </a:moveTo>
                  <a:cubicBezTo>
                    <a:pt x="28" y="56"/>
                    <a:pt x="28" y="55"/>
                    <a:pt x="29" y="54"/>
                  </a:cubicBezTo>
                  <a:cubicBezTo>
                    <a:pt x="33" y="40"/>
                    <a:pt x="43" y="21"/>
                    <a:pt x="68" y="9"/>
                  </a:cubicBezTo>
                  <a:cubicBezTo>
                    <a:pt x="76" y="5"/>
                    <a:pt x="84" y="4"/>
                    <a:pt x="93" y="4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103" y="4"/>
                    <a:pt x="112" y="6"/>
                    <a:pt x="121" y="10"/>
                  </a:cubicBezTo>
                  <a:cubicBezTo>
                    <a:pt x="120" y="15"/>
                    <a:pt x="120" y="19"/>
                    <a:pt x="120" y="24"/>
                  </a:cubicBezTo>
                  <a:cubicBezTo>
                    <a:pt x="120" y="28"/>
                    <a:pt x="120" y="32"/>
                    <a:pt x="120" y="35"/>
                  </a:cubicBezTo>
                  <a:cubicBezTo>
                    <a:pt x="113" y="30"/>
                    <a:pt x="104" y="28"/>
                    <a:pt x="96" y="28"/>
                  </a:cubicBezTo>
                  <a:cubicBezTo>
                    <a:pt x="92" y="28"/>
                    <a:pt x="88" y="28"/>
                    <a:pt x="84" y="29"/>
                  </a:cubicBezTo>
                  <a:cubicBezTo>
                    <a:pt x="72" y="32"/>
                    <a:pt x="61" y="41"/>
                    <a:pt x="55" y="53"/>
                  </a:cubicBezTo>
                  <a:cubicBezTo>
                    <a:pt x="55" y="54"/>
                    <a:pt x="55" y="55"/>
                    <a:pt x="56" y="55"/>
                  </a:cubicBezTo>
                  <a:cubicBezTo>
                    <a:pt x="56" y="55"/>
                    <a:pt x="56" y="55"/>
                    <a:pt x="56" y="55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63" y="56"/>
                    <a:pt x="69" y="56"/>
                    <a:pt x="75" y="56"/>
                  </a:cubicBezTo>
                  <a:cubicBezTo>
                    <a:pt x="83" y="57"/>
                    <a:pt x="89" y="57"/>
                    <a:pt x="102" y="57"/>
                  </a:cubicBezTo>
                  <a:cubicBezTo>
                    <a:pt x="103" y="61"/>
                    <a:pt x="103" y="67"/>
                    <a:pt x="103" y="72"/>
                  </a:cubicBezTo>
                  <a:cubicBezTo>
                    <a:pt x="95" y="72"/>
                    <a:pt x="88" y="72"/>
                    <a:pt x="81" y="72"/>
                  </a:cubicBezTo>
                  <a:cubicBezTo>
                    <a:pt x="71" y="72"/>
                    <a:pt x="62" y="72"/>
                    <a:pt x="52" y="72"/>
                  </a:cubicBezTo>
                  <a:cubicBezTo>
                    <a:pt x="52" y="72"/>
                    <a:pt x="52" y="72"/>
                    <a:pt x="52" y="72"/>
                  </a:cubicBezTo>
                  <a:cubicBezTo>
                    <a:pt x="51" y="72"/>
                    <a:pt x="51" y="72"/>
                    <a:pt x="51" y="72"/>
                  </a:cubicBezTo>
                  <a:cubicBezTo>
                    <a:pt x="51" y="72"/>
                    <a:pt x="51" y="72"/>
                    <a:pt x="51" y="72"/>
                  </a:cubicBezTo>
                  <a:cubicBezTo>
                    <a:pt x="51" y="72"/>
                    <a:pt x="51" y="72"/>
                    <a:pt x="51" y="72"/>
                  </a:cubicBezTo>
                  <a:cubicBezTo>
                    <a:pt x="51" y="72"/>
                    <a:pt x="51" y="72"/>
                    <a:pt x="51" y="72"/>
                  </a:cubicBezTo>
                  <a:cubicBezTo>
                    <a:pt x="50" y="73"/>
                    <a:pt x="50" y="73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5"/>
                    <a:pt x="50" y="77"/>
                    <a:pt x="50" y="79"/>
                  </a:cubicBezTo>
                  <a:cubicBezTo>
                    <a:pt x="50" y="81"/>
                    <a:pt x="50" y="83"/>
                    <a:pt x="50" y="85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6"/>
                    <a:pt x="51" y="87"/>
                    <a:pt x="52" y="87"/>
                  </a:cubicBezTo>
                  <a:cubicBezTo>
                    <a:pt x="52" y="87"/>
                    <a:pt x="52" y="87"/>
                    <a:pt x="52" y="87"/>
                  </a:cubicBezTo>
                  <a:cubicBezTo>
                    <a:pt x="55" y="87"/>
                    <a:pt x="59" y="87"/>
                    <a:pt x="64" y="87"/>
                  </a:cubicBezTo>
                  <a:cubicBezTo>
                    <a:pt x="67" y="87"/>
                    <a:pt x="70" y="87"/>
                    <a:pt x="74" y="87"/>
                  </a:cubicBezTo>
                  <a:cubicBezTo>
                    <a:pt x="80" y="87"/>
                    <a:pt x="87" y="87"/>
                    <a:pt x="92" y="87"/>
                  </a:cubicBezTo>
                  <a:cubicBezTo>
                    <a:pt x="97" y="86"/>
                    <a:pt x="100" y="86"/>
                    <a:pt x="103" y="86"/>
                  </a:cubicBezTo>
                  <a:cubicBezTo>
                    <a:pt x="104" y="90"/>
                    <a:pt x="104" y="95"/>
                    <a:pt x="105" y="100"/>
                  </a:cubicBezTo>
                  <a:cubicBezTo>
                    <a:pt x="94" y="100"/>
                    <a:pt x="86" y="100"/>
                    <a:pt x="78" y="100"/>
                  </a:cubicBezTo>
                  <a:cubicBezTo>
                    <a:pt x="72" y="100"/>
                    <a:pt x="65" y="100"/>
                    <a:pt x="57" y="100"/>
                  </a:cubicBezTo>
                  <a:cubicBezTo>
                    <a:pt x="57" y="100"/>
                    <a:pt x="57" y="100"/>
                    <a:pt x="57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1"/>
                    <a:pt x="54" y="101"/>
                    <a:pt x="54" y="102"/>
                  </a:cubicBezTo>
                  <a:cubicBezTo>
                    <a:pt x="54" y="102"/>
                    <a:pt x="54" y="103"/>
                    <a:pt x="54" y="103"/>
                  </a:cubicBezTo>
                  <a:cubicBezTo>
                    <a:pt x="55" y="108"/>
                    <a:pt x="57" y="112"/>
                    <a:pt x="60" y="116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8"/>
                    <a:pt x="61" y="118"/>
                    <a:pt x="62" y="118"/>
                  </a:cubicBezTo>
                  <a:cubicBezTo>
                    <a:pt x="64" y="121"/>
                    <a:pt x="66" y="124"/>
                    <a:pt x="69" y="127"/>
                  </a:cubicBezTo>
                  <a:cubicBezTo>
                    <a:pt x="75" y="133"/>
                    <a:pt x="84" y="136"/>
                    <a:pt x="94" y="136"/>
                  </a:cubicBezTo>
                  <a:cubicBezTo>
                    <a:pt x="94" y="136"/>
                    <a:pt x="94" y="136"/>
                    <a:pt x="94" y="136"/>
                  </a:cubicBezTo>
                  <a:cubicBezTo>
                    <a:pt x="100" y="136"/>
                    <a:pt x="106" y="135"/>
                    <a:pt x="111" y="134"/>
                  </a:cubicBezTo>
                  <a:cubicBezTo>
                    <a:pt x="115" y="132"/>
                    <a:pt x="118" y="130"/>
                    <a:pt x="121" y="127"/>
                  </a:cubicBezTo>
                  <a:cubicBezTo>
                    <a:pt x="121" y="135"/>
                    <a:pt x="121" y="143"/>
                    <a:pt x="122" y="151"/>
                  </a:cubicBezTo>
                  <a:cubicBezTo>
                    <a:pt x="115" y="154"/>
                    <a:pt x="106" y="156"/>
                    <a:pt x="97" y="156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80" y="156"/>
                    <a:pt x="62" y="150"/>
                    <a:pt x="53" y="143"/>
                  </a:cubicBezTo>
                  <a:cubicBezTo>
                    <a:pt x="40" y="133"/>
                    <a:pt x="31" y="118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1"/>
                    <a:pt x="27" y="100"/>
                    <a:pt x="26" y="100"/>
                  </a:cubicBezTo>
                  <a:cubicBezTo>
                    <a:pt x="26" y="100"/>
                    <a:pt x="26" y="100"/>
                    <a:pt x="26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2" y="100"/>
                    <a:pt x="16" y="101"/>
                    <a:pt x="10" y="101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10" y="101"/>
                    <a:pt x="10" y="101"/>
                    <a:pt x="9" y="101"/>
                  </a:cubicBezTo>
                  <a:cubicBezTo>
                    <a:pt x="9" y="100"/>
                    <a:pt x="9" y="99"/>
                    <a:pt x="9" y="98"/>
                  </a:cubicBezTo>
                  <a:cubicBezTo>
                    <a:pt x="9" y="95"/>
                    <a:pt x="9" y="93"/>
                    <a:pt x="10" y="90"/>
                  </a:cubicBezTo>
                  <a:cubicBezTo>
                    <a:pt x="14" y="89"/>
                    <a:pt x="18" y="89"/>
                    <a:pt x="23" y="88"/>
                  </a:cubicBezTo>
                  <a:cubicBezTo>
                    <a:pt x="23" y="88"/>
                    <a:pt x="23" y="88"/>
                    <a:pt x="23" y="88"/>
                  </a:cubicBezTo>
                  <a:cubicBezTo>
                    <a:pt x="24" y="88"/>
                    <a:pt x="25" y="88"/>
                    <a:pt x="25" y="86"/>
                  </a:cubicBezTo>
                  <a:cubicBezTo>
                    <a:pt x="25" y="86"/>
                    <a:pt x="25" y="85"/>
                    <a:pt x="25" y="8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5" y="82"/>
                    <a:pt x="25" y="82"/>
                    <a:pt x="25" y="82"/>
                  </a:cubicBezTo>
                  <a:cubicBezTo>
                    <a:pt x="25" y="79"/>
                    <a:pt x="25" y="76"/>
                    <a:pt x="26" y="73"/>
                  </a:cubicBezTo>
                  <a:cubicBezTo>
                    <a:pt x="26" y="72"/>
                    <a:pt x="25" y="71"/>
                    <a:pt x="24" y="71"/>
                  </a:cubicBezTo>
                  <a:cubicBezTo>
                    <a:pt x="24" y="71"/>
                    <a:pt x="24" y="71"/>
                    <a:pt x="24" y="71"/>
                  </a:cubicBezTo>
                  <a:cubicBezTo>
                    <a:pt x="23" y="71"/>
                    <a:pt x="23" y="71"/>
                    <a:pt x="23" y="71"/>
                  </a:cubicBezTo>
                  <a:cubicBezTo>
                    <a:pt x="23" y="71"/>
                    <a:pt x="23" y="71"/>
                    <a:pt x="23" y="71"/>
                  </a:cubicBezTo>
                  <a:cubicBezTo>
                    <a:pt x="18" y="71"/>
                    <a:pt x="13" y="72"/>
                    <a:pt x="9" y="73"/>
                  </a:cubicBezTo>
                  <a:cubicBezTo>
                    <a:pt x="9" y="72"/>
                    <a:pt x="9" y="70"/>
                    <a:pt x="9" y="69"/>
                  </a:cubicBezTo>
                  <a:cubicBezTo>
                    <a:pt x="9" y="65"/>
                    <a:pt x="9" y="60"/>
                    <a:pt x="10" y="57"/>
                  </a:cubicBezTo>
                  <a:cubicBezTo>
                    <a:pt x="16" y="56"/>
                    <a:pt x="21" y="56"/>
                    <a:pt x="26" y="56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7" y="56"/>
                    <a:pt x="27" y="56"/>
                    <a:pt x="27" y="56"/>
                  </a:cubicBezTo>
                  <a:moveTo>
                    <a:pt x="93" y="0"/>
                  </a:moveTo>
                  <a:cubicBezTo>
                    <a:pt x="84" y="0"/>
                    <a:pt x="75" y="2"/>
                    <a:pt x="66" y="6"/>
                  </a:cubicBezTo>
                  <a:cubicBezTo>
                    <a:pt x="41" y="18"/>
                    <a:pt x="30" y="37"/>
                    <a:pt x="25" y="52"/>
                  </a:cubicBezTo>
                  <a:cubicBezTo>
                    <a:pt x="20" y="52"/>
                    <a:pt x="14" y="53"/>
                    <a:pt x="8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2" y="85"/>
                    <a:pt x="2" y="85"/>
                    <a:pt x="2" y="85"/>
                  </a:cubicBezTo>
                  <a:cubicBezTo>
                    <a:pt x="2" y="85"/>
                    <a:pt x="2" y="85"/>
                    <a:pt x="2" y="85"/>
                  </a:cubicBezTo>
                  <a:cubicBezTo>
                    <a:pt x="2" y="85"/>
                    <a:pt x="2" y="85"/>
                    <a:pt x="2" y="85"/>
                  </a:cubicBezTo>
                  <a:cubicBezTo>
                    <a:pt x="21" y="85"/>
                    <a:pt x="21" y="85"/>
                    <a:pt x="21" y="85"/>
                  </a:cubicBezTo>
                  <a:cubicBezTo>
                    <a:pt x="21" y="85"/>
                    <a:pt x="21" y="85"/>
                    <a:pt x="21" y="85"/>
                  </a:cubicBezTo>
                  <a:cubicBezTo>
                    <a:pt x="17" y="85"/>
                    <a:pt x="12" y="86"/>
                    <a:pt x="8" y="86"/>
                  </a:cubicBezTo>
                  <a:cubicBezTo>
                    <a:pt x="8" y="86"/>
                    <a:pt x="8" y="86"/>
                    <a:pt x="8" y="86"/>
                  </a:cubicBezTo>
                  <a:cubicBezTo>
                    <a:pt x="7" y="87"/>
                    <a:pt x="7" y="87"/>
                    <a:pt x="7" y="87"/>
                  </a:cubicBezTo>
                  <a:cubicBezTo>
                    <a:pt x="7" y="87"/>
                    <a:pt x="7" y="87"/>
                    <a:pt x="7" y="87"/>
                  </a:cubicBezTo>
                  <a:cubicBezTo>
                    <a:pt x="6" y="87"/>
                    <a:pt x="6" y="87"/>
                    <a:pt x="6" y="87"/>
                  </a:cubicBezTo>
                  <a:cubicBezTo>
                    <a:pt x="2" y="100"/>
                    <a:pt x="2" y="100"/>
                    <a:pt x="2" y="100"/>
                  </a:cubicBezTo>
                  <a:cubicBezTo>
                    <a:pt x="1" y="100"/>
                    <a:pt x="1" y="100"/>
                    <a:pt x="1" y="100"/>
                  </a:cubicBezTo>
                  <a:cubicBezTo>
                    <a:pt x="1" y="121"/>
                    <a:pt x="1" y="121"/>
                    <a:pt x="1" y="121"/>
                  </a:cubicBezTo>
                  <a:cubicBezTo>
                    <a:pt x="1" y="122"/>
                    <a:pt x="1" y="122"/>
                    <a:pt x="1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123"/>
                    <a:pt x="2" y="123"/>
                    <a:pt x="2" y="123"/>
                  </a:cubicBezTo>
                  <a:cubicBezTo>
                    <a:pt x="2" y="123"/>
                    <a:pt x="2" y="123"/>
                    <a:pt x="2" y="123"/>
                  </a:cubicBezTo>
                  <a:cubicBezTo>
                    <a:pt x="2" y="123"/>
                    <a:pt x="3" y="123"/>
                    <a:pt x="3" y="123"/>
                  </a:cubicBezTo>
                  <a:cubicBezTo>
                    <a:pt x="3" y="123"/>
                    <a:pt x="3" y="123"/>
                    <a:pt x="3" y="123"/>
                  </a:cubicBezTo>
                  <a:cubicBezTo>
                    <a:pt x="3" y="123"/>
                    <a:pt x="3" y="123"/>
                    <a:pt x="3" y="123"/>
                  </a:cubicBezTo>
                  <a:cubicBezTo>
                    <a:pt x="6" y="123"/>
                    <a:pt x="6" y="123"/>
                    <a:pt x="6" y="123"/>
                  </a:cubicBezTo>
                  <a:cubicBezTo>
                    <a:pt x="6" y="124"/>
                    <a:pt x="6" y="124"/>
                    <a:pt x="6" y="124"/>
                  </a:cubicBezTo>
                  <a:cubicBezTo>
                    <a:pt x="6" y="124"/>
                    <a:pt x="6" y="124"/>
                    <a:pt x="6" y="124"/>
                  </a:cubicBezTo>
                  <a:cubicBezTo>
                    <a:pt x="7" y="124"/>
                    <a:pt x="7" y="124"/>
                    <a:pt x="7" y="123"/>
                  </a:cubicBezTo>
                  <a:cubicBezTo>
                    <a:pt x="8" y="123"/>
                    <a:pt x="8" y="123"/>
                    <a:pt x="8" y="123"/>
                  </a:cubicBezTo>
                  <a:cubicBezTo>
                    <a:pt x="21" y="122"/>
                    <a:pt x="21" y="122"/>
                    <a:pt x="21" y="122"/>
                  </a:cubicBezTo>
                  <a:cubicBezTo>
                    <a:pt x="24" y="129"/>
                    <a:pt x="29" y="142"/>
                    <a:pt x="40" y="153"/>
                  </a:cubicBezTo>
                  <a:cubicBezTo>
                    <a:pt x="53" y="165"/>
                    <a:pt x="72" y="176"/>
                    <a:pt x="102" y="176"/>
                  </a:cubicBezTo>
                  <a:cubicBezTo>
                    <a:pt x="102" y="176"/>
                    <a:pt x="102" y="176"/>
                    <a:pt x="102" y="176"/>
                  </a:cubicBezTo>
                  <a:cubicBezTo>
                    <a:pt x="108" y="176"/>
                    <a:pt x="115" y="175"/>
                    <a:pt x="122" y="174"/>
                  </a:cubicBezTo>
                  <a:cubicBezTo>
                    <a:pt x="122" y="174"/>
                    <a:pt x="122" y="174"/>
                    <a:pt x="122" y="174"/>
                  </a:cubicBezTo>
                  <a:cubicBezTo>
                    <a:pt x="122" y="174"/>
                    <a:pt x="122" y="174"/>
                    <a:pt x="122" y="174"/>
                  </a:cubicBezTo>
                  <a:cubicBezTo>
                    <a:pt x="122" y="174"/>
                    <a:pt x="122" y="174"/>
                    <a:pt x="122" y="174"/>
                  </a:cubicBezTo>
                  <a:cubicBezTo>
                    <a:pt x="123" y="174"/>
                    <a:pt x="123" y="174"/>
                    <a:pt x="123" y="174"/>
                  </a:cubicBezTo>
                  <a:cubicBezTo>
                    <a:pt x="123" y="174"/>
                    <a:pt x="123" y="174"/>
                    <a:pt x="123" y="174"/>
                  </a:cubicBezTo>
                  <a:cubicBezTo>
                    <a:pt x="123" y="174"/>
                    <a:pt x="123" y="174"/>
                    <a:pt x="123" y="174"/>
                  </a:cubicBezTo>
                  <a:cubicBezTo>
                    <a:pt x="124" y="173"/>
                    <a:pt x="124" y="173"/>
                    <a:pt x="124" y="173"/>
                  </a:cubicBezTo>
                  <a:cubicBezTo>
                    <a:pt x="124" y="173"/>
                    <a:pt x="124" y="173"/>
                    <a:pt x="124" y="173"/>
                  </a:cubicBezTo>
                  <a:cubicBezTo>
                    <a:pt x="124" y="173"/>
                    <a:pt x="124" y="173"/>
                    <a:pt x="124" y="173"/>
                  </a:cubicBezTo>
                  <a:cubicBezTo>
                    <a:pt x="124" y="172"/>
                    <a:pt x="124" y="172"/>
                    <a:pt x="124" y="172"/>
                  </a:cubicBezTo>
                  <a:cubicBezTo>
                    <a:pt x="124" y="172"/>
                    <a:pt x="124" y="172"/>
                    <a:pt x="124" y="172"/>
                  </a:cubicBezTo>
                  <a:cubicBezTo>
                    <a:pt x="124" y="171"/>
                    <a:pt x="124" y="169"/>
                    <a:pt x="124" y="168"/>
                  </a:cubicBezTo>
                  <a:cubicBezTo>
                    <a:pt x="124" y="163"/>
                    <a:pt x="125" y="158"/>
                    <a:pt x="125" y="153"/>
                  </a:cubicBezTo>
                  <a:cubicBezTo>
                    <a:pt x="125" y="153"/>
                    <a:pt x="126" y="152"/>
                    <a:pt x="126" y="152"/>
                  </a:cubicBezTo>
                  <a:cubicBezTo>
                    <a:pt x="125" y="142"/>
                    <a:pt x="125" y="133"/>
                    <a:pt x="125" y="123"/>
                  </a:cubicBezTo>
                  <a:cubicBezTo>
                    <a:pt x="125" y="122"/>
                    <a:pt x="125" y="122"/>
                    <a:pt x="125" y="122"/>
                  </a:cubicBezTo>
                  <a:cubicBezTo>
                    <a:pt x="125" y="121"/>
                    <a:pt x="124" y="121"/>
                    <a:pt x="124" y="120"/>
                  </a:cubicBezTo>
                  <a:cubicBezTo>
                    <a:pt x="123" y="120"/>
                    <a:pt x="123" y="120"/>
                    <a:pt x="123" y="120"/>
                  </a:cubicBezTo>
                  <a:cubicBezTo>
                    <a:pt x="122" y="120"/>
                    <a:pt x="122" y="121"/>
                    <a:pt x="121" y="121"/>
                  </a:cubicBezTo>
                  <a:cubicBezTo>
                    <a:pt x="119" y="125"/>
                    <a:pt x="115" y="128"/>
                    <a:pt x="110" y="130"/>
                  </a:cubicBezTo>
                  <a:cubicBezTo>
                    <a:pt x="105" y="132"/>
                    <a:pt x="100" y="132"/>
                    <a:pt x="94" y="132"/>
                  </a:cubicBezTo>
                  <a:cubicBezTo>
                    <a:pt x="94" y="132"/>
                    <a:pt x="94" y="132"/>
                    <a:pt x="94" y="132"/>
                  </a:cubicBezTo>
                  <a:cubicBezTo>
                    <a:pt x="85" y="132"/>
                    <a:pt x="77" y="129"/>
                    <a:pt x="71" y="124"/>
                  </a:cubicBezTo>
                  <a:cubicBezTo>
                    <a:pt x="69" y="122"/>
                    <a:pt x="68" y="120"/>
                    <a:pt x="66" y="118"/>
                  </a:cubicBezTo>
                  <a:cubicBezTo>
                    <a:pt x="102" y="118"/>
                    <a:pt x="102" y="118"/>
                    <a:pt x="102" y="118"/>
                  </a:cubicBezTo>
                  <a:cubicBezTo>
                    <a:pt x="103" y="118"/>
                    <a:pt x="104" y="118"/>
                    <a:pt x="104" y="117"/>
                  </a:cubicBezTo>
                  <a:cubicBezTo>
                    <a:pt x="108" y="102"/>
                    <a:pt x="108" y="102"/>
                    <a:pt x="108" y="102"/>
                  </a:cubicBezTo>
                  <a:cubicBezTo>
                    <a:pt x="108" y="102"/>
                    <a:pt x="108" y="102"/>
                    <a:pt x="108" y="102"/>
                  </a:cubicBezTo>
                  <a:cubicBezTo>
                    <a:pt x="108" y="102"/>
                    <a:pt x="108" y="102"/>
                    <a:pt x="108" y="102"/>
                  </a:cubicBezTo>
                  <a:cubicBezTo>
                    <a:pt x="108" y="95"/>
                    <a:pt x="108" y="89"/>
                    <a:pt x="106" y="83"/>
                  </a:cubicBezTo>
                  <a:cubicBezTo>
                    <a:pt x="106" y="83"/>
                    <a:pt x="105" y="82"/>
                    <a:pt x="104" y="82"/>
                  </a:cubicBezTo>
                  <a:cubicBezTo>
                    <a:pt x="104" y="82"/>
                    <a:pt x="104" y="82"/>
                    <a:pt x="104" y="82"/>
                  </a:cubicBezTo>
                  <a:cubicBezTo>
                    <a:pt x="103" y="82"/>
                    <a:pt x="103" y="82"/>
                    <a:pt x="103" y="82"/>
                  </a:cubicBezTo>
                  <a:cubicBezTo>
                    <a:pt x="107" y="74"/>
                    <a:pt x="107" y="74"/>
                    <a:pt x="107" y="74"/>
                  </a:cubicBezTo>
                  <a:cubicBezTo>
                    <a:pt x="107" y="74"/>
                    <a:pt x="107" y="74"/>
                    <a:pt x="107" y="74"/>
                  </a:cubicBezTo>
                  <a:cubicBezTo>
                    <a:pt x="107" y="74"/>
                    <a:pt x="107" y="74"/>
                    <a:pt x="107" y="74"/>
                  </a:cubicBezTo>
                  <a:cubicBezTo>
                    <a:pt x="107" y="73"/>
                    <a:pt x="107" y="73"/>
                    <a:pt x="107" y="73"/>
                  </a:cubicBezTo>
                  <a:cubicBezTo>
                    <a:pt x="107" y="73"/>
                    <a:pt x="107" y="73"/>
                    <a:pt x="107" y="73"/>
                  </a:cubicBezTo>
                  <a:cubicBezTo>
                    <a:pt x="107" y="68"/>
                    <a:pt x="107" y="60"/>
                    <a:pt x="105" y="54"/>
                  </a:cubicBezTo>
                  <a:cubicBezTo>
                    <a:pt x="105" y="53"/>
                    <a:pt x="104" y="53"/>
                    <a:pt x="103" y="53"/>
                  </a:cubicBezTo>
                  <a:cubicBezTo>
                    <a:pt x="90" y="53"/>
                    <a:pt x="83" y="53"/>
                    <a:pt x="76" y="52"/>
                  </a:cubicBezTo>
                  <a:cubicBezTo>
                    <a:pt x="73" y="52"/>
                    <a:pt x="71" y="52"/>
                    <a:pt x="69" y="52"/>
                  </a:cubicBezTo>
                  <a:cubicBezTo>
                    <a:pt x="74" y="47"/>
                    <a:pt x="81" y="43"/>
                    <a:pt x="88" y="43"/>
                  </a:cubicBezTo>
                  <a:cubicBezTo>
                    <a:pt x="89" y="43"/>
                    <a:pt x="90" y="43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98" y="43"/>
                    <a:pt x="106" y="45"/>
                    <a:pt x="111" y="50"/>
                  </a:cubicBezTo>
                  <a:cubicBezTo>
                    <a:pt x="111" y="51"/>
                    <a:pt x="112" y="51"/>
                    <a:pt x="112" y="51"/>
                  </a:cubicBezTo>
                  <a:cubicBezTo>
                    <a:pt x="112" y="51"/>
                    <a:pt x="113" y="51"/>
                    <a:pt x="113" y="50"/>
                  </a:cubicBezTo>
                  <a:cubicBezTo>
                    <a:pt x="117" y="47"/>
                    <a:pt x="120" y="45"/>
                    <a:pt x="123" y="42"/>
                  </a:cubicBezTo>
                  <a:cubicBezTo>
                    <a:pt x="123" y="41"/>
                    <a:pt x="123" y="41"/>
                    <a:pt x="123" y="41"/>
                  </a:cubicBezTo>
                  <a:cubicBezTo>
                    <a:pt x="124" y="41"/>
                    <a:pt x="124" y="40"/>
                    <a:pt x="124" y="39"/>
                  </a:cubicBezTo>
                  <a:cubicBezTo>
                    <a:pt x="124" y="34"/>
                    <a:pt x="124" y="29"/>
                    <a:pt x="124" y="24"/>
                  </a:cubicBezTo>
                  <a:cubicBezTo>
                    <a:pt x="124" y="19"/>
                    <a:pt x="124" y="14"/>
                    <a:pt x="125" y="9"/>
                  </a:cubicBezTo>
                  <a:cubicBezTo>
                    <a:pt x="125" y="8"/>
                    <a:pt x="124" y="8"/>
                    <a:pt x="124" y="7"/>
                  </a:cubicBezTo>
                  <a:cubicBezTo>
                    <a:pt x="114" y="2"/>
                    <a:pt x="104" y="0"/>
                    <a:pt x="9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223" name="Freeform 877"/>
            <p:cNvSpPr>
              <a:spLocks noEditPoints="1"/>
            </p:cNvSpPr>
            <p:nvPr/>
          </p:nvSpPr>
          <p:spPr bwMode="auto">
            <a:xfrm>
              <a:off x="3565" y="707"/>
              <a:ext cx="609" cy="253"/>
            </a:xfrm>
            <a:custGeom>
              <a:avLst/>
              <a:gdLst>
                <a:gd name="T0" fmla="*/ 16 w 257"/>
                <a:gd name="T1" fmla="*/ 100 h 107"/>
                <a:gd name="T2" fmla="*/ 181 w 257"/>
                <a:gd name="T3" fmla="*/ 95 h 107"/>
                <a:gd name="T4" fmla="*/ 9 w 257"/>
                <a:gd name="T5" fmla="*/ 94 h 107"/>
                <a:gd name="T6" fmla="*/ 19 w 257"/>
                <a:gd name="T7" fmla="*/ 95 h 107"/>
                <a:gd name="T8" fmla="*/ 4 w 257"/>
                <a:gd name="T9" fmla="*/ 90 h 107"/>
                <a:gd name="T10" fmla="*/ 8 w 257"/>
                <a:gd name="T11" fmla="*/ 93 h 107"/>
                <a:gd name="T12" fmla="*/ 169 w 257"/>
                <a:gd name="T13" fmla="*/ 87 h 107"/>
                <a:gd name="T14" fmla="*/ 6 w 257"/>
                <a:gd name="T15" fmla="*/ 86 h 107"/>
                <a:gd name="T16" fmla="*/ 181 w 257"/>
                <a:gd name="T17" fmla="*/ 86 h 107"/>
                <a:gd name="T18" fmla="*/ 177 w 257"/>
                <a:gd name="T19" fmla="*/ 81 h 107"/>
                <a:gd name="T20" fmla="*/ 241 w 257"/>
                <a:gd name="T21" fmla="*/ 76 h 107"/>
                <a:gd name="T22" fmla="*/ 168 w 257"/>
                <a:gd name="T23" fmla="*/ 76 h 107"/>
                <a:gd name="T24" fmla="*/ 180 w 257"/>
                <a:gd name="T25" fmla="*/ 79 h 107"/>
                <a:gd name="T26" fmla="*/ 179 w 257"/>
                <a:gd name="T27" fmla="*/ 66 h 107"/>
                <a:gd name="T28" fmla="*/ 156 w 257"/>
                <a:gd name="T29" fmla="*/ 67 h 107"/>
                <a:gd name="T30" fmla="*/ 59 w 257"/>
                <a:gd name="T31" fmla="*/ 65 h 107"/>
                <a:gd name="T32" fmla="*/ 25 w 257"/>
                <a:gd name="T33" fmla="*/ 94 h 107"/>
                <a:gd name="T34" fmla="*/ 25 w 257"/>
                <a:gd name="T35" fmla="*/ 93 h 107"/>
                <a:gd name="T36" fmla="*/ 166 w 257"/>
                <a:gd name="T37" fmla="*/ 60 h 107"/>
                <a:gd name="T38" fmla="*/ 153 w 257"/>
                <a:gd name="T39" fmla="*/ 66 h 107"/>
                <a:gd name="T40" fmla="*/ 164 w 257"/>
                <a:gd name="T41" fmla="*/ 58 h 107"/>
                <a:gd name="T42" fmla="*/ 142 w 257"/>
                <a:gd name="T43" fmla="*/ 61 h 107"/>
                <a:gd name="T44" fmla="*/ 141 w 257"/>
                <a:gd name="T45" fmla="*/ 61 h 107"/>
                <a:gd name="T46" fmla="*/ 67 w 257"/>
                <a:gd name="T47" fmla="*/ 67 h 107"/>
                <a:gd name="T48" fmla="*/ 116 w 257"/>
                <a:gd name="T49" fmla="*/ 57 h 107"/>
                <a:gd name="T50" fmla="*/ 76 w 257"/>
                <a:gd name="T51" fmla="*/ 63 h 107"/>
                <a:gd name="T52" fmla="*/ 88 w 257"/>
                <a:gd name="T53" fmla="*/ 60 h 107"/>
                <a:gd name="T54" fmla="*/ 87 w 257"/>
                <a:gd name="T55" fmla="*/ 60 h 107"/>
                <a:gd name="T56" fmla="*/ 118 w 257"/>
                <a:gd name="T57" fmla="*/ 50 h 107"/>
                <a:gd name="T58" fmla="*/ 179 w 257"/>
                <a:gd name="T59" fmla="*/ 25 h 107"/>
                <a:gd name="T60" fmla="*/ 179 w 257"/>
                <a:gd name="T61" fmla="*/ 25 h 107"/>
                <a:gd name="T62" fmla="*/ 172 w 257"/>
                <a:gd name="T63" fmla="*/ 13 h 107"/>
                <a:gd name="T64" fmla="*/ 181 w 257"/>
                <a:gd name="T65" fmla="*/ 29 h 107"/>
                <a:gd name="T66" fmla="*/ 185 w 257"/>
                <a:gd name="T67" fmla="*/ 94 h 107"/>
                <a:gd name="T68" fmla="*/ 182 w 257"/>
                <a:gd name="T69" fmla="*/ 63 h 107"/>
                <a:gd name="T70" fmla="*/ 58 w 257"/>
                <a:gd name="T71" fmla="*/ 61 h 107"/>
                <a:gd name="T72" fmla="*/ 11 w 257"/>
                <a:gd name="T73" fmla="*/ 81 h 107"/>
                <a:gd name="T74" fmla="*/ 129 w 257"/>
                <a:gd name="T75" fmla="*/ 18 h 107"/>
                <a:gd name="T76" fmla="*/ 180 w 257"/>
                <a:gd name="T77" fmla="*/ 29 h 107"/>
                <a:gd name="T78" fmla="*/ 181 w 257"/>
                <a:gd name="T79" fmla="*/ 5 h 107"/>
                <a:gd name="T80" fmla="*/ 168 w 257"/>
                <a:gd name="T81" fmla="*/ 9 h 107"/>
                <a:gd name="T82" fmla="*/ 52 w 257"/>
                <a:gd name="T83" fmla="*/ 37 h 107"/>
                <a:gd name="T84" fmla="*/ 0 w 257"/>
                <a:gd name="T85" fmla="*/ 89 h 107"/>
                <a:gd name="T86" fmla="*/ 17 w 257"/>
                <a:gd name="T87" fmla="*/ 104 h 107"/>
                <a:gd name="T88" fmla="*/ 111 w 257"/>
                <a:gd name="T89" fmla="*/ 61 h 107"/>
                <a:gd name="T90" fmla="*/ 166 w 257"/>
                <a:gd name="T91" fmla="*/ 105 h 107"/>
                <a:gd name="T92" fmla="*/ 167 w 257"/>
                <a:gd name="T93" fmla="*/ 106 h 107"/>
                <a:gd name="T94" fmla="*/ 168 w 257"/>
                <a:gd name="T95" fmla="*/ 107 h 107"/>
                <a:gd name="T96" fmla="*/ 169 w 257"/>
                <a:gd name="T97" fmla="*/ 107 h 107"/>
                <a:gd name="T98" fmla="*/ 235 w 257"/>
                <a:gd name="T99" fmla="*/ 84 h 107"/>
                <a:gd name="T100" fmla="*/ 257 w 257"/>
                <a:gd name="T101" fmla="*/ 6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57" h="107">
                  <a:moveTo>
                    <a:pt x="16" y="100"/>
                  </a:moveTo>
                  <a:cubicBezTo>
                    <a:pt x="16" y="100"/>
                    <a:pt x="15" y="99"/>
                    <a:pt x="14" y="98"/>
                  </a:cubicBezTo>
                  <a:cubicBezTo>
                    <a:pt x="15" y="98"/>
                    <a:pt x="17" y="98"/>
                    <a:pt x="18" y="97"/>
                  </a:cubicBezTo>
                  <a:cubicBezTo>
                    <a:pt x="17" y="98"/>
                    <a:pt x="17" y="99"/>
                    <a:pt x="16" y="100"/>
                  </a:cubicBezTo>
                  <a:moveTo>
                    <a:pt x="170" y="102"/>
                  </a:moveTo>
                  <a:cubicBezTo>
                    <a:pt x="170" y="100"/>
                    <a:pt x="169" y="97"/>
                    <a:pt x="169" y="95"/>
                  </a:cubicBezTo>
                  <a:cubicBezTo>
                    <a:pt x="173" y="95"/>
                    <a:pt x="177" y="95"/>
                    <a:pt x="181" y="95"/>
                  </a:cubicBezTo>
                  <a:cubicBezTo>
                    <a:pt x="181" y="95"/>
                    <a:pt x="181" y="95"/>
                    <a:pt x="181" y="95"/>
                  </a:cubicBezTo>
                  <a:cubicBezTo>
                    <a:pt x="178" y="97"/>
                    <a:pt x="173" y="100"/>
                    <a:pt x="170" y="102"/>
                  </a:cubicBezTo>
                  <a:moveTo>
                    <a:pt x="13" y="97"/>
                  </a:moveTo>
                  <a:cubicBezTo>
                    <a:pt x="12" y="96"/>
                    <a:pt x="11" y="95"/>
                    <a:pt x="10" y="95"/>
                  </a:cubicBezTo>
                  <a:cubicBezTo>
                    <a:pt x="9" y="94"/>
                    <a:pt x="9" y="94"/>
                    <a:pt x="9" y="94"/>
                  </a:cubicBezTo>
                  <a:cubicBezTo>
                    <a:pt x="12" y="94"/>
                    <a:pt x="14" y="93"/>
                    <a:pt x="16" y="91"/>
                  </a:cubicBezTo>
                  <a:cubicBezTo>
                    <a:pt x="17" y="92"/>
                    <a:pt x="18" y="92"/>
                    <a:pt x="19" y="93"/>
                  </a:cubicBezTo>
                  <a:cubicBezTo>
                    <a:pt x="19" y="93"/>
                    <a:pt x="20" y="93"/>
                    <a:pt x="20" y="94"/>
                  </a:cubicBezTo>
                  <a:cubicBezTo>
                    <a:pt x="20" y="94"/>
                    <a:pt x="20" y="95"/>
                    <a:pt x="19" y="95"/>
                  </a:cubicBezTo>
                  <a:cubicBezTo>
                    <a:pt x="17" y="96"/>
                    <a:pt x="15" y="96"/>
                    <a:pt x="13" y="97"/>
                  </a:cubicBezTo>
                  <a:cubicBezTo>
                    <a:pt x="13" y="97"/>
                    <a:pt x="13" y="97"/>
                    <a:pt x="13" y="97"/>
                  </a:cubicBezTo>
                  <a:moveTo>
                    <a:pt x="8" y="93"/>
                  </a:moveTo>
                  <a:cubicBezTo>
                    <a:pt x="6" y="92"/>
                    <a:pt x="5" y="91"/>
                    <a:pt x="4" y="90"/>
                  </a:cubicBezTo>
                  <a:cubicBezTo>
                    <a:pt x="7" y="89"/>
                    <a:pt x="9" y="88"/>
                    <a:pt x="12" y="87"/>
                  </a:cubicBezTo>
                  <a:cubicBezTo>
                    <a:pt x="12" y="88"/>
                    <a:pt x="13" y="89"/>
                    <a:pt x="14" y="90"/>
                  </a:cubicBezTo>
                  <a:cubicBezTo>
                    <a:pt x="15" y="90"/>
                    <a:pt x="15" y="90"/>
                    <a:pt x="15" y="90"/>
                  </a:cubicBezTo>
                  <a:cubicBezTo>
                    <a:pt x="13" y="91"/>
                    <a:pt x="10" y="92"/>
                    <a:pt x="8" y="93"/>
                  </a:cubicBezTo>
                  <a:cubicBezTo>
                    <a:pt x="8" y="93"/>
                    <a:pt x="8" y="93"/>
                    <a:pt x="8" y="93"/>
                  </a:cubicBezTo>
                  <a:moveTo>
                    <a:pt x="181" y="93"/>
                  </a:moveTo>
                  <a:cubicBezTo>
                    <a:pt x="177" y="93"/>
                    <a:pt x="173" y="93"/>
                    <a:pt x="169" y="93"/>
                  </a:cubicBezTo>
                  <a:cubicBezTo>
                    <a:pt x="169" y="91"/>
                    <a:pt x="169" y="89"/>
                    <a:pt x="169" y="87"/>
                  </a:cubicBezTo>
                  <a:cubicBezTo>
                    <a:pt x="173" y="87"/>
                    <a:pt x="177" y="87"/>
                    <a:pt x="181" y="88"/>
                  </a:cubicBezTo>
                  <a:cubicBezTo>
                    <a:pt x="181" y="89"/>
                    <a:pt x="181" y="91"/>
                    <a:pt x="181" y="93"/>
                  </a:cubicBezTo>
                  <a:moveTo>
                    <a:pt x="5" y="88"/>
                  </a:moveTo>
                  <a:cubicBezTo>
                    <a:pt x="5" y="87"/>
                    <a:pt x="5" y="87"/>
                    <a:pt x="6" y="86"/>
                  </a:cubicBezTo>
                  <a:cubicBezTo>
                    <a:pt x="6" y="85"/>
                    <a:pt x="7" y="84"/>
                    <a:pt x="8" y="83"/>
                  </a:cubicBezTo>
                  <a:cubicBezTo>
                    <a:pt x="8" y="84"/>
                    <a:pt x="9" y="85"/>
                    <a:pt x="10" y="86"/>
                  </a:cubicBezTo>
                  <a:cubicBezTo>
                    <a:pt x="8" y="87"/>
                    <a:pt x="6" y="87"/>
                    <a:pt x="5" y="88"/>
                  </a:cubicBezTo>
                  <a:moveTo>
                    <a:pt x="181" y="86"/>
                  </a:moveTo>
                  <a:cubicBezTo>
                    <a:pt x="177" y="85"/>
                    <a:pt x="173" y="85"/>
                    <a:pt x="170" y="85"/>
                  </a:cubicBezTo>
                  <a:cubicBezTo>
                    <a:pt x="169" y="85"/>
                    <a:pt x="169" y="85"/>
                    <a:pt x="169" y="85"/>
                  </a:cubicBezTo>
                  <a:cubicBezTo>
                    <a:pt x="169" y="84"/>
                    <a:pt x="168" y="83"/>
                    <a:pt x="168" y="82"/>
                  </a:cubicBezTo>
                  <a:cubicBezTo>
                    <a:pt x="171" y="81"/>
                    <a:pt x="174" y="81"/>
                    <a:pt x="177" y="81"/>
                  </a:cubicBezTo>
                  <a:cubicBezTo>
                    <a:pt x="178" y="81"/>
                    <a:pt x="179" y="81"/>
                    <a:pt x="180" y="81"/>
                  </a:cubicBezTo>
                  <a:cubicBezTo>
                    <a:pt x="181" y="82"/>
                    <a:pt x="181" y="84"/>
                    <a:pt x="181" y="86"/>
                  </a:cubicBezTo>
                  <a:moveTo>
                    <a:pt x="214" y="86"/>
                  </a:moveTo>
                  <a:cubicBezTo>
                    <a:pt x="223" y="82"/>
                    <a:pt x="233" y="79"/>
                    <a:pt x="241" y="76"/>
                  </a:cubicBezTo>
                  <a:cubicBezTo>
                    <a:pt x="239" y="78"/>
                    <a:pt x="236" y="79"/>
                    <a:pt x="234" y="81"/>
                  </a:cubicBezTo>
                  <a:cubicBezTo>
                    <a:pt x="227" y="82"/>
                    <a:pt x="220" y="84"/>
                    <a:pt x="214" y="86"/>
                  </a:cubicBezTo>
                  <a:moveTo>
                    <a:pt x="168" y="80"/>
                  </a:moveTo>
                  <a:cubicBezTo>
                    <a:pt x="168" y="79"/>
                    <a:pt x="168" y="78"/>
                    <a:pt x="168" y="76"/>
                  </a:cubicBezTo>
                  <a:cubicBezTo>
                    <a:pt x="168" y="76"/>
                    <a:pt x="168" y="75"/>
                    <a:pt x="168" y="75"/>
                  </a:cubicBezTo>
                  <a:cubicBezTo>
                    <a:pt x="172" y="75"/>
                    <a:pt x="176" y="74"/>
                    <a:pt x="180" y="74"/>
                  </a:cubicBezTo>
                  <a:cubicBezTo>
                    <a:pt x="180" y="75"/>
                    <a:pt x="180" y="76"/>
                    <a:pt x="180" y="77"/>
                  </a:cubicBezTo>
                  <a:cubicBezTo>
                    <a:pt x="180" y="78"/>
                    <a:pt x="180" y="79"/>
                    <a:pt x="180" y="79"/>
                  </a:cubicBezTo>
                  <a:cubicBezTo>
                    <a:pt x="179" y="79"/>
                    <a:pt x="178" y="79"/>
                    <a:pt x="177" y="79"/>
                  </a:cubicBezTo>
                  <a:cubicBezTo>
                    <a:pt x="174" y="79"/>
                    <a:pt x="171" y="79"/>
                    <a:pt x="168" y="80"/>
                  </a:cubicBezTo>
                  <a:moveTo>
                    <a:pt x="168" y="73"/>
                  </a:moveTo>
                  <a:cubicBezTo>
                    <a:pt x="172" y="71"/>
                    <a:pt x="176" y="68"/>
                    <a:pt x="179" y="66"/>
                  </a:cubicBezTo>
                  <a:cubicBezTo>
                    <a:pt x="179" y="68"/>
                    <a:pt x="180" y="70"/>
                    <a:pt x="180" y="72"/>
                  </a:cubicBezTo>
                  <a:cubicBezTo>
                    <a:pt x="176" y="72"/>
                    <a:pt x="172" y="73"/>
                    <a:pt x="168" y="73"/>
                  </a:cubicBezTo>
                  <a:moveTo>
                    <a:pt x="165" y="71"/>
                  </a:moveTo>
                  <a:cubicBezTo>
                    <a:pt x="162" y="69"/>
                    <a:pt x="159" y="68"/>
                    <a:pt x="156" y="67"/>
                  </a:cubicBezTo>
                  <a:cubicBezTo>
                    <a:pt x="162" y="66"/>
                    <a:pt x="168" y="65"/>
                    <a:pt x="174" y="65"/>
                  </a:cubicBezTo>
                  <a:cubicBezTo>
                    <a:pt x="171" y="67"/>
                    <a:pt x="168" y="69"/>
                    <a:pt x="165" y="71"/>
                  </a:cubicBezTo>
                  <a:moveTo>
                    <a:pt x="25" y="93"/>
                  </a:moveTo>
                  <a:cubicBezTo>
                    <a:pt x="32" y="84"/>
                    <a:pt x="43" y="73"/>
                    <a:pt x="59" y="65"/>
                  </a:cubicBezTo>
                  <a:cubicBezTo>
                    <a:pt x="60" y="64"/>
                    <a:pt x="61" y="64"/>
                    <a:pt x="62" y="63"/>
                  </a:cubicBezTo>
                  <a:cubicBezTo>
                    <a:pt x="54" y="70"/>
                    <a:pt x="45" y="77"/>
                    <a:pt x="39" y="84"/>
                  </a:cubicBezTo>
                  <a:cubicBezTo>
                    <a:pt x="34" y="87"/>
                    <a:pt x="29" y="91"/>
                    <a:pt x="24" y="94"/>
                  </a:cubicBezTo>
                  <a:cubicBezTo>
                    <a:pt x="25" y="94"/>
                    <a:pt x="25" y="94"/>
                    <a:pt x="25" y="94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5" y="93"/>
                    <a:pt x="25" y="93"/>
                    <a:pt x="25" y="93"/>
                  </a:cubicBezTo>
                  <a:moveTo>
                    <a:pt x="153" y="66"/>
                  </a:moveTo>
                  <a:cubicBezTo>
                    <a:pt x="151" y="65"/>
                    <a:pt x="148" y="64"/>
                    <a:pt x="145" y="63"/>
                  </a:cubicBezTo>
                  <a:cubicBezTo>
                    <a:pt x="149" y="63"/>
                    <a:pt x="152" y="62"/>
                    <a:pt x="155" y="62"/>
                  </a:cubicBezTo>
                  <a:cubicBezTo>
                    <a:pt x="158" y="61"/>
                    <a:pt x="162" y="60"/>
                    <a:pt x="166" y="60"/>
                  </a:cubicBezTo>
                  <a:cubicBezTo>
                    <a:pt x="167" y="59"/>
                    <a:pt x="167" y="59"/>
                    <a:pt x="167" y="59"/>
                  </a:cubicBezTo>
                  <a:cubicBezTo>
                    <a:pt x="170" y="61"/>
                    <a:pt x="173" y="62"/>
                    <a:pt x="176" y="63"/>
                  </a:cubicBezTo>
                  <a:cubicBezTo>
                    <a:pt x="168" y="63"/>
                    <a:pt x="161" y="64"/>
                    <a:pt x="154" y="65"/>
                  </a:cubicBezTo>
                  <a:cubicBezTo>
                    <a:pt x="153" y="66"/>
                    <a:pt x="153" y="66"/>
                    <a:pt x="153" y="66"/>
                  </a:cubicBezTo>
                  <a:moveTo>
                    <a:pt x="141" y="61"/>
                  </a:moveTo>
                  <a:cubicBezTo>
                    <a:pt x="138" y="61"/>
                    <a:pt x="135" y="60"/>
                    <a:pt x="132" y="59"/>
                  </a:cubicBezTo>
                  <a:cubicBezTo>
                    <a:pt x="139" y="58"/>
                    <a:pt x="145" y="56"/>
                    <a:pt x="152" y="54"/>
                  </a:cubicBezTo>
                  <a:cubicBezTo>
                    <a:pt x="156" y="55"/>
                    <a:pt x="160" y="57"/>
                    <a:pt x="164" y="58"/>
                  </a:cubicBezTo>
                  <a:cubicBezTo>
                    <a:pt x="161" y="59"/>
                    <a:pt x="157" y="59"/>
                    <a:pt x="154" y="60"/>
                  </a:cubicBezTo>
                  <a:cubicBezTo>
                    <a:pt x="151" y="60"/>
                    <a:pt x="147" y="61"/>
                    <a:pt x="144" y="61"/>
                  </a:cubicBezTo>
                  <a:cubicBezTo>
                    <a:pt x="143" y="61"/>
                    <a:pt x="143" y="61"/>
                    <a:pt x="142" y="61"/>
                  </a:cubicBezTo>
                  <a:cubicBezTo>
                    <a:pt x="142" y="61"/>
                    <a:pt x="142" y="61"/>
                    <a:pt x="142" y="61"/>
                  </a:cubicBezTo>
                  <a:cubicBezTo>
                    <a:pt x="142" y="61"/>
                    <a:pt x="142" y="61"/>
                    <a:pt x="142" y="61"/>
                  </a:cubicBezTo>
                  <a:cubicBezTo>
                    <a:pt x="142" y="61"/>
                    <a:pt x="142" y="61"/>
                    <a:pt x="141" y="61"/>
                  </a:cubicBezTo>
                  <a:cubicBezTo>
                    <a:pt x="141" y="61"/>
                    <a:pt x="141" y="61"/>
                    <a:pt x="141" y="61"/>
                  </a:cubicBezTo>
                  <a:cubicBezTo>
                    <a:pt x="141" y="61"/>
                    <a:pt x="141" y="61"/>
                    <a:pt x="141" y="61"/>
                  </a:cubicBezTo>
                  <a:moveTo>
                    <a:pt x="50" y="76"/>
                  </a:moveTo>
                  <a:cubicBezTo>
                    <a:pt x="56" y="70"/>
                    <a:pt x="64" y="64"/>
                    <a:pt x="70" y="60"/>
                  </a:cubicBezTo>
                  <a:cubicBezTo>
                    <a:pt x="76" y="57"/>
                    <a:pt x="82" y="55"/>
                    <a:pt x="89" y="53"/>
                  </a:cubicBezTo>
                  <a:cubicBezTo>
                    <a:pt x="82" y="58"/>
                    <a:pt x="74" y="63"/>
                    <a:pt x="67" y="67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61" y="70"/>
                    <a:pt x="55" y="73"/>
                    <a:pt x="50" y="76"/>
                  </a:cubicBezTo>
                  <a:moveTo>
                    <a:pt x="128" y="59"/>
                  </a:moveTo>
                  <a:cubicBezTo>
                    <a:pt x="124" y="58"/>
                    <a:pt x="120" y="58"/>
                    <a:pt x="116" y="57"/>
                  </a:cubicBezTo>
                  <a:cubicBezTo>
                    <a:pt x="122" y="55"/>
                    <a:pt x="127" y="53"/>
                    <a:pt x="133" y="51"/>
                  </a:cubicBezTo>
                  <a:cubicBezTo>
                    <a:pt x="138" y="51"/>
                    <a:pt x="143" y="52"/>
                    <a:pt x="148" y="53"/>
                  </a:cubicBezTo>
                  <a:cubicBezTo>
                    <a:pt x="141" y="55"/>
                    <a:pt x="135" y="57"/>
                    <a:pt x="128" y="59"/>
                  </a:cubicBezTo>
                  <a:moveTo>
                    <a:pt x="76" y="63"/>
                  </a:moveTo>
                  <a:cubicBezTo>
                    <a:pt x="83" y="60"/>
                    <a:pt x="89" y="55"/>
                    <a:pt x="95" y="52"/>
                  </a:cubicBezTo>
                  <a:cubicBezTo>
                    <a:pt x="100" y="51"/>
                    <a:pt x="105" y="50"/>
                    <a:pt x="111" y="50"/>
                  </a:cubicBezTo>
                  <a:cubicBezTo>
                    <a:pt x="103" y="53"/>
                    <a:pt x="96" y="56"/>
                    <a:pt x="89" y="59"/>
                  </a:cubicBezTo>
                  <a:cubicBezTo>
                    <a:pt x="88" y="60"/>
                    <a:pt x="88" y="60"/>
                    <a:pt x="88" y="60"/>
                  </a:cubicBezTo>
                  <a:cubicBezTo>
                    <a:pt x="88" y="60"/>
                    <a:pt x="88" y="60"/>
                    <a:pt x="88" y="60"/>
                  </a:cubicBezTo>
                  <a:cubicBezTo>
                    <a:pt x="88" y="60"/>
                    <a:pt x="88" y="60"/>
                    <a:pt x="88" y="60"/>
                  </a:cubicBezTo>
                  <a:cubicBezTo>
                    <a:pt x="87" y="60"/>
                    <a:pt x="87" y="60"/>
                    <a:pt x="87" y="60"/>
                  </a:cubicBezTo>
                  <a:cubicBezTo>
                    <a:pt x="87" y="60"/>
                    <a:pt x="87" y="60"/>
                    <a:pt x="87" y="60"/>
                  </a:cubicBezTo>
                  <a:cubicBezTo>
                    <a:pt x="83" y="61"/>
                    <a:pt x="80" y="62"/>
                    <a:pt x="76" y="63"/>
                  </a:cubicBezTo>
                  <a:moveTo>
                    <a:pt x="95" y="59"/>
                  </a:moveTo>
                  <a:cubicBezTo>
                    <a:pt x="102" y="56"/>
                    <a:pt x="109" y="53"/>
                    <a:pt x="116" y="50"/>
                  </a:cubicBezTo>
                  <a:cubicBezTo>
                    <a:pt x="117" y="50"/>
                    <a:pt x="117" y="50"/>
                    <a:pt x="118" y="50"/>
                  </a:cubicBezTo>
                  <a:cubicBezTo>
                    <a:pt x="122" y="50"/>
                    <a:pt x="125" y="50"/>
                    <a:pt x="129" y="50"/>
                  </a:cubicBezTo>
                  <a:cubicBezTo>
                    <a:pt x="123" y="53"/>
                    <a:pt x="117" y="55"/>
                    <a:pt x="111" y="57"/>
                  </a:cubicBezTo>
                  <a:cubicBezTo>
                    <a:pt x="106" y="57"/>
                    <a:pt x="100" y="58"/>
                    <a:pt x="95" y="59"/>
                  </a:cubicBezTo>
                  <a:moveTo>
                    <a:pt x="179" y="25"/>
                  </a:moveTo>
                  <a:cubicBezTo>
                    <a:pt x="176" y="24"/>
                    <a:pt x="173" y="22"/>
                    <a:pt x="170" y="21"/>
                  </a:cubicBezTo>
                  <a:cubicBezTo>
                    <a:pt x="170" y="20"/>
                    <a:pt x="170" y="19"/>
                    <a:pt x="170" y="18"/>
                  </a:cubicBezTo>
                  <a:cubicBezTo>
                    <a:pt x="173" y="19"/>
                    <a:pt x="176" y="20"/>
                    <a:pt x="180" y="20"/>
                  </a:cubicBezTo>
                  <a:cubicBezTo>
                    <a:pt x="179" y="22"/>
                    <a:pt x="179" y="23"/>
                    <a:pt x="179" y="25"/>
                  </a:cubicBezTo>
                  <a:moveTo>
                    <a:pt x="180" y="18"/>
                  </a:moveTo>
                  <a:cubicBezTo>
                    <a:pt x="177" y="18"/>
                    <a:pt x="174" y="18"/>
                    <a:pt x="171" y="17"/>
                  </a:cubicBezTo>
                  <a:cubicBezTo>
                    <a:pt x="171" y="15"/>
                    <a:pt x="171" y="14"/>
                    <a:pt x="171" y="13"/>
                  </a:cubicBezTo>
                  <a:cubicBezTo>
                    <a:pt x="172" y="13"/>
                    <a:pt x="172" y="13"/>
                    <a:pt x="172" y="13"/>
                  </a:cubicBezTo>
                  <a:cubicBezTo>
                    <a:pt x="175" y="13"/>
                    <a:pt x="178" y="13"/>
                    <a:pt x="180" y="14"/>
                  </a:cubicBezTo>
                  <a:cubicBezTo>
                    <a:pt x="180" y="15"/>
                    <a:pt x="180" y="17"/>
                    <a:pt x="180" y="18"/>
                  </a:cubicBezTo>
                  <a:moveTo>
                    <a:pt x="181" y="29"/>
                  </a:moveTo>
                  <a:cubicBezTo>
                    <a:pt x="181" y="29"/>
                    <a:pt x="181" y="29"/>
                    <a:pt x="181" y="29"/>
                  </a:cubicBezTo>
                  <a:cubicBezTo>
                    <a:pt x="182" y="29"/>
                    <a:pt x="182" y="28"/>
                    <a:pt x="182" y="28"/>
                  </a:cubicBezTo>
                  <a:cubicBezTo>
                    <a:pt x="183" y="19"/>
                    <a:pt x="184" y="14"/>
                    <a:pt x="185" y="6"/>
                  </a:cubicBezTo>
                  <a:cubicBezTo>
                    <a:pt x="208" y="24"/>
                    <a:pt x="232" y="52"/>
                    <a:pt x="252" y="69"/>
                  </a:cubicBezTo>
                  <a:cubicBezTo>
                    <a:pt x="234" y="74"/>
                    <a:pt x="207" y="83"/>
                    <a:pt x="185" y="94"/>
                  </a:cubicBezTo>
                  <a:cubicBezTo>
                    <a:pt x="184" y="86"/>
                    <a:pt x="184" y="79"/>
                    <a:pt x="184" y="74"/>
                  </a:cubicBezTo>
                  <a:cubicBezTo>
                    <a:pt x="183" y="71"/>
                    <a:pt x="183" y="68"/>
                    <a:pt x="183" y="66"/>
                  </a:cubicBezTo>
                  <a:cubicBezTo>
                    <a:pt x="183" y="65"/>
                    <a:pt x="183" y="64"/>
                    <a:pt x="182" y="64"/>
                  </a:cubicBezTo>
                  <a:cubicBezTo>
                    <a:pt x="182" y="63"/>
                    <a:pt x="182" y="63"/>
                    <a:pt x="182" y="63"/>
                  </a:cubicBezTo>
                  <a:cubicBezTo>
                    <a:pt x="182" y="62"/>
                    <a:pt x="181" y="62"/>
                    <a:pt x="181" y="62"/>
                  </a:cubicBezTo>
                  <a:cubicBezTo>
                    <a:pt x="159" y="50"/>
                    <a:pt x="137" y="46"/>
                    <a:pt x="118" y="46"/>
                  </a:cubicBezTo>
                  <a:cubicBezTo>
                    <a:pt x="118" y="46"/>
                    <a:pt x="118" y="46"/>
                    <a:pt x="118" y="46"/>
                  </a:cubicBezTo>
                  <a:cubicBezTo>
                    <a:pt x="95" y="46"/>
                    <a:pt x="74" y="53"/>
                    <a:pt x="58" y="61"/>
                  </a:cubicBezTo>
                  <a:cubicBezTo>
                    <a:pt x="42" y="70"/>
                    <a:pt x="29" y="81"/>
                    <a:pt x="23" y="91"/>
                  </a:cubicBezTo>
                  <a:cubicBezTo>
                    <a:pt x="22" y="90"/>
                    <a:pt x="22" y="90"/>
                    <a:pt x="22" y="90"/>
                  </a:cubicBezTo>
                  <a:cubicBezTo>
                    <a:pt x="20" y="90"/>
                    <a:pt x="17" y="87"/>
                    <a:pt x="14" y="85"/>
                  </a:cubicBezTo>
                  <a:cubicBezTo>
                    <a:pt x="13" y="84"/>
                    <a:pt x="11" y="82"/>
                    <a:pt x="11" y="81"/>
                  </a:cubicBezTo>
                  <a:cubicBezTo>
                    <a:pt x="10" y="81"/>
                    <a:pt x="10" y="80"/>
                    <a:pt x="10" y="80"/>
                  </a:cubicBezTo>
                  <a:cubicBezTo>
                    <a:pt x="10" y="80"/>
                    <a:pt x="10" y="80"/>
                    <a:pt x="10" y="80"/>
                  </a:cubicBezTo>
                  <a:cubicBezTo>
                    <a:pt x="17" y="68"/>
                    <a:pt x="33" y="52"/>
                    <a:pt x="53" y="40"/>
                  </a:cubicBezTo>
                  <a:cubicBezTo>
                    <a:pt x="74" y="27"/>
                    <a:pt x="101" y="18"/>
                    <a:pt x="129" y="18"/>
                  </a:cubicBezTo>
                  <a:cubicBezTo>
                    <a:pt x="141" y="18"/>
                    <a:pt x="154" y="20"/>
                    <a:pt x="167" y="24"/>
                  </a:cubicBezTo>
                  <a:cubicBezTo>
                    <a:pt x="168" y="25"/>
                    <a:pt x="168" y="25"/>
                    <a:pt x="168" y="25"/>
                  </a:cubicBezTo>
                  <a:cubicBezTo>
                    <a:pt x="168" y="25"/>
                    <a:pt x="168" y="25"/>
                    <a:pt x="168" y="25"/>
                  </a:cubicBezTo>
                  <a:cubicBezTo>
                    <a:pt x="172" y="26"/>
                    <a:pt x="176" y="27"/>
                    <a:pt x="180" y="29"/>
                  </a:cubicBezTo>
                  <a:cubicBezTo>
                    <a:pt x="180" y="29"/>
                    <a:pt x="180" y="29"/>
                    <a:pt x="181" y="29"/>
                  </a:cubicBezTo>
                  <a:moveTo>
                    <a:pt x="181" y="12"/>
                  </a:moveTo>
                  <a:cubicBezTo>
                    <a:pt x="178" y="11"/>
                    <a:pt x="175" y="11"/>
                    <a:pt x="172" y="11"/>
                  </a:cubicBezTo>
                  <a:cubicBezTo>
                    <a:pt x="175" y="9"/>
                    <a:pt x="178" y="7"/>
                    <a:pt x="181" y="5"/>
                  </a:cubicBezTo>
                  <a:cubicBezTo>
                    <a:pt x="181" y="8"/>
                    <a:pt x="181" y="10"/>
                    <a:pt x="181" y="12"/>
                  </a:cubicBezTo>
                  <a:moveTo>
                    <a:pt x="184" y="0"/>
                  </a:moveTo>
                  <a:cubicBezTo>
                    <a:pt x="183" y="0"/>
                    <a:pt x="183" y="0"/>
                    <a:pt x="183" y="0"/>
                  </a:cubicBezTo>
                  <a:cubicBezTo>
                    <a:pt x="178" y="3"/>
                    <a:pt x="173" y="6"/>
                    <a:pt x="168" y="9"/>
                  </a:cubicBezTo>
                  <a:cubicBezTo>
                    <a:pt x="168" y="9"/>
                    <a:pt x="168" y="10"/>
                    <a:pt x="167" y="10"/>
                  </a:cubicBezTo>
                  <a:cubicBezTo>
                    <a:pt x="167" y="14"/>
                    <a:pt x="167" y="17"/>
                    <a:pt x="167" y="20"/>
                  </a:cubicBezTo>
                  <a:cubicBezTo>
                    <a:pt x="154" y="16"/>
                    <a:pt x="141" y="14"/>
                    <a:pt x="129" y="14"/>
                  </a:cubicBezTo>
                  <a:cubicBezTo>
                    <a:pt x="100" y="14"/>
                    <a:pt x="73" y="24"/>
                    <a:pt x="52" y="37"/>
                  </a:cubicBezTo>
                  <a:cubicBezTo>
                    <a:pt x="30" y="49"/>
                    <a:pt x="14" y="65"/>
                    <a:pt x="6" y="78"/>
                  </a:cubicBezTo>
                  <a:cubicBezTo>
                    <a:pt x="6" y="78"/>
                    <a:pt x="6" y="78"/>
                    <a:pt x="6" y="78"/>
                  </a:cubicBezTo>
                  <a:cubicBezTo>
                    <a:pt x="5" y="81"/>
                    <a:pt x="3" y="83"/>
                    <a:pt x="3" y="84"/>
                  </a:cubicBezTo>
                  <a:cubicBezTo>
                    <a:pt x="2" y="86"/>
                    <a:pt x="1" y="87"/>
                    <a:pt x="0" y="89"/>
                  </a:cubicBezTo>
                  <a:cubicBezTo>
                    <a:pt x="0" y="90"/>
                    <a:pt x="0" y="90"/>
                    <a:pt x="1" y="91"/>
                  </a:cubicBezTo>
                  <a:cubicBezTo>
                    <a:pt x="2" y="92"/>
                    <a:pt x="4" y="95"/>
                    <a:pt x="7" y="97"/>
                  </a:cubicBezTo>
                  <a:cubicBezTo>
                    <a:pt x="10" y="100"/>
                    <a:pt x="13" y="103"/>
                    <a:pt x="16" y="104"/>
                  </a:cubicBezTo>
                  <a:cubicBezTo>
                    <a:pt x="16" y="104"/>
                    <a:pt x="16" y="104"/>
                    <a:pt x="17" y="104"/>
                  </a:cubicBezTo>
                  <a:cubicBezTo>
                    <a:pt x="17" y="104"/>
                    <a:pt x="18" y="104"/>
                    <a:pt x="18" y="104"/>
                  </a:cubicBezTo>
                  <a:cubicBezTo>
                    <a:pt x="18" y="104"/>
                    <a:pt x="18" y="104"/>
                    <a:pt x="18" y="104"/>
                  </a:cubicBezTo>
                  <a:cubicBezTo>
                    <a:pt x="41" y="86"/>
                    <a:pt x="71" y="61"/>
                    <a:pt x="111" y="61"/>
                  </a:cubicBezTo>
                  <a:cubicBezTo>
                    <a:pt x="111" y="61"/>
                    <a:pt x="111" y="61"/>
                    <a:pt x="111" y="61"/>
                  </a:cubicBezTo>
                  <a:cubicBezTo>
                    <a:pt x="127" y="61"/>
                    <a:pt x="144" y="65"/>
                    <a:pt x="164" y="74"/>
                  </a:cubicBezTo>
                  <a:cubicBezTo>
                    <a:pt x="164" y="74"/>
                    <a:pt x="164" y="75"/>
                    <a:pt x="164" y="75"/>
                  </a:cubicBezTo>
                  <a:cubicBezTo>
                    <a:pt x="165" y="81"/>
                    <a:pt x="166" y="97"/>
                    <a:pt x="166" y="105"/>
                  </a:cubicBezTo>
                  <a:cubicBezTo>
                    <a:pt x="166" y="105"/>
                    <a:pt x="166" y="105"/>
                    <a:pt x="166" y="105"/>
                  </a:cubicBezTo>
                  <a:cubicBezTo>
                    <a:pt x="166" y="106"/>
                    <a:pt x="166" y="106"/>
                    <a:pt x="166" y="106"/>
                  </a:cubicBezTo>
                  <a:cubicBezTo>
                    <a:pt x="167" y="106"/>
                    <a:pt x="167" y="106"/>
                    <a:pt x="167" y="106"/>
                  </a:cubicBezTo>
                  <a:cubicBezTo>
                    <a:pt x="167" y="106"/>
                    <a:pt x="167" y="106"/>
                    <a:pt x="167" y="106"/>
                  </a:cubicBezTo>
                  <a:cubicBezTo>
                    <a:pt x="167" y="106"/>
                    <a:pt x="167" y="106"/>
                    <a:pt x="167" y="106"/>
                  </a:cubicBezTo>
                  <a:cubicBezTo>
                    <a:pt x="167" y="106"/>
                    <a:pt x="167" y="106"/>
                    <a:pt x="167" y="106"/>
                  </a:cubicBezTo>
                  <a:cubicBezTo>
                    <a:pt x="167" y="107"/>
                    <a:pt x="167" y="107"/>
                    <a:pt x="167" y="107"/>
                  </a:cubicBezTo>
                  <a:cubicBezTo>
                    <a:pt x="168" y="107"/>
                    <a:pt x="168" y="107"/>
                    <a:pt x="168" y="107"/>
                  </a:cubicBezTo>
                  <a:cubicBezTo>
                    <a:pt x="168" y="107"/>
                    <a:pt x="168" y="107"/>
                    <a:pt x="168" y="107"/>
                  </a:cubicBezTo>
                  <a:cubicBezTo>
                    <a:pt x="168" y="107"/>
                    <a:pt x="168" y="107"/>
                    <a:pt x="168" y="107"/>
                  </a:cubicBezTo>
                  <a:cubicBezTo>
                    <a:pt x="168" y="107"/>
                    <a:pt x="168" y="107"/>
                    <a:pt x="168" y="107"/>
                  </a:cubicBezTo>
                  <a:cubicBezTo>
                    <a:pt x="169" y="107"/>
                    <a:pt x="169" y="107"/>
                    <a:pt x="169" y="107"/>
                  </a:cubicBezTo>
                  <a:cubicBezTo>
                    <a:pt x="169" y="107"/>
                    <a:pt x="169" y="107"/>
                    <a:pt x="169" y="107"/>
                  </a:cubicBezTo>
                  <a:cubicBezTo>
                    <a:pt x="169" y="107"/>
                    <a:pt x="169" y="107"/>
                    <a:pt x="169" y="107"/>
                  </a:cubicBezTo>
                  <a:cubicBezTo>
                    <a:pt x="169" y="106"/>
                    <a:pt x="170" y="106"/>
                    <a:pt x="170" y="106"/>
                  </a:cubicBezTo>
                  <a:cubicBezTo>
                    <a:pt x="191" y="96"/>
                    <a:pt x="214" y="88"/>
                    <a:pt x="235" y="85"/>
                  </a:cubicBezTo>
                  <a:cubicBezTo>
                    <a:pt x="235" y="84"/>
                    <a:pt x="235" y="84"/>
                    <a:pt x="235" y="84"/>
                  </a:cubicBezTo>
                  <a:cubicBezTo>
                    <a:pt x="241" y="80"/>
                    <a:pt x="248" y="76"/>
                    <a:pt x="254" y="73"/>
                  </a:cubicBezTo>
                  <a:cubicBezTo>
                    <a:pt x="254" y="72"/>
                    <a:pt x="255" y="72"/>
                    <a:pt x="256" y="72"/>
                  </a:cubicBezTo>
                  <a:cubicBezTo>
                    <a:pt x="256" y="72"/>
                    <a:pt x="257" y="71"/>
                    <a:pt x="257" y="71"/>
                  </a:cubicBezTo>
                  <a:cubicBezTo>
                    <a:pt x="257" y="70"/>
                    <a:pt x="257" y="69"/>
                    <a:pt x="257" y="69"/>
                  </a:cubicBezTo>
                  <a:cubicBezTo>
                    <a:pt x="237" y="51"/>
                    <a:pt x="211" y="21"/>
                    <a:pt x="186" y="2"/>
                  </a:cubicBezTo>
                  <a:cubicBezTo>
                    <a:pt x="185" y="1"/>
                    <a:pt x="185" y="1"/>
                    <a:pt x="185" y="1"/>
                  </a:cubicBezTo>
                  <a:cubicBezTo>
                    <a:pt x="185" y="0"/>
                    <a:pt x="184" y="0"/>
                    <a:pt x="18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224" name="Freeform 878"/>
            <p:cNvSpPr>
              <a:spLocks noEditPoints="1"/>
            </p:cNvSpPr>
            <p:nvPr/>
          </p:nvSpPr>
          <p:spPr bwMode="auto">
            <a:xfrm>
              <a:off x="2372" y="3078"/>
              <a:ext cx="545" cy="564"/>
            </a:xfrm>
            <a:custGeom>
              <a:avLst/>
              <a:gdLst>
                <a:gd name="T0" fmla="*/ 216 w 230"/>
                <a:gd name="T1" fmla="*/ 232 h 238"/>
                <a:gd name="T2" fmla="*/ 216 w 230"/>
                <a:gd name="T3" fmla="*/ 232 h 238"/>
                <a:gd name="T4" fmla="*/ 217 w 230"/>
                <a:gd name="T5" fmla="*/ 220 h 238"/>
                <a:gd name="T6" fmla="*/ 225 w 230"/>
                <a:gd name="T7" fmla="*/ 222 h 238"/>
                <a:gd name="T8" fmla="*/ 218 w 230"/>
                <a:gd name="T9" fmla="*/ 212 h 238"/>
                <a:gd name="T10" fmla="*/ 226 w 230"/>
                <a:gd name="T11" fmla="*/ 214 h 238"/>
                <a:gd name="T12" fmla="*/ 226 w 230"/>
                <a:gd name="T13" fmla="*/ 214 h 238"/>
                <a:gd name="T14" fmla="*/ 214 w 230"/>
                <a:gd name="T15" fmla="*/ 207 h 238"/>
                <a:gd name="T16" fmla="*/ 212 w 230"/>
                <a:gd name="T17" fmla="*/ 207 h 238"/>
                <a:gd name="T18" fmla="*/ 146 w 230"/>
                <a:gd name="T19" fmla="*/ 190 h 238"/>
                <a:gd name="T20" fmla="*/ 155 w 230"/>
                <a:gd name="T21" fmla="*/ 187 h 238"/>
                <a:gd name="T22" fmla="*/ 104 w 230"/>
                <a:gd name="T23" fmla="*/ 158 h 238"/>
                <a:gd name="T24" fmla="*/ 133 w 230"/>
                <a:gd name="T25" fmla="*/ 173 h 238"/>
                <a:gd name="T26" fmla="*/ 100 w 230"/>
                <a:gd name="T27" fmla="*/ 153 h 238"/>
                <a:gd name="T28" fmla="*/ 19 w 230"/>
                <a:gd name="T29" fmla="*/ 128 h 238"/>
                <a:gd name="T30" fmla="*/ 108 w 230"/>
                <a:gd name="T31" fmla="*/ 147 h 238"/>
                <a:gd name="T32" fmla="*/ 108 w 230"/>
                <a:gd name="T33" fmla="*/ 147 h 238"/>
                <a:gd name="T34" fmla="*/ 27 w 230"/>
                <a:gd name="T35" fmla="*/ 126 h 238"/>
                <a:gd name="T36" fmla="*/ 28 w 230"/>
                <a:gd name="T37" fmla="*/ 111 h 238"/>
                <a:gd name="T38" fmla="*/ 77 w 230"/>
                <a:gd name="T39" fmla="*/ 115 h 238"/>
                <a:gd name="T40" fmla="*/ 92 w 230"/>
                <a:gd name="T41" fmla="*/ 119 h 238"/>
                <a:gd name="T42" fmla="*/ 97 w 230"/>
                <a:gd name="T43" fmla="*/ 130 h 238"/>
                <a:gd name="T44" fmla="*/ 86 w 230"/>
                <a:gd name="T45" fmla="*/ 101 h 238"/>
                <a:gd name="T46" fmla="*/ 71 w 230"/>
                <a:gd name="T47" fmla="*/ 96 h 238"/>
                <a:gd name="T48" fmla="*/ 90 w 230"/>
                <a:gd name="T49" fmla="*/ 114 h 238"/>
                <a:gd name="T50" fmla="*/ 83 w 230"/>
                <a:gd name="T51" fmla="*/ 84 h 238"/>
                <a:gd name="T52" fmla="*/ 80 w 230"/>
                <a:gd name="T53" fmla="*/ 68 h 238"/>
                <a:gd name="T54" fmla="*/ 91 w 230"/>
                <a:gd name="T55" fmla="*/ 77 h 238"/>
                <a:gd name="T56" fmla="*/ 93 w 230"/>
                <a:gd name="T57" fmla="*/ 74 h 238"/>
                <a:gd name="T58" fmla="*/ 87 w 230"/>
                <a:gd name="T59" fmla="*/ 61 h 238"/>
                <a:gd name="T60" fmla="*/ 103 w 230"/>
                <a:gd name="T61" fmla="*/ 67 h 238"/>
                <a:gd name="T62" fmla="*/ 103 w 230"/>
                <a:gd name="T63" fmla="*/ 67 h 238"/>
                <a:gd name="T64" fmla="*/ 60 w 230"/>
                <a:gd name="T65" fmla="*/ 31 h 238"/>
                <a:gd name="T66" fmla="*/ 90 w 230"/>
                <a:gd name="T67" fmla="*/ 52 h 238"/>
                <a:gd name="T68" fmla="*/ 62 w 230"/>
                <a:gd name="T69" fmla="*/ 79 h 238"/>
                <a:gd name="T70" fmla="*/ 209 w 230"/>
                <a:gd name="T71" fmla="*/ 212 h 238"/>
                <a:gd name="T72" fmla="*/ 212 w 230"/>
                <a:gd name="T73" fmla="*/ 230 h 238"/>
                <a:gd name="T74" fmla="*/ 199 w 230"/>
                <a:gd name="T75" fmla="*/ 233 h 238"/>
                <a:gd name="T76" fmla="*/ 32 w 230"/>
                <a:gd name="T77" fmla="*/ 107 h 238"/>
                <a:gd name="T78" fmla="*/ 5 w 230"/>
                <a:gd name="T79" fmla="*/ 120 h 238"/>
                <a:gd name="T80" fmla="*/ 0 w 230"/>
                <a:gd name="T81" fmla="*/ 118 h 238"/>
                <a:gd name="T82" fmla="*/ 21 w 230"/>
                <a:gd name="T83" fmla="*/ 134 h 238"/>
                <a:gd name="T84" fmla="*/ 103 w 230"/>
                <a:gd name="T85" fmla="*/ 208 h 238"/>
                <a:gd name="T86" fmla="*/ 221 w 230"/>
                <a:gd name="T87" fmla="*/ 236 h 238"/>
                <a:gd name="T88" fmla="*/ 230 w 230"/>
                <a:gd name="T89" fmla="*/ 213 h 238"/>
                <a:gd name="T90" fmla="*/ 227 w 230"/>
                <a:gd name="T91" fmla="*/ 206 h 238"/>
                <a:gd name="T92" fmla="*/ 101 w 230"/>
                <a:gd name="T93" fmla="*/ 75 h 238"/>
                <a:gd name="T94" fmla="*/ 116 w 230"/>
                <a:gd name="T95" fmla="*/ 61 h 238"/>
                <a:gd name="T96" fmla="*/ 116 w 230"/>
                <a:gd name="T97" fmla="*/ 60 h 238"/>
                <a:gd name="T98" fmla="*/ 115 w 230"/>
                <a:gd name="T99" fmla="*/ 58 h 238"/>
                <a:gd name="T100" fmla="*/ 113 w 230"/>
                <a:gd name="T101" fmla="*/ 57 h 238"/>
                <a:gd name="T102" fmla="*/ 15 w 230"/>
                <a:gd name="T103" fmla="*/ 1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0" h="238">
                  <a:moveTo>
                    <a:pt x="211" y="233"/>
                  </a:moveTo>
                  <a:cubicBezTo>
                    <a:pt x="211" y="233"/>
                    <a:pt x="211" y="233"/>
                    <a:pt x="211" y="233"/>
                  </a:cubicBezTo>
                  <a:cubicBezTo>
                    <a:pt x="211" y="233"/>
                    <a:pt x="211" y="233"/>
                    <a:pt x="211" y="233"/>
                  </a:cubicBezTo>
                  <a:moveTo>
                    <a:pt x="216" y="232"/>
                  </a:moveTo>
                  <a:cubicBezTo>
                    <a:pt x="216" y="231"/>
                    <a:pt x="217" y="229"/>
                    <a:pt x="217" y="227"/>
                  </a:cubicBezTo>
                  <a:cubicBezTo>
                    <a:pt x="219" y="229"/>
                    <a:pt x="221" y="230"/>
                    <a:pt x="223" y="231"/>
                  </a:cubicBezTo>
                  <a:cubicBezTo>
                    <a:pt x="222" y="231"/>
                    <a:pt x="221" y="232"/>
                    <a:pt x="220" y="232"/>
                  </a:cubicBezTo>
                  <a:cubicBezTo>
                    <a:pt x="219" y="232"/>
                    <a:pt x="218" y="232"/>
                    <a:pt x="216" y="232"/>
                  </a:cubicBezTo>
                  <a:moveTo>
                    <a:pt x="225" y="230"/>
                  </a:moveTo>
                  <a:cubicBezTo>
                    <a:pt x="222" y="228"/>
                    <a:pt x="220" y="227"/>
                    <a:pt x="217" y="225"/>
                  </a:cubicBezTo>
                  <a:cubicBezTo>
                    <a:pt x="217" y="223"/>
                    <a:pt x="217" y="222"/>
                    <a:pt x="217" y="221"/>
                  </a:cubicBezTo>
                  <a:cubicBezTo>
                    <a:pt x="217" y="220"/>
                    <a:pt x="217" y="220"/>
                    <a:pt x="217" y="220"/>
                  </a:cubicBezTo>
                  <a:cubicBezTo>
                    <a:pt x="220" y="221"/>
                    <a:pt x="223" y="222"/>
                    <a:pt x="225" y="224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225" y="227"/>
                    <a:pt x="225" y="228"/>
                    <a:pt x="225" y="230"/>
                  </a:cubicBezTo>
                  <a:moveTo>
                    <a:pt x="225" y="222"/>
                  </a:moveTo>
                  <a:cubicBezTo>
                    <a:pt x="223" y="220"/>
                    <a:pt x="220" y="218"/>
                    <a:pt x="217" y="217"/>
                  </a:cubicBezTo>
                  <a:cubicBezTo>
                    <a:pt x="217" y="216"/>
                    <a:pt x="217" y="214"/>
                    <a:pt x="217" y="212"/>
                  </a:cubicBezTo>
                  <a:cubicBezTo>
                    <a:pt x="216" y="212"/>
                    <a:pt x="216" y="212"/>
                    <a:pt x="216" y="212"/>
                  </a:cubicBezTo>
                  <a:cubicBezTo>
                    <a:pt x="217" y="212"/>
                    <a:pt x="218" y="212"/>
                    <a:pt x="218" y="212"/>
                  </a:cubicBezTo>
                  <a:cubicBezTo>
                    <a:pt x="220" y="213"/>
                    <a:pt x="223" y="215"/>
                    <a:pt x="225" y="216"/>
                  </a:cubicBezTo>
                  <a:cubicBezTo>
                    <a:pt x="225" y="216"/>
                    <a:pt x="225" y="216"/>
                    <a:pt x="225" y="216"/>
                  </a:cubicBezTo>
                  <a:cubicBezTo>
                    <a:pt x="225" y="218"/>
                    <a:pt x="225" y="220"/>
                    <a:pt x="225" y="222"/>
                  </a:cubicBezTo>
                  <a:moveTo>
                    <a:pt x="226" y="214"/>
                  </a:moveTo>
                  <a:cubicBezTo>
                    <a:pt x="224" y="213"/>
                    <a:pt x="223" y="212"/>
                    <a:pt x="222" y="211"/>
                  </a:cubicBezTo>
                  <a:cubicBezTo>
                    <a:pt x="223" y="211"/>
                    <a:pt x="224" y="211"/>
                    <a:pt x="226" y="211"/>
                  </a:cubicBezTo>
                  <a:cubicBezTo>
                    <a:pt x="226" y="211"/>
                    <a:pt x="226" y="212"/>
                    <a:pt x="226" y="213"/>
                  </a:cubicBezTo>
                  <a:cubicBezTo>
                    <a:pt x="226" y="214"/>
                    <a:pt x="226" y="214"/>
                    <a:pt x="226" y="214"/>
                  </a:cubicBezTo>
                  <a:moveTo>
                    <a:pt x="209" y="207"/>
                  </a:moveTo>
                  <a:cubicBezTo>
                    <a:pt x="194" y="207"/>
                    <a:pt x="175" y="204"/>
                    <a:pt x="155" y="194"/>
                  </a:cubicBezTo>
                  <a:cubicBezTo>
                    <a:pt x="167" y="197"/>
                    <a:pt x="181" y="200"/>
                    <a:pt x="192" y="202"/>
                  </a:cubicBezTo>
                  <a:cubicBezTo>
                    <a:pt x="200" y="204"/>
                    <a:pt x="207" y="206"/>
                    <a:pt x="214" y="207"/>
                  </a:cubicBezTo>
                  <a:cubicBezTo>
                    <a:pt x="213" y="207"/>
                    <a:pt x="213" y="207"/>
                    <a:pt x="213" y="207"/>
                  </a:cubicBezTo>
                  <a:cubicBezTo>
                    <a:pt x="212" y="207"/>
                    <a:pt x="212" y="207"/>
                    <a:pt x="212" y="207"/>
                  </a:cubicBezTo>
                  <a:cubicBezTo>
                    <a:pt x="212" y="207"/>
                    <a:pt x="212" y="207"/>
                    <a:pt x="212" y="207"/>
                  </a:cubicBezTo>
                  <a:cubicBezTo>
                    <a:pt x="212" y="207"/>
                    <a:pt x="212" y="207"/>
                    <a:pt x="212" y="207"/>
                  </a:cubicBezTo>
                  <a:cubicBezTo>
                    <a:pt x="211" y="207"/>
                    <a:pt x="210" y="207"/>
                    <a:pt x="209" y="207"/>
                  </a:cubicBezTo>
                  <a:cubicBezTo>
                    <a:pt x="209" y="207"/>
                    <a:pt x="209" y="207"/>
                    <a:pt x="209" y="207"/>
                  </a:cubicBezTo>
                  <a:moveTo>
                    <a:pt x="177" y="197"/>
                  </a:moveTo>
                  <a:cubicBezTo>
                    <a:pt x="166" y="195"/>
                    <a:pt x="154" y="192"/>
                    <a:pt x="146" y="190"/>
                  </a:cubicBezTo>
                  <a:cubicBezTo>
                    <a:pt x="140" y="187"/>
                    <a:pt x="135" y="184"/>
                    <a:pt x="130" y="180"/>
                  </a:cubicBezTo>
                  <a:cubicBezTo>
                    <a:pt x="128" y="179"/>
                    <a:pt x="126" y="178"/>
                    <a:pt x="124" y="176"/>
                  </a:cubicBezTo>
                  <a:cubicBezTo>
                    <a:pt x="134" y="180"/>
                    <a:pt x="145" y="183"/>
                    <a:pt x="154" y="187"/>
                  </a:cubicBezTo>
                  <a:cubicBezTo>
                    <a:pt x="155" y="187"/>
                    <a:pt x="155" y="187"/>
                    <a:pt x="155" y="187"/>
                  </a:cubicBezTo>
                  <a:cubicBezTo>
                    <a:pt x="162" y="191"/>
                    <a:pt x="170" y="194"/>
                    <a:pt x="177" y="197"/>
                  </a:cubicBezTo>
                  <a:moveTo>
                    <a:pt x="144" y="181"/>
                  </a:moveTo>
                  <a:cubicBezTo>
                    <a:pt x="135" y="178"/>
                    <a:pt x="126" y="175"/>
                    <a:pt x="119" y="172"/>
                  </a:cubicBezTo>
                  <a:cubicBezTo>
                    <a:pt x="114" y="167"/>
                    <a:pt x="109" y="163"/>
                    <a:pt x="104" y="158"/>
                  </a:cubicBezTo>
                  <a:cubicBezTo>
                    <a:pt x="113" y="162"/>
                    <a:pt x="122" y="167"/>
                    <a:pt x="131" y="172"/>
                  </a:cubicBezTo>
                  <a:cubicBezTo>
                    <a:pt x="132" y="172"/>
                    <a:pt x="132" y="172"/>
                    <a:pt x="132" y="172"/>
                  </a:cubicBezTo>
                  <a:cubicBezTo>
                    <a:pt x="132" y="173"/>
                    <a:pt x="132" y="173"/>
                    <a:pt x="132" y="173"/>
                  </a:cubicBezTo>
                  <a:cubicBezTo>
                    <a:pt x="132" y="173"/>
                    <a:pt x="133" y="173"/>
                    <a:pt x="133" y="173"/>
                  </a:cubicBezTo>
                  <a:cubicBezTo>
                    <a:pt x="133" y="173"/>
                    <a:pt x="133" y="173"/>
                    <a:pt x="133" y="173"/>
                  </a:cubicBezTo>
                  <a:cubicBezTo>
                    <a:pt x="137" y="176"/>
                    <a:pt x="140" y="178"/>
                    <a:pt x="144" y="181"/>
                  </a:cubicBezTo>
                  <a:moveTo>
                    <a:pt x="125" y="166"/>
                  </a:moveTo>
                  <a:cubicBezTo>
                    <a:pt x="117" y="162"/>
                    <a:pt x="108" y="157"/>
                    <a:pt x="100" y="153"/>
                  </a:cubicBezTo>
                  <a:cubicBezTo>
                    <a:pt x="97" y="149"/>
                    <a:pt x="94" y="144"/>
                    <a:pt x="91" y="140"/>
                  </a:cubicBezTo>
                  <a:cubicBezTo>
                    <a:pt x="98" y="143"/>
                    <a:pt x="105" y="148"/>
                    <a:pt x="111" y="152"/>
                  </a:cubicBezTo>
                  <a:cubicBezTo>
                    <a:pt x="116" y="157"/>
                    <a:pt x="120" y="162"/>
                    <a:pt x="125" y="166"/>
                  </a:cubicBezTo>
                  <a:moveTo>
                    <a:pt x="19" y="128"/>
                  </a:moveTo>
                  <a:cubicBezTo>
                    <a:pt x="15" y="127"/>
                    <a:pt x="11" y="125"/>
                    <a:pt x="7" y="124"/>
                  </a:cubicBezTo>
                  <a:cubicBezTo>
                    <a:pt x="10" y="122"/>
                    <a:pt x="12" y="121"/>
                    <a:pt x="14" y="119"/>
                  </a:cubicBezTo>
                  <a:cubicBezTo>
                    <a:pt x="16" y="122"/>
                    <a:pt x="17" y="125"/>
                    <a:pt x="19" y="128"/>
                  </a:cubicBezTo>
                  <a:moveTo>
                    <a:pt x="108" y="147"/>
                  </a:moveTo>
                  <a:cubicBezTo>
                    <a:pt x="101" y="143"/>
                    <a:pt x="95" y="139"/>
                    <a:pt x="88" y="136"/>
                  </a:cubicBezTo>
                  <a:cubicBezTo>
                    <a:pt x="85" y="131"/>
                    <a:pt x="82" y="125"/>
                    <a:pt x="79" y="119"/>
                  </a:cubicBezTo>
                  <a:cubicBezTo>
                    <a:pt x="86" y="124"/>
                    <a:pt x="93" y="129"/>
                    <a:pt x="100" y="134"/>
                  </a:cubicBezTo>
                  <a:cubicBezTo>
                    <a:pt x="102" y="139"/>
                    <a:pt x="105" y="143"/>
                    <a:pt x="108" y="147"/>
                  </a:cubicBezTo>
                  <a:moveTo>
                    <a:pt x="22" y="128"/>
                  </a:moveTo>
                  <a:cubicBezTo>
                    <a:pt x="20" y="125"/>
                    <a:pt x="18" y="122"/>
                    <a:pt x="16" y="118"/>
                  </a:cubicBezTo>
                  <a:cubicBezTo>
                    <a:pt x="18" y="117"/>
                    <a:pt x="20" y="116"/>
                    <a:pt x="21" y="115"/>
                  </a:cubicBezTo>
                  <a:cubicBezTo>
                    <a:pt x="23" y="118"/>
                    <a:pt x="25" y="122"/>
                    <a:pt x="27" y="126"/>
                  </a:cubicBezTo>
                  <a:cubicBezTo>
                    <a:pt x="25" y="127"/>
                    <a:pt x="24" y="127"/>
                    <a:pt x="22" y="128"/>
                  </a:cubicBezTo>
                  <a:moveTo>
                    <a:pt x="28" y="124"/>
                  </a:moveTo>
                  <a:cubicBezTo>
                    <a:pt x="27" y="121"/>
                    <a:pt x="25" y="117"/>
                    <a:pt x="23" y="114"/>
                  </a:cubicBezTo>
                  <a:cubicBezTo>
                    <a:pt x="25" y="113"/>
                    <a:pt x="26" y="112"/>
                    <a:pt x="28" y="111"/>
                  </a:cubicBezTo>
                  <a:cubicBezTo>
                    <a:pt x="29" y="115"/>
                    <a:pt x="30" y="118"/>
                    <a:pt x="31" y="122"/>
                  </a:cubicBezTo>
                  <a:cubicBezTo>
                    <a:pt x="30" y="123"/>
                    <a:pt x="29" y="123"/>
                    <a:pt x="28" y="124"/>
                  </a:cubicBezTo>
                  <a:moveTo>
                    <a:pt x="97" y="130"/>
                  </a:moveTo>
                  <a:cubicBezTo>
                    <a:pt x="91" y="125"/>
                    <a:pt x="84" y="120"/>
                    <a:pt x="77" y="115"/>
                  </a:cubicBezTo>
                  <a:cubicBezTo>
                    <a:pt x="75" y="110"/>
                    <a:pt x="74" y="105"/>
                    <a:pt x="72" y="100"/>
                  </a:cubicBezTo>
                  <a:cubicBezTo>
                    <a:pt x="75" y="103"/>
                    <a:pt x="78" y="106"/>
                    <a:pt x="81" y="108"/>
                  </a:cubicBezTo>
                  <a:cubicBezTo>
                    <a:pt x="84" y="111"/>
                    <a:pt x="87" y="114"/>
                    <a:pt x="90" y="117"/>
                  </a:cubicBezTo>
                  <a:cubicBezTo>
                    <a:pt x="90" y="118"/>
                    <a:pt x="91" y="118"/>
                    <a:pt x="92" y="119"/>
                  </a:cubicBezTo>
                  <a:cubicBezTo>
                    <a:pt x="92" y="119"/>
                    <a:pt x="92" y="119"/>
                    <a:pt x="92" y="119"/>
                  </a:cubicBezTo>
                  <a:cubicBezTo>
                    <a:pt x="91" y="119"/>
                    <a:pt x="92" y="120"/>
                    <a:pt x="92" y="120"/>
                  </a:cubicBezTo>
                  <a:cubicBezTo>
                    <a:pt x="93" y="120"/>
                    <a:pt x="93" y="120"/>
                    <a:pt x="93" y="120"/>
                  </a:cubicBezTo>
                  <a:cubicBezTo>
                    <a:pt x="94" y="124"/>
                    <a:pt x="96" y="127"/>
                    <a:pt x="97" y="130"/>
                  </a:cubicBezTo>
                  <a:moveTo>
                    <a:pt x="86" y="101"/>
                  </a:moveTo>
                  <a:cubicBezTo>
                    <a:pt x="81" y="96"/>
                    <a:pt x="76" y="91"/>
                    <a:pt x="71" y="85"/>
                  </a:cubicBezTo>
                  <a:cubicBezTo>
                    <a:pt x="75" y="86"/>
                    <a:pt x="79" y="88"/>
                    <a:pt x="83" y="89"/>
                  </a:cubicBezTo>
                  <a:cubicBezTo>
                    <a:pt x="84" y="93"/>
                    <a:pt x="85" y="97"/>
                    <a:pt x="86" y="101"/>
                  </a:cubicBezTo>
                  <a:moveTo>
                    <a:pt x="90" y="114"/>
                  </a:moveTo>
                  <a:cubicBezTo>
                    <a:pt x="88" y="112"/>
                    <a:pt x="85" y="109"/>
                    <a:pt x="82" y="107"/>
                  </a:cubicBezTo>
                  <a:cubicBezTo>
                    <a:pt x="79" y="103"/>
                    <a:pt x="75" y="100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0" y="93"/>
                    <a:pt x="69" y="89"/>
                    <a:pt x="68" y="85"/>
                  </a:cubicBezTo>
                  <a:cubicBezTo>
                    <a:pt x="73" y="92"/>
                    <a:pt x="79" y="98"/>
                    <a:pt x="86" y="104"/>
                  </a:cubicBezTo>
                  <a:cubicBezTo>
                    <a:pt x="87" y="105"/>
                    <a:pt x="87" y="105"/>
                    <a:pt x="87" y="105"/>
                  </a:cubicBezTo>
                  <a:cubicBezTo>
                    <a:pt x="88" y="108"/>
                    <a:pt x="89" y="111"/>
                    <a:pt x="90" y="114"/>
                  </a:cubicBezTo>
                  <a:moveTo>
                    <a:pt x="83" y="84"/>
                  </a:moveTo>
                  <a:cubicBezTo>
                    <a:pt x="78" y="83"/>
                    <a:pt x="73" y="81"/>
                    <a:pt x="68" y="79"/>
                  </a:cubicBezTo>
                  <a:cubicBezTo>
                    <a:pt x="69" y="78"/>
                    <a:pt x="71" y="76"/>
                    <a:pt x="73" y="74"/>
                  </a:cubicBezTo>
                  <a:cubicBezTo>
                    <a:pt x="76" y="77"/>
                    <a:pt x="80" y="81"/>
                    <a:pt x="83" y="84"/>
                  </a:cubicBezTo>
                  <a:moveTo>
                    <a:pt x="85" y="83"/>
                  </a:moveTo>
                  <a:cubicBezTo>
                    <a:pt x="82" y="80"/>
                    <a:pt x="78" y="76"/>
                    <a:pt x="75" y="72"/>
                  </a:cubicBezTo>
                  <a:cubicBezTo>
                    <a:pt x="76" y="72"/>
                    <a:pt x="77" y="71"/>
                    <a:pt x="78" y="70"/>
                  </a:cubicBezTo>
                  <a:cubicBezTo>
                    <a:pt x="78" y="69"/>
                    <a:pt x="79" y="69"/>
                    <a:pt x="80" y="68"/>
                  </a:cubicBezTo>
                  <a:cubicBezTo>
                    <a:pt x="82" y="72"/>
                    <a:pt x="86" y="76"/>
                    <a:pt x="90" y="79"/>
                  </a:cubicBezTo>
                  <a:cubicBezTo>
                    <a:pt x="89" y="80"/>
                    <a:pt x="88" y="81"/>
                    <a:pt x="87" y="82"/>
                  </a:cubicBezTo>
                  <a:cubicBezTo>
                    <a:pt x="86" y="83"/>
                    <a:pt x="86" y="83"/>
                    <a:pt x="85" y="83"/>
                  </a:cubicBezTo>
                  <a:moveTo>
                    <a:pt x="91" y="77"/>
                  </a:moveTo>
                  <a:cubicBezTo>
                    <a:pt x="87" y="74"/>
                    <a:pt x="84" y="71"/>
                    <a:pt x="81" y="67"/>
                  </a:cubicBezTo>
                  <a:cubicBezTo>
                    <a:pt x="83" y="65"/>
                    <a:pt x="84" y="64"/>
                    <a:pt x="86" y="63"/>
                  </a:cubicBezTo>
                  <a:cubicBezTo>
                    <a:pt x="88" y="66"/>
                    <a:pt x="91" y="70"/>
                    <a:pt x="93" y="74"/>
                  </a:cubicBezTo>
                  <a:cubicBezTo>
                    <a:pt x="93" y="74"/>
                    <a:pt x="93" y="74"/>
                    <a:pt x="93" y="74"/>
                  </a:cubicBezTo>
                  <a:cubicBezTo>
                    <a:pt x="93" y="74"/>
                    <a:pt x="93" y="75"/>
                    <a:pt x="94" y="75"/>
                  </a:cubicBezTo>
                  <a:cubicBezTo>
                    <a:pt x="93" y="76"/>
                    <a:pt x="92" y="77"/>
                    <a:pt x="91" y="77"/>
                  </a:cubicBezTo>
                  <a:moveTo>
                    <a:pt x="96" y="73"/>
                  </a:moveTo>
                  <a:cubicBezTo>
                    <a:pt x="93" y="69"/>
                    <a:pt x="90" y="65"/>
                    <a:pt x="87" y="61"/>
                  </a:cubicBezTo>
                  <a:cubicBezTo>
                    <a:pt x="89" y="60"/>
                    <a:pt x="91" y="58"/>
                    <a:pt x="93" y="56"/>
                  </a:cubicBezTo>
                  <a:cubicBezTo>
                    <a:pt x="96" y="60"/>
                    <a:pt x="98" y="64"/>
                    <a:pt x="101" y="68"/>
                  </a:cubicBezTo>
                  <a:cubicBezTo>
                    <a:pt x="100" y="70"/>
                    <a:pt x="98" y="72"/>
                    <a:pt x="96" y="73"/>
                  </a:cubicBezTo>
                  <a:moveTo>
                    <a:pt x="103" y="67"/>
                  </a:moveTo>
                  <a:cubicBezTo>
                    <a:pt x="100" y="63"/>
                    <a:pt x="97" y="59"/>
                    <a:pt x="94" y="55"/>
                  </a:cubicBezTo>
                  <a:cubicBezTo>
                    <a:pt x="94" y="55"/>
                    <a:pt x="94" y="55"/>
                    <a:pt x="94" y="55"/>
                  </a:cubicBezTo>
                  <a:cubicBezTo>
                    <a:pt x="99" y="56"/>
                    <a:pt x="105" y="59"/>
                    <a:pt x="110" y="61"/>
                  </a:cubicBezTo>
                  <a:cubicBezTo>
                    <a:pt x="108" y="63"/>
                    <a:pt x="105" y="65"/>
                    <a:pt x="103" y="67"/>
                  </a:cubicBezTo>
                  <a:moveTo>
                    <a:pt x="60" y="31"/>
                  </a:moveTo>
                  <a:cubicBezTo>
                    <a:pt x="49" y="25"/>
                    <a:pt x="39" y="18"/>
                    <a:pt x="30" y="12"/>
                  </a:cubicBezTo>
                  <a:cubicBezTo>
                    <a:pt x="34" y="13"/>
                    <a:pt x="37" y="14"/>
                    <a:pt x="41" y="15"/>
                  </a:cubicBezTo>
                  <a:cubicBezTo>
                    <a:pt x="47" y="21"/>
                    <a:pt x="53" y="26"/>
                    <a:pt x="60" y="31"/>
                  </a:cubicBezTo>
                  <a:moveTo>
                    <a:pt x="5" y="120"/>
                  </a:moveTo>
                  <a:cubicBezTo>
                    <a:pt x="5" y="119"/>
                    <a:pt x="5" y="119"/>
                    <a:pt x="5" y="118"/>
                  </a:cubicBezTo>
                  <a:cubicBezTo>
                    <a:pt x="5" y="82"/>
                    <a:pt x="13" y="39"/>
                    <a:pt x="15" y="7"/>
                  </a:cubicBezTo>
                  <a:cubicBezTo>
                    <a:pt x="34" y="20"/>
                    <a:pt x="62" y="40"/>
                    <a:pt x="90" y="52"/>
                  </a:cubicBezTo>
                  <a:cubicBezTo>
                    <a:pt x="83" y="59"/>
                    <a:pt x="77" y="64"/>
                    <a:pt x="72" y="69"/>
                  </a:cubicBezTo>
                  <a:cubicBezTo>
                    <a:pt x="69" y="71"/>
                    <a:pt x="67" y="74"/>
                    <a:pt x="65" y="75"/>
                  </a:cubicBezTo>
                  <a:cubicBezTo>
                    <a:pt x="64" y="76"/>
                    <a:pt x="64" y="77"/>
                    <a:pt x="63" y="78"/>
                  </a:cubicBezTo>
                  <a:cubicBezTo>
                    <a:pt x="63" y="78"/>
                    <a:pt x="63" y="79"/>
                    <a:pt x="62" y="79"/>
                  </a:cubicBezTo>
                  <a:cubicBezTo>
                    <a:pt x="62" y="79"/>
                    <a:pt x="62" y="80"/>
                    <a:pt x="62" y="81"/>
                  </a:cubicBezTo>
                  <a:cubicBezTo>
                    <a:pt x="62" y="81"/>
                    <a:pt x="62" y="81"/>
                    <a:pt x="62" y="81"/>
                  </a:cubicBezTo>
                  <a:cubicBezTo>
                    <a:pt x="73" y="131"/>
                    <a:pt x="99" y="164"/>
                    <a:pt x="128" y="184"/>
                  </a:cubicBezTo>
                  <a:cubicBezTo>
                    <a:pt x="156" y="204"/>
                    <a:pt x="188" y="212"/>
                    <a:pt x="209" y="212"/>
                  </a:cubicBezTo>
                  <a:cubicBezTo>
                    <a:pt x="210" y="212"/>
                    <a:pt x="211" y="212"/>
                    <a:pt x="212" y="212"/>
                  </a:cubicBezTo>
                  <a:cubicBezTo>
                    <a:pt x="212" y="212"/>
                    <a:pt x="212" y="212"/>
                    <a:pt x="212" y="212"/>
                  </a:cubicBezTo>
                  <a:cubicBezTo>
                    <a:pt x="212" y="214"/>
                    <a:pt x="213" y="217"/>
                    <a:pt x="213" y="221"/>
                  </a:cubicBezTo>
                  <a:cubicBezTo>
                    <a:pt x="213" y="224"/>
                    <a:pt x="212" y="227"/>
                    <a:pt x="212" y="230"/>
                  </a:cubicBezTo>
                  <a:cubicBezTo>
                    <a:pt x="212" y="231"/>
                    <a:pt x="211" y="232"/>
                    <a:pt x="211" y="232"/>
                  </a:cubicBezTo>
                  <a:cubicBezTo>
                    <a:pt x="211" y="233"/>
                    <a:pt x="211" y="233"/>
                    <a:pt x="211" y="233"/>
                  </a:cubicBezTo>
                  <a:cubicBezTo>
                    <a:pt x="208" y="233"/>
                    <a:pt x="204" y="233"/>
                    <a:pt x="200" y="233"/>
                  </a:cubicBezTo>
                  <a:cubicBezTo>
                    <a:pt x="200" y="233"/>
                    <a:pt x="200" y="233"/>
                    <a:pt x="199" y="233"/>
                  </a:cubicBezTo>
                  <a:cubicBezTo>
                    <a:pt x="174" y="233"/>
                    <a:pt x="138" y="225"/>
                    <a:pt x="105" y="204"/>
                  </a:cubicBezTo>
                  <a:cubicBezTo>
                    <a:pt x="76" y="187"/>
                    <a:pt x="50" y="160"/>
                    <a:pt x="36" y="123"/>
                  </a:cubicBezTo>
                  <a:cubicBezTo>
                    <a:pt x="36" y="122"/>
                    <a:pt x="36" y="122"/>
                    <a:pt x="36" y="122"/>
                  </a:cubicBezTo>
                  <a:cubicBezTo>
                    <a:pt x="34" y="117"/>
                    <a:pt x="33" y="112"/>
                    <a:pt x="32" y="107"/>
                  </a:cubicBezTo>
                  <a:cubicBezTo>
                    <a:pt x="31" y="106"/>
                    <a:pt x="31" y="106"/>
                    <a:pt x="30" y="106"/>
                  </a:cubicBezTo>
                  <a:cubicBezTo>
                    <a:pt x="30" y="105"/>
                    <a:pt x="30" y="105"/>
                    <a:pt x="29" y="105"/>
                  </a:cubicBezTo>
                  <a:cubicBezTo>
                    <a:pt x="29" y="105"/>
                    <a:pt x="29" y="105"/>
                    <a:pt x="28" y="106"/>
                  </a:cubicBezTo>
                  <a:cubicBezTo>
                    <a:pt x="19" y="111"/>
                    <a:pt x="13" y="115"/>
                    <a:pt x="5" y="120"/>
                  </a:cubicBezTo>
                  <a:moveTo>
                    <a:pt x="13" y="0"/>
                  </a:moveTo>
                  <a:cubicBezTo>
                    <a:pt x="13" y="0"/>
                    <a:pt x="13" y="0"/>
                    <a:pt x="12" y="0"/>
                  </a:cubicBezTo>
                  <a:cubicBezTo>
                    <a:pt x="12" y="1"/>
                    <a:pt x="11" y="2"/>
                    <a:pt x="11" y="2"/>
                  </a:cubicBezTo>
                  <a:cubicBezTo>
                    <a:pt x="9" y="34"/>
                    <a:pt x="0" y="80"/>
                    <a:pt x="0" y="118"/>
                  </a:cubicBezTo>
                  <a:cubicBezTo>
                    <a:pt x="0" y="120"/>
                    <a:pt x="0" y="121"/>
                    <a:pt x="0" y="123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0" y="124"/>
                    <a:pt x="0" y="126"/>
                    <a:pt x="1" y="126"/>
                  </a:cubicBezTo>
                  <a:cubicBezTo>
                    <a:pt x="8" y="129"/>
                    <a:pt x="14" y="131"/>
                    <a:pt x="21" y="134"/>
                  </a:cubicBezTo>
                  <a:cubicBezTo>
                    <a:pt x="21" y="134"/>
                    <a:pt x="22" y="134"/>
                    <a:pt x="22" y="134"/>
                  </a:cubicBezTo>
                  <a:cubicBezTo>
                    <a:pt x="22" y="134"/>
                    <a:pt x="23" y="134"/>
                    <a:pt x="23" y="133"/>
                  </a:cubicBezTo>
                  <a:cubicBezTo>
                    <a:pt x="27" y="131"/>
                    <a:pt x="30" y="129"/>
                    <a:pt x="33" y="126"/>
                  </a:cubicBezTo>
                  <a:cubicBezTo>
                    <a:pt x="47" y="164"/>
                    <a:pt x="74" y="190"/>
                    <a:pt x="103" y="208"/>
                  </a:cubicBezTo>
                  <a:cubicBezTo>
                    <a:pt x="136" y="229"/>
                    <a:pt x="173" y="238"/>
                    <a:pt x="200" y="238"/>
                  </a:cubicBezTo>
                  <a:cubicBezTo>
                    <a:pt x="204" y="238"/>
                    <a:pt x="208" y="238"/>
                    <a:pt x="212" y="237"/>
                  </a:cubicBezTo>
                  <a:cubicBezTo>
                    <a:pt x="212" y="237"/>
                    <a:pt x="212" y="237"/>
                    <a:pt x="212" y="237"/>
                  </a:cubicBezTo>
                  <a:cubicBezTo>
                    <a:pt x="216" y="237"/>
                    <a:pt x="219" y="236"/>
                    <a:pt x="221" y="236"/>
                  </a:cubicBezTo>
                  <a:cubicBezTo>
                    <a:pt x="223" y="236"/>
                    <a:pt x="225" y="235"/>
                    <a:pt x="227" y="235"/>
                  </a:cubicBezTo>
                  <a:cubicBezTo>
                    <a:pt x="228" y="234"/>
                    <a:pt x="229" y="234"/>
                    <a:pt x="229" y="233"/>
                  </a:cubicBezTo>
                  <a:cubicBezTo>
                    <a:pt x="229" y="231"/>
                    <a:pt x="229" y="228"/>
                    <a:pt x="230" y="225"/>
                  </a:cubicBezTo>
                  <a:cubicBezTo>
                    <a:pt x="230" y="221"/>
                    <a:pt x="230" y="217"/>
                    <a:pt x="230" y="213"/>
                  </a:cubicBezTo>
                  <a:cubicBezTo>
                    <a:pt x="230" y="211"/>
                    <a:pt x="230" y="209"/>
                    <a:pt x="230" y="208"/>
                  </a:cubicBezTo>
                  <a:cubicBezTo>
                    <a:pt x="230" y="207"/>
                    <a:pt x="229" y="206"/>
                    <a:pt x="228" y="206"/>
                  </a:cubicBezTo>
                  <a:cubicBezTo>
                    <a:pt x="228" y="206"/>
                    <a:pt x="228" y="206"/>
                    <a:pt x="227" y="206"/>
                  </a:cubicBezTo>
                  <a:cubicBezTo>
                    <a:pt x="227" y="206"/>
                    <a:pt x="227" y="206"/>
                    <a:pt x="227" y="206"/>
                  </a:cubicBezTo>
                  <a:cubicBezTo>
                    <a:pt x="203" y="200"/>
                    <a:pt x="173" y="194"/>
                    <a:pt x="147" y="177"/>
                  </a:cubicBezTo>
                  <a:cubicBezTo>
                    <a:pt x="121" y="161"/>
                    <a:pt x="98" y="134"/>
                    <a:pt x="87" y="88"/>
                  </a:cubicBezTo>
                  <a:cubicBezTo>
                    <a:pt x="87" y="88"/>
                    <a:pt x="88" y="87"/>
                    <a:pt x="88" y="87"/>
                  </a:cubicBezTo>
                  <a:cubicBezTo>
                    <a:pt x="90" y="85"/>
                    <a:pt x="95" y="80"/>
                    <a:pt x="101" y="75"/>
                  </a:cubicBezTo>
                  <a:cubicBezTo>
                    <a:pt x="106" y="70"/>
                    <a:pt x="112" y="65"/>
                    <a:pt x="115" y="62"/>
                  </a:cubicBezTo>
                  <a:cubicBezTo>
                    <a:pt x="115" y="62"/>
                    <a:pt x="115" y="62"/>
                    <a:pt x="115" y="62"/>
                  </a:cubicBezTo>
                  <a:cubicBezTo>
                    <a:pt x="116" y="61"/>
                    <a:pt x="116" y="61"/>
                    <a:pt x="116" y="61"/>
                  </a:cubicBezTo>
                  <a:cubicBezTo>
                    <a:pt x="116" y="61"/>
                    <a:pt x="116" y="61"/>
                    <a:pt x="116" y="61"/>
                  </a:cubicBezTo>
                  <a:cubicBezTo>
                    <a:pt x="116" y="61"/>
                    <a:pt x="116" y="61"/>
                    <a:pt x="116" y="61"/>
                  </a:cubicBezTo>
                  <a:cubicBezTo>
                    <a:pt x="116" y="60"/>
                    <a:pt x="116" y="60"/>
                    <a:pt x="116" y="60"/>
                  </a:cubicBezTo>
                  <a:cubicBezTo>
                    <a:pt x="116" y="60"/>
                    <a:pt x="116" y="60"/>
                    <a:pt x="116" y="60"/>
                  </a:cubicBezTo>
                  <a:cubicBezTo>
                    <a:pt x="116" y="60"/>
                    <a:pt x="116" y="60"/>
                    <a:pt x="116" y="60"/>
                  </a:cubicBezTo>
                  <a:cubicBezTo>
                    <a:pt x="116" y="59"/>
                    <a:pt x="116" y="59"/>
                    <a:pt x="116" y="59"/>
                  </a:cubicBezTo>
                  <a:cubicBezTo>
                    <a:pt x="116" y="59"/>
                    <a:pt x="116" y="59"/>
                    <a:pt x="116" y="59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114" y="58"/>
                    <a:pt x="114" y="58"/>
                    <a:pt x="113" y="57"/>
                  </a:cubicBezTo>
                  <a:cubicBezTo>
                    <a:pt x="87" y="45"/>
                    <a:pt x="62" y="29"/>
                    <a:pt x="43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34" y="8"/>
                    <a:pt x="25" y="5"/>
                    <a:pt x="17" y="2"/>
                  </a:cubicBezTo>
                  <a:cubicBezTo>
                    <a:pt x="16" y="2"/>
                    <a:pt x="15" y="1"/>
                    <a:pt x="15" y="1"/>
                  </a:cubicBezTo>
                  <a:cubicBezTo>
                    <a:pt x="14" y="0"/>
                    <a:pt x="14" y="0"/>
                    <a:pt x="1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225" name="Freeform 879"/>
            <p:cNvSpPr>
              <a:spLocks noEditPoints="1"/>
            </p:cNvSpPr>
            <p:nvPr/>
          </p:nvSpPr>
          <p:spPr bwMode="auto">
            <a:xfrm>
              <a:off x="4044" y="1022"/>
              <a:ext cx="236" cy="239"/>
            </a:xfrm>
            <a:custGeom>
              <a:avLst/>
              <a:gdLst>
                <a:gd name="T0" fmla="*/ 37 w 100"/>
                <a:gd name="T1" fmla="*/ 97 h 101"/>
                <a:gd name="T2" fmla="*/ 7 w 100"/>
                <a:gd name="T3" fmla="*/ 88 h 101"/>
                <a:gd name="T4" fmla="*/ 4 w 100"/>
                <a:gd name="T5" fmla="*/ 67 h 101"/>
                <a:gd name="T6" fmla="*/ 6 w 100"/>
                <a:gd name="T7" fmla="*/ 33 h 101"/>
                <a:gd name="T8" fmla="*/ 13 w 100"/>
                <a:gd name="T9" fmla="*/ 20 h 101"/>
                <a:gd name="T10" fmla="*/ 45 w 100"/>
                <a:gd name="T11" fmla="*/ 16 h 101"/>
                <a:gd name="T12" fmla="*/ 75 w 100"/>
                <a:gd name="T13" fmla="*/ 19 h 101"/>
                <a:gd name="T14" fmla="*/ 40 w 100"/>
                <a:gd name="T15" fmla="*/ 48 h 101"/>
                <a:gd name="T16" fmla="*/ 31 w 100"/>
                <a:gd name="T17" fmla="*/ 31 h 101"/>
                <a:gd name="T18" fmla="*/ 20 w 100"/>
                <a:gd name="T19" fmla="*/ 43 h 101"/>
                <a:gd name="T20" fmla="*/ 20 w 100"/>
                <a:gd name="T21" fmla="*/ 46 h 101"/>
                <a:gd name="T22" fmla="*/ 45 w 100"/>
                <a:gd name="T23" fmla="*/ 83 h 101"/>
                <a:gd name="T24" fmla="*/ 87 w 100"/>
                <a:gd name="T25" fmla="*/ 27 h 101"/>
                <a:gd name="T26" fmla="*/ 89 w 100"/>
                <a:gd name="T27" fmla="*/ 48 h 101"/>
                <a:gd name="T28" fmla="*/ 85 w 100"/>
                <a:gd name="T29" fmla="*/ 83 h 101"/>
                <a:gd name="T30" fmla="*/ 66 w 100"/>
                <a:gd name="T31" fmla="*/ 96 h 101"/>
                <a:gd name="T32" fmla="*/ 46 w 100"/>
                <a:gd name="T33" fmla="*/ 66 h 101"/>
                <a:gd name="T34" fmla="*/ 88 w 100"/>
                <a:gd name="T35" fmla="*/ 7 h 101"/>
                <a:gd name="T36" fmla="*/ 94 w 100"/>
                <a:gd name="T37" fmla="*/ 15 h 101"/>
                <a:gd name="T38" fmla="*/ 24 w 100"/>
                <a:gd name="T39" fmla="*/ 45 h 101"/>
                <a:gd name="T40" fmla="*/ 37 w 100"/>
                <a:gd name="T41" fmla="*/ 49 h 101"/>
                <a:gd name="T42" fmla="*/ 46 w 100"/>
                <a:gd name="T43" fmla="*/ 66 h 101"/>
                <a:gd name="T44" fmla="*/ 87 w 100"/>
                <a:gd name="T45" fmla="*/ 3 h 101"/>
                <a:gd name="T46" fmla="*/ 56 w 100"/>
                <a:gd name="T47" fmla="*/ 12 h 101"/>
                <a:gd name="T48" fmla="*/ 22 w 100"/>
                <a:gd name="T49" fmla="*/ 14 h 101"/>
                <a:gd name="T50" fmla="*/ 4 w 100"/>
                <a:gd name="T51" fmla="*/ 23 h 101"/>
                <a:gd name="T52" fmla="*/ 0 w 100"/>
                <a:gd name="T53" fmla="*/ 67 h 101"/>
                <a:gd name="T54" fmla="*/ 4 w 100"/>
                <a:gd name="T55" fmla="*/ 90 h 101"/>
                <a:gd name="T56" fmla="*/ 37 w 100"/>
                <a:gd name="T57" fmla="*/ 101 h 101"/>
                <a:gd name="T58" fmla="*/ 67 w 100"/>
                <a:gd name="T59" fmla="*/ 100 h 101"/>
                <a:gd name="T60" fmla="*/ 88 w 100"/>
                <a:gd name="T61" fmla="*/ 85 h 101"/>
                <a:gd name="T62" fmla="*/ 93 w 100"/>
                <a:gd name="T63" fmla="*/ 48 h 101"/>
                <a:gd name="T64" fmla="*/ 93 w 100"/>
                <a:gd name="T65" fmla="*/ 32 h 101"/>
                <a:gd name="T66" fmla="*/ 90 w 100"/>
                <a:gd name="T67" fmla="*/ 25 h 101"/>
                <a:gd name="T68" fmla="*/ 100 w 100"/>
                <a:gd name="T69" fmla="*/ 14 h 101"/>
                <a:gd name="T70" fmla="*/ 93 w 100"/>
                <a:gd name="T71" fmla="*/ 9 h 101"/>
                <a:gd name="T72" fmla="*/ 89 w 100"/>
                <a:gd name="T73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0" h="101">
                  <a:moveTo>
                    <a:pt x="50" y="97"/>
                  </a:moveTo>
                  <a:cubicBezTo>
                    <a:pt x="46" y="97"/>
                    <a:pt x="41" y="97"/>
                    <a:pt x="37" y="97"/>
                  </a:cubicBezTo>
                  <a:cubicBezTo>
                    <a:pt x="32" y="97"/>
                    <a:pt x="25" y="97"/>
                    <a:pt x="20" y="95"/>
                  </a:cubicBezTo>
                  <a:cubicBezTo>
                    <a:pt x="15" y="94"/>
                    <a:pt x="10" y="92"/>
                    <a:pt x="7" y="88"/>
                  </a:cubicBezTo>
                  <a:cubicBezTo>
                    <a:pt x="4" y="84"/>
                    <a:pt x="3" y="79"/>
                    <a:pt x="3" y="73"/>
                  </a:cubicBezTo>
                  <a:cubicBezTo>
                    <a:pt x="3" y="71"/>
                    <a:pt x="4" y="69"/>
                    <a:pt x="4" y="67"/>
                  </a:cubicBezTo>
                  <a:cubicBezTo>
                    <a:pt x="4" y="62"/>
                    <a:pt x="4" y="53"/>
                    <a:pt x="5" y="45"/>
                  </a:cubicBezTo>
                  <a:cubicBezTo>
                    <a:pt x="5" y="40"/>
                    <a:pt x="5" y="36"/>
                    <a:pt x="6" y="33"/>
                  </a:cubicBezTo>
                  <a:cubicBezTo>
                    <a:pt x="6" y="29"/>
                    <a:pt x="7" y="27"/>
                    <a:pt x="8" y="25"/>
                  </a:cubicBezTo>
                  <a:cubicBezTo>
                    <a:pt x="9" y="23"/>
                    <a:pt x="10" y="22"/>
                    <a:pt x="13" y="20"/>
                  </a:cubicBezTo>
                  <a:cubicBezTo>
                    <a:pt x="17" y="19"/>
                    <a:pt x="22" y="17"/>
                    <a:pt x="28" y="17"/>
                  </a:cubicBezTo>
                  <a:cubicBezTo>
                    <a:pt x="33" y="16"/>
                    <a:pt x="39" y="16"/>
                    <a:pt x="45" y="16"/>
                  </a:cubicBezTo>
                  <a:cubicBezTo>
                    <a:pt x="50" y="16"/>
                    <a:pt x="54" y="16"/>
                    <a:pt x="56" y="16"/>
                  </a:cubicBezTo>
                  <a:cubicBezTo>
                    <a:pt x="66" y="16"/>
                    <a:pt x="70" y="17"/>
                    <a:pt x="75" y="19"/>
                  </a:cubicBezTo>
                  <a:cubicBezTo>
                    <a:pt x="66" y="30"/>
                    <a:pt x="57" y="43"/>
                    <a:pt x="46" y="60"/>
                  </a:cubicBezTo>
                  <a:cubicBezTo>
                    <a:pt x="44" y="56"/>
                    <a:pt x="42" y="52"/>
                    <a:pt x="40" y="48"/>
                  </a:cubicBezTo>
                  <a:cubicBezTo>
                    <a:pt x="37" y="42"/>
                    <a:pt x="35" y="36"/>
                    <a:pt x="33" y="33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27" y="37"/>
                    <a:pt x="24" y="40"/>
                    <a:pt x="20" y="43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5" y="52"/>
                    <a:pt x="39" y="69"/>
                    <a:pt x="44" y="80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59" y="62"/>
                    <a:pt x="73" y="44"/>
                    <a:pt x="87" y="27"/>
                  </a:cubicBezTo>
                  <a:cubicBezTo>
                    <a:pt x="88" y="28"/>
                    <a:pt x="89" y="29"/>
                    <a:pt x="89" y="32"/>
                  </a:cubicBezTo>
                  <a:cubicBezTo>
                    <a:pt x="89" y="38"/>
                    <a:pt x="89" y="43"/>
                    <a:pt x="89" y="48"/>
                  </a:cubicBezTo>
                  <a:cubicBezTo>
                    <a:pt x="89" y="56"/>
                    <a:pt x="89" y="64"/>
                    <a:pt x="88" y="74"/>
                  </a:cubicBezTo>
                  <a:cubicBezTo>
                    <a:pt x="87" y="78"/>
                    <a:pt x="86" y="81"/>
                    <a:pt x="85" y="83"/>
                  </a:cubicBezTo>
                  <a:cubicBezTo>
                    <a:pt x="84" y="85"/>
                    <a:pt x="82" y="88"/>
                    <a:pt x="79" y="90"/>
                  </a:cubicBezTo>
                  <a:cubicBezTo>
                    <a:pt x="76" y="93"/>
                    <a:pt x="71" y="95"/>
                    <a:pt x="66" y="96"/>
                  </a:cubicBezTo>
                  <a:cubicBezTo>
                    <a:pt x="61" y="97"/>
                    <a:pt x="56" y="97"/>
                    <a:pt x="50" y="97"/>
                  </a:cubicBezTo>
                  <a:moveTo>
                    <a:pt x="46" y="66"/>
                  </a:moveTo>
                  <a:cubicBezTo>
                    <a:pt x="48" y="64"/>
                    <a:pt x="48" y="64"/>
                    <a:pt x="48" y="64"/>
                  </a:cubicBezTo>
                  <a:cubicBezTo>
                    <a:pt x="64" y="40"/>
                    <a:pt x="74" y="24"/>
                    <a:pt x="88" y="7"/>
                  </a:cubicBezTo>
                  <a:cubicBezTo>
                    <a:pt x="89" y="9"/>
                    <a:pt x="89" y="10"/>
                    <a:pt x="90" y="11"/>
                  </a:cubicBezTo>
                  <a:cubicBezTo>
                    <a:pt x="91" y="12"/>
                    <a:pt x="93" y="13"/>
                    <a:pt x="94" y="15"/>
                  </a:cubicBezTo>
                  <a:cubicBezTo>
                    <a:pt x="76" y="34"/>
                    <a:pt x="60" y="54"/>
                    <a:pt x="46" y="76"/>
                  </a:cubicBezTo>
                  <a:cubicBezTo>
                    <a:pt x="40" y="65"/>
                    <a:pt x="29" y="51"/>
                    <a:pt x="24" y="45"/>
                  </a:cubicBezTo>
                  <a:cubicBezTo>
                    <a:pt x="26" y="42"/>
                    <a:pt x="29" y="40"/>
                    <a:pt x="31" y="37"/>
                  </a:cubicBezTo>
                  <a:cubicBezTo>
                    <a:pt x="33" y="40"/>
                    <a:pt x="35" y="45"/>
                    <a:pt x="37" y="49"/>
                  </a:cubicBezTo>
                  <a:cubicBezTo>
                    <a:pt x="40" y="55"/>
                    <a:pt x="42" y="60"/>
                    <a:pt x="45" y="64"/>
                  </a:cubicBezTo>
                  <a:cubicBezTo>
                    <a:pt x="46" y="66"/>
                    <a:pt x="46" y="66"/>
                    <a:pt x="46" y="66"/>
                  </a:cubicBezTo>
                  <a:moveTo>
                    <a:pt x="89" y="0"/>
                  </a:moveTo>
                  <a:cubicBezTo>
                    <a:pt x="87" y="3"/>
                    <a:pt x="87" y="3"/>
                    <a:pt x="87" y="3"/>
                  </a:cubicBezTo>
                  <a:cubicBezTo>
                    <a:pt x="83" y="7"/>
                    <a:pt x="80" y="11"/>
                    <a:pt x="77" y="16"/>
                  </a:cubicBezTo>
                  <a:cubicBezTo>
                    <a:pt x="72" y="14"/>
                    <a:pt x="67" y="13"/>
                    <a:pt x="56" y="12"/>
                  </a:cubicBezTo>
                  <a:cubicBezTo>
                    <a:pt x="54" y="12"/>
                    <a:pt x="50" y="12"/>
                    <a:pt x="45" y="12"/>
                  </a:cubicBezTo>
                  <a:cubicBezTo>
                    <a:pt x="38" y="12"/>
                    <a:pt x="29" y="12"/>
                    <a:pt x="22" y="14"/>
                  </a:cubicBezTo>
                  <a:cubicBezTo>
                    <a:pt x="18" y="15"/>
                    <a:pt x="14" y="16"/>
                    <a:pt x="11" y="17"/>
                  </a:cubicBezTo>
                  <a:cubicBezTo>
                    <a:pt x="8" y="19"/>
                    <a:pt x="6" y="21"/>
                    <a:pt x="4" y="23"/>
                  </a:cubicBezTo>
                  <a:cubicBezTo>
                    <a:pt x="3" y="26"/>
                    <a:pt x="3" y="29"/>
                    <a:pt x="2" y="32"/>
                  </a:cubicBezTo>
                  <a:cubicBezTo>
                    <a:pt x="1" y="43"/>
                    <a:pt x="1" y="60"/>
                    <a:pt x="0" y="67"/>
                  </a:cubicBezTo>
                  <a:cubicBezTo>
                    <a:pt x="0" y="69"/>
                    <a:pt x="0" y="71"/>
                    <a:pt x="0" y="73"/>
                  </a:cubicBezTo>
                  <a:cubicBezTo>
                    <a:pt x="0" y="79"/>
                    <a:pt x="1" y="85"/>
                    <a:pt x="4" y="90"/>
                  </a:cubicBezTo>
                  <a:cubicBezTo>
                    <a:pt x="8" y="95"/>
                    <a:pt x="13" y="97"/>
                    <a:pt x="19" y="99"/>
                  </a:cubicBezTo>
                  <a:cubicBezTo>
                    <a:pt x="25" y="100"/>
                    <a:pt x="31" y="101"/>
                    <a:pt x="37" y="101"/>
                  </a:cubicBezTo>
                  <a:cubicBezTo>
                    <a:pt x="41" y="101"/>
                    <a:pt x="46" y="101"/>
                    <a:pt x="50" y="101"/>
                  </a:cubicBezTo>
                  <a:cubicBezTo>
                    <a:pt x="56" y="101"/>
                    <a:pt x="62" y="101"/>
                    <a:pt x="67" y="100"/>
                  </a:cubicBezTo>
                  <a:cubicBezTo>
                    <a:pt x="72" y="99"/>
                    <a:pt x="77" y="97"/>
                    <a:pt x="81" y="93"/>
                  </a:cubicBezTo>
                  <a:cubicBezTo>
                    <a:pt x="85" y="90"/>
                    <a:pt x="87" y="88"/>
                    <a:pt x="88" y="85"/>
                  </a:cubicBezTo>
                  <a:cubicBezTo>
                    <a:pt x="90" y="82"/>
                    <a:pt x="90" y="79"/>
                    <a:pt x="91" y="75"/>
                  </a:cubicBezTo>
                  <a:cubicBezTo>
                    <a:pt x="93" y="65"/>
                    <a:pt x="93" y="56"/>
                    <a:pt x="93" y="48"/>
                  </a:cubicBezTo>
                  <a:cubicBezTo>
                    <a:pt x="93" y="43"/>
                    <a:pt x="93" y="38"/>
                    <a:pt x="93" y="32"/>
                  </a:cubicBezTo>
                  <a:cubicBezTo>
                    <a:pt x="93" y="32"/>
                    <a:pt x="93" y="32"/>
                    <a:pt x="93" y="32"/>
                  </a:cubicBezTo>
                  <a:cubicBezTo>
                    <a:pt x="93" y="32"/>
                    <a:pt x="93" y="32"/>
                    <a:pt x="93" y="32"/>
                  </a:cubicBezTo>
                  <a:cubicBezTo>
                    <a:pt x="92" y="28"/>
                    <a:pt x="91" y="26"/>
                    <a:pt x="90" y="25"/>
                  </a:cubicBezTo>
                  <a:cubicBezTo>
                    <a:pt x="93" y="22"/>
                    <a:pt x="95" y="19"/>
                    <a:pt x="98" y="16"/>
                  </a:cubicBezTo>
                  <a:cubicBezTo>
                    <a:pt x="100" y="14"/>
                    <a:pt x="100" y="14"/>
                    <a:pt x="100" y="14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96" y="11"/>
                    <a:pt x="94" y="10"/>
                    <a:pt x="93" y="9"/>
                  </a:cubicBezTo>
                  <a:cubicBezTo>
                    <a:pt x="92" y="7"/>
                    <a:pt x="91" y="6"/>
                    <a:pt x="90" y="3"/>
                  </a:cubicBezTo>
                  <a:cubicBezTo>
                    <a:pt x="89" y="0"/>
                    <a:pt x="89" y="0"/>
                    <a:pt x="8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226" name="Freeform 880"/>
            <p:cNvSpPr>
              <a:spLocks/>
            </p:cNvSpPr>
            <p:nvPr/>
          </p:nvSpPr>
          <p:spPr bwMode="auto">
            <a:xfrm>
              <a:off x="2879" y="160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227" name="Freeform 881"/>
            <p:cNvSpPr>
              <a:spLocks/>
            </p:cNvSpPr>
            <p:nvPr/>
          </p:nvSpPr>
          <p:spPr bwMode="auto">
            <a:xfrm>
              <a:off x="2879" y="160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228" name="Freeform 882"/>
            <p:cNvSpPr>
              <a:spLocks/>
            </p:cNvSpPr>
            <p:nvPr/>
          </p:nvSpPr>
          <p:spPr bwMode="auto">
            <a:xfrm>
              <a:off x="2749" y="176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229" name="Freeform 883"/>
            <p:cNvSpPr>
              <a:spLocks/>
            </p:cNvSpPr>
            <p:nvPr/>
          </p:nvSpPr>
          <p:spPr bwMode="auto">
            <a:xfrm>
              <a:off x="2749" y="176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230" name="Freeform 884"/>
            <p:cNvSpPr>
              <a:spLocks noEditPoints="1"/>
            </p:cNvSpPr>
            <p:nvPr/>
          </p:nvSpPr>
          <p:spPr bwMode="auto">
            <a:xfrm>
              <a:off x="2803" y="724"/>
              <a:ext cx="277" cy="433"/>
            </a:xfrm>
            <a:custGeom>
              <a:avLst/>
              <a:gdLst>
                <a:gd name="T0" fmla="*/ 78 w 117"/>
                <a:gd name="T1" fmla="*/ 178 h 183"/>
                <a:gd name="T2" fmla="*/ 91 w 117"/>
                <a:gd name="T3" fmla="*/ 179 h 183"/>
                <a:gd name="T4" fmla="*/ 86 w 117"/>
                <a:gd name="T5" fmla="*/ 178 h 183"/>
                <a:gd name="T6" fmla="*/ 94 w 117"/>
                <a:gd name="T7" fmla="*/ 179 h 183"/>
                <a:gd name="T8" fmla="*/ 64 w 117"/>
                <a:gd name="T9" fmla="*/ 174 h 183"/>
                <a:gd name="T10" fmla="*/ 100 w 117"/>
                <a:gd name="T11" fmla="*/ 178 h 183"/>
                <a:gd name="T12" fmla="*/ 106 w 117"/>
                <a:gd name="T13" fmla="*/ 175 h 183"/>
                <a:gd name="T14" fmla="*/ 57 w 117"/>
                <a:gd name="T15" fmla="*/ 172 h 183"/>
                <a:gd name="T16" fmla="*/ 11 w 117"/>
                <a:gd name="T17" fmla="*/ 167 h 183"/>
                <a:gd name="T18" fmla="*/ 47 w 117"/>
                <a:gd name="T19" fmla="*/ 169 h 183"/>
                <a:gd name="T20" fmla="*/ 18 w 117"/>
                <a:gd name="T21" fmla="*/ 164 h 183"/>
                <a:gd name="T22" fmla="*/ 41 w 117"/>
                <a:gd name="T23" fmla="*/ 157 h 183"/>
                <a:gd name="T24" fmla="*/ 32 w 117"/>
                <a:gd name="T25" fmla="*/ 157 h 183"/>
                <a:gd name="T26" fmla="*/ 35 w 117"/>
                <a:gd name="T27" fmla="*/ 157 h 183"/>
                <a:gd name="T28" fmla="*/ 12 w 117"/>
                <a:gd name="T29" fmla="*/ 151 h 183"/>
                <a:gd name="T30" fmla="*/ 5 w 117"/>
                <a:gd name="T31" fmla="*/ 154 h 183"/>
                <a:gd name="T32" fmla="*/ 6 w 117"/>
                <a:gd name="T33" fmla="*/ 142 h 183"/>
                <a:gd name="T34" fmla="*/ 86 w 117"/>
                <a:gd name="T35" fmla="*/ 103 h 183"/>
                <a:gd name="T36" fmla="*/ 73 w 117"/>
                <a:gd name="T37" fmla="*/ 112 h 183"/>
                <a:gd name="T38" fmla="*/ 66 w 117"/>
                <a:gd name="T39" fmla="*/ 102 h 183"/>
                <a:gd name="T40" fmla="*/ 12 w 117"/>
                <a:gd name="T41" fmla="*/ 103 h 183"/>
                <a:gd name="T42" fmla="*/ 10 w 117"/>
                <a:gd name="T43" fmla="*/ 111 h 183"/>
                <a:gd name="T44" fmla="*/ 19 w 117"/>
                <a:gd name="T45" fmla="*/ 102 h 183"/>
                <a:gd name="T46" fmla="*/ 30 w 117"/>
                <a:gd name="T47" fmla="*/ 101 h 183"/>
                <a:gd name="T48" fmla="*/ 102 w 117"/>
                <a:gd name="T49" fmla="*/ 56 h 183"/>
                <a:gd name="T50" fmla="*/ 84 w 117"/>
                <a:gd name="T51" fmla="*/ 53 h 183"/>
                <a:gd name="T52" fmla="*/ 80 w 117"/>
                <a:gd name="T53" fmla="*/ 63 h 183"/>
                <a:gd name="T54" fmla="*/ 89 w 117"/>
                <a:gd name="T55" fmla="*/ 60 h 183"/>
                <a:gd name="T56" fmla="*/ 76 w 117"/>
                <a:gd name="T57" fmla="*/ 52 h 183"/>
                <a:gd name="T58" fmla="*/ 103 w 117"/>
                <a:gd name="T59" fmla="*/ 52 h 183"/>
                <a:gd name="T60" fmla="*/ 97 w 117"/>
                <a:gd name="T61" fmla="*/ 49 h 183"/>
                <a:gd name="T62" fmla="*/ 72 w 117"/>
                <a:gd name="T63" fmla="*/ 48 h 183"/>
                <a:gd name="T64" fmla="*/ 53 w 117"/>
                <a:gd name="T65" fmla="*/ 46 h 183"/>
                <a:gd name="T66" fmla="*/ 73 w 117"/>
                <a:gd name="T67" fmla="*/ 37 h 183"/>
                <a:gd name="T68" fmla="*/ 54 w 117"/>
                <a:gd name="T69" fmla="*/ 50 h 183"/>
                <a:gd name="T70" fmla="*/ 66 w 117"/>
                <a:gd name="T71" fmla="*/ 36 h 183"/>
                <a:gd name="T72" fmla="*/ 65 w 117"/>
                <a:gd name="T73" fmla="*/ 46 h 183"/>
                <a:gd name="T74" fmla="*/ 30 w 117"/>
                <a:gd name="T75" fmla="*/ 79 h 183"/>
                <a:gd name="T76" fmla="*/ 62 w 117"/>
                <a:gd name="T77" fmla="*/ 4 h 183"/>
                <a:gd name="T78" fmla="*/ 75 w 117"/>
                <a:gd name="T79" fmla="*/ 33 h 183"/>
                <a:gd name="T80" fmla="*/ 49 w 117"/>
                <a:gd name="T81" fmla="*/ 54 h 183"/>
                <a:gd name="T82" fmla="*/ 57 w 117"/>
                <a:gd name="T83" fmla="*/ 81 h 183"/>
                <a:gd name="T84" fmla="*/ 58 w 117"/>
                <a:gd name="T85" fmla="*/ 98 h 183"/>
                <a:gd name="T86" fmla="*/ 54 w 117"/>
                <a:gd name="T87" fmla="*/ 114 h 183"/>
                <a:gd name="T88" fmla="*/ 83 w 117"/>
                <a:gd name="T89" fmla="*/ 142 h 183"/>
                <a:gd name="T90" fmla="*/ 34 w 117"/>
                <a:gd name="T91" fmla="*/ 153 h 183"/>
                <a:gd name="T92" fmla="*/ 25 w 117"/>
                <a:gd name="T93" fmla="*/ 120 h 183"/>
                <a:gd name="T94" fmla="*/ 33 w 117"/>
                <a:gd name="T95" fmla="*/ 98 h 183"/>
                <a:gd name="T96" fmla="*/ 32 w 117"/>
                <a:gd name="T97" fmla="*/ 97 h 183"/>
                <a:gd name="T98" fmla="*/ 22 w 117"/>
                <a:gd name="T99" fmla="*/ 32 h 183"/>
                <a:gd name="T100" fmla="*/ 7 w 117"/>
                <a:gd name="T101" fmla="*/ 115 h 183"/>
                <a:gd name="T102" fmla="*/ 10 w 117"/>
                <a:gd name="T103" fmla="*/ 117 h 183"/>
                <a:gd name="T104" fmla="*/ 4 w 117"/>
                <a:gd name="T105" fmla="*/ 132 h 183"/>
                <a:gd name="T106" fmla="*/ 8 w 117"/>
                <a:gd name="T107" fmla="*/ 170 h 183"/>
                <a:gd name="T108" fmla="*/ 36 w 117"/>
                <a:gd name="T109" fmla="*/ 173 h 183"/>
                <a:gd name="T110" fmla="*/ 111 w 117"/>
                <a:gd name="T111" fmla="*/ 180 h 183"/>
                <a:gd name="T112" fmla="*/ 111 w 117"/>
                <a:gd name="T113" fmla="*/ 136 h 183"/>
                <a:gd name="T114" fmla="*/ 50 w 117"/>
                <a:gd name="T115" fmla="*/ 130 h 183"/>
                <a:gd name="T116" fmla="*/ 87 w 117"/>
                <a:gd name="T117" fmla="*/ 116 h 183"/>
                <a:gd name="T118" fmla="*/ 90 w 117"/>
                <a:gd name="T119" fmla="*/ 95 h 183"/>
                <a:gd name="T120" fmla="*/ 55 w 117"/>
                <a:gd name="T121" fmla="*/ 64 h 183"/>
                <a:gd name="T122" fmla="*/ 73 w 117"/>
                <a:gd name="T123" fmla="*/ 60 h 183"/>
                <a:gd name="T124" fmla="*/ 104 w 117"/>
                <a:gd name="T125" fmla="*/ 5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7" h="183">
                  <a:moveTo>
                    <a:pt x="78" y="178"/>
                  </a:moveTo>
                  <a:cubicBezTo>
                    <a:pt x="77" y="178"/>
                    <a:pt x="75" y="177"/>
                    <a:pt x="74" y="177"/>
                  </a:cubicBezTo>
                  <a:cubicBezTo>
                    <a:pt x="75" y="173"/>
                    <a:pt x="77" y="170"/>
                    <a:pt x="79" y="166"/>
                  </a:cubicBezTo>
                  <a:cubicBezTo>
                    <a:pt x="79" y="165"/>
                    <a:pt x="79" y="165"/>
                    <a:pt x="79" y="165"/>
                  </a:cubicBezTo>
                  <a:cubicBezTo>
                    <a:pt x="79" y="165"/>
                    <a:pt x="79" y="165"/>
                    <a:pt x="79" y="165"/>
                  </a:cubicBezTo>
                  <a:cubicBezTo>
                    <a:pt x="81" y="165"/>
                    <a:pt x="82" y="166"/>
                    <a:pt x="84" y="166"/>
                  </a:cubicBezTo>
                  <a:cubicBezTo>
                    <a:pt x="82" y="170"/>
                    <a:pt x="80" y="174"/>
                    <a:pt x="78" y="178"/>
                  </a:cubicBezTo>
                  <a:moveTo>
                    <a:pt x="86" y="178"/>
                  </a:moveTo>
                  <a:cubicBezTo>
                    <a:pt x="87" y="178"/>
                    <a:pt x="87" y="178"/>
                    <a:pt x="87" y="178"/>
                  </a:cubicBezTo>
                  <a:cubicBezTo>
                    <a:pt x="89" y="174"/>
                    <a:pt x="92" y="170"/>
                    <a:pt x="94" y="166"/>
                  </a:cubicBezTo>
                  <a:cubicBezTo>
                    <a:pt x="94" y="165"/>
                    <a:pt x="94" y="165"/>
                    <a:pt x="94" y="165"/>
                  </a:cubicBezTo>
                  <a:cubicBezTo>
                    <a:pt x="96" y="165"/>
                    <a:pt x="97" y="165"/>
                    <a:pt x="98" y="165"/>
                  </a:cubicBezTo>
                  <a:cubicBezTo>
                    <a:pt x="96" y="169"/>
                    <a:pt x="94" y="174"/>
                    <a:pt x="91" y="179"/>
                  </a:cubicBezTo>
                  <a:cubicBezTo>
                    <a:pt x="91" y="179"/>
                    <a:pt x="91" y="179"/>
                    <a:pt x="91" y="179"/>
                  </a:cubicBezTo>
                  <a:cubicBezTo>
                    <a:pt x="87" y="179"/>
                    <a:pt x="84" y="179"/>
                    <a:pt x="80" y="178"/>
                  </a:cubicBezTo>
                  <a:cubicBezTo>
                    <a:pt x="82" y="174"/>
                    <a:pt x="84" y="170"/>
                    <a:pt x="86" y="166"/>
                  </a:cubicBezTo>
                  <a:cubicBezTo>
                    <a:pt x="86" y="166"/>
                    <a:pt x="87" y="166"/>
                    <a:pt x="87" y="166"/>
                  </a:cubicBezTo>
                  <a:cubicBezTo>
                    <a:pt x="89" y="166"/>
                    <a:pt x="90" y="166"/>
                    <a:pt x="92" y="166"/>
                  </a:cubicBezTo>
                  <a:cubicBezTo>
                    <a:pt x="90" y="169"/>
                    <a:pt x="88" y="173"/>
                    <a:pt x="86" y="177"/>
                  </a:cubicBezTo>
                  <a:cubicBezTo>
                    <a:pt x="85" y="178"/>
                    <a:pt x="86" y="178"/>
                    <a:pt x="86" y="178"/>
                  </a:cubicBezTo>
                  <a:cubicBezTo>
                    <a:pt x="86" y="178"/>
                    <a:pt x="86" y="178"/>
                    <a:pt x="86" y="178"/>
                  </a:cubicBezTo>
                  <a:moveTo>
                    <a:pt x="72" y="176"/>
                  </a:moveTo>
                  <a:cubicBezTo>
                    <a:pt x="70" y="176"/>
                    <a:pt x="68" y="175"/>
                    <a:pt x="65" y="175"/>
                  </a:cubicBezTo>
                  <a:cubicBezTo>
                    <a:pt x="68" y="171"/>
                    <a:pt x="70" y="168"/>
                    <a:pt x="73" y="164"/>
                  </a:cubicBezTo>
                  <a:cubicBezTo>
                    <a:pt x="73" y="164"/>
                    <a:pt x="73" y="164"/>
                    <a:pt x="73" y="164"/>
                  </a:cubicBezTo>
                  <a:cubicBezTo>
                    <a:pt x="74" y="164"/>
                    <a:pt x="76" y="165"/>
                    <a:pt x="77" y="165"/>
                  </a:cubicBezTo>
                  <a:cubicBezTo>
                    <a:pt x="75" y="169"/>
                    <a:pt x="74" y="173"/>
                    <a:pt x="72" y="176"/>
                  </a:cubicBezTo>
                  <a:moveTo>
                    <a:pt x="94" y="179"/>
                  </a:moveTo>
                  <a:cubicBezTo>
                    <a:pt x="96" y="174"/>
                    <a:pt x="98" y="169"/>
                    <a:pt x="101" y="164"/>
                  </a:cubicBezTo>
                  <a:cubicBezTo>
                    <a:pt x="102" y="164"/>
                    <a:pt x="104" y="164"/>
                    <a:pt x="105" y="163"/>
                  </a:cubicBezTo>
                  <a:cubicBezTo>
                    <a:pt x="103" y="168"/>
                    <a:pt x="101" y="172"/>
                    <a:pt x="99" y="177"/>
                  </a:cubicBezTo>
                  <a:cubicBezTo>
                    <a:pt x="98" y="178"/>
                    <a:pt x="99" y="178"/>
                    <a:pt x="99" y="178"/>
                  </a:cubicBezTo>
                  <a:cubicBezTo>
                    <a:pt x="100" y="178"/>
                    <a:pt x="100" y="178"/>
                    <a:pt x="100" y="178"/>
                  </a:cubicBezTo>
                  <a:cubicBezTo>
                    <a:pt x="98" y="179"/>
                    <a:pt x="96" y="179"/>
                    <a:pt x="94" y="179"/>
                  </a:cubicBezTo>
                  <a:moveTo>
                    <a:pt x="64" y="174"/>
                  </a:moveTo>
                  <a:cubicBezTo>
                    <a:pt x="62" y="173"/>
                    <a:pt x="61" y="173"/>
                    <a:pt x="59" y="172"/>
                  </a:cubicBezTo>
                  <a:cubicBezTo>
                    <a:pt x="61" y="169"/>
                    <a:pt x="63" y="165"/>
                    <a:pt x="65" y="162"/>
                  </a:cubicBezTo>
                  <a:cubicBezTo>
                    <a:pt x="66" y="162"/>
                    <a:pt x="66" y="163"/>
                    <a:pt x="67" y="163"/>
                  </a:cubicBezTo>
                  <a:cubicBezTo>
                    <a:pt x="68" y="163"/>
                    <a:pt x="69" y="163"/>
                    <a:pt x="71" y="164"/>
                  </a:cubicBezTo>
                  <a:cubicBezTo>
                    <a:pt x="68" y="167"/>
                    <a:pt x="66" y="170"/>
                    <a:pt x="64" y="174"/>
                  </a:cubicBezTo>
                  <a:moveTo>
                    <a:pt x="100" y="178"/>
                  </a:moveTo>
                  <a:cubicBezTo>
                    <a:pt x="100" y="178"/>
                    <a:pt x="100" y="178"/>
                    <a:pt x="100" y="178"/>
                  </a:cubicBezTo>
                  <a:cubicBezTo>
                    <a:pt x="103" y="173"/>
                    <a:pt x="105" y="167"/>
                    <a:pt x="108" y="162"/>
                  </a:cubicBezTo>
                  <a:cubicBezTo>
                    <a:pt x="108" y="162"/>
                    <a:pt x="108" y="162"/>
                    <a:pt x="108" y="162"/>
                  </a:cubicBezTo>
                  <a:cubicBezTo>
                    <a:pt x="110" y="162"/>
                    <a:pt x="111" y="161"/>
                    <a:pt x="113" y="161"/>
                  </a:cubicBezTo>
                  <a:cubicBezTo>
                    <a:pt x="112" y="161"/>
                    <a:pt x="112" y="161"/>
                    <a:pt x="112" y="161"/>
                  </a:cubicBezTo>
                  <a:cubicBezTo>
                    <a:pt x="112" y="161"/>
                    <a:pt x="112" y="161"/>
                    <a:pt x="112" y="161"/>
                  </a:cubicBezTo>
                  <a:cubicBezTo>
                    <a:pt x="112" y="161"/>
                    <a:pt x="112" y="161"/>
                    <a:pt x="112" y="161"/>
                  </a:cubicBezTo>
                  <a:cubicBezTo>
                    <a:pt x="110" y="166"/>
                    <a:pt x="108" y="171"/>
                    <a:pt x="106" y="175"/>
                  </a:cubicBezTo>
                  <a:cubicBezTo>
                    <a:pt x="105" y="176"/>
                    <a:pt x="106" y="176"/>
                    <a:pt x="106" y="177"/>
                  </a:cubicBezTo>
                  <a:cubicBezTo>
                    <a:pt x="106" y="177"/>
                    <a:pt x="106" y="177"/>
                    <a:pt x="107" y="177"/>
                  </a:cubicBezTo>
                  <a:cubicBezTo>
                    <a:pt x="107" y="177"/>
                    <a:pt x="107" y="176"/>
                    <a:pt x="107" y="176"/>
                  </a:cubicBezTo>
                  <a:cubicBezTo>
                    <a:pt x="109" y="174"/>
                    <a:pt x="110" y="171"/>
                    <a:pt x="111" y="169"/>
                  </a:cubicBezTo>
                  <a:cubicBezTo>
                    <a:pt x="110" y="171"/>
                    <a:pt x="110" y="173"/>
                    <a:pt x="109" y="176"/>
                  </a:cubicBezTo>
                  <a:cubicBezTo>
                    <a:pt x="106" y="177"/>
                    <a:pt x="103" y="178"/>
                    <a:pt x="100" y="178"/>
                  </a:cubicBezTo>
                  <a:moveTo>
                    <a:pt x="57" y="172"/>
                  </a:moveTo>
                  <a:cubicBezTo>
                    <a:pt x="55" y="171"/>
                    <a:pt x="52" y="170"/>
                    <a:pt x="50" y="170"/>
                  </a:cubicBezTo>
                  <a:cubicBezTo>
                    <a:pt x="51" y="166"/>
                    <a:pt x="53" y="163"/>
                    <a:pt x="55" y="160"/>
                  </a:cubicBezTo>
                  <a:cubicBezTo>
                    <a:pt x="55" y="160"/>
                    <a:pt x="55" y="160"/>
                    <a:pt x="55" y="160"/>
                  </a:cubicBezTo>
                  <a:cubicBezTo>
                    <a:pt x="58" y="160"/>
                    <a:pt x="60" y="161"/>
                    <a:pt x="63" y="162"/>
                  </a:cubicBezTo>
                  <a:cubicBezTo>
                    <a:pt x="61" y="165"/>
                    <a:pt x="59" y="168"/>
                    <a:pt x="57" y="172"/>
                  </a:cubicBezTo>
                  <a:moveTo>
                    <a:pt x="13" y="172"/>
                  </a:moveTo>
                  <a:cubicBezTo>
                    <a:pt x="13" y="170"/>
                    <a:pt x="12" y="169"/>
                    <a:pt x="11" y="167"/>
                  </a:cubicBezTo>
                  <a:cubicBezTo>
                    <a:pt x="11" y="167"/>
                    <a:pt x="10" y="167"/>
                    <a:pt x="10" y="166"/>
                  </a:cubicBezTo>
                  <a:cubicBezTo>
                    <a:pt x="11" y="163"/>
                    <a:pt x="13" y="161"/>
                    <a:pt x="14" y="160"/>
                  </a:cubicBezTo>
                  <a:cubicBezTo>
                    <a:pt x="15" y="159"/>
                    <a:pt x="15" y="159"/>
                    <a:pt x="15" y="159"/>
                  </a:cubicBezTo>
                  <a:cubicBezTo>
                    <a:pt x="14" y="164"/>
                    <a:pt x="14" y="167"/>
                    <a:pt x="13" y="172"/>
                  </a:cubicBezTo>
                  <a:moveTo>
                    <a:pt x="48" y="169"/>
                  </a:moveTo>
                  <a:cubicBezTo>
                    <a:pt x="47" y="169"/>
                    <a:pt x="47" y="169"/>
                    <a:pt x="47" y="169"/>
                  </a:cubicBezTo>
                  <a:cubicBezTo>
                    <a:pt x="47" y="169"/>
                    <a:pt x="47" y="169"/>
                    <a:pt x="47" y="169"/>
                  </a:cubicBezTo>
                  <a:cubicBezTo>
                    <a:pt x="46" y="169"/>
                    <a:pt x="45" y="169"/>
                    <a:pt x="44" y="169"/>
                  </a:cubicBezTo>
                  <a:cubicBezTo>
                    <a:pt x="45" y="165"/>
                    <a:pt x="47" y="162"/>
                    <a:pt x="50" y="159"/>
                  </a:cubicBezTo>
                  <a:cubicBezTo>
                    <a:pt x="50" y="158"/>
                    <a:pt x="50" y="158"/>
                    <a:pt x="50" y="158"/>
                  </a:cubicBezTo>
                  <a:cubicBezTo>
                    <a:pt x="51" y="159"/>
                    <a:pt x="52" y="159"/>
                    <a:pt x="53" y="159"/>
                  </a:cubicBezTo>
                  <a:cubicBezTo>
                    <a:pt x="51" y="162"/>
                    <a:pt x="50" y="166"/>
                    <a:pt x="48" y="169"/>
                  </a:cubicBezTo>
                  <a:moveTo>
                    <a:pt x="17" y="174"/>
                  </a:moveTo>
                  <a:cubicBezTo>
                    <a:pt x="18" y="170"/>
                    <a:pt x="18" y="167"/>
                    <a:pt x="18" y="164"/>
                  </a:cubicBezTo>
                  <a:cubicBezTo>
                    <a:pt x="19" y="163"/>
                    <a:pt x="19" y="163"/>
                    <a:pt x="19" y="163"/>
                  </a:cubicBezTo>
                  <a:cubicBezTo>
                    <a:pt x="21" y="162"/>
                    <a:pt x="21" y="160"/>
                    <a:pt x="23" y="159"/>
                  </a:cubicBezTo>
                  <a:cubicBezTo>
                    <a:pt x="24" y="159"/>
                    <a:pt x="25" y="158"/>
                    <a:pt x="25" y="158"/>
                  </a:cubicBezTo>
                  <a:cubicBezTo>
                    <a:pt x="23" y="163"/>
                    <a:pt x="20" y="168"/>
                    <a:pt x="17" y="174"/>
                  </a:cubicBezTo>
                  <a:moveTo>
                    <a:pt x="35" y="169"/>
                  </a:moveTo>
                  <a:cubicBezTo>
                    <a:pt x="36" y="169"/>
                    <a:pt x="36" y="169"/>
                    <a:pt x="36" y="169"/>
                  </a:cubicBezTo>
                  <a:cubicBezTo>
                    <a:pt x="37" y="165"/>
                    <a:pt x="39" y="161"/>
                    <a:pt x="41" y="157"/>
                  </a:cubicBezTo>
                  <a:cubicBezTo>
                    <a:pt x="43" y="157"/>
                    <a:pt x="45" y="158"/>
                    <a:pt x="48" y="158"/>
                  </a:cubicBezTo>
                  <a:cubicBezTo>
                    <a:pt x="45" y="161"/>
                    <a:pt x="43" y="165"/>
                    <a:pt x="42" y="169"/>
                  </a:cubicBezTo>
                  <a:cubicBezTo>
                    <a:pt x="40" y="169"/>
                    <a:pt x="37" y="169"/>
                    <a:pt x="35" y="169"/>
                  </a:cubicBezTo>
                  <a:cubicBezTo>
                    <a:pt x="35" y="169"/>
                    <a:pt x="35" y="169"/>
                    <a:pt x="35" y="169"/>
                  </a:cubicBezTo>
                  <a:moveTo>
                    <a:pt x="20" y="173"/>
                  </a:moveTo>
                  <a:cubicBezTo>
                    <a:pt x="22" y="168"/>
                    <a:pt x="25" y="163"/>
                    <a:pt x="28" y="157"/>
                  </a:cubicBezTo>
                  <a:cubicBezTo>
                    <a:pt x="29" y="157"/>
                    <a:pt x="31" y="157"/>
                    <a:pt x="32" y="157"/>
                  </a:cubicBezTo>
                  <a:cubicBezTo>
                    <a:pt x="30" y="161"/>
                    <a:pt x="28" y="166"/>
                    <a:pt x="26" y="170"/>
                  </a:cubicBezTo>
                  <a:cubicBezTo>
                    <a:pt x="26" y="171"/>
                    <a:pt x="26" y="171"/>
                    <a:pt x="26" y="171"/>
                  </a:cubicBezTo>
                  <a:cubicBezTo>
                    <a:pt x="26" y="171"/>
                    <a:pt x="26" y="171"/>
                    <a:pt x="26" y="171"/>
                  </a:cubicBezTo>
                  <a:cubicBezTo>
                    <a:pt x="25" y="171"/>
                    <a:pt x="25" y="171"/>
                    <a:pt x="24" y="171"/>
                  </a:cubicBezTo>
                  <a:cubicBezTo>
                    <a:pt x="22" y="172"/>
                    <a:pt x="21" y="172"/>
                    <a:pt x="20" y="173"/>
                  </a:cubicBezTo>
                  <a:moveTo>
                    <a:pt x="28" y="170"/>
                  </a:moveTo>
                  <a:cubicBezTo>
                    <a:pt x="30" y="166"/>
                    <a:pt x="32" y="161"/>
                    <a:pt x="35" y="157"/>
                  </a:cubicBezTo>
                  <a:cubicBezTo>
                    <a:pt x="36" y="157"/>
                    <a:pt x="37" y="157"/>
                    <a:pt x="39" y="157"/>
                  </a:cubicBezTo>
                  <a:cubicBezTo>
                    <a:pt x="37" y="161"/>
                    <a:pt x="36" y="164"/>
                    <a:pt x="34" y="168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2" y="170"/>
                    <a:pt x="30" y="170"/>
                    <a:pt x="28" y="170"/>
                  </a:cubicBezTo>
                  <a:moveTo>
                    <a:pt x="9" y="164"/>
                  </a:moveTo>
                  <a:cubicBezTo>
                    <a:pt x="8" y="163"/>
                    <a:pt x="7" y="162"/>
                    <a:pt x="7" y="160"/>
                  </a:cubicBezTo>
                  <a:cubicBezTo>
                    <a:pt x="8" y="157"/>
                    <a:pt x="10" y="154"/>
                    <a:pt x="12" y="151"/>
                  </a:cubicBezTo>
                  <a:cubicBezTo>
                    <a:pt x="13" y="153"/>
                    <a:pt x="14" y="154"/>
                    <a:pt x="14" y="156"/>
                  </a:cubicBezTo>
                  <a:cubicBezTo>
                    <a:pt x="13" y="157"/>
                    <a:pt x="11" y="160"/>
                    <a:pt x="9" y="164"/>
                  </a:cubicBezTo>
                  <a:moveTo>
                    <a:pt x="6" y="158"/>
                  </a:moveTo>
                  <a:cubicBezTo>
                    <a:pt x="6" y="158"/>
                    <a:pt x="6" y="158"/>
                    <a:pt x="6" y="158"/>
                  </a:cubicBezTo>
                  <a:cubicBezTo>
                    <a:pt x="5" y="157"/>
                    <a:pt x="5" y="156"/>
                    <a:pt x="5" y="155"/>
                  </a:cubicBezTo>
                  <a:cubicBezTo>
                    <a:pt x="5" y="155"/>
                    <a:pt x="5" y="155"/>
                    <a:pt x="5" y="155"/>
                  </a:cubicBezTo>
                  <a:cubicBezTo>
                    <a:pt x="5" y="154"/>
                    <a:pt x="5" y="154"/>
                    <a:pt x="5" y="154"/>
                  </a:cubicBezTo>
                  <a:cubicBezTo>
                    <a:pt x="6" y="152"/>
                    <a:pt x="8" y="149"/>
                    <a:pt x="9" y="147"/>
                  </a:cubicBezTo>
                  <a:cubicBezTo>
                    <a:pt x="10" y="148"/>
                    <a:pt x="10" y="149"/>
                    <a:pt x="11" y="149"/>
                  </a:cubicBezTo>
                  <a:cubicBezTo>
                    <a:pt x="9" y="152"/>
                    <a:pt x="7" y="155"/>
                    <a:pt x="6" y="158"/>
                  </a:cubicBezTo>
                  <a:moveTo>
                    <a:pt x="4" y="152"/>
                  </a:moveTo>
                  <a:cubicBezTo>
                    <a:pt x="4" y="152"/>
                    <a:pt x="4" y="152"/>
                    <a:pt x="4" y="152"/>
                  </a:cubicBezTo>
                  <a:cubicBezTo>
                    <a:pt x="4" y="150"/>
                    <a:pt x="4" y="148"/>
                    <a:pt x="5" y="146"/>
                  </a:cubicBezTo>
                  <a:cubicBezTo>
                    <a:pt x="5" y="144"/>
                    <a:pt x="5" y="143"/>
                    <a:pt x="6" y="142"/>
                  </a:cubicBezTo>
                  <a:cubicBezTo>
                    <a:pt x="6" y="143"/>
                    <a:pt x="7" y="144"/>
                    <a:pt x="8" y="145"/>
                  </a:cubicBezTo>
                  <a:cubicBezTo>
                    <a:pt x="7" y="147"/>
                    <a:pt x="5" y="150"/>
                    <a:pt x="4" y="152"/>
                  </a:cubicBezTo>
                  <a:moveTo>
                    <a:pt x="85" y="112"/>
                  </a:moveTo>
                  <a:cubicBezTo>
                    <a:pt x="84" y="112"/>
                    <a:pt x="83" y="112"/>
                    <a:pt x="81" y="112"/>
                  </a:cubicBezTo>
                  <a:cubicBezTo>
                    <a:pt x="83" y="109"/>
                    <a:pt x="84" y="106"/>
                    <a:pt x="86" y="104"/>
                  </a:cubicBezTo>
                  <a:cubicBezTo>
                    <a:pt x="86" y="103"/>
                    <a:pt x="86" y="103"/>
                    <a:pt x="86" y="103"/>
                  </a:cubicBezTo>
                  <a:cubicBezTo>
                    <a:pt x="86" y="103"/>
                    <a:pt x="86" y="103"/>
                    <a:pt x="86" y="103"/>
                  </a:cubicBezTo>
                  <a:cubicBezTo>
                    <a:pt x="86" y="106"/>
                    <a:pt x="85" y="109"/>
                    <a:pt x="85" y="112"/>
                  </a:cubicBezTo>
                  <a:moveTo>
                    <a:pt x="79" y="112"/>
                  </a:moveTo>
                  <a:cubicBezTo>
                    <a:pt x="78" y="112"/>
                    <a:pt x="77" y="112"/>
                    <a:pt x="75" y="112"/>
                  </a:cubicBezTo>
                  <a:cubicBezTo>
                    <a:pt x="77" y="109"/>
                    <a:pt x="79" y="106"/>
                    <a:pt x="81" y="103"/>
                  </a:cubicBezTo>
                  <a:cubicBezTo>
                    <a:pt x="82" y="103"/>
                    <a:pt x="83" y="103"/>
                    <a:pt x="84" y="103"/>
                  </a:cubicBezTo>
                  <a:cubicBezTo>
                    <a:pt x="82" y="106"/>
                    <a:pt x="81" y="109"/>
                    <a:pt x="79" y="112"/>
                  </a:cubicBezTo>
                  <a:moveTo>
                    <a:pt x="73" y="112"/>
                  </a:moveTo>
                  <a:cubicBezTo>
                    <a:pt x="71" y="112"/>
                    <a:pt x="69" y="112"/>
                    <a:pt x="67" y="112"/>
                  </a:cubicBezTo>
                  <a:cubicBezTo>
                    <a:pt x="69" y="109"/>
                    <a:pt x="71" y="106"/>
                    <a:pt x="73" y="102"/>
                  </a:cubicBezTo>
                  <a:cubicBezTo>
                    <a:pt x="75" y="102"/>
                    <a:pt x="77" y="103"/>
                    <a:pt x="79" y="103"/>
                  </a:cubicBezTo>
                  <a:cubicBezTo>
                    <a:pt x="77" y="106"/>
                    <a:pt x="75" y="109"/>
                    <a:pt x="73" y="112"/>
                  </a:cubicBezTo>
                  <a:moveTo>
                    <a:pt x="65" y="112"/>
                  </a:moveTo>
                  <a:cubicBezTo>
                    <a:pt x="63" y="112"/>
                    <a:pt x="62" y="112"/>
                    <a:pt x="60" y="112"/>
                  </a:cubicBezTo>
                  <a:cubicBezTo>
                    <a:pt x="62" y="109"/>
                    <a:pt x="64" y="105"/>
                    <a:pt x="66" y="102"/>
                  </a:cubicBezTo>
                  <a:cubicBezTo>
                    <a:pt x="67" y="102"/>
                    <a:pt x="69" y="102"/>
                    <a:pt x="71" y="102"/>
                  </a:cubicBezTo>
                  <a:cubicBezTo>
                    <a:pt x="69" y="106"/>
                    <a:pt x="67" y="109"/>
                    <a:pt x="65" y="112"/>
                  </a:cubicBezTo>
                  <a:moveTo>
                    <a:pt x="10" y="107"/>
                  </a:moveTo>
                  <a:cubicBezTo>
                    <a:pt x="10" y="105"/>
                    <a:pt x="10" y="104"/>
                    <a:pt x="10" y="102"/>
                  </a:cubicBezTo>
                  <a:cubicBezTo>
                    <a:pt x="11" y="102"/>
                    <a:pt x="11" y="102"/>
                    <a:pt x="12" y="102"/>
                  </a:cubicBezTo>
                  <a:cubicBezTo>
                    <a:pt x="12" y="102"/>
                    <a:pt x="12" y="102"/>
                    <a:pt x="12" y="102"/>
                  </a:cubicBezTo>
                  <a:cubicBezTo>
                    <a:pt x="12" y="103"/>
                    <a:pt x="12" y="103"/>
                    <a:pt x="12" y="103"/>
                  </a:cubicBezTo>
                  <a:cubicBezTo>
                    <a:pt x="11" y="104"/>
                    <a:pt x="11" y="105"/>
                    <a:pt x="10" y="107"/>
                  </a:cubicBezTo>
                  <a:moveTo>
                    <a:pt x="59" y="109"/>
                  </a:moveTo>
                  <a:cubicBezTo>
                    <a:pt x="60" y="106"/>
                    <a:pt x="60" y="104"/>
                    <a:pt x="60" y="102"/>
                  </a:cubicBezTo>
                  <a:cubicBezTo>
                    <a:pt x="61" y="102"/>
                    <a:pt x="62" y="102"/>
                    <a:pt x="63" y="102"/>
                  </a:cubicBezTo>
                  <a:cubicBezTo>
                    <a:pt x="62" y="104"/>
                    <a:pt x="61" y="106"/>
                    <a:pt x="59" y="109"/>
                  </a:cubicBezTo>
                  <a:moveTo>
                    <a:pt x="10" y="113"/>
                  </a:moveTo>
                  <a:cubicBezTo>
                    <a:pt x="10" y="112"/>
                    <a:pt x="10" y="112"/>
                    <a:pt x="10" y="111"/>
                  </a:cubicBezTo>
                  <a:cubicBezTo>
                    <a:pt x="12" y="108"/>
                    <a:pt x="13" y="105"/>
                    <a:pt x="14" y="102"/>
                  </a:cubicBezTo>
                  <a:cubicBezTo>
                    <a:pt x="15" y="102"/>
                    <a:pt x="16" y="102"/>
                    <a:pt x="17" y="102"/>
                  </a:cubicBezTo>
                  <a:cubicBezTo>
                    <a:pt x="16" y="105"/>
                    <a:pt x="14" y="108"/>
                    <a:pt x="13" y="112"/>
                  </a:cubicBezTo>
                  <a:cubicBezTo>
                    <a:pt x="13" y="112"/>
                    <a:pt x="13" y="112"/>
                    <a:pt x="13" y="112"/>
                  </a:cubicBezTo>
                  <a:cubicBezTo>
                    <a:pt x="12" y="112"/>
                    <a:pt x="11" y="113"/>
                    <a:pt x="10" y="113"/>
                  </a:cubicBezTo>
                  <a:moveTo>
                    <a:pt x="15" y="112"/>
                  </a:moveTo>
                  <a:cubicBezTo>
                    <a:pt x="16" y="109"/>
                    <a:pt x="18" y="105"/>
                    <a:pt x="19" y="102"/>
                  </a:cubicBezTo>
                  <a:cubicBezTo>
                    <a:pt x="21" y="101"/>
                    <a:pt x="23" y="101"/>
                    <a:pt x="24" y="101"/>
                  </a:cubicBezTo>
                  <a:cubicBezTo>
                    <a:pt x="23" y="105"/>
                    <a:pt x="21" y="108"/>
                    <a:pt x="19" y="112"/>
                  </a:cubicBezTo>
                  <a:cubicBezTo>
                    <a:pt x="19" y="112"/>
                    <a:pt x="19" y="112"/>
                    <a:pt x="19" y="112"/>
                  </a:cubicBezTo>
                  <a:cubicBezTo>
                    <a:pt x="18" y="112"/>
                    <a:pt x="16" y="112"/>
                    <a:pt x="15" y="112"/>
                  </a:cubicBezTo>
                  <a:moveTo>
                    <a:pt x="21" y="112"/>
                  </a:moveTo>
                  <a:cubicBezTo>
                    <a:pt x="23" y="109"/>
                    <a:pt x="25" y="105"/>
                    <a:pt x="27" y="101"/>
                  </a:cubicBezTo>
                  <a:cubicBezTo>
                    <a:pt x="28" y="101"/>
                    <a:pt x="29" y="101"/>
                    <a:pt x="30" y="101"/>
                  </a:cubicBezTo>
                  <a:cubicBezTo>
                    <a:pt x="29" y="105"/>
                    <a:pt x="27" y="108"/>
                    <a:pt x="25" y="112"/>
                  </a:cubicBezTo>
                  <a:cubicBezTo>
                    <a:pt x="24" y="112"/>
                    <a:pt x="22" y="112"/>
                    <a:pt x="21" y="112"/>
                  </a:cubicBezTo>
                  <a:moveTo>
                    <a:pt x="27" y="75"/>
                  </a:moveTo>
                  <a:cubicBezTo>
                    <a:pt x="26" y="72"/>
                    <a:pt x="25" y="68"/>
                    <a:pt x="25" y="64"/>
                  </a:cubicBezTo>
                  <a:cubicBezTo>
                    <a:pt x="26" y="68"/>
                    <a:pt x="27" y="72"/>
                    <a:pt x="27" y="75"/>
                  </a:cubicBezTo>
                  <a:cubicBezTo>
                    <a:pt x="27" y="75"/>
                    <a:pt x="27" y="75"/>
                    <a:pt x="27" y="75"/>
                  </a:cubicBezTo>
                  <a:moveTo>
                    <a:pt x="102" y="56"/>
                  </a:moveTo>
                  <a:cubicBezTo>
                    <a:pt x="103" y="55"/>
                    <a:pt x="103" y="55"/>
                    <a:pt x="103" y="55"/>
                  </a:cubicBezTo>
                  <a:cubicBezTo>
                    <a:pt x="103" y="56"/>
                    <a:pt x="103" y="56"/>
                    <a:pt x="103" y="56"/>
                  </a:cubicBezTo>
                  <a:cubicBezTo>
                    <a:pt x="102" y="56"/>
                    <a:pt x="102" y="56"/>
                    <a:pt x="102" y="56"/>
                  </a:cubicBezTo>
                  <a:moveTo>
                    <a:pt x="80" y="60"/>
                  </a:moveTo>
                  <a:cubicBezTo>
                    <a:pt x="80" y="58"/>
                    <a:pt x="80" y="57"/>
                    <a:pt x="80" y="55"/>
                  </a:cubicBezTo>
                  <a:cubicBezTo>
                    <a:pt x="80" y="55"/>
                    <a:pt x="80" y="54"/>
                    <a:pt x="80" y="54"/>
                  </a:cubicBezTo>
                  <a:cubicBezTo>
                    <a:pt x="81" y="53"/>
                    <a:pt x="82" y="53"/>
                    <a:pt x="84" y="53"/>
                  </a:cubicBezTo>
                  <a:cubicBezTo>
                    <a:pt x="82" y="55"/>
                    <a:pt x="81" y="58"/>
                    <a:pt x="80" y="60"/>
                  </a:cubicBezTo>
                  <a:moveTo>
                    <a:pt x="80" y="63"/>
                  </a:moveTo>
                  <a:cubicBezTo>
                    <a:pt x="82" y="60"/>
                    <a:pt x="84" y="56"/>
                    <a:pt x="86" y="52"/>
                  </a:cubicBezTo>
                  <a:cubicBezTo>
                    <a:pt x="88" y="52"/>
                    <a:pt x="89" y="51"/>
                    <a:pt x="91" y="51"/>
                  </a:cubicBezTo>
                  <a:cubicBezTo>
                    <a:pt x="88" y="54"/>
                    <a:pt x="86" y="58"/>
                    <a:pt x="84" y="61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83" y="62"/>
                    <a:pt x="81" y="63"/>
                    <a:pt x="80" y="63"/>
                  </a:cubicBezTo>
                  <a:moveTo>
                    <a:pt x="87" y="61"/>
                  </a:moveTo>
                  <a:cubicBezTo>
                    <a:pt x="89" y="57"/>
                    <a:pt x="91" y="54"/>
                    <a:pt x="93" y="51"/>
                  </a:cubicBezTo>
                  <a:cubicBezTo>
                    <a:pt x="93" y="50"/>
                    <a:pt x="93" y="50"/>
                    <a:pt x="93" y="50"/>
                  </a:cubicBezTo>
                  <a:cubicBezTo>
                    <a:pt x="94" y="50"/>
                    <a:pt x="95" y="50"/>
                    <a:pt x="96" y="49"/>
                  </a:cubicBezTo>
                  <a:cubicBezTo>
                    <a:pt x="95" y="50"/>
                    <a:pt x="95" y="50"/>
                    <a:pt x="95" y="50"/>
                  </a:cubicBezTo>
                  <a:cubicBezTo>
                    <a:pt x="95" y="50"/>
                    <a:pt x="95" y="50"/>
                    <a:pt x="95" y="50"/>
                  </a:cubicBezTo>
                  <a:cubicBezTo>
                    <a:pt x="93" y="53"/>
                    <a:pt x="91" y="56"/>
                    <a:pt x="89" y="60"/>
                  </a:cubicBezTo>
                  <a:cubicBezTo>
                    <a:pt x="88" y="60"/>
                    <a:pt x="87" y="60"/>
                    <a:pt x="87" y="61"/>
                  </a:cubicBezTo>
                  <a:moveTo>
                    <a:pt x="76" y="55"/>
                  </a:moveTo>
                  <a:cubicBezTo>
                    <a:pt x="76" y="54"/>
                    <a:pt x="75" y="53"/>
                    <a:pt x="75" y="52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75" y="51"/>
                    <a:pt x="76" y="50"/>
                    <a:pt x="77" y="48"/>
                  </a:cubicBezTo>
                  <a:cubicBezTo>
                    <a:pt x="77" y="49"/>
                    <a:pt x="76" y="50"/>
                    <a:pt x="76" y="50"/>
                  </a:cubicBezTo>
                  <a:cubicBezTo>
                    <a:pt x="76" y="51"/>
                    <a:pt x="76" y="51"/>
                    <a:pt x="76" y="52"/>
                  </a:cubicBezTo>
                  <a:cubicBezTo>
                    <a:pt x="76" y="53"/>
                    <a:pt x="76" y="54"/>
                    <a:pt x="76" y="55"/>
                  </a:cubicBezTo>
                  <a:cubicBezTo>
                    <a:pt x="76" y="55"/>
                    <a:pt x="76" y="55"/>
                    <a:pt x="76" y="55"/>
                  </a:cubicBezTo>
                  <a:moveTo>
                    <a:pt x="98" y="57"/>
                  </a:moveTo>
                  <a:cubicBezTo>
                    <a:pt x="100" y="54"/>
                    <a:pt x="102" y="52"/>
                    <a:pt x="104" y="49"/>
                  </a:cubicBezTo>
                  <a:cubicBezTo>
                    <a:pt x="104" y="48"/>
                    <a:pt x="104" y="48"/>
                    <a:pt x="104" y="48"/>
                  </a:cubicBezTo>
                  <a:cubicBezTo>
                    <a:pt x="104" y="50"/>
                    <a:pt x="104" y="51"/>
                    <a:pt x="104" y="52"/>
                  </a:cubicBezTo>
                  <a:cubicBezTo>
                    <a:pt x="104" y="52"/>
                    <a:pt x="103" y="52"/>
                    <a:pt x="103" y="52"/>
                  </a:cubicBezTo>
                  <a:cubicBezTo>
                    <a:pt x="103" y="52"/>
                    <a:pt x="103" y="52"/>
                    <a:pt x="103" y="52"/>
                  </a:cubicBezTo>
                  <a:cubicBezTo>
                    <a:pt x="101" y="54"/>
                    <a:pt x="100" y="55"/>
                    <a:pt x="99" y="57"/>
                  </a:cubicBezTo>
                  <a:cubicBezTo>
                    <a:pt x="99" y="57"/>
                    <a:pt x="99" y="57"/>
                    <a:pt x="99" y="57"/>
                  </a:cubicBezTo>
                  <a:cubicBezTo>
                    <a:pt x="99" y="57"/>
                    <a:pt x="98" y="57"/>
                    <a:pt x="98" y="57"/>
                  </a:cubicBezTo>
                  <a:moveTo>
                    <a:pt x="92" y="59"/>
                  </a:moveTo>
                  <a:cubicBezTo>
                    <a:pt x="93" y="56"/>
                    <a:pt x="95" y="53"/>
                    <a:pt x="97" y="51"/>
                  </a:cubicBezTo>
                  <a:cubicBezTo>
                    <a:pt x="97" y="50"/>
                    <a:pt x="97" y="50"/>
                    <a:pt x="97" y="49"/>
                  </a:cubicBezTo>
                  <a:cubicBezTo>
                    <a:pt x="96" y="49"/>
                    <a:pt x="96" y="49"/>
                    <a:pt x="96" y="49"/>
                  </a:cubicBezTo>
                  <a:cubicBezTo>
                    <a:pt x="98" y="49"/>
                    <a:pt x="100" y="48"/>
                    <a:pt x="103" y="47"/>
                  </a:cubicBezTo>
                  <a:cubicBezTo>
                    <a:pt x="102" y="48"/>
                    <a:pt x="102" y="48"/>
                    <a:pt x="102" y="48"/>
                  </a:cubicBezTo>
                  <a:cubicBezTo>
                    <a:pt x="100" y="51"/>
                    <a:pt x="97" y="55"/>
                    <a:pt x="95" y="58"/>
                  </a:cubicBezTo>
                  <a:cubicBezTo>
                    <a:pt x="94" y="58"/>
                    <a:pt x="93" y="59"/>
                    <a:pt x="92" y="59"/>
                  </a:cubicBezTo>
                  <a:moveTo>
                    <a:pt x="73" y="50"/>
                  </a:moveTo>
                  <a:cubicBezTo>
                    <a:pt x="73" y="50"/>
                    <a:pt x="72" y="49"/>
                    <a:pt x="72" y="48"/>
                  </a:cubicBezTo>
                  <a:cubicBezTo>
                    <a:pt x="73" y="46"/>
                    <a:pt x="75" y="43"/>
                    <a:pt x="76" y="41"/>
                  </a:cubicBezTo>
                  <a:cubicBezTo>
                    <a:pt x="76" y="42"/>
                    <a:pt x="77" y="43"/>
                    <a:pt x="77" y="45"/>
                  </a:cubicBezTo>
                  <a:cubicBezTo>
                    <a:pt x="76" y="45"/>
                    <a:pt x="76" y="45"/>
                    <a:pt x="76" y="45"/>
                  </a:cubicBezTo>
                  <a:cubicBezTo>
                    <a:pt x="75" y="47"/>
                    <a:pt x="74" y="48"/>
                    <a:pt x="73" y="50"/>
                  </a:cubicBezTo>
                  <a:moveTo>
                    <a:pt x="52" y="50"/>
                  </a:moveTo>
                  <a:cubicBezTo>
                    <a:pt x="52" y="49"/>
                    <a:pt x="52" y="49"/>
                    <a:pt x="52" y="48"/>
                  </a:cubicBezTo>
                  <a:cubicBezTo>
                    <a:pt x="52" y="47"/>
                    <a:pt x="52" y="47"/>
                    <a:pt x="53" y="46"/>
                  </a:cubicBezTo>
                  <a:cubicBezTo>
                    <a:pt x="53" y="43"/>
                    <a:pt x="54" y="41"/>
                    <a:pt x="56" y="40"/>
                  </a:cubicBezTo>
                  <a:cubicBezTo>
                    <a:pt x="55" y="43"/>
                    <a:pt x="54" y="46"/>
                    <a:pt x="53" y="50"/>
                  </a:cubicBezTo>
                  <a:cubicBezTo>
                    <a:pt x="52" y="50"/>
                    <a:pt x="52" y="50"/>
                    <a:pt x="52" y="50"/>
                  </a:cubicBezTo>
                  <a:moveTo>
                    <a:pt x="70" y="47"/>
                  </a:moveTo>
                  <a:cubicBezTo>
                    <a:pt x="69" y="47"/>
                    <a:pt x="69" y="47"/>
                    <a:pt x="68" y="47"/>
                  </a:cubicBezTo>
                  <a:cubicBezTo>
                    <a:pt x="68" y="47"/>
                    <a:pt x="67" y="46"/>
                    <a:pt x="67" y="46"/>
                  </a:cubicBezTo>
                  <a:cubicBezTo>
                    <a:pt x="69" y="43"/>
                    <a:pt x="71" y="40"/>
                    <a:pt x="73" y="37"/>
                  </a:cubicBezTo>
                  <a:cubicBezTo>
                    <a:pt x="73" y="37"/>
                    <a:pt x="73" y="37"/>
                    <a:pt x="73" y="37"/>
                  </a:cubicBezTo>
                  <a:cubicBezTo>
                    <a:pt x="74" y="37"/>
                    <a:pt x="75" y="38"/>
                    <a:pt x="75" y="39"/>
                  </a:cubicBezTo>
                  <a:cubicBezTo>
                    <a:pt x="75" y="39"/>
                    <a:pt x="75" y="39"/>
                    <a:pt x="75" y="39"/>
                  </a:cubicBezTo>
                  <a:cubicBezTo>
                    <a:pt x="73" y="42"/>
                    <a:pt x="71" y="45"/>
                    <a:pt x="70" y="47"/>
                  </a:cubicBezTo>
                  <a:moveTo>
                    <a:pt x="53" y="54"/>
                  </a:moveTo>
                  <a:cubicBezTo>
                    <a:pt x="53" y="54"/>
                    <a:pt x="53" y="54"/>
                    <a:pt x="53" y="54"/>
                  </a:cubicBezTo>
                  <a:cubicBezTo>
                    <a:pt x="53" y="53"/>
                    <a:pt x="54" y="52"/>
                    <a:pt x="54" y="50"/>
                  </a:cubicBezTo>
                  <a:cubicBezTo>
                    <a:pt x="56" y="47"/>
                    <a:pt x="58" y="43"/>
                    <a:pt x="58" y="38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60" y="37"/>
                    <a:pt x="62" y="36"/>
                    <a:pt x="64" y="36"/>
                  </a:cubicBezTo>
                  <a:cubicBezTo>
                    <a:pt x="61" y="40"/>
                    <a:pt x="58" y="45"/>
                    <a:pt x="57" y="50"/>
                  </a:cubicBezTo>
                  <a:cubicBezTo>
                    <a:pt x="55" y="51"/>
                    <a:pt x="54" y="52"/>
                    <a:pt x="53" y="54"/>
                  </a:cubicBezTo>
                  <a:moveTo>
                    <a:pt x="59" y="48"/>
                  </a:moveTo>
                  <a:cubicBezTo>
                    <a:pt x="61" y="44"/>
                    <a:pt x="63" y="40"/>
                    <a:pt x="66" y="36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7" y="35"/>
                    <a:pt x="67" y="35"/>
                    <a:pt x="68" y="35"/>
                  </a:cubicBezTo>
                  <a:cubicBezTo>
                    <a:pt x="68" y="35"/>
                    <a:pt x="68" y="35"/>
                    <a:pt x="68" y="35"/>
                  </a:cubicBezTo>
                  <a:cubicBezTo>
                    <a:pt x="68" y="35"/>
                    <a:pt x="68" y="35"/>
                    <a:pt x="68" y="35"/>
                  </a:cubicBezTo>
                  <a:cubicBezTo>
                    <a:pt x="68" y="35"/>
                    <a:pt x="68" y="35"/>
                    <a:pt x="68" y="35"/>
                  </a:cubicBezTo>
                  <a:cubicBezTo>
                    <a:pt x="69" y="35"/>
                    <a:pt x="70" y="35"/>
                    <a:pt x="71" y="36"/>
                  </a:cubicBezTo>
                  <a:cubicBezTo>
                    <a:pt x="69" y="39"/>
                    <a:pt x="67" y="43"/>
                    <a:pt x="65" y="46"/>
                  </a:cubicBezTo>
                  <a:cubicBezTo>
                    <a:pt x="64" y="46"/>
                    <a:pt x="63" y="46"/>
                    <a:pt x="63" y="47"/>
                  </a:cubicBezTo>
                  <a:cubicBezTo>
                    <a:pt x="62" y="47"/>
                    <a:pt x="60" y="47"/>
                    <a:pt x="59" y="48"/>
                  </a:cubicBezTo>
                  <a:moveTo>
                    <a:pt x="10" y="98"/>
                  </a:moveTo>
                  <a:cubicBezTo>
                    <a:pt x="10" y="92"/>
                    <a:pt x="10" y="85"/>
                    <a:pt x="10" y="79"/>
                  </a:cubicBezTo>
                  <a:cubicBezTo>
                    <a:pt x="17" y="79"/>
                    <a:pt x="23" y="79"/>
                    <a:pt x="29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1" y="78"/>
                    <a:pt x="32" y="77"/>
                    <a:pt x="32" y="76"/>
                  </a:cubicBezTo>
                  <a:cubicBezTo>
                    <a:pt x="29" y="66"/>
                    <a:pt x="26" y="50"/>
                    <a:pt x="26" y="38"/>
                  </a:cubicBezTo>
                  <a:cubicBezTo>
                    <a:pt x="26" y="35"/>
                    <a:pt x="26" y="33"/>
                    <a:pt x="26" y="31"/>
                  </a:cubicBezTo>
                  <a:cubicBezTo>
                    <a:pt x="27" y="26"/>
                    <a:pt x="29" y="21"/>
                    <a:pt x="33" y="17"/>
                  </a:cubicBezTo>
                  <a:cubicBezTo>
                    <a:pt x="36" y="13"/>
                    <a:pt x="41" y="9"/>
                    <a:pt x="45" y="7"/>
                  </a:cubicBezTo>
                  <a:cubicBezTo>
                    <a:pt x="48" y="6"/>
                    <a:pt x="55" y="4"/>
                    <a:pt x="62" y="4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71" y="4"/>
                    <a:pt x="81" y="6"/>
                    <a:pt x="89" y="12"/>
                  </a:cubicBezTo>
                  <a:cubicBezTo>
                    <a:pt x="97" y="18"/>
                    <a:pt x="103" y="27"/>
                    <a:pt x="104" y="43"/>
                  </a:cubicBezTo>
                  <a:cubicBezTo>
                    <a:pt x="94" y="46"/>
                    <a:pt x="90" y="47"/>
                    <a:pt x="80" y="50"/>
                  </a:cubicBezTo>
                  <a:cubicBezTo>
                    <a:pt x="81" y="48"/>
                    <a:pt x="81" y="47"/>
                    <a:pt x="81" y="45"/>
                  </a:cubicBezTo>
                  <a:cubicBezTo>
                    <a:pt x="81" y="43"/>
                    <a:pt x="80" y="41"/>
                    <a:pt x="80" y="39"/>
                  </a:cubicBezTo>
                  <a:cubicBezTo>
                    <a:pt x="79" y="37"/>
                    <a:pt x="77" y="35"/>
                    <a:pt x="75" y="33"/>
                  </a:cubicBezTo>
                  <a:cubicBezTo>
                    <a:pt x="73" y="32"/>
                    <a:pt x="70" y="31"/>
                    <a:pt x="68" y="31"/>
                  </a:cubicBezTo>
                  <a:cubicBezTo>
                    <a:pt x="67" y="31"/>
                    <a:pt x="67" y="31"/>
                    <a:pt x="67" y="31"/>
                  </a:cubicBezTo>
                  <a:cubicBezTo>
                    <a:pt x="67" y="31"/>
                    <a:pt x="67" y="31"/>
                    <a:pt x="67" y="31"/>
                  </a:cubicBezTo>
                  <a:cubicBezTo>
                    <a:pt x="63" y="31"/>
                    <a:pt x="59" y="33"/>
                    <a:pt x="56" y="35"/>
                  </a:cubicBezTo>
                  <a:cubicBezTo>
                    <a:pt x="52" y="37"/>
                    <a:pt x="50" y="41"/>
                    <a:pt x="49" y="45"/>
                  </a:cubicBezTo>
                  <a:cubicBezTo>
                    <a:pt x="48" y="46"/>
                    <a:pt x="48" y="47"/>
                    <a:pt x="48" y="48"/>
                  </a:cubicBezTo>
                  <a:cubicBezTo>
                    <a:pt x="48" y="50"/>
                    <a:pt x="49" y="52"/>
                    <a:pt x="49" y="54"/>
                  </a:cubicBezTo>
                  <a:cubicBezTo>
                    <a:pt x="49" y="55"/>
                    <a:pt x="49" y="56"/>
                    <a:pt x="50" y="56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49" y="57"/>
                    <a:pt x="49" y="57"/>
                    <a:pt x="50" y="58"/>
                  </a:cubicBezTo>
                  <a:cubicBezTo>
                    <a:pt x="50" y="60"/>
                    <a:pt x="51" y="63"/>
                    <a:pt x="51" y="67"/>
                  </a:cubicBezTo>
                  <a:cubicBezTo>
                    <a:pt x="52" y="72"/>
                    <a:pt x="53" y="76"/>
                    <a:pt x="55" y="79"/>
                  </a:cubicBezTo>
                  <a:cubicBezTo>
                    <a:pt x="55" y="80"/>
                    <a:pt x="55" y="80"/>
                    <a:pt x="56" y="80"/>
                  </a:cubicBezTo>
                  <a:cubicBezTo>
                    <a:pt x="56" y="81"/>
                    <a:pt x="57" y="81"/>
                    <a:pt x="57" y="81"/>
                  </a:cubicBezTo>
                  <a:cubicBezTo>
                    <a:pt x="57" y="81"/>
                    <a:pt x="57" y="81"/>
                    <a:pt x="57" y="81"/>
                  </a:cubicBezTo>
                  <a:cubicBezTo>
                    <a:pt x="68" y="81"/>
                    <a:pt x="78" y="81"/>
                    <a:pt x="88" y="81"/>
                  </a:cubicBezTo>
                  <a:cubicBezTo>
                    <a:pt x="87" y="86"/>
                    <a:pt x="86" y="90"/>
                    <a:pt x="86" y="95"/>
                  </a:cubicBezTo>
                  <a:cubicBezTo>
                    <a:pt x="86" y="96"/>
                    <a:pt x="87" y="98"/>
                    <a:pt x="87" y="99"/>
                  </a:cubicBezTo>
                  <a:cubicBezTo>
                    <a:pt x="87" y="99"/>
                    <a:pt x="87" y="99"/>
                    <a:pt x="87" y="99"/>
                  </a:cubicBezTo>
                  <a:cubicBezTo>
                    <a:pt x="78" y="98"/>
                    <a:pt x="66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6" y="99"/>
                    <a:pt x="56" y="100"/>
                  </a:cubicBezTo>
                  <a:cubicBezTo>
                    <a:pt x="56" y="100"/>
                    <a:pt x="56" y="100"/>
                    <a:pt x="56" y="100"/>
                  </a:cubicBezTo>
                  <a:cubicBezTo>
                    <a:pt x="56" y="100"/>
                    <a:pt x="56" y="100"/>
                    <a:pt x="56" y="100"/>
                  </a:cubicBezTo>
                  <a:cubicBezTo>
                    <a:pt x="56" y="100"/>
                    <a:pt x="56" y="100"/>
                    <a:pt x="56" y="100"/>
                  </a:cubicBezTo>
                  <a:cubicBezTo>
                    <a:pt x="56" y="105"/>
                    <a:pt x="56" y="109"/>
                    <a:pt x="54" y="113"/>
                  </a:cubicBezTo>
                  <a:cubicBezTo>
                    <a:pt x="54" y="113"/>
                    <a:pt x="54" y="113"/>
                    <a:pt x="54" y="114"/>
                  </a:cubicBezTo>
                  <a:cubicBezTo>
                    <a:pt x="54" y="114"/>
                    <a:pt x="54" y="114"/>
                    <a:pt x="54" y="114"/>
                  </a:cubicBezTo>
                  <a:cubicBezTo>
                    <a:pt x="52" y="120"/>
                    <a:pt x="49" y="125"/>
                    <a:pt x="46" y="129"/>
                  </a:cubicBezTo>
                  <a:cubicBezTo>
                    <a:pt x="46" y="129"/>
                    <a:pt x="46" y="129"/>
                    <a:pt x="46" y="129"/>
                  </a:cubicBezTo>
                  <a:cubicBezTo>
                    <a:pt x="45" y="129"/>
                    <a:pt x="45" y="130"/>
                    <a:pt x="45" y="130"/>
                  </a:cubicBezTo>
                  <a:cubicBezTo>
                    <a:pt x="45" y="131"/>
                    <a:pt x="45" y="131"/>
                    <a:pt x="46" y="132"/>
                  </a:cubicBezTo>
                  <a:cubicBezTo>
                    <a:pt x="46" y="132"/>
                    <a:pt x="46" y="132"/>
                    <a:pt x="46" y="132"/>
                  </a:cubicBezTo>
                  <a:cubicBezTo>
                    <a:pt x="47" y="133"/>
                    <a:pt x="48" y="134"/>
                    <a:pt x="50" y="135"/>
                  </a:cubicBezTo>
                  <a:cubicBezTo>
                    <a:pt x="56" y="137"/>
                    <a:pt x="67" y="142"/>
                    <a:pt x="83" y="142"/>
                  </a:cubicBezTo>
                  <a:cubicBezTo>
                    <a:pt x="90" y="142"/>
                    <a:pt x="98" y="141"/>
                    <a:pt x="107" y="138"/>
                  </a:cubicBezTo>
                  <a:cubicBezTo>
                    <a:pt x="108" y="142"/>
                    <a:pt x="108" y="145"/>
                    <a:pt x="109" y="147"/>
                  </a:cubicBezTo>
                  <a:cubicBezTo>
                    <a:pt x="110" y="150"/>
                    <a:pt x="111" y="153"/>
                    <a:pt x="112" y="156"/>
                  </a:cubicBezTo>
                  <a:cubicBezTo>
                    <a:pt x="107" y="159"/>
                    <a:pt x="98" y="162"/>
                    <a:pt x="87" y="162"/>
                  </a:cubicBezTo>
                  <a:cubicBezTo>
                    <a:pt x="81" y="162"/>
                    <a:pt x="75" y="161"/>
                    <a:pt x="68" y="159"/>
                  </a:cubicBezTo>
                  <a:cubicBezTo>
                    <a:pt x="52" y="154"/>
                    <a:pt x="42" y="153"/>
                    <a:pt x="34" y="153"/>
                  </a:cubicBezTo>
                  <a:cubicBezTo>
                    <a:pt x="34" y="153"/>
                    <a:pt x="34" y="153"/>
                    <a:pt x="34" y="153"/>
                  </a:cubicBezTo>
                  <a:cubicBezTo>
                    <a:pt x="28" y="153"/>
                    <a:pt x="24" y="154"/>
                    <a:pt x="21" y="156"/>
                  </a:cubicBezTo>
                  <a:cubicBezTo>
                    <a:pt x="20" y="156"/>
                    <a:pt x="20" y="157"/>
                    <a:pt x="19" y="158"/>
                  </a:cubicBezTo>
                  <a:cubicBezTo>
                    <a:pt x="18" y="154"/>
                    <a:pt x="16" y="151"/>
                    <a:pt x="14" y="148"/>
                  </a:cubicBezTo>
                  <a:cubicBezTo>
                    <a:pt x="12" y="144"/>
                    <a:pt x="9" y="141"/>
                    <a:pt x="7" y="136"/>
                  </a:cubicBezTo>
                  <a:cubicBezTo>
                    <a:pt x="7" y="136"/>
                    <a:pt x="7" y="135"/>
                    <a:pt x="7" y="135"/>
                  </a:cubicBezTo>
                  <a:cubicBezTo>
                    <a:pt x="7" y="135"/>
                    <a:pt x="7" y="135"/>
                    <a:pt x="8" y="134"/>
                  </a:cubicBezTo>
                  <a:cubicBezTo>
                    <a:pt x="14" y="131"/>
                    <a:pt x="20" y="126"/>
                    <a:pt x="25" y="120"/>
                  </a:cubicBezTo>
                  <a:cubicBezTo>
                    <a:pt x="26" y="118"/>
                    <a:pt x="27" y="117"/>
                    <a:pt x="28" y="115"/>
                  </a:cubicBezTo>
                  <a:cubicBezTo>
                    <a:pt x="31" y="110"/>
                    <a:pt x="33" y="105"/>
                    <a:pt x="34" y="99"/>
                  </a:cubicBezTo>
                  <a:cubicBezTo>
                    <a:pt x="34" y="99"/>
                    <a:pt x="34" y="99"/>
                    <a:pt x="34" y="99"/>
                  </a:cubicBezTo>
                  <a:cubicBezTo>
                    <a:pt x="34" y="99"/>
                    <a:pt x="34" y="99"/>
                    <a:pt x="34" y="99"/>
                  </a:cubicBezTo>
                  <a:cubicBezTo>
                    <a:pt x="34" y="99"/>
                    <a:pt x="34" y="99"/>
                    <a:pt x="34" y="9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32" y="97"/>
                    <a:pt x="32" y="97"/>
                    <a:pt x="32" y="97"/>
                  </a:cubicBezTo>
                  <a:cubicBezTo>
                    <a:pt x="32" y="97"/>
                    <a:pt x="32" y="97"/>
                    <a:pt x="32" y="97"/>
                  </a:cubicBezTo>
                  <a:cubicBezTo>
                    <a:pt x="32" y="97"/>
                    <a:pt x="32" y="97"/>
                    <a:pt x="32" y="97"/>
                  </a:cubicBezTo>
                  <a:cubicBezTo>
                    <a:pt x="32" y="97"/>
                    <a:pt x="32" y="97"/>
                    <a:pt x="32" y="97"/>
                  </a:cubicBezTo>
                  <a:cubicBezTo>
                    <a:pt x="24" y="97"/>
                    <a:pt x="20" y="98"/>
                    <a:pt x="10" y="98"/>
                  </a:cubicBezTo>
                  <a:moveTo>
                    <a:pt x="62" y="0"/>
                  </a:moveTo>
                  <a:cubicBezTo>
                    <a:pt x="54" y="0"/>
                    <a:pt x="47" y="2"/>
                    <a:pt x="44" y="4"/>
                  </a:cubicBezTo>
                  <a:cubicBezTo>
                    <a:pt x="38" y="6"/>
                    <a:pt x="33" y="10"/>
                    <a:pt x="30" y="15"/>
                  </a:cubicBezTo>
                  <a:cubicBezTo>
                    <a:pt x="26" y="19"/>
                    <a:pt x="23" y="25"/>
                    <a:pt x="22" y="30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0" y="37"/>
                    <a:pt x="20" y="43"/>
                    <a:pt x="20" y="49"/>
                  </a:cubicBezTo>
                  <a:cubicBezTo>
                    <a:pt x="20" y="58"/>
                    <a:pt x="21" y="68"/>
                    <a:pt x="23" y="75"/>
                  </a:cubicBezTo>
                  <a:cubicBezTo>
                    <a:pt x="18" y="75"/>
                    <a:pt x="13" y="75"/>
                    <a:pt x="8" y="75"/>
                  </a:cubicBezTo>
                  <a:cubicBezTo>
                    <a:pt x="7" y="75"/>
                    <a:pt x="7" y="76"/>
                    <a:pt x="7" y="77"/>
                  </a:cubicBezTo>
                  <a:cubicBezTo>
                    <a:pt x="6" y="84"/>
                    <a:pt x="6" y="91"/>
                    <a:pt x="6" y="99"/>
                  </a:cubicBezTo>
                  <a:cubicBezTo>
                    <a:pt x="6" y="99"/>
                    <a:pt x="6" y="99"/>
                    <a:pt x="6" y="99"/>
                  </a:cubicBezTo>
                  <a:cubicBezTo>
                    <a:pt x="6" y="105"/>
                    <a:pt x="7" y="109"/>
                    <a:pt x="7" y="115"/>
                  </a:cubicBezTo>
                  <a:cubicBezTo>
                    <a:pt x="7" y="116"/>
                    <a:pt x="7" y="117"/>
                    <a:pt x="9" y="117"/>
                  </a:cubicBezTo>
                  <a:cubicBezTo>
                    <a:pt x="9" y="117"/>
                    <a:pt x="9" y="117"/>
                    <a:pt x="9" y="117"/>
                  </a:cubicBezTo>
                  <a:cubicBezTo>
                    <a:pt x="9" y="116"/>
                    <a:pt x="9" y="116"/>
                    <a:pt x="9" y="116"/>
                  </a:cubicBezTo>
                  <a:cubicBezTo>
                    <a:pt x="9" y="116"/>
                    <a:pt x="9" y="116"/>
                    <a:pt x="9" y="116"/>
                  </a:cubicBezTo>
                  <a:cubicBezTo>
                    <a:pt x="9" y="117"/>
                    <a:pt x="9" y="117"/>
                    <a:pt x="9" y="117"/>
                  </a:cubicBezTo>
                  <a:cubicBezTo>
                    <a:pt x="10" y="117"/>
                    <a:pt x="10" y="117"/>
                    <a:pt x="10" y="117"/>
                  </a:cubicBezTo>
                  <a:cubicBezTo>
                    <a:pt x="10" y="117"/>
                    <a:pt x="10" y="117"/>
                    <a:pt x="10" y="117"/>
                  </a:cubicBezTo>
                  <a:cubicBezTo>
                    <a:pt x="10" y="117"/>
                    <a:pt x="10" y="117"/>
                    <a:pt x="10" y="117"/>
                  </a:cubicBezTo>
                  <a:cubicBezTo>
                    <a:pt x="14" y="116"/>
                    <a:pt x="18" y="116"/>
                    <a:pt x="22" y="116"/>
                  </a:cubicBezTo>
                  <a:cubicBezTo>
                    <a:pt x="22" y="117"/>
                    <a:pt x="22" y="117"/>
                    <a:pt x="22" y="117"/>
                  </a:cubicBezTo>
                  <a:cubicBezTo>
                    <a:pt x="17" y="123"/>
                    <a:pt x="11" y="128"/>
                    <a:pt x="6" y="131"/>
                  </a:cubicBezTo>
                  <a:cubicBezTo>
                    <a:pt x="5" y="131"/>
                    <a:pt x="5" y="132"/>
                    <a:pt x="4" y="132"/>
                  </a:cubicBezTo>
                  <a:cubicBezTo>
                    <a:pt x="4" y="132"/>
                    <a:pt x="4" y="132"/>
                    <a:pt x="4" y="132"/>
                  </a:cubicBezTo>
                  <a:cubicBezTo>
                    <a:pt x="4" y="132"/>
                    <a:pt x="4" y="132"/>
                    <a:pt x="4" y="132"/>
                  </a:cubicBezTo>
                  <a:cubicBezTo>
                    <a:pt x="3" y="132"/>
                    <a:pt x="2" y="133"/>
                    <a:pt x="2" y="134"/>
                  </a:cubicBezTo>
                  <a:cubicBezTo>
                    <a:pt x="2" y="135"/>
                    <a:pt x="2" y="136"/>
                    <a:pt x="2" y="137"/>
                  </a:cubicBezTo>
                  <a:cubicBezTo>
                    <a:pt x="2" y="140"/>
                    <a:pt x="2" y="142"/>
                    <a:pt x="1" y="146"/>
                  </a:cubicBezTo>
                  <a:cubicBezTo>
                    <a:pt x="1" y="147"/>
                    <a:pt x="0" y="149"/>
                    <a:pt x="0" y="152"/>
                  </a:cubicBezTo>
                  <a:cubicBezTo>
                    <a:pt x="0" y="152"/>
                    <a:pt x="0" y="153"/>
                    <a:pt x="0" y="153"/>
                  </a:cubicBezTo>
                  <a:cubicBezTo>
                    <a:pt x="0" y="155"/>
                    <a:pt x="1" y="157"/>
                    <a:pt x="2" y="159"/>
                  </a:cubicBezTo>
                  <a:cubicBezTo>
                    <a:pt x="4" y="164"/>
                    <a:pt x="6" y="167"/>
                    <a:pt x="8" y="170"/>
                  </a:cubicBezTo>
                  <a:cubicBezTo>
                    <a:pt x="9" y="172"/>
                    <a:pt x="11" y="175"/>
                    <a:pt x="13" y="179"/>
                  </a:cubicBezTo>
                  <a:cubicBezTo>
                    <a:pt x="13" y="180"/>
                    <a:pt x="14" y="180"/>
                    <a:pt x="14" y="180"/>
                  </a:cubicBezTo>
                  <a:cubicBezTo>
                    <a:pt x="14" y="181"/>
                    <a:pt x="14" y="181"/>
                    <a:pt x="14" y="181"/>
                  </a:cubicBezTo>
                  <a:cubicBezTo>
                    <a:pt x="15" y="181"/>
                    <a:pt x="15" y="181"/>
                    <a:pt x="15" y="181"/>
                  </a:cubicBezTo>
                  <a:cubicBezTo>
                    <a:pt x="16" y="181"/>
                    <a:pt x="17" y="181"/>
                    <a:pt x="17" y="180"/>
                  </a:cubicBezTo>
                  <a:cubicBezTo>
                    <a:pt x="19" y="178"/>
                    <a:pt x="22" y="176"/>
                    <a:pt x="25" y="175"/>
                  </a:cubicBezTo>
                  <a:cubicBezTo>
                    <a:pt x="28" y="174"/>
                    <a:pt x="32" y="174"/>
                    <a:pt x="36" y="173"/>
                  </a:cubicBezTo>
                  <a:cubicBezTo>
                    <a:pt x="38" y="173"/>
                    <a:pt x="41" y="173"/>
                    <a:pt x="43" y="173"/>
                  </a:cubicBezTo>
                  <a:cubicBezTo>
                    <a:pt x="43" y="173"/>
                    <a:pt x="43" y="173"/>
                    <a:pt x="43" y="173"/>
                  </a:cubicBezTo>
                  <a:cubicBezTo>
                    <a:pt x="44" y="173"/>
                    <a:pt x="46" y="173"/>
                    <a:pt x="47" y="173"/>
                  </a:cubicBezTo>
                  <a:cubicBezTo>
                    <a:pt x="47" y="173"/>
                    <a:pt x="47" y="173"/>
                    <a:pt x="47" y="173"/>
                  </a:cubicBezTo>
                  <a:cubicBezTo>
                    <a:pt x="52" y="174"/>
                    <a:pt x="58" y="176"/>
                    <a:pt x="64" y="178"/>
                  </a:cubicBezTo>
                  <a:cubicBezTo>
                    <a:pt x="72" y="181"/>
                    <a:pt x="81" y="183"/>
                    <a:pt x="91" y="183"/>
                  </a:cubicBezTo>
                  <a:cubicBezTo>
                    <a:pt x="97" y="183"/>
                    <a:pt x="104" y="182"/>
                    <a:pt x="111" y="180"/>
                  </a:cubicBezTo>
                  <a:cubicBezTo>
                    <a:pt x="111" y="180"/>
                    <a:pt x="111" y="180"/>
                    <a:pt x="111" y="180"/>
                  </a:cubicBezTo>
                  <a:cubicBezTo>
                    <a:pt x="112" y="180"/>
                    <a:pt x="113" y="179"/>
                    <a:pt x="113" y="178"/>
                  </a:cubicBezTo>
                  <a:cubicBezTo>
                    <a:pt x="113" y="177"/>
                    <a:pt x="113" y="177"/>
                    <a:pt x="113" y="177"/>
                  </a:cubicBezTo>
                  <a:cubicBezTo>
                    <a:pt x="115" y="170"/>
                    <a:pt x="116" y="165"/>
                    <a:pt x="117" y="158"/>
                  </a:cubicBezTo>
                  <a:cubicBezTo>
                    <a:pt x="117" y="157"/>
                    <a:pt x="117" y="157"/>
                    <a:pt x="116" y="156"/>
                  </a:cubicBezTo>
                  <a:cubicBezTo>
                    <a:pt x="115" y="152"/>
                    <a:pt x="114" y="149"/>
                    <a:pt x="113" y="146"/>
                  </a:cubicBezTo>
                  <a:cubicBezTo>
                    <a:pt x="112" y="143"/>
                    <a:pt x="111" y="140"/>
                    <a:pt x="111" y="136"/>
                  </a:cubicBezTo>
                  <a:cubicBezTo>
                    <a:pt x="111" y="135"/>
                    <a:pt x="111" y="134"/>
                    <a:pt x="110" y="134"/>
                  </a:cubicBezTo>
                  <a:cubicBezTo>
                    <a:pt x="110" y="134"/>
                    <a:pt x="110" y="134"/>
                    <a:pt x="109" y="134"/>
                  </a:cubicBezTo>
                  <a:cubicBezTo>
                    <a:pt x="109" y="134"/>
                    <a:pt x="109" y="134"/>
                    <a:pt x="109" y="134"/>
                  </a:cubicBezTo>
                  <a:cubicBezTo>
                    <a:pt x="99" y="137"/>
                    <a:pt x="90" y="138"/>
                    <a:pt x="83" y="138"/>
                  </a:cubicBezTo>
                  <a:cubicBezTo>
                    <a:pt x="72" y="138"/>
                    <a:pt x="63" y="136"/>
                    <a:pt x="57" y="133"/>
                  </a:cubicBezTo>
                  <a:cubicBezTo>
                    <a:pt x="54" y="132"/>
                    <a:pt x="52" y="131"/>
                    <a:pt x="51" y="130"/>
                  </a:cubicBezTo>
                  <a:cubicBezTo>
                    <a:pt x="50" y="130"/>
                    <a:pt x="50" y="130"/>
                    <a:pt x="50" y="130"/>
                  </a:cubicBezTo>
                  <a:cubicBezTo>
                    <a:pt x="53" y="126"/>
                    <a:pt x="56" y="121"/>
                    <a:pt x="58" y="116"/>
                  </a:cubicBezTo>
                  <a:cubicBezTo>
                    <a:pt x="68" y="116"/>
                    <a:pt x="77" y="116"/>
                    <a:pt x="85" y="116"/>
                  </a:cubicBezTo>
                  <a:cubicBezTo>
                    <a:pt x="86" y="116"/>
                    <a:pt x="86" y="116"/>
                    <a:pt x="86" y="116"/>
                  </a:cubicBezTo>
                  <a:cubicBezTo>
                    <a:pt x="87" y="116"/>
                    <a:pt x="87" y="116"/>
                    <a:pt x="87" y="116"/>
                  </a:cubicBezTo>
                  <a:cubicBezTo>
                    <a:pt x="87" y="116"/>
                    <a:pt x="87" y="116"/>
                    <a:pt x="87" y="116"/>
                  </a:cubicBezTo>
                  <a:cubicBezTo>
                    <a:pt x="87" y="116"/>
                    <a:pt x="87" y="116"/>
                    <a:pt x="87" y="116"/>
                  </a:cubicBezTo>
                  <a:cubicBezTo>
                    <a:pt x="87" y="116"/>
                    <a:pt x="87" y="116"/>
                    <a:pt x="87" y="116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5"/>
                    <a:pt x="88" y="115"/>
                    <a:pt x="88" y="115"/>
                  </a:cubicBezTo>
                  <a:cubicBezTo>
                    <a:pt x="88" y="115"/>
                    <a:pt x="88" y="115"/>
                    <a:pt x="88" y="115"/>
                  </a:cubicBezTo>
                  <a:cubicBezTo>
                    <a:pt x="88" y="115"/>
                    <a:pt x="88" y="115"/>
                    <a:pt x="88" y="115"/>
                  </a:cubicBezTo>
                  <a:cubicBezTo>
                    <a:pt x="89" y="111"/>
                    <a:pt x="90" y="107"/>
                    <a:pt x="90" y="103"/>
                  </a:cubicBezTo>
                  <a:cubicBezTo>
                    <a:pt x="91" y="103"/>
                    <a:pt x="91" y="102"/>
                    <a:pt x="91" y="102"/>
                  </a:cubicBezTo>
                  <a:cubicBezTo>
                    <a:pt x="91" y="99"/>
                    <a:pt x="90" y="97"/>
                    <a:pt x="90" y="95"/>
                  </a:cubicBezTo>
                  <a:cubicBezTo>
                    <a:pt x="90" y="90"/>
                    <a:pt x="91" y="85"/>
                    <a:pt x="92" y="79"/>
                  </a:cubicBezTo>
                  <a:cubicBezTo>
                    <a:pt x="92" y="79"/>
                    <a:pt x="92" y="78"/>
                    <a:pt x="92" y="78"/>
                  </a:cubicBezTo>
                  <a:cubicBezTo>
                    <a:pt x="91" y="77"/>
                    <a:pt x="91" y="77"/>
                    <a:pt x="90" y="77"/>
                  </a:cubicBezTo>
                  <a:cubicBezTo>
                    <a:pt x="90" y="77"/>
                    <a:pt x="90" y="77"/>
                    <a:pt x="90" y="77"/>
                  </a:cubicBezTo>
                  <a:cubicBezTo>
                    <a:pt x="80" y="77"/>
                    <a:pt x="69" y="77"/>
                    <a:pt x="58" y="77"/>
                  </a:cubicBezTo>
                  <a:cubicBezTo>
                    <a:pt x="57" y="75"/>
                    <a:pt x="56" y="71"/>
                    <a:pt x="55" y="66"/>
                  </a:cubicBezTo>
                  <a:cubicBezTo>
                    <a:pt x="55" y="65"/>
                    <a:pt x="55" y="65"/>
                    <a:pt x="55" y="64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55" y="63"/>
                    <a:pt x="55" y="62"/>
                    <a:pt x="55" y="62"/>
                  </a:cubicBezTo>
                  <a:cubicBezTo>
                    <a:pt x="55" y="57"/>
                    <a:pt x="59" y="51"/>
                    <a:pt x="64" y="50"/>
                  </a:cubicBezTo>
                  <a:cubicBezTo>
                    <a:pt x="64" y="50"/>
                    <a:pt x="65" y="50"/>
                    <a:pt x="66" y="50"/>
                  </a:cubicBezTo>
                  <a:cubicBezTo>
                    <a:pt x="66" y="50"/>
                    <a:pt x="67" y="50"/>
                    <a:pt x="67" y="50"/>
                  </a:cubicBezTo>
                  <a:cubicBezTo>
                    <a:pt x="69" y="51"/>
                    <a:pt x="70" y="52"/>
                    <a:pt x="71" y="54"/>
                  </a:cubicBezTo>
                  <a:cubicBezTo>
                    <a:pt x="72" y="56"/>
                    <a:pt x="73" y="58"/>
                    <a:pt x="73" y="60"/>
                  </a:cubicBezTo>
                  <a:cubicBezTo>
                    <a:pt x="74" y="62"/>
                    <a:pt x="74" y="64"/>
                    <a:pt x="74" y="66"/>
                  </a:cubicBezTo>
                  <a:cubicBezTo>
                    <a:pt x="75" y="67"/>
                    <a:pt x="76" y="67"/>
                    <a:pt x="76" y="67"/>
                  </a:cubicBezTo>
                  <a:cubicBezTo>
                    <a:pt x="77" y="67"/>
                    <a:pt x="77" y="67"/>
                    <a:pt x="77" y="67"/>
                  </a:cubicBezTo>
                  <a:cubicBezTo>
                    <a:pt x="77" y="67"/>
                    <a:pt x="77" y="67"/>
                    <a:pt x="77" y="67"/>
                  </a:cubicBezTo>
                  <a:cubicBezTo>
                    <a:pt x="78" y="68"/>
                    <a:pt x="78" y="68"/>
                    <a:pt x="79" y="68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87" y="64"/>
                    <a:pt x="96" y="61"/>
                    <a:pt x="104" y="59"/>
                  </a:cubicBezTo>
                  <a:cubicBezTo>
                    <a:pt x="105" y="59"/>
                    <a:pt x="105" y="59"/>
                    <a:pt x="105" y="59"/>
                  </a:cubicBezTo>
                  <a:cubicBezTo>
                    <a:pt x="106" y="59"/>
                    <a:pt x="106" y="59"/>
                    <a:pt x="106" y="58"/>
                  </a:cubicBezTo>
                  <a:cubicBezTo>
                    <a:pt x="108" y="53"/>
                    <a:pt x="109" y="49"/>
                    <a:pt x="109" y="44"/>
                  </a:cubicBezTo>
                  <a:cubicBezTo>
                    <a:pt x="109" y="43"/>
                    <a:pt x="109" y="42"/>
                    <a:pt x="108" y="42"/>
                  </a:cubicBezTo>
                  <a:cubicBezTo>
                    <a:pt x="107" y="26"/>
                    <a:pt x="100" y="15"/>
                    <a:pt x="92" y="9"/>
                  </a:cubicBezTo>
                  <a:cubicBezTo>
                    <a:pt x="83" y="2"/>
                    <a:pt x="72" y="0"/>
                    <a:pt x="6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</p:grpSp>
      <p:grpSp>
        <p:nvGrpSpPr>
          <p:cNvPr id="316" name="Group 887"/>
          <p:cNvGrpSpPr>
            <a:grpSpLocks noChangeAspect="1"/>
          </p:cNvGrpSpPr>
          <p:nvPr/>
        </p:nvGrpSpPr>
        <p:grpSpPr bwMode="auto">
          <a:xfrm>
            <a:off x="9517611" y="4385119"/>
            <a:ext cx="281141" cy="349713"/>
            <a:chOff x="5971" y="2553"/>
            <a:chExt cx="246" cy="306"/>
          </a:xfrm>
          <a:solidFill>
            <a:schemeClr val="bg1"/>
          </a:solidFill>
          <a:effectLst>
            <a:reflection blurRad="6350" stA="50000" endA="300" endPos="40000" dir="5400000" sy="-100000" algn="bl" rotWithShape="0"/>
          </a:effectLst>
        </p:grpSpPr>
        <p:sp>
          <p:nvSpPr>
            <p:cNvPr id="317" name="Freeform 889"/>
            <p:cNvSpPr>
              <a:spLocks/>
            </p:cNvSpPr>
            <p:nvPr/>
          </p:nvSpPr>
          <p:spPr bwMode="auto">
            <a:xfrm>
              <a:off x="5971" y="2715"/>
              <a:ext cx="246" cy="144"/>
            </a:xfrm>
            <a:custGeom>
              <a:avLst/>
              <a:gdLst>
                <a:gd name="T0" fmla="*/ 66 w 101"/>
                <a:gd name="T1" fmla="*/ 0 h 60"/>
                <a:gd name="T2" fmla="*/ 58 w 101"/>
                <a:gd name="T3" fmla="*/ 38 h 60"/>
                <a:gd name="T4" fmla="*/ 54 w 101"/>
                <a:gd name="T5" fmla="*/ 12 h 60"/>
                <a:gd name="T6" fmla="*/ 56 w 101"/>
                <a:gd name="T7" fmla="*/ 6 h 60"/>
                <a:gd name="T8" fmla="*/ 52 w 101"/>
                <a:gd name="T9" fmla="*/ 2 h 60"/>
                <a:gd name="T10" fmla="*/ 51 w 101"/>
                <a:gd name="T11" fmla="*/ 2 h 60"/>
                <a:gd name="T12" fmla="*/ 50 w 101"/>
                <a:gd name="T13" fmla="*/ 2 h 60"/>
                <a:gd name="T14" fmla="*/ 49 w 101"/>
                <a:gd name="T15" fmla="*/ 2 h 60"/>
                <a:gd name="T16" fmla="*/ 45 w 101"/>
                <a:gd name="T17" fmla="*/ 6 h 60"/>
                <a:gd name="T18" fmla="*/ 47 w 101"/>
                <a:gd name="T19" fmla="*/ 12 h 60"/>
                <a:gd name="T20" fmla="*/ 43 w 101"/>
                <a:gd name="T21" fmla="*/ 38 h 60"/>
                <a:gd name="T22" fmla="*/ 35 w 101"/>
                <a:gd name="T23" fmla="*/ 0 h 60"/>
                <a:gd name="T24" fmla="*/ 35 w 101"/>
                <a:gd name="T25" fmla="*/ 0 h 60"/>
                <a:gd name="T26" fmla="*/ 34 w 101"/>
                <a:gd name="T27" fmla="*/ 0 h 60"/>
                <a:gd name="T28" fmla="*/ 8 w 101"/>
                <a:gd name="T29" fmla="*/ 10 h 60"/>
                <a:gd name="T30" fmla="*/ 0 w 101"/>
                <a:gd name="T31" fmla="*/ 32 h 60"/>
                <a:gd name="T32" fmla="*/ 0 w 101"/>
                <a:gd name="T33" fmla="*/ 56 h 60"/>
                <a:gd name="T34" fmla="*/ 16 w 101"/>
                <a:gd name="T35" fmla="*/ 59 h 60"/>
                <a:gd name="T36" fmla="*/ 16 w 101"/>
                <a:gd name="T37" fmla="*/ 38 h 60"/>
                <a:gd name="T38" fmla="*/ 20 w 101"/>
                <a:gd name="T39" fmla="*/ 30 h 60"/>
                <a:gd name="T40" fmla="*/ 20 w 101"/>
                <a:gd name="T41" fmla="*/ 59 h 60"/>
                <a:gd name="T42" fmla="*/ 51 w 101"/>
                <a:gd name="T43" fmla="*/ 60 h 60"/>
                <a:gd name="T44" fmla="*/ 80 w 101"/>
                <a:gd name="T45" fmla="*/ 59 h 60"/>
                <a:gd name="T46" fmla="*/ 80 w 101"/>
                <a:gd name="T47" fmla="*/ 30 h 60"/>
                <a:gd name="T48" fmla="*/ 85 w 101"/>
                <a:gd name="T49" fmla="*/ 38 h 60"/>
                <a:gd name="T50" fmla="*/ 85 w 101"/>
                <a:gd name="T51" fmla="*/ 58 h 60"/>
                <a:gd name="T52" fmla="*/ 101 w 101"/>
                <a:gd name="T53" fmla="*/ 56 h 60"/>
                <a:gd name="T54" fmla="*/ 101 w 101"/>
                <a:gd name="T55" fmla="*/ 32 h 60"/>
                <a:gd name="T56" fmla="*/ 93 w 101"/>
                <a:gd name="T57" fmla="*/ 10 h 60"/>
                <a:gd name="T58" fmla="*/ 67 w 101"/>
                <a:gd name="T59" fmla="*/ 0 h 60"/>
                <a:gd name="T60" fmla="*/ 66 w 101"/>
                <a:gd name="T61" fmla="*/ 0 h 60"/>
                <a:gd name="T62" fmla="*/ 66 w 101"/>
                <a:gd name="T6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1" h="60">
                  <a:moveTo>
                    <a:pt x="66" y="0"/>
                  </a:moveTo>
                  <a:cubicBezTo>
                    <a:pt x="66" y="5"/>
                    <a:pt x="58" y="38"/>
                    <a:pt x="58" y="38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6" y="6"/>
                    <a:pt x="56" y="6"/>
                    <a:pt x="56" y="6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1" y="2"/>
                    <a:pt x="51" y="2"/>
                    <a:pt x="51" y="2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3" y="38"/>
                    <a:pt x="35" y="5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9" y="1"/>
                    <a:pt x="15" y="6"/>
                    <a:pt x="8" y="10"/>
                  </a:cubicBezTo>
                  <a:cubicBezTo>
                    <a:pt x="6" y="12"/>
                    <a:pt x="1" y="17"/>
                    <a:pt x="0" y="32"/>
                  </a:cubicBezTo>
                  <a:cubicBezTo>
                    <a:pt x="0" y="34"/>
                    <a:pt x="0" y="47"/>
                    <a:pt x="0" y="56"/>
                  </a:cubicBezTo>
                  <a:cubicBezTo>
                    <a:pt x="6" y="57"/>
                    <a:pt x="9" y="58"/>
                    <a:pt x="16" y="59"/>
                  </a:cubicBezTo>
                  <a:cubicBezTo>
                    <a:pt x="16" y="51"/>
                    <a:pt x="16" y="40"/>
                    <a:pt x="16" y="38"/>
                  </a:cubicBezTo>
                  <a:cubicBezTo>
                    <a:pt x="16" y="35"/>
                    <a:pt x="19" y="32"/>
                    <a:pt x="20" y="30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9" y="59"/>
                    <a:pt x="41" y="60"/>
                    <a:pt x="51" y="60"/>
                  </a:cubicBezTo>
                  <a:cubicBezTo>
                    <a:pt x="60" y="60"/>
                    <a:pt x="71" y="59"/>
                    <a:pt x="80" y="59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2" y="32"/>
                    <a:pt x="85" y="34"/>
                    <a:pt x="85" y="38"/>
                  </a:cubicBezTo>
                  <a:cubicBezTo>
                    <a:pt x="85" y="40"/>
                    <a:pt x="85" y="51"/>
                    <a:pt x="85" y="58"/>
                  </a:cubicBezTo>
                  <a:cubicBezTo>
                    <a:pt x="92" y="58"/>
                    <a:pt x="95" y="57"/>
                    <a:pt x="101" y="56"/>
                  </a:cubicBezTo>
                  <a:cubicBezTo>
                    <a:pt x="101" y="47"/>
                    <a:pt x="101" y="34"/>
                    <a:pt x="101" y="32"/>
                  </a:cubicBezTo>
                  <a:cubicBezTo>
                    <a:pt x="100" y="17"/>
                    <a:pt x="95" y="12"/>
                    <a:pt x="93" y="10"/>
                  </a:cubicBezTo>
                  <a:cubicBezTo>
                    <a:pt x="86" y="6"/>
                    <a:pt x="72" y="1"/>
                    <a:pt x="67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0"/>
                    <a:pt x="66" y="0"/>
                    <a:pt x="6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chemeClr val="bg1"/>
                </a:solidFill>
              </a:endParaRPr>
            </a:p>
          </p:txBody>
        </p:sp>
        <p:sp>
          <p:nvSpPr>
            <p:cNvPr id="318" name="Freeform 890"/>
            <p:cNvSpPr>
              <a:spLocks/>
            </p:cNvSpPr>
            <p:nvPr/>
          </p:nvSpPr>
          <p:spPr bwMode="auto">
            <a:xfrm>
              <a:off x="6032" y="2553"/>
              <a:ext cx="124" cy="147"/>
            </a:xfrm>
            <a:custGeom>
              <a:avLst/>
              <a:gdLst>
                <a:gd name="T0" fmla="*/ 26 w 51"/>
                <a:gd name="T1" fmla="*/ 0 h 61"/>
                <a:gd name="T2" fmla="*/ 4 w 51"/>
                <a:gd name="T3" fmla="*/ 25 h 61"/>
                <a:gd name="T4" fmla="*/ 0 w 51"/>
                <a:gd name="T5" fmla="*/ 30 h 61"/>
                <a:gd name="T6" fmla="*/ 5 w 51"/>
                <a:gd name="T7" fmla="*/ 40 h 61"/>
                <a:gd name="T8" fmla="*/ 26 w 51"/>
                <a:gd name="T9" fmla="*/ 61 h 61"/>
                <a:gd name="T10" fmla="*/ 46 w 51"/>
                <a:gd name="T11" fmla="*/ 39 h 61"/>
                <a:gd name="T12" fmla="*/ 51 w 51"/>
                <a:gd name="T13" fmla="*/ 30 h 61"/>
                <a:gd name="T14" fmla="*/ 48 w 51"/>
                <a:gd name="T15" fmla="*/ 25 h 61"/>
                <a:gd name="T16" fmla="*/ 26 w 51"/>
                <a:gd name="T1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61">
                  <a:moveTo>
                    <a:pt x="26" y="0"/>
                  </a:moveTo>
                  <a:cubicBezTo>
                    <a:pt x="13" y="0"/>
                    <a:pt x="4" y="11"/>
                    <a:pt x="4" y="25"/>
                  </a:cubicBezTo>
                  <a:cubicBezTo>
                    <a:pt x="2" y="26"/>
                    <a:pt x="0" y="27"/>
                    <a:pt x="0" y="30"/>
                  </a:cubicBezTo>
                  <a:cubicBezTo>
                    <a:pt x="0" y="33"/>
                    <a:pt x="2" y="39"/>
                    <a:pt x="5" y="40"/>
                  </a:cubicBezTo>
                  <a:cubicBezTo>
                    <a:pt x="8" y="51"/>
                    <a:pt x="15" y="61"/>
                    <a:pt x="26" y="61"/>
                  </a:cubicBezTo>
                  <a:cubicBezTo>
                    <a:pt x="37" y="61"/>
                    <a:pt x="44" y="51"/>
                    <a:pt x="46" y="39"/>
                  </a:cubicBezTo>
                  <a:cubicBezTo>
                    <a:pt x="50" y="38"/>
                    <a:pt x="51" y="33"/>
                    <a:pt x="51" y="30"/>
                  </a:cubicBezTo>
                  <a:cubicBezTo>
                    <a:pt x="51" y="27"/>
                    <a:pt x="50" y="26"/>
                    <a:pt x="48" y="25"/>
                  </a:cubicBezTo>
                  <a:cubicBezTo>
                    <a:pt x="47" y="11"/>
                    <a:pt x="39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chemeClr val="bg1"/>
                </a:solidFill>
              </a:endParaRPr>
            </a:p>
          </p:txBody>
        </p:sp>
      </p:grpSp>
      <p:grpSp>
        <p:nvGrpSpPr>
          <p:cNvPr id="319" name="Group 893"/>
          <p:cNvGrpSpPr>
            <a:grpSpLocks noChangeAspect="1"/>
          </p:cNvGrpSpPr>
          <p:nvPr/>
        </p:nvGrpSpPr>
        <p:grpSpPr bwMode="auto">
          <a:xfrm>
            <a:off x="9487425" y="3458245"/>
            <a:ext cx="305146" cy="304002"/>
            <a:chOff x="6356" y="2576"/>
            <a:chExt cx="267" cy="266"/>
          </a:xfrm>
          <a:solidFill>
            <a:schemeClr val="bg1"/>
          </a:solidFill>
          <a:effectLst>
            <a:reflection blurRad="6350" stA="50000" endA="300" endPos="40000" dir="5400000" sy="-100000" algn="bl" rotWithShape="0"/>
          </a:effectLst>
        </p:grpSpPr>
        <p:sp>
          <p:nvSpPr>
            <p:cNvPr id="320" name="Freeform 896"/>
            <p:cNvSpPr>
              <a:spLocks noEditPoints="1"/>
            </p:cNvSpPr>
            <p:nvPr/>
          </p:nvSpPr>
          <p:spPr bwMode="auto">
            <a:xfrm>
              <a:off x="6356" y="2576"/>
              <a:ext cx="267" cy="266"/>
            </a:xfrm>
            <a:custGeom>
              <a:avLst/>
              <a:gdLst>
                <a:gd name="T0" fmla="*/ 55 w 110"/>
                <a:gd name="T1" fmla="*/ 0 h 111"/>
                <a:gd name="T2" fmla="*/ 0 w 110"/>
                <a:gd name="T3" fmla="*/ 56 h 111"/>
                <a:gd name="T4" fmla="*/ 55 w 110"/>
                <a:gd name="T5" fmla="*/ 111 h 111"/>
                <a:gd name="T6" fmla="*/ 110 w 110"/>
                <a:gd name="T7" fmla="*/ 56 h 111"/>
                <a:gd name="T8" fmla="*/ 55 w 110"/>
                <a:gd name="T9" fmla="*/ 0 h 111"/>
                <a:gd name="T10" fmla="*/ 55 w 110"/>
                <a:gd name="T11" fmla="*/ 100 h 111"/>
                <a:gd name="T12" fmla="*/ 10 w 110"/>
                <a:gd name="T13" fmla="*/ 56 h 111"/>
                <a:gd name="T14" fmla="*/ 55 w 110"/>
                <a:gd name="T15" fmla="*/ 11 h 111"/>
                <a:gd name="T16" fmla="*/ 100 w 110"/>
                <a:gd name="T17" fmla="*/ 56 h 111"/>
                <a:gd name="T18" fmla="*/ 55 w 110"/>
                <a:gd name="T19" fmla="*/ 10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" h="111">
                  <a:moveTo>
                    <a:pt x="55" y="0"/>
                  </a:moveTo>
                  <a:cubicBezTo>
                    <a:pt x="25" y="0"/>
                    <a:pt x="0" y="25"/>
                    <a:pt x="0" y="56"/>
                  </a:cubicBezTo>
                  <a:cubicBezTo>
                    <a:pt x="0" y="86"/>
                    <a:pt x="25" y="111"/>
                    <a:pt x="55" y="111"/>
                  </a:cubicBezTo>
                  <a:cubicBezTo>
                    <a:pt x="86" y="111"/>
                    <a:pt x="110" y="86"/>
                    <a:pt x="110" y="56"/>
                  </a:cubicBezTo>
                  <a:cubicBezTo>
                    <a:pt x="110" y="25"/>
                    <a:pt x="86" y="0"/>
                    <a:pt x="55" y="0"/>
                  </a:cubicBezTo>
                  <a:close/>
                  <a:moveTo>
                    <a:pt x="55" y="100"/>
                  </a:moveTo>
                  <a:cubicBezTo>
                    <a:pt x="30" y="100"/>
                    <a:pt x="10" y="80"/>
                    <a:pt x="10" y="56"/>
                  </a:cubicBezTo>
                  <a:cubicBezTo>
                    <a:pt x="10" y="31"/>
                    <a:pt x="30" y="11"/>
                    <a:pt x="55" y="11"/>
                  </a:cubicBezTo>
                  <a:cubicBezTo>
                    <a:pt x="80" y="11"/>
                    <a:pt x="100" y="31"/>
                    <a:pt x="100" y="56"/>
                  </a:cubicBezTo>
                  <a:cubicBezTo>
                    <a:pt x="100" y="80"/>
                    <a:pt x="80" y="100"/>
                    <a:pt x="55" y="1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chemeClr val="bg1"/>
                </a:solidFill>
              </a:endParaRPr>
            </a:p>
          </p:txBody>
        </p:sp>
        <p:sp>
          <p:nvSpPr>
            <p:cNvPr id="321" name="Freeform 897"/>
            <p:cNvSpPr>
              <a:spLocks/>
            </p:cNvSpPr>
            <p:nvPr/>
          </p:nvSpPr>
          <p:spPr bwMode="auto">
            <a:xfrm>
              <a:off x="6480" y="2605"/>
              <a:ext cx="19" cy="24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8 w 8"/>
                <a:gd name="T5" fmla="*/ 7 h 10"/>
                <a:gd name="T6" fmla="*/ 8 w 8"/>
                <a:gd name="T7" fmla="*/ 1 h 10"/>
                <a:gd name="T8" fmla="*/ 4 w 8"/>
                <a:gd name="T9" fmla="*/ 0 h 10"/>
                <a:gd name="T10" fmla="*/ 0 w 8"/>
                <a:gd name="T11" fmla="*/ 1 h 10"/>
                <a:gd name="T12" fmla="*/ 0 w 8"/>
                <a:gd name="T13" fmla="*/ 7 h 10"/>
                <a:gd name="T14" fmla="*/ 4 w 8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cubicBezTo>
                    <a:pt x="4" y="10"/>
                    <a:pt x="4" y="10"/>
                    <a:pt x="4" y="10"/>
                  </a:cubicBezTo>
                  <a:cubicBezTo>
                    <a:pt x="6" y="10"/>
                    <a:pt x="8" y="9"/>
                    <a:pt x="8" y="7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5" y="0"/>
                    <a:pt x="4" y="0"/>
                  </a:cubicBezTo>
                  <a:cubicBezTo>
                    <a:pt x="3" y="0"/>
                    <a:pt x="2" y="1"/>
                    <a:pt x="0" y="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9"/>
                    <a:pt x="2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chemeClr val="bg1"/>
                </a:solidFill>
              </a:endParaRPr>
            </a:p>
          </p:txBody>
        </p:sp>
        <p:sp>
          <p:nvSpPr>
            <p:cNvPr id="322" name="Freeform 898"/>
            <p:cNvSpPr>
              <a:spLocks/>
            </p:cNvSpPr>
            <p:nvPr/>
          </p:nvSpPr>
          <p:spPr bwMode="auto">
            <a:xfrm>
              <a:off x="6480" y="2790"/>
              <a:ext cx="19" cy="24"/>
            </a:xfrm>
            <a:custGeom>
              <a:avLst/>
              <a:gdLst>
                <a:gd name="T0" fmla="*/ 4 w 8"/>
                <a:gd name="T1" fmla="*/ 0 h 10"/>
                <a:gd name="T2" fmla="*/ 4 w 8"/>
                <a:gd name="T3" fmla="*/ 0 h 10"/>
                <a:gd name="T4" fmla="*/ 0 w 8"/>
                <a:gd name="T5" fmla="*/ 3 h 10"/>
                <a:gd name="T6" fmla="*/ 0 w 8"/>
                <a:gd name="T7" fmla="*/ 9 h 10"/>
                <a:gd name="T8" fmla="*/ 4 w 8"/>
                <a:gd name="T9" fmla="*/ 10 h 10"/>
                <a:gd name="T10" fmla="*/ 8 w 8"/>
                <a:gd name="T11" fmla="*/ 9 h 10"/>
                <a:gd name="T12" fmla="*/ 8 w 8"/>
                <a:gd name="T13" fmla="*/ 3 h 10"/>
                <a:gd name="T14" fmla="*/ 4 w 8"/>
                <a:gd name="T1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" y="10"/>
                    <a:pt x="3" y="10"/>
                    <a:pt x="4" y="10"/>
                  </a:cubicBezTo>
                  <a:cubicBezTo>
                    <a:pt x="5" y="10"/>
                    <a:pt x="7" y="10"/>
                    <a:pt x="8" y="9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1"/>
                    <a:pt x="6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chemeClr val="bg1"/>
                </a:solidFill>
              </a:endParaRPr>
            </a:p>
          </p:txBody>
        </p:sp>
        <p:sp>
          <p:nvSpPr>
            <p:cNvPr id="323" name="Freeform 899"/>
            <p:cNvSpPr>
              <a:spLocks/>
            </p:cNvSpPr>
            <p:nvPr/>
          </p:nvSpPr>
          <p:spPr bwMode="auto">
            <a:xfrm>
              <a:off x="6385" y="2701"/>
              <a:ext cx="24" cy="17"/>
            </a:xfrm>
            <a:custGeom>
              <a:avLst/>
              <a:gdLst>
                <a:gd name="T0" fmla="*/ 6 w 10"/>
                <a:gd name="T1" fmla="*/ 0 h 7"/>
                <a:gd name="T2" fmla="*/ 0 w 10"/>
                <a:gd name="T3" fmla="*/ 0 h 7"/>
                <a:gd name="T4" fmla="*/ 0 w 10"/>
                <a:gd name="T5" fmla="*/ 4 h 7"/>
                <a:gd name="T6" fmla="*/ 0 w 10"/>
                <a:gd name="T7" fmla="*/ 7 h 7"/>
                <a:gd name="T8" fmla="*/ 6 w 10"/>
                <a:gd name="T9" fmla="*/ 7 h 7"/>
                <a:gd name="T10" fmla="*/ 10 w 10"/>
                <a:gd name="T11" fmla="*/ 4 h 7"/>
                <a:gd name="T12" fmla="*/ 10 w 10"/>
                <a:gd name="T13" fmla="*/ 3 h 7"/>
                <a:gd name="T14" fmla="*/ 6 w 10"/>
                <a:gd name="T1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7"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4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7"/>
                    <a:pt x="10" y="6"/>
                    <a:pt x="10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1"/>
                    <a:pt x="8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chemeClr val="bg1"/>
                </a:solidFill>
              </a:endParaRPr>
            </a:p>
          </p:txBody>
        </p:sp>
        <p:sp>
          <p:nvSpPr>
            <p:cNvPr id="324" name="Freeform 900"/>
            <p:cNvSpPr>
              <a:spLocks/>
            </p:cNvSpPr>
            <p:nvPr/>
          </p:nvSpPr>
          <p:spPr bwMode="auto">
            <a:xfrm>
              <a:off x="6569" y="2701"/>
              <a:ext cx="24" cy="17"/>
            </a:xfrm>
            <a:custGeom>
              <a:avLst/>
              <a:gdLst>
                <a:gd name="T0" fmla="*/ 10 w 10"/>
                <a:gd name="T1" fmla="*/ 0 h 7"/>
                <a:gd name="T2" fmla="*/ 4 w 10"/>
                <a:gd name="T3" fmla="*/ 0 h 7"/>
                <a:gd name="T4" fmla="*/ 0 w 10"/>
                <a:gd name="T5" fmla="*/ 3 h 7"/>
                <a:gd name="T6" fmla="*/ 0 w 10"/>
                <a:gd name="T7" fmla="*/ 4 h 7"/>
                <a:gd name="T8" fmla="*/ 4 w 10"/>
                <a:gd name="T9" fmla="*/ 7 h 7"/>
                <a:gd name="T10" fmla="*/ 10 w 10"/>
                <a:gd name="T11" fmla="*/ 7 h 7"/>
                <a:gd name="T12" fmla="*/ 10 w 10"/>
                <a:gd name="T13" fmla="*/ 4 h 7"/>
                <a:gd name="T14" fmla="*/ 10 w 10"/>
                <a:gd name="T1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7">
                  <a:moveTo>
                    <a:pt x="1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2" y="7"/>
                    <a:pt x="4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6"/>
                    <a:pt x="10" y="5"/>
                    <a:pt x="10" y="4"/>
                  </a:cubicBezTo>
                  <a:cubicBezTo>
                    <a:pt x="10" y="2"/>
                    <a:pt x="10" y="1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chemeClr val="bg1"/>
                </a:solidFill>
              </a:endParaRPr>
            </a:p>
          </p:txBody>
        </p:sp>
        <p:sp>
          <p:nvSpPr>
            <p:cNvPr id="325" name="Freeform 901"/>
            <p:cNvSpPr>
              <a:spLocks/>
            </p:cNvSpPr>
            <p:nvPr/>
          </p:nvSpPr>
          <p:spPr bwMode="auto">
            <a:xfrm>
              <a:off x="6424" y="2636"/>
              <a:ext cx="75" cy="86"/>
            </a:xfrm>
            <a:custGeom>
              <a:avLst/>
              <a:gdLst>
                <a:gd name="T0" fmla="*/ 27 w 31"/>
                <a:gd name="T1" fmla="*/ 0 h 36"/>
                <a:gd name="T2" fmla="*/ 23 w 31"/>
                <a:gd name="T3" fmla="*/ 5 h 36"/>
                <a:gd name="T4" fmla="*/ 23 w 31"/>
                <a:gd name="T5" fmla="*/ 26 h 36"/>
                <a:gd name="T6" fmla="*/ 22 w 31"/>
                <a:gd name="T7" fmla="*/ 28 h 36"/>
                <a:gd name="T8" fmla="*/ 4 w 31"/>
                <a:gd name="T9" fmla="*/ 28 h 36"/>
                <a:gd name="T10" fmla="*/ 0 w 31"/>
                <a:gd name="T11" fmla="*/ 32 h 36"/>
                <a:gd name="T12" fmla="*/ 4 w 31"/>
                <a:gd name="T13" fmla="*/ 36 h 36"/>
                <a:gd name="T14" fmla="*/ 26 w 31"/>
                <a:gd name="T15" fmla="*/ 36 h 36"/>
                <a:gd name="T16" fmla="*/ 29 w 31"/>
                <a:gd name="T17" fmla="*/ 35 h 36"/>
                <a:gd name="T18" fmla="*/ 29 w 31"/>
                <a:gd name="T19" fmla="*/ 35 h 36"/>
                <a:gd name="T20" fmla="*/ 31 w 31"/>
                <a:gd name="T21" fmla="*/ 31 h 36"/>
                <a:gd name="T22" fmla="*/ 31 w 31"/>
                <a:gd name="T23" fmla="*/ 5 h 36"/>
                <a:gd name="T24" fmla="*/ 27 w 31"/>
                <a:gd name="T2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36">
                  <a:moveTo>
                    <a:pt x="27" y="0"/>
                  </a:moveTo>
                  <a:cubicBezTo>
                    <a:pt x="25" y="0"/>
                    <a:pt x="23" y="2"/>
                    <a:pt x="23" y="5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3" y="27"/>
                    <a:pt x="22" y="28"/>
                    <a:pt x="22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2" y="28"/>
                    <a:pt x="0" y="30"/>
                    <a:pt x="0" y="32"/>
                  </a:cubicBezTo>
                  <a:cubicBezTo>
                    <a:pt x="0" y="34"/>
                    <a:pt x="2" y="36"/>
                    <a:pt x="4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7" y="36"/>
                    <a:pt x="28" y="35"/>
                    <a:pt x="29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30" y="34"/>
                    <a:pt x="31" y="33"/>
                    <a:pt x="31" y="31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2"/>
                    <a:pt x="29" y="0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chemeClr val="bg1"/>
                </a:solidFill>
              </a:endParaRPr>
            </a:p>
          </p:txBody>
        </p:sp>
      </p:grpSp>
      <p:sp>
        <p:nvSpPr>
          <p:cNvPr id="326" name="Freeform 905"/>
          <p:cNvSpPr>
            <a:spLocks/>
          </p:cNvSpPr>
          <p:nvPr/>
        </p:nvSpPr>
        <p:spPr bwMode="auto">
          <a:xfrm>
            <a:off x="9536044" y="2362928"/>
            <a:ext cx="222514" cy="430482"/>
          </a:xfrm>
          <a:custGeom>
            <a:avLst/>
            <a:gdLst>
              <a:gd name="T0" fmla="*/ 31 w 72"/>
              <a:gd name="T1" fmla="*/ 118 h 118"/>
              <a:gd name="T2" fmla="*/ 39 w 72"/>
              <a:gd name="T3" fmla="*/ 118 h 118"/>
              <a:gd name="T4" fmla="*/ 41 w 72"/>
              <a:gd name="T5" fmla="*/ 115 h 118"/>
              <a:gd name="T6" fmla="*/ 41 w 72"/>
              <a:gd name="T7" fmla="*/ 107 h 118"/>
              <a:gd name="T8" fmla="*/ 62 w 72"/>
              <a:gd name="T9" fmla="*/ 100 h 118"/>
              <a:gd name="T10" fmla="*/ 69 w 72"/>
              <a:gd name="T11" fmla="*/ 73 h 118"/>
              <a:gd name="T12" fmla="*/ 41 w 72"/>
              <a:gd name="T13" fmla="*/ 53 h 118"/>
              <a:gd name="T14" fmla="*/ 40 w 72"/>
              <a:gd name="T15" fmla="*/ 52 h 118"/>
              <a:gd name="T16" fmla="*/ 30 w 72"/>
              <a:gd name="T17" fmla="*/ 48 h 118"/>
              <a:gd name="T18" fmla="*/ 29 w 72"/>
              <a:gd name="T19" fmla="*/ 47 h 118"/>
              <a:gd name="T20" fmla="*/ 22 w 72"/>
              <a:gd name="T21" fmla="*/ 42 h 118"/>
              <a:gd name="T22" fmla="*/ 23 w 72"/>
              <a:gd name="T23" fmla="*/ 31 h 118"/>
              <a:gd name="T24" fmla="*/ 35 w 72"/>
              <a:gd name="T25" fmla="*/ 26 h 118"/>
              <a:gd name="T26" fmla="*/ 43 w 72"/>
              <a:gd name="T27" fmla="*/ 28 h 118"/>
              <a:gd name="T28" fmla="*/ 52 w 72"/>
              <a:gd name="T29" fmla="*/ 33 h 118"/>
              <a:gd name="T30" fmla="*/ 53 w 72"/>
              <a:gd name="T31" fmla="*/ 34 h 118"/>
              <a:gd name="T32" fmla="*/ 53 w 72"/>
              <a:gd name="T33" fmla="*/ 34 h 118"/>
              <a:gd name="T34" fmla="*/ 53 w 72"/>
              <a:gd name="T35" fmla="*/ 35 h 118"/>
              <a:gd name="T36" fmla="*/ 58 w 72"/>
              <a:gd name="T37" fmla="*/ 38 h 118"/>
              <a:gd name="T38" fmla="*/ 67 w 72"/>
              <a:gd name="T39" fmla="*/ 32 h 118"/>
              <a:gd name="T40" fmla="*/ 67 w 72"/>
              <a:gd name="T41" fmla="*/ 25 h 118"/>
              <a:gd name="T42" fmla="*/ 48 w 72"/>
              <a:gd name="T43" fmla="*/ 12 h 118"/>
              <a:gd name="T44" fmla="*/ 41 w 72"/>
              <a:gd name="T45" fmla="*/ 11 h 118"/>
              <a:gd name="T46" fmla="*/ 41 w 72"/>
              <a:gd name="T47" fmla="*/ 2 h 118"/>
              <a:gd name="T48" fmla="*/ 39 w 72"/>
              <a:gd name="T49" fmla="*/ 0 h 118"/>
              <a:gd name="T50" fmla="*/ 31 w 72"/>
              <a:gd name="T51" fmla="*/ 0 h 118"/>
              <a:gd name="T52" fmla="*/ 28 w 72"/>
              <a:gd name="T53" fmla="*/ 2 h 118"/>
              <a:gd name="T54" fmla="*/ 28 w 72"/>
              <a:gd name="T55" fmla="*/ 11 h 118"/>
              <a:gd name="T56" fmla="*/ 10 w 72"/>
              <a:gd name="T57" fmla="*/ 20 h 118"/>
              <a:gd name="T58" fmla="*/ 5 w 72"/>
              <a:gd name="T59" fmla="*/ 48 h 118"/>
              <a:gd name="T60" fmla="*/ 14 w 72"/>
              <a:gd name="T61" fmla="*/ 58 h 118"/>
              <a:gd name="T62" fmla="*/ 40 w 72"/>
              <a:gd name="T63" fmla="*/ 71 h 118"/>
              <a:gd name="T64" fmla="*/ 44 w 72"/>
              <a:gd name="T65" fmla="*/ 72 h 118"/>
              <a:gd name="T66" fmla="*/ 50 w 72"/>
              <a:gd name="T67" fmla="*/ 78 h 118"/>
              <a:gd name="T68" fmla="*/ 48 w 72"/>
              <a:gd name="T69" fmla="*/ 89 h 118"/>
              <a:gd name="T70" fmla="*/ 38 w 72"/>
              <a:gd name="T71" fmla="*/ 92 h 118"/>
              <a:gd name="T72" fmla="*/ 26 w 72"/>
              <a:gd name="T73" fmla="*/ 90 h 118"/>
              <a:gd name="T74" fmla="*/ 17 w 72"/>
              <a:gd name="T75" fmla="*/ 85 h 118"/>
              <a:gd name="T76" fmla="*/ 16 w 72"/>
              <a:gd name="T77" fmla="*/ 84 h 118"/>
              <a:gd name="T78" fmla="*/ 16 w 72"/>
              <a:gd name="T79" fmla="*/ 84 h 118"/>
              <a:gd name="T80" fmla="*/ 16 w 72"/>
              <a:gd name="T81" fmla="*/ 84 h 118"/>
              <a:gd name="T82" fmla="*/ 16 w 72"/>
              <a:gd name="T83" fmla="*/ 83 h 118"/>
              <a:gd name="T84" fmla="*/ 11 w 72"/>
              <a:gd name="T85" fmla="*/ 80 h 118"/>
              <a:gd name="T86" fmla="*/ 2 w 72"/>
              <a:gd name="T87" fmla="*/ 86 h 118"/>
              <a:gd name="T88" fmla="*/ 2 w 72"/>
              <a:gd name="T89" fmla="*/ 93 h 118"/>
              <a:gd name="T90" fmla="*/ 28 w 72"/>
              <a:gd name="T91" fmla="*/ 107 h 118"/>
              <a:gd name="T92" fmla="*/ 28 w 72"/>
              <a:gd name="T93" fmla="*/ 115 h 118"/>
              <a:gd name="T94" fmla="*/ 31 w 72"/>
              <a:gd name="T95" fmla="*/ 118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72" h="118">
                <a:moveTo>
                  <a:pt x="31" y="118"/>
                </a:moveTo>
                <a:cubicBezTo>
                  <a:pt x="39" y="118"/>
                  <a:pt x="39" y="118"/>
                  <a:pt x="39" y="118"/>
                </a:cubicBezTo>
                <a:cubicBezTo>
                  <a:pt x="40" y="118"/>
                  <a:pt x="41" y="117"/>
                  <a:pt x="41" y="115"/>
                </a:cubicBezTo>
                <a:cubicBezTo>
                  <a:pt x="41" y="107"/>
                  <a:pt x="41" y="107"/>
                  <a:pt x="41" y="107"/>
                </a:cubicBezTo>
                <a:cubicBezTo>
                  <a:pt x="50" y="107"/>
                  <a:pt x="57" y="104"/>
                  <a:pt x="62" y="100"/>
                </a:cubicBezTo>
                <a:cubicBezTo>
                  <a:pt x="69" y="93"/>
                  <a:pt x="72" y="83"/>
                  <a:pt x="69" y="73"/>
                </a:cubicBezTo>
                <a:cubicBezTo>
                  <a:pt x="66" y="63"/>
                  <a:pt x="52" y="57"/>
                  <a:pt x="41" y="53"/>
                </a:cubicBezTo>
                <a:cubicBezTo>
                  <a:pt x="40" y="52"/>
                  <a:pt x="40" y="52"/>
                  <a:pt x="40" y="52"/>
                </a:cubicBezTo>
                <a:cubicBezTo>
                  <a:pt x="36" y="50"/>
                  <a:pt x="31" y="48"/>
                  <a:pt x="30" y="48"/>
                </a:cubicBezTo>
                <a:cubicBezTo>
                  <a:pt x="29" y="47"/>
                  <a:pt x="29" y="47"/>
                  <a:pt x="29" y="47"/>
                </a:cubicBezTo>
                <a:cubicBezTo>
                  <a:pt x="26" y="46"/>
                  <a:pt x="23" y="45"/>
                  <a:pt x="22" y="42"/>
                </a:cubicBezTo>
                <a:cubicBezTo>
                  <a:pt x="19" y="38"/>
                  <a:pt x="20" y="33"/>
                  <a:pt x="23" y="31"/>
                </a:cubicBezTo>
                <a:cubicBezTo>
                  <a:pt x="27" y="27"/>
                  <a:pt x="32" y="26"/>
                  <a:pt x="35" y="26"/>
                </a:cubicBezTo>
                <a:cubicBezTo>
                  <a:pt x="38" y="26"/>
                  <a:pt x="41" y="27"/>
                  <a:pt x="43" y="28"/>
                </a:cubicBezTo>
                <a:cubicBezTo>
                  <a:pt x="46" y="28"/>
                  <a:pt x="49" y="31"/>
                  <a:pt x="52" y="33"/>
                </a:cubicBezTo>
                <a:cubicBezTo>
                  <a:pt x="53" y="34"/>
                  <a:pt x="53" y="34"/>
                  <a:pt x="53" y="34"/>
                </a:cubicBezTo>
                <a:cubicBezTo>
                  <a:pt x="53" y="34"/>
                  <a:pt x="53" y="34"/>
                  <a:pt x="53" y="34"/>
                </a:cubicBezTo>
                <a:cubicBezTo>
                  <a:pt x="53" y="35"/>
                  <a:pt x="53" y="35"/>
                  <a:pt x="53" y="35"/>
                </a:cubicBezTo>
                <a:cubicBezTo>
                  <a:pt x="54" y="37"/>
                  <a:pt x="56" y="38"/>
                  <a:pt x="58" y="38"/>
                </a:cubicBezTo>
                <a:cubicBezTo>
                  <a:pt x="62" y="38"/>
                  <a:pt x="65" y="35"/>
                  <a:pt x="67" y="32"/>
                </a:cubicBezTo>
                <a:cubicBezTo>
                  <a:pt x="68" y="30"/>
                  <a:pt x="68" y="27"/>
                  <a:pt x="67" y="25"/>
                </a:cubicBezTo>
                <a:cubicBezTo>
                  <a:pt x="63" y="19"/>
                  <a:pt x="55" y="14"/>
                  <a:pt x="48" y="12"/>
                </a:cubicBezTo>
                <a:cubicBezTo>
                  <a:pt x="46" y="12"/>
                  <a:pt x="44" y="11"/>
                  <a:pt x="41" y="11"/>
                </a:cubicBezTo>
                <a:cubicBezTo>
                  <a:pt x="41" y="2"/>
                  <a:pt x="41" y="2"/>
                  <a:pt x="41" y="2"/>
                </a:cubicBezTo>
                <a:cubicBezTo>
                  <a:pt x="41" y="1"/>
                  <a:pt x="40" y="0"/>
                  <a:pt x="39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30" y="0"/>
                  <a:pt x="28" y="1"/>
                  <a:pt x="28" y="2"/>
                </a:cubicBezTo>
                <a:cubicBezTo>
                  <a:pt x="28" y="11"/>
                  <a:pt x="28" y="11"/>
                  <a:pt x="28" y="11"/>
                </a:cubicBezTo>
                <a:cubicBezTo>
                  <a:pt x="21" y="13"/>
                  <a:pt x="15" y="16"/>
                  <a:pt x="10" y="20"/>
                </a:cubicBezTo>
                <a:cubicBezTo>
                  <a:pt x="2" y="28"/>
                  <a:pt x="0" y="39"/>
                  <a:pt x="5" y="48"/>
                </a:cubicBezTo>
                <a:cubicBezTo>
                  <a:pt x="7" y="52"/>
                  <a:pt x="10" y="56"/>
                  <a:pt x="14" y="58"/>
                </a:cubicBezTo>
                <a:cubicBezTo>
                  <a:pt x="17" y="60"/>
                  <a:pt x="33" y="67"/>
                  <a:pt x="40" y="71"/>
                </a:cubicBezTo>
                <a:cubicBezTo>
                  <a:pt x="44" y="72"/>
                  <a:pt x="44" y="72"/>
                  <a:pt x="44" y="72"/>
                </a:cubicBezTo>
                <a:cubicBezTo>
                  <a:pt x="47" y="74"/>
                  <a:pt x="49" y="76"/>
                  <a:pt x="50" y="78"/>
                </a:cubicBezTo>
                <a:cubicBezTo>
                  <a:pt x="52" y="82"/>
                  <a:pt x="51" y="87"/>
                  <a:pt x="48" y="89"/>
                </a:cubicBezTo>
                <a:cubicBezTo>
                  <a:pt x="46" y="91"/>
                  <a:pt x="43" y="92"/>
                  <a:pt x="38" y="92"/>
                </a:cubicBezTo>
                <a:cubicBezTo>
                  <a:pt x="34" y="92"/>
                  <a:pt x="30" y="91"/>
                  <a:pt x="26" y="90"/>
                </a:cubicBezTo>
                <a:cubicBezTo>
                  <a:pt x="23" y="89"/>
                  <a:pt x="20" y="87"/>
                  <a:pt x="17" y="85"/>
                </a:cubicBezTo>
                <a:cubicBezTo>
                  <a:pt x="16" y="84"/>
                  <a:pt x="16" y="84"/>
                  <a:pt x="16" y="84"/>
                </a:cubicBezTo>
                <a:cubicBezTo>
                  <a:pt x="16" y="84"/>
                  <a:pt x="16" y="84"/>
                  <a:pt x="16" y="84"/>
                </a:cubicBezTo>
                <a:cubicBezTo>
                  <a:pt x="16" y="84"/>
                  <a:pt x="16" y="84"/>
                  <a:pt x="16" y="84"/>
                </a:cubicBezTo>
                <a:cubicBezTo>
                  <a:pt x="16" y="83"/>
                  <a:pt x="16" y="83"/>
                  <a:pt x="16" y="83"/>
                </a:cubicBezTo>
                <a:cubicBezTo>
                  <a:pt x="15" y="81"/>
                  <a:pt x="13" y="80"/>
                  <a:pt x="11" y="80"/>
                </a:cubicBezTo>
                <a:cubicBezTo>
                  <a:pt x="7" y="80"/>
                  <a:pt x="4" y="83"/>
                  <a:pt x="2" y="86"/>
                </a:cubicBezTo>
                <a:cubicBezTo>
                  <a:pt x="1" y="88"/>
                  <a:pt x="1" y="91"/>
                  <a:pt x="2" y="93"/>
                </a:cubicBezTo>
                <a:cubicBezTo>
                  <a:pt x="7" y="101"/>
                  <a:pt x="18" y="105"/>
                  <a:pt x="28" y="107"/>
                </a:cubicBezTo>
                <a:cubicBezTo>
                  <a:pt x="28" y="115"/>
                  <a:pt x="28" y="115"/>
                  <a:pt x="28" y="115"/>
                </a:cubicBezTo>
                <a:cubicBezTo>
                  <a:pt x="28" y="117"/>
                  <a:pt x="30" y="118"/>
                  <a:pt x="31" y="1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reflection blurRad="6350" stA="50000" endA="300" endPos="40000" dir="5400000" sy="-100000" algn="bl" rotWithShape="0"/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13">
              <a:solidFill>
                <a:schemeClr val="bg1"/>
              </a:solidFill>
            </a:endParaRPr>
          </a:p>
        </p:txBody>
      </p:sp>
      <p:grpSp>
        <p:nvGrpSpPr>
          <p:cNvPr id="327" name="Group 909"/>
          <p:cNvGrpSpPr>
            <a:grpSpLocks noChangeAspect="1"/>
          </p:cNvGrpSpPr>
          <p:nvPr/>
        </p:nvGrpSpPr>
        <p:grpSpPr bwMode="auto">
          <a:xfrm>
            <a:off x="9470207" y="1481006"/>
            <a:ext cx="302856" cy="258285"/>
            <a:chOff x="6090" y="1175"/>
            <a:chExt cx="265" cy="226"/>
          </a:xfrm>
          <a:solidFill>
            <a:schemeClr val="bg1"/>
          </a:solidFill>
          <a:effectLst>
            <a:reflection blurRad="6350" stA="50000" endA="300" endPos="40000" dir="5400000" sy="-100000" algn="bl" rotWithShape="0"/>
          </a:effectLst>
        </p:grpSpPr>
        <p:sp>
          <p:nvSpPr>
            <p:cNvPr id="328" name="Freeform 910"/>
            <p:cNvSpPr>
              <a:spLocks/>
            </p:cNvSpPr>
            <p:nvPr/>
          </p:nvSpPr>
          <p:spPr bwMode="auto">
            <a:xfrm>
              <a:off x="6129" y="1269"/>
              <a:ext cx="56" cy="96"/>
            </a:xfrm>
            <a:custGeom>
              <a:avLst/>
              <a:gdLst>
                <a:gd name="T0" fmla="*/ 2 w 23"/>
                <a:gd name="T1" fmla="*/ 40 h 40"/>
                <a:gd name="T2" fmla="*/ 21 w 23"/>
                <a:gd name="T3" fmla="*/ 40 h 40"/>
                <a:gd name="T4" fmla="*/ 23 w 23"/>
                <a:gd name="T5" fmla="*/ 38 h 40"/>
                <a:gd name="T6" fmla="*/ 23 w 23"/>
                <a:gd name="T7" fmla="*/ 2 h 40"/>
                <a:gd name="T8" fmla="*/ 21 w 23"/>
                <a:gd name="T9" fmla="*/ 0 h 40"/>
                <a:gd name="T10" fmla="*/ 2 w 23"/>
                <a:gd name="T11" fmla="*/ 0 h 40"/>
                <a:gd name="T12" fmla="*/ 0 w 23"/>
                <a:gd name="T13" fmla="*/ 2 h 40"/>
                <a:gd name="T14" fmla="*/ 0 w 23"/>
                <a:gd name="T15" fmla="*/ 38 h 40"/>
                <a:gd name="T16" fmla="*/ 2 w 23"/>
                <a:gd name="T1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40">
                  <a:moveTo>
                    <a:pt x="2" y="40"/>
                  </a:moveTo>
                  <a:cubicBezTo>
                    <a:pt x="21" y="40"/>
                    <a:pt x="21" y="40"/>
                    <a:pt x="21" y="40"/>
                  </a:cubicBezTo>
                  <a:cubicBezTo>
                    <a:pt x="22" y="40"/>
                    <a:pt x="23" y="39"/>
                    <a:pt x="23" y="38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2" y="0"/>
                    <a:pt x="2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9"/>
                    <a:pt x="1" y="40"/>
                    <a:pt x="2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chemeClr val="bg1"/>
                </a:solidFill>
              </a:endParaRPr>
            </a:p>
          </p:txBody>
        </p:sp>
        <p:sp>
          <p:nvSpPr>
            <p:cNvPr id="329" name="Freeform 911"/>
            <p:cNvSpPr>
              <a:spLocks/>
            </p:cNvSpPr>
            <p:nvPr/>
          </p:nvSpPr>
          <p:spPr bwMode="auto">
            <a:xfrm>
              <a:off x="6209" y="1235"/>
              <a:ext cx="54" cy="130"/>
            </a:xfrm>
            <a:custGeom>
              <a:avLst/>
              <a:gdLst>
                <a:gd name="T0" fmla="*/ 2 w 22"/>
                <a:gd name="T1" fmla="*/ 54 h 54"/>
                <a:gd name="T2" fmla="*/ 20 w 22"/>
                <a:gd name="T3" fmla="*/ 54 h 54"/>
                <a:gd name="T4" fmla="*/ 22 w 22"/>
                <a:gd name="T5" fmla="*/ 52 h 54"/>
                <a:gd name="T6" fmla="*/ 22 w 22"/>
                <a:gd name="T7" fmla="*/ 2 h 54"/>
                <a:gd name="T8" fmla="*/ 20 w 22"/>
                <a:gd name="T9" fmla="*/ 0 h 54"/>
                <a:gd name="T10" fmla="*/ 2 w 22"/>
                <a:gd name="T11" fmla="*/ 0 h 54"/>
                <a:gd name="T12" fmla="*/ 0 w 22"/>
                <a:gd name="T13" fmla="*/ 2 h 54"/>
                <a:gd name="T14" fmla="*/ 0 w 22"/>
                <a:gd name="T15" fmla="*/ 52 h 54"/>
                <a:gd name="T16" fmla="*/ 2 w 22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4">
                  <a:moveTo>
                    <a:pt x="2" y="54"/>
                  </a:moveTo>
                  <a:cubicBezTo>
                    <a:pt x="20" y="54"/>
                    <a:pt x="20" y="54"/>
                    <a:pt x="20" y="54"/>
                  </a:cubicBezTo>
                  <a:cubicBezTo>
                    <a:pt x="21" y="54"/>
                    <a:pt x="22" y="53"/>
                    <a:pt x="22" y="5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1"/>
                    <a:pt x="21" y="0"/>
                    <a:pt x="2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3"/>
                    <a:pt x="1" y="54"/>
                    <a:pt x="2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chemeClr val="bg1"/>
                </a:solidFill>
              </a:endParaRPr>
            </a:p>
          </p:txBody>
        </p:sp>
        <p:sp>
          <p:nvSpPr>
            <p:cNvPr id="330" name="Freeform 912"/>
            <p:cNvSpPr>
              <a:spLocks/>
            </p:cNvSpPr>
            <p:nvPr/>
          </p:nvSpPr>
          <p:spPr bwMode="auto">
            <a:xfrm>
              <a:off x="6287" y="1207"/>
              <a:ext cx="56" cy="158"/>
            </a:xfrm>
            <a:custGeom>
              <a:avLst/>
              <a:gdLst>
                <a:gd name="T0" fmla="*/ 2 w 23"/>
                <a:gd name="T1" fmla="*/ 66 h 66"/>
                <a:gd name="T2" fmla="*/ 21 w 23"/>
                <a:gd name="T3" fmla="*/ 66 h 66"/>
                <a:gd name="T4" fmla="*/ 23 w 23"/>
                <a:gd name="T5" fmla="*/ 64 h 66"/>
                <a:gd name="T6" fmla="*/ 23 w 23"/>
                <a:gd name="T7" fmla="*/ 2 h 66"/>
                <a:gd name="T8" fmla="*/ 21 w 23"/>
                <a:gd name="T9" fmla="*/ 0 h 66"/>
                <a:gd name="T10" fmla="*/ 2 w 23"/>
                <a:gd name="T11" fmla="*/ 0 h 66"/>
                <a:gd name="T12" fmla="*/ 0 w 23"/>
                <a:gd name="T13" fmla="*/ 2 h 66"/>
                <a:gd name="T14" fmla="*/ 0 w 23"/>
                <a:gd name="T15" fmla="*/ 64 h 66"/>
                <a:gd name="T16" fmla="*/ 2 w 23"/>
                <a:gd name="T17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66">
                  <a:moveTo>
                    <a:pt x="2" y="66"/>
                  </a:moveTo>
                  <a:cubicBezTo>
                    <a:pt x="21" y="66"/>
                    <a:pt x="21" y="66"/>
                    <a:pt x="21" y="66"/>
                  </a:cubicBezTo>
                  <a:cubicBezTo>
                    <a:pt x="22" y="66"/>
                    <a:pt x="23" y="65"/>
                    <a:pt x="23" y="64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2" y="0"/>
                    <a:pt x="2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5"/>
                    <a:pt x="1" y="66"/>
                    <a:pt x="2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chemeClr val="bg1"/>
                </a:solidFill>
              </a:endParaRPr>
            </a:p>
          </p:txBody>
        </p:sp>
        <p:sp>
          <p:nvSpPr>
            <p:cNvPr id="331" name="Freeform 913"/>
            <p:cNvSpPr>
              <a:spLocks/>
            </p:cNvSpPr>
            <p:nvPr/>
          </p:nvSpPr>
          <p:spPr bwMode="auto">
            <a:xfrm>
              <a:off x="6090" y="1175"/>
              <a:ext cx="265" cy="226"/>
            </a:xfrm>
            <a:custGeom>
              <a:avLst/>
              <a:gdLst>
                <a:gd name="T0" fmla="*/ 104 w 109"/>
                <a:gd name="T1" fmla="*/ 85 h 94"/>
                <a:gd name="T2" fmla="*/ 9 w 109"/>
                <a:gd name="T3" fmla="*/ 85 h 94"/>
                <a:gd name="T4" fmla="*/ 9 w 109"/>
                <a:gd name="T5" fmla="*/ 85 h 94"/>
                <a:gd name="T6" fmla="*/ 9 w 109"/>
                <a:gd name="T7" fmla="*/ 4 h 94"/>
                <a:gd name="T8" fmla="*/ 4 w 109"/>
                <a:gd name="T9" fmla="*/ 0 h 94"/>
                <a:gd name="T10" fmla="*/ 0 w 109"/>
                <a:gd name="T11" fmla="*/ 4 h 94"/>
                <a:gd name="T12" fmla="*/ 0 w 109"/>
                <a:gd name="T13" fmla="*/ 85 h 94"/>
                <a:gd name="T14" fmla="*/ 9 w 109"/>
                <a:gd name="T15" fmla="*/ 94 h 94"/>
                <a:gd name="T16" fmla="*/ 104 w 109"/>
                <a:gd name="T17" fmla="*/ 94 h 94"/>
                <a:gd name="T18" fmla="*/ 109 w 109"/>
                <a:gd name="T19" fmla="*/ 90 h 94"/>
                <a:gd name="T20" fmla="*/ 104 w 109"/>
                <a:gd name="T21" fmla="*/ 8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" h="94">
                  <a:moveTo>
                    <a:pt x="104" y="85"/>
                  </a:moveTo>
                  <a:cubicBezTo>
                    <a:pt x="9" y="85"/>
                    <a:pt x="9" y="85"/>
                    <a:pt x="9" y="85"/>
                  </a:cubicBezTo>
                  <a:cubicBezTo>
                    <a:pt x="9" y="85"/>
                    <a:pt x="9" y="85"/>
                    <a:pt x="9" y="8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2"/>
                    <a:pt x="7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90"/>
                    <a:pt x="4" y="94"/>
                    <a:pt x="9" y="94"/>
                  </a:cubicBezTo>
                  <a:cubicBezTo>
                    <a:pt x="104" y="94"/>
                    <a:pt x="104" y="94"/>
                    <a:pt x="104" y="94"/>
                  </a:cubicBezTo>
                  <a:cubicBezTo>
                    <a:pt x="107" y="94"/>
                    <a:pt x="109" y="92"/>
                    <a:pt x="109" y="90"/>
                  </a:cubicBezTo>
                  <a:cubicBezTo>
                    <a:pt x="109" y="87"/>
                    <a:pt x="107" y="85"/>
                    <a:pt x="104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chemeClr val="bg1"/>
                </a:solidFill>
              </a:endParaRPr>
            </a:p>
          </p:txBody>
        </p:sp>
      </p:grpSp>
      <p:grpSp>
        <p:nvGrpSpPr>
          <p:cNvPr id="332" name="组合 326"/>
          <p:cNvGrpSpPr/>
          <p:nvPr/>
        </p:nvGrpSpPr>
        <p:grpSpPr>
          <a:xfrm>
            <a:off x="401866" y="1704828"/>
            <a:ext cx="3708048" cy="507831"/>
            <a:chOff x="3594188" y="5187145"/>
            <a:chExt cx="3518014" cy="481804"/>
          </a:xfrm>
        </p:grpSpPr>
        <p:sp>
          <p:nvSpPr>
            <p:cNvPr id="335" name="文本框 331"/>
            <p:cNvSpPr txBox="1"/>
            <p:nvPr/>
          </p:nvSpPr>
          <p:spPr>
            <a:xfrm>
              <a:off x="3594188" y="5187145"/>
              <a:ext cx="1000117" cy="4818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zh-CN" sz="2700" dirty="0">
                  <a:solidFill>
                    <a:srgbClr val="00B050"/>
                  </a:solidFill>
                  <a:latin typeface="Impact" panose="020B0806030902050204" pitchFamily="34" charset="0"/>
                </a:rPr>
                <a:t>2022</a:t>
              </a:r>
              <a:endParaRPr lang="zh-CN" altLang="en-US" sz="2700" dirty="0">
                <a:solidFill>
                  <a:srgbClr val="00B050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34" name="文本框 329"/>
            <p:cNvSpPr txBox="1"/>
            <p:nvPr/>
          </p:nvSpPr>
          <p:spPr>
            <a:xfrm>
              <a:off x="4476419" y="5262974"/>
              <a:ext cx="2635783" cy="394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ru-RU" altLang="zh-CN" sz="1400" b="1" i="1" kern="0" dirty="0">
                  <a:solidFill>
                    <a:srgbClr val="00B050"/>
                  </a:solidFill>
                </a:rPr>
                <a:t>976 829,6 тыс.руб.</a:t>
              </a:r>
            </a:p>
          </p:txBody>
        </p:sp>
      </p:grpSp>
      <p:grpSp>
        <p:nvGrpSpPr>
          <p:cNvPr id="337" name="组合 333"/>
          <p:cNvGrpSpPr/>
          <p:nvPr/>
        </p:nvGrpSpPr>
        <p:grpSpPr>
          <a:xfrm>
            <a:off x="3232280" y="798824"/>
            <a:ext cx="3598517" cy="507831"/>
            <a:chOff x="3638802" y="5194039"/>
            <a:chExt cx="3414097" cy="481805"/>
          </a:xfrm>
        </p:grpSpPr>
        <p:sp>
          <p:nvSpPr>
            <p:cNvPr id="340" name="文本框 338"/>
            <p:cNvSpPr txBox="1"/>
            <p:nvPr/>
          </p:nvSpPr>
          <p:spPr>
            <a:xfrm>
              <a:off x="3638802" y="5194039"/>
              <a:ext cx="1000117" cy="481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zh-CN" sz="2700" dirty="0">
                  <a:solidFill>
                    <a:srgbClr val="01ACBE"/>
                  </a:solidFill>
                  <a:latin typeface="Impact" panose="020B0806030902050204" pitchFamily="34" charset="0"/>
                </a:rPr>
                <a:t>2023</a:t>
              </a:r>
              <a:endParaRPr lang="zh-CN" altLang="en-US" sz="2700" dirty="0">
                <a:solidFill>
                  <a:srgbClr val="01ACBE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39" name="文本框 336"/>
            <p:cNvSpPr txBox="1"/>
            <p:nvPr/>
          </p:nvSpPr>
          <p:spPr>
            <a:xfrm>
              <a:off x="4472735" y="5258417"/>
              <a:ext cx="2580164" cy="3942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ru-RU" altLang="zh-CN" sz="1400" b="1" i="1" kern="0" dirty="0">
                  <a:solidFill>
                    <a:srgbClr val="0070C0"/>
                  </a:solidFill>
                </a:rPr>
                <a:t>1 000 401,4 тыс.руб.</a:t>
              </a:r>
            </a:p>
          </p:txBody>
        </p:sp>
      </p:grpSp>
      <p:grpSp>
        <p:nvGrpSpPr>
          <p:cNvPr id="342" name="组合 340"/>
          <p:cNvGrpSpPr/>
          <p:nvPr/>
        </p:nvGrpSpPr>
        <p:grpSpPr>
          <a:xfrm>
            <a:off x="3206260" y="1423378"/>
            <a:ext cx="3651024" cy="507831"/>
            <a:chOff x="3645785" y="5202453"/>
            <a:chExt cx="3463913" cy="481805"/>
          </a:xfrm>
        </p:grpSpPr>
        <p:sp>
          <p:nvSpPr>
            <p:cNvPr id="345" name="文本框 345"/>
            <p:cNvSpPr txBox="1"/>
            <p:nvPr/>
          </p:nvSpPr>
          <p:spPr>
            <a:xfrm>
              <a:off x="3645785" y="5202453"/>
              <a:ext cx="1000117" cy="481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zh-CN" sz="2700" dirty="0">
                  <a:solidFill>
                    <a:srgbClr val="E87071"/>
                  </a:solidFill>
                  <a:latin typeface="Impact" panose="020B0806030902050204" pitchFamily="34" charset="0"/>
                </a:rPr>
                <a:t>2024</a:t>
              </a:r>
              <a:endParaRPr lang="zh-CN" altLang="en-US" sz="2700" dirty="0">
                <a:solidFill>
                  <a:srgbClr val="E8707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44" name="文本框 343"/>
            <p:cNvSpPr txBox="1"/>
            <p:nvPr/>
          </p:nvSpPr>
          <p:spPr>
            <a:xfrm>
              <a:off x="4534791" y="5274592"/>
              <a:ext cx="2574907" cy="3942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ru-RU" altLang="zh-CN" sz="1400" b="1" i="1" kern="0" dirty="0">
                  <a:solidFill>
                    <a:srgbClr val="F67879"/>
                  </a:solidFill>
                </a:rPr>
                <a:t>899 851,6 тыс.руб.</a:t>
              </a:r>
            </a:p>
          </p:txBody>
        </p:sp>
      </p:grpSp>
      <p:graphicFrame>
        <p:nvGraphicFramePr>
          <p:cNvPr id="312" name="Диаграмма 311"/>
          <p:cNvGraphicFramePr/>
          <p:nvPr>
            <p:extLst/>
          </p:nvPr>
        </p:nvGraphicFramePr>
        <p:xfrm>
          <a:off x="174026" y="3009568"/>
          <a:ext cx="10962811" cy="3563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33" name="组合 326"/>
          <p:cNvGrpSpPr/>
          <p:nvPr/>
        </p:nvGrpSpPr>
        <p:grpSpPr>
          <a:xfrm>
            <a:off x="369571" y="991055"/>
            <a:ext cx="3708048" cy="507831"/>
            <a:chOff x="3594188" y="5187145"/>
            <a:chExt cx="3518014" cy="481804"/>
          </a:xfrm>
        </p:grpSpPr>
        <p:sp>
          <p:nvSpPr>
            <p:cNvPr id="336" name="文本框 331"/>
            <p:cNvSpPr txBox="1"/>
            <p:nvPr/>
          </p:nvSpPr>
          <p:spPr>
            <a:xfrm>
              <a:off x="3594188" y="5187145"/>
              <a:ext cx="1000117" cy="4818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zh-CN" sz="2700" dirty="0">
                  <a:solidFill>
                    <a:srgbClr val="FCB64F"/>
                  </a:solidFill>
                  <a:latin typeface="Impact" panose="020B0806030902050204" pitchFamily="34" charset="0"/>
                </a:rPr>
                <a:t>2021</a:t>
              </a:r>
              <a:endParaRPr lang="zh-CN" altLang="en-US" sz="2700" dirty="0">
                <a:solidFill>
                  <a:srgbClr val="FCB64F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38" name="文本框 329"/>
            <p:cNvSpPr txBox="1"/>
            <p:nvPr/>
          </p:nvSpPr>
          <p:spPr>
            <a:xfrm>
              <a:off x="4476419" y="5262974"/>
              <a:ext cx="2635783" cy="3942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ru-RU" altLang="zh-CN" sz="1400" b="1" i="1" kern="0" dirty="0">
                  <a:solidFill>
                    <a:schemeClr val="accent3">
                      <a:lumMod val="75000"/>
                    </a:schemeClr>
                  </a:solidFill>
                </a:rPr>
                <a:t>748 752,3 тыс.руб.</a:t>
              </a:r>
            </a:p>
          </p:txBody>
        </p:sp>
      </p:grpSp>
      <p:grpSp>
        <p:nvGrpSpPr>
          <p:cNvPr id="347" name="组合 326"/>
          <p:cNvGrpSpPr/>
          <p:nvPr/>
        </p:nvGrpSpPr>
        <p:grpSpPr>
          <a:xfrm>
            <a:off x="3208831" y="2068044"/>
            <a:ext cx="3708048" cy="507831"/>
            <a:chOff x="3594188" y="5187145"/>
            <a:chExt cx="3518014" cy="481804"/>
          </a:xfrm>
        </p:grpSpPr>
        <p:sp>
          <p:nvSpPr>
            <p:cNvPr id="348" name="文本框 331"/>
            <p:cNvSpPr txBox="1"/>
            <p:nvPr/>
          </p:nvSpPr>
          <p:spPr>
            <a:xfrm>
              <a:off x="3594188" y="5187145"/>
              <a:ext cx="1000117" cy="4818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zh-CN" sz="2700" dirty="0">
                  <a:solidFill>
                    <a:srgbClr val="6C5672"/>
                  </a:solidFill>
                  <a:latin typeface="Impact" panose="020B0806030902050204" pitchFamily="34" charset="0"/>
                </a:rPr>
                <a:t>2025</a:t>
              </a:r>
              <a:endParaRPr lang="zh-CN" altLang="en-US" sz="2700" dirty="0">
                <a:solidFill>
                  <a:srgbClr val="6C5672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49" name="文本框 329"/>
            <p:cNvSpPr txBox="1"/>
            <p:nvPr/>
          </p:nvSpPr>
          <p:spPr>
            <a:xfrm>
              <a:off x="4476419" y="5262974"/>
              <a:ext cx="2635783" cy="3625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ru-RU" altLang="zh-CN" sz="1400" b="1" i="1" kern="0" dirty="0">
                  <a:solidFill>
                    <a:srgbClr val="6C5672"/>
                  </a:solidFill>
                </a:rPr>
                <a:t>748 752,3 тыс.руб.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765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组合 24">
            <a:extLst>
              <a:ext uri="{FF2B5EF4-FFF2-40B4-BE49-F238E27FC236}">
                <a16:creationId xmlns:a16="http://schemas.microsoft.com/office/drawing/2014/main" id="{6C56081E-9C46-4CDC-BF3A-3C7C710E2A8D}"/>
              </a:ext>
            </a:extLst>
          </p:cNvPr>
          <p:cNvGrpSpPr/>
          <p:nvPr/>
        </p:nvGrpSpPr>
        <p:grpSpPr>
          <a:xfrm rot="3152971">
            <a:off x="3563982" y="3720972"/>
            <a:ext cx="1987605" cy="1720570"/>
            <a:chOff x="3491880" y="2299046"/>
            <a:chExt cx="2448272" cy="1925181"/>
          </a:xfrm>
        </p:grpSpPr>
        <p:sp>
          <p:nvSpPr>
            <p:cNvPr id="48" name="椭圆 6">
              <a:extLst>
                <a:ext uri="{FF2B5EF4-FFF2-40B4-BE49-F238E27FC236}">
                  <a16:creationId xmlns:a16="http://schemas.microsoft.com/office/drawing/2014/main" id="{28E96896-74B2-48C4-9335-0ECA9630AD2C}"/>
                </a:ext>
              </a:extLst>
            </p:cNvPr>
            <p:cNvSpPr/>
            <p:nvPr/>
          </p:nvSpPr>
          <p:spPr>
            <a:xfrm>
              <a:off x="3491880" y="2299046"/>
              <a:ext cx="2448272" cy="1925181"/>
            </a:xfrm>
            <a:custGeom>
              <a:avLst/>
              <a:gdLst/>
              <a:ahLst/>
              <a:cxnLst/>
              <a:rect l="l" t="t" r="r" b="b"/>
              <a:pathLst>
                <a:path w="2448272" h="1925181">
                  <a:moveTo>
                    <a:pt x="1224136" y="0"/>
                  </a:moveTo>
                  <a:cubicBezTo>
                    <a:pt x="1900208" y="0"/>
                    <a:pt x="2448272" y="548064"/>
                    <a:pt x="2448272" y="1224136"/>
                  </a:cubicBezTo>
                  <a:cubicBezTo>
                    <a:pt x="2448272" y="1485100"/>
                    <a:pt x="2366613" y="1726991"/>
                    <a:pt x="2226782" y="1925181"/>
                  </a:cubicBezTo>
                  <a:lnTo>
                    <a:pt x="221490" y="1925181"/>
                  </a:lnTo>
                  <a:cubicBezTo>
                    <a:pt x="81659" y="1726991"/>
                    <a:pt x="0" y="1485100"/>
                    <a:pt x="0" y="1224136"/>
                  </a:cubicBezTo>
                  <a:cubicBezTo>
                    <a:pt x="0" y="548064"/>
                    <a:pt x="548064" y="0"/>
                    <a:pt x="122413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16200000" sx="101000" sy="1010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9" tIns="45709" rIns="91419" bIns="4570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9" name="椭圆 6">
              <a:extLst>
                <a:ext uri="{FF2B5EF4-FFF2-40B4-BE49-F238E27FC236}">
                  <a16:creationId xmlns:a16="http://schemas.microsoft.com/office/drawing/2014/main" id="{036E67F3-0357-43EA-9ECD-7A541BBEB3D8}"/>
                </a:ext>
              </a:extLst>
            </p:cNvPr>
            <p:cNvSpPr/>
            <p:nvPr/>
          </p:nvSpPr>
          <p:spPr>
            <a:xfrm>
              <a:off x="3563888" y="2405560"/>
              <a:ext cx="2308825" cy="1815528"/>
            </a:xfrm>
            <a:custGeom>
              <a:avLst/>
              <a:gdLst/>
              <a:ahLst/>
              <a:cxnLst/>
              <a:rect l="l" t="t" r="r" b="b"/>
              <a:pathLst>
                <a:path w="2448272" h="1925181">
                  <a:moveTo>
                    <a:pt x="1224136" y="0"/>
                  </a:moveTo>
                  <a:cubicBezTo>
                    <a:pt x="1900208" y="0"/>
                    <a:pt x="2448272" y="548064"/>
                    <a:pt x="2448272" y="1224136"/>
                  </a:cubicBezTo>
                  <a:cubicBezTo>
                    <a:pt x="2448272" y="1485100"/>
                    <a:pt x="2366613" y="1726991"/>
                    <a:pt x="2226782" y="1925181"/>
                  </a:cubicBezTo>
                  <a:lnTo>
                    <a:pt x="221490" y="1925181"/>
                  </a:lnTo>
                  <a:cubicBezTo>
                    <a:pt x="81659" y="1726991"/>
                    <a:pt x="0" y="1485100"/>
                    <a:pt x="0" y="1224136"/>
                  </a:cubicBezTo>
                  <a:cubicBezTo>
                    <a:pt x="0" y="548064"/>
                    <a:pt x="548064" y="0"/>
                    <a:pt x="1224136" y="0"/>
                  </a:cubicBezTo>
                  <a:close/>
                </a:path>
              </a:pathLst>
            </a:custGeom>
            <a:solidFill>
              <a:srgbClr val="9999FF"/>
            </a:solidFill>
            <a:ln>
              <a:noFill/>
            </a:ln>
            <a:effectLst>
              <a:innerShdw blurRad="114300">
                <a:schemeClr val="accent3">
                  <a:lumMod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9" tIns="45709" rIns="91419" bIns="4570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50" name="组合 24">
            <a:extLst>
              <a:ext uri="{FF2B5EF4-FFF2-40B4-BE49-F238E27FC236}">
                <a16:creationId xmlns:a16="http://schemas.microsoft.com/office/drawing/2014/main" id="{6C56081E-9C46-4CDC-BF3A-3C7C710E2A8D}"/>
              </a:ext>
            </a:extLst>
          </p:cNvPr>
          <p:cNvGrpSpPr/>
          <p:nvPr/>
        </p:nvGrpSpPr>
        <p:grpSpPr>
          <a:xfrm rot="3152971">
            <a:off x="7114791" y="3408050"/>
            <a:ext cx="1987605" cy="1720570"/>
            <a:chOff x="3491880" y="2299046"/>
            <a:chExt cx="2448272" cy="1925181"/>
          </a:xfrm>
        </p:grpSpPr>
        <p:sp>
          <p:nvSpPr>
            <p:cNvPr id="53" name="椭圆 6">
              <a:extLst>
                <a:ext uri="{FF2B5EF4-FFF2-40B4-BE49-F238E27FC236}">
                  <a16:creationId xmlns:a16="http://schemas.microsoft.com/office/drawing/2014/main" id="{28E96896-74B2-48C4-9335-0ECA9630AD2C}"/>
                </a:ext>
              </a:extLst>
            </p:cNvPr>
            <p:cNvSpPr/>
            <p:nvPr/>
          </p:nvSpPr>
          <p:spPr>
            <a:xfrm>
              <a:off x="3491880" y="2299046"/>
              <a:ext cx="2448272" cy="1925181"/>
            </a:xfrm>
            <a:custGeom>
              <a:avLst/>
              <a:gdLst/>
              <a:ahLst/>
              <a:cxnLst/>
              <a:rect l="l" t="t" r="r" b="b"/>
              <a:pathLst>
                <a:path w="2448272" h="1925181">
                  <a:moveTo>
                    <a:pt x="1224136" y="0"/>
                  </a:moveTo>
                  <a:cubicBezTo>
                    <a:pt x="1900208" y="0"/>
                    <a:pt x="2448272" y="548064"/>
                    <a:pt x="2448272" y="1224136"/>
                  </a:cubicBezTo>
                  <a:cubicBezTo>
                    <a:pt x="2448272" y="1485100"/>
                    <a:pt x="2366613" y="1726991"/>
                    <a:pt x="2226782" y="1925181"/>
                  </a:cubicBezTo>
                  <a:lnTo>
                    <a:pt x="221490" y="1925181"/>
                  </a:lnTo>
                  <a:cubicBezTo>
                    <a:pt x="81659" y="1726991"/>
                    <a:pt x="0" y="1485100"/>
                    <a:pt x="0" y="1224136"/>
                  </a:cubicBezTo>
                  <a:cubicBezTo>
                    <a:pt x="0" y="548064"/>
                    <a:pt x="548064" y="0"/>
                    <a:pt x="122413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16200000" sx="101000" sy="1010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9" tIns="45709" rIns="91419" bIns="4570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4" name="椭圆 6">
              <a:extLst>
                <a:ext uri="{FF2B5EF4-FFF2-40B4-BE49-F238E27FC236}">
                  <a16:creationId xmlns:a16="http://schemas.microsoft.com/office/drawing/2014/main" id="{036E67F3-0357-43EA-9ECD-7A541BBEB3D8}"/>
                </a:ext>
              </a:extLst>
            </p:cNvPr>
            <p:cNvSpPr/>
            <p:nvPr/>
          </p:nvSpPr>
          <p:spPr>
            <a:xfrm>
              <a:off x="3563888" y="2405560"/>
              <a:ext cx="2308825" cy="1815528"/>
            </a:xfrm>
            <a:custGeom>
              <a:avLst/>
              <a:gdLst/>
              <a:ahLst/>
              <a:cxnLst/>
              <a:rect l="l" t="t" r="r" b="b"/>
              <a:pathLst>
                <a:path w="2448272" h="1925181">
                  <a:moveTo>
                    <a:pt x="1224136" y="0"/>
                  </a:moveTo>
                  <a:cubicBezTo>
                    <a:pt x="1900208" y="0"/>
                    <a:pt x="2448272" y="548064"/>
                    <a:pt x="2448272" y="1224136"/>
                  </a:cubicBezTo>
                  <a:cubicBezTo>
                    <a:pt x="2448272" y="1485100"/>
                    <a:pt x="2366613" y="1726991"/>
                    <a:pt x="2226782" y="1925181"/>
                  </a:cubicBezTo>
                  <a:lnTo>
                    <a:pt x="221490" y="1925181"/>
                  </a:lnTo>
                  <a:cubicBezTo>
                    <a:pt x="81659" y="1726991"/>
                    <a:pt x="0" y="1485100"/>
                    <a:pt x="0" y="1224136"/>
                  </a:cubicBezTo>
                  <a:cubicBezTo>
                    <a:pt x="0" y="548064"/>
                    <a:pt x="548064" y="0"/>
                    <a:pt x="1224136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innerShdw blurRad="114300">
                <a:schemeClr val="accent3">
                  <a:lumMod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9" tIns="45709" rIns="91419" bIns="4570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87" name="组合 14">
            <a:extLst>
              <a:ext uri="{FF2B5EF4-FFF2-40B4-BE49-F238E27FC236}">
                <a16:creationId xmlns:a16="http://schemas.microsoft.com/office/drawing/2014/main" id="{80C9735D-2B1B-4949-ABF3-C12A43A62A2B}"/>
              </a:ext>
            </a:extLst>
          </p:cNvPr>
          <p:cNvGrpSpPr/>
          <p:nvPr/>
        </p:nvGrpSpPr>
        <p:grpSpPr>
          <a:xfrm rot="3152971">
            <a:off x="-583266" y="824793"/>
            <a:ext cx="5829646" cy="2379735"/>
            <a:chOff x="2482316" y="2299046"/>
            <a:chExt cx="4752528" cy="1940042"/>
          </a:xfrm>
        </p:grpSpPr>
        <p:sp>
          <p:nvSpPr>
            <p:cNvPr id="88" name="矩形 15">
              <a:extLst>
                <a:ext uri="{FF2B5EF4-FFF2-40B4-BE49-F238E27FC236}">
                  <a16:creationId xmlns:a16="http://schemas.microsoft.com/office/drawing/2014/main" id="{5F03064E-F9E5-4A40-A905-93F23D33D66A}"/>
                </a:ext>
              </a:extLst>
            </p:cNvPr>
            <p:cNvSpPr/>
            <p:nvPr/>
          </p:nvSpPr>
          <p:spPr>
            <a:xfrm>
              <a:off x="2482316" y="4221088"/>
              <a:ext cx="4752528" cy="18000"/>
            </a:xfrm>
            <a:prstGeom prst="rect">
              <a:avLst/>
            </a:prstGeom>
            <a:gradFill>
              <a:gsLst>
                <a:gs pos="49628">
                  <a:schemeClr val="tx1">
                    <a:lumMod val="65000"/>
                    <a:lumOff val="35000"/>
                  </a:schemeClr>
                </a:gs>
                <a:gs pos="200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9" name="椭圆 3">
              <a:extLst>
                <a:ext uri="{FF2B5EF4-FFF2-40B4-BE49-F238E27FC236}">
                  <a16:creationId xmlns:a16="http://schemas.microsoft.com/office/drawing/2014/main" id="{ADBDFCCE-4CF9-4AB1-818C-EF6DAA524A18}"/>
                </a:ext>
              </a:extLst>
            </p:cNvPr>
            <p:cNvSpPr/>
            <p:nvPr/>
          </p:nvSpPr>
          <p:spPr>
            <a:xfrm>
              <a:off x="2626332" y="3933056"/>
              <a:ext cx="4464496" cy="291171"/>
            </a:xfrm>
            <a:custGeom>
              <a:avLst/>
              <a:gdLst/>
              <a:ahLst/>
              <a:cxnLst/>
              <a:rect l="l" t="t" r="r" b="b"/>
              <a:pathLst>
                <a:path w="5967726" h="372256">
                  <a:moveTo>
                    <a:pt x="2983863" y="0"/>
                  </a:moveTo>
                  <a:cubicBezTo>
                    <a:pt x="4505610" y="0"/>
                    <a:pt x="5763890" y="161740"/>
                    <a:pt x="5967726" y="372256"/>
                  </a:cubicBezTo>
                  <a:lnTo>
                    <a:pt x="0" y="372256"/>
                  </a:lnTo>
                  <a:cubicBezTo>
                    <a:pt x="203837" y="161740"/>
                    <a:pt x="1462116" y="0"/>
                    <a:pt x="2983863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50000"/>
                    <a:alpha val="27000"/>
                  </a:schemeClr>
                </a:gs>
                <a:gs pos="26000">
                  <a:schemeClr val="bg1">
                    <a:lumMod val="9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9" tIns="45709" rIns="91419" bIns="4570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0" name="椭圆 6">
              <a:extLst>
                <a:ext uri="{FF2B5EF4-FFF2-40B4-BE49-F238E27FC236}">
                  <a16:creationId xmlns:a16="http://schemas.microsoft.com/office/drawing/2014/main" id="{583E80E3-7561-4F38-9B66-A72414587585}"/>
                </a:ext>
              </a:extLst>
            </p:cNvPr>
            <p:cNvSpPr/>
            <p:nvPr/>
          </p:nvSpPr>
          <p:spPr>
            <a:xfrm>
              <a:off x="3491880" y="2299046"/>
              <a:ext cx="2448272" cy="1925181"/>
            </a:xfrm>
            <a:custGeom>
              <a:avLst/>
              <a:gdLst/>
              <a:ahLst/>
              <a:cxnLst/>
              <a:rect l="l" t="t" r="r" b="b"/>
              <a:pathLst>
                <a:path w="2448272" h="1925181">
                  <a:moveTo>
                    <a:pt x="1224136" y="0"/>
                  </a:moveTo>
                  <a:cubicBezTo>
                    <a:pt x="1900208" y="0"/>
                    <a:pt x="2448272" y="548064"/>
                    <a:pt x="2448272" y="1224136"/>
                  </a:cubicBezTo>
                  <a:cubicBezTo>
                    <a:pt x="2448272" y="1485100"/>
                    <a:pt x="2366613" y="1726991"/>
                    <a:pt x="2226782" y="1925181"/>
                  </a:cubicBezTo>
                  <a:lnTo>
                    <a:pt x="221490" y="1925181"/>
                  </a:lnTo>
                  <a:cubicBezTo>
                    <a:pt x="81659" y="1726991"/>
                    <a:pt x="0" y="1485100"/>
                    <a:pt x="0" y="1224136"/>
                  </a:cubicBezTo>
                  <a:cubicBezTo>
                    <a:pt x="0" y="548064"/>
                    <a:pt x="548064" y="0"/>
                    <a:pt x="122413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16200000" sx="101000" sy="1010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9" tIns="45709" rIns="91419" bIns="4570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1" name="椭圆 6">
              <a:extLst>
                <a:ext uri="{FF2B5EF4-FFF2-40B4-BE49-F238E27FC236}">
                  <a16:creationId xmlns:a16="http://schemas.microsoft.com/office/drawing/2014/main" id="{9E44F59C-DCA9-4F7C-8FD3-8A2E9ACD308B}"/>
                </a:ext>
              </a:extLst>
            </p:cNvPr>
            <p:cNvSpPr/>
            <p:nvPr/>
          </p:nvSpPr>
          <p:spPr>
            <a:xfrm>
              <a:off x="3563888" y="2405560"/>
              <a:ext cx="2308825" cy="1815528"/>
            </a:xfrm>
            <a:custGeom>
              <a:avLst/>
              <a:gdLst/>
              <a:ahLst/>
              <a:cxnLst/>
              <a:rect l="l" t="t" r="r" b="b"/>
              <a:pathLst>
                <a:path w="2448272" h="1925181">
                  <a:moveTo>
                    <a:pt x="1224136" y="0"/>
                  </a:moveTo>
                  <a:cubicBezTo>
                    <a:pt x="1900208" y="0"/>
                    <a:pt x="2448272" y="548064"/>
                    <a:pt x="2448272" y="1224136"/>
                  </a:cubicBezTo>
                  <a:cubicBezTo>
                    <a:pt x="2448272" y="1485100"/>
                    <a:pt x="2366613" y="1726991"/>
                    <a:pt x="2226782" y="1925181"/>
                  </a:cubicBezTo>
                  <a:lnTo>
                    <a:pt x="221490" y="1925181"/>
                  </a:lnTo>
                  <a:cubicBezTo>
                    <a:pt x="81659" y="1726991"/>
                    <a:pt x="0" y="1485100"/>
                    <a:pt x="0" y="1224136"/>
                  </a:cubicBezTo>
                  <a:cubicBezTo>
                    <a:pt x="0" y="548064"/>
                    <a:pt x="548064" y="0"/>
                    <a:pt x="1224136" y="0"/>
                  </a:cubicBez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ffectLst>
              <a:innerShdw blurRad="114300">
                <a:srgbClr val="7C3B06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9" tIns="45709" rIns="91419" bIns="4570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92" name="组合 19">
            <a:extLst>
              <a:ext uri="{FF2B5EF4-FFF2-40B4-BE49-F238E27FC236}">
                <a16:creationId xmlns:a16="http://schemas.microsoft.com/office/drawing/2014/main" id="{D788F95A-9DB5-47D7-88D6-59D187E444CE}"/>
              </a:ext>
            </a:extLst>
          </p:cNvPr>
          <p:cNvGrpSpPr/>
          <p:nvPr/>
        </p:nvGrpSpPr>
        <p:grpSpPr>
          <a:xfrm rot="3152971">
            <a:off x="2576564" y="828288"/>
            <a:ext cx="6815504" cy="3006116"/>
            <a:chOff x="2482316" y="2299046"/>
            <a:chExt cx="4752528" cy="1940042"/>
          </a:xfrm>
        </p:grpSpPr>
        <p:sp>
          <p:nvSpPr>
            <p:cNvPr id="93" name="矩形 20">
              <a:extLst>
                <a:ext uri="{FF2B5EF4-FFF2-40B4-BE49-F238E27FC236}">
                  <a16:creationId xmlns:a16="http://schemas.microsoft.com/office/drawing/2014/main" id="{87ED89EB-7605-4FCC-816D-42A9A000BF71}"/>
                </a:ext>
              </a:extLst>
            </p:cNvPr>
            <p:cNvSpPr/>
            <p:nvPr/>
          </p:nvSpPr>
          <p:spPr>
            <a:xfrm>
              <a:off x="2482316" y="4221088"/>
              <a:ext cx="4752528" cy="18000"/>
            </a:xfrm>
            <a:prstGeom prst="rect">
              <a:avLst/>
            </a:prstGeom>
            <a:gradFill>
              <a:gsLst>
                <a:gs pos="49628">
                  <a:schemeClr val="tx1">
                    <a:lumMod val="65000"/>
                    <a:lumOff val="35000"/>
                  </a:schemeClr>
                </a:gs>
                <a:gs pos="200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5" name="椭圆 6">
              <a:extLst>
                <a:ext uri="{FF2B5EF4-FFF2-40B4-BE49-F238E27FC236}">
                  <a16:creationId xmlns:a16="http://schemas.microsoft.com/office/drawing/2014/main" id="{A946C6DD-B046-451D-BCFE-497A0380BB2D}"/>
                </a:ext>
              </a:extLst>
            </p:cNvPr>
            <p:cNvSpPr/>
            <p:nvPr/>
          </p:nvSpPr>
          <p:spPr>
            <a:xfrm>
              <a:off x="3491880" y="2299046"/>
              <a:ext cx="2448272" cy="1925181"/>
            </a:xfrm>
            <a:custGeom>
              <a:avLst/>
              <a:gdLst/>
              <a:ahLst/>
              <a:cxnLst/>
              <a:rect l="l" t="t" r="r" b="b"/>
              <a:pathLst>
                <a:path w="2448272" h="1925181">
                  <a:moveTo>
                    <a:pt x="1224136" y="0"/>
                  </a:moveTo>
                  <a:cubicBezTo>
                    <a:pt x="1900208" y="0"/>
                    <a:pt x="2448272" y="548064"/>
                    <a:pt x="2448272" y="1224136"/>
                  </a:cubicBezTo>
                  <a:cubicBezTo>
                    <a:pt x="2448272" y="1485100"/>
                    <a:pt x="2366613" y="1726991"/>
                    <a:pt x="2226782" y="1925181"/>
                  </a:cubicBezTo>
                  <a:lnTo>
                    <a:pt x="221490" y="1925181"/>
                  </a:lnTo>
                  <a:cubicBezTo>
                    <a:pt x="81659" y="1726991"/>
                    <a:pt x="0" y="1485100"/>
                    <a:pt x="0" y="1224136"/>
                  </a:cubicBezTo>
                  <a:cubicBezTo>
                    <a:pt x="0" y="548064"/>
                    <a:pt x="548064" y="0"/>
                    <a:pt x="122413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16200000" sx="101000" sy="1010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9" tIns="45709" rIns="91419" bIns="4570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6" name="椭圆 6">
              <a:extLst>
                <a:ext uri="{FF2B5EF4-FFF2-40B4-BE49-F238E27FC236}">
                  <a16:creationId xmlns:a16="http://schemas.microsoft.com/office/drawing/2014/main" id="{121BAEF0-5682-4220-800D-CFF4060ED526}"/>
                </a:ext>
              </a:extLst>
            </p:cNvPr>
            <p:cNvSpPr/>
            <p:nvPr/>
          </p:nvSpPr>
          <p:spPr>
            <a:xfrm>
              <a:off x="3563888" y="2405560"/>
              <a:ext cx="2308825" cy="1815528"/>
            </a:xfrm>
            <a:custGeom>
              <a:avLst/>
              <a:gdLst/>
              <a:ahLst/>
              <a:cxnLst/>
              <a:rect l="l" t="t" r="r" b="b"/>
              <a:pathLst>
                <a:path w="2448272" h="1925181">
                  <a:moveTo>
                    <a:pt x="1224136" y="0"/>
                  </a:moveTo>
                  <a:cubicBezTo>
                    <a:pt x="1900208" y="0"/>
                    <a:pt x="2448272" y="548064"/>
                    <a:pt x="2448272" y="1224136"/>
                  </a:cubicBezTo>
                  <a:cubicBezTo>
                    <a:pt x="2448272" y="1485100"/>
                    <a:pt x="2366613" y="1726991"/>
                    <a:pt x="2226782" y="1925181"/>
                  </a:cubicBezTo>
                  <a:lnTo>
                    <a:pt x="221490" y="1925181"/>
                  </a:lnTo>
                  <a:cubicBezTo>
                    <a:pt x="81659" y="1726991"/>
                    <a:pt x="0" y="1485100"/>
                    <a:pt x="0" y="1224136"/>
                  </a:cubicBezTo>
                  <a:cubicBezTo>
                    <a:pt x="0" y="548064"/>
                    <a:pt x="548064" y="0"/>
                    <a:pt x="1224136" y="0"/>
                  </a:cubicBezTo>
                  <a:close/>
                </a:path>
              </a:pathLst>
            </a:custGeom>
            <a:solidFill>
              <a:srgbClr val="FDA403"/>
            </a:solidFill>
            <a:ln>
              <a:noFill/>
            </a:ln>
            <a:effectLst>
              <a:innerShdw blurRad="114300">
                <a:srgbClr val="7C3B06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9" tIns="45709" rIns="91419" bIns="4570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7" name="组合 24">
            <a:extLst>
              <a:ext uri="{FF2B5EF4-FFF2-40B4-BE49-F238E27FC236}">
                <a16:creationId xmlns:a16="http://schemas.microsoft.com/office/drawing/2014/main" id="{6C56081E-9C46-4CDC-BF3A-3C7C710E2A8D}"/>
              </a:ext>
            </a:extLst>
          </p:cNvPr>
          <p:cNvGrpSpPr/>
          <p:nvPr/>
        </p:nvGrpSpPr>
        <p:grpSpPr>
          <a:xfrm rot="3152971">
            <a:off x="6395526" y="602374"/>
            <a:ext cx="6333243" cy="2846053"/>
            <a:chOff x="2482316" y="2299046"/>
            <a:chExt cx="4752528" cy="1940042"/>
          </a:xfrm>
        </p:grpSpPr>
        <p:sp>
          <p:nvSpPr>
            <p:cNvPr id="98" name="矩形 38">
              <a:extLst>
                <a:ext uri="{FF2B5EF4-FFF2-40B4-BE49-F238E27FC236}">
                  <a16:creationId xmlns:a16="http://schemas.microsoft.com/office/drawing/2014/main" id="{EA534481-8568-4C32-90F1-06503B4E54E2}"/>
                </a:ext>
              </a:extLst>
            </p:cNvPr>
            <p:cNvSpPr/>
            <p:nvPr/>
          </p:nvSpPr>
          <p:spPr>
            <a:xfrm>
              <a:off x="2482316" y="4221088"/>
              <a:ext cx="4752528" cy="18000"/>
            </a:xfrm>
            <a:prstGeom prst="rect">
              <a:avLst/>
            </a:prstGeom>
            <a:gradFill>
              <a:gsLst>
                <a:gs pos="49628">
                  <a:schemeClr val="tx1">
                    <a:lumMod val="65000"/>
                    <a:lumOff val="35000"/>
                  </a:schemeClr>
                </a:gs>
                <a:gs pos="200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9" name="椭圆 3">
              <a:extLst>
                <a:ext uri="{FF2B5EF4-FFF2-40B4-BE49-F238E27FC236}">
                  <a16:creationId xmlns:a16="http://schemas.microsoft.com/office/drawing/2014/main" id="{6B4881DF-AF44-46D9-ACA1-9E32EE9ADA3A}"/>
                </a:ext>
              </a:extLst>
            </p:cNvPr>
            <p:cNvSpPr/>
            <p:nvPr/>
          </p:nvSpPr>
          <p:spPr>
            <a:xfrm>
              <a:off x="2626332" y="3933056"/>
              <a:ext cx="4464496" cy="291171"/>
            </a:xfrm>
            <a:custGeom>
              <a:avLst/>
              <a:gdLst/>
              <a:ahLst/>
              <a:cxnLst/>
              <a:rect l="l" t="t" r="r" b="b"/>
              <a:pathLst>
                <a:path w="5967726" h="372256">
                  <a:moveTo>
                    <a:pt x="2983863" y="0"/>
                  </a:moveTo>
                  <a:cubicBezTo>
                    <a:pt x="4505610" y="0"/>
                    <a:pt x="5763890" y="161740"/>
                    <a:pt x="5967726" y="372256"/>
                  </a:cubicBezTo>
                  <a:lnTo>
                    <a:pt x="0" y="372256"/>
                  </a:lnTo>
                  <a:cubicBezTo>
                    <a:pt x="203837" y="161740"/>
                    <a:pt x="1462116" y="0"/>
                    <a:pt x="2983863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50000"/>
                    <a:alpha val="27000"/>
                  </a:schemeClr>
                </a:gs>
                <a:gs pos="26000">
                  <a:schemeClr val="bg1">
                    <a:lumMod val="9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9" tIns="45709" rIns="91419" bIns="4570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0" name="椭圆 6">
              <a:extLst>
                <a:ext uri="{FF2B5EF4-FFF2-40B4-BE49-F238E27FC236}">
                  <a16:creationId xmlns:a16="http://schemas.microsoft.com/office/drawing/2014/main" id="{28E96896-74B2-48C4-9335-0ECA9630AD2C}"/>
                </a:ext>
              </a:extLst>
            </p:cNvPr>
            <p:cNvSpPr/>
            <p:nvPr/>
          </p:nvSpPr>
          <p:spPr>
            <a:xfrm>
              <a:off x="3491880" y="2299046"/>
              <a:ext cx="2448272" cy="1925181"/>
            </a:xfrm>
            <a:custGeom>
              <a:avLst/>
              <a:gdLst/>
              <a:ahLst/>
              <a:cxnLst/>
              <a:rect l="l" t="t" r="r" b="b"/>
              <a:pathLst>
                <a:path w="2448272" h="1925181">
                  <a:moveTo>
                    <a:pt x="1224136" y="0"/>
                  </a:moveTo>
                  <a:cubicBezTo>
                    <a:pt x="1900208" y="0"/>
                    <a:pt x="2448272" y="548064"/>
                    <a:pt x="2448272" y="1224136"/>
                  </a:cubicBezTo>
                  <a:cubicBezTo>
                    <a:pt x="2448272" y="1485100"/>
                    <a:pt x="2366613" y="1726991"/>
                    <a:pt x="2226782" y="1925181"/>
                  </a:cubicBezTo>
                  <a:lnTo>
                    <a:pt x="221490" y="1925181"/>
                  </a:lnTo>
                  <a:cubicBezTo>
                    <a:pt x="81659" y="1726991"/>
                    <a:pt x="0" y="1485100"/>
                    <a:pt x="0" y="1224136"/>
                  </a:cubicBezTo>
                  <a:cubicBezTo>
                    <a:pt x="0" y="548064"/>
                    <a:pt x="548064" y="0"/>
                    <a:pt x="122413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16200000" sx="101000" sy="1010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9" tIns="45709" rIns="91419" bIns="4570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1" name="椭圆 6">
              <a:extLst>
                <a:ext uri="{FF2B5EF4-FFF2-40B4-BE49-F238E27FC236}">
                  <a16:creationId xmlns:a16="http://schemas.microsoft.com/office/drawing/2014/main" id="{036E67F3-0357-43EA-9ECD-7A541BBEB3D8}"/>
                </a:ext>
              </a:extLst>
            </p:cNvPr>
            <p:cNvSpPr/>
            <p:nvPr/>
          </p:nvSpPr>
          <p:spPr>
            <a:xfrm>
              <a:off x="3563888" y="2405560"/>
              <a:ext cx="2308825" cy="1815528"/>
            </a:xfrm>
            <a:custGeom>
              <a:avLst/>
              <a:gdLst/>
              <a:ahLst/>
              <a:cxnLst/>
              <a:rect l="l" t="t" r="r" b="b"/>
              <a:pathLst>
                <a:path w="2448272" h="1925181">
                  <a:moveTo>
                    <a:pt x="1224136" y="0"/>
                  </a:moveTo>
                  <a:cubicBezTo>
                    <a:pt x="1900208" y="0"/>
                    <a:pt x="2448272" y="548064"/>
                    <a:pt x="2448272" y="1224136"/>
                  </a:cubicBezTo>
                  <a:cubicBezTo>
                    <a:pt x="2448272" y="1485100"/>
                    <a:pt x="2366613" y="1726991"/>
                    <a:pt x="2226782" y="1925181"/>
                  </a:cubicBezTo>
                  <a:lnTo>
                    <a:pt x="221490" y="1925181"/>
                  </a:lnTo>
                  <a:cubicBezTo>
                    <a:pt x="81659" y="1726991"/>
                    <a:pt x="0" y="1485100"/>
                    <a:pt x="0" y="1224136"/>
                  </a:cubicBezTo>
                  <a:cubicBezTo>
                    <a:pt x="0" y="548064"/>
                    <a:pt x="548064" y="0"/>
                    <a:pt x="1224136" y="0"/>
                  </a:cubicBez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ffectLst>
              <a:innerShdw blurRad="114300">
                <a:schemeClr val="accent3">
                  <a:lumMod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9" tIns="45709" rIns="91419" bIns="4570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04" name="TextBox 103">
            <a:extLst>
              <a:ext uri="{FF2B5EF4-FFF2-40B4-BE49-F238E27FC236}">
                <a16:creationId xmlns:a16="http://schemas.microsoft.com/office/drawing/2014/main" id="{6B3303D9-27DA-4E34-A4F4-20A0C4DBB773}"/>
              </a:ext>
            </a:extLst>
          </p:cNvPr>
          <p:cNvSpPr txBox="1"/>
          <p:nvPr/>
        </p:nvSpPr>
        <p:spPr>
          <a:xfrm>
            <a:off x="1262407" y="793899"/>
            <a:ext cx="17763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400" b="1" dirty="0">
                <a:solidFill>
                  <a:schemeClr val="bg1"/>
                </a:solidFill>
                <a:ea typeface="微软雅黑" pitchFamily="34" charset="-122"/>
              </a:rPr>
              <a:t>11 023,7 тыс.руб.</a:t>
            </a:r>
            <a:endParaRPr lang="zh-CN" altLang="en-US" sz="1400" b="1" dirty="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6B3303D9-27DA-4E34-A4F4-20A0C4DBB773}"/>
              </a:ext>
            </a:extLst>
          </p:cNvPr>
          <p:cNvSpPr txBox="1"/>
          <p:nvPr/>
        </p:nvSpPr>
        <p:spPr>
          <a:xfrm>
            <a:off x="4926555" y="829403"/>
            <a:ext cx="17763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400" b="1" dirty="0">
                <a:solidFill>
                  <a:schemeClr val="bg1"/>
                </a:solidFill>
                <a:ea typeface="微软雅黑" pitchFamily="34" charset="-122"/>
              </a:rPr>
              <a:t>11 160,2 тыс.руб.</a:t>
            </a:r>
            <a:endParaRPr lang="zh-CN" altLang="en-US" sz="1400" b="1" dirty="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6B3303D9-27DA-4E34-A4F4-20A0C4DBB773}"/>
              </a:ext>
            </a:extLst>
          </p:cNvPr>
          <p:cNvSpPr txBox="1"/>
          <p:nvPr/>
        </p:nvSpPr>
        <p:spPr>
          <a:xfrm>
            <a:off x="8592094" y="661809"/>
            <a:ext cx="17763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400" b="1" dirty="0">
                <a:solidFill>
                  <a:schemeClr val="bg1"/>
                </a:solidFill>
                <a:ea typeface="微软雅黑" pitchFamily="34" charset="-122"/>
              </a:rPr>
              <a:t>9 391,2 тыс.руб.</a:t>
            </a:r>
            <a:endParaRPr lang="zh-CN" altLang="en-US" sz="1400" b="1" dirty="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A5466414-0839-4A6F-8925-E5A03EF2D090}"/>
              </a:ext>
            </a:extLst>
          </p:cNvPr>
          <p:cNvSpPr txBox="1"/>
          <p:nvPr/>
        </p:nvSpPr>
        <p:spPr>
          <a:xfrm>
            <a:off x="631193" y="1475902"/>
            <a:ext cx="8388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2021</a:t>
            </a:r>
            <a:endParaRPr lang="zh-CN" altLang="en-US" sz="1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A5466414-0839-4A6F-8925-E5A03EF2D090}"/>
              </a:ext>
            </a:extLst>
          </p:cNvPr>
          <p:cNvSpPr txBox="1"/>
          <p:nvPr/>
        </p:nvSpPr>
        <p:spPr>
          <a:xfrm>
            <a:off x="3937579" y="1823482"/>
            <a:ext cx="8388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2022</a:t>
            </a:r>
            <a:endParaRPr lang="zh-CN" altLang="en-US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A5466414-0839-4A6F-8925-E5A03EF2D090}"/>
              </a:ext>
            </a:extLst>
          </p:cNvPr>
          <p:cNvSpPr txBox="1"/>
          <p:nvPr/>
        </p:nvSpPr>
        <p:spPr>
          <a:xfrm>
            <a:off x="7549068" y="1500181"/>
            <a:ext cx="8388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2023</a:t>
            </a:r>
            <a:endParaRPr lang="zh-CN" altLang="en-US" sz="1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1" name="矩形 42">
            <a:extLst>
              <a:ext uri="{FF2B5EF4-FFF2-40B4-BE49-F238E27FC236}">
                <a16:creationId xmlns:a16="http://schemas.microsoft.com/office/drawing/2014/main" id="{97E343C7-68E6-49E5-9742-40994FDABED4}"/>
              </a:ext>
            </a:extLst>
          </p:cNvPr>
          <p:cNvSpPr/>
          <p:nvPr/>
        </p:nvSpPr>
        <p:spPr>
          <a:xfrm rot="5400000">
            <a:off x="563987" y="1632927"/>
            <a:ext cx="1372335" cy="24503"/>
          </a:xfrm>
          <a:prstGeom prst="rect">
            <a:avLst/>
          </a:prstGeom>
          <a:gradFill>
            <a:gsLst>
              <a:gs pos="49628">
                <a:schemeClr val="bg1"/>
              </a:gs>
              <a:gs pos="2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" name="矩形 46">
            <a:extLst>
              <a:ext uri="{FF2B5EF4-FFF2-40B4-BE49-F238E27FC236}">
                <a16:creationId xmlns:a16="http://schemas.microsoft.com/office/drawing/2014/main" id="{383F2D63-07BA-45F7-9D80-E7BE3635DFC4}"/>
              </a:ext>
            </a:extLst>
          </p:cNvPr>
          <p:cNvSpPr/>
          <p:nvPr/>
        </p:nvSpPr>
        <p:spPr>
          <a:xfrm rot="5400000">
            <a:off x="3877281" y="1938585"/>
            <a:ext cx="1372335" cy="24503"/>
          </a:xfrm>
          <a:prstGeom prst="rect">
            <a:avLst/>
          </a:prstGeom>
          <a:gradFill>
            <a:gsLst>
              <a:gs pos="49628">
                <a:schemeClr val="bg1"/>
              </a:gs>
              <a:gs pos="2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" name="矩形 50">
            <a:extLst>
              <a:ext uri="{FF2B5EF4-FFF2-40B4-BE49-F238E27FC236}">
                <a16:creationId xmlns:a16="http://schemas.microsoft.com/office/drawing/2014/main" id="{6694C78F-F55B-4EC8-853B-D0914E78C52F}"/>
              </a:ext>
            </a:extLst>
          </p:cNvPr>
          <p:cNvSpPr/>
          <p:nvPr/>
        </p:nvSpPr>
        <p:spPr>
          <a:xfrm rot="5400000">
            <a:off x="7505685" y="1657207"/>
            <a:ext cx="1372335" cy="24503"/>
          </a:xfrm>
          <a:prstGeom prst="rect">
            <a:avLst/>
          </a:prstGeom>
          <a:gradFill>
            <a:gsLst>
              <a:gs pos="49628">
                <a:schemeClr val="bg1"/>
              </a:gs>
              <a:gs pos="2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AC61F587-9B17-42FB-824A-E3E264BCC358}"/>
              </a:ext>
            </a:extLst>
          </p:cNvPr>
          <p:cNvSpPr txBox="1"/>
          <p:nvPr/>
        </p:nvSpPr>
        <p:spPr>
          <a:xfrm>
            <a:off x="1251588" y="1039798"/>
            <a:ext cx="2164776" cy="1797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altLang="zh-CN" sz="900" b="1" dirty="0">
                <a:solidFill>
                  <a:schemeClr val="bg2"/>
                </a:solidFill>
                <a:ea typeface="微软雅黑" pitchFamily="34" charset="-122"/>
              </a:rPr>
              <a:t>ЕДДС – 2 682,0 тыс.руб.;</a:t>
            </a:r>
          </a:p>
          <a:p>
            <a:pPr>
              <a:lnSpc>
                <a:spcPct val="130000"/>
              </a:lnSpc>
            </a:pPr>
            <a:r>
              <a:rPr lang="ru-RU" altLang="zh-CN" sz="900" b="1" dirty="0">
                <a:solidFill>
                  <a:schemeClr val="bg2"/>
                </a:solidFill>
                <a:ea typeface="微软雅黑" pitchFamily="34" charset="-122"/>
              </a:rPr>
              <a:t>ГО и ЧС - 458,5 тыс.руб.;</a:t>
            </a:r>
          </a:p>
          <a:p>
            <a:pPr>
              <a:lnSpc>
                <a:spcPct val="130000"/>
              </a:lnSpc>
            </a:pPr>
            <a:r>
              <a:rPr lang="ru-RU" altLang="zh-CN" sz="900" b="1" dirty="0">
                <a:solidFill>
                  <a:schemeClr val="bg2"/>
                </a:solidFill>
                <a:ea typeface="微软雅黑" pitchFamily="34" charset="-122"/>
              </a:rPr>
              <a:t>Содержание и обслуживание системы оповещения -762,7 тыс.руб.;</a:t>
            </a:r>
          </a:p>
          <a:p>
            <a:pPr>
              <a:lnSpc>
                <a:spcPct val="130000"/>
              </a:lnSpc>
            </a:pPr>
            <a:r>
              <a:rPr lang="ru-RU" altLang="zh-CN" sz="900" b="1" dirty="0">
                <a:solidFill>
                  <a:schemeClr val="bg2"/>
                </a:solidFill>
                <a:ea typeface="微软雅黑" pitchFamily="34" charset="-122"/>
              </a:rPr>
              <a:t>Секретное делопроизводство - 458,5 тыс.руб.;</a:t>
            </a:r>
          </a:p>
          <a:p>
            <a:pPr>
              <a:lnSpc>
                <a:spcPct val="130000"/>
              </a:lnSpc>
            </a:pPr>
            <a:r>
              <a:rPr lang="ru-RU" altLang="zh-CN" sz="900" b="1" dirty="0">
                <a:solidFill>
                  <a:schemeClr val="bg2"/>
                </a:solidFill>
                <a:ea typeface="微软雅黑" pitchFamily="34" charset="-122"/>
              </a:rPr>
              <a:t>Электроснабжение населения – 13,2 тыс.руб.;</a:t>
            </a:r>
          </a:p>
          <a:p>
            <a:pPr>
              <a:lnSpc>
                <a:spcPct val="130000"/>
              </a:lnSpc>
            </a:pPr>
            <a:endParaRPr lang="ru-RU" altLang="zh-CN" sz="1200" dirty="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81426" y="2428747"/>
            <a:ext cx="1654170" cy="2723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ru-RU" altLang="zh-CN" sz="900" b="1" dirty="0">
                <a:solidFill>
                  <a:schemeClr val="bg2"/>
                </a:solidFill>
                <a:ea typeface="微软雅黑" pitchFamily="34" charset="-122"/>
              </a:rPr>
              <a:t>Составление и исполнение</a:t>
            </a:r>
            <a:endParaRPr lang="ru-RU" altLang="zh-CN" sz="1200" dirty="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75009" y="2590932"/>
            <a:ext cx="1511952" cy="2723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ru-RU" altLang="zh-CN" sz="900" b="1" dirty="0">
                <a:solidFill>
                  <a:schemeClr val="bg2"/>
                </a:solidFill>
                <a:ea typeface="微软雅黑" pitchFamily="34" charset="-122"/>
              </a:rPr>
              <a:t>бюджета– 5 435,9 тыс.руб.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C61F587-9B17-42FB-824A-E3E264BCC358}"/>
              </a:ext>
            </a:extLst>
          </p:cNvPr>
          <p:cNvSpPr txBox="1"/>
          <p:nvPr/>
        </p:nvSpPr>
        <p:spPr>
          <a:xfrm>
            <a:off x="8430845" y="2199899"/>
            <a:ext cx="2098846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endParaRPr lang="ru-RU" altLang="zh-CN" sz="1200" dirty="0">
              <a:solidFill>
                <a:schemeClr val="bg1"/>
              </a:solidFill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endParaRPr lang="ru-RU" altLang="zh-CN" sz="900" b="1" dirty="0">
              <a:solidFill>
                <a:schemeClr val="bg2"/>
              </a:solidFill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endParaRPr lang="ru-RU" altLang="zh-CN" sz="1200" dirty="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08124" y="5694809"/>
            <a:ext cx="9144000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Иные МБТ сформированы на 2023 год основании заключенных соглашений по передаче бюджету муниципального района из бюджетов поселений части полномочий по решению вопросов местного значения. Исходя из 6 видов исполняемых полномочий по 8 поселениям района.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C61F587-9B17-42FB-824A-E3E264BCC358}"/>
              </a:ext>
            </a:extLst>
          </p:cNvPr>
          <p:cNvSpPr txBox="1"/>
          <p:nvPr/>
        </p:nvSpPr>
        <p:spPr>
          <a:xfrm>
            <a:off x="4567983" y="1063028"/>
            <a:ext cx="2497413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altLang="zh-CN" sz="900" b="1" dirty="0">
                <a:solidFill>
                  <a:schemeClr val="bg2"/>
                </a:solidFill>
                <a:ea typeface="微软雅黑" pitchFamily="34" charset="-122"/>
              </a:rPr>
              <a:t>ЕДДС - 2 682,0 тыс.руб.;</a:t>
            </a:r>
          </a:p>
          <a:p>
            <a:pPr>
              <a:lnSpc>
                <a:spcPct val="130000"/>
              </a:lnSpc>
            </a:pPr>
            <a:r>
              <a:rPr lang="ru-RU" altLang="zh-CN" sz="900" b="1" dirty="0">
                <a:solidFill>
                  <a:schemeClr val="bg2"/>
                </a:solidFill>
                <a:ea typeface="微软雅黑" pitchFamily="34" charset="-122"/>
              </a:rPr>
              <a:t>ГО и ЧС – 802,1 тыс.руб.;</a:t>
            </a:r>
          </a:p>
          <a:p>
            <a:pPr>
              <a:lnSpc>
                <a:spcPct val="130000"/>
              </a:lnSpc>
            </a:pPr>
            <a:r>
              <a:rPr lang="ru-RU" altLang="zh-CN" sz="900" b="1" dirty="0">
                <a:solidFill>
                  <a:schemeClr val="bg2"/>
                </a:solidFill>
                <a:ea typeface="微软雅黑" pitchFamily="34" charset="-122"/>
              </a:rPr>
              <a:t>Секретное делопроизводство - 458,5 тыс.руб.;</a:t>
            </a:r>
          </a:p>
          <a:p>
            <a:pPr>
              <a:lnSpc>
                <a:spcPct val="130000"/>
              </a:lnSpc>
            </a:pPr>
            <a:r>
              <a:rPr lang="ru-RU" altLang="zh-CN" sz="900" b="1" dirty="0">
                <a:solidFill>
                  <a:schemeClr val="bg2"/>
                </a:solidFill>
                <a:ea typeface="微软雅黑" pitchFamily="34" charset="-122"/>
              </a:rPr>
              <a:t>Электроснабжение населения – 4,0 тыс.руб.;</a:t>
            </a:r>
          </a:p>
          <a:p>
            <a:pPr>
              <a:lnSpc>
                <a:spcPct val="130000"/>
              </a:lnSpc>
            </a:pPr>
            <a:endParaRPr lang="ru-RU" altLang="zh-CN" sz="1200" dirty="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C61F587-9B17-42FB-824A-E3E264BCC358}"/>
              </a:ext>
            </a:extLst>
          </p:cNvPr>
          <p:cNvSpPr txBox="1"/>
          <p:nvPr/>
        </p:nvSpPr>
        <p:spPr>
          <a:xfrm>
            <a:off x="4576996" y="1752952"/>
            <a:ext cx="2632032" cy="512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altLang="zh-CN" sz="900" b="1" dirty="0">
                <a:solidFill>
                  <a:schemeClr val="bg2"/>
                </a:solidFill>
                <a:ea typeface="微软雅黑" pitchFamily="34" charset="-122"/>
              </a:rPr>
              <a:t>Внутренний фин. контроль – 170,9 тыс.руб.;</a:t>
            </a:r>
          </a:p>
          <a:p>
            <a:pPr>
              <a:lnSpc>
                <a:spcPct val="130000"/>
              </a:lnSpc>
            </a:pPr>
            <a:endParaRPr lang="ru-RU" altLang="zh-CN" sz="1200" dirty="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C61F587-9B17-42FB-824A-E3E264BCC358}"/>
              </a:ext>
            </a:extLst>
          </p:cNvPr>
          <p:cNvSpPr txBox="1"/>
          <p:nvPr/>
        </p:nvSpPr>
        <p:spPr>
          <a:xfrm>
            <a:off x="4577315" y="1911066"/>
            <a:ext cx="2562913" cy="512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altLang="zh-CN" sz="900" b="1" dirty="0">
                <a:solidFill>
                  <a:schemeClr val="bg2"/>
                </a:solidFill>
                <a:ea typeface="微软雅黑" pitchFamily="34" charset="-122"/>
              </a:rPr>
              <a:t>Внешний фин. контроль – 1 585,7 тыс.руб.;</a:t>
            </a:r>
          </a:p>
          <a:p>
            <a:pPr>
              <a:lnSpc>
                <a:spcPct val="130000"/>
              </a:lnSpc>
            </a:pPr>
            <a:endParaRPr lang="ru-RU" altLang="zh-CN" sz="1200" dirty="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567301" y="2089516"/>
            <a:ext cx="2528932" cy="452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ru-RU" altLang="zh-CN" sz="900" b="1" dirty="0">
                <a:solidFill>
                  <a:schemeClr val="bg2"/>
                </a:solidFill>
                <a:ea typeface="微软雅黑" pitchFamily="34" charset="-122"/>
              </a:rPr>
              <a:t>Составление и исполнение –5 435,9 тыс.руб.;</a:t>
            </a:r>
          </a:p>
          <a:p>
            <a:pPr>
              <a:lnSpc>
                <a:spcPct val="130000"/>
              </a:lnSpc>
            </a:pPr>
            <a:r>
              <a:rPr lang="ru-RU" altLang="zh-CN" sz="900" b="1" dirty="0">
                <a:solidFill>
                  <a:schemeClr val="bg2"/>
                </a:solidFill>
                <a:ea typeface="微软雅黑" pitchFamily="34" charset="-122"/>
              </a:rPr>
              <a:t> </a:t>
            </a:r>
            <a:endParaRPr lang="ru-RU" altLang="zh-CN" sz="1200" dirty="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563448" y="2278797"/>
            <a:ext cx="2717772" cy="6324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ru-RU" altLang="zh-CN" sz="900" b="1" dirty="0">
                <a:solidFill>
                  <a:schemeClr val="bg2"/>
                </a:solidFill>
                <a:ea typeface="微软雅黑" pitchFamily="34" charset="-122"/>
              </a:rPr>
              <a:t>Проведение конкурсных процедур по определению поставщиков товаров –8,4 тыс.руб.;</a:t>
            </a:r>
          </a:p>
          <a:p>
            <a:pPr>
              <a:lnSpc>
                <a:spcPct val="130000"/>
              </a:lnSpc>
            </a:pPr>
            <a:r>
              <a:rPr lang="ru-RU" altLang="zh-CN" sz="900" b="1" dirty="0">
                <a:solidFill>
                  <a:schemeClr val="bg2"/>
                </a:solidFill>
                <a:ea typeface="微软雅黑" pitchFamily="34" charset="-122"/>
              </a:rPr>
              <a:t> </a:t>
            </a:r>
            <a:endParaRPr lang="ru-RU" altLang="zh-CN" sz="1200" dirty="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C61F587-9B17-42FB-824A-E3E264BCC358}"/>
              </a:ext>
            </a:extLst>
          </p:cNvPr>
          <p:cNvSpPr txBox="1"/>
          <p:nvPr/>
        </p:nvSpPr>
        <p:spPr>
          <a:xfrm>
            <a:off x="8159052" y="933379"/>
            <a:ext cx="2661181" cy="1592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altLang="zh-CN" sz="900" b="1" dirty="0">
                <a:solidFill>
                  <a:schemeClr val="bg2"/>
                </a:solidFill>
                <a:ea typeface="微软雅黑" pitchFamily="34" charset="-122"/>
              </a:rPr>
              <a:t>ЕДДС – 2 682,0 тыс.руб.;</a:t>
            </a:r>
          </a:p>
          <a:p>
            <a:pPr>
              <a:lnSpc>
                <a:spcPct val="130000"/>
              </a:lnSpc>
            </a:pPr>
            <a:r>
              <a:rPr lang="ru-RU" altLang="zh-CN" sz="900" b="1" dirty="0">
                <a:solidFill>
                  <a:schemeClr val="bg2"/>
                </a:solidFill>
                <a:ea typeface="微软雅黑" pitchFamily="34" charset="-122"/>
              </a:rPr>
              <a:t>ГО и ЧС – 802,1 тыс.руб.;</a:t>
            </a:r>
          </a:p>
          <a:p>
            <a:pPr>
              <a:lnSpc>
                <a:spcPct val="130000"/>
              </a:lnSpc>
            </a:pPr>
            <a:r>
              <a:rPr lang="ru-RU" altLang="zh-CN" sz="900" b="1" dirty="0">
                <a:solidFill>
                  <a:schemeClr val="bg2"/>
                </a:solidFill>
                <a:ea typeface="微软雅黑" pitchFamily="34" charset="-122"/>
              </a:rPr>
              <a:t>Секретное делопроизводство - 458,5 тыс.руб.;</a:t>
            </a:r>
          </a:p>
          <a:p>
            <a:pPr>
              <a:lnSpc>
                <a:spcPct val="130000"/>
              </a:lnSpc>
            </a:pPr>
            <a:r>
              <a:rPr lang="ru-RU" altLang="zh-CN" sz="900" b="1" dirty="0">
                <a:solidFill>
                  <a:schemeClr val="bg2"/>
                </a:solidFill>
                <a:ea typeface="微软雅黑" pitchFamily="34" charset="-122"/>
              </a:rPr>
              <a:t>Ликвидация последствий ЧС по средствам локальной системы </a:t>
            </a:r>
            <a:r>
              <a:rPr lang="ru-RU" altLang="zh-CN" sz="900" b="1" dirty="0" err="1">
                <a:solidFill>
                  <a:schemeClr val="bg2"/>
                </a:solidFill>
                <a:ea typeface="微软雅黑" pitchFamily="34" charset="-122"/>
              </a:rPr>
              <a:t>звукофиксации</a:t>
            </a:r>
            <a:r>
              <a:rPr lang="ru-RU" altLang="zh-CN" sz="900" b="1" dirty="0">
                <a:solidFill>
                  <a:schemeClr val="bg2"/>
                </a:solidFill>
                <a:ea typeface="微软雅黑" pitchFamily="34" charset="-122"/>
              </a:rPr>
              <a:t> – 12,7 тыс.руб.;</a:t>
            </a:r>
          </a:p>
          <a:p>
            <a:pPr>
              <a:lnSpc>
                <a:spcPct val="130000"/>
              </a:lnSpc>
            </a:pPr>
            <a:endParaRPr lang="ru-RU" altLang="zh-CN" sz="900" b="1" dirty="0">
              <a:solidFill>
                <a:schemeClr val="bg2"/>
              </a:solidFill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endParaRPr lang="ru-RU" altLang="zh-CN" sz="1200" dirty="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C61F587-9B17-42FB-824A-E3E264BCC358}"/>
              </a:ext>
            </a:extLst>
          </p:cNvPr>
          <p:cNvSpPr txBox="1"/>
          <p:nvPr/>
        </p:nvSpPr>
        <p:spPr>
          <a:xfrm>
            <a:off x="4578538" y="2644466"/>
            <a:ext cx="2845693" cy="872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altLang="zh-CN" sz="900" b="1" dirty="0">
                <a:solidFill>
                  <a:schemeClr val="bg2"/>
                </a:solidFill>
                <a:ea typeface="微软雅黑" pitchFamily="34" charset="-122"/>
              </a:rPr>
              <a:t>Ликвидация последствий ЧС по средствам           локальной системы </a:t>
            </a:r>
            <a:r>
              <a:rPr lang="ru-RU" altLang="zh-CN" sz="900" b="1" dirty="0" err="1">
                <a:solidFill>
                  <a:schemeClr val="bg2"/>
                </a:solidFill>
                <a:ea typeface="微软雅黑" pitchFamily="34" charset="-122"/>
              </a:rPr>
              <a:t>звукофиксации</a:t>
            </a:r>
            <a:r>
              <a:rPr lang="ru-RU" altLang="zh-CN" sz="900" b="1" dirty="0">
                <a:solidFill>
                  <a:schemeClr val="bg2"/>
                </a:solidFill>
                <a:ea typeface="微软雅黑" pitchFamily="34" charset="-122"/>
              </a:rPr>
              <a:t> – 12,7 тыс.руб.;</a:t>
            </a:r>
          </a:p>
          <a:p>
            <a:pPr>
              <a:lnSpc>
                <a:spcPct val="130000"/>
              </a:lnSpc>
            </a:pPr>
            <a:endParaRPr lang="ru-RU" altLang="zh-CN" sz="900" b="1" dirty="0">
              <a:solidFill>
                <a:schemeClr val="bg2"/>
              </a:solidFill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endParaRPr lang="ru-RU" altLang="zh-CN" sz="1200" dirty="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8158111" y="2009930"/>
            <a:ext cx="2528932" cy="452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ru-RU" altLang="zh-CN" sz="900" b="1" dirty="0">
                <a:solidFill>
                  <a:schemeClr val="bg2"/>
                </a:solidFill>
                <a:ea typeface="微软雅黑" pitchFamily="34" charset="-122"/>
              </a:rPr>
              <a:t>Составление и исполнение –5 435,9 тыс.руб.;</a:t>
            </a:r>
          </a:p>
          <a:p>
            <a:pPr>
              <a:lnSpc>
                <a:spcPct val="130000"/>
              </a:lnSpc>
            </a:pPr>
            <a:r>
              <a:rPr lang="ru-RU" altLang="zh-CN" sz="900" b="1" dirty="0">
                <a:solidFill>
                  <a:schemeClr val="bg2"/>
                </a:solidFill>
                <a:ea typeface="微软雅黑" pitchFamily="34" charset="-122"/>
              </a:rPr>
              <a:t> </a:t>
            </a:r>
            <a:endParaRPr lang="ru-RU" altLang="zh-CN" sz="1200" dirty="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5466414-0839-4A6F-8925-E5A03EF2D090}"/>
              </a:ext>
            </a:extLst>
          </p:cNvPr>
          <p:cNvSpPr txBox="1"/>
          <p:nvPr/>
        </p:nvSpPr>
        <p:spPr>
          <a:xfrm>
            <a:off x="3457636" y="4313915"/>
            <a:ext cx="8388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2024</a:t>
            </a:r>
            <a:endParaRPr lang="zh-CN" altLang="en-US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7" name="矩形 46">
            <a:extLst>
              <a:ext uri="{FF2B5EF4-FFF2-40B4-BE49-F238E27FC236}">
                <a16:creationId xmlns:a16="http://schemas.microsoft.com/office/drawing/2014/main" id="{383F2D63-07BA-45F7-9D80-E7BE3635DFC4}"/>
              </a:ext>
            </a:extLst>
          </p:cNvPr>
          <p:cNvSpPr/>
          <p:nvPr/>
        </p:nvSpPr>
        <p:spPr>
          <a:xfrm rot="5400000">
            <a:off x="3275587" y="4520948"/>
            <a:ext cx="1372335" cy="24503"/>
          </a:xfrm>
          <a:prstGeom prst="rect">
            <a:avLst/>
          </a:prstGeom>
          <a:gradFill>
            <a:gsLst>
              <a:gs pos="49628">
                <a:schemeClr val="bg1"/>
              </a:gs>
              <a:gs pos="2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矩形 46">
            <a:extLst>
              <a:ext uri="{FF2B5EF4-FFF2-40B4-BE49-F238E27FC236}">
                <a16:creationId xmlns:a16="http://schemas.microsoft.com/office/drawing/2014/main" id="{383F2D63-07BA-45F7-9D80-E7BE3635DFC4}"/>
              </a:ext>
            </a:extLst>
          </p:cNvPr>
          <p:cNvSpPr/>
          <p:nvPr/>
        </p:nvSpPr>
        <p:spPr>
          <a:xfrm rot="5400000">
            <a:off x="6841624" y="4167749"/>
            <a:ext cx="1372335" cy="24503"/>
          </a:xfrm>
          <a:prstGeom prst="rect">
            <a:avLst/>
          </a:prstGeom>
          <a:gradFill>
            <a:gsLst>
              <a:gs pos="49628">
                <a:schemeClr val="bg1"/>
              </a:gs>
              <a:gs pos="2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B3303D9-27DA-4E34-A4F4-20A0C4DBB773}"/>
              </a:ext>
            </a:extLst>
          </p:cNvPr>
          <p:cNvSpPr txBox="1"/>
          <p:nvPr/>
        </p:nvSpPr>
        <p:spPr>
          <a:xfrm>
            <a:off x="3945374" y="3858800"/>
            <a:ext cx="17763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400" b="1" dirty="0">
                <a:solidFill>
                  <a:schemeClr val="bg1"/>
                </a:solidFill>
                <a:ea typeface="微软雅黑" pitchFamily="34" charset="-122"/>
              </a:rPr>
              <a:t>0,0 тыс.руб.</a:t>
            </a:r>
            <a:endParaRPr lang="zh-CN" altLang="en-US" sz="1400" b="1" dirty="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B3303D9-27DA-4E34-A4F4-20A0C4DBB773}"/>
              </a:ext>
            </a:extLst>
          </p:cNvPr>
          <p:cNvSpPr txBox="1"/>
          <p:nvPr/>
        </p:nvSpPr>
        <p:spPr>
          <a:xfrm>
            <a:off x="7507840" y="3610490"/>
            <a:ext cx="17763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400" b="1" dirty="0">
                <a:solidFill>
                  <a:schemeClr val="bg1"/>
                </a:solidFill>
                <a:ea typeface="微软雅黑" pitchFamily="34" charset="-122"/>
              </a:rPr>
              <a:t>0,0 тыс.руб.</a:t>
            </a:r>
            <a:endParaRPr lang="zh-CN" altLang="en-US" sz="1400" b="1" dirty="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5466414-0839-4A6F-8925-E5A03EF2D090}"/>
              </a:ext>
            </a:extLst>
          </p:cNvPr>
          <p:cNvSpPr txBox="1"/>
          <p:nvPr/>
        </p:nvSpPr>
        <p:spPr>
          <a:xfrm>
            <a:off x="6998235" y="4020178"/>
            <a:ext cx="8388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2025</a:t>
            </a:r>
            <a:endParaRPr lang="zh-CN" altLang="en-US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1541642" y="2763150"/>
            <a:ext cx="1814920" cy="2723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ru-RU" altLang="zh-CN" sz="900" b="1" dirty="0">
                <a:solidFill>
                  <a:schemeClr val="bg2"/>
                </a:solidFill>
                <a:ea typeface="微软雅黑" pitchFamily="34" charset="-122"/>
              </a:rPr>
              <a:t>Фин. контроль – 1 212,8 тыс.руб.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43228" y="20521"/>
            <a:ext cx="8955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25373"/>
                </a:solidFill>
              </a:rPr>
              <a:t>Иные межбюджетные трансферты </a:t>
            </a:r>
            <a:r>
              <a:rPr lang="ru-RU" sz="2400" b="1">
                <a:solidFill>
                  <a:schemeClr val="accent3"/>
                </a:solidFill>
              </a:rPr>
              <a:t>на</a:t>
            </a:r>
            <a:r>
              <a:rPr lang="ru-RU" sz="2400" b="1">
                <a:solidFill>
                  <a:srgbClr val="025373"/>
                </a:solidFill>
              </a:rPr>
              <a:t> </a:t>
            </a:r>
            <a:r>
              <a:rPr lang="ru-RU" sz="2400" b="1">
                <a:solidFill>
                  <a:schemeClr val="accent3"/>
                </a:solidFill>
              </a:rPr>
              <a:t>2023-2025 </a:t>
            </a:r>
            <a:r>
              <a:rPr lang="ru-RU" sz="2400" b="1" dirty="0">
                <a:solidFill>
                  <a:schemeClr val="accent3"/>
                </a:solidFill>
              </a:rPr>
              <a:t>годы (тыс.руб)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6267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866000" y="144000"/>
            <a:ext cx="8894411" cy="515587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69335" y="819000"/>
            <a:ext cx="5934839" cy="174406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just"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ea typeface="+mj-ea"/>
                <a:cs typeface="Times New Roman" pitchFamily="18" charset="0"/>
              </a:rPr>
              <a:t>Расходы бюджета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ea typeface="+mj-ea"/>
                <a:cs typeface="Times New Roman" pitchFamily="18" charset="0"/>
              </a:rPr>
              <a:t> - это средства, выплачиваемые из бюджета на реализацию расходных обязательств Слюдянского муниципального района, то есть расходов, необходимость которых установлена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муниципальными правовыми актами органов местного самоуправления в соответствии с федеральными законами (законами субъекта Российской Федерации)</a:t>
            </a:r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6121521" y="803740"/>
            <a:ext cx="6041680" cy="18450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На какие цели расходуются средства бюджета?</a:t>
            </a:r>
          </a:p>
          <a:p>
            <a:r>
              <a:rPr lang="ru-RU" sz="12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функционирование учреждений социальной сферы (образования, культуры, физкультуры и спорта и др.) и органов местного самоуправления;</a:t>
            </a:r>
          </a:p>
          <a:p>
            <a:r>
              <a:rPr lang="ru-RU" sz="12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социальное обеспечение населения (выплату пенсий, пособий, льгот и т.д.);</a:t>
            </a:r>
          </a:p>
          <a:p>
            <a:r>
              <a:rPr lang="ru-RU" sz="12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субсидии населению на оплату жилья и услуг жилищно-коммунального хозяйства;</a:t>
            </a:r>
          </a:p>
          <a:p>
            <a:r>
              <a:rPr lang="ru-RU" sz="12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другие государственные нужды (межбюджетные трансферты передаваемые бюджетам поселений и т.д.)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778070" y="2754000"/>
            <a:ext cx="10686903" cy="5996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Слюдянского муниципального района на 2023 год и плановый период 2024 и 2025 годов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00" y="3499464"/>
            <a:ext cx="7065000" cy="2370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7344304" y="3499464"/>
            <a:ext cx="4815000" cy="28931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solidFill>
              <a:schemeClr val="bg1"/>
            </a:solidFill>
          </a:ln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     Полный  перечень разделов и подразделов классификации  расходов  бюджетов  приведен в статье 21 Бюджетного кодекса     Российской      Федерации.</a:t>
            </a:r>
          </a:p>
          <a:p>
            <a:pPr algn="just">
              <a:defRPr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     Каждый из разделов классификации имеет перечень подразделов, которые отражают основные направления реализации соответствующей функции.      Например,  в составе  раздела «Образование», </a:t>
            </a:r>
          </a:p>
          <a:p>
            <a:pPr algn="just">
              <a:defRPr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в том числе, выделяются:</a:t>
            </a:r>
          </a:p>
          <a:p>
            <a:pPr algn="just">
              <a:defRPr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-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дошкольное образование; </a:t>
            </a:r>
          </a:p>
          <a:p>
            <a:pPr algn="just">
              <a:buFontTx/>
              <a:buChar char="-"/>
              <a:defRPr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общее образование;</a:t>
            </a:r>
          </a:p>
          <a:p>
            <a:pPr algn="just">
              <a:buFontTx/>
              <a:buChar char="-"/>
              <a:defRPr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дополнительное образование; </a:t>
            </a:r>
          </a:p>
          <a:p>
            <a:pPr algn="just">
              <a:buFontTx/>
              <a:buChar char="-"/>
              <a:defRPr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молодежная политика и оздоровление детей;</a:t>
            </a:r>
          </a:p>
          <a:p>
            <a:pPr algn="just">
              <a:defRPr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-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другие вопросы в области 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49612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31000" y="512300"/>
            <a:ext cx="59167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жители Слюдянского района!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0083" y="954000"/>
            <a:ext cx="862755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5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эти дни мы ведем работу над самым важным документом района - проектом бюджета Слюдянского муниципального района на 2023 год и плановый период 20</a:t>
            </a:r>
            <a:r>
              <a:rPr lang="en-US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и 2025 годов. Его формирование - это сложный процесс, в который должны быть вовлечены все граждане. </a:t>
            </a:r>
          </a:p>
          <a:p>
            <a:pPr algn="just"/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«Бюджет для граждан» - информационный сборник, который познакомит Вас с основными параметрами проекта бюджета Слюдянского муниципального района на 2023 год и плановый период 2024 и 2025 годов, «Бюджет для граждан» предназначен, прежде всего, для жителей района, не обладающих специальными знаниями в сфере бюджетного законодательства, и разработан для привлечения большего количества граждан к участию в обсуждении вопросов формирования бюджета муниципального района. Здесь вы можете ознакомиться с основными задачами и приоритетными направлениями бюджетной и налоговой политики, основными условиями формирования бюджета, источниками доходов бюджета, обоснованиями бюджетных расходов, результатам использования бюджетных ассигнований. «Бюджет для граждан» нацелен на получение обратной связи от граждан, которые заинтересованы в социальном и экономическом развитии территорий населенных пунктов Слюдянского муниципального района.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0083" y="4194000"/>
            <a:ext cx="11678023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Формирование бюджета Слюдянского муниципального района как и в предыдущий период осуществлялось по программно-целевому принципу на основе проектов муниципальных программ Слюдянского муниципального района. Бюджет района формируется на трехлетний бюджетный цикл в соответствии с порядком и методикой планирования бюджетных ассигнований бюджета, утвержденных распоряжением Комитета финансов от 08 августа 2022 года № 42. Расходная часть бюджета ориентирована на сохранение социальных гарантий для жителей Слюдянского района, сохранением уровня номинальной заработной платы работников бюджетной сферы не ниже уровня, достигнутого в 2022 году, повышение качества и доступности муниципальных услуг. </a:t>
            </a:r>
          </a:p>
          <a:p>
            <a:pPr algn="just"/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Мы открыты для ваших замечаний и конструктивных предложений.</a:t>
            </a:r>
            <a:endParaRPr lang="ru-RU" sz="15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1000" y="844165"/>
            <a:ext cx="2552909" cy="3349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904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трелка: вниз 5">
            <a:extLst>
              <a:ext uri="{FF2B5EF4-FFF2-40B4-BE49-F238E27FC236}">
                <a16:creationId xmlns:a16="http://schemas.microsoft.com/office/drawing/2014/main" id="{11587BA7-961F-4158-BF94-D03926F9A91F}"/>
              </a:ext>
            </a:extLst>
          </p:cNvPr>
          <p:cNvSpPr/>
          <p:nvPr/>
        </p:nvSpPr>
        <p:spPr>
          <a:xfrm>
            <a:off x="5508267" y="2133236"/>
            <a:ext cx="484632" cy="490262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" name="Стрелка: вправо 15">
            <a:extLst>
              <a:ext uri="{FF2B5EF4-FFF2-40B4-BE49-F238E27FC236}">
                <a16:creationId xmlns:a16="http://schemas.microsoft.com/office/drawing/2014/main" id="{7DC72178-885A-409D-990E-1F8BCFD951D1}"/>
              </a:ext>
            </a:extLst>
          </p:cNvPr>
          <p:cNvSpPr/>
          <p:nvPr/>
        </p:nvSpPr>
        <p:spPr>
          <a:xfrm rot="20287160">
            <a:off x="6660726" y="829213"/>
            <a:ext cx="63756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-1" y="1"/>
            <a:ext cx="9471001" cy="721359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Слюдянского муниципального района на 2023 год и плановый период 2024 и 2025 годов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63786CD9-792F-4B92-BE18-17FAB33E50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8417228"/>
              </p:ext>
            </p:extLst>
          </p:nvPr>
        </p:nvGraphicFramePr>
        <p:xfrm>
          <a:off x="90631" y="670308"/>
          <a:ext cx="4492282" cy="5851295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966091">
                  <a:extLst>
                    <a:ext uri="{9D8B030D-6E8A-4147-A177-3AD203B41FA5}">
                      <a16:colId xmlns:a16="http://schemas.microsoft.com/office/drawing/2014/main" val="579025260"/>
                    </a:ext>
                  </a:extLst>
                </a:gridCol>
                <a:gridCol w="690845">
                  <a:extLst>
                    <a:ext uri="{9D8B030D-6E8A-4147-A177-3AD203B41FA5}">
                      <a16:colId xmlns:a16="http://schemas.microsoft.com/office/drawing/2014/main" val="2388692242"/>
                    </a:ext>
                  </a:extLst>
                </a:gridCol>
                <a:gridCol w="690845">
                  <a:extLst>
                    <a:ext uri="{9D8B030D-6E8A-4147-A177-3AD203B41FA5}">
                      <a16:colId xmlns:a16="http://schemas.microsoft.com/office/drawing/2014/main" val="380757278"/>
                    </a:ext>
                  </a:extLst>
                </a:gridCol>
                <a:gridCol w="690845">
                  <a:extLst>
                    <a:ext uri="{9D8B030D-6E8A-4147-A177-3AD203B41FA5}">
                      <a16:colId xmlns:a16="http://schemas.microsoft.com/office/drawing/2014/main" val="2672408898"/>
                    </a:ext>
                  </a:extLst>
                </a:gridCol>
                <a:gridCol w="690845">
                  <a:extLst>
                    <a:ext uri="{9D8B030D-6E8A-4147-A177-3AD203B41FA5}">
                      <a16:colId xmlns:a16="http://schemas.microsoft.com/office/drawing/2014/main" val="102105208"/>
                    </a:ext>
                  </a:extLst>
                </a:gridCol>
                <a:gridCol w="762811">
                  <a:extLst>
                    <a:ext uri="{9D8B030D-6E8A-4147-A177-3AD203B41FA5}">
                      <a16:colId xmlns:a16="http://schemas.microsoft.com/office/drawing/2014/main" val="191901142"/>
                    </a:ext>
                  </a:extLst>
                </a:gridCol>
              </a:tblGrid>
              <a:tr h="36009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0" marR="8720" marT="87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 (факт)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0" marR="8720" marT="87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 (оценка)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0" marR="8720" marT="87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 (проект)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0" marR="8720" marT="87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(проект)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0" marR="8720" marT="87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(проект)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0" marR="8720" marT="8720" marB="0" anchor="ctr"/>
                </a:tc>
                <a:extLst>
                  <a:ext uri="{0D108BD9-81ED-4DB2-BD59-A6C34878D82A}">
                    <a16:rowId xmlns:a16="http://schemas.microsoft.com/office/drawing/2014/main" val="1136156629"/>
                  </a:ext>
                </a:extLst>
              </a:tr>
              <a:tr h="26243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0" marR="8720" marT="87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125 162,0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0" marR="8720" marT="87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145 333,8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0" marR="8720" marT="87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111 239,0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0" marR="8720" marT="87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115 241,6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0" marR="8720" marT="87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105 823,3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0" marR="8720" marT="8720" marB="0" anchor="ctr"/>
                </a:tc>
                <a:extLst>
                  <a:ext uri="{0D108BD9-81ED-4DB2-BD59-A6C34878D82A}">
                    <a16:rowId xmlns:a16="http://schemas.microsoft.com/office/drawing/2014/main" val="2480023337"/>
                  </a:ext>
                </a:extLst>
              </a:tr>
              <a:tr h="25828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0" marR="8720" marT="87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473,0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0" marR="8720" marT="87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658,6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0" marR="8720" marT="87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0" marR="8720" marT="87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0" marR="8720" marT="87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0" marR="8720" marT="8720" marB="0" anchor="ctr"/>
                </a:tc>
                <a:extLst>
                  <a:ext uri="{0D108BD9-81ED-4DB2-BD59-A6C34878D82A}">
                    <a16:rowId xmlns:a16="http://schemas.microsoft.com/office/drawing/2014/main" val="3379341906"/>
                  </a:ext>
                </a:extLst>
              </a:tr>
              <a:tr h="50861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0" marR="8720" marT="87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12 978,0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0" marR="8720" marT="87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13 526,7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0" marR="8720" marT="87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12 225,0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0" marR="8720" marT="87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9 470,5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0" marR="8720" marT="87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9 018,7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0" marR="8720" marT="8720" marB="0" anchor="ctr"/>
                </a:tc>
                <a:extLst>
                  <a:ext uri="{0D108BD9-81ED-4DB2-BD59-A6C34878D82A}">
                    <a16:rowId xmlns:a16="http://schemas.microsoft.com/office/drawing/2014/main" val="1183412985"/>
                  </a:ext>
                </a:extLst>
              </a:tr>
              <a:tr h="25828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0" marR="8720" marT="87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30 521,0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0" marR="8720" marT="87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18 426,9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0" marR="8720" marT="87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52 993,4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0" marR="8720" marT="87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54 174,1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0" marR="8720" marT="87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51 780,6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0" marR="8720" marT="8720" marB="0" anchor="ctr"/>
                </a:tc>
                <a:extLst>
                  <a:ext uri="{0D108BD9-81ED-4DB2-BD59-A6C34878D82A}">
                    <a16:rowId xmlns:a16="http://schemas.microsoft.com/office/drawing/2014/main" val="1146358245"/>
                  </a:ext>
                </a:extLst>
              </a:tr>
              <a:tr h="38345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0" marR="8720" marT="87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163 076,0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0" marR="8720" marT="87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37 747,6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0" marR="8720" marT="87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6 771,4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0" marR="8720" marT="87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0" marR="8720" marT="87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0" marR="8720" marT="8720" marB="0" anchor="ctr"/>
                </a:tc>
                <a:extLst>
                  <a:ext uri="{0D108BD9-81ED-4DB2-BD59-A6C34878D82A}">
                    <a16:rowId xmlns:a16="http://schemas.microsoft.com/office/drawing/2014/main" val="3404271632"/>
                  </a:ext>
                </a:extLst>
              </a:tr>
              <a:tr h="38345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окружающей среды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0" marR="8720" marT="87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0" marR="8720" marT="87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0" marR="8720" marT="87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2 474,0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0" marR="8720" marT="87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2 569,0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0" marR="8720" marT="87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2 660,0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0" marR="8720" marT="8720" marB="0" anchor="ctr"/>
                </a:tc>
                <a:extLst>
                  <a:ext uri="{0D108BD9-81ED-4DB2-BD59-A6C34878D82A}">
                    <a16:rowId xmlns:a16="http://schemas.microsoft.com/office/drawing/2014/main" val="1379017802"/>
                  </a:ext>
                </a:extLst>
              </a:tr>
              <a:tr h="1496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0" marR="8720" marT="87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1 208 788,0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0" marR="8720" marT="87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1 662 941,5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0" marR="8720" marT="87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1 467 700,3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0" marR="8720" marT="87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1 033 285,2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0" marR="8720" marT="87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1 021 512,2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0" marR="8720" marT="8720" marB="0" anchor="ctr"/>
                </a:tc>
                <a:extLst>
                  <a:ext uri="{0D108BD9-81ED-4DB2-BD59-A6C34878D82A}">
                    <a16:rowId xmlns:a16="http://schemas.microsoft.com/office/drawing/2014/main" val="1729382893"/>
                  </a:ext>
                </a:extLst>
              </a:tr>
              <a:tr h="25828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0" marR="8720" marT="87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50 506,0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0" marR="8720" marT="87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52 022,5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0" marR="8720" marT="87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61 871,6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0" marR="8720" marT="87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54 251,5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0" marR="8720" marT="87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52 247,6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0" marR="8720" marT="8720" marB="0" anchor="ctr"/>
                </a:tc>
                <a:extLst>
                  <a:ext uri="{0D108BD9-81ED-4DB2-BD59-A6C34878D82A}">
                    <a16:rowId xmlns:a16="http://schemas.microsoft.com/office/drawing/2014/main" val="3214403774"/>
                  </a:ext>
                </a:extLst>
              </a:tr>
              <a:tr h="1496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Здравоохранение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0" marR="8720" marT="87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0" marR="8720" marT="87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0" marR="8720" marT="87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0" marR="8720" marT="87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0" marR="8720" marT="87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0" marR="8720" marT="8720" marB="0" anchor="ctr"/>
                </a:tc>
                <a:extLst>
                  <a:ext uri="{0D108BD9-81ED-4DB2-BD59-A6C34878D82A}">
                    <a16:rowId xmlns:a16="http://schemas.microsoft.com/office/drawing/2014/main" val="726383275"/>
                  </a:ext>
                </a:extLst>
              </a:tr>
              <a:tr h="25828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0" marR="8720" marT="87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77 888,0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0" marR="8720" marT="87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82 810,8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0" marR="8720" marT="87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22 611,2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0" marR="8720" marT="87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22 285,9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0" marR="8720" marT="87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22 611,8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0" marR="8720" marT="8720" marB="0" anchor="ctr"/>
                </a:tc>
                <a:extLst>
                  <a:ext uri="{0D108BD9-81ED-4DB2-BD59-A6C34878D82A}">
                    <a16:rowId xmlns:a16="http://schemas.microsoft.com/office/drawing/2014/main" val="3029693559"/>
                  </a:ext>
                </a:extLst>
              </a:tr>
              <a:tr h="25828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0" marR="8720" marT="87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635,0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0" marR="8720" marT="87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1 659,0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0" marR="8720" marT="87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1 321,0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0" marR="8720" marT="87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985,0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0" marR="8720" marT="87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985,0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0" marR="8720" marT="8720" marB="0" anchor="ctr"/>
                </a:tc>
                <a:extLst>
                  <a:ext uri="{0D108BD9-81ED-4DB2-BD59-A6C34878D82A}">
                    <a16:rowId xmlns:a16="http://schemas.microsoft.com/office/drawing/2014/main" val="1893824350"/>
                  </a:ext>
                </a:extLst>
              </a:tr>
              <a:tr h="26243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массовой информации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0" marR="8720" marT="87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4 377,0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0" marR="8720" marT="87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5 379,2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0" marR="8720" marT="87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4 948,3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0" marR="8720" marT="87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4 974,6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0" marR="8720" marT="87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4 793,0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0" marR="8720" marT="8720" marB="0" anchor="ctr"/>
                </a:tc>
                <a:extLst>
                  <a:ext uri="{0D108BD9-81ED-4DB2-BD59-A6C34878D82A}">
                    <a16:rowId xmlns:a16="http://schemas.microsoft.com/office/drawing/2014/main" val="3259466546"/>
                  </a:ext>
                </a:extLst>
              </a:tr>
              <a:tr h="50861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государственного (муниципального) долга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0" marR="8720" marT="87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0" marR="8720" marT="87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0" marR="8720" marT="87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0" marR="8720" marT="87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0" marR="8720" marT="87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0" marR="8720" marT="8720" marB="0" anchor="ctr"/>
                </a:tc>
                <a:extLst>
                  <a:ext uri="{0D108BD9-81ED-4DB2-BD59-A6C34878D82A}">
                    <a16:rowId xmlns:a16="http://schemas.microsoft.com/office/drawing/2014/main" val="653306961"/>
                  </a:ext>
                </a:extLst>
              </a:tr>
              <a:tr h="100928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0" marR="8720" marT="87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179 762,0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0" marR="8720" marT="87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193 008,5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0" marR="8720" marT="87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191 713,9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0" marR="8720" marT="87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146 925,7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0" marR="8720" marT="87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147 508,7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0" marR="8720" marT="8720" marB="0" anchor="ctr"/>
                </a:tc>
                <a:extLst>
                  <a:ext uri="{0D108BD9-81ED-4DB2-BD59-A6C34878D82A}">
                    <a16:rowId xmlns:a16="http://schemas.microsoft.com/office/drawing/2014/main" val="546934434"/>
                  </a:ext>
                </a:extLst>
              </a:tr>
              <a:tr h="1496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0" marR="8720" marT="87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1 854 217,0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0" marR="8720" marT="87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2 213 599,4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0" marR="8720" marT="87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1 936 090,7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0" marR="8720" marT="87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1 444 487,4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0" marR="8720" marT="87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1 419 253,5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20" marR="8720" marT="8720" marB="0" anchor="ctr"/>
                </a:tc>
                <a:extLst>
                  <a:ext uri="{0D108BD9-81ED-4DB2-BD59-A6C34878D82A}">
                    <a16:rowId xmlns:a16="http://schemas.microsoft.com/office/drawing/2014/main" val="1924765306"/>
                  </a:ext>
                </a:extLst>
              </a:tr>
            </a:tbl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151728F0-109C-4FE3-B901-8917E59F9A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2195632"/>
              </p:ext>
            </p:extLst>
          </p:nvPr>
        </p:nvGraphicFramePr>
        <p:xfrm>
          <a:off x="4596726" y="505818"/>
          <a:ext cx="2515047" cy="2022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358029C-92F6-4C92-9563-F241C5E9C3F5}"/>
              </a:ext>
            </a:extLst>
          </p:cNvPr>
          <p:cNvSpPr/>
          <p:nvPr/>
        </p:nvSpPr>
        <p:spPr>
          <a:xfrm>
            <a:off x="8426656" y="373259"/>
            <a:ext cx="30580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Расходы на социальную сферу 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D4E05AA-BD32-4891-9280-F1F0A57F24D0}"/>
              </a:ext>
            </a:extLst>
          </p:cNvPr>
          <p:cNvSpPr/>
          <p:nvPr/>
        </p:nvSpPr>
        <p:spPr>
          <a:xfrm>
            <a:off x="5077064" y="2649888"/>
            <a:ext cx="15788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Иные расходы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70B7D19-2029-41BA-BA54-99B8FF920A04}"/>
              </a:ext>
            </a:extLst>
          </p:cNvPr>
          <p:cNvSpPr/>
          <p:nvPr/>
        </p:nvSpPr>
        <p:spPr>
          <a:xfrm>
            <a:off x="7769696" y="654636"/>
            <a:ext cx="10840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Образование</a:t>
            </a:r>
            <a:endParaRPr lang="ru-RU" sz="1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56A575E8-F825-4FEF-8599-5817AFD198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7656820"/>
              </p:ext>
            </p:extLst>
          </p:nvPr>
        </p:nvGraphicFramePr>
        <p:xfrm>
          <a:off x="7135445" y="862234"/>
          <a:ext cx="2570413" cy="1088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62FBF445-5367-4416-8DE2-66E85FAC749C}"/>
              </a:ext>
            </a:extLst>
          </p:cNvPr>
          <p:cNvSpPr/>
          <p:nvPr/>
        </p:nvSpPr>
        <p:spPr>
          <a:xfrm>
            <a:off x="10879625" y="642600"/>
            <a:ext cx="8407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Культура</a:t>
            </a:r>
            <a:endParaRPr lang="ru-RU" sz="1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Диаграмма 17">
            <a:extLst>
              <a:ext uri="{FF2B5EF4-FFF2-40B4-BE49-F238E27FC236}">
                <a16:creationId xmlns:a16="http://schemas.microsoft.com/office/drawing/2014/main" id="{72B13032-8721-4F98-9275-E0CE603B46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8310754"/>
              </p:ext>
            </p:extLst>
          </p:nvPr>
        </p:nvGraphicFramePr>
        <p:xfrm>
          <a:off x="9814330" y="903021"/>
          <a:ext cx="2231007" cy="638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B47F31BD-A71E-46F0-A8D0-D792C465EE85}"/>
              </a:ext>
            </a:extLst>
          </p:cNvPr>
          <p:cNvSpPr/>
          <p:nvPr/>
        </p:nvSpPr>
        <p:spPr>
          <a:xfrm>
            <a:off x="10466076" y="1479050"/>
            <a:ext cx="137659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Здравоохранение</a:t>
            </a:r>
            <a:endParaRPr lang="ru-RU" sz="1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Диаграмма 19">
            <a:extLst>
              <a:ext uri="{FF2B5EF4-FFF2-40B4-BE49-F238E27FC236}">
                <a16:creationId xmlns:a16="http://schemas.microsoft.com/office/drawing/2014/main" id="{6E3B4BF5-F927-4D0F-A27C-EDB033445C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7813047"/>
              </p:ext>
            </p:extLst>
          </p:nvPr>
        </p:nvGraphicFramePr>
        <p:xfrm>
          <a:off x="10447802" y="1718099"/>
          <a:ext cx="1640222" cy="503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6B5AA693-A001-44E5-9F7C-C20BE85BC6C6}"/>
              </a:ext>
            </a:extLst>
          </p:cNvPr>
          <p:cNvSpPr/>
          <p:nvPr/>
        </p:nvSpPr>
        <p:spPr>
          <a:xfrm>
            <a:off x="10146053" y="2126567"/>
            <a:ext cx="17461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Социальная политика</a:t>
            </a:r>
            <a:endParaRPr lang="ru-RU" sz="1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" name="Диаграмма 21">
            <a:extLst>
              <a:ext uri="{FF2B5EF4-FFF2-40B4-BE49-F238E27FC236}">
                <a16:creationId xmlns:a16="http://schemas.microsoft.com/office/drawing/2014/main" id="{63F11C25-A315-4F14-9F07-D2F01F3D75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375901"/>
              </p:ext>
            </p:extLst>
          </p:nvPr>
        </p:nvGraphicFramePr>
        <p:xfrm>
          <a:off x="9696000" y="2332734"/>
          <a:ext cx="2451200" cy="1021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C881F117-C4CC-46FE-9391-1046AEB26858}"/>
              </a:ext>
            </a:extLst>
          </p:cNvPr>
          <p:cNvSpPr/>
          <p:nvPr/>
        </p:nvSpPr>
        <p:spPr>
          <a:xfrm>
            <a:off x="7160079" y="1896325"/>
            <a:ext cx="22569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Физическая культура и спорт</a:t>
            </a:r>
            <a:endParaRPr lang="ru-RU" sz="1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5" name="Диаграмма 24">
            <a:extLst>
              <a:ext uri="{FF2B5EF4-FFF2-40B4-BE49-F238E27FC236}">
                <a16:creationId xmlns:a16="http://schemas.microsoft.com/office/drawing/2014/main" id="{9AA03058-8714-4E8A-91B0-7B63B38A72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5403747"/>
              </p:ext>
            </p:extLst>
          </p:nvPr>
        </p:nvGraphicFramePr>
        <p:xfrm>
          <a:off x="7280126" y="2103773"/>
          <a:ext cx="2333576" cy="503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BD0F293-9E8D-4233-94CA-F88CEFE40FC2}"/>
              </a:ext>
            </a:extLst>
          </p:cNvPr>
          <p:cNvSpPr/>
          <p:nvPr/>
        </p:nvSpPr>
        <p:spPr>
          <a:xfrm>
            <a:off x="5145418" y="938318"/>
            <a:ext cx="151195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1 553 558,1 тыс. рублей</a:t>
            </a:r>
            <a:endParaRPr lang="ru-RU" sz="1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C97275E1-0335-466B-BD3D-39ED803EA80B}"/>
              </a:ext>
            </a:extLst>
          </p:cNvPr>
          <p:cNvSpPr/>
          <p:nvPr/>
        </p:nvSpPr>
        <p:spPr>
          <a:xfrm>
            <a:off x="5161650" y="1535295"/>
            <a:ext cx="934736" cy="426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05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382 532,6 тыс. рублей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4F97109E-BA8C-4098-BBB2-D28368D53424}"/>
              </a:ext>
            </a:extLst>
          </p:cNvPr>
          <p:cNvSpPr/>
          <p:nvPr/>
        </p:nvSpPr>
        <p:spPr>
          <a:xfrm>
            <a:off x="4596726" y="3010734"/>
            <a:ext cx="23978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Общегосударственные вопросы</a:t>
            </a:r>
            <a:endParaRPr lang="ru-RU" sz="1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79418FB7-1D3B-4D6B-900E-FD1F815FF663}"/>
              </a:ext>
            </a:extLst>
          </p:cNvPr>
          <p:cNvSpPr/>
          <p:nvPr/>
        </p:nvSpPr>
        <p:spPr>
          <a:xfrm>
            <a:off x="7356767" y="2882169"/>
            <a:ext cx="18126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Национальная оборона</a:t>
            </a:r>
            <a:endParaRPr lang="ru-RU" sz="1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9" name="Диаграмма 28">
            <a:extLst>
              <a:ext uri="{FF2B5EF4-FFF2-40B4-BE49-F238E27FC236}">
                <a16:creationId xmlns:a16="http://schemas.microsoft.com/office/drawing/2014/main" id="{58BC3FF2-B8BA-4484-A8A3-4BD741C65F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9093745"/>
              </p:ext>
            </p:extLst>
          </p:nvPr>
        </p:nvGraphicFramePr>
        <p:xfrm>
          <a:off x="7235853" y="3162835"/>
          <a:ext cx="2151703" cy="564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C6AF0E9E-5C27-4B82-BF8E-223059212A26}"/>
              </a:ext>
            </a:extLst>
          </p:cNvPr>
          <p:cNvSpPr/>
          <p:nvPr/>
        </p:nvSpPr>
        <p:spPr>
          <a:xfrm>
            <a:off x="7310741" y="3717416"/>
            <a:ext cx="26100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Национальная безопасность и правоохранительная деятельность</a:t>
            </a:r>
            <a:endParaRPr lang="ru-RU" sz="1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1" name="Диаграмма 30">
            <a:extLst>
              <a:ext uri="{FF2B5EF4-FFF2-40B4-BE49-F238E27FC236}">
                <a16:creationId xmlns:a16="http://schemas.microsoft.com/office/drawing/2014/main" id="{D6C3E0A3-E2B0-4D06-B9F6-59F7CE30C1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7404958"/>
              </p:ext>
            </p:extLst>
          </p:nvPr>
        </p:nvGraphicFramePr>
        <p:xfrm>
          <a:off x="7293748" y="4107352"/>
          <a:ext cx="2631479" cy="1106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4200274B-5FA5-4E60-B1C8-B3DD6A48F2EA}"/>
              </a:ext>
            </a:extLst>
          </p:cNvPr>
          <p:cNvSpPr/>
          <p:nvPr/>
        </p:nvSpPr>
        <p:spPr>
          <a:xfrm>
            <a:off x="7337737" y="5029008"/>
            <a:ext cx="36475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Национальная экономика</a:t>
            </a:r>
            <a:endParaRPr lang="ru-RU" sz="1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3" name="Диаграмма 32">
            <a:extLst>
              <a:ext uri="{FF2B5EF4-FFF2-40B4-BE49-F238E27FC236}">
                <a16:creationId xmlns:a16="http://schemas.microsoft.com/office/drawing/2014/main" id="{EDB28E0C-4519-498E-B90C-B1A77079C9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6181326"/>
              </p:ext>
            </p:extLst>
          </p:nvPr>
        </p:nvGraphicFramePr>
        <p:xfrm>
          <a:off x="7138501" y="5255767"/>
          <a:ext cx="2765324" cy="1395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9B875CF8-1433-4477-88AB-35F362C581FA}"/>
              </a:ext>
            </a:extLst>
          </p:cNvPr>
          <p:cNvSpPr/>
          <p:nvPr/>
        </p:nvSpPr>
        <p:spPr>
          <a:xfrm>
            <a:off x="9739079" y="3357770"/>
            <a:ext cx="22751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Жилищно-коммунальное хозяйство</a:t>
            </a:r>
            <a:endParaRPr lang="ru-RU" sz="1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5" name="Диаграмма 34">
            <a:extLst>
              <a:ext uri="{FF2B5EF4-FFF2-40B4-BE49-F238E27FC236}">
                <a16:creationId xmlns:a16="http://schemas.microsoft.com/office/drawing/2014/main" id="{B8EB030D-3EC4-4354-BBD7-4D1410751D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5393561"/>
              </p:ext>
            </p:extLst>
          </p:nvPr>
        </p:nvGraphicFramePr>
        <p:xfrm>
          <a:off x="9789113" y="3650968"/>
          <a:ext cx="2273402" cy="808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BDF3C7DE-8F84-40A8-9EB7-374BC7C0CB5F}"/>
              </a:ext>
            </a:extLst>
          </p:cNvPr>
          <p:cNvSpPr/>
          <p:nvPr/>
        </p:nvSpPr>
        <p:spPr>
          <a:xfrm>
            <a:off x="9788843" y="4299730"/>
            <a:ext cx="225649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Охрана окружающей среды</a:t>
            </a:r>
            <a:endParaRPr lang="ru-RU" sz="1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8" name="Диаграмма 37">
            <a:extLst>
              <a:ext uri="{FF2B5EF4-FFF2-40B4-BE49-F238E27FC236}">
                <a16:creationId xmlns:a16="http://schemas.microsoft.com/office/drawing/2014/main" id="{F9B2630C-052B-4953-9F82-B047A3D367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7966397"/>
              </p:ext>
            </p:extLst>
          </p:nvPr>
        </p:nvGraphicFramePr>
        <p:xfrm>
          <a:off x="9788896" y="4506124"/>
          <a:ext cx="2225368" cy="503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F879B83E-4991-4202-A437-21F05E2DE0CE}"/>
              </a:ext>
            </a:extLst>
          </p:cNvPr>
          <p:cNvSpPr/>
          <p:nvPr/>
        </p:nvSpPr>
        <p:spPr>
          <a:xfrm>
            <a:off x="9793353" y="4905878"/>
            <a:ext cx="22564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Средства массовой информации</a:t>
            </a:r>
            <a:endParaRPr lang="ru-RU" sz="1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0" name="Диаграмма 39">
            <a:extLst>
              <a:ext uri="{FF2B5EF4-FFF2-40B4-BE49-F238E27FC236}">
                <a16:creationId xmlns:a16="http://schemas.microsoft.com/office/drawing/2014/main" id="{401415BF-763A-4327-A257-01E6E4E194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4599374"/>
              </p:ext>
            </p:extLst>
          </p:nvPr>
        </p:nvGraphicFramePr>
        <p:xfrm>
          <a:off x="9769391" y="5281313"/>
          <a:ext cx="2225368" cy="503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47CDF5E8-C3A2-45CB-9E94-31613B129EDF}"/>
              </a:ext>
            </a:extLst>
          </p:cNvPr>
          <p:cNvSpPr/>
          <p:nvPr/>
        </p:nvSpPr>
        <p:spPr>
          <a:xfrm>
            <a:off x="9788511" y="5663838"/>
            <a:ext cx="22737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Обслуживание государственного (муниципального) долга</a:t>
            </a:r>
            <a:endParaRPr lang="ru-RU" sz="1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2" name="Диаграмма 41">
            <a:extLst>
              <a:ext uri="{FF2B5EF4-FFF2-40B4-BE49-F238E27FC236}">
                <a16:creationId xmlns:a16="http://schemas.microsoft.com/office/drawing/2014/main" id="{F0C31AD8-0111-497E-B023-56242E94B7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2679813"/>
              </p:ext>
            </p:extLst>
          </p:nvPr>
        </p:nvGraphicFramePr>
        <p:xfrm>
          <a:off x="9861802" y="6224808"/>
          <a:ext cx="2225368" cy="560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graphicFrame>
        <p:nvGraphicFramePr>
          <p:cNvPr id="37" name="Диаграмма 36">
            <a:extLst>
              <a:ext uri="{FF2B5EF4-FFF2-40B4-BE49-F238E27FC236}">
                <a16:creationId xmlns:a16="http://schemas.microsoft.com/office/drawing/2014/main" id="{1C4C619B-7E4A-475D-9359-D5CB5DB06E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9421407"/>
              </p:ext>
            </p:extLst>
          </p:nvPr>
        </p:nvGraphicFramePr>
        <p:xfrm>
          <a:off x="4631102" y="3175867"/>
          <a:ext cx="2631479" cy="2066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190F86D9-32A1-4D9E-95C9-186F8E9F74D7}"/>
              </a:ext>
            </a:extLst>
          </p:cNvPr>
          <p:cNvSpPr/>
          <p:nvPr/>
        </p:nvSpPr>
        <p:spPr>
          <a:xfrm>
            <a:off x="4650993" y="5121781"/>
            <a:ext cx="26516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Межбюджетные трансферты общего характера бюджетам бюджетной системы российской федерации</a:t>
            </a:r>
            <a:endParaRPr lang="ru-RU" sz="1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4" name="Диаграмма 43">
            <a:extLst>
              <a:ext uri="{FF2B5EF4-FFF2-40B4-BE49-F238E27FC236}">
                <a16:creationId xmlns:a16="http://schemas.microsoft.com/office/drawing/2014/main" id="{5EC2068B-CD35-40AC-8A0C-D10C5618F3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1247035"/>
              </p:ext>
            </p:extLst>
          </p:nvPr>
        </p:nvGraphicFramePr>
        <p:xfrm>
          <a:off x="4592896" y="5759613"/>
          <a:ext cx="2738400" cy="908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</p:spTree>
    <p:extLst>
      <p:ext uri="{BB962C8B-B14F-4D97-AF65-F5344CB8AC3E}">
        <p14:creationId xmlns:p14="http://schemas.microsoft.com/office/powerpoint/2010/main" val="174835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485500" y="-52661"/>
            <a:ext cx="9696000" cy="851026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Система целеполагания социально-экономического развития Слюдянского муниципального района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86000" y="602432"/>
            <a:ext cx="949500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Постановлением Администрации Слюдянского муниципального района от 14 ноября 2016 года №439 (в редакции от 12.09.2018 г №537, от 25.08.2020 г. №400) утверждена действующая система целеполагания, определяющая стратегическую цель, стратегические задачи и тактические цели социально-экономического развития. На период до 2024 года утверждено 18 муниципальных программ Слюдянского муниципального района, представляющих 99,3% расходов бюджета в 2023 году, 98,7% в 2024 году, 99,0% в 2025 году. Достижение поставленных целей и задач социально-экономического развития Слюдянского муниципального района реализуется путем использования программно-целевого принципа распределения бюджетных расходов, т.е. составления и исполнения муниципальных программ Слюдянского муниципального района. В муниципальной программе содержится комплекс планируемых мероприятий, взаимоувязанных по задачам, срокам, исполнителям и ресурсам.</a:t>
            </a:r>
          </a:p>
        </p:txBody>
      </p:sp>
      <p:pic>
        <p:nvPicPr>
          <p:cNvPr id="7" name="Picture 2" descr="https://pp.userapi.com/c849020/v849020835/a6d00/GknGL0oCDe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19" y="282729"/>
            <a:ext cx="2413819" cy="858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3084" y="1076075"/>
            <a:ext cx="24929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Стратегическая цель: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качества человеческого капитала на основе социально – ориентированного типа экономического развития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2BCE16AD-E3A4-4F23-AAFB-5DEF1847E6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4307439"/>
              </p:ext>
            </p:extLst>
          </p:nvPr>
        </p:nvGraphicFramePr>
        <p:xfrm>
          <a:off x="111000" y="1879324"/>
          <a:ext cx="11970000" cy="4668697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9450000">
                  <a:extLst>
                    <a:ext uri="{9D8B030D-6E8A-4147-A177-3AD203B41FA5}">
                      <a16:colId xmlns:a16="http://schemas.microsoft.com/office/drawing/2014/main" val="1295956766"/>
                    </a:ext>
                  </a:extLst>
                </a:gridCol>
                <a:gridCol w="855000">
                  <a:extLst>
                    <a:ext uri="{9D8B030D-6E8A-4147-A177-3AD203B41FA5}">
                      <a16:colId xmlns:a16="http://schemas.microsoft.com/office/drawing/2014/main" val="701413716"/>
                    </a:ext>
                  </a:extLst>
                </a:gridCol>
                <a:gridCol w="855000">
                  <a:extLst>
                    <a:ext uri="{9D8B030D-6E8A-4147-A177-3AD203B41FA5}">
                      <a16:colId xmlns:a16="http://schemas.microsoft.com/office/drawing/2014/main" val="2133344528"/>
                    </a:ext>
                  </a:extLst>
                </a:gridCol>
                <a:gridCol w="810000">
                  <a:extLst>
                    <a:ext uri="{9D8B030D-6E8A-4147-A177-3AD203B41FA5}">
                      <a16:colId xmlns:a16="http://schemas.microsoft.com/office/drawing/2014/main" val="4157637724"/>
                    </a:ext>
                  </a:extLst>
                </a:gridCol>
              </a:tblGrid>
              <a:tr h="151539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Стратегические задачи</a:t>
                      </a:r>
                      <a:endParaRPr lang="ru-RU" sz="1050" b="1" i="0" u="none" strike="noStrike" dirty="0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6" marR="7216" marT="7216" marB="0" anchor="ctr"/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бюджета, </a:t>
                      </a:r>
                      <a:r>
                        <a:rPr lang="ru-RU" sz="105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тыс.рублей</a:t>
                      </a:r>
                      <a:endParaRPr lang="ru-RU" sz="1050" b="1" i="0" u="none" strike="noStrike" dirty="0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6" marR="7216" marT="7216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9430513"/>
                  </a:ext>
                </a:extLst>
              </a:tr>
              <a:tr h="1515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050" b="1" i="0" u="none" strike="noStrike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6" marR="7216" marT="721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050" b="1" i="0" u="none" strike="noStrike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6" marR="7216" marT="721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050" b="1" i="0" u="none" strike="noStrike" dirty="0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6" marR="7216" marT="7216" marB="0" anchor="ctr"/>
                </a:tc>
                <a:extLst>
                  <a:ext uri="{0D108BD9-81ED-4DB2-BD59-A6C34878D82A}">
                    <a16:rowId xmlns:a16="http://schemas.microsoft.com/office/drawing/2014/main" val="101206677"/>
                  </a:ext>
                </a:extLst>
              </a:tr>
              <a:tr h="15153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5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Стратегическая задача 1: Обеспечение достойных условий жизни (социальное развитие)</a:t>
                      </a:r>
                      <a:endParaRPr lang="ru-RU" sz="1050" b="1" i="0" u="none" strike="noStrike" dirty="0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6" marR="7216" marT="7216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1 545 806,8</a:t>
                      </a:r>
                      <a:endParaRPr lang="ru-RU" sz="1050" b="1" i="0" u="none" strike="noStrike" dirty="0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6" marR="7216" marT="721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1 100 312,7</a:t>
                      </a:r>
                      <a:endParaRPr lang="ru-RU" sz="1050" b="1" i="0" u="none" strike="noStrike" dirty="0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6" marR="7216" marT="721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1 087 514,1</a:t>
                      </a:r>
                      <a:endParaRPr lang="ru-RU" sz="1050" b="1" i="0" u="none" strike="noStrike" dirty="0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6" marR="7216" marT="7216" marB="0" anchor="ctr"/>
                </a:tc>
                <a:extLst>
                  <a:ext uri="{0D108BD9-81ED-4DB2-BD59-A6C34878D82A}">
                    <a16:rowId xmlns:a16="http://schemas.microsoft.com/office/drawing/2014/main" val="3299609064"/>
                  </a:ext>
                </a:extLst>
              </a:tr>
              <a:tr h="15153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"Развитие образования в Слюдянском муниципальном районе"</a:t>
                      </a:r>
                      <a:endParaRPr lang="ru-RU" sz="1050" b="0" i="0" u="none" strike="noStrike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6" marR="7216" marT="7216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1 015 369,8</a:t>
                      </a:r>
                      <a:endParaRPr lang="ru-RU" sz="1050" b="0" i="0" u="none" strike="noStrike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6" marR="7216" marT="721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958 955,4</a:t>
                      </a:r>
                      <a:endParaRPr lang="ru-RU" sz="1050" b="0" i="0" u="none" strike="noStrike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6" marR="7216" marT="721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943 429,6</a:t>
                      </a:r>
                      <a:endParaRPr lang="ru-RU" sz="1050" b="0" i="0" u="none" strike="noStrike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6" marR="7216" marT="7216" marB="0" anchor="ctr"/>
                </a:tc>
                <a:extLst>
                  <a:ext uri="{0D108BD9-81ED-4DB2-BD59-A6C34878D82A}">
                    <a16:rowId xmlns:a16="http://schemas.microsoft.com/office/drawing/2014/main" val="99920391"/>
                  </a:ext>
                </a:extLst>
              </a:tr>
              <a:tr h="15153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"Развитие культуры в Слюдянском муниципальном районе"</a:t>
                      </a:r>
                      <a:endParaRPr lang="ru-RU" sz="1050" b="0" i="0" u="none" strike="noStrike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6" marR="7216" marT="7216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45 620,7</a:t>
                      </a:r>
                      <a:endParaRPr lang="ru-RU" sz="1050" b="0" i="0" u="none" strike="noStrike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6" marR="7216" marT="721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37 099,9</a:t>
                      </a:r>
                      <a:endParaRPr lang="ru-RU" sz="1050" b="0" i="0" u="none" strike="noStrike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6" marR="7216" marT="721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35 044,2</a:t>
                      </a:r>
                      <a:endParaRPr lang="ru-RU" sz="1050" b="0" i="0" u="none" strike="noStrike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6" marR="7216" marT="7216" marB="0" anchor="ctr"/>
                </a:tc>
                <a:extLst>
                  <a:ext uri="{0D108BD9-81ED-4DB2-BD59-A6C34878D82A}">
                    <a16:rowId xmlns:a16="http://schemas.microsoft.com/office/drawing/2014/main" val="300547537"/>
                  </a:ext>
                </a:extLst>
              </a:tr>
              <a:tr h="15153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"Развитие системы отдыха и оздоровления детей в Слюдянском муниципальном районе"</a:t>
                      </a:r>
                      <a:endParaRPr lang="ru-RU" sz="1050" b="0" i="0" u="none" strike="noStrike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6" marR="7216" marT="7216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6 100,5</a:t>
                      </a:r>
                      <a:endParaRPr lang="ru-RU" sz="1050" b="0" i="0" u="none" strike="noStrike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6" marR="7216" marT="721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5 993,9</a:t>
                      </a:r>
                      <a:endParaRPr lang="ru-RU" sz="1050" b="0" i="0" u="none" strike="noStrike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6" marR="7216" marT="721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5 894,6</a:t>
                      </a:r>
                      <a:endParaRPr lang="ru-RU" sz="1050" b="0" i="0" u="none" strike="noStrike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6" marR="7216" marT="7216" marB="0" anchor="ctr"/>
                </a:tc>
                <a:extLst>
                  <a:ext uri="{0D108BD9-81ED-4DB2-BD59-A6C34878D82A}">
                    <a16:rowId xmlns:a16="http://schemas.microsoft.com/office/drawing/2014/main" val="2121545300"/>
                  </a:ext>
                </a:extLst>
              </a:tr>
              <a:tr h="24534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"Содействие развитию учреждений образования и культуры в Слюдянском муниципальном районе"</a:t>
                      </a:r>
                      <a:endParaRPr lang="ru-RU" sz="1050" b="0" i="0" u="none" strike="noStrike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6" marR="7216" marT="7216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68 561,6</a:t>
                      </a:r>
                      <a:endParaRPr lang="ru-RU" sz="1050" b="0" i="0" u="none" strike="noStrike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6" marR="7216" marT="721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70 201,7</a:t>
                      </a:r>
                      <a:endParaRPr lang="ru-RU" sz="1050" b="0" i="0" u="none" strike="noStrike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6" marR="7216" marT="721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75 180,5</a:t>
                      </a:r>
                      <a:endParaRPr lang="ru-RU" sz="1050" b="0" i="0" u="none" strike="noStrike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6" marR="7216" marT="7216" marB="0" anchor="ctr"/>
                </a:tc>
                <a:extLst>
                  <a:ext uri="{0D108BD9-81ED-4DB2-BD59-A6C34878D82A}">
                    <a16:rowId xmlns:a16="http://schemas.microsoft.com/office/drawing/2014/main" val="3268487529"/>
                  </a:ext>
                </a:extLst>
              </a:tr>
              <a:tr h="15153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"Развитие физической культуры и спорта в Слюдянском муниципальном районе"</a:t>
                      </a:r>
                      <a:endParaRPr lang="ru-RU" sz="1050" b="0" i="0" u="none" strike="noStrike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6" marR="7216" marT="7216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1 321,0</a:t>
                      </a:r>
                      <a:endParaRPr lang="ru-RU" sz="1050" b="0" i="0" u="none" strike="noStrike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6" marR="7216" marT="721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985,0</a:t>
                      </a:r>
                      <a:endParaRPr lang="ru-RU" sz="1050" b="0" i="0" u="none" strike="noStrike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6" marR="7216" marT="721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985,0</a:t>
                      </a:r>
                      <a:endParaRPr lang="ru-RU" sz="1050" b="0" i="0" u="none" strike="noStrike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6" marR="7216" marT="7216" marB="0" anchor="ctr"/>
                </a:tc>
                <a:extLst>
                  <a:ext uri="{0D108BD9-81ED-4DB2-BD59-A6C34878D82A}">
                    <a16:rowId xmlns:a16="http://schemas.microsoft.com/office/drawing/2014/main" val="194990953"/>
                  </a:ext>
                </a:extLst>
              </a:tr>
              <a:tr h="15153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"Молодёжная политика в Слюдянском муниципальном районе"</a:t>
                      </a:r>
                      <a:endParaRPr lang="ru-RU" sz="1050" b="0" i="0" u="none" strike="noStrike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6" marR="7216" marT="7216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414,6</a:t>
                      </a:r>
                      <a:endParaRPr lang="ru-RU" sz="1050" b="0" i="0" u="none" strike="noStrike" dirty="0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6" marR="7216" marT="721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208,3</a:t>
                      </a:r>
                      <a:endParaRPr lang="ru-RU" sz="1050" b="0" i="0" u="none" strike="noStrike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6" marR="7216" marT="721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208,3</a:t>
                      </a:r>
                      <a:endParaRPr lang="ru-RU" sz="1050" b="0" i="0" u="none" strike="noStrike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6" marR="7216" marT="7216" marB="0" anchor="ctr"/>
                </a:tc>
                <a:extLst>
                  <a:ext uri="{0D108BD9-81ED-4DB2-BD59-A6C34878D82A}">
                    <a16:rowId xmlns:a16="http://schemas.microsoft.com/office/drawing/2014/main" val="1508645530"/>
                  </a:ext>
                </a:extLst>
              </a:tr>
              <a:tr h="15153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"Безопасность дорожного движения в Слюдянском муниципальном районе"</a:t>
                      </a:r>
                      <a:endParaRPr lang="ru-RU" sz="1050" b="0" i="0" u="none" strike="noStrike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6" marR="7216" marT="7216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50" b="0" i="0" u="none" strike="noStrike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6" marR="7216" marT="721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50" b="0" i="0" u="none" strike="noStrike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6" marR="7216" marT="721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50" b="0" i="0" u="none" strike="noStrike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6" marR="7216" marT="7216" marB="0" anchor="ctr"/>
                </a:tc>
                <a:extLst>
                  <a:ext uri="{0D108BD9-81ED-4DB2-BD59-A6C34878D82A}">
                    <a16:rowId xmlns:a16="http://schemas.microsoft.com/office/drawing/2014/main" val="2562958095"/>
                  </a:ext>
                </a:extLst>
              </a:tr>
              <a:tr h="36080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"Обеспечение комплексных мер безопасности, противодействия чрезвычайным ситуациям природного и техногенного характера, построение и развитие аппаратно-программного комплекса "Безопасный город"  в Слюдянском муниципальном районе"</a:t>
                      </a:r>
                      <a:endParaRPr lang="ru-RU" sz="1050" b="0" i="0" u="none" strike="noStrike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6" marR="7216" marT="7216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11 850,5</a:t>
                      </a:r>
                      <a:endParaRPr lang="ru-RU" sz="1050" b="0" i="0" u="none" strike="noStrike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6" marR="7216" marT="721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9 096,0</a:t>
                      </a:r>
                      <a:endParaRPr lang="ru-RU" sz="1050" b="0" i="0" u="none" strike="noStrike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6" marR="7216" marT="721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8 644,2</a:t>
                      </a:r>
                      <a:endParaRPr lang="ru-RU" sz="1050" b="0" i="0" u="none" strike="noStrike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6" marR="7216" marT="7216" marB="0" anchor="ctr"/>
                </a:tc>
                <a:extLst>
                  <a:ext uri="{0D108BD9-81ED-4DB2-BD59-A6C34878D82A}">
                    <a16:rowId xmlns:a16="http://schemas.microsoft.com/office/drawing/2014/main" val="442207818"/>
                  </a:ext>
                </a:extLst>
              </a:tr>
              <a:tr h="15153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"Социальная поддержка населения Слюдянского муниципального района"</a:t>
                      </a:r>
                      <a:endParaRPr lang="ru-RU" sz="1050" b="0" i="0" u="none" strike="noStrike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6" marR="7216" marT="7216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14 145,9</a:t>
                      </a:r>
                      <a:endParaRPr lang="ru-RU" sz="1050" b="0" i="0" u="none" strike="noStrike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6" marR="7216" marT="721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14 146,5</a:t>
                      </a:r>
                      <a:endParaRPr lang="ru-RU" sz="1050" b="0" i="0" u="none" strike="noStrike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6" marR="7216" marT="721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14 146,5</a:t>
                      </a:r>
                      <a:endParaRPr lang="ru-RU" sz="1050" b="0" i="0" u="none" strike="noStrike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6" marR="7216" marT="7216" marB="0" anchor="ctr"/>
                </a:tc>
                <a:extLst>
                  <a:ext uri="{0D108BD9-81ED-4DB2-BD59-A6C34878D82A}">
                    <a16:rowId xmlns:a16="http://schemas.microsoft.com/office/drawing/2014/main" val="4227443401"/>
                  </a:ext>
                </a:extLst>
              </a:tr>
              <a:tr h="15153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"Охрана окружающей среды на территории Слюдянского муниципального района"</a:t>
                      </a:r>
                      <a:endParaRPr lang="ru-RU" sz="1050" b="0" i="0" u="none" strike="noStrike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6" marR="7216" marT="7216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2 479,0</a:t>
                      </a:r>
                      <a:endParaRPr lang="ru-RU" sz="1050" b="0" i="0" u="none" strike="noStrike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6" marR="7216" marT="721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2 574,0</a:t>
                      </a:r>
                      <a:endParaRPr lang="ru-RU" sz="1050" b="0" i="0" u="none" strike="noStrike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6" marR="7216" marT="721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2 665,0</a:t>
                      </a:r>
                      <a:endParaRPr lang="ru-RU" sz="1050" b="0" i="0" u="none" strike="noStrike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6" marR="7216" marT="7216" marB="0" anchor="ctr"/>
                </a:tc>
                <a:extLst>
                  <a:ext uri="{0D108BD9-81ED-4DB2-BD59-A6C34878D82A}">
                    <a16:rowId xmlns:a16="http://schemas.microsoft.com/office/drawing/2014/main" val="57296347"/>
                  </a:ext>
                </a:extLst>
              </a:tr>
              <a:tr h="24534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"Поддержка и развитие учреждений образования и культуры Слюдянского муниципального района"</a:t>
                      </a:r>
                      <a:endParaRPr lang="ru-RU" sz="1050" b="0" i="0" u="none" strike="noStrike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6" marR="7216" marT="7216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378 308,9</a:t>
                      </a:r>
                      <a:endParaRPr lang="ru-RU" sz="1050" b="0" i="0" u="none" strike="noStrike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6" marR="7216" marT="721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50" b="0" i="0" u="none" strike="noStrike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6" marR="7216" marT="721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50" b="0" i="0" u="none" strike="noStrike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6" marR="7216" marT="7216" marB="0" anchor="ctr"/>
                </a:tc>
                <a:extLst>
                  <a:ext uri="{0D108BD9-81ED-4DB2-BD59-A6C34878D82A}">
                    <a16:rowId xmlns:a16="http://schemas.microsoft.com/office/drawing/2014/main" val="3097322235"/>
                  </a:ext>
                </a:extLst>
              </a:tr>
              <a:tr h="24534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"Профилактика безнадзорности и правонарушений несовершеннолетних в Слюдянском муниципальном районе"</a:t>
                      </a:r>
                      <a:endParaRPr lang="ru-RU" sz="1050" b="0" i="0" u="none" strike="noStrike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6" marR="7216" marT="7216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374,5</a:t>
                      </a:r>
                      <a:endParaRPr lang="ru-RU" sz="1050" b="0" i="0" u="none" strike="noStrike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6" marR="7216" marT="721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374,5</a:t>
                      </a:r>
                      <a:endParaRPr lang="ru-RU" sz="1050" b="0" i="0" u="none" strike="noStrike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6" marR="7216" marT="721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374,5</a:t>
                      </a:r>
                      <a:endParaRPr lang="ru-RU" sz="1050" b="0" i="0" u="none" strike="noStrike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6" marR="7216" marT="7216" marB="0" anchor="ctr"/>
                </a:tc>
                <a:extLst>
                  <a:ext uri="{0D108BD9-81ED-4DB2-BD59-A6C34878D82A}">
                    <a16:rowId xmlns:a16="http://schemas.microsoft.com/office/drawing/2014/main" val="561423842"/>
                  </a:ext>
                </a:extLst>
              </a:tr>
              <a:tr h="24534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"Создание условий для оказания медицинской помощи населению на территории Слюдянского муниципального района"</a:t>
                      </a:r>
                      <a:endParaRPr lang="ru-RU" sz="1050" b="0" i="0" u="none" strike="noStrike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6" marR="7216" marT="7216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705,8</a:t>
                      </a:r>
                      <a:endParaRPr lang="ru-RU" sz="1050" b="0" i="0" u="none" strike="noStrike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6" marR="7216" marT="721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391,6</a:t>
                      </a:r>
                      <a:endParaRPr lang="ru-RU" sz="1050" b="0" i="0" u="none" strike="noStrike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6" marR="7216" marT="721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705,8</a:t>
                      </a:r>
                      <a:endParaRPr lang="ru-RU" sz="1050" b="0" i="0" u="none" strike="noStrike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6" marR="7216" marT="7216" marB="0" anchor="ctr"/>
                </a:tc>
                <a:extLst>
                  <a:ext uri="{0D108BD9-81ED-4DB2-BD59-A6C34878D82A}">
                    <a16:rowId xmlns:a16="http://schemas.microsoft.com/office/drawing/2014/main" val="3125896680"/>
                  </a:ext>
                </a:extLst>
              </a:tr>
              <a:tr h="24534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"Энергосбережение и повышение энергетической эффективности в Слюдянском муниципальном районе"</a:t>
                      </a:r>
                      <a:endParaRPr lang="ru-RU" sz="1050" b="0" i="0" u="none" strike="noStrike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6" marR="7216" marT="7216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454,0</a:t>
                      </a:r>
                      <a:endParaRPr lang="ru-RU" sz="1050" b="0" i="0" u="none" strike="noStrike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6" marR="7216" marT="721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185,9</a:t>
                      </a:r>
                      <a:endParaRPr lang="ru-RU" sz="1050" b="0" i="0" u="none" strike="noStrike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6" marR="7216" marT="721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135,9</a:t>
                      </a:r>
                      <a:endParaRPr lang="ru-RU" sz="1050" b="0" i="0" u="none" strike="noStrike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6" marR="7216" marT="7216" marB="0" anchor="ctr"/>
                </a:tc>
                <a:extLst>
                  <a:ext uri="{0D108BD9-81ED-4DB2-BD59-A6C34878D82A}">
                    <a16:rowId xmlns:a16="http://schemas.microsoft.com/office/drawing/2014/main" val="2787034656"/>
                  </a:ext>
                </a:extLst>
              </a:tr>
              <a:tr h="15153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Стратегическая задача 2: Создание возможностей для работы и бизнеса (экономика и инфраструктура)</a:t>
                      </a:r>
                      <a:endParaRPr lang="ru-RU" sz="1050" b="1" i="0" u="none" strike="noStrike" dirty="0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6" marR="7216" marT="7216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16 053,9</a:t>
                      </a:r>
                      <a:endParaRPr lang="ru-RU" sz="1050" b="1" i="0" u="none" strike="noStrike" dirty="0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6" marR="7216" marT="721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8 614,3</a:t>
                      </a:r>
                      <a:endParaRPr lang="ru-RU" sz="1050" b="1" i="0" u="none" strike="noStrike" dirty="0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6" marR="7216" marT="721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8 040,5</a:t>
                      </a:r>
                      <a:endParaRPr lang="ru-RU" sz="1050" b="1" i="0" u="none" strike="noStrike" dirty="0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6" marR="7216" marT="7216" marB="0" anchor="ctr"/>
                </a:tc>
                <a:extLst>
                  <a:ext uri="{0D108BD9-81ED-4DB2-BD59-A6C34878D82A}">
                    <a16:rowId xmlns:a16="http://schemas.microsoft.com/office/drawing/2014/main" val="2593314740"/>
                  </a:ext>
                </a:extLst>
              </a:tr>
              <a:tr h="24534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"Повышение транспортной доступности, обеспечение условий для реализации потребностей граждан Слюдянского муниципального района в перевозках"</a:t>
                      </a:r>
                      <a:endParaRPr lang="ru-RU" sz="1050" b="0" i="0" u="none" strike="noStrike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6" marR="7216" marT="7216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3 403,1</a:t>
                      </a:r>
                      <a:endParaRPr lang="ru-RU" sz="1050" b="0" i="0" u="none" strike="noStrike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6" marR="7216" marT="721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4 429,1</a:t>
                      </a:r>
                      <a:endParaRPr lang="ru-RU" sz="1050" b="0" i="0" u="none" strike="noStrike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6" marR="7216" marT="721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4 429,1</a:t>
                      </a:r>
                      <a:endParaRPr lang="ru-RU" sz="1050" b="0" i="0" u="none" strike="noStrike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6" marR="7216" marT="7216" marB="0" anchor="ctr"/>
                </a:tc>
                <a:extLst>
                  <a:ext uri="{0D108BD9-81ED-4DB2-BD59-A6C34878D82A}">
                    <a16:rowId xmlns:a16="http://schemas.microsoft.com/office/drawing/2014/main" val="949255154"/>
                  </a:ext>
                </a:extLst>
              </a:tr>
              <a:tr h="15153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"Поддержка приоритетных отраслей экономики Слюдянского муниципального района"</a:t>
                      </a:r>
                      <a:endParaRPr lang="ru-RU" sz="1050" b="0" i="0" u="none" strike="noStrike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6" marR="7216" marT="7216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495,0</a:t>
                      </a:r>
                      <a:endParaRPr lang="ru-RU" sz="1050" b="0" i="0" u="none" strike="noStrike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6" marR="7216" marT="721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495,0</a:t>
                      </a:r>
                      <a:endParaRPr lang="ru-RU" sz="1050" b="0" i="0" u="none" strike="noStrike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6" marR="7216" marT="721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495,0</a:t>
                      </a:r>
                      <a:endParaRPr lang="ru-RU" sz="1050" b="0" i="0" u="none" strike="noStrike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6" marR="7216" marT="7216" marB="0" anchor="ctr"/>
                </a:tc>
                <a:extLst>
                  <a:ext uri="{0D108BD9-81ED-4DB2-BD59-A6C34878D82A}">
                    <a16:rowId xmlns:a16="http://schemas.microsoft.com/office/drawing/2014/main" val="1119805745"/>
                  </a:ext>
                </a:extLst>
              </a:tr>
              <a:tr h="24534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"Создание условий для развития сельскохозяйственного производства в поселениях Слюдянского района"</a:t>
                      </a:r>
                      <a:endParaRPr lang="ru-RU" sz="1050" b="0" i="0" u="none" strike="noStrike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6" marR="7216" marT="7216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12 155,8</a:t>
                      </a:r>
                      <a:endParaRPr lang="ru-RU" sz="1050" b="0" i="0" u="none" strike="noStrike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6" marR="7216" marT="721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3 690,2</a:t>
                      </a:r>
                      <a:endParaRPr lang="ru-RU" sz="1050" b="0" i="0" u="none" strike="noStrike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6" marR="7216" marT="721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3 116,4</a:t>
                      </a:r>
                      <a:endParaRPr lang="ru-RU" sz="1050" b="0" i="0" u="none" strike="noStrike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6" marR="7216" marT="7216" marB="0" anchor="ctr"/>
                </a:tc>
                <a:extLst>
                  <a:ext uri="{0D108BD9-81ED-4DB2-BD59-A6C34878D82A}">
                    <a16:rowId xmlns:a16="http://schemas.microsoft.com/office/drawing/2014/main" val="2335976269"/>
                  </a:ext>
                </a:extLst>
              </a:tr>
              <a:tr h="15153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Стратегическая задача 3: Поддержание высокого уровня управления</a:t>
                      </a:r>
                      <a:endParaRPr lang="ru-RU" sz="1050" b="1" i="0" u="none" strike="noStrike" dirty="0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6" marR="7216" marT="7216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360 889,8</a:t>
                      </a:r>
                      <a:endParaRPr lang="ru-RU" sz="1050" b="1" i="0" u="none" strike="noStrike" dirty="0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6" marR="7216" marT="721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317 434,2</a:t>
                      </a:r>
                      <a:endParaRPr lang="ru-RU" sz="1050" b="1" i="0" u="none" strike="noStrike" dirty="0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6" marR="7216" marT="721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310 123,5</a:t>
                      </a:r>
                      <a:endParaRPr lang="ru-RU" sz="1050" b="1" i="0" u="none" strike="noStrike" dirty="0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6" marR="7216" marT="7216" marB="0" anchor="ctr"/>
                </a:tc>
                <a:extLst>
                  <a:ext uri="{0D108BD9-81ED-4DB2-BD59-A6C34878D82A}">
                    <a16:rowId xmlns:a16="http://schemas.microsoft.com/office/drawing/2014/main" val="3913732105"/>
                  </a:ext>
                </a:extLst>
              </a:tr>
              <a:tr h="15153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"Совершенствование механизмов управления </a:t>
                      </a:r>
                      <a:r>
                        <a:rPr lang="ru-RU" sz="105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Слюдянского</a:t>
                      </a:r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муниципального района"</a:t>
                      </a:r>
                      <a:endParaRPr lang="ru-RU" sz="1050" b="0" i="0" u="none" strike="noStrike" dirty="0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6" marR="7216" marT="7216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360 889,8</a:t>
                      </a:r>
                      <a:endParaRPr lang="ru-RU" sz="1050" b="0" i="0" u="none" strike="noStrike" dirty="0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6" marR="7216" marT="721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317 434,2</a:t>
                      </a:r>
                      <a:endParaRPr lang="ru-RU" sz="1050" b="0" i="0" u="none" strike="noStrike" dirty="0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6" marR="7216" marT="721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310 123,5</a:t>
                      </a:r>
                      <a:endParaRPr lang="ru-RU" sz="1050" b="0" i="0" u="none" strike="noStrike" dirty="0">
                        <a:solidFill>
                          <a:srgbClr val="1F4E7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6" marR="7216" marT="7216" marB="0" anchor="ctr"/>
                </a:tc>
                <a:extLst>
                  <a:ext uri="{0D108BD9-81ED-4DB2-BD59-A6C34878D82A}">
                    <a16:rowId xmlns:a16="http://schemas.microsoft.com/office/drawing/2014/main" val="2549184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287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1807" y="630526"/>
            <a:ext cx="120283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В планируемом периоде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бюджетных инвестиций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объекты социальной инфраструктуры (строительство и реконструкция объектов) составляет в 2023 году в сумме 428 945,4 тыс. рублей, в 2024 году в сумме 43 956,1 тыс. рублей, в 2025 году в сумме 41 832,7 тыс. рублей.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1000" y="174881"/>
            <a:ext cx="2994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Бюджетные инвестиции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1D4C626-799C-42E8-9B5F-6951DD9E144F}"/>
              </a:ext>
            </a:extLst>
          </p:cNvPr>
          <p:cNvSpPr/>
          <p:nvPr/>
        </p:nvSpPr>
        <p:spPr>
          <a:xfrm>
            <a:off x="634037" y="2562879"/>
            <a:ext cx="33282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Основные объекты строительства и реконструкции в сфере общего образования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AE247EC-3C9B-4C8C-B470-1960A06F1654}"/>
              </a:ext>
            </a:extLst>
          </p:cNvPr>
          <p:cNvSpPr/>
          <p:nvPr/>
        </p:nvSpPr>
        <p:spPr>
          <a:xfrm>
            <a:off x="618362" y="3227275"/>
            <a:ext cx="33282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школы на 725 мест в м-не Рудоуправление г. Слюдянка) </a:t>
            </a:r>
          </a:p>
          <a:p>
            <a:pPr algn="ctr" fontAlgn="ctr"/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 – 218 115,1 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xn----7sbgmb5alfjdwc.xn--p1ai/sites/default/files/images/25_06_2020/3D_maket_school_site.jpg">
            <a:extLst>
              <a:ext uri="{FF2B5EF4-FFF2-40B4-BE49-F238E27FC236}">
                <a16:creationId xmlns:a16="http://schemas.microsoft.com/office/drawing/2014/main" id="{BE66A429-E16F-4DE4-89F6-C2584CF85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230" y="3974874"/>
            <a:ext cx="2565000" cy="106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66367EE-3AF2-4FB2-ABBD-39AC66EEA904}"/>
              </a:ext>
            </a:extLst>
          </p:cNvPr>
          <p:cNvSpPr/>
          <p:nvPr/>
        </p:nvSpPr>
        <p:spPr>
          <a:xfrm>
            <a:off x="193087" y="5759789"/>
            <a:ext cx="413027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Проектирование объекта: Детский сад на 350 мест по адресу: </a:t>
            </a:r>
            <a:r>
              <a:rPr lang="ru-RU" sz="1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г.Слюдянка,ул.Лени</a:t>
            </a:r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Полуяхтова,20 </a:t>
            </a:r>
          </a:p>
          <a:p>
            <a:pPr algn="ctr" fontAlgn="ctr"/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 – 157310,6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044C181-335D-4DD2-8951-7AAB1EE233A5}"/>
              </a:ext>
            </a:extLst>
          </p:cNvPr>
          <p:cNvSpPr/>
          <p:nvPr/>
        </p:nvSpPr>
        <p:spPr>
          <a:xfrm>
            <a:off x="314968" y="5080932"/>
            <a:ext cx="40129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объекты строительства и реконструкции в сфере дошкольного образования</a:t>
            </a:r>
            <a:endParaRPr lang="ru-RU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C276766-1E9B-496E-BC22-99748FB9D9CC}"/>
              </a:ext>
            </a:extLst>
          </p:cNvPr>
          <p:cNvSpPr/>
          <p:nvPr/>
        </p:nvSpPr>
        <p:spPr>
          <a:xfrm>
            <a:off x="8398649" y="1394470"/>
            <a:ext cx="3195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объекты строительства и реконструкции в сфере дополнительного образования</a:t>
            </a:r>
            <a:endParaRPr lang="ru-RU" sz="1400" dirty="0">
              <a:solidFill>
                <a:srgbClr val="7030A0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D2CE9EF4-5BEB-407C-9448-9622CE5DBD14}"/>
              </a:ext>
            </a:extLst>
          </p:cNvPr>
          <p:cNvSpPr/>
          <p:nvPr/>
        </p:nvSpPr>
        <p:spPr>
          <a:xfrm>
            <a:off x="8398649" y="2258661"/>
            <a:ext cx="335115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Корректировка проектно-сметной документации и выполнение инженерных изысканий строительства объекта: Спортивно-оздоровительный комплекс </a:t>
            </a:r>
            <a:r>
              <a:rPr lang="ru-RU" sz="1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г.Слюдянка</a:t>
            </a:r>
            <a:r>
              <a:rPr lang="ru-RU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fontAlgn="ctr"/>
            <a:r>
              <a:rPr lang="ru-RU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 – 2 000,0 </a:t>
            </a:r>
            <a:r>
              <a:rPr lang="ru-RU" sz="1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sz="1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8931391-C1FF-48C0-BC92-52DA20BD2356}"/>
              </a:ext>
            </a:extLst>
          </p:cNvPr>
          <p:cNvSpPr/>
          <p:nvPr/>
        </p:nvSpPr>
        <p:spPr>
          <a:xfrm>
            <a:off x="4599421" y="2668869"/>
            <a:ext cx="347157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объекты строительства, реконструкции в сфере дорожного хозяйства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EA94A13-BCFB-4633-B2CC-ED2827600DDA}"/>
              </a:ext>
            </a:extLst>
          </p:cNvPr>
          <p:cNvSpPr/>
          <p:nvPr/>
        </p:nvSpPr>
        <p:spPr>
          <a:xfrm>
            <a:off x="4271766" y="3390098"/>
            <a:ext cx="41268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дорожной деятельности в отношении автомобильных дорог местного значения 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 год – 43 956,1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2024 год – 43 956,1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2025 год – 41 832,7тыс.рублей.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8D3190F-1ABA-433B-A7C3-94AC768C8867}"/>
              </a:ext>
            </a:extLst>
          </p:cNvPr>
          <p:cNvSpPr/>
          <p:nvPr/>
        </p:nvSpPr>
        <p:spPr>
          <a:xfrm>
            <a:off x="8488852" y="3856621"/>
            <a:ext cx="321013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объекты строительства, реконструкции в сфере благоустройства</a:t>
            </a:r>
            <a:endParaRPr lang="ru-RU" sz="1400" dirty="0">
              <a:solidFill>
                <a:srgbClr val="FF5050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DEE69AB6-1FC1-4AC0-8474-D1C72FCAF1E5}"/>
              </a:ext>
            </a:extLst>
          </p:cNvPr>
          <p:cNvSpPr/>
          <p:nvPr/>
        </p:nvSpPr>
        <p:spPr>
          <a:xfrm>
            <a:off x="8488852" y="4720812"/>
            <a:ext cx="33282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1400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Корректировка проектной документации по объекту «Строительство надземного пешеходного моста через </a:t>
            </a:r>
            <a:r>
              <a:rPr lang="ru-RU" sz="1400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р.Снежная</a:t>
            </a:r>
            <a:r>
              <a:rPr lang="ru-RU" sz="1400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п. </a:t>
            </a:r>
            <a:r>
              <a:rPr lang="ru-RU" sz="1400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Новоснежная</a:t>
            </a:r>
            <a:r>
              <a:rPr lang="ru-RU" sz="1400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Слюдянского</a:t>
            </a:r>
            <a:r>
              <a:rPr lang="ru-RU" sz="1400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Иркутской области (местный бюджет) </a:t>
            </a:r>
          </a:p>
          <a:p>
            <a:pPr algn="ctr" fontAlgn="ctr"/>
            <a:r>
              <a:rPr lang="ru-RU" sz="1400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 – 6 680,4 </a:t>
            </a:r>
            <a:r>
              <a:rPr lang="ru-RU" sz="1400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sz="1400" dirty="0">
              <a:solidFill>
                <a:srgbClr val="FF5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73F42CC9-2E2E-4467-937B-8671AC8C31D3}"/>
              </a:ext>
            </a:extLst>
          </p:cNvPr>
          <p:cNvSpPr/>
          <p:nvPr/>
        </p:nvSpPr>
        <p:spPr>
          <a:xfrm>
            <a:off x="4547413" y="4720812"/>
            <a:ext cx="385123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объекты строительства, реконструкции в сфере общегосударственных вопросов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BECA0722-9A88-4A72-AFEB-B7CF59195234}"/>
              </a:ext>
            </a:extLst>
          </p:cNvPr>
          <p:cNvSpPr/>
          <p:nvPr/>
        </p:nvSpPr>
        <p:spPr>
          <a:xfrm>
            <a:off x="4480139" y="5493475"/>
            <a:ext cx="39857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1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проектно-сметной документации на нежилое здание, расположенное по адресу: </a:t>
            </a:r>
            <a:r>
              <a:rPr lang="ru-RU" sz="1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г.Байкальск,м</a:t>
            </a:r>
            <a:r>
              <a:rPr lang="ru-RU" sz="1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 Гагарина,д.151Б </a:t>
            </a:r>
          </a:p>
          <a:p>
            <a:pPr algn="ctr" fontAlgn="ctr"/>
            <a:r>
              <a:rPr lang="ru-RU" sz="1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 – 883,2 </a:t>
            </a:r>
            <a:r>
              <a:rPr lang="ru-RU" sz="1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sz="14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" name="Таблица 20">
            <a:extLst>
              <a:ext uri="{FF2B5EF4-FFF2-40B4-BE49-F238E27FC236}">
                <a16:creationId xmlns:a16="http://schemas.microsoft.com/office/drawing/2014/main" id="{AA87A5D3-A417-4A57-8E07-C62183FA3E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2699719"/>
              </p:ext>
            </p:extLst>
          </p:nvPr>
        </p:nvGraphicFramePr>
        <p:xfrm>
          <a:off x="225226" y="1172194"/>
          <a:ext cx="8093080" cy="133731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4675491">
                  <a:extLst>
                    <a:ext uri="{9D8B030D-6E8A-4147-A177-3AD203B41FA5}">
                      <a16:colId xmlns:a16="http://schemas.microsoft.com/office/drawing/2014/main" val="2794744864"/>
                    </a:ext>
                  </a:extLst>
                </a:gridCol>
                <a:gridCol w="1195423">
                  <a:extLst>
                    <a:ext uri="{9D8B030D-6E8A-4147-A177-3AD203B41FA5}">
                      <a16:colId xmlns:a16="http://schemas.microsoft.com/office/drawing/2014/main" val="1110596796"/>
                    </a:ext>
                  </a:extLst>
                </a:gridCol>
                <a:gridCol w="1111083">
                  <a:extLst>
                    <a:ext uri="{9D8B030D-6E8A-4147-A177-3AD203B41FA5}">
                      <a16:colId xmlns:a16="http://schemas.microsoft.com/office/drawing/2014/main" val="2647880189"/>
                    </a:ext>
                  </a:extLst>
                </a:gridCol>
                <a:gridCol w="1111083">
                  <a:extLst>
                    <a:ext uri="{9D8B030D-6E8A-4147-A177-3AD203B41FA5}">
                      <a16:colId xmlns:a16="http://schemas.microsoft.com/office/drawing/2014/main" val="8149928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 расходов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319895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инвестиции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428 945,40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43 956,10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41 832,70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804461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сфере образования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377 425,70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120655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сфере дорожного хозяйства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43 956,10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43 956,10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41 832,70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244888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сфере благоустройства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6 680,40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9041514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сфере общегосударственных вопросов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883,20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979662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990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A4D55FC-4906-46A8-BE21-76B1ECC06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907" y="1978882"/>
            <a:ext cx="5231226" cy="4590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91000" y="126168"/>
            <a:ext cx="89168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Межбюджетные отношения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D276507E-2608-45C7-8C3A-26BACE2D0F6A}"/>
              </a:ext>
            </a:extLst>
          </p:cNvPr>
          <p:cNvSpPr/>
          <p:nvPr/>
        </p:nvSpPr>
        <p:spPr>
          <a:xfrm>
            <a:off x="381000" y="774000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– средства, предоставляемые одним бюджетом бюджетной системы РФ другому бюджету бюджетной системы РФ.</a:t>
            </a:r>
          </a:p>
        </p:txBody>
      </p:sp>
      <p:graphicFrame>
        <p:nvGraphicFramePr>
          <p:cNvPr id="22" name="Таблица 21">
            <a:extLst>
              <a:ext uri="{FF2B5EF4-FFF2-40B4-BE49-F238E27FC236}">
                <a16:creationId xmlns:a16="http://schemas.microsoft.com/office/drawing/2014/main" id="{A63C29DB-77AB-4199-8F50-D7B5EA896B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897920"/>
              </p:ext>
            </p:extLst>
          </p:nvPr>
        </p:nvGraphicFramePr>
        <p:xfrm>
          <a:off x="111000" y="4419000"/>
          <a:ext cx="7289999" cy="2219325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051516">
                  <a:extLst>
                    <a:ext uri="{9D8B030D-6E8A-4147-A177-3AD203B41FA5}">
                      <a16:colId xmlns:a16="http://schemas.microsoft.com/office/drawing/2014/main" val="4229033265"/>
                    </a:ext>
                  </a:extLst>
                </a:gridCol>
                <a:gridCol w="613484">
                  <a:extLst>
                    <a:ext uri="{9D8B030D-6E8A-4147-A177-3AD203B41FA5}">
                      <a16:colId xmlns:a16="http://schemas.microsoft.com/office/drawing/2014/main" val="3333634230"/>
                    </a:ext>
                  </a:extLst>
                </a:gridCol>
                <a:gridCol w="675000">
                  <a:extLst>
                    <a:ext uri="{9D8B030D-6E8A-4147-A177-3AD203B41FA5}">
                      <a16:colId xmlns:a16="http://schemas.microsoft.com/office/drawing/2014/main" val="171947457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88476292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868950089"/>
                    </a:ext>
                  </a:extLst>
                </a:gridCol>
                <a:gridCol w="675000">
                  <a:extLst>
                    <a:ext uri="{9D8B030D-6E8A-4147-A177-3AD203B41FA5}">
                      <a16:colId xmlns:a16="http://schemas.microsoft.com/office/drawing/2014/main" val="2296846950"/>
                    </a:ext>
                  </a:extLst>
                </a:gridCol>
                <a:gridCol w="765000">
                  <a:extLst>
                    <a:ext uri="{9D8B030D-6E8A-4147-A177-3AD203B41FA5}">
                      <a16:colId xmlns:a16="http://schemas.microsoft.com/office/drawing/2014/main" val="214817526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336721293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802546168"/>
                    </a:ext>
                  </a:extLst>
                </a:gridCol>
                <a:gridCol w="629999">
                  <a:extLst>
                    <a:ext uri="{9D8B030D-6E8A-4147-A177-3AD203B41FA5}">
                      <a16:colId xmlns:a16="http://schemas.microsoft.com/office/drawing/2014/main" val="3502117103"/>
                    </a:ext>
                  </a:extLst>
                </a:gridCol>
              </a:tblGrid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755254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74-оз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Дотация (ОБ)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74-оз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Дотация (ОБ)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74-оз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Дотация (ОБ)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743826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Слюдянское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38 681,70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38 681,70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28420,4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28 420,40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28853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28853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26601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Байкальское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7 602,20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71 019,10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78 621,30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7 411,40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52179,6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59 591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6943,7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52 973,70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59917,4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9423587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Култукское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1 190,60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16 379,60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17 570,20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12034,5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13 198,50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1098,7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12 217,70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13316,4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714660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Портбайкальское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696,3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10 022,80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10 719,10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687,9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7364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8 051,90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667,2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7 476,10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8143,3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640359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Новоснежнинское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513,3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8 659,20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9 172,50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6362,2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6 869,20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491,7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6 459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6950,7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1920184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Утуликское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1 514,40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10 795,20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12 309,60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1 495,80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7931,5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9 427,30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1450,2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8 052,20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9502,4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2738367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Быстринское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776,5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8825,7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9 602,20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767,1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6484,4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7 251,50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744,1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6 583,20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7327,3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410478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Маритуйское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131,4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2481,4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2 612,80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129,7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1823,2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1 952,90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125,8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1 850,90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1976,7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463813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12 424,70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166 864,70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179 289,40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12 162,90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122 599,80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134 762,70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11 521,40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124 465,80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135 987,20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01278539"/>
                  </a:ext>
                </a:extLst>
              </a:tr>
            </a:tbl>
          </a:graphicData>
        </a:graphic>
      </p:graphicFrame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CDF72071-C18A-47C4-A76F-72F8258CCBD0}"/>
              </a:ext>
            </a:extLst>
          </p:cNvPr>
          <p:cNvSpPr/>
          <p:nvPr/>
        </p:nvSpPr>
        <p:spPr>
          <a:xfrm>
            <a:off x="124363" y="1305059"/>
            <a:ext cx="6930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межбюджетных трансфертов, предоставляемых из бюджета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Слюдянского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бюджетам городских и сельских поселений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Слюдянского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района, составляет в 2023 году 179 289,4 тыс. рублей, 2024 году 134 762,7 тыс. рублей, в 2025 году 135 987,2 тыс. рублей.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Кроме того, предусмотрен нераспределенный резерв средств бюджета в виде дотации на сбалансированность, источником финансирования указанного трансферта являются </a:t>
            </a:r>
            <a:r>
              <a:rPr lang="ru-RU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бюджета </a:t>
            </a:r>
            <a:r>
              <a:rPr lang="ru-RU" sz="1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Слюдянского</a:t>
            </a:r>
            <a:r>
              <a:rPr lang="ru-RU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2023 году 12 424,5 тыс. рублей, 2024 году 12 163 тыс. рублей, в 2025 году 11 521,5 тыс. рублей. В 2023 году ассигнования будут распределяться до 1 декабря 2023 года на основании анализа сбалансированности бюджетов городских и сельских поселений в 2023 году.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Распределение дотации на выравнивание уровня бюджетной обеспеченности поселений произведено в соответствие с Законом Иркутской области от 22 октября 2013 года № 74-ОЗ «О межбюджетных трансфертах и нормативах отчислений доходов в местные бюджеты» и Законом Иркутской области   от 30 ноября 2021 года № 121-оз «О наделении органов местного самоуправления муниципальных районов Иркутской области государственными полномочиями по расчету и предоставлению дотаций на выравнивание бюджетной обеспеченности поселений, входящих в состав муниципального района Иркутской области, бюджетам поселений».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60D6060-AAB3-48A4-9ED1-125CBB0A1223}"/>
              </a:ext>
            </a:extLst>
          </p:cNvPr>
          <p:cNvSpPr txBox="1"/>
          <p:nvPr/>
        </p:nvSpPr>
        <p:spPr>
          <a:xfrm>
            <a:off x="6943907" y="191668"/>
            <a:ext cx="5123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Городские и сельские поселения </a:t>
            </a:r>
            <a:r>
              <a:rPr lang="ru-RU" sz="1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Слюдянского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8283AB0-510F-4F20-A184-0E764C02DBA8}"/>
              </a:ext>
            </a:extLst>
          </p:cNvPr>
          <p:cNvSpPr txBox="1"/>
          <p:nvPr/>
        </p:nvSpPr>
        <p:spPr>
          <a:xfrm>
            <a:off x="7244229" y="810973"/>
            <a:ext cx="17058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Городские поселения:</a:t>
            </a:r>
          </a:p>
          <a:p>
            <a:r>
              <a:rPr lang="ru-RU" sz="1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Слюдянское</a:t>
            </a:r>
            <a:endParaRPr lang="ru-RU" sz="1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Байкальское</a:t>
            </a:r>
          </a:p>
          <a:p>
            <a:r>
              <a:rPr lang="ru-RU" sz="1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Култукское</a:t>
            </a:r>
            <a:endParaRPr lang="ru-RU" sz="1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DDC939D-C5D5-4839-BBDE-709BE9BB6A0A}"/>
              </a:ext>
            </a:extLst>
          </p:cNvPr>
          <p:cNvSpPr txBox="1"/>
          <p:nvPr/>
        </p:nvSpPr>
        <p:spPr>
          <a:xfrm>
            <a:off x="9139947" y="810973"/>
            <a:ext cx="3020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Сельские поселения:</a:t>
            </a:r>
          </a:p>
          <a:p>
            <a:r>
              <a:rPr lang="ru-RU" sz="1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Портбайкальское</a:t>
            </a:r>
            <a:r>
              <a:rPr lang="ru-RU" sz="1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Новоснежнинское</a:t>
            </a:r>
            <a:endParaRPr lang="ru-RU" sz="1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Утуликское</a:t>
            </a:r>
            <a:r>
              <a:rPr lang="ru-RU" sz="1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Быстринское</a:t>
            </a:r>
            <a:endParaRPr lang="ru-RU" sz="1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Маритуйское</a:t>
            </a:r>
            <a:endParaRPr lang="ru-RU" sz="1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52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9119" y="144000"/>
            <a:ext cx="9435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 направления деятельности Слюдянского муниципального района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24BBB14-F1AD-4D8C-8B06-333B7BE4ACF6}"/>
              </a:ext>
            </a:extLst>
          </p:cNvPr>
          <p:cNvSpPr/>
          <p:nvPr/>
        </p:nvSpPr>
        <p:spPr>
          <a:xfrm>
            <a:off x="156000" y="594000"/>
            <a:ext cx="119700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510"/>
              </a:lnSpc>
              <a:spcBef>
                <a:spcPts val="180"/>
              </a:spcBef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Удельный вес непрограммных расходов составляет в 2023 году 0,7%, в 2024  году 1,2%, в 2025 году 0,9 %.</a:t>
            </a:r>
          </a:p>
          <a:p>
            <a:pPr algn="just">
              <a:lnSpc>
                <a:spcPts val="151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состав бюджетных ассигнований на обеспечение непрограммных направлений деятельности включены следующие расходы: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id="{235EF270-3C9E-4E25-BDCE-E7693017CB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6112220"/>
              </p:ext>
            </p:extLst>
          </p:nvPr>
        </p:nvGraphicFramePr>
        <p:xfrm>
          <a:off x="174258" y="1131922"/>
          <a:ext cx="8531742" cy="5312081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5327331">
                  <a:extLst>
                    <a:ext uri="{9D8B030D-6E8A-4147-A177-3AD203B41FA5}">
                      <a16:colId xmlns:a16="http://schemas.microsoft.com/office/drawing/2014/main" val="3781660361"/>
                    </a:ext>
                  </a:extLst>
                </a:gridCol>
                <a:gridCol w="1068137">
                  <a:extLst>
                    <a:ext uri="{9D8B030D-6E8A-4147-A177-3AD203B41FA5}">
                      <a16:colId xmlns:a16="http://schemas.microsoft.com/office/drawing/2014/main" val="19276881"/>
                    </a:ext>
                  </a:extLst>
                </a:gridCol>
                <a:gridCol w="1068137">
                  <a:extLst>
                    <a:ext uri="{9D8B030D-6E8A-4147-A177-3AD203B41FA5}">
                      <a16:colId xmlns:a16="http://schemas.microsoft.com/office/drawing/2014/main" val="885306826"/>
                    </a:ext>
                  </a:extLst>
                </a:gridCol>
                <a:gridCol w="1068137">
                  <a:extLst>
                    <a:ext uri="{9D8B030D-6E8A-4147-A177-3AD203B41FA5}">
                      <a16:colId xmlns:a16="http://schemas.microsoft.com/office/drawing/2014/main" val="3567004903"/>
                    </a:ext>
                  </a:extLst>
                </a:gridCol>
              </a:tblGrid>
              <a:tr h="2357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18" marR="9418" marT="94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18" marR="9418" marT="94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18" marR="9418" marT="94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18" marR="9418" marT="9418" marB="0" anchor="ctr"/>
                </a:tc>
                <a:extLst>
                  <a:ext uri="{0D108BD9-81ED-4DB2-BD59-A6C34878D82A}">
                    <a16:rowId xmlns:a16="http://schemas.microsoft.com/office/drawing/2014/main" val="4237595412"/>
                  </a:ext>
                </a:extLst>
              </a:tr>
              <a:tr h="2357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Обеспечение выплаты муниципальных пенсий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18" marR="9418" marT="94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3 621,30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18" marR="9418" marT="94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3 621,30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18" marR="9418" marT="94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3 621,30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18" marR="9418" marT="9418" marB="0" anchor="ctr"/>
                </a:tc>
                <a:extLst>
                  <a:ext uri="{0D108BD9-81ED-4DB2-BD59-A6C34878D82A}">
                    <a16:rowId xmlns:a16="http://schemas.microsoft.com/office/drawing/2014/main" val="2335046095"/>
                  </a:ext>
                </a:extLst>
              </a:tr>
              <a:tr h="4614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Председатель представительного органа </a:t>
                      </a:r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Слюдянского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муниципального района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18" marR="9418" marT="94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1 593,40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18" marR="9418" marT="94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1 593,40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18" marR="9418" marT="94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1 593,40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18" marR="9418" marT="9418" marB="0" anchor="ctr"/>
                </a:tc>
                <a:extLst>
                  <a:ext uri="{0D108BD9-81ED-4DB2-BD59-A6C34878D82A}">
                    <a16:rowId xmlns:a16="http://schemas.microsoft.com/office/drawing/2014/main" val="2084414420"/>
                  </a:ext>
                </a:extLst>
              </a:tr>
              <a:tr h="4614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Депутаты представительного органа </a:t>
                      </a:r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Слюдянского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муниципального  района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18" marR="9418" marT="94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486,9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18" marR="9418" marT="94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486,9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18" marR="9418" marT="94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486,9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18" marR="9418" marT="9418" marB="0" anchor="ctr"/>
                </a:tc>
                <a:extLst>
                  <a:ext uri="{0D108BD9-81ED-4DB2-BD59-A6C34878D82A}">
                    <a16:rowId xmlns:a16="http://schemas.microsoft.com/office/drawing/2014/main" val="2937270704"/>
                  </a:ext>
                </a:extLst>
              </a:tr>
              <a:tr h="4614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Центральный аппарат представительного органа </a:t>
                      </a:r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Слюдянского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муниципального района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18" marR="9418" marT="94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239,9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18" marR="9418" marT="94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239,9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18" marR="9418" marT="94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239,9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18" marR="9418" marT="9418" marB="0" anchor="ctr"/>
                </a:tc>
                <a:extLst>
                  <a:ext uri="{0D108BD9-81ED-4DB2-BD59-A6C34878D82A}">
                    <a16:rowId xmlns:a16="http://schemas.microsoft.com/office/drawing/2014/main" val="1598519070"/>
                  </a:ext>
                </a:extLst>
              </a:tr>
              <a:tr h="4614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Выборы мэра </a:t>
                      </a:r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Слюдянского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муниципального района, депутатов думы </a:t>
                      </a:r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Слюдянского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муниципального района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18" marR="9418" marT="94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18" marR="9418" marT="94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4 246,80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18" marR="9418" marT="94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18" marR="9418" marT="9418" marB="0" anchor="ctr"/>
                </a:tc>
                <a:extLst>
                  <a:ext uri="{0D108BD9-81ED-4DB2-BD59-A6C34878D82A}">
                    <a16:rowId xmlns:a16="http://schemas.microsoft.com/office/drawing/2014/main" val="206066227"/>
                  </a:ext>
                </a:extLst>
              </a:tr>
              <a:tr h="4614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Мобилизационная подготовка экономики Администрации </a:t>
                      </a:r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Слюдянского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муниципального района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18" marR="9418" marT="94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18" marR="9418" marT="94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18" marR="9418" marT="94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18" marR="9418" marT="9418" marB="0" anchor="ctr"/>
                </a:tc>
                <a:extLst>
                  <a:ext uri="{0D108BD9-81ED-4DB2-BD59-A6C34878D82A}">
                    <a16:rowId xmlns:a16="http://schemas.microsoft.com/office/drawing/2014/main" val="2859793240"/>
                  </a:ext>
                </a:extLst>
              </a:tr>
              <a:tr h="4614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Средства резервного фонда Администрации </a:t>
                      </a:r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Слюдянского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муниципального района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18" marR="9418" marT="94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18" marR="9418" marT="94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18" marR="9418" marT="94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18" marR="9418" marT="9418" marB="0" anchor="ctr"/>
                </a:tc>
                <a:extLst>
                  <a:ext uri="{0D108BD9-81ED-4DB2-BD59-A6C34878D82A}">
                    <a16:rowId xmlns:a16="http://schemas.microsoft.com/office/drawing/2014/main" val="4067729434"/>
                  </a:ext>
                </a:extLst>
              </a:tr>
              <a:tr h="6872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Осуществление полномочий по составлению (изменению) списков кандидатов в присяжные заседатели федеральных судов общей юрисдикции в Российской Федерации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18" marR="9418" marT="94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18" marR="9418" marT="94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18" marR="9418" marT="94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18" marR="9418" marT="9418" marB="0" anchor="ctr"/>
                </a:tc>
                <a:extLst>
                  <a:ext uri="{0D108BD9-81ED-4DB2-BD59-A6C34878D82A}">
                    <a16:rowId xmlns:a16="http://schemas.microsoft.com/office/drawing/2014/main" val="2169701044"/>
                  </a:ext>
                </a:extLst>
              </a:tr>
              <a:tr h="9130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Осуществление областных государственных полномочий по организации проведения мероприятий по отлову и содержанию безнадзорных собак и кошек в границах населенных пунктов Иркутской области.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18" marR="9418" marT="94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1 681,30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18" marR="9418" marT="94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1 681,30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18" marR="9418" marT="94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1 681,30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18" marR="9418" marT="9418" marB="0" anchor="ctr"/>
                </a:tc>
                <a:extLst>
                  <a:ext uri="{0D108BD9-81ED-4DB2-BD59-A6C34878D82A}">
                    <a16:rowId xmlns:a16="http://schemas.microsoft.com/office/drawing/2014/main" val="2905823672"/>
                  </a:ext>
                </a:extLst>
              </a:tr>
              <a:tr h="2357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Контрольно-счетная палата </a:t>
                      </a:r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Слюдянского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муниципального района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18" marR="9418" marT="94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5 303,30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18" marR="9418" marT="94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5 842,40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18" marR="9418" marT="94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5 538,70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18" marR="9418" marT="9418" marB="0" anchor="ctr"/>
                </a:tc>
                <a:extLst>
                  <a:ext uri="{0D108BD9-81ED-4DB2-BD59-A6C34878D82A}">
                    <a16:rowId xmlns:a16="http://schemas.microsoft.com/office/drawing/2014/main" val="3575044422"/>
                  </a:ext>
                </a:extLst>
              </a:tr>
              <a:tr h="2357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18" marR="9418" marT="94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13 340,20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18" marR="9418" marT="94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18 126,20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18" marR="9418" marT="94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13 575,40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18" marR="9418" marT="9418" marB="0" anchor="ctr"/>
                </a:tc>
                <a:extLst>
                  <a:ext uri="{0D108BD9-81ED-4DB2-BD59-A6C34878D82A}">
                    <a16:rowId xmlns:a16="http://schemas.microsoft.com/office/drawing/2014/main" val="3418358450"/>
                  </a:ext>
                </a:extLst>
              </a:tr>
            </a:tbl>
          </a:graphicData>
        </a:graphic>
      </p:graphicFrame>
      <p:pic>
        <p:nvPicPr>
          <p:cNvPr id="4098" name="Picture 2" descr="https://news1.ru/wp-content/uploads/2021/07/2-270.jpg">
            <a:extLst>
              <a:ext uri="{FF2B5EF4-FFF2-40B4-BE49-F238E27FC236}">
                <a16:creationId xmlns:a16="http://schemas.microsoft.com/office/drawing/2014/main" id="{3E941D2C-C1AE-437F-9D32-0CC1C7D1D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000" y="1134615"/>
            <a:ext cx="2913936" cy="161938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dpru.obs.ru-moscow-1.hc.sbercloud.ru/images/article/2018/11/22/2F7A5EDA-B14D-46CE-8926-51C04F7FC402.jpg">
            <a:extLst>
              <a:ext uri="{FF2B5EF4-FFF2-40B4-BE49-F238E27FC236}">
                <a16:creationId xmlns:a16="http://schemas.microsoft.com/office/drawing/2014/main" id="{B02CA9B8-CB8D-46AD-8EC2-DC53DAA13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043" y="2817562"/>
            <a:ext cx="2901845" cy="193456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vos-mo.ru/upload/iblock/778/d41xqxpgi23o3az2mlzi4h30s69mkq9m/1.jpg">
            <a:extLst>
              <a:ext uri="{FF2B5EF4-FFF2-40B4-BE49-F238E27FC236}">
                <a16:creationId xmlns:a16="http://schemas.microsoft.com/office/drawing/2014/main" id="{C6F3A881-8DE4-488E-B64C-1990BED39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000" y="4715645"/>
            <a:ext cx="2901845" cy="193456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13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6000" y="1179000"/>
            <a:ext cx="11925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дефицита бюджета сформирован на 2023 год в сумме 22 699,6 тыс. рублей или 8,4 процента утвержденного общего годового объема доходов бюджета 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Слюдянского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района, без учета утвержденного объема безвозмездных поступлений, на 2024 год в сумме 26 392,3 тыс. рублей или 9,7 процентов, на 2025 год в сумме 26 662,4 тыс. рублей или 9,7 процентов.</a:t>
            </a:r>
          </a:p>
          <a:p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2023 год и плановый период 2024 и 2025 годов предусмотрены следующие источники финансирования дефицита бюджета района:</a:t>
            </a:r>
          </a:p>
          <a:p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получение кредитов от кредитных организаций запланировано соответственно по годам 18 699,6 тыс. рублей, 26 392,3 тыс. рублей, 26 662,4 тыс. рублей. </a:t>
            </a:r>
          </a:p>
          <a:p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получение кредитов от других бюджетов бюджетной системы Российской федерации бюджетами муниципальных за счет бюджетных кредитов на пополнение остатков средств на счетах бюджетов субъектов Российской Федерации (местных бюджетов)  в 2023 году в сумме 10 000 тыс. рублей;</a:t>
            </a:r>
          </a:p>
          <a:p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 погашение бюджетных кредитов на пополнение остатков средств на счетах бюджетов субъектов Российской Федерации (местных бюджетов) в 2023 году в сумме 10 000 тыс. рублей,</a:t>
            </a:r>
          </a:p>
          <a:p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При установленных параметрах бюджета верхний предел муниципального долга муниципального образования 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Слюдянский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 составит на 1 января 2024 года 18 699,6 тыс. рублей, по состоянию на 1 января 2025 года 45 091,9 тыс. рублей, по состоянию на 1 января 2026 года в размере 71 754,2 тыс. рублей. 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631000" y="144000"/>
            <a:ext cx="9557840" cy="792707"/>
          </a:xfrm>
          <a:effectLst/>
        </p:spPr>
        <p:txBody>
          <a:bodyPr>
            <a:normAutofit/>
          </a:bodyPr>
          <a:lstStyle/>
          <a:p>
            <a:pPr algn="ctr"/>
            <a:r>
              <a:rPr lang="ru-RU" sz="1800" b="1" cap="all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ДЕФИЦИТ БЮДЖЕТА, ИСТОЧНИКИ ФИНАНСИРОВАНИЯ ДЕФИЦИТА БЮДЖЕТА </a:t>
            </a:r>
            <a:r>
              <a:rPr lang="ru-RU" sz="1800" b="1" cap="all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СЛЮДЯНСКого</a:t>
            </a:r>
            <a:r>
              <a:rPr lang="ru-RU" sz="1800" b="1" cap="all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муниципального </a:t>
            </a:r>
            <a:r>
              <a:rPr lang="ru-RU" sz="1800" b="1" cap="all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</a:t>
            </a:r>
            <a:endParaRPr lang="ru-RU" sz="1800" b="1" cap="all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293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2"/>
          <p:cNvSpPr txBox="1">
            <a:spLocks/>
          </p:cNvSpPr>
          <p:nvPr/>
        </p:nvSpPr>
        <p:spPr>
          <a:xfrm>
            <a:off x="431800" y="854994"/>
            <a:ext cx="11328400" cy="19453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Комитет финансов Слюдянского муниципального района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Адрес: 665904  г. Слюдянка, ул. Ленина, 110.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тел./факс (39544) 51-6-10 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E-mail: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fin30@gfu.ru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62466" y="1089000"/>
            <a:ext cx="56376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25FCCDF-38CA-40BD-8C29-5AA5CDFC8F49}"/>
              </a:ext>
            </a:extLst>
          </p:cNvPr>
          <p:cNvSpPr/>
          <p:nvPr/>
        </p:nvSpPr>
        <p:spPr>
          <a:xfrm>
            <a:off x="3711000" y="4057651"/>
            <a:ext cx="59252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сайт www.sludyanka.ru</a:t>
            </a:r>
          </a:p>
        </p:txBody>
      </p:sp>
    </p:spTree>
    <p:extLst>
      <p:ext uri="{BB962C8B-B14F-4D97-AF65-F5344CB8AC3E}">
        <p14:creationId xmlns:p14="http://schemas.microsoft.com/office/powerpoint/2010/main" val="168233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组合 101"/>
          <p:cNvGrpSpPr/>
          <p:nvPr/>
        </p:nvGrpSpPr>
        <p:grpSpPr>
          <a:xfrm flipV="1">
            <a:off x="2862350" y="3859750"/>
            <a:ext cx="1257890" cy="290586"/>
            <a:chOff x="5415884" y="5007622"/>
            <a:chExt cx="1648950" cy="353770"/>
          </a:xfrm>
        </p:grpSpPr>
        <p:sp>
          <p:nvSpPr>
            <p:cNvPr id="72" name="任意多边形 102"/>
            <p:cNvSpPr/>
            <p:nvPr/>
          </p:nvSpPr>
          <p:spPr>
            <a:xfrm flipH="1">
              <a:off x="5521870" y="5063235"/>
              <a:ext cx="1542964" cy="298157"/>
            </a:xfrm>
            <a:custGeom>
              <a:avLst/>
              <a:gdLst>
                <a:gd name="connsiteX0" fmla="*/ 1054100 w 1054100"/>
                <a:gd name="connsiteY0" fmla="*/ 0 h 488950"/>
                <a:gd name="connsiteX1" fmla="*/ 0 w 1054100"/>
                <a:gd name="connsiteY1" fmla="*/ 0 h 488950"/>
                <a:gd name="connsiteX2" fmla="*/ 0 w 1054100"/>
                <a:gd name="connsiteY2" fmla="*/ 488950 h 48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4100" h="488950">
                  <a:moveTo>
                    <a:pt x="1054100" y="0"/>
                  </a:moveTo>
                  <a:lnTo>
                    <a:pt x="0" y="0"/>
                  </a:lnTo>
                  <a:lnTo>
                    <a:pt x="0" y="488950"/>
                  </a:lnTo>
                </a:path>
              </a:pathLst>
            </a:custGeom>
            <a:noFill/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73" name="椭圆 103"/>
            <p:cNvSpPr/>
            <p:nvPr/>
          </p:nvSpPr>
          <p:spPr>
            <a:xfrm flipH="1">
              <a:off x="5415884" y="5007622"/>
              <a:ext cx="118316" cy="11140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</p:grpSp>
      <p:grpSp>
        <p:nvGrpSpPr>
          <p:cNvPr id="47" name="组合 104"/>
          <p:cNvGrpSpPr/>
          <p:nvPr/>
        </p:nvGrpSpPr>
        <p:grpSpPr>
          <a:xfrm flipV="1">
            <a:off x="2745567" y="1166411"/>
            <a:ext cx="1324944" cy="289545"/>
            <a:chOff x="5415884" y="5007622"/>
            <a:chExt cx="1648950" cy="353770"/>
          </a:xfrm>
        </p:grpSpPr>
        <p:sp>
          <p:nvSpPr>
            <p:cNvPr id="48" name="任意多边形 105"/>
            <p:cNvSpPr/>
            <p:nvPr/>
          </p:nvSpPr>
          <p:spPr>
            <a:xfrm flipH="1">
              <a:off x="5521870" y="5063235"/>
              <a:ext cx="1542964" cy="298157"/>
            </a:xfrm>
            <a:custGeom>
              <a:avLst/>
              <a:gdLst>
                <a:gd name="connsiteX0" fmla="*/ 1054100 w 1054100"/>
                <a:gd name="connsiteY0" fmla="*/ 0 h 488950"/>
                <a:gd name="connsiteX1" fmla="*/ 0 w 1054100"/>
                <a:gd name="connsiteY1" fmla="*/ 0 h 488950"/>
                <a:gd name="connsiteX2" fmla="*/ 0 w 1054100"/>
                <a:gd name="connsiteY2" fmla="*/ 488950 h 48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4100" h="488950">
                  <a:moveTo>
                    <a:pt x="1054100" y="0"/>
                  </a:moveTo>
                  <a:lnTo>
                    <a:pt x="0" y="0"/>
                  </a:lnTo>
                  <a:lnTo>
                    <a:pt x="0" y="488950"/>
                  </a:lnTo>
                </a:path>
              </a:pathLst>
            </a:custGeom>
            <a:noFill/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49" name="椭圆 106"/>
            <p:cNvSpPr/>
            <p:nvPr/>
          </p:nvSpPr>
          <p:spPr>
            <a:xfrm flipH="1">
              <a:off x="5415884" y="5007622"/>
              <a:ext cx="118316" cy="11140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</p:grpSp>
      <p:grpSp>
        <p:nvGrpSpPr>
          <p:cNvPr id="44" name="组合 101"/>
          <p:cNvGrpSpPr/>
          <p:nvPr/>
        </p:nvGrpSpPr>
        <p:grpSpPr>
          <a:xfrm flipV="1">
            <a:off x="2872128" y="2534811"/>
            <a:ext cx="1257890" cy="290586"/>
            <a:chOff x="5415884" y="5007622"/>
            <a:chExt cx="1648950" cy="353770"/>
          </a:xfrm>
        </p:grpSpPr>
        <p:sp>
          <p:nvSpPr>
            <p:cNvPr id="45" name="任意多边形 102"/>
            <p:cNvSpPr/>
            <p:nvPr/>
          </p:nvSpPr>
          <p:spPr>
            <a:xfrm flipH="1">
              <a:off x="5521870" y="5063235"/>
              <a:ext cx="1542964" cy="298157"/>
            </a:xfrm>
            <a:custGeom>
              <a:avLst/>
              <a:gdLst>
                <a:gd name="connsiteX0" fmla="*/ 1054100 w 1054100"/>
                <a:gd name="connsiteY0" fmla="*/ 0 h 488950"/>
                <a:gd name="connsiteX1" fmla="*/ 0 w 1054100"/>
                <a:gd name="connsiteY1" fmla="*/ 0 h 488950"/>
                <a:gd name="connsiteX2" fmla="*/ 0 w 1054100"/>
                <a:gd name="connsiteY2" fmla="*/ 488950 h 48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4100" h="488950">
                  <a:moveTo>
                    <a:pt x="1054100" y="0"/>
                  </a:moveTo>
                  <a:lnTo>
                    <a:pt x="0" y="0"/>
                  </a:lnTo>
                  <a:lnTo>
                    <a:pt x="0" y="488950"/>
                  </a:lnTo>
                </a:path>
              </a:pathLst>
            </a:custGeom>
            <a:noFill/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46" name="椭圆 103"/>
            <p:cNvSpPr/>
            <p:nvPr/>
          </p:nvSpPr>
          <p:spPr>
            <a:xfrm flipH="1">
              <a:off x="5415884" y="5007622"/>
              <a:ext cx="118316" cy="11140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</p:grpSp>
      <p:grpSp>
        <p:nvGrpSpPr>
          <p:cNvPr id="119" name="组合 29"/>
          <p:cNvGrpSpPr/>
          <p:nvPr/>
        </p:nvGrpSpPr>
        <p:grpSpPr>
          <a:xfrm>
            <a:off x="1591138" y="713807"/>
            <a:ext cx="1590238" cy="1316018"/>
            <a:chOff x="3978461" y="2452512"/>
            <a:chExt cx="1505319" cy="1297689"/>
          </a:xfrm>
        </p:grpSpPr>
        <p:sp>
          <p:nvSpPr>
            <p:cNvPr id="120" name="梯形 30"/>
            <p:cNvSpPr/>
            <p:nvPr/>
          </p:nvSpPr>
          <p:spPr>
            <a:xfrm>
              <a:off x="4344623" y="3523139"/>
              <a:ext cx="773977" cy="164519"/>
            </a:xfrm>
            <a:prstGeom prst="trapezoid">
              <a:avLst>
                <a:gd name="adj" fmla="val 66343"/>
              </a:avLst>
            </a:prstGeom>
            <a:gradFill>
              <a:gsLst>
                <a:gs pos="0">
                  <a:srgbClr val="E6E6E6"/>
                </a:gs>
                <a:gs pos="100000">
                  <a:srgbClr val="F7F7F7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121" name="六边形 31"/>
            <p:cNvSpPr/>
            <p:nvPr/>
          </p:nvSpPr>
          <p:spPr>
            <a:xfrm>
              <a:off x="3978461" y="2452512"/>
              <a:ext cx="1505319" cy="1297689"/>
            </a:xfrm>
            <a:prstGeom prst="hexagon">
              <a:avLst/>
            </a:prstGeom>
            <a:gradFill flip="none" rotWithShape="1">
              <a:gsLst>
                <a:gs pos="61000">
                  <a:srgbClr val="F6F6F6"/>
                </a:gs>
                <a:gs pos="37000">
                  <a:srgbClr val="E0E0E0"/>
                </a:gs>
                <a:gs pos="17000">
                  <a:srgbClr val="DEDEDE"/>
                </a:gs>
                <a:gs pos="100000">
                  <a:schemeClr val="bg1"/>
                </a:gs>
              </a:gsLst>
              <a:lin ang="13500000" scaled="1"/>
              <a:tileRect/>
            </a:gradFill>
            <a:ln w="19050">
              <a:noFill/>
            </a:ln>
            <a:effectLst>
              <a:outerShdw blurRad="381000" dist="127000" dir="2400000" algn="tl" rotWithShape="0">
                <a:srgbClr val="696969">
                  <a:alpha val="4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122" name="任意多边形 32"/>
            <p:cNvSpPr/>
            <p:nvPr/>
          </p:nvSpPr>
          <p:spPr>
            <a:xfrm>
              <a:off x="4051993" y="2515056"/>
              <a:ext cx="1360218" cy="1172601"/>
            </a:xfrm>
            <a:custGeom>
              <a:avLst/>
              <a:gdLst>
                <a:gd name="connsiteX0" fmla="*/ 407876 w 1381020"/>
                <a:gd name="connsiteY0" fmla="*/ 167033 h 1190534"/>
                <a:gd name="connsiteX1" fmla="*/ 193759 w 1381020"/>
                <a:gd name="connsiteY1" fmla="*/ 595266 h 1190534"/>
                <a:gd name="connsiteX2" fmla="*/ 407876 w 1381020"/>
                <a:gd name="connsiteY2" fmla="*/ 1023499 h 1190534"/>
                <a:gd name="connsiteX3" fmla="*/ 973145 w 1381020"/>
                <a:gd name="connsiteY3" fmla="*/ 1023499 h 1190534"/>
                <a:gd name="connsiteX4" fmla="*/ 1187261 w 1381020"/>
                <a:gd name="connsiteY4" fmla="*/ 595266 h 1190534"/>
                <a:gd name="connsiteX5" fmla="*/ 973145 w 1381020"/>
                <a:gd name="connsiteY5" fmla="*/ 167033 h 1190534"/>
                <a:gd name="connsiteX6" fmla="*/ 297634 w 1381020"/>
                <a:gd name="connsiteY6" fmla="*/ 0 h 1190534"/>
                <a:gd name="connsiteX7" fmla="*/ 1083387 w 1381020"/>
                <a:gd name="connsiteY7" fmla="*/ 0 h 1190534"/>
                <a:gd name="connsiteX8" fmla="*/ 1381020 w 1381020"/>
                <a:gd name="connsiteY8" fmla="*/ 595267 h 1190534"/>
                <a:gd name="connsiteX9" fmla="*/ 1083387 w 1381020"/>
                <a:gd name="connsiteY9" fmla="*/ 1190534 h 1190534"/>
                <a:gd name="connsiteX10" fmla="*/ 297634 w 1381020"/>
                <a:gd name="connsiteY10" fmla="*/ 1190534 h 1190534"/>
                <a:gd name="connsiteX11" fmla="*/ 0 w 1381020"/>
                <a:gd name="connsiteY11" fmla="*/ 595267 h 1190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81020" h="1190534">
                  <a:moveTo>
                    <a:pt x="407876" y="167033"/>
                  </a:moveTo>
                  <a:lnTo>
                    <a:pt x="193759" y="595266"/>
                  </a:lnTo>
                  <a:lnTo>
                    <a:pt x="407876" y="1023499"/>
                  </a:lnTo>
                  <a:lnTo>
                    <a:pt x="973145" y="1023499"/>
                  </a:lnTo>
                  <a:lnTo>
                    <a:pt x="1187261" y="595266"/>
                  </a:lnTo>
                  <a:lnTo>
                    <a:pt x="973145" y="167033"/>
                  </a:lnTo>
                  <a:close/>
                  <a:moveTo>
                    <a:pt x="297634" y="0"/>
                  </a:moveTo>
                  <a:lnTo>
                    <a:pt x="1083387" y="0"/>
                  </a:lnTo>
                  <a:lnTo>
                    <a:pt x="1381020" y="595267"/>
                  </a:lnTo>
                  <a:lnTo>
                    <a:pt x="1083387" y="1190534"/>
                  </a:lnTo>
                  <a:lnTo>
                    <a:pt x="297634" y="1190534"/>
                  </a:lnTo>
                  <a:lnTo>
                    <a:pt x="0" y="595267"/>
                  </a:lnTo>
                  <a:close/>
                </a:path>
              </a:pathLst>
            </a:custGeom>
            <a:gradFill>
              <a:gsLst>
                <a:gs pos="57000">
                  <a:srgbClr val="F5F5F5"/>
                </a:gs>
                <a:gs pos="32000">
                  <a:srgbClr val="DEDEDE"/>
                </a:gs>
                <a:gs pos="0">
                  <a:srgbClr val="CBCBCB"/>
                </a:gs>
                <a:gs pos="100000">
                  <a:schemeClr val="bg1"/>
                </a:gs>
              </a:gsLst>
              <a:lin ang="2700000" scaled="1"/>
            </a:gradFill>
            <a:ln w="19050"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123" name="梯形 71"/>
            <p:cNvSpPr/>
            <p:nvPr/>
          </p:nvSpPr>
          <p:spPr>
            <a:xfrm rot="14580000" flipH="1">
              <a:off x="4859296" y="2760492"/>
              <a:ext cx="656958" cy="169043"/>
            </a:xfrm>
            <a:custGeom>
              <a:avLst/>
              <a:gdLst>
                <a:gd name="connsiteX0" fmla="*/ 0 w 667005"/>
                <a:gd name="connsiteY0" fmla="*/ 171628 h 171628"/>
                <a:gd name="connsiteX1" fmla="*/ 85140 w 667005"/>
                <a:gd name="connsiteY1" fmla="*/ 0 h 171628"/>
                <a:gd name="connsiteX2" fmla="*/ 581865 w 667005"/>
                <a:gd name="connsiteY2" fmla="*/ 0 h 171628"/>
                <a:gd name="connsiteX3" fmla="*/ 667005 w 667005"/>
                <a:gd name="connsiteY3" fmla="*/ 171628 h 171628"/>
                <a:gd name="connsiteX4" fmla="*/ 0 w 667005"/>
                <a:gd name="connsiteY4" fmla="*/ 171628 h 171628"/>
                <a:gd name="connsiteX0" fmla="*/ 0 w 667005"/>
                <a:gd name="connsiteY0" fmla="*/ 171737 h 171737"/>
                <a:gd name="connsiteX1" fmla="*/ 99339 w 667005"/>
                <a:gd name="connsiteY1" fmla="*/ 0 h 171737"/>
                <a:gd name="connsiteX2" fmla="*/ 581865 w 667005"/>
                <a:gd name="connsiteY2" fmla="*/ 109 h 171737"/>
                <a:gd name="connsiteX3" fmla="*/ 667005 w 667005"/>
                <a:gd name="connsiteY3" fmla="*/ 171737 h 171737"/>
                <a:gd name="connsiteX4" fmla="*/ 0 w 667005"/>
                <a:gd name="connsiteY4" fmla="*/ 171737 h 171737"/>
                <a:gd name="connsiteX0" fmla="*/ 0 w 667005"/>
                <a:gd name="connsiteY0" fmla="*/ 171628 h 171628"/>
                <a:gd name="connsiteX1" fmla="*/ 140601 w 667005"/>
                <a:gd name="connsiteY1" fmla="*/ 10938 h 171628"/>
                <a:gd name="connsiteX2" fmla="*/ 581865 w 667005"/>
                <a:gd name="connsiteY2" fmla="*/ 0 h 171628"/>
                <a:gd name="connsiteX3" fmla="*/ 667005 w 667005"/>
                <a:gd name="connsiteY3" fmla="*/ 171628 h 171628"/>
                <a:gd name="connsiteX4" fmla="*/ 0 w 667005"/>
                <a:gd name="connsiteY4" fmla="*/ 171628 h 171628"/>
                <a:gd name="connsiteX0" fmla="*/ 0 w 667005"/>
                <a:gd name="connsiteY0" fmla="*/ 171628 h 171628"/>
                <a:gd name="connsiteX1" fmla="*/ 103609 w 667005"/>
                <a:gd name="connsiteY1" fmla="*/ 1280 h 171628"/>
                <a:gd name="connsiteX2" fmla="*/ 581865 w 667005"/>
                <a:gd name="connsiteY2" fmla="*/ 0 h 171628"/>
                <a:gd name="connsiteX3" fmla="*/ 667005 w 667005"/>
                <a:gd name="connsiteY3" fmla="*/ 171628 h 171628"/>
                <a:gd name="connsiteX4" fmla="*/ 0 w 667005"/>
                <a:gd name="connsiteY4" fmla="*/ 171628 h 171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7005" h="171628">
                  <a:moveTo>
                    <a:pt x="0" y="171628"/>
                  </a:moveTo>
                  <a:lnTo>
                    <a:pt x="103609" y="1280"/>
                  </a:lnTo>
                  <a:lnTo>
                    <a:pt x="581865" y="0"/>
                  </a:lnTo>
                  <a:lnTo>
                    <a:pt x="667005" y="171628"/>
                  </a:lnTo>
                  <a:lnTo>
                    <a:pt x="0" y="171628"/>
                  </a:lnTo>
                  <a:close/>
                </a:path>
              </a:pathLst>
            </a:custGeom>
            <a:gradFill>
              <a:gsLst>
                <a:gs pos="0">
                  <a:srgbClr val="DEDEDE"/>
                </a:gs>
                <a:gs pos="100000">
                  <a:srgbClr val="F4F4F4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124" name="任意多边形 34"/>
            <p:cNvSpPr/>
            <p:nvPr/>
          </p:nvSpPr>
          <p:spPr>
            <a:xfrm>
              <a:off x="4052375" y="2519273"/>
              <a:ext cx="406992" cy="586301"/>
            </a:xfrm>
            <a:custGeom>
              <a:avLst/>
              <a:gdLst>
                <a:gd name="connsiteX0" fmla="*/ 297634 w 413216"/>
                <a:gd name="connsiteY0" fmla="*/ 0 h 595267"/>
                <a:gd name="connsiteX1" fmla="*/ 302996 w 413216"/>
                <a:gd name="connsiteY1" fmla="*/ 0 h 595267"/>
                <a:gd name="connsiteX2" fmla="*/ 413216 w 413216"/>
                <a:gd name="connsiteY2" fmla="*/ 167033 h 595267"/>
                <a:gd name="connsiteX3" fmla="*/ 407876 w 413216"/>
                <a:gd name="connsiteY3" fmla="*/ 167033 h 595267"/>
                <a:gd name="connsiteX4" fmla="*/ 193759 w 413216"/>
                <a:gd name="connsiteY4" fmla="*/ 595266 h 595267"/>
                <a:gd name="connsiteX5" fmla="*/ 193760 w 413216"/>
                <a:gd name="connsiteY5" fmla="*/ 595267 h 595267"/>
                <a:gd name="connsiteX6" fmla="*/ 0 w 413216"/>
                <a:gd name="connsiteY6" fmla="*/ 595267 h 59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3216" h="595267">
                  <a:moveTo>
                    <a:pt x="297634" y="0"/>
                  </a:moveTo>
                  <a:lnTo>
                    <a:pt x="302996" y="0"/>
                  </a:lnTo>
                  <a:lnTo>
                    <a:pt x="413216" y="167033"/>
                  </a:lnTo>
                  <a:lnTo>
                    <a:pt x="407876" y="167033"/>
                  </a:lnTo>
                  <a:lnTo>
                    <a:pt x="193759" y="595266"/>
                  </a:lnTo>
                  <a:lnTo>
                    <a:pt x="193760" y="595267"/>
                  </a:lnTo>
                  <a:lnTo>
                    <a:pt x="0" y="595267"/>
                  </a:lnTo>
                  <a:close/>
                </a:path>
              </a:pathLst>
            </a:custGeom>
            <a:gradFill>
              <a:gsLst>
                <a:gs pos="100000">
                  <a:srgbClr val="DFDFDF"/>
                </a:gs>
                <a:gs pos="0">
                  <a:srgbClr val="B4B4B4"/>
                </a:gs>
              </a:gsLst>
              <a:lin ang="2700000" scaled="0"/>
            </a:gradFill>
            <a:ln w="19050"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125" name="梯形 35"/>
            <p:cNvSpPr/>
            <p:nvPr/>
          </p:nvSpPr>
          <p:spPr>
            <a:xfrm flipV="1">
              <a:off x="4344623" y="2515055"/>
              <a:ext cx="773977" cy="164519"/>
            </a:xfrm>
            <a:prstGeom prst="trapezoid">
              <a:avLst>
                <a:gd name="adj" fmla="val 66343"/>
              </a:avLst>
            </a:prstGeom>
            <a:gradFill>
              <a:gsLst>
                <a:gs pos="100000">
                  <a:srgbClr val="DFDFDF"/>
                </a:gs>
                <a:gs pos="0">
                  <a:srgbClr val="B4B4B4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</p:grpSp>
      <p:grpSp>
        <p:nvGrpSpPr>
          <p:cNvPr id="7" name="组合 39"/>
          <p:cNvGrpSpPr/>
          <p:nvPr/>
        </p:nvGrpSpPr>
        <p:grpSpPr>
          <a:xfrm>
            <a:off x="1594833" y="2093435"/>
            <a:ext cx="1636374" cy="1339611"/>
            <a:chOff x="3978461" y="3747190"/>
            <a:chExt cx="1505319" cy="1297689"/>
          </a:xfrm>
        </p:grpSpPr>
        <p:sp>
          <p:nvSpPr>
            <p:cNvPr id="8" name="梯形 40"/>
            <p:cNvSpPr/>
            <p:nvPr/>
          </p:nvSpPr>
          <p:spPr>
            <a:xfrm>
              <a:off x="4344623" y="4817817"/>
              <a:ext cx="773977" cy="164519"/>
            </a:xfrm>
            <a:prstGeom prst="trapezoid">
              <a:avLst>
                <a:gd name="adj" fmla="val 66343"/>
              </a:avLst>
            </a:prstGeom>
            <a:gradFill>
              <a:gsLst>
                <a:gs pos="0">
                  <a:srgbClr val="E6E6E6"/>
                </a:gs>
                <a:gs pos="100000">
                  <a:srgbClr val="F7F7F7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9" name="梯形 41"/>
            <p:cNvSpPr/>
            <p:nvPr/>
          </p:nvSpPr>
          <p:spPr>
            <a:xfrm flipV="1">
              <a:off x="4344623" y="3809733"/>
              <a:ext cx="773977" cy="164519"/>
            </a:xfrm>
            <a:prstGeom prst="trapezoid">
              <a:avLst>
                <a:gd name="adj" fmla="val 66343"/>
              </a:avLst>
            </a:prstGeom>
            <a:gradFill>
              <a:gsLst>
                <a:gs pos="100000">
                  <a:srgbClr val="DFDFDF"/>
                </a:gs>
                <a:gs pos="0">
                  <a:srgbClr val="B4B4B4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10" name="六边形 42"/>
            <p:cNvSpPr/>
            <p:nvPr/>
          </p:nvSpPr>
          <p:spPr>
            <a:xfrm>
              <a:off x="3978461" y="3747190"/>
              <a:ext cx="1505319" cy="1297689"/>
            </a:xfrm>
            <a:prstGeom prst="hexagon">
              <a:avLst/>
            </a:prstGeom>
            <a:gradFill flip="none" rotWithShape="1">
              <a:gsLst>
                <a:gs pos="61000">
                  <a:srgbClr val="F6F6F6"/>
                </a:gs>
                <a:gs pos="37000">
                  <a:srgbClr val="E0E0E0"/>
                </a:gs>
                <a:gs pos="17000">
                  <a:srgbClr val="DEDEDE"/>
                </a:gs>
                <a:gs pos="100000">
                  <a:schemeClr val="bg1"/>
                </a:gs>
              </a:gsLst>
              <a:lin ang="13500000" scaled="1"/>
              <a:tileRect/>
            </a:gradFill>
            <a:ln w="19050">
              <a:noFill/>
            </a:ln>
            <a:effectLst>
              <a:outerShdw blurRad="381000" dist="127000" dir="2400000" algn="tl" rotWithShape="0">
                <a:srgbClr val="696969">
                  <a:alpha val="4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11" name="任意多边形 43"/>
            <p:cNvSpPr/>
            <p:nvPr/>
          </p:nvSpPr>
          <p:spPr>
            <a:xfrm>
              <a:off x="4051993" y="3809734"/>
              <a:ext cx="1360218" cy="1172601"/>
            </a:xfrm>
            <a:custGeom>
              <a:avLst/>
              <a:gdLst>
                <a:gd name="connsiteX0" fmla="*/ 407876 w 1381020"/>
                <a:gd name="connsiteY0" fmla="*/ 167033 h 1190534"/>
                <a:gd name="connsiteX1" fmla="*/ 193759 w 1381020"/>
                <a:gd name="connsiteY1" fmla="*/ 595266 h 1190534"/>
                <a:gd name="connsiteX2" fmla="*/ 407876 w 1381020"/>
                <a:gd name="connsiteY2" fmla="*/ 1023499 h 1190534"/>
                <a:gd name="connsiteX3" fmla="*/ 973145 w 1381020"/>
                <a:gd name="connsiteY3" fmla="*/ 1023499 h 1190534"/>
                <a:gd name="connsiteX4" fmla="*/ 1187261 w 1381020"/>
                <a:gd name="connsiteY4" fmla="*/ 595266 h 1190534"/>
                <a:gd name="connsiteX5" fmla="*/ 973145 w 1381020"/>
                <a:gd name="connsiteY5" fmla="*/ 167033 h 1190534"/>
                <a:gd name="connsiteX6" fmla="*/ 297634 w 1381020"/>
                <a:gd name="connsiteY6" fmla="*/ 0 h 1190534"/>
                <a:gd name="connsiteX7" fmla="*/ 1083387 w 1381020"/>
                <a:gd name="connsiteY7" fmla="*/ 0 h 1190534"/>
                <a:gd name="connsiteX8" fmla="*/ 1381020 w 1381020"/>
                <a:gd name="connsiteY8" fmla="*/ 595267 h 1190534"/>
                <a:gd name="connsiteX9" fmla="*/ 1083387 w 1381020"/>
                <a:gd name="connsiteY9" fmla="*/ 1190534 h 1190534"/>
                <a:gd name="connsiteX10" fmla="*/ 297634 w 1381020"/>
                <a:gd name="connsiteY10" fmla="*/ 1190534 h 1190534"/>
                <a:gd name="connsiteX11" fmla="*/ 0 w 1381020"/>
                <a:gd name="connsiteY11" fmla="*/ 595267 h 1190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81020" h="1190534">
                  <a:moveTo>
                    <a:pt x="407876" y="167033"/>
                  </a:moveTo>
                  <a:lnTo>
                    <a:pt x="193759" y="595266"/>
                  </a:lnTo>
                  <a:lnTo>
                    <a:pt x="407876" y="1023499"/>
                  </a:lnTo>
                  <a:lnTo>
                    <a:pt x="973145" y="1023499"/>
                  </a:lnTo>
                  <a:lnTo>
                    <a:pt x="1187261" y="595266"/>
                  </a:lnTo>
                  <a:lnTo>
                    <a:pt x="973145" y="167033"/>
                  </a:lnTo>
                  <a:close/>
                  <a:moveTo>
                    <a:pt x="297634" y="0"/>
                  </a:moveTo>
                  <a:lnTo>
                    <a:pt x="1083387" y="0"/>
                  </a:lnTo>
                  <a:lnTo>
                    <a:pt x="1381020" y="595267"/>
                  </a:lnTo>
                  <a:lnTo>
                    <a:pt x="1083387" y="1190534"/>
                  </a:lnTo>
                  <a:lnTo>
                    <a:pt x="297634" y="1190534"/>
                  </a:lnTo>
                  <a:lnTo>
                    <a:pt x="0" y="595267"/>
                  </a:lnTo>
                  <a:close/>
                </a:path>
              </a:pathLst>
            </a:custGeom>
            <a:gradFill>
              <a:gsLst>
                <a:gs pos="57000">
                  <a:srgbClr val="F5F5F5"/>
                </a:gs>
                <a:gs pos="32000">
                  <a:srgbClr val="DEDEDE"/>
                </a:gs>
                <a:gs pos="0">
                  <a:srgbClr val="CBCBCB"/>
                </a:gs>
                <a:gs pos="100000">
                  <a:schemeClr val="bg1"/>
                </a:gs>
              </a:gsLst>
              <a:lin ang="2700000" scaled="1"/>
            </a:gradFill>
            <a:ln w="19050"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12" name="梯形 71"/>
            <p:cNvSpPr/>
            <p:nvPr/>
          </p:nvSpPr>
          <p:spPr>
            <a:xfrm rot="14580000" flipH="1">
              <a:off x="4859296" y="4055170"/>
              <a:ext cx="656958" cy="169043"/>
            </a:xfrm>
            <a:custGeom>
              <a:avLst/>
              <a:gdLst>
                <a:gd name="connsiteX0" fmla="*/ 0 w 667005"/>
                <a:gd name="connsiteY0" fmla="*/ 171628 h 171628"/>
                <a:gd name="connsiteX1" fmla="*/ 85140 w 667005"/>
                <a:gd name="connsiteY1" fmla="*/ 0 h 171628"/>
                <a:gd name="connsiteX2" fmla="*/ 581865 w 667005"/>
                <a:gd name="connsiteY2" fmla="*/ 0 h 171628"/>
                <a:gd name="connsiteX3" fmla="*/ 667005 w 667005"/>
                <a:gd name="connsiteY3" fmla="*/ 171628 h 171628"/>
                <a:gd name="connsiteX4" fmla="*/ 0 w 667005"/>
                <a:gd name="connsiteY4" fmla="*/ 171628 h 171628"/>
                <a:gd name="connsiteX0" fmla="*/ 0 w 667005"/>
                <a:gd name="connsiteY0" fmla="*/ 171737 h 171737"/>
                <a:gd name="connsiteX1" fmla="*/ 99339 w 667005"/>
                <a:gd name="connsiteY1" fmla="*/ 0 h 171737"/>
                <a:gd name="connsiteX2" fmla="*/ 581865 w 667005"/>
                <a:gd name="connsiteY2" fmla="*/ 109 h 171737"/>
                <a:gd name="connsiteX3" fmla="*/ 667005 w 667005"/>
                <a:gd name="connsiteY3" fmla="*/ 171737 h 171737"/>
                <a:gd name="connsiteX4" fmla="*/ 0 w 667005"/>
                <a:gd name="connsiteY4" fmla="*/ 171737 h 171737"/>
                <a:gd name="connsiteX0" fmla="*/ 0 w 667005"/>
                <a:gd name="connsiteY0" fmla="*/ 171628 h 171628"/>
                <a:gd name="connsiteX1" fmla="*/ 140601 w 667005"/>
                <a:gd name="connsiteY1" fmla="*/ 10938 h 171628"/>
                <a:gd name="connsiteX2" fmla="*/ 581865 w 667005"/>
                <a:gd name="connsiteY2" fmla="*/ 0 h 171628"/>
                <a:gd name="connsiteX3" fmla="*/ 667005 w 667005"/>
                <a:gd name="connsiteY3" fmla="*/ 171628 h 171628"/>
                <a:gd name="connsiteX4" fmla="*/ 0 w 667005"/>
                <a:gd name="connsiteY4" fmla="*/ 171628 h 171628"/>
                <a:gd name="connsiteX0" fmla="*/ 0 w 667005"/>
                <a:gd name="connsiteY0" fmla="*/ 171628 h 171628"/>
                <a:gd name="connsiteX1" fmla="*/ 103609 w 667005"/>
                <a:gd name="connsiteY1" fmla="*/ 1280 h 171628"/>
                <a:gd name="connsiteX2" fmla="*/ 581865 w 667005"/>
                <a:gd name="connsiteY2" fmla="*/ 0 h 171628"/>
                <a:gd name="connsiteX3" fmla="*/ 667005 w 667005"/>
                <a:gd name="connsiteY3" fmla="*/ 171628 h 171628"/>
                <a:gd name="connsiteX4" fmla="*/ 0 w 667005"/>
                <a:gd name="connsiteY4" fmla="*/ 171628 h 171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7005" h="171628">
                  <a:moveTo>
                    <a:pt x="0" y="171628"/>
                  </a:moveTo>
                  <a:lnTo>
                    <a:pt x="103609" y="1280"/>
                  </a:lnTo>
                  <a:lnTo>
                    <a:pt x="581865" y="0"/>
                  </a:lnTo>
                  <a:lnTo>
                    <a:pt x="667005" y="171628"/>
                  </a:lnTo>
                  <a:lnTo>
                    <a:pt x="0" y="171628"/>
                  </a:lnTo>
                  <a:close/>
                </a:path>
              </a:pathLst>
            </a:custGeom>
            <a:gradFill>
              <a:gsLst>
                <a:gs pos="0">
                  <a:srgbClr val="DEDEDE"/>
                </a:gs>
                <a:gs pos="100000">
                  <a:srgbClr val="F4F4F4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13" name="任意多边形 45"/>
            <p:cNvSpPr/>
            <p:nvPr/>
          </p:nvSpPr>
          <p:spPr>
            <a:xfrm>
              <a:off x="4052375" y="3813951"/>
              <a:ext cx="406992" cy="586301"/>
            </a:xfrm>
            <a:custGeom>
              <a:avLst/>
              <a:gdLst>
                <a:gd name="connsiteX0" fmla="*/ 297634 w 413216"/>
                <a:gd name="connsiteY0" fmla="*/ 0 h 595267"/>
                <a:gd name="connsiteX1" fmla="*/ 302996 w 413216"/>
                <a:gd name="connsiteY1" fmla="*/ 0 h 595267"/>
                <a:gd name="connsiteX2" fmla="*/ 413216 w 413216"/>
                <a:gd name="connsiteY2" fmla="*/ 167033 h 595267"/>
                <a:gd name="connsiteX3" fmla="*/ 407876 w 413216"/>
                <a:gd name="connsiteY3" fmla="*/ 167033 h 595267"/>
                <a:gd name="connsiteX4" fmla="*/ 193759 w 413216"/>
                <a:gd name="connsiteY4" fmla="*/ 595266 h 595267"/>
                <a:gd name="connsiteX5" fmla="*/ 193760 w 413216"/>
                <a:gd name="connsiteY5" fmla="*/ 595267 h 595267"/>
                <a:gd name="connsiteX6" fmla="*/ 0 w 413216"/>
                <a:gd name="connsiteY6" fmla="*/ 595267 h 59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3216" h="595267">
                  <a:moveTo>
                    <a:pt x="297634" y="0"/>
                  </a:moveTo>
                  <a:lnTo>
                    <a:pt x="302996" y="0"/>
                  </a:lnTo>
                  <a:lnTo>
                    <a:pt x="413216" y="167033"/>
                  </a:lnTo>
                  <a:lnTo>
                    <a:pt x="407876" y="167033"/>
                  </a:lnTo>
                  <a:lnTo>
                    <a:pt x="193759" y="595266"/>
                  </a:lnTo>
                  <a:lnTo>
                    <a:pt x="193760" y="595267"/>
                  </a:lnTo>
                  <a:lnTo>
                    <a:pt x="0" y="595267"/>
                  </a:lnTo>
                  <a:close/>
                </a:path>
              </a:pathLst>
            </a:custGeom>
            <a:gradFill>
              <a:gsLst>
                <a:gs pos="100000">
                  <a:srgbClr val="DFDFDF"/>
                </a:gs>
                <a:gs pos="0">
                  <a:srgbClr val="B4B4B4"/>
                </a:gs>
              </a:gsLst>
              <a:lin ang="2700000" scaled="0"/>
            </a:gradFill>
            <a:ln w="19050"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</p:grpSp>
      <p:grpSp>
        <p:nvGrpSpPr>
          <p:cNvPr id="21" name="组合 56"/>
          <p:cNvGrpSpPr/>
          <p:nvPr/>
        </p:nvGrpSpPr>
        <p:grpSpPr>
          <a:xfrm>
            <a:off x="1755789" y="2326772"/>
            <a:ext cx="1286423" cy="873002"/>
            <a:chOff x="6515137" y="2679573"/>
            <a:chExt cx="1176722" cy="843565"/>
          </a:xfrm>
        </p:grpSpPr>
        <p:sp>
          <p:nvSpPr>
            <p:cNvPr id="22" name="六边形 57"/>
            <p:cNvSpPr/>
            <p:nvPr/>
          </p:nvSpPr>
          <p:spPr>
            <a:xfrm>
              <a:off x="6614230" y="2679573"/>
              <a:ext cx="978537" cy="843565"/>
            </a:xfrm>
            <a:prstGeom prst="hexagon">
              <a:avLst/>
            </a:prstGeom>
            <a:solidFill>
              <a:srgbClr val="663A77"/>
            </a:solidFill>
            <a:ln w="19050">
              <a:noFill/>
            </a:ln>
            <a:effectLst>
              <a:innerShdw blurRad="76200" dist="63500" dir="13500000">
                <a:prstClr val="black">
                  <a:alpha val="46000"/>
                </a:prstClr>
              </a:inn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23" name="文本框 47"/>
            <p:cNvSpPr txBox="1"/>
            <p:nvPr/>
          </p:nvSpPr>
          <p:spPr>
            <a:xfrm>
              <a:off x="6515137" y="2959340"/>
              <a:ext cx="1176722" cy="2527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zh-CN" sz="1100" dirty="0">
                  <a:solidFill>
                    <a:prstClr val="white"/>
                  </a:solidFill>
                  <a:ea typeface="时尚中黑简体" panose="01010104010101010101" pitchFamily="2" charset="-122"/>
                </a:rPr>
                <a:t>Расходы</a:t>
              </a:r>
              <a:endParaRPr lang="zh-CN" altLang="en-US" sz="1400" dirty="0">
                <a:solidFill>
                  <a:prstClr val="white"/>
                </a:solidFill>
                <a:ea typeface="时尚中黑简体" panose="01010104010101010101" pitchFamily="2" charset="-122"/>
              </a:endParaRPr>
            </a:p>
          </p:txBody>
        </p:sp>
      </p:grpSp>
      <p:grpSp>
        <p:nvGrpSpPr>
          <p:cNvPr id="34" name="组合 69"/>
          <p:cNvGrpSpPr/>
          <p:nvPr/>
        </p:nvGrpSpPr>
        <p:grpSpPr>
          <a:xfrm>
            <a:off x="1641778" y="3481745"/>
            <a:ext cx="1611515" cy="1311898"/>
            <a:chOff x="5164627" y="4382948"/>
            <a:chExt cx="1505319" cy="1297689"/>
          </a:xfrm>
        </p:grpSpPr>
        <p:sp>
          <p:nvSpPr>
            <p:cNvPr id="35" name="梯形 70"/>
            <p:cNvSpPr/>
            <p:nvPr/>
          </p:nvSpPr>
          <p:spPr>
            <a:xfrm>
              <a:off x="5530789" y="5453575"/>
              <a:ext cx="773977" cy="164519"/>
            </a:xfrm>
            <a:prstGeom prst="trapezoid">
              <a:avLst>
                <a:gd name="adj" fmla="val 66343"/>
              </a:avLst>
            </a:prstGeom>
            <a:gradFill>
              <a:gsLst>
                <a:gs pos="0">
                  <a:srgbClr val="E6E6E6"/>
                </a:gs>
                <a:gs pos="100000">
                  <a:srgbClr val="F7F7F7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36" name="梯形 71"/>
            <p:cNvSpPr/>
            <p:nvPr/>
          </p:nvSpPr>
          <p:spPr>
            <a:xfrm flipV="1">
              <a:off x="5530789" y="4445491"/>
              <a:ext cx="773977" cy="164519"/>
            </a:xfrm>
            <a:prstGeom prst="trapezoid">
              <a:avLst>
                <a:gd name="adj" fmla="val 66343"/>
              </a:avLst>
            </a:prstGeom>
            <a:gradFill>
              <a:gsLst>
                <a:gs pos="100000">
                  <a:srgbClr val="DFDFDF"/>
                </a:gs>
                <a:gs pos="0">
                  <a:srgbClr val="B4B4B4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37" name="六边形 72"/>
            <p:cNvSpPr/>
            <p:nvPr/>
          </p:nvSpPr>
          <p:spPr>
            <a:xfrm>
              <a:off x="5164627" y="4382948"/>
              <a:ext cx="1505319" cy="1297689"/>
            </a:xfrm>
            <a:prstGeom prst="hexagon">
              <a:avLst/>
            </a:prstGeom>
            <a:gradFill flip="none" rotWithShape="1">
              <a:gsLst>
                <a:gs pos="61000">
                  <a:srgbClr val="F6F6F6"/>
                </a:gs>
                <a:gs pos="37000">
                  <a:srgbClr val="E0E0E0"/>
                </a:gs>
                <a:gs pos="17000">
                  <a:srgbClr val="DEDEDE"/>
                </a:gs>
                <a:gs pos="100000">
                  <a:schemeClr val="bg1"/>
                </a:gs>
              </a:gsLst>
              <a:lin ang="13500000" scaled="1"/>
              <a:tileRect/>
            </a:gradFill>
            <a:ln w="19050">
              <a:noFill/>
            </a:ln>
            <a:effectLst>
              <a:outerShdw blurRad="381000" dist="127000" dir="2400000" algn="tl" rotWithShape="0">
                <a:srgbClr val="696969">
                  <a:alpha val="4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38" name="任意多边形 73"/>
            <p:cNvSpPr/>
            <p:nvPr/>
          </p:nvSpPr>
          <p:spPr>
            <a:xfrm>
              <a:off x="5238159" y="4445492"/>
              <a:ext cx="1360218" cy="1172601"/>
            </a:xfrm>
            <a:custGeom>
              <a:avLst/>
              <a:gdLst>
                <a:gd name="connsiteX0" fmla="*/ 407876 w 1381020"/>
                <a:gd name="connsiteY0" fmla="*/ 167033 h 1190534"/>
                <a:gd name="connsiteX1" fmla="*/ 193759 w 1381020"/>
                <a:gd name="connsiteY1" fmla="*/ 595266 h 1190534"/>
                <a:gd name="connsiteX2" fmla="*/ 407876 w 1381020"/>
                <a:gd name="connsiteY2" fmla="*/ 1023499 h 1190534"/>
                <a:gd name="connsiteX3" fmla="*/ 973145 w 1381020"/>
                <a:gd name="connsiteY3" fmla="*/ 1023499 h 1190534"/>
                <a:gd name="connsiteX4" fmla="*/ 1187261 w 1381020"/>
                <a:gd name="connsiteY4" fmla="*/ 595266 h 1190534"/>
                <a:gd name="connsiteX5" fmla="*/ 973145 w 1381020"/>
                <a:gd name="connsiteY5" fmla="*/ 167033 h 1190534"/>
                <a:gd name="connsiteX6" fmla="*/ 297634 w 1381020"/>
                <a:gd name="connsiteY6" fmla="*/ 0 h 1190534"/>
                <a:gd name="connsiteX7" fmla="*/ 1083387 w 1381020"/>
                <a:gd name="connsiteY7" fmla="*/ 0 h 1190534"/>
                <a:gd name="connsiteX8" fmla="*/ 1381020 w 1381020"/>
                <a:gd name="connsiteY8" fmla="*/ 595267 h 1190534"/>
                <a:gd name="connsiteX9" fmla="*/ 1083387 w 1381020"/>
                <a:gd name="connsiteY9" fmla="*/ 1190534 h 1190534"/>
                <a:gd name="connsiteX10" fmla="*/ 297634 w 1381020"/>
                <a:gd name="connsiteY10" fmla="*/ 1190534 h 1190534"/>
                <a:gd name="connsiteX11" fmla="*/ 0 w 1381020"/>
                <a:gd name="connsiteY11" fmla="*/ 595267 h 1190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81020" h="1190534">
                  <a:moveTo>
                    <a:pt x="407876" y="167033"/>
                  </a:moveTo>
                  <a:lnTo>
                    <a:pt x="193759" y="595266"/>
                  </a:lnTo>
                  <a:lnTo>
                    <a:pt x="407876" y="1023499"/>
                  </a:lnTo>
                  <a:lnTo>
                    <a:pt x="973145" y="1023499"/>
                  </a:lnTo>
                  <a:lnTo>
                    <a:pt x="1187261" y="595266"/>
                  </a:lnTo>
                  <a:lnTo>
                    <a:pt x="973145" y="167033"/>
                  </a:lnTo>
                  <a:close/>
                  <a:moveTo>
                    <a:pt x="297634" y="0"/>
                  </a:moveTo>
                  <a:lnTo>
                    <a:pt x="1083387" y="0"/>
                  </a:lnTo>
                  <a:lnTo>
                    <a:pt x="1381020" y="595267"/>
                  </a:lnTo>
                  <a:lnTo>
                    <a:pt x="1083387" y="1190534"/>
                  </a:lnTo>
                  <a:lnTo>
                    <a:pt x="297634" y="1190534"/>
                  </a:lnTo>
                  <a:lnTo>
                    <a:pt x="0" y="595267"/>
                  </a:lnTo>
                  <a:close/>
                </a:path>
              </a:pathLst>
            </a:custGeom>
            <a:gradFill>
              <a:gsLst>
                <a:gs pos="57000">
                  <a:srgbClr val="F5F5F5"/>
                </a:gs>
                <a:gs pos="32000">
                  <a:srgbClr val="DEDEDE"/>
                </a:gs>
                <a:gs pos="0">
                  <a:srgbClr val="CBCBCB"/>
                </a:gs>
                <a:gs pos="100000">
                  <a:schemeClr val="bg1"/>
                </a:gs>
              </a:gsLst>
              <a:lin ang="2700000" scaled="1"/>
            </a:gradFill>
            <a:ln w="19050"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39" name="梯形 71"/>
            <p:cNvSpPr/>
            <p:nvPr/>
          </p:nvSpPr>
          <p:spPr>
            <a:xfrm rot="14580000" flipH="1">
              <a:off x="6045462" y="4690928"/>
              <a:ext cx="656958" cy="169043"/>
            </a:xfrm>
            <a:custGeom>
              <a:avLst/>
              <a:gdLst>
                <a:gd name="connsiteX0" fmla="*/ 0 w 667005"/>
                <a:gd name="connsiteY0" fmla="*/ 171628 h 171628"/>
                <a:gd name="connsiteX1" fmla="*/ 85140 w 667005"/>
                <a:gd name="connsiteY1" fmla="*/ 0 h 171628"/>
                <a:gd name="connsiteX2" fmla="*/ 581865 w 667005"/>
                <a:gd name="connsiteY2" fmla="*/ 0 h 171628"/>
                <a:gd name="connsiteX3" fmla="*/ 667005 w 667005"/>
                <a:gd name="connsiteY3" fmla="*/ 171628 h 171628"/>
                <a:gd name="connsiteX4" fmla="*/ 0 w 667005"/>
                <a:gd name="connsiteY4" fmla="*/ 171628 h 171628"/>
                <a:gd name="connsiteX0" fmla="*/ 0 w 667005"/>
                <a:gd name="connsiteY0" fmla="*/ 171737 h 171737"/>
                <a:gd name="connsiteX1" fmla="*/ 99339 w 667005"/>
                <a:gd name="connsiteY1" fmla="*/ 0 h 171737"/>
                <a:gd name="connsiteX2" fmla="*/ 581865 w 667005"/>
                <a:gd name="connsiteY2" fmla="*/ 109 h 171737"/>
                <a:gd name="connsiteX3" fmla="*/ 667005 w 667005"/>
                <a:gd name="connsiteY3" fmla="*/ 171737 h 171737"/>
                <a:gd name="connsiteX4" fmla="*/ 0 w 667005"/>
                <a:gd name="connsiteY4" fmla="*/ 171737 h 171737"/>
                <a:gd name="connsiteX0" fmla="*/ 0 w 667005"/>
                <a:gd name="connsiteY0" fmla="*/ 171628 h 171628"/>
                <a:gd name="connsiteX1" fmla="*/ 140601 w 667005"/>
                <a:gd name="connsiteY1" fmla="*/ 10938 h 171628"/>
                <a:gd name="connsiteX2" fmla="*/ 581865 w 667005"/>
                <a:gd name="connsiteY2" fmla="*/ 0 h 171628"/>
                <a:gd name="connsiteX3" fmla="*/ 667005 w 667005"/>
                <a:gd name="connsiteY3" fmla="*/ 171628 h 171628"/>
                <a:gd name="connsiteX4" fmla="*/ 0 w 667005"/>
                <a:gd name="connsiteY4" fmla="*/ 171628 h 171628"/>
                <a:gd name="connsiteX0" fmla="*/ 0 w 667005"/>
                <a:gd name="connsiteY0" fmla="*/ 171628 h 171628"/>
                <a:gd name="connsiteX1" fmla="*/ 103609 w 667005"/>
                <a:gd name="connsiteY1" fmla="*/ 1280 h 171628"/>
                <a:gd name="connsiteX2" fmla="*/ 581865 w 667005"/>
                <a:gd name="connsiteY2" fmla="*/ 0 h 171628"/>
                <a:gd name="connsiteX3" fmla="*/ 667005 w 667005"/>
                <a:gd name="connsiteY3" fmla="*/ 171628 h 171628"/>
                <a:gd name="connsiteX4" fmla="*/ 0 w 667005"/>
                <a:gd name="connsiteY4" fmla="*/ 171628 h 171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7005" h="171628">
                  <a:moveTo>
                    <a:pt x="0" y="171628"/>
                  </a:moveTo>
                  <a:lnTo>
                    <a:pt x="103609" y="1280"/>
                  </a:lnTo>
                  <a:lnTo>
                    <a:pt x="581865" y="0"/>
                  </a:lnTo>
                  <a:lnTo>
                    <a:pt x="667005" y="171628"/>
                  </a:lnTo>
                  <a:lnTo>
                    <a:pt x="0" y="171628"/>
                  </a:lnTo>
                  <a:close/>
                </a:path>
              </a:pathLst>
            </a:custGeom>
            <a:gradFill>
              <a:gsLst>
                <a:gs pos="0">
                  <a:srgbClr val="DEDEDE"/>
                </a:gs>
                <a:gs pos="100000">
                  <a:srgbClr val="F4F4F4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40" name="任意多边形 75"/>
            <p:cNvSpPr/>
            <p:nvPr/>
          </p:nvSpPr>
          <p:spPr>
            <a:xfrm>
              <a:off x="5238541" y="4449709"/>
              <a:ext cx="406992" cy="586301"/>
            </a:xfrm>
            <a:custGeom>
              <a:avLst/>
              <a:gdLst>
                <a:gd name="connsiteX0" fmla="*/ 297634 w 413216"/>
                <a:gd name="connsiteY0" fmla="*/ 0 h 595267"/>
                <a:gd name="connsiteX1" fmla="*/ 302996 w 413216"/>
                <a:gd name="connsiteY1" fmla="*/ 0 h 595267"/>
                <a:gd name="connsiteX2" fmla="*/ 413216 w 413216"/>
                <a:gd name="connsiteY2" fmla="*/ 167033 h 595267"/>
                <a:gd name="connsiteX3" fmla="*/ 407876 w 413216"/>
                <a:gd name="connsiteY3" fmla="*/ 167033 h 595267"/>
                <a:gd name="connsiteX4" fmla="*/ 193759 w 413216"/>
                <a:gd name="connsiteY4" fmla="*/ 595266 h 595267"/>
                <a:gd name="connsiteX5" fmla="*/ 193760 w 413216"/>
                <a:gd name="connsiteY5" fmla="*/ 595267 h 595267"/>
                <a:gd name="connsiteX6" fmla="*/ 0 w 413216"/>
                <a:gd name="connsiteY6" fmla="*/ 595267 h 59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3216" h="595267">
                  <a:moveTo>
                    <a:pt x="297634" y="0"/>
                  </a:moveTo>
                  <a:lnTo>
                    <a:pt x="302996" y="0"/>
                  </a:lnTo>
                  <a:lnTo>
                    <a:pt x="413216" y="167033"/>
                  </a:lnTo>
                  <a:lnTo>
                    <a:pt x="407876" y="167033"/>
                  </a:lnTo>
                  <a:lnTo>
                    <a:pt x="193759" y="595266"/>
                  </a:lnTo>
                  <a:lnTo>
                    <a:pt x="193760" y="595267"/>
                  </a:lnTo>
                  <a:lnTo>
                    <a:pt x="0" y="595267"/>
                  </a:lnTo>
                  <a:close/>
                </a:path>
              </a:pathLst>
            </a:custGeom>
            <a:gradFill>
              <a:gsLst>
                <a:gs pos="100000">
                  <a:srgbClr val="DFDFDF"/>
                </a:gs>
                <a:gs pos="0">
                  <a:srgbClr val="B4B4B4"/>
                </a:gs>
              </a:gsLst>
              <a:lin ang="2700000" scaled="0"/>
            </a:gradFill>
            <a:ln w="19050"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</p:grpSp>
      <p:grpSp>
        <p:nvGrpSpPr>
          <p:cNvPr id="41" name="组合 86"/>
          <p:cNvGrpSpPr/>
          <p:nvPr/>
        </p:nvGrpSpPr>
        <p:grpSpPr>
          <a:xfrm>
            <a:off x="1877544" y="944076"/>
            <a:ext cx="1037419" cy="851960"/>
            <a:chOff x="5291634" y="552142"/>
            <a:chExt cx="1242834" cy="1021023"/>
          </a:xfrm>
        </p:grpSpPr>
        <p:sp>
          <p:nvSpPr>
            <p:cNvPr id="42" name="六边形 87"/>
            <p:cNvSpPr/>
            <p:nvPr/>
          </p:nvSpPr>
          <p:spPr>
            <a:xfrm>
              <a:off x="5291634" y="552142"/>
              <a:ext cx="1242834" cy="1021023"/>
            </a:xfrm>
            <a:prstGeom prst="hexagon">
              <a:avLst/>
            </a:prstGeom>
            <a:solidFill>
              <a:srgbClr val="FFB850"/>
            </a:solidFill>
            <a:ln w="19050">
              <a:noFill/>
            </a:ln>
            <a:effectLst>
              <a:innerShdw blurRad="76200" dist="63500" dir="13500000">
                <a:prstClr val="black">
                  <a:alpha val="46000"/>
                </a:prstClr>
              </a:inn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43" name="文本框 54"/>
            <p:cNvSpPr txBox="1"/>
            <p:nvPr/>
          </p:nvSpPr>
          <p:spPr>
            <a:xfrm>
              <a:off x="5364969" y="886063"/>
              <a:ext cx="1070200" cy="3135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zh-CN" sz="1100" dirty="0">
                  <a:solidFill>
                    <a:prstClr val="white"/>
                  </a:solidFill>
                  <a:ea typeface="时尚中黑简体" panose="01010104010101010101" pitchFamily="2" charset="-122"/>
                </a:rPr>
                <a:t>Доходы</a:t>
              </a:r>
              <a:endParaRPr lang="zh-CN" altLang="en-US" sz="1100" dirty="0">
                <a:solidFill>
                  <a:prstClr val="white"/>
                </a:solidFill>
                <a:ea typeface="时尚中黑简体" panose="01010104010101010101" pitchFamily="2" charset="-122"/>
              </a:endParaRPr>
            </a:p>
          </p:txBody>
        </p:sp>
      </p:grpSp>
      <p:grpSp>
        <p:nvGrpSpPr>
          <p:cNvPr id="50" name="组合 107"/>
          <p:cNvGrpSpPr/>
          <p:nvPr/>
        </p:nvGrpSpPr>
        <p:grpSpPr>
          <a:xfrm>
            <a:off x="6136936" y="3486228"/>
            <a:ext cx="1799894" cy="733975"/>
            <a:chOff x="1781271" y="1584323"/>
            <a:chExt cx="2156285" cy="879621"/>
          </a:xfrm>
        </p:grpSpPr>
        <p:sp>
          <p:nvSpPr>
            <p:cNvPr id="51" name="Freeform 32"/>
            <p:cNvSpPr>
              <a:spLocks noEditPoints="1"/>
            </p:cNvSpPr>
            <p:nvPr/>
          </p:nvSpPr>
          <p:spPr bwMode="auto">
            <a:xfrm>
              <a:off x="1798061" y="1709757"/>
              <a:ext cx="346328" cy="247893"/>
            </a:xfrm>
            <a:custGeom>
              <a:avLst/>
              <a:gdLst>
                <a:gd name="T0" fmla="*/ 92 w 244"/>
                <a:gd name="T1" fmla="*/ 48 h 175"/>
                <a:gd name="T2" fmla="*/ 102 w 244"/>
                <a:gd name="T3" fmla="*/ 27 h 175"/>
                <a:gd name="T4" fmla="*/ 75 w 244"/>
                <a:gd name="T5" fmla="*/ 0 h 175"/>
                <a:gd name="T6" fmla="*/ 48 w 244"/>
                <a:gd name="T7" fmla="*/ 27 h 175"/>
                <a:gd name="T8" fmla="*/ 58 w 244"/>
                <a:gd name="T9" fmla="*/ 48 h 175"/>
                <a:gd name="T10" fmla="*/ 10 w 244"/>
                <a:gd name="T11" fmla="*/ 123 h 175"/>
                <a:gd name="T12" fmla="*/ 46 w 244"/>
                <a:gd name="T13" fmla="*/ 97 h 175"/>
                <a:gd name="T14" fmla="*/ 32 w 244"/>
                <a:gd name="T15" fmla="*/ 175 h 175"/>
                <a:gd name="T16" fmla="*/ 57 w 244"/>
                <a:gd name="T17" fmla="*/ 175 h 175"/>
                <a:gd name="T18" fmla="*/ 75 w 244"/>
                <a:gd name="T19" fmla="*/ 142 h 175"/>
                <a:gd name="T20" fmla="*/ 93 w 244"/>
                <a:gd name="T21" fmla="*/ 175 h 175"/>
                <a:gd name="T22" fmla="*/ 118 w 244"/>
                <a:gd name="T23" fmla="*/ 175 h 175"/>
                <a:gd name="T24" fmla="*/ 104 w 244"/>
                <a:gd name="T25" fmla="*/ 97 h 175"/>
                <a:gd name="T26" fmla="*/ 140 w 244"/>
                <a:gd name="T27" fmla="*/ 123 h 175"/>
                <a:gd name="T28" fmla="*/ 92 w 244"/>
                <a:gd name="T29" fmla="*/ 48 h 175"/>
                <a:gd name="T30" fmla="*/ 208 w 244"/>
                <a:gd name="T31" fmla="*/ 97 h 175"/>
                <a:gd name="T32" fmla="*/ 214 w 244"/>
                <a:gd name="T33" fmla="*/ 84 h 175"/>
                <a:gd name="T34" fmla="*/ 198 w 244"/>
                <a:gd name="T35" fmla="*/ 68 h 175"/>
                <a:gd name="T36" fmla="*/ 181 w 244"/>
                <a:gd name="T37" fmla="*/ 84 h 175"/>
                <a:gd name="T38" fmla="*/ 187 w 244"/>
                <a:gd name="T39" fmla="*/ 97 h 175"/>
                <a:gd name="T40" fmla="*/ 158 w 244"/>
                <a:gd name="T41" fmla="*/ 143 h 175"/>
                <a:gd name="T42" fmla="*/ 180 w 244"/>
                <a:gd name="T43" fmla="*/ 127 h 175"/>
                <a:gd name="T44" fmla="*/ 171 w 244"/>
                <a:gd name="T45" fmla="*/ 175 h 175"/>
                <a:gd name="T46" fmla="*/ 186 w 244"/>
                <a:gd name="T47" fmla="*/ 175 h 175"/>
                <a:gd name="T48" fmla="*/ 198 w 244"/>
                <a:gd name="T49" fmla="*/ 155 h 175"/>
                <a:gd name="T50" fmla="*/ 209 w 244"/>
                <a:gd name="T51" fmla="*/ 175 h 175"/>
                <a:gd name="T52" fmla="*/ 224 w 244"/>
                <a:gd name="T53" fmla="*/ 175 h 175"/>
                <a:gd name="T54" fmla="*/ 216 w 244"/>
                <a:gd name="T55" fmla="*/ 127 h 175"/>
                <a:gd name="T56" fmla="*/ 237 w 244"/>
                <a:gd name="T57" fmla="*/ 143 h 175"/>
                <a:gd name="T58" fmla="*/ 208 w 244"/>
                <a:gd name="T59" fmla="*/ 9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4" h="175">
                  <a:moveTo>
                    <a:pt x="92" y="48"/>
                  </a:moveTo>
                  <a:cubicBezTo>
                    <a:pt x="98" y="43"/>
                    <a:pt x="102" y="36"/>
                    <a:pt x="102" y="27"/>
                  </a:cubicBezTo>
                  <a:cubicBezTo>
                    <a:pt x="102" y="12"/>
                    <a:pt x="90" y="0"/>
                    <a:pt x="75" y="0"/>
                  </a:cubicBezTo>
                  <a:cubicBezTo>
                    <a:pt x="60" y="0"/>
                    <a:pt x="48" y="12"/>
                    <a:pt x="48" y="27"/>
                  </a:cubicBezTo>
                  <a:cubicBezTo>
                    <a:pt x="48" y="36"/>
                    <a:pt x="52" y="43"/>
                    <a:pt x="58" y="48"/>
                  </a:cubicBezTo>
                  <a:cubicBezTo>
                    <a:pt x="31" y="58"/>
                    <a:pt x="0" y="113"/>
                    <a:pt x="10" y="123"/>
                  </a:cubicBezTo>
                  <a:cubicBezTo>
                    <a:pt x="19" y="131"/>
                    <a:pt x="34" y="114"/>
                    <a:pt x="46" y="97"/>
                  </a:cubicBezTo>
                  <a:cubicBezTo>
                    <a:pt x="39" y="123"/>
                    <a:pt x="34" y="151"/>
                    <a:pt x="32" y="175"/>
                  </a:cubicBezTo>
                  <a:cubicBezTo>
                    <a:pt x="57" y="175"/>
                    <a:pt x="57" y="175"/>
                    <a:pt x="57" y="175"/>
                  </a:cubicBezTo>
                  <a:cubicBezTo>
                    <a:pt x="57" y="161"/>
                    <a:pt x="66" y="142"/>
                    <a:pt x="75" y="142"/>
                  </a:cubicBezTo>
                  <a:cubicBezTo>
                    <a:pt x="84" y="142"/>
                    <a:pt x="93" y="161"/>
                    <a:pt x="93" y="175"/>
                  </a:cubicBezTo>
                  <a:cubicBezTo>
                    <a:pt x="118" y="175"/>
                    <a:pt x="118" y="175"/>
                    <a:pt x="118" y="175"/>
                  </a:cubicBezTo>
                  <a:cubicBezTo>
                    <a:pt x="116" y="151"/>
                    <a:pt x="111" y="123"/>
                    <a:pt x="104" y="97"/>
                  </a:cubicBezTo>
                  <a:cubicBezTo>
                    <a:pt x="116" y="114"/>
                    <a:pt x="131" y="131"/>
                    <a:pt x="140" y="123"/>
                  </a:cubicBezTo>
                  <a:cubicBezTo>
                    <a:pt x="150" y="113"/>
                    <a:pt x="119" y="58"/>
                    <a:pt x="92" y="48"/>
                  </a:cubicBezTo>
                  <a:close/>
                  <a:moveTo>
                    <a:pt x="208" y="97"/>
                  </a:moveTo>
                  <a:cubicBezTo>
                    <a:pt x="212" y="94"/>
                    <a:pt x="214" y="89"/>
                    <a:pt x="214" y="84"/>
                  </a:cubicBezTo>
                  <a:cubicBezTo>
                    <a:pt x="214" y="75"/>
                    <a:pt x="207" y="68"/>
                    <a:pt x="198" y="68"/>
                  </a:cubicBezTo>
                  <a:cubicBezTo>
                    <a:pt x="188" y="68"/>
                    <a:pt x="181" y="75"/>
                    <a:pt x="181" y="84"/>
                  </a:cubicBezTo>
                  <a:cubicBezTo>
                    <a:pt x="181" y="89"/>
                    <a:pt x="183" y="94"/>
                    <a:pt x="187" y="97"/>
                  </a:cubicBezTo>
                  <a:cubicBezTo>
                    <a:pt x="170" y="103"/>
                    <a:pt x="151" y="137"/>
                    <a:pt x="158" y="143"/>
                  </a:cubicBezTo>
                  <a:cubicBezTo>
                    <a:pt x="163" y="148"/>
                    <a:pt x="172" y="137"/>
                    <a:pt x="180" y="127"/>
                  </a:cubicBezTo>
                  <a:cubicBezTo>
                    <a:pt x="176" y="143"/>
                    <a:pt x="173" y="160"/>
                    <a:pt x="171" y="175"/>
                  </a:cubicBezTo>
                  <a:cubicBezTo>
                    <a:pt x="186" y="175"/>
                    <a:pt x="186" y="175"/>
                    <a:pt x="186" y="175"/>
                  </a:cubicBezTo>
                  <a:cubicBezTo>
                    <a:pt x="186" y="167"/>
                    <a:pt x="192" y="155"/>
                    <a:pt x="198" y="155"/>
                  </a:cubicBezTo>
                  <a:cubicBezTo>
                    <a:pt x="203" y="155"/>
                    <a:pt x="209" y="167"/>
                    <a:pt x="209" y="175"/>
                  </a:cubicBezTo>
                  <a:cubicBezTo>
                    <a:pt x="224" y="175"/>
                    <a:pt x="224" y="175"/>
                    <a:pt x="224" y="175"/>
                  </a:cubicBezTo>
                  <a:cubicBezTo>
                    <a:pt x="223" y="160"/>
                    <a:pt x="219" y="143"/>
                    <a:pt x="216" y="127"/>
                  </a:cubicBezTo>
                  <a:cubicBezTo>
                    <a:pt x="223" y="137"/>
                    <a:pt x="232" y="148"/>
                    <a:pt x="237" y="143"/>
                  </a:cubicBezTo>
                  <a:cubicBezTo>
                    <a:pt x="244" y="137"/>
                    <a:pt x="225" y="103"/>
                    <a:pt x="208" y="97"/>
                  </a:cubicBezTo>
                  <a:close/>
                </a:path>
              </a:pathLst>
            </a:custGeom>
            <a:solidFill>
              <a:srgbClr val="01ACBE"/>
            </a:solidFill>
            <a:ln>
              <a:noFill/>
            </a:ln>
            <a:extLst/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prstClr val="black"/>
                </a:solidFill>
              </a:endParaRPr>
            </a:p>
          </p:txBody>
        </p:sp>
        <p:sp>
          <p:nvSpPr>
            <p:cNvPr id="52" name="文本框 164"/>
            <p:cNvSpPr txBox="1"/>
            <p:nvPr/>
          </p:nvSpPr>
          <p:spPr>
            <a:xfrm>
              <a:off x="2091155" y="1584323"/>
              <a:ext cx="1846401" cy="368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zh-CN" sz="1400" dirty="0">
                  <a:solidFill>
                    <a:prstClr val="black">
                      <a:lumMod val="65000"/>
                      <a:lumOff val="35000"/>
                    </a:prstClr>
                  </a:solidFill>
                  <a:ea typeface="时尚中黑简体" panose="01010104010101010101" pitchFamily="2" charset="-122"/>
                </a:rPr>
                <a:t>Профицит</a:t>
              </a:r>
              <a:r>
                <a:rPr lang="ru-RU" altLang="zh-CN" sz="1050" dirty="0">
                  <a:solidFill>
                    <a:prstClr val="black">
                      <a:lumMod val="65000"/>
                      <a:lumOff val="35000"/>
                    </a:prstClr>
                  </a:solidFill>
                  <a:ea typeface="时尚中黑简体" panose="01010104010101010101" pitchFamily="2" charset="-122"/>
                </a:rPr>
                <a:t> бюджета</a:t>
              </a:r>
              <a:endParaRPr lang="zh-CN" altLang="en-US" sz="1050" dirty="0">
                <a:solidFill>
                  <a:prstClr val="black">
                    <a:lumMod val="65000"/>
                    <a:lumOff val="35000"/>
                  </a:prstClr>
                </a:solidFill>
                <a:ea typeface="时尚中黑简体" panose="01010104010101010101" pitchFamily="2" charset="-122"/>
              </a:endParaRPr>
            </a:p>
          </p:txBody>
        </p:sp>
        <p:sp>
          <p:nvSpPr>
            <p:cNvPr id="53" name="文本框 113"/>
            <p:cNvSpPr txBox="1"/>
            <p:nvPr/>
          </p:nvSpPr>
          <p:spPr>
            <a:xfrm>
              <a:off x="1781271" y="2015177"/>
              <a:ext cx="2040205" cy="448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ru-RU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itchFamily="34" charset="-122"/>
                </a:rPr>
                <a:t>Это превышение доходов бюджета над расходами</a:t>
              </a:r>
            </a:p>
          </p:txBody>
        </p:sp>
      </p:grpSp>
      <p:grpSp>
        <p:nvGrpSpPr>
          <p:cNvPr id="54" name="组合 111"/>
          <p:cNvGrpSpPr/>
          <p:nvPr/>
        </p:nvGrpSpPr>
        <p:grpSpPr>
          <a:xfrm>
            <a:off x="6149947" y="4851773"/>
            <a:ext cx="2292558" cy="1635570"/>
            <a:chOff x="1726464" y="2985402"/>
            <a:chExt cx="2390276" cy="1195575"/>
          </a:xfrm>
        </p:grpSpPr>
        <p:grpSp>
          <p:nvGrpSpPr>
            <p:cNvPr id="55" name="组合 112"/>
            <p:cNvGrpSpPr/>
            <p:nvPr/>
          </p:nvGrpSpPr>
          <p:grpSpPr>
            <a:xfrm>
              <a:off x="1816002" y="3028151"/>
              <a:ext cx="273219" cy="254594"/>
              <a:chOff x="8578850" y="286403"/>
              <a:chExt cx="793192" cy="739122"/>
            </a:xfrm>
            <a:solidFill>
              <a:srgbClr val="E87071"/>
            </a:solidFill>
          </p:grpSpPr>
          <p:sp>
            <p:nvSpPr>
              <p:cNvPr id="58" name="Freeform 35"/>
              <p:cNvSpPr>
                <a:spLocks/>
              </p:cNvSpPr>
              <p:nvPr/>
            </p:nvSpPr>
            <p:spPr bwMode="auto">
              <a:xfrm>
                <a:off x="8578850" y="530225"/>
                <a:ext cx="615950" cy="495300"/>
              </a:xfrm>
              <a:custGeom>
                <a:avLst/>
                <a:gdLst>
                  <a:gd name="T0" fmla="*/ 164 w 164"/>
                  <a:gd name="T1" fmla="*/ 59 h 132"/>
                  <a:gd name="T2" fmla="*/ 131 w 164"/>
                  <a:gd name="T3" fmla="*/ 63 h 132"/>
                  <a:gd name="T4" fmla="*/ 108 w 164"/>
                  <a:gd name="T5" fmla="*/ 61 h 132"/>
                  <a:gd name="T6" fmla="*/ 76 w 164"/>
                  <a:gd name="T7" fmla="*/ 83 h 132"/>
                  <a:gd name="T8" fmla="*/ 77 w 164"/>
                  <a:gd name="T9" fmla="*/ 50 h 132"/>
                  <a:gd name="T10" fmla="*/ 41 w 164"/>
                  <a:gd name="T11" fmla="*/ 0 h 132"/>
                  <a:gd name="T12" fmla="*/ 0 w 164"/>
                  <a:gd name="T13" fmla="*/ 48 h 132"/>
                  <a:gd name="T14" fmla="*/ 83 w 164"/>
                  <a:gd name="T15" fmla="*/ 105 h 132"/>
                  <a:gd name="T16" fmla="*/ 108 w 164"/>
                  <a:gd name="T17" fmla="*/ 102 h 132"/>
                  <a:gd name="T18" fmla="*/ 138 w 164"/>
                  <a:gd name="T19" fmla="*/ 132 h 132"/>
                  <a:gd name="T20" fmla="*/ 130 w 164"/>
                  <a:gd name="T21" fmla="*/ 95 h 132"/>
                  <a:gd name="T22" fmla="*/ 164 w 164"/>
                  <a:gd name="T23" fmla="*/ 59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4" h="132">
                    <a:moveTo>
                      <a:pt x="164" y="59"/>
                    </a:moveTo>
                    <a:cubicBezTo>
                      <a:pt x="154" y="62"/>
                      <a:pt x="143" y="63"/>
                      <a:pt x="131" y="63"/>
                    </a:cubicBezTo>
                    <a:cubicBezTo>
                      <a:pt x="123" y="63"/>
                      <a:pt x="115" y="62"/>
                      <a:pt x="108" y="61"/>
                    </a:cubicBezTo>
                    <a:cubicBezTo>
                      <a:pt x="104" y="64"/>
                      <a:pt x="76" y="83"/>
                      <a:pt x="76" y="83"/>
                    </a:cubicBezTo>
                    <a:cubicBezTo>
                      <a:pt x="76" y="83"/>
                      <a:pt x="76" y="56"/>
                      <a:pt x="77" y="50"/>
                    </a:cubicBezTo>
                    <a:cubicBezTo>
                      <a:pt x="55" y="38"/>
                      <a:pt x="41" y="20"/>
                      <a:pt x="41" y="0"/>
                    </a:cubicBezTo>
                    <a:cubicBezTo>
                      <a:pt x="17" y="10"/>
                      <a:pt x="0" y="28"/>
                      <a:pt x="0" y="48"/>
                    </a:cubicBezTo>
                    <a:cubicBezTo>
                      <a:pt x="0" y="80"/>
                      <a:pt x="37" y="105"/>
                      <a:pt x="83" y="105"/>
                    </a:cubicBezTo>
                    <a:cubicBezTo>
                      <a:pt x="92" y="105"/>
                      <a:pt x="100" y="104"/>
                      <a:pt x="108" y="102"/>
                    </a:cubicBezTo>
                    <a:cubicBezTo>
                      <a:pt x="138" y="132"/>
                      <a:pt x="138" y="132"/>
                      <a:pt x="138" y="132"/>
                    </a:cubicBezTo>
                    <a:cubicBezTo>
                      <a:pt x="130" y="95"/>
                      <a:pt x="130" y="95"/>
                      <a:pt x="130" y="95"/>
                    </a:cubicBezTo>
                    <a:cubicBezTo>
                      <a:pt x="148" y="87"/>
                      <a:pt x="160" y="74"/>
                      <a:pt x="164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 36"/>
              <p:cNvSpPr>
                <a:spLocks/>
              </p:cNvSpPr>
              <p:nvPr/>
            </p:nvSpPr>
            <p:spPr bwMode="auto">
              <a:xfrm>
                <a:off x="8752916" y="286403"/>
                <a:ext cx="619126" cy="469901"/>
              </a:xfrm>
              <a:custGeom>
                <a:avLst/>
                <a:gdLst>
                  <a:gd name="T0" fmla="*/ 83 w 165"/>
                  <a:gd name="T1" fmla="*/ 0 h 125"/>
                  <a:gd name="T2" fmla="*/ 0 w 165"/>
                  <a:gd name="T3" fmla="*/ 56 h 125"/>
                  <a:gd name="T4" fmla="*/ 36 w 165"/>
                  <a:gd name="T5" fmla="*/ 102 h 125"/>
                  <a:gd name="T6" fmla="*/ 35 w 165"/>
                  <a:gd name="T7" fmla="*/ 125 h 125"/>
                  <a:gd name="T8" fmla="*/ 57 w 165"/>
                  <a:gd name="T9" fmla="*/ 110 h 125"/>
                  <a:gd name="T10" fmla="*/ 83 w 165"/>
                  <a:gd name="T11" fmla="*/ 113 h 125"/>
                  <a:gd name="T12" fmla="*/ 165 w 165"/>
                  <a:gd name="T13" fmla="*/ 56 h 125"/>
                  <a:gd name="T14" fmla="*/ 83 w 165"/>
                  <a:gd name="T15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5" h="125">
                    <a:moveTo>
                      <a:pt x="83" y="0"/>
                    </a:moveTo>
                    <a:cubicBezTo>
                      <a:pt x="37" y="0"/>
                      <a:pt x="0" y="25"/>
                      <a:pt x="0" y="56"/>
                    </a:cubicBezTo>
                    <a:cubicBezTo>
                      <a:pt x="0" y="75"/>
                      <a:pt x="14" y="92"/>
                      <a:pt x="36" y="102"/>
                    </a:cubicBezTo>
                    <a:cubicBezTo>
                      <a:pt x="35" y="125"/>
                      <a:pt x="35" y="125"/>
                      <a:pt x="35" y="125"/>
                    </a:cubicBezTo>
                    <a:cubicBezTo>
                      <a:pt x="57" y="110"/>
                      <a:pt x="57" y="110"/>
                      <a:pt x="57" y="110"/>
                    </a:cubicBezTo>
                    <a:cubicBezTo>
                      <a:pt x="65" y="112"/>
                      <a:pt x="74" y="113"/>
                      <a:pt x="83" y="113"/>
                    </a:cubicBezTo>
                    <a:cubicBezTo>
                      <a:pt x="128" y="113"/>
                      <a:pt x="165" y="87"/>
                      <a:pt x="165" y="56"/>
                    </a:cubicBezTo>
                    <a:cubicBezTo>
                      <a:pt x="165" y="25"/>
                      <a:pt x="128" y="0"/>
                      <a:pt x="8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6" name="文本框 159"/>
            <p:cNvSpPr txBox="1"/>
            <p:nvPr/>
          </p:nvSpPr>
          <p:spPr>
            <a:xfrm>
              <a:off x="2024249" y="2985402"/>
              <a:ext cx="2034746" cy="455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zh-CN" sz="1400" dirty="0">
                  <a:solidFill>
                    <a:prstClr val="black">
                      <a:lumMod val="65000"/>
                      <a:lumOff val="35000"/>
                    </a:prstClr>
                  </a:solidFill>
                  <a:ea typeface="时尚中黑简体" panose="01010104010101010101" pitchFamily="2" charset="-122"/>
                </a:rPr>
                <a:t>Консолидированный бюджет</a:t>
              </a:r>
              <a:endParaRPr lang="zh-CN" altLang="en-US" sz="1400" dirty="0">
                <a:solidFill>
                  <a:prstClr val="black">
                    <a:lumMod val="65000"/>
                    <a:lumOff val="35000"/>
                  </a:prstClr>
                </a:solidFill>
                <a:ea typeface="时尚中黑简体" panose="01010104010101010101" pitchFamily="2" charset="-122"/>
              </a:endParaRPr>
            </a:p>
          </p:txBody>
        </p:sp>
        <p:sp>
          <p:nvSpPr>
            <p:cNvPr id="57" name="文本框 113"/>
            <p:cNvSpPr txBox="1"/>
            <p:nvPr/>
          </p:nvSpPr>
          <p:spPr>
            <a:xfrm>
              <a:off x="1726464" y="3362867"/>
              <a:ext cx="2390276" cy="818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ru-RU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itchFamily="34" charset="-122"/>
                </a:rPr>
                <a:t>Это свод бюджетов бюджетной системы </a:t>
              </a:r>
              <a:r>
                <a:rPr lang="ru-RU" sz="1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Times New Roman" pitchFamily="18" charset="0"/>
                </a:rPr>
                <a:t>на соответствующей территории (без учета межбюджетных трансфертов между этими бюджетами)</a:t>
              </a:r>
              <a:endPara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endParaRPr>
            </a:p>
            <a:p>
              <a:pPr>
                <a:lnSpc>
                  <a:spcPts val="1125"/>
                </a:lnSpc>
              </a:pPr>
              <a:endParaRPr lang="ru-RU" altLang="zh-CN" sz="75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itchFamily="34" charset="-122"/>
              </a:endParaRPr>
            </a:p>
          </p:txBody>
        </p:sp>
      </p:grpSp>
      <p:grpSp>
        <p:nvGrpSpPr>
          <p:cNvPr id="60" name="组合 123"/>
          <p:cNvGrpSpPr/>
          <p:nvPr/>
        </p:nvGrpSpPr>
        <p:grpSpPr>
          <a:xfrm>
            <a:off x="4000843" y="868749"/>
            <a:ext cx="1892025" cy="632413"/>
            <a:chOff x="8573242" y="2380412"/>
            <a:chExt cx="2266659" cy="757902"/>
          </a:xfrm>
        </p:grpSpPr>
        <p:sp>
          <p:nvSpPr>
            <p:cNvPr id="61" name="文本框 117"/>
            <p:cNvSpPr txBox="1"/>
            <p:nvPr/>
          </p:nvSpPr>
          <p:spPr>
            <a:xfrm>
              <a:off x="8949048" y="2385250"/>
              <a:ext cx="1645308" cy="368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zh-CN" sz="1400" dirty="0">
                  <a:solidFill>
                    <a:prstClr val="black">
                      <a:lumMod val="65000"/>
                      <a:lumOff val="35000"/>
                    </a:prstClr>
                  </a:solidFill>
                  <a:ea typeface="时尚中黑简体" panose="01010104010101010101" pitchFamily="2" charset="-122"/>
                </a:rPr>
                <a:t>Доходы</a:t>
              </a:r>
              <a:r>
                <a:rPr lang="ru-RU" altLang="zh-CN" sz="1050" dirty="0">
                  <a:solidFill>
                    <a:prstClr val="black">
                      <a:lumMod val="65000"/>
                      <a:lumOff val="35000"/>
                    </a:prstClr>
                  </a:solidFill>
                  <a:ea typeface="时尚中黑简体" panose="01010104010101010101" pitchFamily="2" charset="-122"/>
                </a:rPr>
                <a:t> бюджета</a:t>
              </a:r>
              <a:endParaRPr lang="zh-CN" altLang="en-US" sz="1050" dirty="0">
                <a:solidFill>
                  <a:prstClr val="black">
                    <a:lumMod val="65000"/>
                    <a:lumOff val="35000"/>
                  </a:prstClr>
                </a:solidFill>
                <a:ea typeface="时尚中黑简体" panose="01010104010101010101" pitchFamily="2" charset="-122"/>
              </a:endParaRPr>
            </a:p>
          </p:txBody>
        </p:sp>
        <p:grpSp>
          <p:nvGrpSpPr>
            <p:cNvPr id="62" name="Group 11"/>
            <p:cNvGrpSpPr>
              <a:grpSpLocks noChangeAspect="1"/>
            </p:cNvGrpSpPr>
            <p:nvPr/>
          </p:nvGrpSpPr>
          <p:grpSpPr bwMode="auto">
            <a:xfrm>
              <a:off x="8573242" y="2380412"/>
              <a:ext cx="307453" cy="267243"/>
              <a:chOff x="4838" y="1902"/>
              <a:chExt cx="497" cy="432"/>
            </a:xfrm>
            <a:solidFill>
              <a:srgbClr val="FFB850"/>
            </a:solidFill>
          </p:grpSpPr>
          <p:sp>
            <p:nvSpPr>
              <p:cNvPr id="64" name="Freeform 12"/>
              <p:cNvSpPr>
                <a:spLocks noEditPoints="1"/>
              </p:cNvSpPr>
              <p:nvPr/>
            </p:nvSpPr>
            <p:spPr bwMode="auto">
              <a:xfrm>
                <a:off x="5001" y="1999"/>
                <a:ext cx="334" cy="335"/>
              </a:xfrm>
              <a:custGeom>
                <a:avLst/>
                <a:gdLst>
                  <a:gd name="T0" fmla="*/ 9 w 80"/>
                  <a:gd name="T1" fmla="*/ 19 h 80"/>
                  <a:gd name="T2" fmla="*/ 10 w 80"/>
                  <a:gd name="T3" fmla="*/ 26 h 80"/>
                  <a:gd name="T4" fmla="*/ 5 w 80"/>
                  <a:gd name="T5" fmla="*/ 27 h 80"/>
                  <a:gd name="T6" fmla="*/ 0 w 80"/>
                  <a:gd name="T7" fmla="*/ 31 h 80"/>
                  <a:gd name="T8" fmla="*/ 3 w 80"/>
                  <a:gd name="T9" fmla="*/ 37 h 80"/>
                  <a:gd name="T10" fmla="*/ 7 w 80"/>
                  <a:gd name="T11" fmla="*/ 42 h 80"/>
                  <a:gd name="T12" fmla="*/ 3 w 80"/>
                  <a:gd name="T13" fmla="*/ 46 h 80"/>
                  <a:gd name="T14" fmla="*/ 1 w 80"/>
                  <a:gd name="T15" fmla="*/ 52 h 80"/>
                  <a:gd name="T16" fmla="*/ 7 w 80"/>
                  <a:gd name="T17" fmla="*/ 56 h 80"/>
                  <a:gd name="T18" fmla="*/ 11 w 80"/>
                  <a:gd name="T19" fmla="*/ 57 h 80"/>
                  <a:gd name="T20" fmla="*/ 11 w 80"/>
                  <a:gd name="T21" fmla="*/ 63 h 80"/>
                  <a:gd name="T22" fmla="*/ 13 w 80"/>
                  <a:gd name="T23" fmla="*/ 70 h 80"/>
                  <a:gd name="T24" fmla="*/ 19 w 80"/>
                  <a:gd name="T25" fmla="*/ 70 h 80"/>
                  <a:gd name="T26" fmla="*/ 25 w 80"/>
                  <a:gd name="T27" fmla="*/ 70 h 80"/>
                  <a:gd name="T28" fmla="*/ 27 w 80"/>
                  <a:gd name="T29" fmla="*/ 74 h 80"/>
                  <a:gd name="T30" fmla="*/ 31 w 80"/>
                  <a:gd name="T31" fmla="*/ 79 h 80"/>
                  <a:gd name="T32" fmla="*/ 37 w 80"/>
                  <a:gd name="T33" fmla="*/ 76 h 80"/>
                  <a:gd name="T34" fmla="*/ 42 w 80"/>
                  <a:gd name="T35" fmla="*/ 73 h 80"/>
                  <a:gd name="T36" fmla="*/ 46 w 80"/>
                  <a:gd name="T37" fmla="*/ 76 h 80"/>
                  <a:gd name="T38" fmla="*/ 52 w 80"/>
                  <a:gd name="T39" fmla="*/ 78 h 80"/>
                  <a:gd name="T40" fmla="*/ 56 w 80"/>
                  <a:gd name="T41" fmla="*/ 73 h 80"/>
                  <a:gd name="T42" fmla="*/ 58 w 80"/>
                  <a:gd name="T43" fmla="*/ 67 h 80"/>
                  <a:gd name="T44" fmla="*/ 63 w 80"/>
                  <a:gd name="T45" fmla="*/ 68 h 80"/>
                  <a:gd name="T46" fmla="*/ 69 w 80"/>
                  <a:gd name="T47" fmla="*/ 67 h 80"/>
                  <a:gd name="T48" fmla="*/ 70 w 80"/>
                  <a:gd name="T49" fmla="*/ 60 h 80"/>
                  <a:gd name="T50" fmla="*/ 69 w 80"/>
                  <a:gd name="T51" fmla="*/ 54 h 80"/>
                  <a:gd name="T52" fmla="*/ 74 w 80"/>
                  <a:gd name="T53" fmla="*/ 53 h 80"/>
                  <a:gd name="T54" fmla="*/ 79 w 80"/>
                  <a:gd name="T55" fmla="*/ 48 h 80"/>
                  <a:gd name="T56" fmla="*/ 76 w 80"/>
                  <a:gd name="T57" fmla="*/ 42 h 80"/>
                  <a:gd name="T58" fmla="*/ 72 w 80"/>
                  <a:gd name="T59" fmla="*/ 37 h 80"/>
                  <a:gd name="T60" fmla="*/ 76 w 80"/>
                  <a:gd name="T61" fmla="*/ 34 h 80"/>
                  <a:gd name="T62" fmla="*/ 78 w 80"/>
                  <a:gd name="T63" fmla="*/ 27 h 80"/>
                  <a:gd name="T64" fmla="*/ 73 w 80"/>
                  <a:gd name="T65" fmla="*/ 24 h 80"/>
                  <a:gd name="T66" fmla="*/ 67 w 80"/>
                  <a:gd name="T67" fmla="*/ 21 h 80"/>
                  <a:gd name="T68" fmla="*/ 68 w 80"/>
                  <a:gd name="T69" fmla="*/ 16 h 80"/>
                  <a:gd name="T70" fmla="*/ 67 w 80"/>
                  <a:gd name="T71" fmla="*/ 10 h 80"/>
                  <a:gd name="T72" fmla="*/ 60 w 80"/>
                  <a:gd name="T73" fmla="*/ 9 h 80"/>
                  <a:gd name="T74" fmla="*/ 54 w 80"/>
                  <a:gd name="T75" fmla="*/ 10 h 80"/>
                  <a:gd name="T76" fmla="*/ 52 w 80"/>
                  <a:gd name="T77" fmla="*/ 5 h 80"/>
                  <a:gd name="T78" fmla="*/ 48 w 80"/>
                  <a:gd name="T79" fmla="*/ 0 h 80"/>
                  <a:gd name="T80" fmla="*/ 42 w 80"/>
                  <a:gd name="T81" fmla="*/ 3 h 80"/>
                  <a:gd name="T82" fmla="*/ 37 w 80"/>
                  <a:gd name="T83" fmla="*/ 7 h 80"/>
                  <a:gd name="T84" fmla="*/ 33 w 80"/>
                  <a:gd name="T85" fmla="*/ 3 h 80"/>
                  <a:gd name="T86" fmla="*/ 27 w 80"/>
                  <a:gd name="T87" fmla="*/ 1 h 80"/>
                  <a:gd name="T88" fmla="*/ 23 w 80"/>
                  <a:gd name="T89" fmla="*/ 7 h 80"/>
                  <a:gd name="T90" fmla="*/ 21 w 80"/>
                  <a:gd name="T91" fmla="*/ 13 h 80"/>
                  <a:gd name="T92" fmla="*/ 16 w 80"/>
                  <a:gd name="T93" fmla="*/ 11 h 80"/>
                  <a:gd name="T94" fmla="*/ 10 w 80"/>
                  <a:gd name="T95" fmla="*/ 13 h 80"/>
                  <a:gd name="T96" fmla="*/ 9 w 80"/>
                  <a:gd name="T97" fmla="*/ 19 h 80"/>
                  <a:gd name="T98" fmla="*/ 32 w 80"/>
                  <a:gd name="T99" fmla="*/ 18 h 80"/>
                  <a:gd name="T100" fmla="*/ 62 w 80"/>
                  <a:gd name="T101" fmla="*/ 33 h 80"/>
                  <a:gd name="T102" fmla="*/ 47 w 80"/>
                  <a:gd name="T103" fmla="*/ 62 h 80"/>
                  <a:gd name="T104" fmla="*/ 18 w 80"/>
                  <a:gd name="T105" fmla="*/ 47 h 80"/>
                  <a:gd name="T106" fmla="*/ 32 w 80"/>
                  <a:gd name="T107" fmla="*/ 18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80" h="80">
                    <a:moveTo>
                      <a:pt x="9" y="19"/>
                    </a:moveTo>
                    <a:cubicBezTo>
                      <a:pt x="11" y="21"/>
                      <a:pt x="10" y="25"/>
                      <a:pt x="10" y="26"/>
                    </a:cubicBezTo>
                    <a:cubicBezTo>
                      <a:pt x="9" y="27"/>
                      <a:pt x="7" y="27"/>
                      <a:pt x="5" y="27"/>
                    </a:cubicBezTo>
                    <a:cubicBezTo>
                      <a:pt x="3" y="26"/>
                      <a:pt x="1" y="28"/>
                      <a:pt x="0" y="31"/>
                    </a:cubicBezTo>
                    <a:cubicBezTo>
                      <a:pt x="0" y="34"/>
                      <a:pt x="1" y="37"/>
                      <a:pt x="3" y="37"/>
                    </a:cubicBezTo>
                    <a:cubicBezTo>
                      <a:pt x="5" y="38"/>
                      <a:pt x="7" y="41"/>
                      <a:pt x="7" y="42"/>
                    </a:cubicBezTo>
                    <a:cubicBezTo>
                      <a:pt x="7" y="44"/>
                      <a:pt x="5" y="45"/>
                      <a:pt x="3" y="46"/>
                    </a:cubicBezTo>
                    <a:cubicBezTo>
                      <a:pt x="1" y="47"/>
                      <a:pt x="0" y="49"/>
                      <a:pt x="1" y="52"/>
                    </a:cubicBezTo>
                    <a:cubicBezTo>
                      <a:pt x="2" y="55"/>
                      <a:pt x="4" y="57"/>
                      <a:pt x="7" y="56"/>
                    </a:cubicBezTo>
                    <a:cubicBezTo>
                      <a:pt x="9" y="55"/>
                      <a:pt x="11" y="56"/>
                      <a:pt x="11" y="57"/>
                    </a:cubicBezTo>
                    <a:cubicBezTo>
                      <a:pt x="12" y="58"/>
                      <a:pt x="13" y="62"/>
                      <a:pt x="11" y="63"/>
                    </a:cubicBezTo>
                    <a:cubicBezTo>
                      <a:pt x="10" y="65"/>
                      <a:pt x="10" y="68"/>
                      <a:pt x="13" y="70"/>
                    </a:cubicBezTo>
                    <a:cubicBezTo>
                      <a:pt x="15" y="72"/>
                      <a:pt x="18" y="72"/>
                      <a:pt x="19" y="70"/>
                    </a:cubicBezTo>
                    <a:cubicBezTo>
                      <a:pt x="20" y="69"/>
                      <a:pt x="24" y="69"/>
                      <a:pt x="25" y="70"/>
                    </a:cubicBezTo>
                    <a:cubicBezTo>
                      <a:pt x="27" y="70"/>
                      <a:pt x="27" y="72"/>
                      <a:pt x="27" y="74"/>
                    </a:cubicBezTo>
                    <a:cubicBezTo>
                      <a:pt x="26" y="76"/>
                      <a:pt x="28" y="78"/>
                      <a:pt x="31" y="79"/>
                    </a:cubicBezTo>
                    <a:cubicBezTo>
                      <a:pt x="34" y="80"/>
                      <a:pt x="37" y="79"/>
                      <a:pt x="37" y="76"/>
                    </a:cubicBezTo>
                    <a:cubicBezTo>
                      <a:pt x="37" y="74"/>
                      <a:pt x="41" y="73"/>
                      <a:pt x="42" y="73"/>
                    </a:cubicBezTo>
                    <a:cubicBezTo>
                      <a:pt x="43" y="72"/>
                      <a:pt x="45" y="74"/>
                      <a:pt x="46" y="76"/>
                    </a:cubicBezTo>
                    <a:cubicBezTo>
                      <a:pt x="46" y="78"/>
                      <a:pt x="49" y="79"/>
                      <a:pt x="52" y="78"/>
                    </a:cubicBezTo>
                    <a:cubicBezTo>
                      <a:pt x="55" y="77"/>
                      <a:pt x="56" y="75"/>
                      <a:pt x="56" y="73"/>
                    </a:cubicBezTo>
                    <a:cubicBezTo>
                      <a:pt x="55" y="71"/>
                      <a:pt x="57" y="68"/>
                      <a:pt x="58" y="67"/>
                    </a:cubicBezTo>
                    <a:cubicBezTo>
                      <a:pt x="59" y="66"/>
                      <a:pt x="61" y="67"/>
                      <a:pt x="63" y="68"/>
                    </a:cubicBezTo>
                    <a:cubicBezTo>
                      <a:pt x="65" y="70"/>
                      <a:pt x="67" y="69"/>
                      <a:pt x="69" y="67"/>
                    </a:cubicBezTo>
                    <a:cubicBezTo>
                      <a:pt x="71" y="65"/>
                      <a:pt x="72" y="62"/>
                      <a:pt x="70" y="60"/>
                    </a:cubicBezTo>
                    <a:cubicBezTo>
                      <a:pt x="69" y="59"/>
                      <a:pt x="69" y="55"/>
                      <a:pt x="69" y="54"/>
                    </a:cubicBezTo>
                    <a:cubicBezTo>
                      <a:pt x="70" y="53"/>
                      <a:pt x="72" y="52"/>
                      <a:pt x="74" y="53"/>
                    </a:cubicBezTo>
                    <a:cubicBezTo>
                      <a:pt x="76" y="53"/>
                      <a:pt x="78" y="51"/>
                      <a:pt x="79" y="48"/>
                    </a:cubicBezTo>
                    <a:cubicBezTo>
                      <a:pt x="80" y="45"/>
                      <a:pt x="78" y="43"/>
                      <a:pt x="76" y="42"/>
                    </a:cubicBezTo>
                    <a:cubicBezTo>
                      <a:pt x="74" y="42"/>
                      <a:pt x="72" y="38"/>
                      <a:pt x="72" y="37"/>
                    </a:cubicBezTo>
                    <a:cubicBezTo>
                      <a:pt x="72" y="36"/>
                      <a:pt x="74" y="34"/>
                      <a:pt x="76" y="34"/>
                    </a:cubicBezTo>
                    <a:cubicBezTo>
                      <a:pt x="78" y="33"/>
                      <a:pt x="79" y="30"/>
                      <a:pt x="78" y="27"/>
                    </a:cubicBezTo>
                    <a:cubicBezTo>
                      <a:pt x="77" y="25"/>
                      <a:pt x="75" y="23"/>
                      <a:pt x="73" y="24"/>
                    </a:cubicBezTo>
                    <a:cubicBezTo>
                      <a:pt x="71" y="24"/>
                      <a:pt x="67" y="22"/>
                      <a:pt x="67" y="21"/>
                    </a:cubicBezTo>
                    <a:cubicBezTo>
                      <a:pt x="66" y="20"/>
                      <a:pt x="66" y="18"/>
                      <a:pt x="68" y="16"/>
                    </a:cubicBezTo>
                    <a:cubicBezTo>
                      <a:pt x="69" y="15"/>
                      <a:pt x="69" y="12"/>
                      <a:pt x="67" y="10"/>
                    </a:cubicBezTo>
                    <a:cubicBezTo>
                      <a:pt x="64" y="8"/>
                      <a:pt x="61" y="8"/>
                      <a:pt x="60" y="9"/>
                    </a:cubicBezTo>
                    <a:cubicBezTo>
                      <a:pt x="59" y="11"/>
                      <a:pt x="55" y="10"/>
                      <a:pt x="54" y="10"/>
                    </a:cubicBezTo>
                    <a:cubicBezTo>
                      <a:pt x="52" y="9"/>
                      <a:pt x="52" y="7"/>
                      <a:pt x="52" y="5"/>
                    </a:cubicBezTo>
                    <a:cubicBezTo>
                      <a:pt x="53" y="3"/>
                      <a:pt x="51" y="1"/>
                      <a:pt x="48" y="0"/>
                    </a:cubicBezTo>
                    <a:cubicBezTo>
                      <a:pt x="45" y="0"/>
                      <a:pt x="42" y="1"/>
                      <a:pt x="42" y="3"/>
                    </a:cubicBezTo>
                    <a:cubicBezTo>
                      <a:pt x="42" y="5"/>
                      <a:pt x="38" y="7"/>
                      <a:pt x="37" y="7"/>
                    </a:cubicBezTo>
                    <a:cubicBezTo>
                      <a:pt x="36" y="7"/>
                      <a:pt x="34" y="5"/>
                      <a:pt x="33" y="3"/>
                    </a:cubicBezTo>
                    <a:cubicBezTo>
                      <a:pt x="33" y="1"/>
                      <a:pt x="30" y="1"/>
                      <a:pt x="27" y="1"/>
                    </a:cubicBezTo>
                    <a:cubicBezTo>
                      <a:pt x="24" y="2"/>
                      <a:pt x="23" y="5"/>
                      <a:pt x="23" y="7"/>
                    </a:cubicBezTo>
                    <a:cubicBezTo>
                      <a:pt x="24" y="9"/>
                      <a:pt x="22" y="12"/>
                      <a:pt x="21" y="13"/>
                    </a:cubicBezTo>
                    <a:cubicBezTo>
                      <a:pt x="20" y="13"/>
                      <a:pt x="18" y="13"/>
                      <a:pt x="16" y="11"/>
                    </a:cubicBezTo>
                    <a:cubicBezTo>
                      <a:pt x="15" y="10"/>
                      <a:pt x="12" y="11"/>
                      <a:pt x="10" y="13"/>
                    </a:cubicBezTo>
                    <a:cubicBezTo>
                      <a:pt x="8" y="15"/>
                      <a:pt x="7" y="18"/>
                      <a:pt x="9" y="19"/>
                    </a:cubicBezTo>
                    <a:close/>
                    <a:moveTo>
                      <a:pt x="32" y="18"/>
                    </a:moveTo>
                    <a:cubicBezTo>
                      <a:pt x="45" y="14"/>
                      <a:pt x="58" y="21"/>
                      <a:pt x="62" y="33"/>
                    </a:cubicBezTo>
                    <a:cubicBezTo>
                      <a:pt x="65" y="45"/>
                      <a:pt x="59" y="58"/>
                      <a:pt x="47" y="62"/>
                    </a:cubicBezTo>
                    <a:cubicBezTo>
                      <a:pt x="34" y="66"/>
                      <a:pt x="21" y="59"/>
                      <a:pt x="18" y="47"/>
                    </a:cubicBezTo>
                    <a:cubicBezTo>
                      <a:pt x="14" y="35"/>
                      <a:pt x="20" y="22"/>
                      <a:pt x="32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Freeform 13"/>
              <p:cNvSpPr>
                <a:spLocks noEditPoints="1"/>
              </p:cNvSpPr>
              <p:nvPr/>
            </p:nvSpPr>
            <p:spPr bwMode="auto">
              <a:xfrm>
                <a:off x="4838" y="1902"/>
                <a:ext cx="217" cy="214"/>
              </a:xfrm>
              <a:custGeom>
                <a:avLst/>
                <a:gdLst>
                  <a:gd name="T0" fmla="*/ 6 w 52"/>
                  <a:gd name="T1" fmla="*/ 12 h 51"/>
                  <a:gd name="T2" fmla="*/ 7 w 52"/>
                  <a:gd name="T3" fmla="*/ 16 h 51"/>
                  <a:gd name="T4" fmla="*/ 4 w 52"/>
                  <a:gd name="T5" fmla="*/ 17 h 51"/>
                  <a:gd name="T6" fmla="*/ 1 w 52"/>
                  <a:gd name="T7" fmla="*/ 20 h 51"/>
                  <a:gd name="T8" fmla="*/ 3 w 52"/>
                  <a:gd name="T9" fmla="*/ 24 h 51"/>
                  <a:gd name="T10" fmla="*/ 5 w 52"/>
                  <a:gd name="T11" fmla="*/ 27 h 51"/>
                  <a:gd name="T12" fmla="*/ 3 w 52"/>
                  <a:gd name="T13" fmla="*/ 29 h 51"/>
                  <a:gd name="T14" fmla="*/ 1 w 52"/>
                  <a:gd name="T15" fmla="*/ 33 h 51"/>
                  <a:gd name="T16" fmla="*/ 5 w 52"/>
                  <a:gd name="T17" fmla="*/ 36 h 51"/>
                  <a:gd name="T18" fmla="*/ 8 w 52"/>
                  <a:gd name="T19" fmla="*/ 36 h 51"/>
                  <a:gd name="T20" fmla="*/ 8 w 52"/>
                  <a:gd name="T21" fmla="*/ 41 h 51"/>
                  <a:gd name="T22" fmla="*/ 9 w 52"/>
                  <a:gd name="T23" fmla="*/ 45 h 51"/>
                  <a:gd name="T24" fmla="*/ 13 w 52"/>
                  <a:gd name="T25" fmla="*/ 45 h 51"/>
                  <a:gd name="T26" fmla="*/ 17 w 52"/>
                  <a:gd name="T27" fmla="*/ 45 h 51"/>
                  <a:gd name="T28" fmla="*/ 18 w 52"/>
                  <a:gd name="T29" fmla="*/ 48 h 51"/>
                  <a:gd name="T30" fmla="*/ 21 w 52"/>
                  <a:gd name="T31" fmla="*/ 51 h 51"/>
                  <a:gd name="T32" fmla="*/ 25 w 52"/>
                  <a:gd name="T33" fmla="*/ 49 h 51"/>
                  <a:gd name="T34" fmla="*/ 28 w 52"/>
                  <a:gd name="T35" fmla="*/ 47 h 51"/>
                  <a:gd name="T36" fmla="*/ 30 w 52"/>
                  <a:gd name="T37" fmla="*/ 49 h 51"/>
                  <a:gd name="T38" fmla="*/ 34 w 52"/>
                  <a:gd name="T39" fmla="*/ 50 h 51"/>
                  <a:gd name="T40" fmla="*/ 37 w 52"/>
                  <a:gd name="T41" fmla="*/ 47 h 51"/>
                  <a:gd name="T42" fmla="*/ 38 w 52"/>
                  <a:gd name="T43" fmla="*/ 43 h 51"/>
                  <a:gd name="T44" fmla="*/ 41 w 52"/>
                  <a:gd name="T45" fmla="*/ 44 h 51"/>
                  <a:gd name="T46" fmla="*/ 45 w 52"/>
                  <a:gd name="T47" fmla="*/ 43 h 51"/>
                  <a:gd name="T48" fmla="*/ 46 w 52"/>
                  <a:gd name="T49" fmla="*/ 39 h 51"/>
                  <a:gd name="T50" fmla="*/ 45 w 52"/>
                  <a:gd name="T51" fmla="*/ 35 h 51"/>
                  <a:gd name="T52" fmla="*/ 48 w 52"/>
                  <a:gd name="T53" fmla="*/ 34 h 51"/>
                  <a:gd name="T54" fmla="*/ 51 w 52"/>
                  <a:gd name="T55" fmla="*/ 31 h 51"/>
                  <a:gd name="T56" fmla="*/ 50 w 52"/>
                  <a:gd name="T57" fmla="*/ 27 h 51"/>
                  <a:gd name="T58" fmla="*/ 47 w 52"/>
                  <a:gd name="T59" fmla="*/ 24 h 51"/>
                  <a:gd name="T60" fmla="*/ 49 w 52"/>
                  <a:gd name="T61" fmla="*/ 22 h 51"/>
                  <a:gd name="T62" fmla="*/ 51 w 52"/>
                  <a:gd name="T63" fmla="*/ 18 h 51"/>
                  <a:gd name="T64" fmla="*/ 47 w 52"/>
                  <a:gd name="T65" fmla="*/ 15 h 51"/>
                  <a:gd name="T66" fmla="*/ 44 w 52"/>
                  <a:gd name="T67" fmla="*/ 13 h 51"/>
                  <a:gd name="T68" fmla="*/ 44 w 52"/>
                  <a:gd name="T69" fmla="*/ 10 h 51"/>
                  <a:gd name="T70" fmla="*/ 43 w 52"/>
                  <a:gd name="T71" fmla="*/ 6 h 51"/>
                  <a:gd name="T72" fmla="*/ 39 w 52"/>
                  <a:gd name="T73" fmla="*/ 6 h 51"/>
                  <a:gd name="T74" fmla="*/ 35 w 52"/>
                  <a:gd name="T75" fmla="*/ 6 h 51"/>
                  <a:gd name="T76" fmla="*/ 34 w 52"/>
                  <a:gd name="T77" fmla="*/ 3 h 51"/>
                  <a:gd name="T78" fmla="*/ 32 w 52"/>
                  <a:gd name="T79" fmla="*/ 0 h 51"/>
                  <a:gd name="T80" fmla="*/ 28 w 52"/>
                  <a:gd name="T81" fmla="*/ 2 h 51"/>
                  <a:gd name="T82" fmla="*/ 24 w 52"/>
                  <a:gd name="T83" fmla="*/ 4 h 51"/>
                  <a:gd name="T84" fmla="*/ 22 w 52"/>
                  <a:gd name="T85" fmla="*/ 2 h 51"/>
                  <a:gd name="T86" fmla="*/ 18 w 52"/>
                  <a:gd name="T87" fmla="*/ 1 h 51"/>
                  <a:gd name="T88" fmla="*/ 16 w 52"/>
                  <a:gd name="T89" fmla="*/ 4 h 51"/>
                  <a:gd name="T90" fmla="*/ 14 w 52"/>
                  <a:gd name="T91" fmla="*/ 8 h 51"/>
                  <a:gd name="T92" fmla="*/ 11 w 52"/>
                  <a:gd name="T93" fmla="*/ 7 h 51"/>
                  <a:gd name="T94" fmla="*/ 7 w 52"/>
                  <a:gd name="T95" fmla="*/ 8 h 51"/>
                  <a:gd name="T96" fmla="*/ 6 w 52"/>
                  <a:gd name="T97" fmla="*/ 12 h 51"/>
                  <a:gd name="T98" fmla="*/ 22 w 52"/>
                  <a:gd name="T99" fmla="*/ 11 h 51"/>
                  <a:gd name="T100" fmla="*/ 40 w 52"/>
                  <a:gd name="T101" fmla="*/ 21 h 51"/>
                  <a:gd name="T102" fmla="*/ 31 w 52"/>
                  <a:gd name="T103" fmla="*/ 40 h 51"/>
                  <a:gd name="T104" fmla="*/ 12 w 52"/>
                  <a:gd name="T105" fmla="*/ 30 h 51"/>
                  <a:gd name="T106" fmla="*/ 22 w 52"/>
                  <a:gd name="T107" fmla="*/ 1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2" h="51">
                    <a:moveTo>
                      <a:pt x="6" y="12"/>
                    </a:moveTo>
                    <a:cubicBezTo>
                      <a:pt x="7" y="13"/>
                      <a:pt x="7" y="16"/>
                      <a:pt x="7" y="16"/>
                    </a:cubicBezTo>
                    <a:cubicBezTo>
                      <a:pt x="7" y="17"/>
                      <a:pt x="5" y="18"/>
                      <a:pt x="4" y="17"/>
                    </a:cubicBezTo>
                    <a:cubicBezTo>
                      <a:pt x="3" y="17"/>
                      <a:pt x="1" y="18"/>
                      <a:pt x="1" y="20"/>
                    </a:cubicBezTo>
                    <a:cubicBezTo>
                      <a:pt x="0" y="22"/>
                      <a:pt x="1" y="24"/>
                      <a:pt x="3" y="24"/>
                    </a:cubicBezTo>
                    <a:cubicBezTo>
                      <a:pt x="4" y="24"/>
                      <a:pt x="5" y="26"/>
                      <a:pt x="5" y="27"/>
                    </a:cubicBezTo>
                    <a:cubicBezTo>
                      <a:pt x="5" y="28"/>
                      <a:pt x="4" y="29"/>
                      <a:pt x="3" y="29"/>
                    </a:cubicBezTo>
                    <a:cubicBezTo>
                      <a:pt x="1" y="30"/>
                      <a:pt x="1" y="32"/>
                      <a:pt x="1" y="33"/>
                    </a:cubicBezTo>
                    <a:cubicBezTo>
                      <a:pt x="2" y="35"/>
                      <a:pt x="4" y="36"/>
                      <a:pt x="5" y="36"/>
                    </a:cubicBezTo>
                    <a:cubicBezTo>
                      <a:pt x="6" y="36"/>
                      <a:pt x="8" y="36"/>
                      <a:pt x="8" y="36"/>
                    </a:cubicBezTo>
                    <a:cubicBezTo>
                      <a:pt x="8" y="37"/>
                      <a:pt x="9" y="40"/>
                      <a:pt x="8" y="41"/>
                    </a:cubicBezTo>
                    <a:cubicBezTo>
                      <a:pt x="7" y="42"/>
                      <a:pt x="7" y="43"/>
                      <a:pt x="9" y="45"/>
                    </a:cubicBezTo>
                    <a:cubicBezTo>
                      <a:pt x="10" y="46"/>
                      <a:pt x="12" y="46"/>
                      <a:pt x="13" y="45"/>
                    </a:cubicBezTo>
                    <a:cubicBezTo>
                      <a:pt x="14" y="44"/>
                      <a:pt x="16" y="44"/>
                      <a:pt x="17" y="45"/>
                    </a:cubicBezTo>
                    <a:cubicBezTo>
                      <a:pt x="18" y="45"/>
                      <a:pt x="18" y="46"/>
                      <a:pt x="18" y="48"/>
                    </a:cubicBezTo>
                    <a:cubicBezTo>
                      <a:pt x="18" y="49"/>
                      <a:pt x="19" y="50"/>
                      <a:pt x="21" y="51"/>
                    </a:cubicBezTo>
                    <a:cubicBezTo>
                      <a:pt x="22" y="51"/>
                      <a:pt x="24" y="50"/>
                      <a:pt x="25" y="49"/>
                    </a:cubicBezTo>
                    <a:cubicBezTo>
                      <a:pt x="25" y="48"/>
                      <a:pt x="27" y="47"/>
                      <a:pt x="28" y="47"/>
                    </a:cubicBezTo>
                    <a:cubicBezTo>
                      <a:pt x="29" y="47"/>
                      <a:pt x="30" y="48"/>
                      <a:pt x="30" y="49"/>
                    </a:cubicBezTo>
                    <a:cubicBezTo>
                      <a:pt x="30" y="50"/>
                      <a:pt x="32" y="51"/>
                      <a:pt x="34" y="50"/>
                    </a:cubicBezTo>
                    <a:cubicBezTo>
                      <a:pt x="36" y="50"/>
                      <a:pt x="37" y="48"/>
                      <a:pt x="37" y="47"/>
                    </a:cubicBezTo>
                    <a:cubicBezTo>
                      <a:pt x="36" y="45"/>
                      <a:pt x="38" y="43"/>
                      <a:pt x="38" y="43"/>
                    </a:cubicBezTo>
                    <a:cubicBezTo>
                      <a:pt x="39" y="42"/>
                      <a:pt x="40" y="43"/>
                      <a:pt x="41" y="44"/>
                    </a:cubicBezTo>
                    <a:cubicBezTo>
                      <a:pt x="42" y="45"/>
                      <a:pt x="44" y="44"/>
                      <a:pt x="45" y="43"/>
                    </a:cubicBezTo>
                    <a:cubicBezTo>
                      <a:pt x="47" y="42"/>
                      <a:pt x="47" y="40"/>
                      <a:pt x="46" y="39"/>
                    </a:cubicBezTo>
                    <a:cubicBezTo>
                      <a:pt x="45" y="38"/>
                      <a:pt x="45" y="35"/>
                      <a:pt x="45" y="35"/>
                    </a:cubicBezTo>
                    <a:cubicBezTo>
                      <a:pt x="46" y="34"/>
                      <a:pt x="47" y="34"/>
                      <a:pt x="48" y="34"/>
                    </a:cubicBezTo>
                    <a:cubicBezTo>
                      <a:pt x="50" y="34"/>
                      <a:pt x="51" y="33"/>
                      <a:pt x="51" y="31"/>
                    </a:cubicBezTo>
                    <a:cubicBezTo>
                      <a:pt x="52" y="29"/>
                      <a:pt x="51" y="27"/>
                      <a:pt x="50" y="27"/>
                    </a:cubicBezTo>
                    <a:cubicBezTo>
                      <a:pt x="48" y="27"/>
                      <a:pt x="47" y="25"/>
                      <a:pt x="47" y="24"/>
                    </a:cubicBezTo>
                    <a:cubicBezTo>
                      <a:pt x="47" y="23"/>
                      <a:pt x="48" y="22"/>
                      <a:pt x="49" y="22"/>
                    </a:cubicBezTo>
                    <a:cubicBezTo>
                      <a:pt x="51" y="21"/>
                      <a:pt x="51" y="19"/>
                      <a:pt x="51" y="18"/>
                    </a:cubicBezTo>
                    <a:cubicBezTo>
                      <a:pt x="50" y="16"/>
                      <a:pt x="49" y="15"/>
                      <a:pt x="47" y="15"/>
                    </a:cubicBezTo>
                    <a:cubicBezTo>
                      <a:pt x="46" y="16"/>
                      <a:pt x="44" y="14"/>
                      <a:pt x="44" y="13"/>
                    </a:cubicBezTo>
                    <a:cubicBezTo>
                      <a:pt x="43" y="13"/>
                      <a:pt x="43" y="11"/>
                      <a:pt x="44" y="10"/>
                    </a:cubicBezTo>
                    <a:cubicBezTo>
                      <a:pt x="45" y="9"/>
                      <a:pt x="45" y="8"/>
                      <a:pt x="43" y="6"/>
                    </a:cubicBezTo>
                    <a:cubicBezTo>
                      <a:pt x="42" y="5"/>
                      <a:pt x="40" y="5"/>
                      <a:pt x="39" y="6"/>
                    </a:cubicBezTo>
                    <a:cubicBezTo>
                      <a:pt x="38" y="7"/>
                      <a:pt x="36" y="7"/>
                      <a:pt x="35" y="6"/>
                    </a:cubicBezTo>
                    <a:cubicBezTo>
                      <a:pt x="34" y="6"/>
                      <a:pt x="34" y="5"/>
                      <a:pt x="34" y="3"/>
                    </a:cubicBezTo>
                    <a:cubicBezTo>
                      <a:pt x="35" y="2"/>
                      <a:pt x="33" y="1"/>
                      <a:pt x="32" y="0"/>
                    </a:cubicBezTo>
                    <a:cubicBezTo>
                      <a:pt x="30" y="0"/>
                      <a:pt x="28" y="1"/>
                      <a:pt x="28" y="2"/>
                    </a:cubicBezTo>
                    <a:cubicBezTo>
                      <a:pt x="27" y="3"/>
                      <a:pt x="25" y="4"/>
                      <a:pt x="24" y="4"/>
                    </a:cubicBezTo>
                    <a:cubicBezTo>
                      <a:pt x="24" y="4"/>
                      <a:pt x="23" y="3"/>
                      <a:pt x="22" y="2"/>
                    </a:cubicBezTo>
                    <a:cubicBezTo>
                      <a:pt x="22" y="1"/>
                      <a:pt x="20" y="0"/>
                      <a:pt x="18" y="1"/>
                    </a:cubicBezTo>
                    <a:cubicBezTo>
                      <a:pt x="16" y="1"/>
                      <a:pt x="15" y="3"/>
                      <a:pt x="16" y="4"/>
                    </a:cubicBezTo>
                    <a:cubicBezTo>
                      <a:pt x="16" y="6"/>
                      <a:pt x="15" y="8"/>
                      <a:pt x="14" y="8"/>
                    </a:cubicBezTo>
                    <a:cubicBezTo>
                      <a:pt x="13" y="9"/>
                      <a:pt x="12" y="8"/>
                      <a:pt x="11" y="7"/>
                    </a:cubicBezTo>
                    <a:cubicBezTo>
                      <a:pt x="10" y="6"/>
                      <a:pt x="8" y="7"/>
                      <a:pt x="7" y="8"/>
                    </a:cubicBezTo>
                    <a:cubicBezTo>
                      <a:pt x="6" y="10"/>
                      <a:pt x="5" y="11"/>
                      <a:pt x="6" y="12"/>
                    </a:cubicBezTo>
                    <a:close/>
                    <a:moveTo>
                      <a:pt x="22" y="11"/>
                    </a:moveTo>
                    <a:cubicBezTo>
                      <a:pt x="29" y="9"/>
                      <a:pt x="38" y="13"/>
                      <a:pt x="40" y="21"/>
                    </a:cubicBezTo>
                    <a:cubicBezTo>
                      <a:pt x="43" y="29"/>
                      <a:pt x="38" y="37"/>
                      <a:pt x="31" y="40"/>
                    </a:cubicBezTo>
                    <a:cubicBezTo>
                      <a:pt x="23" y="42"/>
                      <a:pt x="14" y="38"/>
                      <a:pt x="12" y="30"/>
                    </a:cubicBezTo>
                    <a:cubicBezTo>
                      <a:pt x="9" y="22"/>
                      <a:pt x="14" y="14"/>
                      <a:pt x="22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Freeform 14"/>
              <p:cNvSpPr>
                <a:spLocks noEditPoints="1"/>
              </p:cNvSpPr>
              <p:nvPr/>
            </p:nvSpPr>
            <p:spPr bwMode="auto">
              <a:xfrm>
                <a:off x="4842" y="2116"/>
                <a:ext cx="163" cy="168"/>
              </a:xfrm>
              <a:custGeom>
                <a:avLst/>
                <a:gdLst>
                  <a:gd name="T0" fmla="*/ 4 w 39"/>
                  <a:gd name="T1" fmla="*/ 10 h 40"/>
                  <a:gd name="T2" fmla="*/ 5 w 39"/>
                  <a:gd name="T3" fmla="*/ 13 h 40"/>
                  <a:gd name="T4" fmla="*/ 2 w 39"/>
                  <a:gd name="T5" fmla="*/ 13 h 40"/>
                  <a:gd name="T6" fmla="*/ 0 w 39"/>
                  <a:gd name="T7" fmla="*/ 16 h 40"/>
                  <a:gd name="T8" fmla="*/ 1 w 39"/>
                  <a:gd name="T9" fmla="*/ 19 h 40"/>
                  <a:gd name="T10" fmla="*/ 3 w 39"/>
                  <a:gd name="T11" fmla="*/ 21 h 40"/>
                  <a:gd name="T12" fmla="*/ 2 w 39"/>
                  <a:gd name="T13" fmla="*/ 23 h 40"/>
                  <a:gd name="T14" fmla="*/ 1 w 39"/>
                  <a:gd name="T15" fmla="*/ 26 h 40"/>
                  <a:gd name="T16" fmla="*/ 3 w 39"/>
                  <a:gd name="T17" fmla="*/ 28 h 40"/>
                  <a:gd name="T18" fmla="*/ 5 w 39"/>
                  <a:gd name="T19" fmla="*/ 28 h 40"/>
                  <a:gd name="T20" fmla="*/ 5 w 39"/>
                  <a:gd name="T21" fmla="*/ 31 h 40"/>
                  <a:gd name="T22" fmla="*/ 6 w 39"/>
                  <a:gd name="T23" fmla="*/ 35 h 40"/>
                  <a:gd name="T24" fmla="*/ 9 w 39"/>
                  <a:gd name="T25" fmla="*/ 35 h 40"/>
                  <a:gd name="T26" fmla="*/ 13 w 39"/>
                  <a:gd name="T27" fmla="*/ 34 h 40"/>
                  <a:gd name="T28" fmla="*/ 13 w 39"/>
                  <a:gd name="T29" fmla="*/ 37 h 40"/>
                  <a:gd name="T30" fmla="*/ 15 w 39"/>
                  <a:gd name="T31" fmla="*/ 39 h 40"/>
                  <a:gd name="T32" fmla="*/ 18 w 39"/>
                  <a:gd name="T33" fmla="*/ 38 h 40"/>
                  <a:gd name="T34" fmla="*/ 21 w 39"/>
                  <a:gd name="T35" fmla="*/ 36 h 40"/>
                  <a:gd name="T36" fmla="*/ 22 w 39"/>
                  <a:gd name="T37" fmla="*/ 38 h 40"/>
                  <a:gd name="T38" fmla="*/ 26 w 39"/>
                  <a:gd name="T39" fmla="*/ 39 h 40"/>
                  <a:gd name="T40" fmla="*/ 27 w 39"/>
                  <a:gd name="T41" fmla="*/ 36 h 40"/>
                  <a:gd name="T42" fmla="*/ 29 w 39"/>
                  <a:gd name="T43" fmla="*/ 33 h 40"/>
                  <a:gd name="T44" fmla="*/ 31 w 39"/>
                  <a:gd name="T45" fmla="*/ 34 h 40"/>
                  <a:gd name="T46" fmla="*/ 34 w 39"/>
                  <a:gd name="T47" fmla="*/ 33 h 40"/>
                  <a:gd name="T48" fmla="*/ 35 w 39"/>
                  <a:gd name="T49" fmla="*/ 30 h 40"/>
                  <a:gd name="T50" fmla="*/ 34 w 39"/>
                  <a:gd name="T51" fmla="*/ 27 h 40"/>
                  <a:gd name="T52" fmla="*/ 36 w 39"/>
                  <a:gd name="T53" fmla="*/ 26 h 40"/>
                  <a:gd name="T54" fmla="*/ 39 w 39"/>
                  <a:gd name="T55" fmla="*/ 24 h 40"/>
                  <a:gd name="T56" fmla="*/ 38 w 39"/>
                  <a:gd name="T57" fmla="*/ 21 h 40"/>
                  <a:gd name="T58" fmla="*/ 36 w 39"/>
                  <a:gd name="T59" fmla="*/ 18 h 40"/>
                  <a:gd name="T60" fmla="*/ 37 w 39"/>
                  <a:gd name="T61" fmla="*/ 17 h 40"/>
                  <a:gd name="T62" fmla="*/ 38 w 39"/>
                  <a:gd name="T63" fmla="*/ 14 h 40"/>
                  <a:gd name="T64" fmla="*/ 36 w 39"/>
                  <a:gd name="T65" fmla="*/ 12 h 40"/>
                  <a:gd name="T66" fmla="*/ 33 w 39"/>
                  <a:gd name="T67" fmla="*/ 10 h 40"/>
                  <a:gd name="T68" fmla="*/ 33 w 39"/>
                  <a:gd name="T69" fmla="*/ 8 h 40"/>
                  <a:gd name="T70" fmla="*/ 33 w 39"/>
                  <a:gd name="T71" fmla="*/ 5 h 40"/>
                  <a:gd name="T72" fmla="*/ 30 w 39"/>
                  <a:gd name="T73" fmla="*/ 5 h 40"/>
                  <a:gd name="T74" fmla="*/ 26 w 39"/>
                  <a:gd name="T75" fmla="*/ 5 h 40"/>
                  <a:gd name="T76" fmla="*/ 26 w 39"/>
                  <a:gd name="T77" fmla="*/ 3 h 40"/>
                  <a:gd name="T78" fmla="*/ 24 w 39"/>
                  <a:gd name="T79" fmla="*/ 0 h 40"/>
                  <a:gd name="T80" fmla="*/ 21 w 39"/>
                  <a:gd name="T81" fmla="*/ 2 h 40"/>
                  <a:gd name="T82" fmla="*/ 18 w 39"/>
                  <a:gd name="T83" fmla="*/ 4 h 40"/>
                  <a:gd name="T84" fmla="*/ 16 w 39"/>
                  <a:gd name="T85" fmla="*/ 2 h 40"/>
                  <a:gd name="T86" fmla="*/ 13 w 39"/>
                  <a:gd name="T87" fmla="*/ 1 h 40"/>
                  <a:gd name="T88" fmla="*/ 11 w 39"/>
                  <a:gd name="T89" fmla="*/ 3 h 40"/>
                  <a:gd name="T90" fmla="*/ 10 w 39"/>
                  <a:gd name="T91" fmla="*/ 6 h 40"/>
                  <a:gd name="T92" fmla="*/ 8 w 39"/>
                  <a:gd name="T93" fmla="*/ 6 h 40"/>
                  <a:gd name="T94" fmla="*/ 5 w 39"/>
                  <a:gd name="T95" fmla="*/ 6 h 40"/>
                  <a:gd name="T96" fmla="*/ 4 w 39"/>
                  <a:gd name="T97" fmla="*/ 10 h 40"/>
                  <a:gd name="T98" fmla="*/ 16 w 39"/>
                  <a:gd name="T99" fmla="*/ 9 h 40"/>
                  <a:gd name="T100" fmla="*/ 30 w 39"/>
                  <a:gd name="T101" fmla="*/ 16 h 40"/>
                  <a:gd name="T102" fmla="*/ 23 w 39"/>
                  <a:gd name="T103" fmla="*/ 31 h 40"/>
                  <a:gd name="T104" fmla="*/ 9 w 39"/>
                  <a:gd name="T105" fmla="*/ 23 h 40"/>
                  <a:gd name="T106" fmla="*/ 16 w 39"/>
                  <a:gd name="T107" fmla="*/ 9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9" h="40">
                    <a:moveTo>
                      <a:pt x="4" y="10"/>
                    </a:moveTo>
                    <a:cubicBezTo>
                      <a:pt x="5" y="10"/>
                      <a:pt x="5" y="12"/>
                      <a:pt x="5" y="13"/>
                    </a:cubicBezTo>
                    <a:cubicBezTo>
                      <a:pt x="4" y="13"/>
                      <a:pt x="3" y="14"/>
                      <a:pt x="2" y="13"/>
                    </a:cubicBezTo>
                    <a:cubicBezTo>
                      <a:pt x="1" y="13"/>
                      <a:pt x="0" y="14"/>
                      <a:pt x="0" y="16"/>
                    </a:cubicBezTo>
                    <a:cubicBezTo>
                      <a:pt x="0" y="17"/>
                      <a:pt x="0" y="18"/>
                      <a:pt x="1" y="19"/>
                    </a:cubicBezTo>
                    <a:cubicBezTo>
                      <a:pt x="2" y="19"/>
                      <a:pt x="3" y="20"/>
                      <a:pt x="3" y="21"/>
                    </a:cubicBezTo>
                    <a:cubicBezTo>
                      <a:pt x="3" y="22"/>
                      <a:pt x="3" y="22"/>
                      <a:pt x="2" y="23"/>
                    </a:cubicBezTo>
                    <a:cubicBezTo>
                      <a:pt x="1" y="23"/>
                      <a:pt x="0" y="24"/>
                      <a:pt x="1" y="26"/>
                    </a:cubicBezTo>
                    <a:cubicBezTo>
                      <a:pt x="1" y="27"/>
                      <a:pt x="2" y="28"/>
                      <a:pt x="3" y="28"/>
                    </a:cubicBezTo>
                    <a:cubicBezTo>
                      <a:pt x="4" y="27"/>
                      <a:pt x="5" y="28"/>
                      <a:pt x="5" y="28"/>
                    </a:cubicBezTo>
                    <a:cubicBezTo>
                      <a:pt x="6" y="29"/>
                      <a:pt x="6" y="31"/>
                      <a:pt x="5" y="31"/>
                    </a:cubicBezTo>
                    <a:cubicBezTo>
                      <a:pt x="5" y="32"/>
                      <a:pt x="5" y="34"/>
                      <a:pt x="6" y="35"/>
                    </a:cubicBezTo>
                    <a:cubicBezTo>
                      <a:pt x="7" y="35"/>
                      <a:pt x="9" y="36"/>
                      <a:pt x="9" y="35"/>
                    </a:cubicBezTo>
                    <a:cubicBezTo>
                      <a:pt x="10" y="34"/>
                      <a:pt x="12" y="34"/>
                      <a:pt x="13" y="34"/>
                    </a:cubicBezTo>
                    <a:cubicBezTo>
                      <a:pt x="13" y="35"/>
                      <a:pt x="13" y="36"/>
                      <a:pt x="13" y="37"/>
                    </a:cubicBezTo>
                    <a:cubicBezTo>
                      <a:pt x="13" y="38"/>
                      <a:pt x="14" y="39"/>
                      <a:pt x="15" y="39"/>
                    </a:cubicBezTo>
                    <a:cubicBezTo>
                      <a:pt x="17" y="40"/>
                      <a:pt x="18" y="39"/>
                      <a:pt x="18" y="38"/>
                    </a:cubicBezTo>
                    <a:cubicBezTo>
                      <a:pt x="18" y="37"/>
                      <a:pt x="20" y="36"/>
                      <a:pt x="21" y="36"/>
                    </a:cubicBezTo>
                    <a:cubicBezTo>
                      <a:pt x="21" y="36"/>
                      <a:pt x="22" y="37"/>
                      <a:pt x="22" y="38"/>
                    </a:cubicBezTo>
                    <a:cubicBezTo>
                      <a:pt x="23" y="39"/>
                      <a:pt x="24" y="39"/>
                      <a:pt x="26" y="39"/>
                    </a:cubicBezTo>
                    <a:cubicBezTo>
                      <a:pt x="27" y="38"/>
                      <a:pt x="28" y="37"/>
                      <a:pt x="27" y="36"/>
                    </a:cubicBezTo>
                    <a:cubicBezTo>
                      <a:pt x="27" y="35"/>
                      <a:pt x="28" y="33"/>
                      <a:pt x="29" y="33"/>
                    </a:cubicBezTo>
                    <a:cubicBezTo>
                      <a:pt x="29" y="33"/>
                      <a:pt x="30" y="33"/>
                      <a:pt x="31" y="34"/>
                    </a:cubicBezTo>
                    <a:cubicBezTo>
                      <a:pt x="32" y="34"/>
                      <a:pt x="33" y="34"/>
                      <a:pt x="34" y="33"/>
                    </a:cubicBezTo>
                    <a:cubicBezTo>
                      <a:pt x="35" y="32"/>
                      <a:pt x="35" y="31"/>
                      <a:pt x="35" y="30"/>
                    </a:cubicBezTo>
                    <a:cubicBezTo>
                      <a:pt x="34" y="29"/>
                      <a:pt x="34" y="27"/>
                      <a:pt x="34" y="27"/>
                    </a:cubicBezTo>
                    <a:cubicBezTo>
                      <a:pt x="34" y="26"/>
                      <a:pt x="35" y="26"/>
                      <a:pt x="36" y="26"/>
                    </a:cubicBezTo>
                    <a:cubicBezTo>
                      <a:pt x="38" y="26"/>
                      <a:pt x="39" y="25"/>
                      <a:pt x="39" y="24"/>
                    </a:cubicBezTo>
                    <a:cubicBezTo>
                      <a:pt x="39" y="23"/>
                      <a:pt x="39" y="21"/>
                      <a:pt x="38" y="21"/>
                    </a:cubicBezTo>
                    <a:cubicBezTo>
                      <a:pt x="37" y="21"/>
                      <a:pt x="36" y="19"/>
                      <a:pt x="36" y="18"/>
                    </a:cubicBezTo>
                    <a:cubicBezTo>
                      <a:pt x="36" y="18"/>
                      <a:pt x="36" y="17"/>
                      <a:pt x="37" y="17"/>
                    </a:cubicBezTo>
                    <a:cubicBezTo>
                      <a:pt x="38" y="16"/>
                      <a:pt x="39" y="15"/>
                      <a:pt x="38" y="14"/>
                    </a:cubicBezTo>
                    <a:cubicBezTo>
                      <a:pt x="38" y="12"/>
                      <a:pt x="37" y="11"/>
                      <a:pt x="36" y="12"/>
                    </a:cubicBezTo>
                    <a:cubicBezTo>
                      <a:pt x="35" y="12"/>
                      <a:pt x="33" y="11"/>
                      <a:pt x="33" y="10"/>
                    </a:cubicBezTo>
                    <a:cubicBezTo>
                      <a:pt x="32" y="10"/>
                      <a:pt x="33" y="9"/>
                      <a:pt x="33" y="8"/>
                    </a:cubicBezTo>
                    <a:cubicBezTo>
                      <a:pt x="34" y="7"/>
                      <a:pt x="34" y="6"/>
                      <a:pt x="33" y="5"/>
                    </a:cubicBezTo>
                    <a:cubicBezTo>
                      <a:pt x="32" y="4"/>
                      <a:pt x="30" y="4"/>
                      <a:pt x="30" y="5"/>
                    </a:cubicBezTo>
                    <a:cubicBezTo>
                      <a:pt x="29" y="5"/>
                      <a:pt x="27" y="5"/>
                      <a:pt x="26" y="5"/>
                    </a:cubicBezTo>
                    <a:cubicBezTo>
                      <a:pt x="26" y="5"/>
                      <a:pt x="26" y="4"/>
                      <a:pt x="26" y="3"/>
                    </a:cubicBezTo>
                    <a:cubicBezTo>
                      <a:pt x="26" y="2"/>
                      <a:pt x="25" y="1"/>
                      <a:pt x="24" y="0"/>
                    </a:cubicBezTo>
                    <a:cubicBezTo>
                      <a:pt x="22" y="0"/>
                      <a:pt x="21" y="1"/>
                      <a:pt x="21" y="2"/>
                    </a:cubicBezTo>
                    <a:cubicBezTo>
                      <a:pt x="20" y="3"/>
                      <a:pt x="19" y="3"/>
                      <a:pt x="18" y="4"/>
                    </a:cubicBezTo>
                    <a:cubicBezTo>
                      <a:pt x="18" y="4"/>
                      <a:pt x="17" y="3"/>
                      <a:pt x="16" y="2"/>
                    </a:cubicBezTo>
                    <a:cubicBezTo>
                      <a:pt x="16" y="1"/>
                      <a:pt x="15" y="0"/>
                      <a:pt x="13" y="1"/>
                    </a:cubicBezTo>
                    <a:cubicBezTo>
                      <a:pt x="12" y="1"/>
                      <a:pt x="11" y="2"/>
                      <a:pt x="11" y="3"/>
                    </a:cubicBezTo>
                    <a:cubicBezTo>
                      <a:pt x="12" y="4"/>
                      <a:pt x="11" y="6"/>
                      <a:pt x="10" y="6"/>
                    </a:cubicBezTo>
                    <a:cubicBezTo>
                      <a:pt x="10" y="7"/>
                      <a:pt x="9" y="6"/>
                      <a:pt x="8" y="6"/>
                    </a:cubicBezTo>
                    <a:cubicBezTo>
                      <a:pt x="7" y="5"/>
                      <a:pt x="6" y="5"/>
                      <a:pt x="5" y="6"/>
                    </a:cubicBezTo>
                    <a:cubicBezTo>
                      <a:pt x="4" y="7"/>
                      <a:pt x="4" y="9"/>
                      <a:pt x="4" y="10"/>
                    </a:cubicBezTo>
                    <a:close/>
                    <a:moveTo>
                      <a:pt x="16" y="9"/>
                    </a:moveTo>
                    <a:cubicBezTo>
                      <a:pt x="22" y="7"/>
                      <a:pt x="28" y="10"/>
                      <a:pt x="30" y="16"/>
                    </a:cubicBezTo>
                    <a:cubicBezTo>
                      <a:pt x="32" y="22"/>
                      <a:pt x="29" y="29"/>
                      <a:pt x="23" y="31"/>
                    </a:cubicBezTo>
                    <a:cubicBezTo>
                      <a:pt x="17" y="33"/>
                      <a:pt x="11" y="29"/>
                      <a:pt x="9" y="23"/>
                    </a:cubicBezTo>
                    <a:cubicBezTo>
                      <a:pt x="7" y="17"/>
                      <a:pt x="10" y="11"/>
                      <a:pt x="16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63" name="文本框 113"/>
            <p:cNvSpPr txBox="1"/>
            <p:nvPr/>
          </p:nvSpPr>
          <p:spPr>
            <a:xfrm>
              <a:off x="8611365" y="2689549"/>
              <a:ext cx="2228536" cy="4487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ru-RU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itchFamily="34" charset="-122"/>
                </a:rPr>
                <a:t>Это денежные средства поступающие в бюджет</a:t>
              </a:r>
            </a:p>
          </p:txBody>
        </p:sp>
      </p:grpSp>
      <p:grpSp>
        <p:nvGrpSpPr>
          <p:cNvPr id="67" name="组合 130"/>
          <p:cNvGrpSpPr/>
          <p:nvPr/>
        </p:nvGrpSpPr>
        <p:grpSpPr>
          <a:xfrm>
            <a:off x="4115759" y="2264608"/>
            <a:ext cx="1819397" cy="628916"/>
            <a:chOff x="8565431" y="3732241"/>
            <a:chExt cx="2179649" cy="753718"/>
          </a:xfrm>
        </p:grpSpPr>
        <p:sp>
          <p:nvSpPr>
            <p:cNvPr id="68" name="文本框 122"/>
            <p:cNvSpPr txBox="1"/>
            <p:nvPr/>
          </p:nvSpPr>
          <p:spPr>
            <a:xfrm>
              <a:off x="8896163" y="3741965"/>
              <a:ext cx="1645308" cy="3688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zh-CN" sz="1400" dirty="0">
                  <a:solidFill>
                    <a:prstClr val="black">
                      <a:lumMod val="65000"/>
                      <a:lumOff val="35000"/>
                    </a:prstClr>
                  </a:solidFill>
                  <a:ea typeface="时尚中黑简体" panose="01010104010101010101" pitchFamily="2" charset="-122"/>
                </a:rPr>
                <a:t>Расходы</a:t>
              </a:r>
              <a:r>
                <a:rPr lang="ru-RU" altLang="zh-CN" sz="1050" dirty="0">
                  <a:solidFill>
                    <a:prstClr val="black">
                      <a:lumMod val="65000"/>
                      <a:lumOff val="35000"/>
                    </a:prstClr>
                  </a:solidFill>
                  <a:ea typeface="时尚中黑简体" panose="01010104010101010101" pitchFamily="2" charset="-122"/>
                </a:rPr>
                <a:t> бюджета</a:t>
              </a:r>
              <a:endParaRPr lang="zh-CN" altLang="en-US" sz="1050" dirty="0">
                <a:solidFill>
                  <a:prstClr val="black">
                    <a:lumMod val="65000"/>
                    <a:lumOff val="35000"/>
                  </a:prstClr>
                </a:solidFill>
                <a:ea typeface="时尚中黑简体" panose="01010104010101010101" pitchFamily="2" charset="-122"/>
              </a:endParaRPr>
            </a:p>
          </p:txBody>
        </p:sp>
        <p:sp>
          <p:nvSpPr>
            <p:cNvPr id="69" name="Freeform 18"/>
            <p:cNvSpPr>
              <a:spLocks noEditPoints="1"/>
            </p:cNvSpPr>
            <p:nvPr/>
          </p:nvSpPr>
          <p:spPr bwMode="auto">
            <a:xfrm>
              <a:off x="8565431" y="3732241"/>
              <a:ext cx="303924" cy="226825"/>
            </a:xfrm>
            <a:custGeom>
              <a:avLst/>
              <a:gdLst>
                <a:gd name="T0" fmla="*/ 82 w 112"/>
                <a:gd name="T1" fmla="*/ 53 h 83"/>
                <a:gd name="T2" fmla="*/ 99 w 112"/>
                <a:gd name="T3" fmla="*/ 36 h 83"/>
                <a:gd name="T4" fmla="*/ 104 w 112"/>
                <a:gd name="T5" fmla="*/ 37 h 83"/>
                <a:gd name="T6" fmla="*/ 104 w 112"/>
                <a:gd name="T7" fmla="*/ 24 h 83"/>
                <a:gd name="T8" fmla="*/ 92 w 112"/>
                <a:gd name="T9" fmla="*/ 12 h 83"/>
                <a:gd name="T10" fmla="*/ 49 w 112"/>
                <a:gd name="T11" fmla="*/ 12 h 83"/>
                <a:gd name="T12" fmla="*/ 39 w 112"/>
                <a:gd name="T13" fmla="*/ 0 h 83"/>
                <a:gd name="T14" fmla="*/ 14 w 112"/>
                <a:gd name="T15" fmla="*/ 0 h 83"/>
                <a:gd name="T16" fmla="*/ 2 w 112"/>
                <a:gd name="T17" fmla="*/ 6 h 83"/>
                <a:gd name="T18" fmla="*/ 0 w 112"/>
                <a:gd name="T19" fmla="*/ 13 h 83"/>
                <a:gd name="T20" fmla="*/ 0 w 112"/>
                <a:gd name="T21" fmla="*/ 13 h 83"/>
                <a:gd name="T22" fmla="*/ 0 w 112"/>
                <a:gd name="T23" fmla="*/ 14 h 83"/>
                <a:gd name="T24" fmla="*/ 0 w 112"/>
                <a:gd name="T25" fmla="*/ 16 h 83"/>
                <a:gd name="T26" fmla="*/ 0 w 112"/>
                <a:gd name="T27" fmla="*/ 34 h 83"/>
                <a:gd name="T28" fmla="*/ 0 w 112"/>
                <a:gd name="T29" fmla="*/ 71 h 83"/>
                <a:gd name="T30" fmla="*/ 12 w 112"/>
                <a:gd name="T31" fmla="*/ 83 h 83"/>
                <a:gd name="T32" fmla="*/ 92 w 112"/>
                <a:gd name="T33" fmla="*/ 83 h 83"/>
                <a:gd name="T34" fmla="*/ 104 w 112"/>
                <a:gd name="T35" fmla="*/ 71 h 83"/>
                <a:gd name="T36" fmla="*/ 104 w 112"/>
                <a:gd name="T37" fmla="*/ 69 h 83"/>
                <a:gd name="T38" fmla="*/ 99 w 112"/>
                <a:gd name="T39" fmla="*/ 69 h 83"/>
                <a:gd name="T40" fmla="*/ 82 w 112"/>
                <a:gd name="T41" fmla="*/ 53 h 83"/>
                <a:gd name="T42" fmla="*/ 104 w 112"/>
                <a:gd name="T43" fmla="*/ 40 h 83"/>
                <a:gd name="T44" fmla="*/ 99 w 112"/>
                <a:gd name="T45" fmla="*/ 39 h 83"/>
                <a:gd name="T46" fmla="*/ 85 w 112"/>
                <a:gd name="T47" fmla="*/ 53 h 83"/>
                <a:gd name="T48" fmla="*/ 99 w 112"/>
                <a:gd name="T49" fmla="*/ 66 h 83"/>
                <a:gd name="T50" fmla="*/ 104 w 112"/>
                <a:gd name="T51" fmla="*/ 65 h 83"/>
                <a:gd name="T52" fmla="*/ 112 w 112"/>
                <a:gd name="T53" fmla="*/ 53 h 83"/>
                <a:gd name="T54" fmla="*/ 104 w 112"/>
                <a:gd name="T55" fmla="*/ 40 h 83"/>
                <a:gd name="T56" fmla="*/ 104 w 112"/>
                <a:gd name="T57" fmla="*/ 56 h 83"/>
                <a:gd name="T58" fmla="*/ 99 w 112"/>
                <a:gd name="T59" fmla="*/ 63 h 83"/>
                <a:gd name="T60" fmla="*/ 98 w 112"/>
                <a:gd name="T61" fmla="*/ 64 h 83"/>
                <a:gd name="T62" fmla="*/ 98 w 112"/>
                <a:gd name="T63" fmla="*/ 64 h 83"/>
                <a:gd name="T64" fmla="*/ 97 w 112"/>
                <a:gd name="T65" fmla="*/ 63 h 83"/>
                <a:gd name="T66" fmla="*/ 89 w 112"/>
                <a:gd name="T67" fmla="*/ 53 h 83"/>
                <a:gd name="T68" fmla="*/ 89 w 112"/>
                <a:gd name="T69" fmla="*/ 53 h 83"/>
                <a:gd name="T70" fmla="*/ 93 w 112"/>
                <a:gd name="T71" fmla="*/ 53 h 83"/>
                <a:gd name="T72" fmla="*/ 98 w 112"/>
                <a:gd name="T73" fmla="*/ 59 h 83"/>
                <a:gd name="T74" fmla="*/ 104 w 112"/>
                <a:gd name="T75" fmla="*/ 50 h 83"/>
                <a:gd name="T76" fmla="*/ 107 w 112"/>
                <a:gd name="T77" fmla="*/ 45 h 83"/>
                <a:gd name="T78" fmla="*/ 109 w 112"/>
                <a:gd name="T79" fmla="*/ 45 h 83"/>
                <a:gd name="T80" fmla="*/ 110 w 112"/>
                <a:gd name="T81" fmla="*/ 47 h 83"/>
                <a:gd name="T82" fmla="*/ 104 w 112"/>
                <a:gd name="T83" fmla="*/ 5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2" h="83">
                  <a:moveTo>
                    <a:pt x="82" y="53"/>
                  </a:moveTo>
                  <a:cubicBezTo>
                    <a:pt x="82" y="44"/>
                    <a:pt x="90" y="36"/>
                    <a:pt x="99" y="36"/>
                  </a:cubicBezTo>
                  <a:cubicBezTo>
                    <a:pt x="100" y="36"/>
                    <a:pt x="102" y="37"/>
                    <a:pt x="104" y="37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04" y="17"/>
                    <a:pt x="99" y="12"/>
                    <a:pt x="92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8" y="5"/>
                    <a:pt x="43" y="0"/>
                    <a:pt x="3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8" y="0"/>
                    <a:pt x="4" y="2"/>
                    <a:pt x="2" y="6"/>
                  </a:cubicBezTo>
                  <a:cubicBezTo>
                    <a:pt x="1" y="8"/>
                    <a:pt x="0" y="10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8"/>
                    <a:pt x="5" y="83"/>
                    <a:pt x="12" y="83"/>
                  </a:cubicBezTo>
                  <a:cubicBezTo>
                    <a:pt x="92" y="83"/>
                    <a:pt x="92" y="83"/>
                    <a:pt x="92" y="83"/>
                  </a:cubicBezTo>
                  <a:cubicBezTo>
                    <a:pt x="99" y="83"/>
                    <a:pt x="104" y="78"/>
                    <a:pt x="104" y="71"/>
                  </a:cubicBezTo>
                  <a:cubicBezTo>
                    <a:pt x="104" y="69"/>
                    <a:pt x="104" y="69"/>
                    <a:pt x="104" y="69"/>
                  </a:cubicBezTo>
                  <a:cubicBezTo>
                    <a:pt x="102" y="69"/>
                    <a:pt x="100" y="69"/>
                    <a:pt x="99" y="69"/>
                  </a:cubicBezTo>
                  <a:cubicBezTo>
                    <a:pt x="90" y="69"/>
                    <a:pt x="82" y="62"/>
                    <a:pt x="82" y="53"/>
                  </a:cubicBezTo>
                  <a:close/>
                  <a:moveTo>
                    <a:pt x="104" y="40"/>
                  </a:moveTo>
                  <a:cubicBezTo>
                    <a:pt x="102" y="40"/>
                    <a:pt x="101" y="39"/>
                    <a:pt x="99" y="39"/>
                  </a:cubicBezTo>
                  <a:cubicBezTo>
                    <a:pt x="91" y="39"/>
                    <a:pt x="85" y="45"/>
                    <a:pt x="85" y="53"/>
                  </a:cubicBezTo>
                  <a:cubicBezTo>
                    <a:pt x="85" y="60"/>
                    <a:pt x="91" y="66"/>
                    <a:pt x="99" y="66"/>
                  </a:cubicBezTo>
                  <a:cubicBezTo>
                    <a:pt x="101" y="66"/>
                    <a:pt x="102" y="66"/>
                    <a:pt x="104" y="65"/>
                  </a:cubicBezTo>
                  <a:cubicBezTo>
                    <a:pt x="109" y="63"/>
                    <a:pt x="112" y="59"/>
                    <a:pt x="112" y="53"/>
                  </a:cubicBezTo>
                  <a:cubicBezTo>
                    <a:pt x="112" y="47"/>
                    <a:pt x="109" y="42"/>
                    <a:pt x="104" y="40"/>
                  </a:cubicBezTo>
                  <a:close/>
                  <a:moveTo>
                    <a:pt x="104" y="56"/>
                  </a:moveTo>
                  <a:cubicBezTo>
                    <a:pt x="99" y="63"/>
                    <a:pt x="99" y="63"/>
                    <a:pt x="99" y="63"/>
                  </a:cubicBezTo>
                  <a:cubicBezTo>
                    <a:pt x="99" y="63"/>
                    <a:pt x="99" y="64"/>
                    <a:pt x="98" y="64"/>
                  </a:cubicBezTo>
                  <a:cubicBezTo>
                    <a:pt x="98" y="64"/>
                    <a:pt x="98" y="64"/>
                    <a:pt x="98" y="64"/>
                  </a:cubicBezTo>
                  <a:cubicBezTo>
                    <a:pt x="97" y="64"/>
                    <a:pt x="97" y="63"/>
                    <a:pt x="97" y="63"/>
                  </a:cubicBezTo>
                  <a:cubicBezTo>
                    <a:pt x="89" y="53"/>
                    <a:pt x="89" y="53"/>
                    <a:pt x="89" y="53"/>
                  </a:cubicBezTo>
                  <a:cubicBezTo>
                    <a:pt x="89" y="53"/>
                    <a:pt x="89" y="53"/>
                    <a:pt x="89" y="53"/>
                  </a:cubicBezTo>
                  <a:cubicBezTo>
                    <a:pt x="93" y="53"/>
                    <a:pt x="93" y="53"/>
                    <a:pt x="93" y="53"/>
                  </a:cubicBezTo>
                  <a:cubicBezTo>
                    <a:pt x="98" y="59"/>
                    <a:pt x="98" y="59"/>
                    <a:pt x="98" y="59"/>
                  </a:cubicBezTo>
                  <a:cubicBezTo>
                    <a:pt x="104" y="50"/>
                    <a:pt x="104" y="50"/>
                    <a:pt x="104" y="50"/>
                  </a:cubicBezTo>
                  <a:cubicBezTo>
                    <a:pt x="107" y="45"/>
                    <a:pt x="107" y="45"/>
                    <a:pt x="107" y="45"/>
                  </a:cubicBezTo>
                  <a:cubicBezTo>
                    <a:pt x="107" y="44"/>
                    <a:pt x="108" y="44"/>
                    <a:pt x="109" y="45"/>
                  </a:cubicBezTo>
                  <a:cubicBezTo>
                    <a:pt x="110" y="45"/>
                    <a:pt x="110" y="46"/>
                    <a:pt x="110" y="47"/>
                  </a:cubicBezTo>
                  <a:lnTo>
                    <a:pt x="104" y="56"/>
                  </a:lnTo>
                  <a:close/>
                </a:path>
              </a:pathLst>
            </a:custGeom>
            <a:solidFill>
              <a:srgbClr val="663A77"/>
            </a:solidFill>
            <a:ln>
              <a:noFill/>
            </a:ln>
            <a:extLst/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900">
                <a:solidFill>
                  <a:prstClr val="black"/>
                </a:solidFill>
              </a:endParaRPr>
            </a:p>
          </p:txBody>
        </p:sp>
        <p:sp>
          <p:nvSpPr>
            <p:cNvPr id="70" name="文本框 113"/>
            <p:cNvSpPr txBox="1"/>
            <p:nvPr/>
          </p:nvSpPr>
          <p:spPr>
            <a:xfrm>
              <a:off x="8588555" y="4037190"/>
              <a:ext cx="2156525" cy="448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ru-RU" altLang="zh-CN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itchFamily="34" charset="-122"/>
                </a:rPr>
                <a:t>Это денежные средства, выплачиваемое из бюджета</a:t>
              </a:r>
            </a:p>
          </p:txBody>
        </p:sp>
      </p:grpSp>
      <p:grpSp>
        <p:nvGrpSpPr>
          <p:cNvPr id="77" name="组合 101"/>
          <p:cNvGrpSpPr/>
          <p:nvPr/>
        </p:nvGrpSpPr>
        <p:grpSpPr>
          <a:xfrm flipV="1">
            <a:off x="2850158" y="5261839"/>
            <a:ext cx="1257890" cy="290586"/>
            <a:chOff x="5415884" y="5007622"/>
            <a:chExt cx="1648950" cy="353770"/>
          </a:xfrm>
        </p:grpSpPr>
        <p:sp>
          <p:nvSpPr>
            <p:cNvPr id="78" name="任意多边形 102"/>
            <p:cNvSpPr/>
            <p:nvPr/>
          </p:nvSpPr>
          <p:spPr>
            <a:xfrm flipH="1">
              <a:off x="5521870" y="5063235"/>
              <a:ext cx="1542964" cy="298157"/>
            </a:xfrm>
            <a:custGeom>
              <a:avLst/>
              <a:gdLst>
                <a:gd name="connsiteX0" fmla="*/ 1054100 w 1054100"/>
                <a:gd name="connsiteY0" fmla="*/ 0 h 488950"/>
                <a:gd name="connsiteX1" fmla="*/ 0 w 1054100"/>
                <a:gd name="connsiteY1" fmla="*/ 0 h 488950"/>
                <a:gd name="connsiteX2" fmla="*/ 0 w 1054100"/>
                <a:gd name="connsiteY2" fmla="*/ 488950 h 48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4100" h="488950">
                  <a:moveTo>
                    <a:pt x="1054100" y="0"/>
                  </a:moveTo>
                  <a:lnTo>
                    <a:pt x="0" y="0"/>
                  </a:lnTo>
                  <a:lnTo>
                    <a:pt x="0" y="488950"/>
                  </a:lnTo>
                </a:path>
              </a:pathLst>
            </a:custGeom>
            <a:noFill/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79" name="椭圆 103"/>
            <p:cNvSpPr/>
            <p:nvPr/>
          </p:nvSpPr>
          <p:spPr>
            <a:xfrm flipH="1">
              <a:off x="5415884" y="5007622"/>
              <a:ext cx="118316" cy="11140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</p:grpSp>
      <p:grpSp>
        <p:nvGrpSpPr>
          <p:cNvPr id="80" name="组合 36"/>
          <p:cNvGrpSpPr/>
          <p:nvPr/>
        </p:nvGrpSpPr>
        <p:grpSpPr>
          <a:xfrm>
            <a:off x="1913413" y="3695263"/>
            <a:ext cx="1100144" cy="881819"/>
            <a:chOff x="4261497" y="2549981"/>
            <a:chExt cx="1010966" cy="843565"/>
          </a:xfrm>
        </p:grpSpPr>
        <p:sp>
          <p:nvSpPr>
            <p:cNvPr id="81" name="六边形 37"/>
            <p:cNvSpPr/>
            <p:nvPr/>
          </p:nvSpPr>
          <p:spPr>
            <a:xfrm>
              <a:off x="4271929" y="2549981"/>
              <a:ext cx="978537" cy="843565"/>
            </a:xfrm>
            <a:prstGeom prst="hexagon">
              <a:avLst/>
            </a:prstGeom>
            <a:solidFill>
              <a:srgbClr val="01ACBE"/>
            </a:solidFill>
            <a:ln w="19050">
              <a:noFill/>
            </a:ln>
            <a:effectLst>
              <a:innerShdw blurRad="76200" dist="63500" dir="13500000">
                <a:prstClr val="black">
                  <a:alpha val="46000"/>
                </a:prstClr>
              </a:inn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82" name="文本框 1"/>
            <p:cNvSpPr txBox="1"/>
            <p:nvPr/>
          </p:nvSpPr>
          <p:spPr>
            <a:xfrm>
              <a:off x="4261497" y="2812130"/>
              <a:ext cx="1010966" cy="3827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zh-CN" sz="1000" dirty="0">
                  <a:solidFill>
                    <a:prstClr val="white"/>
                  </a:solidFill>
                  <a:ea typeface="时尚中黑简体" panose="01010104010101010101" pitchFamily="2" charset="-122"/>
                </a:rPr>
                <a:t>Межбюджетные трансферты</a:t>
              </a:r>
              <a:endParaRPr lang="zh-CN" altLang="en-US" sz="1600" dirty="0">
                <a:solidFill>
                  <a:prstClr val="white"/>
                </a:solidFill>
                <a:ea typeface="时尚中黑简体" panose="01010104010101010101" pitchFamily="2" charset="-122"/>
              </a:endParaRPr>
            </a:p>
          </p:txBody>
        </p:sp>
      </p:grpSp>
      <p:grpSp>
        <p:nvGrpSpPr>
          <p:cNvPr id="86" name="组合 104"/>
          <p:cNvGrpSpPr/>
          <p:nvPr/>
        </p:nvGrpSpPr>
        <p:grpSpPr>
          <a:xfrm flipH="1" flipV="1">
            <a:off x="7980985" y="2659509"/>
            <a:ext cx="1144819" cy="289545"/>
            <a:chOff x="5415884" y="5007622"/>
            <a:chExt cx="1648950" cy="353770"/>
          </a:xfrm>
        </p:grpSpPr>
        <p:sp>
          <p:nvSpPr>
            <p:cNvPr id="87" name="任意多边形 105"/>
            <p:cNvSpPr/>
            <p:nvPr/>
          </p:nvSpPr>
          <p:spPr>
            <a:xfrm flipH="1">
              <a:off x="5521870" y="5063235"/>
              <a:ext cx="1542964" cy="298157"/>
            </a:xfrm>
            <a:custGeom>
              <a:avLst/>
              <a:gdLst>
                <a:gd name="connsiteX0" fmla="*/ 1054100 w 1054100"/>
                <a:gd name="connsiteY0" fmla="*/ 0 h 488950"/>
                <a:gd name="connsiteX1" fmla="*/ 0 w 1054100"/>
                <a:gd name="connsiteY1" fmla="*/ 0 h 488950"/>
                <a:gd name="connsiteX2" fmla="*/ 0 w 1054100"/>
                <a:gd name="connsiteY2" fmla="*/ 488950 h 48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4100" h="488950">
                  <a:moveTo>
                    <a:pt x="1054100" y="0"/>
                  </a:moveTo>
                  <a:lnTo>
                    <a:pt x="0" y="0"/>
                  </a:lnTo>
                  <a:lnTo>
                    <a:pt x="0" y="488950"/>
                  </a:lnTo>
                </a:path>
              </a:pathLst>
            </a:custGeom>
            <a:noFill/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88" name="椭圆 106"/>
            <p:cNvSpPr/>
            <p:nvPr/>
          </p:nvSpPr>
          <p:spPr>
            <a:xfrm flipH="1">
              <a:off x="5415884" y="5007622"/>
              <a:ext cx="118316" cy="11140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</p:grpSp>
      <p:grpSp>
        <p:nvGrpSpPr>
          <p:cNvPr id="89" name="组合 104"/>
          <p:cNvGrpSpPr/>
          <p:nvPr/>
        </p:nvGrpSpPr>
        <p:grpSpPr>
          <a:xfrm flipH="1" flipV="1">
            <a:off x="7972957" y="3859751"/>
            <a:ext cx="1144819" cy="289545"/>
            <a:chOff x="5415884" y="5007622"/>
            <a:chExt cx="1648950" cy="353770"/>
          </a:xfrm>
        </p:grpSpPr>
        <p:sp>
          <p:nvSpPr>
            <p:cNvPr id="90" name="任意多边形 105"/>
            <p:cNvSpPr/>
            <p:nvPr/>
          </p:nvSpPr>
          <p:spPr>
            <a:xfrm flipH="1">
              <a:off x="5521870" y="5063235"/>
              <a:ext cx="1542964" cy="298157"/>
            </a:xfrm>
            <a:custGeom>
              <a:avLst/>
              <a:gdLst>
                <a:gd name="connsiteX0" fmla="*/ 1054100 w 1054100"/>
                <a:gd name="connsiteY0" fmla="*/ 0 h 488950"/>
                <a:gd name="connsiteX1" fmla="*/ 0 w 1054100"/>
                <a:gd name="connsiteY1" fmla="*/ 0 h 488950"/>
                <a:gd name="connsiteX2" fmla="*/ 0 w 1054100"/>
                <a:gd name="connsiteY2" fmla="*/ 488950 h 48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4100" h="488950">
                  <a:moveTo>
                    <a:pt x="1054100" y="0"/>
                  </a:moveTo>
                  <a:lnTo>
                    <a:pt x="0" y="0"/>
                  </a:lnTo>
                  <a:lnTo>
                    <a:pt x="0" y="488950"/>
                  </a:lnTo>
                </a:path>
              </a:pathLst>
            </a:custGeom>
            <a:noFill/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91" name="椭圆 106"/>
            <p:cNvSpPr/>
            <p:nvPr/>
          </p:nvSpPr>
          <p:spPr>
            <a:xfrm flipH="1">
              <a:off x="5415884" y="5007622"/>
              <a:ext cx="118316" cy="11140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</p:grpSp>
      <p:grpSp>
        <p:nvGrpSpPr>
          <p:cNvPr id="92" name="组合 117"/>
          <p:cNvGrpSpPr/>
          <p:nvPr/>
        </p:nvGrpSpPr>
        <p:grpSpPr>
          <a:xfrm>
            <a:off x="6055212" y="833945"/>
            <a:ext cx="2673485" cy="1860871"/>
            <a:chOff x="1811458" y="4255072"/>
            <a:chExt cx="3008730" cy="2230137"/>
          </a:xfrm>
        </p:grpSpPr>
        <p:grpSp>
          <p:nvGrpSpPr>
            <p:cNvPr id="93" name="组合 118"/>
            <p:cNvGrpSpPr/>
            <p:nvPr/>
          </p:nvGrpSpPr>
          <p:grpSpPr>
            <a:xfrm>
              <a:off x="1811458" y="4272160"/>
              <a:ext cx="270029" cy="304740"/>
              <a:chOff x="10815653" y="1174747"/>
              <a:chExt cx="728662" cy="822328"/>
            </a:xfrm>
            <a:solidFill>
              <a:srgbClr val="00AF92"/>
            </a:solidFill>
          </p:grpSpPr>
          <p:sp>
            <p:nvSpPr>
              <p:cNvPr id="96" name="Freeform 33"/>
              <p:cNvSpPr>
                <a:spLocks noEditPoints="1"/>
              </p:cNvSpPr>
              <p:nvPr/>
            </p:nvSpPr>
            <p:spPr bwMode="auto">
              <a:xfrm>
                <a:off x="10815653" y="1174747"/>
                <a:ext cx="728662" cy="822328"/>
              </a:xfrm>
              <a:custGeom>
                <a:avLst/>
                <a:gdLst>
                  <a:gd name="T0" fmla="*/ 103 w 194"/>
                  <a:gd name="T1" fmla="*/ 26 h 219"/>
                  <a:gd name="T2" fmla="*/ 103 w 194"/>
                  <a:gd name="T3" fmla="*/ 18 h 219"/>
                  <a:gd name="T4" fmla="*/ 120 w 194"/>
                  <a:gd name="T5" fmla="*/ 18 h 219"/>
                  <a:gd name="T6" fmla="*/ 120 w 194"/>
                  <a:gd name="T7" fmla="*/ 0 h 219"/>
                  <a:gd name="T8" fmla="*/ 74 w 194"/>
                  <a:gd name="T9" fmla="*/ 0 h 219"/>
                  <a:gd name="T10" fmla="*/ 74 w 194"/>
                  <a:gd name="T11" fmla="*/ 18 h 219"/>
                  <a:gd name="T12" fmla="*/ 91 w 194"/>
                  <a:gd name="T13" fmla="*/ 18 h 219"/>
                  <a:gd name="T14" fmla="*/ 91 w 194"/>
                  <a:gd name="T15" fmla="*/ 26 h 219"/>
                  <a:gd name="T16" fmla="*/ 0 w 194"/>
                  <a:gd name="T17" fmla="*/ 122 h 219"/>
                  <a:gd name="T18" fmla="*/ 97 w 194"/>
                  <a:gd name="T19" fmla="*/ 219 h 219"/>
                  <a:gd name="T20" fmla="*/ 194 w 194"/>
                  <a:gd name="T21" fmla="*/ 122 h 219"/>
                  <a:gd name="T22" fmla="*/ 103 w 194"/>
                  <a:gd name="T23" fmla="*/ 26 h 219"/>
                  <a:gd name="T24" fmla="*/ 158 w 194"/>
                  <a:gd name="T25" fmla="*/ 180 h 219"/>
                  <a:gd name="T26" fmla="*/ 145 w 194"/>
                  <a:gd name="T27" fmla="*/ 167 h 219"/>
                  <a:gd name="T28" fmla="*/ 142 w 194"/>
                  <a:gd name="T29" fmla="*/ 171 h 219"/>
                  <a:gd name="T30" fmla="*/ 154 w 194"/>
                  <a:gd name="T31" fmla="*/ 183 h 219"/>
                  <a:gd name="T32" fmla="*/ 100 w 194"/>
                  <a:gd name="T33" fmla="*/ 206 h 219"/>
                  <a:gd name="T34" fmla="*/ 100 w 194"/>
                  <a:gd name="T35" fmla="*/ 188 h 219"/>
                  <a:gd name="T36" fmla="*/ 95 w 194"/>
                  <a:gd name="T37" fmla="*/ 188 h 219"/>
                  <a:gd name="T38" fmla="*/ 95 w 194"/>
                  <a:gd name="T39" fmla="*/ 206 h 219"/>
                  <a:gd name="T40" fmla="*/ 40 w 194"/>
                  <a:gd name="T41" fmla="*/ 183 h 219"/>
                  <a:gd name="T42" fmla="*/ 52 w 194"/>
                  <a:gd name="T43" fmla="*/ 171 h 219"/>
                  <a:gd name="T44" fmla="*/ 49 w 194"/>
                  <a:gd name="T45" fmla="*/ 167 h 219"/>
                  <a:gd name="T46" fmla="*/ 36 w 194"/>
                  <a:gd name="T47" fmla="*/ 180 h 219"/>
                  <a:gd name="T48" fmla="*/ 14 w 194"/>
                  <a:gd name="T49" fmla="*/ 125 h 219"/>
                  <a:gd name="T50" fmla="*/ 31 w 194"/>
                  <a:gd name="T51" fmla="*/ 125 h 219"/>
                  <a:gd name="T52" fmla="*/ 31 w 194"/>
                  <a:gd name="T53" fmla="*/ 120 h 219"/>
                  <a:gd name="T54" fmla="*/ 14 w 194"/>
                  <a:gd name="T55" fmla="*/ 120 h 219"/>
                  <a:gd name="T56" fmla="*/ 36 w 194"/>
                  <a:gd name="T57" fmla="*/ 65 h 219"/>
                  <a:gd name="T58" fmla="*/ 49 w 194"/>
                  <a:gd name="T59" fmla="*/ 78 h 219"/>
                  <a:gd name="T60" fmla="*/ 52 w 194"/>
                  <a:gd name="T61" fmla="*/ 74 h 219"/>
                  <a:gd name="T62" fmla="*/ 40 w 194"/>
                  <a:gd name="T63" fmla="*/ 62 h 219"/>
                  <a:gd name="T64" fmla="*/ 95 w 194"/>
                  <a:gd name="T65" fmla="*/ 39 h 219"/>
                  <a:gd name="T66" fmla="*/ 95 w 194"/>
                  <a:gd name="T67" fmla="*/ 56 h 219"/>
                  <a:gd name="T68" fmla="*/ 100 w 194"/>
                  <a:gd name="T69" fmla="*/ 56 h 219"/>
                  <a:gd name="T70" fmla="*/ 100 w 194"/>
                  <a:gd name="T71" fmla="*/ 39 h 219"/>
                  <a:gd name="T72" fmla="*/ 154 w 194"/>
                  <a:gd name="T73" fmla="*/ 62 h 219"/>
                  <a:gd name="T74" fmla="*/ 142 w 194"/>
                  <a:gd name="T75" fmla="*/ 74 h 219"/>
                  <a:gd name="T76" fmla="*/ 145 w 194"/>
                  <a:gd name="T77" fmla="*/ 78 h 219"/>
                  <a:gd name="T78" fmla="*/ 158 w 194"/>
                  <a:gd name="T79" fmla="*/ 65 h 219"/>
                  <a:gd name="T80" fmla="*/ 180 w 194"/>
                  <a:gd name="T81" fmla="*/ 120 h 219"/>
                  <a:gd name="T82" fmla="*/ 163 w 194"/>
                  <a:gd name="T83" fmla="*/ 120 h 219"/>
                  <a:gd name="T84" fmla="*/ 163 w 194"/>
                  <a:gd name="T85" fmla="*/ 125 h 219"/>
                  <a:gd name="T86" fmla="*/ 180 w 194"/>
                  <a:gd name="T87" fmla="*/ 125 h 219"/>
                  <a:gd name="T88" fmla="*/ 158 w 194"/>
                  <a:gd name="T89" fmla="*/ 180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94" h="219">
                    <a:moveTo>
                      <a:pt x="103" y="26"/>
                    </a:moveTo>
                    <a:cubicBezTo>
                      <a:pt x="103" y="18"/>
                      <a:pt x="103" y="18"/>
                      <a:pt x="103" y="18"/>
                    </a:cubicBezTo>
                    <a:cubicBezTo>
                      <a:pt x="120" y="18"/>
                      <a:pt x="120" y="18"/>
                      <a:pt x="120" y="18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74" y="18"/>
                      <a:pt x="74" y="18"/>
                      <a:pt x="74" y="18"/>
                    </a:cubicBezTo>
                    <a:cubicBezTo>
                      <a:pt x="91" y="18"/>
                      <a:pt x="91" y="18"/>
                      <a:pt x="91" y="18"/>
                    </a:cubicBezTo>
                    <a:cubicBezTo>
                      <a:pt x="91" y="26"/>
                      <a:pt x="91" y="26"/>
                      <a:pt x="91" y="26"/>
                    </a:cubicBezTo>
                    <a:cubicBezTo>
                      <a:pt x="41" y="29"/>
                      <a:pt x="0" y="71"/>
                      <a:pt x="0" y="122"/>
                    </a:cubicBezTo>
                    <a:cubicBezTo>
                      <a:pt x="0" y="176"/>
                      <a:pt x="44" y="219"/>
                      <a:pt x="97" y="219"/>
                    </a:cubicBezTo>
                    <a:cubicBezTo>
                      <a:pt x="150" y="219"/>
                      <a:pt x="194" y="176"/>
                      <a:pt x="194" y="122"/>
                    </a:cubicBezTo>
                    <a:cubicBezTo>
                      <a:pt x="194" y="71"/>
                      <a:pt x="154" y="29"/>
                      <a:pt x="103" y="26"/>
                    </a:cubicBezTo>
                    <a:close/>
                    <a:moveTo>
                      <a:pt x="158" y="180"/>
                    </a:moveTo>
                    <a:cubicBezTo>
                      <a:pt x="145" y="167"/>
                      <a:pt x="145" y="167"/>
                      <a:pt x="145" y="167"/>
                    </a:cubicBezTo>
                    <a:cubicBezTo>
                      <a:pt x="142" y="171"/>
                      <a:pt x="142" y="171"/>
                      <a:pt x="142" y="171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140" y="197"/>
                      <a:pt x="121" y="205"/>
                      <a:pt x="100" y="206"/>
                    </a:cubicBezTo>
                    <a:cubicBezTo>
                      <a:pt x="100" y="188"/>
                      <a:pt x="100" y="188"/>
                      <a:pt x="100" y="188"/>
                    </a:cubicBezTo>
                    <a:cubicBezTo>
                      <a:pt x="95" y="188"/>
                      <a:pt x="95" y="188"/>
                      <a:pt x="95" y="188"/>
                    </a:cubicBezTo>
                    <a:cubicBezTo>
                      <a:pt x="95" y="206"/>
                      <a:pt x="95" y="206"/>
                      <a:pt x="95" y="206"/>
                    </a:cubicBezTo>
                    <a:cubicBezTo>
                      <a:pt x="73" y="205"/>
                      <a:pt x="54" y="197"/>
                      <a:pt x="40" y="183"/>
                    </a:cubicBezTo>
                    <a:cubicBezTo>
                      <a:pt x="52" y="171"/>
                      <a:pt x="52" y="171"/>
                      <a:pt x="52" y="171"/>
                    </a:cubicBezTo>
                    <a:cubicBezTo>
                      <a:pt x="49" y="167"/>
                      <a:pt x="49" y="167"/>
                      <a:pt x="49" y="167"/>
                    </a:cubicBezTo>
                    <a:cubicBezTo>
                      <a:pt x="36" y="180"/>
                      <a:pt x="36" y="180"/>
                      <a:pt x="36" y="180"/>
                    </a:cubicBezTo>
                    <a:cubicBezTo>
                      <a:pt x="23" y="165"/>
                      <a:pt x="14" y="146"/>
                      <a:pt x="14" y="125"/>
                    </a:cubicBezTo>
                    <a:cubicBezTo>
                      <a:pt x="31" y="125"/>
                      <a:pt x="31" y="125"/>
                      <a:pt x="31" y="125"/>
                    </a:cubicBezTo>
                    <a:cubicBezTo>
                      <a:pt x="31" y="120"/>
                      <a:pt x="31" y="120"/>
                      <a:pt x="31" y="120"/>
                    </a:cubicBezTo>
                    <a:cubicBezTo>
                      <a:pt x="14" y="120"/>
                      <a:pt x="14" y="120"/>
                      <a:pt x="14" y="120"/>
                    </a:cubicBezTo>
                    <a:cubicBezTo>
                      <a:pt x="14" y="99"/>
                      <a:pt x="23" y="80"/>
                      <a:pt x="36" y="65"/>
                    </a:cubicBezTo>
                    <a:cubicBezTo>
                      <a:pt x="49" y="78"/>
                      <a:pt x="49" y="78"/>
                      <a:pt x="49" y="78"/>
                    </a:cubicBezTo>
                    <a:cubicBezTo>
                      <a:pt x="52" y="74"/>
                      <a:pt x="52" y="74"/>
                      <a:pt x="52" y="74"/>
                    </a:cubicBezTo>
                    <a:cubicBezTo>
                      <a:pt x="40" y="62"/>
                      <a:pt x="40" y="62"/>
                      <a:pt x="40" y="62"/>
                    </a:cubicBezTo>
                    <a:cubicBezTo>
                      <a:pt x="54" y="48"/>
                      <a:pt x="73" y="40"/>
                      <a:pt x="95" y="39"/>
                    </a:cubicBezTo>
                    <a:cubicBezTo>
                      <a:pt x="95" y="56"/>
                      <a:pt x="95" y="56"/>
                      <a:pt x="95" y="56"/>
                    </a:cubicBezTo>
                    <a:cubicBezTo>
                      <a:pt x="100" y="56"/>
                      <a:pt x="100" y="56"/>
                      <a:pt x="100" y="56"/>
                    </a:cubicBezTo>
                    <a:cubicBezTo>
                      <a:pt x="100" y="39"/>
                      <a:pt x="100" y="39"/>
                      <a:pt x="100" y="39"/>
                    </a:cubicBezTo>
                    <a:cubicBezTo>
                      <a:pt x="121" y="40"/>
                      <a:pt x="140" y="48"/>
                      <a:pt x="154" y="62"/>
                    </a:cubicBezTo>
                    <a:cubicBezTo>
                      <a:pt x="142" y="74"/>
                      <a:pt x="142" y="74"/>
                      <a:pt x="142" y="74"/>
                    </a:cubicBezTo>
                    <a:cubicBezTo>
                      <a:pt x="145" y="78"/>
                      <a:pt x="145" y="78"/>
                      <a:pt x="145" y="78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71" y="80"/>
                      <a:pt x="180" y="99"/>
                      <a:pt x="180" y="120"/>
                    </a:cubicBezTo>
                    <a:cubicBezTo>
                      <a:pt x="163" y="120"/>
                      <a:pt x="163" y="120"/>
                      <a:pt x="163" y="120"/>
                    </a:cubicBezTo>
                    <a:cubicBezTo>
                      <a:pt x="163" y="125"/>
                      <a:pt x="163" y="125"/>
                      <a:pt x="163" y="125"/>
                    </a:cubicBezTo>
                    <a:cubicBezTo>
                      <a:pt x="180" y="125"/>
                      <a:pt x="180" y="125"/>
                      <a:pt x="180" y="125"/>
                    </a:cubicBezTo>
                    <a:cubicBezTo>
                      <a:pt x="180" y="146"/>
                      <a:pt x="171" y="165"/>
                      <a:pt x="158" y="1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Freeform 34"/>
              <p:cNvSpPr>
                <a:spLocks/>
              </p:cNvSpPr>
              <p:nvPr/>
            </p:nvSpPr>
            <p:spPr bwMode="auto">
              <a:xfrm>
                <a:off x="11153772" y="1404939"/>
                <a:ext cx="160339" cy="273051"/>
              </a:xfrm>
              <a:custGeom>
                <a:avLst/>
                <a:gdLst>
                  <a:gd name="T0" fmla="*/ 101 w 101"/>
                  <a:gd name="T1" fmla="*/ 66 h 172"/>
                  <a:gd name="T2" fmla="*/ 94 w 101"/>
                  <a:gd name="T3" fmla="*/ 59 h 172"/>
                  <a:gd name="T4" fmla="*/ 21 w 101"/>
                  <a:gd name="T5" fmla="*/ 132 h 172"/>
                  <a:gd name="T6" fmla="*/ 21 w 101"/>
                  <a:gd name="T7" fmla="*/ 0 h 172"/>
                  <a:gd name="T8" fmla="*/ 11 w 101"/>
                  <a:gd name="T9" fmla="*/ 0 h 172"/>
                  <a:gd name="T10" fmla="*/ 11 w 101"/>
                  <a:gd name="T11" fmla="*/ 141 h 172"/>
                  <a:gd name="T12" fmla="*/ 0 w 101"/>
                  <a:gd name="T13" fmla="*/ 153 h 172"/>
                  <a:gd name="T14" fmla="*/ 7 w 101"/>
                  <a:gd name="T15" fmla="*/ 163 h 172"/>
                  <a:gd name="T16" fmla="*/ 11 w 101"/>
                  <a:gd name="T17" fmla="*/ 158 h 172"/>
                  <a:gd name="T18" fmla="*/ 11 w 101"/>
                  <a:gd name="T19" fmla="*/ 172 h 172"/>
                  <a:gd name="T20" fmla="*/ 21 w 101"/>
                  <a:gd name="T21" fmla="*/ 172 h 172"/>
                  <a:gd name="T22" fmla="*/ 21 w 101"/>
                  <a:gd name="T23" fmla="*/ 146 h 172"/>
                  <a:gd name="T24" fmla="*/ 101 w 101"/>
                  <a:gd name="T25" fmla="*/ 66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1" h="172">
                    <a:moveTo>
                      <a:pt x="101" y="66"/>
                    </a:moveTo>
                    <a:lnTo>
                      <a:pt x="94" y="59"/>
                    </a:lnTo>
                    <a:lnTo>
                      <a:pt x="21" y="132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11" y="141"/>
                    </a:lnTo>
                    <a:lnTo>
                      <a:pt x="0" y="153"/>
                    </a:lnTo>
                    <a:lnTo>
                      <a:pt x="7" y="163"/>
                    </a:lnTo>
                    <a:lnTo>
                      <a:pt x="11" y="158"/>
                    </a:lnTo>
                    <a:lnTo>
                      <a:pt x="11" y="172"/>
                    </a:lnTo>
                    <a:lnTo>
                      <a:pt x="21" y="172"/>
                    </a:lnTo>
                    <a:lnTo>
                      <a:pt x="21" y="146"/>
                    </a:lnTo>
                    <a:lnTo>
                      <a:pt x="101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94" name="文本框 154"/>
            <p:cNvSpPr txBox="1"/>
            <p:nvPr/>
          </p:nvSpPr>
          <p:spPr>
            <a:xfrm>
              <a:off x="2099857" y="4255072"/>
              <a:ext cx="2511987" cy="368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zh-CN" sz="1400" dirty="0">
                  <a:solidFill>
                    <a:prstClr val="black">
                      <a:lumMod val="65000"/>
                      <a:lumOff val="35000"/>
                    </a:prstClr>
                  </a:solidFill>
                  <a:ea typeface="时尚中黑简体" panose="01010104010101010101" pitchFamily="2" charset="-122"/>
                </a:rPr>
                <a:t>Бюджетный процесс</a:t>
              </a:r>
              <a:endParaRPr lang="zh-CN" altLang="en-US" sz="1400" dirty="0">
                <a:solidFill>
                  <a:prstClr val="black">
                    <a:lumMod val="65000"/>
                    <a:lumOff val="35000"/>
                  </a:prstClr>
                </a:solidFill>
                <a:ea typeface="时尚中黑简体" panose="01010104010101010101" pitchFamily="2" charset="-122"/>
              </a:endParaRPr>
            </a:p>
          </p:txBody>
        </p:sp>
        <p:sp>
          <p:nvSpPr>
            <p:cNvPr id="95" name="文本框 113"/>
            <p:cNvSpPr txBox="1"/>
            <p:nvPr/>
          </p:nvSpPr>
          <p:spPr>
            <a:xfrm>
              <a:off x="1847084" y="4514931"/>
              <a:ext cx="2973104" cy="1970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ru-RU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itchFamily="34" charset="-122"/>
                </a:rPr>
                <a:t>Это регламентируемая законодательством деятельность органов исполнительной власти, по составлению и рассмотрению проектов бюджета, утверждению и исполнению бюджетов, контролю</a:t>
              </a:r>
              <a:r>
                <a:rPr lang="ru-RU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Times New Roman" pitchFamily="18" charset="0"/>
                </a:rPr>
                <a:t>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    </a:r>
              <a:endPara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endParaRPr>
            </a:p>
            <a:p>
              <a:pPr>
                <a:lnSpc>
                  <a:spcPts val="1125"/>
                </a:lnSpc>
              </a:pPr>
              <a:endParaRPr lang="ru-RU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itchFamily="34" charset="-122"/>
              </a:endParaRPr>
            </a:p>
          </p:txBody>
        </p:sp>
      </p:grpSp>
      <p:grpSp>
        <p:nvGrpSpPr>
          <p:cNvPr id="98" name="组合 134"/>
          <p:cNvGrpSpPr/>
          <p:nvPr/>
        </p:nvGrpSpPr>
        <p:grpSpPr>
          <a:xfrm>
            <a:off x="4064867" y="4898270"/>
            <a:ext cx="2093671" cy="1122854"/>
            <a:chOff x="8582484" y="4934772"/>
            <a:chExt cx="2508234" cy="1345667"/>
          </a:xfrm>
        </p:grpSpPr>
        <p:sp>
          <p:nvSpPr>
            <p:cNvPr id="99" name="文本框 127"/>
            <p:cNvSpPr txBox="1"/>
            <p:nvPr/>
          </p:nvSpPr>
          <p:spPr>
            <a:xfrm>
              <a:off x="8819477" y="4934772"/>
              <a:ext cx="2042023" cy="368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zh-CN" sz="1400" dirty="0">
                  <a:solidFill>
                    <a:prstClr val="black">
                      <a:lumMod val="65000"/>
                      <a:lumOff val="35000"/>
                    </a:prstClr>
                  </a:solidFill>
                  <a:ea typeface="时尚中黑简体" panose="01010104010101010101" pitchFamily="2" charset="-122"/>
                </a:rPr>
                <a:t>Бюджетная система</a:t>
              </a:r>
              <a:endParaRPr lang="zh-CN" altLang="en-US" sz="1400" dirty="0">
                <a:solidFill>
                  <a:prstClr val="black">
                    <a:lumMod val="65000"/>
                    <a:lumOff val="35000"/>
                  </a:prstClr>
                </a:solidFill>
                <a:ea typeface="时尚中黑简体" panose="01010104010101010101" pitchFamily="2" charset="-122"/>
              </a:endParaRPr>
            </a:p>
          </p:txBody>
        </p:sp>
        <p:grpSp>
          <p:nvGrpSpPr>
            <p:cNvPr id="100" name="Group 4"/>
            <p:cNvGrpSpPr>
              <a:grpSpLocks noChangeAspect="1"/>
            </p:cNvGrpSpPr>
            <p:nvPr/>
          </p:nvGrpSpPr>
          <p:grpSpPr bwMode="auto">
            <a:xfrm>
              <a:off x="8582484" y="4979543"/>
              <a:ext cx="215855" cy="316960"/>
              <a:chOff x="3540" y="531"/>
              <a:chExt cx="348" cy="511"/>
            </a:xfrm>
            <a:solidFill>
              <a:srgbClr val="C65885"/>
            </a:solidFill>
          </p:grpSpPr>
          <p:sp>
            <p:nvSpPr>
              <p:cNvPr id="102" name="Freeform 5"/>
              <p:cNvSpPr>
                <a:spLocks/>
              </p:cNvSpPr>
              <p:nvPr/>
            </p:nvSpPr>
            <p:spPr bwMode="auto">
              <a:xfrm>
                <a:off x="3540" y="801"/>
                <a:ext cx="348" cy="241"/>
              </a:xfrm>
              <a:custGeom>
                <a:avLst/>
                <a:gdLst>
                  <a:gd name="T0" fmla="*/ 78 w 97"/>
                  <a:gd name="T1" fmla="*/ 0 h 68"/>
                  <a:gd name="T2" fmla="*/ 70 w 97"/>
                  <a:gd name="T3" fmla="*/ 20 h 68"/>
                  <a:gd name="T4" fmla="*/ 49 w 97"/>
                  <a:gd name="T5" fmla="*/ 66 h 68"/>
                  <a:gd name="T6" fmla="*/ 29 w 97"/>
                  <a:gd name="T7" fmla="*/ 20 h 68"/>
                  <a:gd name="T8" fmla="*/ 20 w 97"/>
                  <a:gd name="T9" fmla="*/ 0 h 68"/>
                  <a:gd name="T10" fmla="*/ 0 w 97"/>
                  <a:gd name="T11" fmla="*/ 39 h 68"/>
                  <a:gd name="T12" fmla="*/ 0 w 97"/>
                  <a:gd name="T13" fmla="*/ 50 h 68"/>
                  <a:gd name="T14" fmla="*/ 49 w 97"/>
                  <a:gd name="T15" fmla="*/ 68 h 68"/>
                  <a:gd name="T16" fmla="*/ 97 w 97"/>
                  <a:gd name="T17" fmla="*/ 50 h 68"/>
                  <a:gd name="T18" fmla="*/ 97 w 97"/>
                  <a:gd name="T19" fmla="*/ 39 h 68"/>
                  <a:gd name="T20" fmla="*/ 78 w 97"/>
                  <a:gd name="T21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7" h="68">
                    <a:moveTo>
                      <a:pt x="78" y="0"/>
                    </a:moveTo>
                    <a:cubicBezTo>
                      <a:pt x="70" y="20"/>
                      <a:pt x="70" y="20"/>
                      <a:pt x="70" y="20"/>
                    </a:cubicBezTo>
                    <a:cubicBezTo>
                      <a:pt x="49" y="66"/>
                      <a:pt x="49" y="66"/>
                      <a:pt x="49" y="66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8" y="8"/>
                      <a:pt x="0" y="23"/>
                      <a:pt x="0" y="39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13" y="61"/>
                      <a:pt x="30" y="68"/>
                      <a:pt x="49" y="68"/>
                    </a:cubicBezTo>
                    <a:cubicBezTo>
                      <a:pt x="67" y="68"/>
                      <a:pt x="84" y="61"/>
                      <a:pt x="97" y="50"/>
                    </a:cubicBezTo>
                    <a:cubicBezTo>
                      <a:pt x="97" y="39"/>
                      <a:pt x="97" y="39"/>
                      <a:pt x="97" y="39"/>
                    </a:cubicBezTo>
                    <a:cubicBezTo>
                      <a:pt x="97" y="23"/>
                      <a:pt x="90" y="9"/>
                      <a:pt x="7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Freeform 6"/>
              <p:cNvSpPr>
                <a:spLocks/>
              </p:cNvSpPr>
              <p:nvPr/>
            </p:nvSpPr>
            <p:spPr bwMode="auto">
              <a:xfrm>
                <a:off x="3687" y="833"/>
                <a:ext cx="58" cy="156"/>
              </a:xfrm>
              <a:custGeom>
                <a:avLst/>
                <a:gdLst>
                  <a:gd name="T0" fmla="*/ 0 w 16"/>
                  <a:gd name="T1" fmla="*/ 0 h 44"/>
                  <a:gd name="T2" fmla="*/ 3 w 16"/>
                  <a:gd name="T3" fmla="*/ 7 h 44"/>
                  <a:gd name="T4" fmla="*/ 0 w 16"/>
                  <a:gd name="T5" fmla="*/ 36 h 44"/>
                  <a:gd name="T6" fmla="*/ 8 w 16"/>
                  <a:gd name="T7" fmla="*/ 44 h 44"/>
                  <a:gd name="T8" fmla="*/ 15 w 16"/>
                  <a:gd name="T9" fmla="*/ 36 h 44"/>
                  <a:gd name="T10" fmla="*/ 12 w 16"/>
                  <a:gd name="T11" fmla="*/ 7 h 44"/>
                  <a:gd name="T12" fmla="*/ 16 w 16"/>
                  <a:gd name="T13" fmla="*/ 0 h 44"/>
                  <a:gd name="T14" fmla="*/ 8 w 16"/>
                  <a:gd name="T15" fmla="*/ 1 h 44"/>
                  <a:gd name="T16" fmla="*/ 0 w 16"/>
                  <a:gd name="T1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44">
                    <a:moveTo>
                      <a:pt x="0" y="0"/>
                    </a:moveTo>
                    <a:cubicBezTo>
                      <a:pt x="0" y="3"/>
                      <a:pt x="1" y="5"/>
                      <a:pt x="3" y="7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8" y="44"/>
                      <a:pt x="8" y="44"/>
                      <a:pt x="8" y="44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4" y="5"/>
                      <a:pt x="15" y="3"/>
                      <a:pt x="16" y="0"/>
                    </a:cubicBezTo>
                    <a:cubicBezTo>
                      <a:pt x="13" y="1"/>
                      <a:pt x="10" y="1"/>
                      <a:pt x="8" y="1"/>
                    </a:cubicBezTo>
                    <a:cubicBezTo>
                      <a:pt x="5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prstClr val="black"/>
                  </a:solidFill>
                </a:endParaRPr>
              </a:p>
            </p:txBody>
          </p:sp>
          <p:sp>
            <p:nvSpPr>
              <p:cNvPr id="104" name="Freeform 7"/>
              <p:cNvSpPr>
                <a:spLocks/>
              </p:cNvSpPr>
              <p:nvPr/>
            </p:nvSpPr>
            <p:spPr bwMode="auto">
              <a:xfrm>
                <a:off x="3609" y="652"/>
                <a:ext cx="215" cy="181"/>
              </a:xfrm>
              <a:custGeom>
                <a:avLst/>
                <a:gdLst>
                  <a:gd name="T0" fmla="*/ 30 w 60"/>
                  <a:gd name="T1" fmla="*/ 5 h 51"/>
                  <a:gd name="T2" fmla="*/ 13 w 60"/>
                  <a:gd name="T3" fmla="*/ 0 h 51"/>
                  <a:gd name="T4" fmla="*/ 1 w 60"/>
                  <a:gd name="T5" fmla="*/ 0 h 51"/>
                  <a:gd name="T6" fmla="*/ 0 w 60"/>
                  <a:gd name="T7" fmla="*/ 0 h 51"/>
                  <a:gd name="T8" fmla="*/ 0 w 60"/>
                  <a:gd name="T9" fmla="*/ 6 h 51"/>
                  <a:gd name="T10" fmla="*/ 0 w 60"/>
                  <a:gd name="T11" fmla="*/ 24 h 51"/>
                  <a:gd name="T12" fmla="*/ 22 w 60"/>
                  <a:gd name="T13" fmla="*/ 50 h 51"/>
                  <a:gd name="T14" fmla="*/ 30 w 60"/>
                  <a:gd name="T15" fmla="*/ 51 h 51"/>
                  <a:gd name="T16" fmla="*/ 38 w 60"/>
                  <a:gd name="T17" fmla="*/ 50 h 51"/>
                  <a:gd name="T18" fmla="*/ 60 w 60"/>
                  <a:gd name="T19" fmla="*/ 24 h 51"/>
                  <a:gd name="T20" fmla="*/ 60 w 60"/>
                  <a:gd name="T21" fmla="*/ 6 h 51"/>
                  <a:gd name="T22" fmla="*/ 59 w 60"/>
                  <a:gd name="T23" fmla="*/ 0 h 51"/>
                  <a:gd name="T24" fmla="*/ 47 w 60"/>
                  <a:gd name="T25" fmla="*/ 0 h 51"/>
                  <a:gd name="T26" fmla="*/ 30 w 60"/>
                  <a:gd name="T27" fmla="*/ 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0" h="51">
                    <a:moveTo>
                      <a:pt x="30" y="5"/>
                    </a:moveTo>
                    <a:cubicBezTo>
                      <a:pt x="22" y="5"/>
                      <a:pt x="15" y="3"/>
                      <a:pt x="13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4"/>
                      <a:pt x="0" y="6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6"/>
                      <a:pt x="9" y="47"/>
                      <a:pt x="22" y="50"/>
                    </a:cubicBezTo>
                    <a:cubicBezTo>
                      <a:pt x="24" y="51"/>
                      <a:pt x="27" y="51"/>
                      <a:pt x="30" y="51"/>
                    </a:cubicBezTo>
                    <a:cubicBezTo>
                      <a:pt x="32" y="51"/>
                      <a:pt x="35" y="51"/>
                      <a:pt x="38" y="50"/>
                    </a:cubicBezTo>
                    <a:cubicBezTo>
                      <a:pt x="50" y="47"/>
                      <a:pt x="60" y="36"/>
                      <a:pt x="60" y="24"/>
                    </a:cubicBezTo>
                    <a:cubicBezTo>
                      <a:pt x="60" y="6"/>
                      <a:pt x="60" y="6"/>
                      <a:pt x="60" y="6"/>
                    </a:cubicBezTo>
                    <a:cubicBezTo>
                      <a:pt x="60" y="4"/>
                      <a:pt x="59" y="2"/>
                      <a:pt x="59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6" y="3"/>
                      <a:pt x="38" y="5"/>
                      <a:pt x="3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prstClr val="black"/>
                  </a:solidFill>
                </a:endParaRPr>
              </a:p>
            </p:txBody>
          </p:sp>
          <p:sp>
            <p:nvSpPr>
              <p:cNvPr id="105" name="Freeform 8"/>
              <p:cNvSpPr>
                <a:spLocks noEditPoints="1"/>
              </p:cNvSpPr>
              <p:nvPr/>
            </p:nvSpPr>
            <p:spPr bwMode="auto">
              <a:xfrm>
                <a:off x="3598" y="531"/>
                <a:ext cx="240" cy="128"/>
              </a:xfrm>
              <a:custGeom>
                <a:avLst/>
                <a:gdLst>
                  <a:gd name="T0" fmla="*/ 33 w 67"/>
                  <a:gd name="T1" fmla="*/ 0 h 36"/>
                  <a:gd name="T2" fmla="*/ 0 w 67"/>
                  <a:gd name="T3" fmla="*/ 31 h 36"/>
                  <a:gd name="T4" fmla="*/ 4 w 67"/>
                  <a:gd name="T5" fmla="*/ 31 h 36"/>
                  <a:gd name="T6" fmla="*/ 4 w 67"/>
                  <a:gd name="T7" fmla="*/ 31 h 36"/>
                  <a:gd name="T8" fmla="*/ 16 w 67"/>
                  <a:gd name="T9" fmla="*/ 31 h 36"/>
                  <a:gd name="T10" fmla="*/ 33 w 67"/>
                  <a:gd name="T11" fmla="*/ 36 h 36"/>
                  <a:gd name="T12" fmla="*/ 51 w 67"/>
                  <a:gd name="T13" fmla="*/ 31 h 36"/>
                  <a:gd name="T14" fmla="*/ 62 w 67"/>
                  <a:gd name="T15" fmla="*/ 31 h 36"/>
                  <a:gd name="T16" fmla="*/ 64 w 67"/>
                  <a:gd name="T17" fmla="*/ 31 h 36"/>
                  <a:gd name="T18" fmla="*/ 67 w 67"/>
                  <a:gd name="T19" fmla="*/ 31 h 36"/>
                  <a:gd name="T20" fmla="*/ 33 w 67"/>
                  <a:gd name="T21" fmla="*/ 0 h 36"/>
                  <a:gd name="T22" fmla="*/ 33 w 67"/>
                  <a:gd name="T23" fmla="*/ 26 h 36"/>
                  <a:gd name="T24" fmla="*/ 27 w 67"/>
                  <a:gd name="T25" fmla="*/ 20 h 36"/>
                  <a:gd name="T26" fmla="*/ 33 w 67"/>
                  <a:gd name="T27" fmla="*/ 14 h 36"/>
                  <a:gd name="T28" fmla="*/ 40 w 67"/>
                  <a:gd name="T29" fmla="*/ 20 h 36"/>
                  <a:gd name="T30" fmla="*/ 33 w 67"/>
                  <a:gd name="T31" fmla="*/ 2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7" h="36">
                    <a:moveTo>
                      <a:pt x="33" y="0"/>
                    </a:moveTo>
                    <a:cubicBezTo>
                      <a:pt x="15" y="0"/>
                      <a:pt x="1" y="14"/>
                      <a:pt x="0" y="31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8" y="34"/>
                      <a:pt x="25" y="36"/>
                      <a:pt x="33" y="36"/>
                    </a:cubicBezTo>
                    <a:cubicBezTo>
                      <a:pt x="42" y="36"/>
                      <a:pt x="49" y="34"/>
                      <a:pt x="51" y="31"/>
                    </a:cubicBezTo>
                    <a:cubicBezTo>
                      <a:pt x="62" y="31"/>
                      <a:pt x="62" y="31"/>
                      <a:pt x="62" y="31"/>
                    </a:cubicBezTo>
                    <a:cubicBezTo>
                      <a:pt x="64" y="31"/>
                      <a:pt x="64" y="31"/>
                      <a:pt x="64" y="31"/>
                    </a:cubicBezTo>
                    <a:cubicBezTo>
                      <a:pt x="67" y="31"/>
                      <a:pt x="67" y="31"/>
                      <a:pt x="67" y="31"/>
                    </a:cubicBezTo>
                    <a:cubicBezTo>
                      <a:pt x="66" y="14"/>
                      <a:pt x="51" y="0"/>
                      <a:pt x="33" y="0"/>
                    </a:cubicBezTo>
                    <a:close/>
                    <a:moveTo>
                      <a:pt x="33" y="26"/>
                    </a:moveTo>
                    <a:cubicBezTo>
                      <a:pt x="30" y="26"/>
                      <a:pt x="27" y="24"/>
                      <a:pt x="27" y="20"/>
                    </a:cubicBezTo>
                    <a:cubicBezTo>
                      <a:pt x="27" y="17"/>
                      <a:pt x="30" y="14"/>
                      <a:pt x="33" y="14"/>
                    </a:cubicBezTo>
                    <a:cubicBezTo>
                      <a:pt x="37" y="14"/>
                      <a:pt x="40" y="17"/>
                      <a:pt x="40" y="20"/>
                    </a:cubicBezTo>
                    <a:cubicBezTo>
                      <a:pt x="40" y="24"/>
                      <a:pt x="37" y="26"/>
                      <a:pt x="33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1" name="文本框 113"/>
            <p:cNvSpPr txBox="1"/>
            <p:nvPr/>
          </p:nvSpPr>
          <p:spPr>
            <a:xfrm>
              <a:off x="8632127" y="5324503"/>
              <a:ext cx="2458591" cy="955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ru-RU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itchFamily="34" charset="-122"/>
                </a:rPr>
                <a:t>Это совокупность федерального бюджета, бюджетов субъектов РФ, местных бюджетов и бюджетов государственных внебюджетных фондов</a:t>
              </a:r>
              <a:r>
                <a:rPr lang="ru-RU" altLang="zh-CN" sz="8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itchFamily="34" charset="-122"/>
                </a:rPr>
                <a:t>.</a:t>
              </a:r>
            </a:p>
          </p:txBody>
        </p:sp>
      </p:grpSp>
      <p:grpSp>
        <p:nvGrpSpPr>
          <p:cNvPr id="106" name="组合 104"/>
          <p:cNvGrpSpPr/>
          <p:nvPr/>
        </p:nvGrpSpPr>
        <p:grpSpPr>
          <a:xfrm flipH="1" flipV="1">
            <a:off x="8088421" y="5256847"/>
            <a:ext cx="1478545" cy="289545"/>
            <a:chOff x="5415884" y="5007622"/>
            <a:chExt cx="1648950" cy="353770"/>
          </a:xfrm>
        </p:grpSpPr>
        <p:sp>
          <p:nvSpPr>
            <p:cNvPr id="107" name="任意多边形 105"/>
            <p:cNvSpPr/>
            <p:nvPr/>
          </p:nvSpPr>
          <p:spPr>
            <a:xfrm flipH="1">
              <a:off x="5521870" y="5063235"/>
              <a:ext cx="1542964" cy="298157"/>
            </a:xfrm>
            <a:custGeom>
              <a:avLst/>
              <a:gdLst>
                <a:gd name="connsiteX0" fmla="*/ 1054100 w 1054100"/>
                <a:gd name="connsiteY0" fmla="*/ 0 h 488950"/>
                <a:gd name="connsiteX1" fmla="*/ 0 w 1054100"/>
                <a:gd name="connsiteY1" fmla="*/ 0 h 488950"/>
                <a:gd name="connsiteX2" fmla="*/ 0 w 1054100"/>
                <a:gd name="connsiteY2" fmla="*/ 488950 h 48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4100" h="488950">
                  <a:moveTo>
                    <a:pt x="1054100" y="0"/>
                  </a:moveTo>
                  <a:lnTo>
                    <a:pt x="0" y="0"/>
                  </a:lnTo>
                  <a:lnTo>
                    <a:pt x="0" y="488950"/>
                  </a:lnTo>
                </a:path>
              </a:pathLst>
            </a:custGeom>
            <a:noFill/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108" name="椭圆 106"/>
            <p:cNvSpPr/>
            <p:nvPr/>
          </p:nvSpPr>
          <p:spPr>
            <a:xfrm flipH="1">
              <a:off x="5415884" y="5007622"/>
              <a:ext cx="118316" cy="11140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</p:grpSp>
      <p:grpSp>
        <p:nvGrpSpPr>
          <p:cNvPr id="109" name="组合 117"/>
          <p:cNvGrpSpPr/>
          <p:nvPr/>
        </p:nvGrpSpPr>
        <p:grpSpPr>
          <a:xfrm>
            <a:off x="4039302" y="3480057"/>
            <a:ext cx="1999793" cy="988041"/>
            <a:chOff x="1811447" y="4195796"/>
            <a:chExt cx="2250558" cy="1184102"/>
          </a:xfrm>
        </p:grpSpPr>
        <p:grpSp>
          <p:nvGrpSpPr>
            <p:cNvPr id="110" name="组合 118"/>
            <p:cNvGrpSpPr/>
            <p:nvPr/>
          </p:nvGrpSpPr>
          <p:grpSpPr>
            <a:xfrm>
              <a:off x="1811447" y="4272161"/>
              <a:ext cx="270029" cy="304739"/>
              <a:chOff x="10815638" y="1174750"/>
              <a:chExt cx="728663" cy="822325"/>
            </a:xfrm>
            <a:solidFill>
              <a:srgbClr val="00AF92"/>
            </a:solidFill>
          </p:grpSpPr>
          <p:sp>
            <p:nvSpPr>
              <p:cNvPr id="113" name="Freeform 33"/>
              <p:cNvSpPr>
                <a:spLocks noEditPoints="1"/>
              </p:cNvSpPr>
              <p:nvPr/>
            </p:nvSpPr>
            <p:spPr bwMode="auto">
              <a:xfrm>
                <a:off x="10815638" y="1174750"/>
                <a:ext cx="728663" cy="822325"/>
              </a:xfrm>
              <a:custGeom>
                <a:avLst/>
                <a:gdLst>
                  <a:gd name="T0" fmla="*/ 103 w 194"/>
                  <a:gd name="T1" fmla="*/ 26 h 219"/>
                  <a:gd name="T2" fmla="*/ 103 w 194"/>
                  <a:gd name="T3" fmla="*/ 18 h 219"/>
                  <a:gd name="T4" fmla="*/ 120 w 194"/>
                  <a:gd name="T5" fmla="*/ 18 h 219"/>
                  <a:gd name="T6" fmla="*/ 120 w 194"/>
                  <a:gd name="T7" fmla="*/ 0 h 219"/>
                  <a:gd name="T8" fmla="*/ 74 w 194"/>
                  <a:gd name="T9" fmla="*/ 0 h 219"/>
                  <a:gd name="T10" fmla="*/ 74 w 194"/>
                  <a:gd name="T11" fmla="*/ 18 h 219"/>
                  <a:gd name="T12" fmla="*/ 91 w 194"/>
                  <a:gd name="T13" fmla="*/ 18 h 219"/>
                  <a:gd name="T14" fmla="*/ 91 w 194"/>
                  <a:gd name="T15" fmla="*/ 26 h 219"/>
                  <a:gd name="T16" fmla="*/ 0 w 194"/>
                  <a:gd name="T17" fmla="*/ 122 h 219"/>
                  <a:gd name="T18" fmla="*/ 97 w 194"/>
                  <a:gd name="T19" fmla="*/ 219 h 219"/>
                  <a:gd name="T20" fmla="*/ 194 w 194"/>
                  <a:gd name="T21" fmla="*/ 122 h 219"/>
                  <a:gd name="T22" fmla="*/ 103 w 194"/>
                  <a:gd name="T23" fmla="*/ 26 h 219"/>
                  <a:gd name="T24" fmla="*/ 158 w 194"/>
                  <a:gd name="T25" fmla="*/ 180 h 219"/>
                  <a:gd name="T26" fmla="*/ 145 w 194"/>
                  <a:gd name="T27" fmla="*/ 167 h 219"/>
                  <a:gd name="T28" fmla="*/ 142 w 194"/>
                  <a:gd name="T29" fmla="*/ 171 h 219"/>
                  <a:gd name="T30" fmla="*/ 154 w 194"/>
                  <a:gd name="T31" fmla="*/ 183 h 219"/>
                  <a:gd name="T32" fmla="*/ 100 w 194"/>
                  <a:gd name="T33" fmla="*/ 206 h 219"/>
                  <a:gd name="T34" fmla="*/ 100 w 194"/>
                  <a:gd name="T35" fmla="*/ 188 h 219"/>
                  <a:gd name="T36" fmla="*/ 95 w 194"/>
                  <a:gd name="T37" fmla="*/ 188 h 219"/>
                  <a:gd name="T38" fmla="*/ 95 w 194"/>
                  <a:gd name="T39" fmla="*/ 206 h 219"/>
                  <a:gd name="T40" fmla="*/ 40 w 194"/>
                  <a:gd name="T41" fmla="*/ 183 h 219"/>
                  <a:gd name="T42" fmla="*/ 52 w 194"/>
                  <a:gd name="T43" fmla="*/ 171 h 219"/>
                  <a:gd name="T44" fmla="*/ 49 w 194"/>
                  <a:gd name="T45" fmla="*/ 167 h 219"/>
                  <a:gd name="T46" fmla="*/ 36 w 194"/>
                  <a:gd name="T47" fmla="*/ 180 h 219"/>
                  <a:gd name="T48" fmla="*/ 14 w 194"/>
                  <a:gd name="T49" fmla="*/ 125 h 219"/>
                  <a:gd name="T50" fmla="*/ 31 w 194"/>
                  <a:gd name="T51" fmla="*/ 125 h 219"/>
                  <a:gd name="T52" fmla="*/ 31 w 194"/>
                  <a:gd name="T53" fmla="*/ 120 h 219"/>
                  <a:gd name="T54" fmla="*/ 14 w 194"/>
                  <a:gd name="T55" fmla="*/ 120 h 219"/>
                  <a:gd name="T56" fmla="*/ 36 w 194"/>
                  <a:gd name="T57" fmla="*/ 65 h 219"/>
                  <a:gd name="T58" fmla="*/ 49 w 194"/>
                  <a:gd name="T59" fmla="*/ 78 h 219"/>
                  <a:gd name="T60" fmla="*/ 52 w 194"/>
                  <a:gd name="T61" fmla="*/ 74 h 219"/>
                  <a:gd name="T62" fmla="*/ 40 w 194"/>
                  <a:gd name="T63" fmla="*/ 62 h 219"/>
                  <a:gd name="T64" fmla="*/ 95 w 194"/>
                  <a:gd name="T65" fmla="*/ 39 h 219"/>
                  <a:gd name="T66" fmla="*/ 95 w 194"/>
                  <a:gd name="T67" fmla="*/ 56 h 219"/>
                  <a:gd name="T68" fmla="*/ 100 w 194"/>
                  <a:gd name="T69" fmla="*/ 56 h 219"/>
                  <a:gd name="T70" fmla="*/ 100 w 194"/>
                  <a:gd name="T71" fmla="*/ 39 h 219"/>
                  <a:gd name="T72" fmla="*/ 154 w 194"/>
                  <a:gd name="T73" fmla="*/ 62 h 219"/>
                  <a:gd name="T74" fmla="*/ 142 w 194"/>
                  <a:gd name="T75" fmla="*/ 74 h 219"/>
                  <a:gd name="T76" fmla="*/ 145 w 194"/>
                  <a:gd name="T77" fmla="*/ 78 h 219"/>
                  <a:gd name="T78" fmla="*/ 158 w 194"/>
                  <a:gd name="T79" fmla="*/ 65 h 219"/>
                  <a:gd name="T80" fmla="*/ 180 w 194"/>
                  <a:gd name="T81" fmla="*/ 120 h 219"/>
                  <a:gd name="T82" fmla="*/ 163 w 194"/>
                  <a:gd name="T83" fmla="*/ 120 h 219"/>
                  <a:gd name="T84" fmla="*/ 163 w 194"/>
                  <a:gd name="T85" fmla="*/ 125 h 219"/>
                  <a:gd name="T86" fmla="*/ 180 w 194"/>
                  <a:gd name="T87" fmla="*/ 125 h 219"/>
                  <a:gd name="T88" fmla="*/ 158 w 194"/>
                  <a:gd name="T89" fmla="*/ 180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94" h="219">
                    <a:moveTo>
                      <a:pt x="103" y="26"/>
                    </a:moveTo>
                    <a:cubicBezTo>
                      <a:pt x="103" y="18"/>
                      <a:pt x="103" y="18"/>
                      <a:pt x="103" y="18"/>
                    </a:cubicBezTo>
                    <a:cubicBezTo>
                      <a:pt x="120" y="18"/>
                      <a:pt x="120" y="18"/>
                      <a:pt x="120" y="18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74" y="18"/>
                      <a:pt x="74" y="18"/>
                      <a:pt x="74" y="18"/>
                    </a:cubicBezTo>
                    <a:cubicBezTo>
                      <a:pt x="91" y="18"/>
                      <a:pt x="91" y="18"/>
                      <a:pt x="91" y="18"/>
                    </a:cubicBezTo>
                    <a:cubicBezTo>
                      <a:pt x="91" y="26"/>
                      <a:pt x="91" y="26"/>
                      <a:pt x="91" y="26"/>
                    </a:cubicBezTo>
                    <a:cubicBezTo>
                      <a:pt x="41" y="29"/>
                      <a:pt x="0" y="71"/>
                      <a:pt x="0" y="122"/>
                    </a:cubicBezTo>
                    <a:cubicBezTo>
                      <a:pt x="0" y="176"/>
                      <a:pt x="44" y="219"/>
                      <a:pt x="97" y="219"/>
                    </a:cubicBezTo>
                    <a:cubicBezTo>
                      <a:pt x="150" y="219"/>
                      <a:pt x="194" y="176"/>
                      <a:pt x="194" y="122"/>
                    </a:cubicBezTo>
                    <a:cubicBezTo>
                      <a:pt x="194" y="71"/>
                      <a:pt x="154" y="29"/>
                      <a:pt x="103" y="26"/>
                    </a:cubicBezTo>
                    <a:close/>
                    <a:moveTo>
                      <a:pt x="158" y="180"/>
                    </a:moveTo>
                    <a:cubicBezTo>
                      <a:pt x="145" y="167"/>
                      <a:pt x="145" y="167"/>
                      <a:pt x="145" y="167"/>
                    </a:cubicBezTo>
                    <a:cubicBezTo>
                      <a:pt x="142" y="171"/>
                      <a:pt x="142" y="171"/>
                      <a:pt x="142" y="171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140" y="197"/>
                      <a:pt x="121" y="205"/>
                      <a:pt x="100" y="206"/>
                    </a:cubicBezTo>
                    <a:cubicBezTo>
                      <a:pt x="100" y="188"/>
                      <a:pt x="100" y="188"/>
                      <a:pt x="100" y="188"/>
                    </a:cubicBezTo>
                    <a:cubicBezTo>
                      <a:pt x="95" y="188"/>
                      <a:pt x="95" y="188"/>
                      <a:pt x="95" y="188"/>
                    </a:cubicBezTo>
                    <a:cubicBezTo>
                      <a:pt x="95" y="206"/>
                      <a:pt x="95" y="206"/>
                      <a:pt x="95" y="206"/>
                    </a:cubicBezTo>
                    <a:cubicBezTo>
                      <a:pt x="73" y="205"/>
                      <a:pt x="54" y="197"/>
                      <a:pt x="40" y="183"/>
                    </a:cubicBezTo>
                    <a:cubicBezTo>
                      <a:pt x="52" y="171"/>
                      <a:pt x="52" y="171"/>
                      <a:pt x="52" y="171"/>
                    </a:cubicBezTo>
                    <a:cubicBezTo>
                      <a:pt x="49" y="167"/>
                      <a:pt x="49" y="167"/>
                      <a:pt x="49" y="167"/>
                    </a:cubicBezTo>
                    <a:cubicBezTo>
                      <a:pt x="36" y="180"/>
                      <a:pt x="36" y="180"/>
                      <a:pt x="36" y="180"/>
                    </a:cubicBezTo>
                    <a:cubicBezTo>
                      <a:pt x="23" y="165"/>
                      <a:pt x="14" y="146"/>
                      <a:pt x="14" y="125"/>
                    </a:cubicBezTo>
                    <a:cubicBezTo>
                      <a:pt x="31" y="125"/>
                      <a:pt x="31" y="125"/>
                      <a:pt x="31" y="125"/>
                    </a:cubicBezTo>
                    <a:cubicBezTo>
                      <a:pt x="31" y="120"/>
                      <a:pt x="31" y="120"/>
                      <a:pt x="31" y="120"/>
                    </a:cubicBezTo>
                    <a:cubicBezTo>
                      <a:pt x="14" y="120"/>
                      <a:pt x="14" y="120"/>
                      <a:pt x="14" y="120"/>
                    </a:cubicBezTo>
                    <a:cubicBezTo>
                      <a:pt x="14" y="99"/>
                      <a:pt x="23" y="80"/>
                      <a:pt x="36" y="65"/>
                    </a:cubicBezTo>
                    <a:cubicBezTo>
                      <a:pt x="49" y="78"/>
                      <a:pt x="49" y="78"/>
                      <a:pt x="49" y="78"/>
                    </a:cubicBezTo>
                    <a:cubicBezTo>
                      <a:pt x="52" y="74"/>
                      <a:pt x="52" y="74"/>
                      <a:pt x="52" y="74"/>
                    </a:cubicBezTo>
                    <a:cubicBezTo>
                      <a:pt x="40" y="62"/>
                      <a:pt x="40" y="62"/>
                      <a:pt x="40" y="62"/>
                    </a:cubicBezTo>
                    <a:cubicBezTo>
                      <a:pt x="54" y="48"/>
                      <a:pt x="73" y="40"/>
                      <a:pt x="95" y="39"/>
                    </a:cubicBezTo>
                    <a:cubicBezTo>
                      <a:pt x="95" y="56"/>
                      <a:pt x="95" y="56"/>
                      <a:pt x="95" y="56"/>
                    </a:cubicBezTo>
                    <a:cubicBezTo>
                      <a:pt x="100" y="56"/>
                      <a:pt x="100" y="56"/>
                      <a:pt x="100" y="56"/>
                    </a:cubicBezTo>
                    <a:cubicBezTo>
                      <a:pt x="100" y="39"/>
                      <a:pt x="100" y="39"/>
                      <a:pt x="100" y="39"/>
                    </a:cubicBezTo>
                    <a:cubicBezTo>
                      <a:pt x="121" y="40"/>
                      <a:pt x="140" y="48"/>
                      <a:pt x="154" y="62"/>
                    </a:cubicBezTo>
                    <a:cubicBezTo>
                      <a:pt x="142" y="74"/>
                      <a:pt x="142" y="74"/>
                      <a:pt x="142" y="74"/>
                    </a:cubicBezTo>
                    <a:cubicBezTo>
                      <a:pt x="145" y="78"/>
                      <a:pt x="145" y="78"/>
                      <a:pt x="145" y="78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71" y="80"/>
                      <a:pt x="180" y="99"/>
                      <a:pt x="180" y="120"/>
                    </a:cubicBezTo>
                    <a:cubicBezTo>
                      <a:pt x="163" y="120"/>
                      <a:pt x="163" y="120"/>
                      <a:pt x="163" y="120"/>
                    </a:cubicBezTo>
                    <a:cubicBezTo>
                      <a:pt x="163" y="125"/>
                      <a:pt x="163" y="125"/>
                      <a:pt x="163" y="125"/>
                    </a:cubicBezTo>
                    <a:cubicBezTo>
                      <a:pt x="180" y="125"/>
                      <a:pt x="180" y="125"/>
                      <a:pt x="180" y="125"/>
                    </a:cubicBezTo>
                    <a:cubicBezTo>
                      <a:pt x="180" y="146"/>
                      <a:pt x="171" y="165"/>
                      <a:pt x="158" y="1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Freeform 34"/>
              <p:cNvSpPr>
                <a:spLocks/>
              </p:cNvSpPr>
              <p:nvPr/>
            </p:nvSpPr>
            <p:spPr bwMode="auto">
              <a:xfrm>
                <a:off x="11153775" y="1404937"/>
                <a:ext cx="160338" cy="273050"/>
              </a:xfrm>
              <a:custGeom>
                <a:avLst/>
                <a:gdLst>
                  <a:gd name="T0" fmla="*/ 101 w 101"/>
                  <a:gd name="T1" fmla="*/ 66 h 172"/>
                  <a:gd name="T2" fmla="*/ 94 w 101"/>
                  <a:gd name="T3" fmla="*/ 59 h 172"/>
                  <a:gd name="T4" fmla="*/ 21 w 101"/>
                  <a:gd name="T5" fmla="*/ 132 h 172"/>
                  <a:gd name="T6" fmla="*/ 21 w 101"/>
                  <a:gd name="T7" fmla="*/ 0 h 172"/>
                  <a:gd name="T8" fmla="*/ 11 w 101"/>
                  <a:gd name="T9" fmla="*/ 0 h 172"/>
                  <a:gd name="T10" fmla="*/ 11 w 101"/>
                  <a:gd name="T11" fmla="*/ 141 h 172"/>
                  <a:gd name="T12" fmla="*/ 0 w 101"/>
                  <a:gd name="T13" fmla="*/ 153 h 172"/>
                  <a:gd name="T14" fmla="*/ 7 w 101"/>
                  <a:gd name="T15" fmla="*/ 163 h 172"/>
                  <a:gd name="T16" fmla="*/ 11 w 101"/>
                  <a:gd name="T17" fmla="*/ 158 h 172"/>
                  <a:gd name="T18" fmla="*/ 11 w 101"/>
                  <a:gd name="T19" fmla="*/ 172 h 172"/>
                  <a:gd name="T20" fmla="*/ 21 w 101"/>
                  <a:gd name="T21" fmla="*/ 172 h 172"/>
                  <a:gd name="T22" fmla="*/ 21 w 101"/>
                  <a:gd name="T23" fmla="*/ 146 h 172"/>
                  <a:gd name="T24" fmla="*/ 101 w 101"/>
                  <a:gd name="T25" fmla="*/ 66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1" h="172">
                    <a:moveTo>
                      <a:pt x="101" y="66"/>
                    </a:moveTo>
                    <a:lnTo>
                      <a:pt x="94" y="59"/>
                    </a:lnTo>
                    <a:lnTo>
                      <a:pt x="21" y="132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11" y="141"/>
                    </a:lnTo>
                    <a:lnTo>
                      <a:pt x="0" y="153"/>
                    </a:lnTo>
                    <a:lnTo>
                      <a:pt x="7" y="163"/>
                    </a:lnTo>
                    <a:lnTo>
                      <a:pt x="11" y="158"/>
                    </a:lnTo>
                    <a:lnTo>
                      <a:pt x="11" y="172"/>
                    </a:lnTo>
                    <a:lnTo>
                      <a:pt x="21" y="172"/>
                    </a:lnTo>
                    <a:lnTo>
                      <a:pt x="21" y="146"/>
                    </a:lnTo>
                    <a:lnTo>
                      <a:pt x="101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9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11" name="文本框 154"/>
            <p:cNvSpPr txBox="1"/>
            <p:nvPr/>
          </p:nvSpPr>
          <p:spPr>
            <a:xfrm>
              <a:off x="2081931" y="4195796"/>
              <a:ext cx="1275251" cy="368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zh-CN" sz="1400" dirty="0">
                  <a:solidFill>
                    <a:prstClr val="black">
                      <a:lumMod val="65000"/>
                      <a:lumOff val="35000"/>
                    </a:prstClr>
                  </a:solidFill>
                  <a:ea typeface="时尚中黑简体" panose="01010104010101010101" pitchFamily="2" charset="-122"/>
                </a:rPr>
                <a:t>МБТ</a:t>
              </a:r>
              <a:endParaRPr lang="zh-CN" altLang="en-US" sz="1400" dirty="0">
                <a:solidFill>
                  <a:prstClr val="black">
                    <a:lumMod val="65000"/>
                    <a:lumOff val="35000"/>
                  </a:prstClr>
                </a:solidFill>
                <a:ea typeface="时尚中黑简体" panose="01010104010101010101" pitchFamily="2" charset="-122"/>
              </a:endParaRPr>
            </a:p>
          </p:txBody>
        </p:sp>
        <p:sp>
          <p:nvSpPr>
            <p:cNvPr id="112" name="文本框 113"/>
            <p:cNvSpPr txBox="1"/>
            <p:nvPr/>
          </p:nvSpPr>
          <p:spPr>
            <a:xfrm>
              <a:off x="1853124" y="4593018"/>
              <a:ext cx="2208881" cy="786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ru-RU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itchFamily="34" charset="-122"/>
                </a:rPr>
                <a:t>Это средства, предоставляемые одним бюджетом бюджетной системы другому бюджету бюджетной системы.</a:t>
              </a:r>
            </a:p>
          </p:txBody>
        </p:sp>
      </p:grpSp>
      <p:grpSp>
        <p:nvGrpSpPr>
          <p:cNvPr id="115" name="组合 134"/>
          <p:cNvGrpSpPr/>
          <p:nvPr/>
        </p:nvGrpSpPr>
        <p:grpSpPr>
          <a:xfrm>
            <a:off x="6179909" y="2567860"/>
            <a:ext cx="1908512" cy="650025"/>
            <a:chOff x="8470468" y="5013109"/>
            <a:chExt cx="2286410" cy="779013"/>
          </a:xfrm>
        </p:grpSpPr>
        <p:sp>
          <p:nvSpPr>
            <p:cNvPr id="116" name="文本框 127"/>
            <p:cNvSpPr txBox="1"/>
            <p:nvPr/>
          </p:nvSpPr>
          <p:spPr>
            <a:xfrm>
              <a:off x="8657939" y="5013109"/>
              <a:ext cx="1808946" cy="368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zh-CN" sz="1400" dirty="0">
                  <a:solidFill>
                    <a:prstClr val="black">
                      <a:lumMod val="65000"/>
                      <a:lumOff val="35000"/>
                    </a:prstClr>
                  </a:solidFill>
                  <a:ea typeface="时尚中黑简体" panose="01010104010101010101" pitchFamily="2" charset="-122"/>
                </a:rPr>
                <a:t>Дефицит </a:t>
              </a:r>
              <a:r>
                <a:rPr lang="ru-RU" altLang="zh-CN" sz="1000" dirty="0">
                  <a:solidFill>
                    <a:prstClr val="black">
                      <a:lumMod val="65000"/>
                      <a:lumOff val="35000"/>
                    </a:prstClr>
                  </a:solidFill>
                  <a:ea typeface="时尚中黑简体" panose="01010104010101010101" pitchFamily="2" charset="-122"/>
                </a:rPr>
                <a:t>бюджета</a:t>
              </a:r>
              <a:endParaRPr lang="zh-CN" altLang="en-US" sz="1000" dirty="0">
                <a:solidFill>
                  <a:prstClr val="black">
                    <a:lumMod val="65000"/>
                    <a:lumOff val="35000"/>
                  </a:prstClr>
                </a:solidFill>
                <a:ea typeface="时尚中黑简体" panose="01010104010101010101" pitchFamily="2" charset="-122"/>
              </a:endParaRPr>
            </a:p>
          </p:txBody>
        </p:sp>
        <p:sp>
          <p:nvSpPr>
            <p:cNvPr id="117" name="文本框 113"/>
            <p:cNvSpPr txBox="1"/>
            <p:nvPr/>
          </p:nvSpPr>
          <p:spPr>
            <a:xfrm>
              <a:off x="8470468" y="5343355"/>
              <a:ext cx="2286410" cy="448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125"/>
                </a:lnSpc>
              </a:pPr>
              <a:r>
                <a:rPr lang="ru-RU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itchFamily="34" charset="-122"/>
                </a:rPr>
                <a:t>Это превышение расходов бюджетов над доходами</a:t>
              </a:r>
            </a:p>
          </p:txBody>
        </p:sp>
      </p:grpSp>
      <p:sp>
        <p:nvSpPr>
          <p:cNvPr id="126" name="Заголовок 11">
            <a:extLst>
              <a:ext uri="{FF2B5EF4-FFF2-40B4-BE49-F238E27FC236}">
                <a16:creationId xmlns:a16="http://schemas.microsoft.com/office/drawing/2014/main" id="{0ED081E3-0EEC-47D6-8B2C-F43BA7232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5024" y="-16534"/>
            <a:ext cx="7886700" cy="776288"/>
          </a:xfrm>
        </p:spPr>
        <p:txBody>
          <a:bodyPr>
            <a:normAutofit/>
          </a:bodyPr>
          <a:lstStyle/>
          <a:p>
            <a:pPr algn="ctr"/>
            <a:r>
              <a:rPr lang="ru-RU" sz="4050" dirty="0"/>
              <a:t>Основные понятия </a:t>
            </a:r>
          </a:p>
        </p:txBody>
      </p:sp>
      <p:grpSp>
        <p:nvGrpSpPr>
          <p:cNvPr id="127" name="组合 69"/>
          <p:cNvGrpSpPr/>
          <p:nvPr/>
        </p:nvGrpSpPr>
        <p:grpSpPr>
          <a:xfrm>
            <a:off x="1677070" y="4855614"/>
            <a:ext cx="1611515" cy="1311898"/>
            <a:chOff x="5164627" y="4382948"/>
            <a:chExt cx="1505319" cy="1297689"/>
          </a:xfrm>
        </p:grpSpPr>
        <p:sp>
          <p:nvSpPr>
            <p:cNvPr id="128" name="梯形 70"/>
            <p:cNvSpPr/>
            <p:nvPr/>
          </p:nvSpPr>
          <p:spPr>
            <a:xfrm>
              <a:off x="5530789" y="5453575"/>
              <a:ext cx="773977" cy="164519"/>
            </a:xfrm>
            <a:prstGeom prst="trapezoid">
              <a:avLst>
                <a:gd name="adj" fmla="val 66343"/>
              </a:avLst>
            </a:prstGeom>
            <a:gradFill>
              <a:gsLst>
                <a:gs pos="0">
                  <a:srgbClr val="E6E6E6"/>
                </a:gs>
                <a:gs pos="100000">
                  <a:srgbClr val="F7F7F7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129" name="梯形 71"/>
            <p:cNvSpPr/>
            <p:nvPr/>
          </p:nvSpPr>
          <p:spPr>
            <a:xfrm flipV="1">
              <a:off x="5530789" y="4445491"/>
              <a:ext cx="773977" cy="164519"/>
            </a:xfrm>
            <a:prstGeom prst="trapezoid">
              <a:avLst>
                <a:gd name="adj" fmla="val 66343"/>
              </a:avLst>
            </a:prstGeom>
            <a:gradFill>
              <a:gsLst>
                <a:gs pos="100000">
                  <a:srgbClr val="DFDFDF"/>
                </a:gs>
                <a:gs pos="0">
                  <a:srgbClr val="B4B4B4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130" name="六边形 72"/>
            <p:cNvSpPr/>
            <p:nvPr/>
          </p:nvSpPr>
          <p:spPr>
            <a:xfrm>
              <a:off x="5164627" y="4382948"/>
              <a:ext cx="1505319" cy="1297689"/>
            </a:xfrm>
            <a:prstGeom prst="hexagon">
              <a:avLst/>
            </a:prstGeom>
            <a:gradFill flip="none" rotWithShape="1">
              <a:gsLst>
                <a:gs pos="61000">
                  <a:srgbClr val="F6F6F6"/>
                </a:gs>
                <a:gs pos="37000">
                  <a:srgbClr val="E0E0E0"/>
                </a:gs>
                <a:gs pos="17000">
                  <a:srgbClr val="DEDEDE"/>
                </a:gs>
                <a:gs pos="100000">
                  <a:schemeClr val="bg1"/>
                </a:gs>
              </a:gsLst>
              <a:lin ang="13500000" scaled="1"/>
              <a:tileRect/>
            </a:gradFill>
            <a:ln w="19050">
              <a:noFill/>
            </a:ln>
            <a:effectLst>
              <a:outerShdw blurRad="381000" dist="127000" dir="2400000" algn="tl" rotWithShape="0">
                <a:srgbClr val="696969">
                  <a:alpha val="4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131" name="任意多边形 73"/>
            <p:cNvSpPr/>
            <p:nvPr/>
          </p:nvSpPr>
          <p:spPr>
            <a:xfrm>
              <a:off x="5238159" y="4445492"/>
              <a:ext cx="1360218" cy="1172601"/>
            </a:xfrm>
            <a:custGeom>
              <a:avLst/>
              <a:gdLst>
                <a:gd name="connsiteX0" fmla="*/ 407876 w 1381020"/>
                <a:gd name="connsiteY0" fmla="*/ 167033 h 1190534"/>
                <a:gd name="connsiteX1" fmla="*/ 193759 w 1381020"/>
                <a:gd name="connsiteY1" fmla="*/ 595266 h 1190534"/>
                <a:gd name="connsiteX2" fmla="*/ 407876 w 1381020"/>
                <a:gd name="connsiteY2" fmla="*/ 1023499 h 1190534"/>
                <a:gd name="connsiteX3" fmla="*/ 973145 w 1381020"/>
                <a:gd name="connsiteY3" fmla="*/ 1023499 h 1190534"/>
                <a:gd name="connsiteX4" fmla="*/ 1187261 w 1381020"/>
                <a:gd name="connsiteY4" fmla="*/ 595266 h 1190534"/>
                <a:gd name="connsiteX5" fmla="*/ 973145 w 1381020"/>
                <a:gd name="connsiteY5" fmla="*/ 167033 h 1190534"/>
                <a:gd name="connsiteX6" fmla="*/ 297634 w 1381020"/>
                <a:gd name="connsiteY6" fmla="*/ 0 h 1190534"/>
                <a:gd name="connsiteX7" fmla="*/ 1083387 w 1381020"/>
                <a:gd name="connsiteY7" fmla="*/ 0 h 1190534"/>
                <a:gd name="connsiteX8" fmla="*/ 1381020 w 1381020"/>
                <a:gd name="connsiteY8" fmla="*/ 595267 h 1190534"/>
                <a:gd name="connsiteX9" fmla="*/ 1083387 w 1381020"/>
                <a:gd name="connsiteY9" fmla="*/ 1190534 h 1190534"/>
                <a:gd name="connsiteX10" fmla="*/ 297634 w 1381020"/>
                <a:gd name="connsiteY10" fmla="*/ 1190534 h 1190534"/>
                <a:gd name="connsiteX11" fmla="*/ 0 w 1381020"/>
                <a:gd name="connsiteY11" fmla="*/ 595267 h 1190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81020" h="1190534">
                  <a:moveTo>
                    <a:pt x="407876" y="167033"/>
                  </a:moveTo>
                  <a:lnTo>
                    <a:pt x="193759" y="595266"/>
                  </a:lnTo>
                  <a:lnTo>
                    <a:pt x="407876" y="1023499"/>
                  </a:lnTo>
                  <a:lnTo>
                    <a:pt x="973145" y="1023499"/>
                  </a:lnTo>
                  <a:lnTo>
                    <a:pt x="1187261" y="595266"/>
                  </a:lnTo>
                  <a:lnTo>
                    <a:pt x="973145" y="167033"/>
                  </a:lnTo>
                  <a:close/>
                  <a:moveTo>
                    <a:pt x="297634" y="0"/>
                  </a:moveTo>
                  <a:lnTo>
                    <a:pt x="1083387" y="0"/>
                  </a:lnTo>
                  <a:lnTo>
                    <a:pt x="1381020" y="595267"/>
                  </a:lnTo>
                  <a:lnTo>
                    <a:pt x="1083387" y="1190534"/>
                  </a:lnTo>
                  <a:lnTo>
                    <a:pt x="297634" y="1190534"/>
                  </a:lnTo>
                  <a:lnTo>
                    <a:pt x="0" y="595267"/>
                  </a:lnTo>
                  <a:close/>
                </a:path>
              </a:pathLst>
            </a:custGeom>
            <a:gradFill>
              <a:gsLst>
                <a:gs pos="57000">
                  <a:srgbClr val="F5F5F5"/>
                </a:gs>
                <a:gs pos="32000">
                  <a:srgbClr val="DEDEDE"/>
                </a:gs>
                <a:gs pos="0">
                  <a:srgbClr val="CBCBCB"/>
                </a:gs>
                <a:gs pos="100000">
                  <a:schemeClr val="bg1"/>
                </a:gs>
              </a:gsLst>
              <a:lin ang="2700000" scaled="1"/>
            </a:gradFill>
            <a:ln w="19050"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132" name="梯形 71"/>
            <p:cNvSpPr/>
            <p:nvPr/>
          </p:nvSpPr>
          <p:spPr>
            <a:xfrm rot="14580000" flipH="1">
              <a:off x="6045462" y="4690928"/>
              <a:ext cx="656958" cy="169043"/>
            </a:xfrm>
            <a:custGeom>
              <a:avLst/>
              <a:gdLst>
                <a:gd name="connsiteX0" fmla="*/ 0 w 667005"/>
                <a:gd name="connsiteY0" fmla="*/ 171628 h 171628"/>
                <a:gd name="connsiteX1" fmla="*/ 85140 w 667005"/>
                <a:gd name="connsiteY1" fmla="*/ 0 h 171628"/>
                <a:gd name="connsiteX2" fmla="*/ 581865 w 667005"/>
                <a:gd name="connsiteY2" fmla="*/ 0 h 171628"/>
                <a:gd name="connsiteX3" fmla="*/ 667005 w 667005"/>
                <a:gd name="connsiteY3" fmla="*/ 171628 h 171628"/>
                <a:gd name="connsiteX4" fmla="*/ 0 w 667005"/>
                <a:gd name="connsiteY4" fmla="*/ 171628 h 171628"/>
                <a:gd name="connsiteX0" fmla="*/ 0 w 667005"/>
                <a:gd name="connsiteY0" fmla="*/ 171737 h 171737"/>
                <a:gd name="connsiteX1" fmla="*/ 99339 w 667005"/>
                <a:gd name="connsiteY1" fmla="*/ 0 h 171737"/>
                <a:gd name="connsiteX2" fmla="*/ 581865 w 667005"/>
                <a:gd name="connsiteY2" fmla="*/ 109 h 171737"/>
                <a:gd name="connsiteX3" fmla="*/ 667005 w 667005"/>
                <a:gd name="connsiteY3" fmla="*/ 171737 h 171737"/>
                <a:gd name="connsiteX4" fmla="*/ 0 w 667005"/>
                <a:gd name="connsiteY4" fmla="*/ 171737 h 171737"/>
                <a:gd name="connsiteX0" fmla="*/ 0 w 667005"/>
                <a:gd name="connsiteY0" fmla="*/ 171628 h 171628"/>
                <a:gd name="connsiteX1" fmla="*/ 140601 w 667005"/>
                <a:gd name="connsiteY1" fmla="*/ 10938 h 171628"/>
                <a:gd name="connsiteX2" fmla="*/ 581865 w 667005"/>
                <a:gd name="connsiteY2" fmla="*/ 0 h 171628"/>
                <a:gd name="connsiteX3" fmla="*/ 667005 w 667005"/>
                <a:gd name="connsiteY3" fmla="*/ 171628 h 171628"/>
                <a:gd name="connsiteX4" fmla="*/ 0 w 667005"/>
                <a:gd name="connsiteY4" fmla="*/ 171628 h 171628"/>
                <a:gd name="connsiteX0" fmla="*/ 0 w 667005"/>
                <a:gd name="connsiteY0" fmla="*/ 171628 h 171628"/>
                <a:gd name="connsiteX1" fmla="*/ 103609 w 667005"/>
                <a:gd name="connsiteY1" fmla="*/ 1280 h 171628"/>
                <a:gd name="connsiteX2" fmla="*/ 581865 w 667005"/>
                <a:gd name="connsiteY2" fmla="*/ 0 h 171628"/>
                <a:gd name="connsiteX3" fmla="*/ 667005 w 667005"/>
                <a:gd name="connsiteY3" fmla="*/ 171628 h 171628"/>
                <a:gd name="connsiteX4" fmla="*/ 0 w 667005"/>
                <a:gd name="connsiteY4" fmla="*/ 171628 h 171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7005" h="171628">
                  <a:moveTo>
                    <a:pt x="0" y="171628"/>
                  </a:moveTo>
                  <a:lnTo>
                    <a:pt x="103609" y="1280"/>
                  </a:lnTo>
                  <a:lnTo>
                    <a:pt x="581865" y="0"/>
                  </a:lnTo>
                  <a:lnTo>
                    <a:pt x="667005" y="171628"/>
                  </a:lnTo>
                  <a:lnTo>
                    <a:pt x="0" y="171628"/>
                  </a:lnTo>
                  <a:close/>
                </a:path>
              </a:pathLst>
            </a:custGeom>
            <a:gradFill>
              <a:gsLst>
                <a:gs pos="0">
                  <a:srgbClr val="DEDEDE"/>
                </a:gs>
                <a:gs pos="100000">
                  <a:srgbClr val="F4F4F4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133" name="任意多边形 75"/>
            <p:cNvSpPr/>
            <p:nvPr/>
          </p:nvSpPr>
          <p:spPr>
            <a:xfrm>
              <a:off x="5238541" y="4449709"/>
              <a:ext cx="406992" cy="586301"/>
            </a:xfrm>
            <a:custGeom>
              <a:avLst/>
              <a:gdLst>
                <a:gd name="connsiteX0" fmla="*/ 297634 w 413216"/>
                <a:gd name="connsiteY0" fmla="*/ 0 h 595267"/>
                <a:gd name="connsiteX1" fmla="*/ 302996 w 413216"/>
                <a:gd name="connsiteY1" fmla="*/ 0 h 595267"/>
                <a:gd name="connsiteX2" fmla="*/ 413216 w 413216"/>
                <a:gd name="connsiteY2" fmla="*/ 167033 h 595267"/>
                <a:gd name="connsiteX3" fmla="*/ 407876 w 413216"/>
                <a:gd name="connsiteY3" fmla="*/ 167033 h 595267"/>
                <a:gd name="connsiteX4" fmla="*/ 193759 w 413216"/>
                <a:gd name="connsiteY4" fmla="*/ 595266 h 595267"/>
                <a:gd name="connsiteX5" fmla="*/ 193760 w 413216"/>
                <a:gd name="connsiteY5" fmla="*/ 595267 h 595267"/>
                <a:gd name="connsiteX6" fmla="*/ 0 w 413216"/>
                <a:gd name="connsiteY6" fmla="*/ 595267 h 59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3216" h="595267">
                  <a:moveTo>
                    <a:pt x="297634" y="0"/>
                  </a:moveTo>
                  <a:lnTo>
                    <a:pt x="302996" y="0"/>
                  </a:lnTo>
                  <a:lnTo>
                    <a:pt x="413216" y="167033"/>
                  </a:lnTo>
                  <a:lnTo>
                    <a:pt x="407876" y="167033"/>
                  </a:lnTo>
                  <a:lnTo>
                    <a:pt x="193759" y="595266"/>
                  </a:lnTo>
                  <a:lnTo>
                    <a:pt x="193760" y="595267"/>
                  </a:lnTo>
                  <a:lnTo>
                    <a:pt x="0" y="595267"/>
                  </a:lnTo>
                  <a:close/>
                </a:path>
              </a:pathLst>
            </a:custGeom>
            <a:gradFill>
              <a:gsLst>
                <a:gs pos="100000">
                  <a:srgbClr val="DFDFDF"/>
                </a:gs>
                <a:gs pos="0">
                  <a:srgbClr val="B4B4B4"/>
                </a:gs>
              </a:gsLst>
              <a:lin ang="2700000" scaled="0"/>
            </a:gradFill>
            <a:ln w="19050"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</p:grpSp>
      <p:grpSp>
        <p:nvGrpSpPr>
          <p:cNvPr id="74" name="组合 66"/>
          <p:cNvGrpSpPr/>
          <p:nvPr/>
        </p:nvGrpSpPr>
        <p:grpSpPr>
          <a:xfrm>
            <a:off x="1914829" y="5088554"/>
            <a:ext cx="1142906" cy="884913"/>
            <a:chOff x="6585523" y="3974251"/>
            <a:chExt cx="1042295" cy="843565"/>
          </a:xfrm>
        </p:grpSpPr>
        <p:sp>
          <p:nvSpPr>
            <p:cNvPr id="75" name="六边形 67"/>
            <p:cNvSpPr/>
            <p:nvPr/>
          </p:nvSpPr>
          <p:spPr>
            <a:xfrm>
              <a:off x="6614230" y="3974251"/>
              <a:ext cx="978537" cy="843565"/>
            </a:xfrm>
            <a:prstGeom prst="hexagon">
              <a:avLst/>
            </a:prstGeom>
            <a:solidFill>
              <a:srgbClr val="C65885"/>
            </a:solidFill>
            <a:ln w="19050">
              <a:noFill/>
            </a:ln>
            <a:effectLst>
              <a:innerShdw blurRad="76200" dist="63500" dir="13500000">
                <a:prstClr val="black">
                  <a:alpha val="46000"/>
                </a:prstClr>
              </a:inn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76" name="文本框 50"/>
            <p:cNvSpPr txBox="1"/>
            <p:nvPr/>
          </p:nvSpPr>
          <p:spPr>
            <a:xfrm>
              <a:off x="6585523" y="4230135"/>
              <a:ext cx="1042295" cy="410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zh-CN" sz="1100" dirty="0">
                  <a:solidFill>
                    <a:prstClr val="white"/>
                  </a:solidFill>
                  <a:ea typeface="时尚中黑简体" panose="01010104010101010101" pitchFamily="2" charset="-122"/>
                </a:rPr>
                <a:t>Бюджетная система</a:t>
              </a:r>
              <a:endParaRPr lang="zh-CN" altLang="en-US" sz="1100" dirty="0">
                <a:solidFill>
                  <a:prstClr val="white"/>
                </a:solidFill>
                <a:ea typeface="时尚中黑简体" panose="01010104010101010101" pitchFamily="2" charset="-122"/>
              </a:endParaRPr>
            </a:p>
          </p:txBody>
        </p:sp>
      </p:grpSp>
      <p:grpSp>
        <p:nvGrpSpPr>
          <p:cNvPr id="141" name="组合 104"/>
          <p:cNvGrpSpPr/>
          <p:nvPr/>
        </p:nvGrpSpPr>
        <p:grpSpPr>
          <a:xfrm flipH="1" flipV="1">
            <a:off x="8644103" y="1123425"/>
            <a:ext cx="335923" cy="252205"/>
            <a:chOff x="5415884" y="5007622"/>
            <a:chExt cx="1648950" cy="353770"/>
          </a:xfrm>
        </p:grpSpPr>
        <p:sp>
          <p:nvSpPr>
            <p:cNvPr id="142" name="任意多边形 105"/>
            <p:cNvSpPr/>
            <p:nvPr/>
          </p:nvSpPr>
          <p:spPr>
            <a:xfrm flipH="1">
              <a:off x="5521870" y="5063235"/>
              <a:ext cx="1542964" cy="298157"/>
            </a:xfrm>
            <a:custGeom>
              <a:avLst/>
              <a:gdLst>
                <a:gd name="connsiteX0" fmla="*/ 1054100 w 1054100"/>
                <a:gd name="connsiteY0" fmla="*/ 0 h 488950"/>
                <a:gd name="connsiteX1" fmla="*/ 0 w 1054100"/>
                <a:gd name="connsiteY1" fmla="*/ 0 h 488950"/>
                <a:gd name="connsiteX2" fmla="*/ 0 w 1054100"/>
                <a:gd name="connsiteY2" fmla="*/ 488950 h 48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4100" h="488950">
                  <a:moveTo>
                    <a:pt x="1054100" y="0"/>
                  </a:moveTo>
                  <a:lnTo>
                    <a:pt x="0" y="0"/>
                  </a:lnTo>
                  <a:lnTo>
                    <a:pt x="0" y="488950"/>
                  </a:lnTo>
                </a:path>
              </a:pathLst>
            </a:custGeom>
            <a:noFill/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143" name="椭圆 106"/>
            <p:cNvSpPr/>
            <p:nvPr/>
          </p:nvSpPr>
          <p:spPr>
            <a:xfrm flipH="1">
              <a:off x="5415884" y="5007622"/>
              <a:ext cx="118316" cy="11140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</p:grpSp>
      <p:grpSp>
        <p:nvGrpSpPr>
          <p:cNvPr id="134" name="组合 79"/>
          <p:cNvGrpSpPr/>
          <p:nvPr/>
        </p:nvGrpSpPr>
        <p:grpSpPr>
          <a:xfrm>
            <a:off x="8910518" y="681967"/>
            <a:ext cx="1595092" cy="1301913"/>
            <a:chOff x="5164627" y="1804365"/>
            <a:chExt cx="1505319" cy="1297689"/>
          </a:xfrm>
        </p:grpSpPr>
        <p:sp>
          <p:nvSpPr>
            <p:cNvPr id="135" name="梯形 80"/>
            <p:cNvSpPr/>
            <p:nvPr/>
          </p:nvSpPr>
          <p:spPr>
            <a:xfrm flipV="1">
              <a:off x="5530789" y="1866908"/>
              <a:ext cx="773977" cy="164519"/>
            </a:xfrm>
            <a:prstGeom prst="trapezoid">
              <a:avLst>
                <a:gd name="adj" fmla="val 66343"/>
              </a:avLst>
            </a:prstGeom>
            <a:gradFill>
              <a:gsLst>
                <a:gs pos="100000">
                  <a:srgbClr val="DFDFDF"/>
                </a:gs>
                <a:gs pos="0">
                  <a:srgbClr val="B4B4B4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136" name="六边形 81"/>
            <p:cNvSpPr/>
            <p:nvPr/>
          </p:nvSpPr>
          <p:spPr>
            <a:xfrm>
              <a:off x="5164627" y="1804365"/>
              <a:ext cx="1505319" cy="1297689"/>
            </a:xfrm>
            <a:prstGeom prst="hexagon">
              <a:avLst/>
            </a:prstGeom>
            <a:gradFill flip="none" rotWithShape="1">
              <a:gsLst>
                <a:gs pos="61000">
                  <a:srgbClr val="F6F6F6"/>
                </a:gs>
                <a:gs pos="37000">
                  <a:srgbClr val="E0E0E0"/>
                </a:gs>
                <a:gs pos="17000">
                  <a:srgbClr val="DEDEDE"/>
                </a:gs>
                <a:gs pos="100000">
                  <a:schemeClr val="bg1"/>
                </a:gs>
              </a:gsLst>
              <a:lin ang="13500000" scaled="1"/>
              <a:tileRect/>
            </a:gradFill>
            <a:ln w="19050">
              <a:noFill/>
            </a:ln>
            <a:effectLst>
              <a:outerShdw blurRad="381000" dist="127000" dir="2400000" algn="tl" rotWithShape="0">
                <a:srgbClr val="696969">
                  <a:alpha val="4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137" name="任意多边形 82"/>
            <p:cNvSpPr/>
            <p:nvPr/>
          </p:nvSpPr>
          <p:spPr>
            <a:xfrm>
              <a:off x="5238159" y="1866909"/>
              <a:ext cx="1360218" cy="1172601"/>
            </a:xfrm>
            <a:custGeom>
              <a:avLst/>
              <a:gdLst>
                <a:gd name="connsiteX0" fmla="*/ 407876 w 1381020"/>
                <a:gd name="connsiteY0" fmla="*/ 167033 h 1190534"/>
                <a:gd name="connsiteX1" fmla="*/ 193759 w 1381020"/>
                <a:gd name="connsiteY1" fmla="*/ 595266 h 1190534"/>
                <a:gd name="connsiteX2" fmla="*/ 407876 w 1381020"/>
                <a:gd name="connsiteY2" fmla="*/ 1023499 h 1190534"/>
                <a:gd name="connsiteX3" fmla="*/ 973145 w 1381020"/>
                <a:gd name="connsiteY3" fmla="*/ 1023499 h 1190534"/>
                <a:gd name="connsiteX4" fmla="*/ 1187261 w 1381020"/>
                <a:gd name="connsiteY4" fmla="*/ 595266 h 1190534"/>
                <a:gd name="connsiteX5" fmla="*/ 973145 w 1381020"/>
                <a:gd name="connsiteY5" fmla="*/ 167033 h 1190534"/>
                <a:gd name="connsiteX6" fmla="*/ 297634 w 1381020"/>
                <a:gd name="connsiteY6" fmla="*/ 0 h 1190534"/>
                <a:gd name="connsiteX7" fmla="*/ 1083387 w 1381020"/>
                <a:gd name="connsiteY7" fmla="*/ 0 h 1190534"/>
                <a:gd name="connsiteX8" fmla="*/ 1381020 w 1381020"/>
                <a:gd name="connsiteY8" fmla="*/ 595267 h 1190534"/>
                <a:gd name="connsiteX9" fmla="*/ 1083387 w 1381020"/>
                <a:gd name="connsiteY9" fmla="*/ 1190534 h 1190534"/>
                <a:gd name="connsiteX10" fmla="*/ 297634 w 1381020"/>
                <a:gd name="connsiteY10" fmla="*/ 1190534 h 1190534"/>
                <a:gd name="connsiteX11" fmla="*/ 0 w 1381020"/>
                <a:gd name="connsiteY11" fmla="*/ 595267 h 1190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81020" h="1190534">
                  <a:moveTo>
                    <a:pt x="407876" y="167033"/>
                  </a:moveTo>
                  <a:lnTo>
                    <a:pt x="193759" y="595266"/>
                  </a:lnTo>
                  <a:lnTo>
                    <a:pt x="407876" y="1023499"/>
                  </a:lnTo>
                  <a:lnTo>
                    <a:pt x="973145" y="1023499"/>
                  </a:lnTo>
                  <a:lnTo>
                    <a:pt x="1187261" y="595266"/>
                  </a:lnTo>
                  <a:lnTo>
                    <a:pt x="973145" y="167033"/>
                  </a:lnTo>
                  <a:close/>
                  <a:moveTo>
                    <a:pt x="297634" y="0"/>
                  </a:moveTo>
                  <a:lnTo>
                    <a:pt x="1083387" y="0"/>
                  </a:lnTo>
                  <a:lnTo>
                    <a:pt x="1381020" y="595267"/>
                  </a:lnTo>
                  <a:lnTo>
                    <a:pt x="1083387" y="1190534"/>
                  </a:lnTo>
                  <a:lnTo>
                    <a:pt x="297634" y="1190534"/>
                  </a:lnTo>
                  <a:lnTo>
                    <a:pt x="0" y="595267"/>
                  </a:lnTo>
                  <a:close/>
                </a:path>
              </a:pathLst>
            </a:custGeom>
            <a:gradFill>
              <a:gsLst>
                <a:gs pos="57000">
                  <a:srgbClr val="F5F5F5"/>
                </a:gs>
                <a:gs pos="32000">
                  <a:srgbClr val="DEDEDE"/>
                </a:gs>
                <a:gs pos="0">
                  <a:srgbClr val="CBCBCB"/>
                </a:gs>
                <a:gs pos="100000">
                  <a:schemeClr val="bg1"/>
                </a:gs>
              </a:gsLst>
              <a:lin ang="2700000" scaled="1"/>
            </a:gradFill>
            <a:ln w="19050"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138" name="梯形 83"/>
            <p:cNvSpPr/>
            <p:nvPr/>
          </p:nvSpPr>
          <p:spPr>
            <a:xfrm>
              <a:off x="5530789" y="2874992"/>
              <a:ext cx="773977" cy="164519"/>
            </a:xfrm>
            <a:prstGeom prst="trapezoid">
              <a:avLst>
                <a:gd name="adj" fmla="val 66343"/>
              </a:avLst>
            </a:prstGeom>
            <a:gradFill>
              <a:gsLst>
                <a:gs pos="0">
                  <a:srgbClr val="E6E6E6"/>
                </a:gs>
                <a:gs pos="100000">
                  <a:srgbClr val="F7F7F7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139" name="梯形 71"/>
            <p:cNvSpPr/>
            <p:nvPr/>
          </p:nvSpPr>
          <p:spPr>
            <a:xfrm rot="14580000" flipH="1">
              <a:off x="6045462" y="2112345"/>
              <a:ext cx="656958" cy="169043"/>
            </a:xfrm>
            <a:custGeom>
              <a:avLst/>
              <a:gdLst>
                <a:gd name="connsiteX0" fmla="*/ 0 w 667005"/>
                <a:gd name="connsiteY0" fmla="*/ 171628 h 171628"/>
                <a:gd name="connsiteX1" fmla="*/ 85140 w 667005"/>
                <a:gd name="connsiteY1" fmla="*/ 0 h 171628"/>
                <a:gd name="connsiteX2" fmla="*/ 581865 w 667005"/>
                <a:gd name="connsiteY2" fmla="*/ 0 h 171628"/>
                <a:gd name="connsiteX3" fmla="*/ 667005 w 667005"/>
                <a:gd name="connsiteY3" fmla="*/ 171628 h 171628"/>
                <a:gd name="connsiteX4" fmla="*/ 0 w 667005"/>
                <a:gd name="connsiteY4" fmla="*/ 171628 h 171628"/>
                <a:gd name="connsiteX0" fmla="*/ 0 w 667005"/>
                <a:gd name="connsiteY0" fmla="*/ 171737 h 171737"/>
                <a:gd name="connsiteX1" fmla="*/ 99339 w 667005"/>
                <a:gd name="connsiteY1" fmla="*/ 0 h 171737"/>
                <a:gd name="connsiteX2" fmla="*/ 581865 w 667005"/>
                <a:gd name="connsiteY2" fmla="*/ 109 h 171737"/>
                <a:gd name="connsiteX3" fmla="*/ 667005 w 667005"/>
                <a:gd name="connsiteY3" fmla="*/ 171737 h 171737"/>
                <a:gd name="connsiteX4" fmla="*/ 0 w 667005"/>
                <a:gd name="connsiteY4" fmla="*/ 171737 h 171737"/>
                <a:gd name="connsiteX0" fmla="*/ 0 w 667005"/>
                <a:gd name="connsiteY0" fmla="*/ 171628 h 171628"/>
                <a:gd name="connsiteX1" fmla="*/ 140601 w 667005"/>
                <a:gd name="connsiteY1" fmla="*/ 10938 h 171628"/>
                <a:gd name="connsiteX2" fmla="*/ 581865 w 667005"/>
                <a:gd name="connsiteY2" fmla="*/ 0 h 171628"/>
                <a:gd name="connsiteX3" fmla="*/ 667005 w 667005"/>
                <a:gd name="connsiteY3" fmla="*/ 171628 h 171628"/>
                <a:gd name="connsiteX4" fmla="*/ 0 w 667005"/>
                <a:gd name="connsiteY4" fmla="*/ 171628 h 171628"/>
                <a:gd name="connsiteX0" fmla="*/ 0 w 667005"/>
                <a:gd name="connsiteY0" fmla="*/ 171628 h 171628"/>
                <a:gd name="connsiteX1" fmla="*/ 103609 w 667005"/>
                <a:gd name="connsiteY1" fmla="*/ 1280 h 171628"/>
                <a:gd name="connsiteX2" fmla="*/ 581865 w 667005"/>
                <a:gd name="connsiteY2" fmla="*/ 0 h 171628"/>
                <a:gd name="connsiteX3" fmla="*/ 667005 w 667005"/>
                <a:gd name="connsiteY3" fmla="*/ 171628 h 171628"/>
                <a:gd name="connsiteX4" fmla="*/ 0 w 667005"/>
                <a:gd name="connsiteY4" fmla="*/ 171628 h 171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7005" h="171628">
                  <a:moveTo>
                    <a:pt x="0" y="171628"/>
                  </a:moveTo>
                  <a:lnTo>
                    <a:pt x="103609" y="1280"/>
                  </a:lnTo>
                  <a:lnTo>
                    <a:pt x="581865" y="0"/>
                  </a:lnTo>
                  <a:lnTo>
                    <a:pt x="667005" y="171628"/>
                  </a:lnTo>
                  <a:lnTo>
                    <a:pt x="0" y="171628"/>
                  </a:lnTo>
                  <a:close/>
                </a:path>
              </a:pathLst>
            </a:custGeom>
            <a:gradFill>
              <a:gsLst>
                <a:gs pos="0">
                  <a:srgbClr val="DEDEDE"/>
                </a:gs>
                <a:gs pos="100000">
                  <a:srgbClr val="F4F4F4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140" name="任意多边形 85"/>
            <p:cNvSpPr/>
            <p:nvPr/>
          </p:nvSpPr>
          <p:spPr>
            <a:xfrm>
              <a:off x="5238541" y="1871126"/>
              <a:ext cx="406992" cy="586301"/>
            </a:xfrm>
            <a:custGeom>
              <a:avLst/>
              <a:gdLst>
                <a:gd name="connsiteX0" fmla="*/ 297634 w 413216"/>
                <a:gd name="connsiteY0" fmla="*/ 0 h 595267"/>
                <a:gd name="connsiteX1" fmla="*/ 302996 w 413216"/>
                <a:gd name="connsiteY1" fmla="*/ 0 h 595267"/>
                <a:gd name="connsiteX2" fmla="*/ 413216 w 413216"/>
                <a:gd name="connsiteY2" fmla="*/ 167033 h 595267"/>
                <a:gd name="connsiteX3" fmla="*/ 407876 w 413216"/>
                <a:gd name="connsiteY3" fmla="*/ 167033 h 595267"/>
                <a:gd name="connsiteX4" fmla="*/ 193759 w 413216"/>
                <a:gd name="connsiteY4" fmla="*/ 595266 h 595267"/>
                <a:gd name="connsiteX5" fmla="*/ 193760 w 413216"/>
                <a:gd name="connsiteY5" fmla="*/ 595267 h 595267"/>
                <a:gd name="connsiteX6" fmla="*/ 0 w 413216"/>
                <a:gd name="connsiteY6" fmla="*/ 595267 h 59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3216" h="595267">
                  <a:moveTo>
                    <a:pt x="297634" y="0"/>
                  </a:moveTo>
                  <a:lnTo>
                    <a:pt x="302996" y="0"/>
                  </a:lnTo>
                  <a:lnTo>
                    <a:pt x="413216" y="167033"/>
                  </a:lnTo>
                  <a:lnTo>
                    <a:pt x="407876" y="167033"/>
                  </a:lnTo>
                  <a:lnTo>
                    <a:pt x="193759" y="595266"/>
                  </a:lnTo>
                  <a:lnTo>
                    <a:pt x="193760" y="595267"/>
                  </a:lnTo>
                  <a:lnTo>
                    <a:pt x="0" y="595267"/>
                  </a:lnTo>
                  <a:close/>
                </a:path>
              </a:pathLst>
            </a:custGeom>
            <a:gradFill>
              <a:gsLst>
                <a:gs pos="100000">
                  <a:srgbClr val="DFDFDF"/>
                </a:gs>
                <a:gs pos="0">
                  <a:srgbClr val="B4B4B4"/>
                </a:gs>
              </a:gsLst>
              <a:lin ang="2700000" scaled="0"/>
            </a:gradFill>
            <a:ln w="19050"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</p:grpSp>
      <p:grpSp>
        <p:nvGrpSpPr>
          <p:cNvPr id="144" name="组合 76"/>
          <p:cNvGrpSpPr/>
          <p:nvPr/>
        </p:nvGrpSpPr>
        <p:grpSpPr>
          <a:xfrm>
            <a:off x="8811743" y="909768"/>
            <a:ext cx="1815613" cy="818318"/>
            <a:chOff x="5079029" y="4610009"/>
            <a:chExt cx="1712582" cy="843565"/>
          </a:xfrm>
        </p:grpSpPr>
        <p:sp>
          <p:nvSpPr>
            <p:cNvPr id="145" name="六边形 77"/>
            <p:cNvSpPr/>
            <p:nvPr/>
          </p:nvSpPr>
          <p:spPr>
            <a:xfrm>
              <a:off x="5428018" y="4610009"/>
              <a:ext cx="978537" cy="843565"/>
            </a:xfrm>
            <a:prstGeom prst="hexagon">
              <a:avLst/>
            </a:prstGeom>
            <a:solidFill>
              <a:srgbClr val="00AF92"/>
            </a:solidFill>
            <a:ln w="19050">
              <a:noFill/>
            </a:ln>
            <a:effectLst>
              <a:innerShdw blurRad="76200" dist="63500" dir="13500000">
                <a:prstClr val="black">
                  <a:alpha val="46000"/>
                </a:prstClr>
              </a:inn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146" name="文本框 52"/>
            <p:cNvSpPr txBox="1"/>
            <p:nvPr/>
          </p:nvSpPr>
          <p:spPr>
            <a:xfrm>
              <a:off x="5079029" y="4804356"/>
              <a:ext cx="1712582" cy="4416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zh-CN" sz="1100" dirty="0">
                  <a:solidFill>
                    <a:prstClr val="white"/>
                  </a:solidFill>
                  <a:ea typeface="时尚中黑简体" panose="01010104010101010101" pitchFamily="2" charset="-122"/>
                </a:rPr>
                <a:t>Бюджетный </a:t>
              </a:r>
            </a:p>
            <a:p>
              <a:pPr algn="ctr"/>
              <a:r>
                <a:rPr lang="ru-RU" altLang="zh-CN" sz="1100" dirty="0">
                  <a:solidFill>
                    <a:prstClr val="white"/>
                  </a:solidFill>
                  <a:ea typeface="时尚中黑简体" panose="01010104010101010101" pitchFamily="2" charset="-122"/>
                </a:rPr>
                <a:t>процесс</a:t>
              </a:r>
              <a:endParaRPr lang="zh-CN" altLang="en-US" sz="1100" dirty="0">
                <a:solidFill>
                  <a:prstClr val="white"/>
                </a:solidFill>
                <a:ea typeface="时尚中黑简体" panose="01010104010101010101" pitchFamily="2" charset="-122"/>
              </a:endParaRPr>
            </a:p>
          </p:txBody>
        </p:sp>
      </p:grpSp>
      <p:grpSp>
        <p:nvGrpSpPr>
          <p:cNvPr id="147" name="组合 79"/>
          <p:cNvGrpSpPr/>
          <p:nvPr/>
        </p:nvGrpSpPr>
        <p:grpSpPr>
          <a:xfrm>
            <a:off x="8950765" y="2122352"/>
            <a:ext cx="1595092" cy="1301913"/>
            <a:chOff x="5164627" y="1804365"/>
            <a:chExt cx="1505319" cy="1297689"/>
          </a:xfrm>
        </p:grpSpPr>
        <p:sp>
          <p:nvSpPr>
            <p:cNvPr id="148" name="梯形 80"/>
            <p:cNvSpPr/>
            <p:nvPr/>
          </p:nvSpPr>
          <p:spPr>
            <a:xfrm flipV="1">
              <a:off x="5530789" y="1866908"/>
              <a:ext cx="773977" cy="164519"/>
            </a:xfrm>
            <a:prstGeom prst="trapezoid">
              <a:avLst>
                <a:gd name="adj" fmla="val 66343"/>
              </a:avLst>
            </a:prstGeom>
            <a:gradFill>
              <a:gsLst>
                <a:gs pos="100000">
                  <a:srgbClr val="DFDFDF"/>
                </a:gs>
                <a:gs pos="0">
                  <a:srgbClr val="B4B4B4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149" name="六边形 81"/>
            <p:cNvSpPr/>
            <p:nvPr/>
          </p:nvSpPr>
          <p:spPr>
            <a:xfrm>
              <a:off x="5164627" y="1804365"/>
              <a:ext cx="1505319" cy="1297689"/>
            </a:xfrm>
            <a:prstGeom prst="hexagon">
              <a:avLst/>
            </a:prstGeom>
            <a:gradFill flip="none" rotWithShape="1">
              <a:gsLst>
                <a:gs pos="61000">
                  <a:srgbClr val="F6F6F6"/>
                </a:gs>
                <a:gs pos="37000">
                  <a:srgbClr val="E0E0E0"/>
                </a:gs>
                <a:gs pos="17000">
                  <a:srgbClr val="DEDEDE"/>
                </a:gs>
                <a:gs pos="100000">
                  <a:schemeClr val="bg1"/>
                </a:gs>
              </a:gsLst>
              <a:lin ang="13500000" scaled="1"/>
              <a:tileRect/>
            </a:gradFill>
            <a:ln w="19050">
              <a:noFill/>
            </a:ln>
            <a:effectLst>
              <a:outerShdw blurRad="381000" dist="127000" dir="2400000" algn="tl" rotWithShape="0">
                <a:srgbClr val="696969">
                  <a:alpha val="4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150" name="任意多边形 82"/>
            <p:cNvSpPr/>
            <p:nvPr/>
          </p:nvSpPr>
          <p:spPr>
            <a:xfrm>
              <a:off x="5238159" y="1866909"/>
              <a:ext cx="1360218" cy="1172601"/>
            </a:xfrm>
            <a:custGeom>
              <a:avLst/>
              <a:gdLst>
                <a:gd name="connsiteX0" fmla="*/ 407876 w 1381020"/>
                <a:gd name="connsiteY0" fmla="*/ 167033 h 1190534"/>
                <a:gd name="connsiteX1" fmla="*/ 193759 w 1381020"/>
                <a:gd name="connsiteY1" fmla="*/ 595266 h 1190534"/>
                <a:gd name="connsiteX2" fmla="*/ 407876 w 1381020"/>
                <a:gd name="connsiteY2" fmla="*/ 1023499 h 1190534"/>
                <a:gd name="connsiteX3" fmla="*/ 973145 w 1381020"/>
                <a:gd name="connsiteY3" fmla="*/ 1023499 h 1190534"/>
                <a:gd name="connsiteX4" fmla="*/ 1187261 w 1381020"/>
                <a:gd name="connsiteY4" fmla="*/ 595266 h 1190534"/>
                <a:gd name="connsiteX5" fmla="*/ 973145 w 1381020"/>
                <a:gd name="connsiteY5" fmla="*/ 167033 h 1190534"/>
                <a:gd name="connsiteX6" fmla="*/ 297634 w 1381020"/>
                <a:gd name="connsiteY6" fmla="*/ 0 h 1190534"/>
                <a:gd name="connsiteX7" fmla="*/ 1083387 w 1381020"/>
                <a:gd name="connsiteY7" fmla="*/ 0 h 1190534"/>
                <a:gd name="connsiteX8" fmla="*/ 1381020 w 1381020"/>
                <a:gd name="connsiteY8" fmla="*/ 595267 h 1190534"/>
                <a:gd name="connsiteX9" fmla="*/ 1083387 w 1381020"/>
                <a:gd name="connsiteY9" fmla="*/ 1190534 h 1190534"/>
                <a:gd name="connsiteX10" fmla="*/ 297634 w 1381020"/>
                <a:gd name="connsiteY10" fmla="*/ 1190534 h 1190534"/>
                <a:gd name="connsiteX11" fmla="*/ 0 w 1381020"/>
                <a:gd name="connsiteY11" fmla="*/ 595267 h 1190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81020" h="1190534">
                  <a:moveTo>
                    <a:pt x="407876" y="167033"/>
                  </a:moveTo>
                  <a:lnTo>
                    <a:pt x="193759" y="595266"/>
                  </a:lnTo>
                  <a:lnTo>
                    <a:pt x="407876" y="1023499"/>
                  </a:lnTo>
                  <a:lnTo>
                    <a:pt x="973145" y="1023499"/>
                  </a:lnTo>
                  <a:lnTo>
                    <a:pt x="1187261" y="595266"/>
                  </a:lnTo>
                  <a:lnTo>
                    <a:pt x="973145" y="167033"/>
                  </a:lnTo>
                  <a:close/>
                  <a:moveTo>
                    <a:pt x="297634" y="0"/>
                  </a:moveTo>
                  <a:lnTo>
                    <a:pt x="1083387" y="0"/>
                  </a:lnTo>
                  <a:lnTo>
                    <a:pt x="1381020" y="595267"/>
                  </a:lnTo>
                  <a:lnTo>
                    <a:pt x="1083387" y="1190534"/>
                  </a:lnTo>
                  <a:lnTo>
                    <a:pt x="297634" y="1190534"/>
                  </a:lnTo>
                  <a:lnTo>
                    <a:pt x="0" y="595267"/>
                  </a:lnTo>
                  <a:close/>
                </a:path>
              </a:pathLst>
            </a:custGeom>
            <a:gradFill>
              <a:gsLst>
                <a:gs pos="57000">
                  <a:srgbClr val="F5F5F5"/>
                </a:gs>
                <a:gs pos="32000">
                  <a:srgbClr val="DEDEDE"/>
                </a:gs>
                <a:gs pos="0">
                  <a:srgbClr val="CBCBCB"/>
                </a:gs>
                <a:gs pos="100000">
                  <a:schemeClr val="bg1"/>
                </a:gs>
              </a:gsLst>
              <a:lin ang="2700000" scaled="1"/>
            </a:gradFill>
            <a:ln w="19050"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151" name="梯形 83"/>
            <p:cNvSpPr/>
            <p:nvPr/>
          </p:nvSpPr>
          <p:spPr>
            <a:xfrm>
              <a:off x="5530789" y="2874992"/>
              <a:ext cx="773977" cy="164519"/>
            </a:xfrm>
            <a:prstGeom prst="trapezoid">
              <a:avLst>
                <a:gd name="adj" fmla="val 66343"/>
              </a:avLst>
            </a:prstGeom>
            <a:gradFill>
              <a:gsLst>
                <a:gs pos="0">
                  <a:srgbClr val="E6E6E6"/>
                </a:gs>
                <a:gs pos="100000">
                  <a:srgbClr val="F7F7F7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152" name="梯形 71"/>
            <p:cNvSpPr/>
            <p:nvPr/>
          </p:nvSpPr>
          <p:spPr>
            <a:xfrm rot="14580000" flipH="1">
              <a:off x="6045462" y="2112345"/>
              <a:ext cx="656958" cy="169043"/>
            </a:xfrm>
            <a:custGeom>
              <a:avLst/>
              <a:gdLst>
                <a:gd name="connsiteX0" fmla="*/ 0 w 667005"/>
                <a:gd name="connsiteY0" fmla="*/ 171628 h 171628"/>
                <a:gd name="connsiteX1" fmla="*/ 85140 w 667005"/>
                <a:gd name="connsiteY1" fmla="*/ 0 h 171628"/>
                <a:gd name="connsiteX2" fmla="*/ 581865 w 667005"/>
                <a:gd name="connsiteY2" fmla="*/ 0 h 171628"/>
                <a:gd name="connsiteX3" fmla="*/ 667005 w 667005"/>
                <a:gd name="connsiteY3" fmla="*/ 171628 h 171628"/>
                <a:gd name="connsiteX4" fmla="*/ 0 w 667005"/>
                <a:gd name="connsiteY4" fmla="*/ 171628 h 171628"/>
                <a:gd name="connsiteX0" fmla="*/ 0 w 667005"/>
                <a:gd name="connsiteY0" fmla="*/ 171737 h 171737"/>
                <a:gd name="connsiteX1" fmla="*/ 99339 w 667005"/>
                <a:gd name="connsiteY1" fmla="*/ 0 h 171737"/>
                <a:gd name="connsiteX2" fmla="*/ 581865 w 667005"/>
                <a:gd name="connsiteY2" fmla="*/ 109 h 171737"/>
                <a:gd name="connsiteX3" fmla="*/ 667005 w 667005"/>
                <a:gd name="connsiteY3" fmla="*/ 171737 h 171737"/>
                <a:gd name="connsiteX4" fmla="*/ 0 w 667005"/>
                <a:gd name="connsiteY4" fmla="*/ 171737 h 171737"/>
                <a:gd name="connsiteX0" fmla="*/ 0 w 667005"/>
                <a:gd name="connsiteY0" fmla="*/ 171628 h 171628"/>
                <a:gd name="connsiteX1" fmla="*/ 140601 w 667005"/>
                <a:gd name="connsiteY1" fmla="*/ 10938 h 171628"/>
                <a:gd name="connsiteX2" fmla="*/ 581865 w 667005"/>
                <a:gd name="connsiteY2" fmla="*/ 0 h 171628"/>
                <a:gd name="connsiteX3" fmla="*/ 667005 w 667005"/>
                <a:gd name="connsiteY3" fmla="*/ 171628 h 171628"/>
                <a:gd name="connsiteX4" fmla="*/ 0 w 667005"/>
                <a:gd name="connsiteY4" fmla="*/ 171628 h 171628"/>
                <a:gd name="connsiteX0" fmla="*/ 0 w 667005"/>
                <a:gd name="connsiteY0" fmla="*/ 171628 h 171628"/>
                <a:gd name="connsiteX1" fmla="*/ 103609 w 667005"/>
                <a:gd name="connsiteY1" fmla="*/ 1280 h 171628"/>
                <a:gd name="connsiteX2" fmla="*/ 581865 w 667005"/>
                <a:gd name="connsiteY2" fmla="*/ 0 h 171628"/>
                <a:gd name="connsiteX3" fmla="*/ 667005 w 667005"/>
                <a:gd name="connsiteY3" fmla="*/ 171628 h 171628"/>
                <a:gd name="connsiteX4" fmla="*/ 0 w 667005"/>
                <a:gd name="connsiteY4" fmla="*/ 171628 h 171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7005" h="171628">
                  <a:moveTo>
                    <a:pt x="0" y="171628"/>
                  </a:moveTo>
                  <a:lnTo>
                    <a:pt x="103609" y="1280"/>
                  </a:lnTo>
                  <a:lnTo>
                    <a:pt x="581865" y="0"/>
                  </a:lnTo>
                  <a:lnTo>
                    <a:pt x="667005" y="171628"/>
                  </a:lnTo>
                  <a:lnTo>
                    <a:pt x="0" y="171628"/>
                  </a:lnTo>
                  <a:close/>
                </a:path>
              </a:pathLst>
            </a:custGeom>
            <a:gradFill>
              <a:gsLst>
                <a:gs pos="0">
                  <a:srgbClr val="DEDEDE"/>
                </a:gs>
                <a:gs pos="100000">
                  <a:srgbClr val="F4F4F4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153" name="任意多边形 85"/>
            <p:cNvSpPr/>
            <p:nvPr/>
          </p:nvSpPr>
          <p:spPr>
            <a:xfrm>
              <a:off x="5238541" y="1871126"/>
              <a:ext cx="406992" cy="586301"/>
            </a:xfrm>
            <a:custGeom>
              <a:avLst/>
              <a:gdLst>
                <a:gd name="connsiteX0" fmla="*/ 297634 w 413216"/>
                <a:gd name="connsiteY0" fmla="*/ 0 h 595267"/>
                <a:gd name="connsiteX1" fmla="*/ 302996 w 413216"/>
                <a:gd name="connsiteY1" fmla="*/ 0 h 595267"/>
                <a:gd name="connsiteX2" fmla="*/ 413216 w 413216"/>
                <a:gd name="connsiteY2" fmla="*/ 167033 h 595267"/>
                <a:gd name="connsiteX3" fmla="*/ 407876 w 413216"/>
                <a:gd name="connsiteY3" fmla="*/ 167033 h 595267"/>
                <a:gd name="connsiteX4" fmla="*/ 193759 w 413216"/>
                <a:gd name="connsiteY4" fmla="*/ 595266 h 595267"/>
                <a:gd name="connsiteX5" fmla="*/ 193760 w 413216"/>
                <a:gd name="connsiteY5" fmla="*/ 595267 h 595267"/>
                <a:gd name="connsiteX6" fmla="*/ 0 w 413216"/>
                <a:gd name="connsiteY6" fmla="*/ 595267 h 59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3216" h="595267">
                  <a:moveTo>
                    <a:pt x="297634" y="0"/>
                  </a:moveTo>
                  <a:lnTo>
                    <a:pt x="302996" y="0"/>
                  </a:lnTo>
                  <a:lnTo>
                    <a:pt x="413216" y="167033"/>
                  </a:lnTo>
                  <a:lnTo>
                    <a:pt x="407876" y="167033"/>
                  </a:lnTo>
                  <a:lnTo>
                    <a:pt x="193759" y="595266"/>
                  </a:lnTo>
                  <a:lnTo>
                    <a:pt x="193760" y="595267"/>
                  </a:lnTo>
                  <a:lnTo>
                    <a:pt x="0" y="595267"/>
                  </a:lnTo>
                  <a:close/>
                </a:path>
              </a:pathLst>
            </a:custGeom>
            <a:gradFill>
              <a:gsLst>
                <a:gs pos="100000">
                  <a:srgbClr val="DFDFDF"/>
                </a:gs>
                <a:gs pos="0">
                  <a:srgbClr val="B4B4B4"/>
                </a:gs>
              </a:gsLst>
              <a:lin ang="2700000" scaled="0"/>
            </a:gradFill>
            <a:ln w="19050"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</p:grpSp>
      <p:grpSp>
        <p:nvGrpSpPr>
          <p:cNvPr id="31" name="组合 66"/>
          <p:cNvGrpSpPr/>
          <p:nvPr/>
        </p:nvGrpSpPr>
        <p:grpSpPr>
          <a:xfrm>
            <a:off x="9163097" y="2320265"/>
            <a:ext cx="1163887" cy="922474"/>
            <a:chOff x="6596956" y="3961375"/>
            <a:chExt cx="1042295" cy="843565"/>
          </a:xfrm>
        </p:grpSpPr>
        <p:sp>
          <p:nvSpPr>
            <p:cNvPr id="32" name="六边形 67"/>
            <p:cNvSpPr/>
            <p:nvPr/>
          </p:nvSpPr>
          <p:spPr>
            <a:xfrm>
              <a:off x="6628836" y="3961375"/>
              <a:ext cx="978537" cy="843565"/>
            </a:xfrm>
            <a:prstGeom prst="hexagon">
              <a:avLst/>
            </a:prstGeom>
            <a:solidFill>
              <a:srgbClr val="C65885"/>
            </a:solidFill>
            <a:ln w="19050">
              <a:noFill/>
            </a:ln>
            <a:effectLst>
              <a:innerShdw blurRad="76200" dist="63500" dir="13500000">
                <a:prstClr val="black">
                  <a:alpha val="46000"/>
                </a:prstClr>
              </a:inn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33" name="文本框 50"/>
            <p:cNvSpPr txBox="1"/>
            <p:nvPr/>
          </p:nvSpPr>
          <p:spPr>
            <a:xfrm>
              <a:off x="6596956" y="4252388"/>
              <a:ext cx="1042295" cy="239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zh-CN" sz="1100" dirty="0">
                  <a:solidFill>
                    <a:prstClr val="white"/>
                  </a:solidFill>
                  <a:ea typeface="时尚中黑简体" panose="01010104010101010101" pitchFamily="2" charset="-122"/>
                </a:rPr>
                <a:t>Дефицит</a:t>
              </a:r>
              <a:endParaRPr lang="zh-CN" altLang="en-US" sz="1100" dirty="0">
                <a:solidFill>
                  <a:prstClr val="white"/>
                </a:solidFill>
                <a:ea typeface="时尚中黑简体" panose="01010104010101010101" pitchFamily="2" charset="-122"/>
              </a:endParaRPr>
            </a:p>
          </p:txBody>
        </p:sp>
      </p:grpSp>
      <p:grpSp>
        <p:nvGrpSpPr>
          <p:cNvPr id="154" name="组合 79"/>
          <p:cNvGrpSpPr/>
          <p:nvPr/>
        </p:nvGrpSpPr>
        <p:grpSpPr>
          <a:xfrm>
            <a:off x="8910702" y="3488172"/>
            <a:ext cx="1595092" cy="1301913"/>
            <a:chOff x="5164627" y="1804365"/>
            <a:chExt cx="1505319" cy="1297689"/>
          </a:xfrm>
        </p:grpSpPr>
        <p:sp>
          <p:nvSpPr>
            <p:cNvPr id="155" name="梯形 80"/>
            <p:cNvSpPr/>
            <p:nvPr/>
          </p:nvSpPr>
          <p:spPr>
            <a:xfrm flipV="1">
              <a:off x="5530789" y="1866908"/>
              <a:ext cx="773977" cy="164519"/>
            </a:xfrm>
            <a:prstGeom prst="trapezoid">
              <a:avLst>
                <a:gd name="adj" fmla="val 66343"/>
              </a:avLst>
            </a:prstGeom>
            <a:gradFill>
              <a:gsLst>
                <a:gs pos="100000">
                  <a:srgbClr val="DFDFDF"/>
                </a:gs>
                <a:gs pos="0">
                  <a:srgbClr val="B4B4B4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156" name="六边形 81"/>
            <p:cNvSpPr/>
            <p:nvPr/>
          </p:nvSpPr>
          <p:spPr>
            <a:xfrm>
              <a:off x="5164627" y="1804365"/>
              <a:ext cx="1505319" cy="1297689"/>
            </a:xfrm>
            <a:prstGeom prst="hexagon">
              <a:avLst/>
            </a:prstGeom>
            <a:gradFill flip="none" rotWithShape="1">
              <a:gsLst>
                <a:gs pos="61000">
                  <a:srgbClr val="F6F6F6"/>
                </a:gs>
                <a:gs pos="37000">
                  <a:srgbClr val="E0E0E0"/>
                </a:gs>
                <a:gs pos="17000">
                  <a:srgbClr val="DEDEDE"/>
                </a:gs>
                <a:gs pos="100000">
                  <a:schemeClr val="bg1"/>
                </a:gs>
              </a:gsLst>
              <a:lin ang="13500000" scaled="1"/>
              <a:tileRect/>
            </a:gradFill>
            <a:ln w="19050">
              <a:noFill/>
            </a:ln>
            <a:effectLst>
              <a:outerShdw blurRad="381000" dist="127000" dir="2400000" algn="tl" rotWithShape="0">
                <a:srgbClr val="696969">
                  <a:alpha val="4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157" name="任意多边形 82"/>
            <p:cNvSpPr/>
            <p:nvPr/>
          </p:nvSpPr>
          <p:spPr>
            <a:xfrm>
              <a:off x="5238159" y="1866909"/>
              <a:ext cx="1360218" cy="1172601"/>
            </a:xfrm>
            <a:custGeom>
              <a:avLst/>
              <a:gdLst>
                <a:gd name="connsiteX0" fmla="*/ 407876 w 1381020"/>
                <a:gd name="connsiteY0" fmla="*/ 167033 h 1190534"/>
                <a:gd name="connsiteX1" fmla="*/ 193759 w 1381020"/>
                <a:gd name="connsiteY1" fmla="*/ 595266 h 1190534"/>
                <a:gd name="connsiteX2" fmla="*/ 407876 w 1381020"/>
                <a:gd name="connsiteY2" fmla="*/ 1023499 h 1190534"/>
                <a:gd name="connsiteX3" fmla="*/ 973145 w 1381020"/>
                <a:gd name="connsiteY3" fmla="*/ 1023499 h 1190534"/>
                <a:gd name="connsiteX4" fmla="*/ 1187261 w 1381020"/>
                <a:gd name="connsiteY4" fmla="*/ 595266 h 1190534"/>
                <a:gd name="connsiteX5" fmla="*/ 973145 w 1381020"/>
                <a:gd name="connsiteY5" fmla="*/ 167033 h 1190534"/>
                <a:gd name="connsiteX6" fmla="*/ 297634 w 1381020"/>
                <a:gd name="connsiteY6" fmla="*/ 0 h 1190534"/>
                <a:gd name="connsiteX7" fmla="*/ 1083387 w 1381020"/>
                <a:gd name="connsiteY7" fmla="*/ 0 h 1190534"/>
                <a:gd name="connsiteX8" fmla="*/ 1381020 w 1381020"/>
                <a:gd name="connsiteY8" fmla="*/ 595267 h 1190534"/>
                <a:gd name="connsiteX9" fmla="*/ 1083387 w 1381020"/>
                <a:gd name="connsiteY9" fmla="*/ 1190534 h 1190534"/>
                <a:gd name="connsiteX10" fmla="*/ 297634 w 1381020"/>
                <a:gd name="connsiteY10" fmla="*/ 1190534 h 1190534"/>
                <a:gd name="connsiteX11" fmla="*/ 0 w 1381020"/>
                <a:gd name="connsiteY11" fmla="*/ 595267 h 1190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81020" h="1190534">
                  <a:moveTo>
                    <a:pt x="407876" y="167033"/>
                  </a:moveTo>
                  <a:lnTo>
                    <a:pt x="193759" y="595266"/>
                  </a:lnTo>
                  <a:lnTo>
                    <a:pt x="407876" y="1023499"/>
                  </a:lnTo>
                  <a:lnTo>
                    <a:pt x="973145" y="1023499"/>
                  </a:lnTo>
                  <a:lnTo>
                    <a:pt x="1187261" y="595266"/>
                  </a:lnTo>
                  <a:lnTo>
                    <a:pt x="973145" y="167033"/>
                  </a:lnTo>
                  <a:close/>
                  <a:moveTo>
                    <a:pt x="297634" y="0"/>
                  </a:moveTo>
                  <a:lnTo>
                    <a:pt x="1083387" y="0"/>
                  </a:lnTo>
                  <a:lnTo>
                    <a:pt x="1381020" y="595267"/>
                  </a:lnTo>
                  <a:lnTo>
                    <a:pt x="1083387" y="1190534"/>
                  </a:lnTo>
                  <a:lnTo>
                    <a:pt x="297634" y="1190534"/>
                  </a:lnTo>
                  <a:lnTo>
                    <a:pt x="0" y="595267"/>
                  </a:lnTo>
                  <a:close/>
                </a:path>
              </a:pathLst>
            </a:custGeom>
            <a:gradFill>
              <a:gsLst>
                <a:gs pos="57000">
                  <a:srgbClr val="F5F5F5"/>
                </a:gs>
                <a:gs pos="32000">
                  <a:srgbClr val="DEDEDE"/>
                </a:gs>
                <a:gs pos="0">
                  <a:srgbClr val="CBCBCB"/>
                </a:gs>
                <a:gs pos="100000">
                  <a:schemeClr val="bg1"/>
                </a:gs>
              </a:gsLst>
              <a:lin ang="2700000" scaled="1"/>
            </a:gradFill>
            <a:ln w="19050"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158" name="梯形 83"/>
            <p:cNvSpPr/>
            <p:nvPr/>
          </p:nvSpPr>
          <p:spPr>
            <a:xfrm>
              <a:off x="5530789" y="2874992"/>
              <a:ext cx="773977" cy="164519"/>
            </a:xfrm>
            <a:prstGeom prst="trapezoid">
              <a:avLst>
                <a:gd name="adj" fmla="val 66343"/>
              </a:avLst>
            </a:prstGeom>
            <a:gradFill>
              <a:gsLst>
                <a:gs pos="0">
                  <a:srgbClr val="E6E6E6"/>
                </a:gs>
                <a:gs pos="100000">
                  <a:srgbClr val="F7F7F7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159" name="梯形 71"/>
            <p:cNvSpPr/>
            <p:nvPr/>
          </p:nvSpPr>
          <p:spPr>
            <a:xfrm rot="14580000" flipH="1">
              <a:off x="6045462" y="2112345"/>
              <a:ext cx="656958" cy="169043"/>
            </a:xfrm>
            <a:custGeom>
              <a:avLst/>
              <a:gdLst>
                <a:gd name="connsiteX0" fmla="*/ 0 w 667005"/>
                <a:gd name="connsiteY0" fmla="*/ 171628 h 171628"/>
                <a:gd name="connsiteX1" fmla="*/ 85140 w 667005"/>
                <a:gd name="connsiteY1" fmla="*/ 0 h 171628"/>
                <a:gd name="connsiteX2" fmla="*/ 581865 w 667005"/>
                <a:gd name="connsiteY2" fmla="*/ 0 h 171628"/>
                <a:gd name="connsiteX3" fmla="*/ 667005 w 667005"/>
                <a:gd name="connsiteY3" fmla="*/ 171628 h 171628"/>
                <a:gd name="connsiteX4" fmla="*/ 0 w 667005"/>
                <a:gd name="connsiteY4" fmla="*/ 171628 h 171628"/>
                <a:gd name="connsiteX0" fmla="*/ 0 w 667005"/>
                <a:gd name="connsiteY0" fmla="*/ 171737 h 171737"/>
                <a:gd name="connsiteX1" fmla="*/ 99339 w 667005"/>
                <a:gd name="connsiteY1" fmla="*/ 0 h 171737"/>
                <a:gd name="connsiteX2" fmla="*/ 581865 w 667005"/>
                <a:gd name="connsiteY2" fmla="*/ 109 h 171737"/>
                <a:gd name="connsiteX3" fmla="*/ 667005 w 667005"/>
                <a:gd name="connsiteY3" fmla="*/ 171737 h 171737"/>
                <a:gd name="connsiteX4" fmla="*/ 0 w 667005"/>
                <a:gd name="connsiteY4" fmla="*/ 171737 h 171737"/>
                <a:gd name="connsiteX0" fmla="*/ 0 w 667005"/>
                <a:gd name="connsiteY0" fmla="*/ 171628 h 171628"/>
                <a:gd name="connsiteX1" fmla="*/ 140601 w 667005"/>
                <a:gd name="connsiteY1" fmla="*/ 10938 h 171628"/>
                <a:gd name="connsiteX2" fmla="*/ 581865 w 667005"/>
                <a:gd name="connsiteY2" fmla="*/ 0 h 171628"/>
                <a:gd name="connsiteX3" fmla="*/ 667005 w 667005"/>
                <a:gd name="connsiteY3" fmla="*/ 171628 h 171628"/>
                <a:gd name="connsiteX4" fmla="*/ 0 w 667005"/>
                <a:gd name="connsiteY4" fmla="*/ 171628 h 171628"/>
                <a:gd name="connsiteX0" fmla="*/ 0 w 667005"/>
                <a:gd name="connsiteY0" fmla="*/ 171628 h 171628"/>
                <a:gd name="connsiteX1" fmla="*/ 103609 w 667005"/>
                <a:gd name="connsiteY1" fmla="*/ 1280 h 171628"/>
                <a:gd name="connsiteX2" fmla="*/ 581865 w 667005"/>
                <a:gd name="connsiteY2" fmla="*/ 0 h 171628"/>
                <a:gd name="connsiteX3" fmla="*/ 667005 w 667005"/>
                <a:gd name="connsiteY3" fmla="*/ 171628 h 171628"/>
                <a:gd name="connsiteX4" fmla="*/ 0 w 667005"/>
                <a:gd name="connsiteY4" fmla="*/ 171628 h 171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7005" h="171628">
                  <a:moveTo>
                    <a:pt x="0" y="171628"/>
                  </a:moveTo>
                  <a:lnTo>
                    <a:pt x="103609" y="1280"/>
                  </a:lnTo>
                  <a:lnTo>
                    <a:pt x="581865" y="0"/>
                  </a:lnTo>
                  <a:lnTo>
                    <a:pt x="667005" y="171628"/>
                  </a:lnTo>
                  <a:lnTo>
                    <a:pt x="0" y="171628"/>
                  </a:lnTo>
                  <a:close/>
                </a:path>
              </a:pathLst>
            </a:custGeom>
            <a:gradFill>
              <a:gsLst>
                <a:gs pos="0">
                  <a:srgbClr val="DEDEDE"/>
                </a:gs>
                <a:gs pos="100000">
                  <a:srgbClr val="F4F4F4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160" name="任意多边形 85"/>
            <p:cNvSpPr/>
            <p:nvPr/>
          </p:nvSpPr>
          <p:spPr>
            <a:xfrm>
              <a:off x="5238541" y="1871126"/>
              <a:ext cx="406992" cy="586301"/>
            </a:xfrm>
            <a:custGeom>
              <a:avLst/>
              <a:gdLst>
                <a:gd name="connsiteX0" fmla="*/ 297634 w 413216"/>
                <a:gd name="connsiteY0" fmla="*/ 0 h 595267"/>
                <a:gd name="connsiteX1" fmla="*/ 302996 w 413216"/>
                <a:gd name="connsiteY1" fmla="*/ 0 h 595267"/>
                <a:gd name="connsiteX2" fmla="*/ 413216 w 413216"/>
                <a:gd name="connsiteY2" fmla="*/ 167033 h 595267"/>
                <a:gd name="connsiteX3" fmla="*/ 407876 w 413216"/>
                <a:gd name="connsiteY3" fmla="*/ 167033 h 595267"/>
                <a:gd name="connsiteX4" fmla="*/ 193759 w 413216"/>
                <a:gd name="connsiteY4" fmla="*/ 595266 h 595267"/>
                <a:gd name="connsiteX5" fmla="*/ 193760 w 413216"/>
                <a:gd name="connsiteY5" fmla="*/ 595267 h 595267"/>
                <a:gd name="connsiteX6" fmla="*/ 0 w 413216"/>
                <a:gd name="connsiteY6" fmla="*/ 595267 h 59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3216" h="595267">
                  <a:moveTo>
                    <a:pt x="297634" y="0"/>
                  </a:moveTo>
                  <a:lnTo>
                    <a:pt x="302996" y="0"/>
                  </a:lnTo>
                  <a:lnTo>
                    <a:pt x="413216" y="167033"/>
                  </a:lnTo>
                  <a:lnTo>
                    <a:pt x="407876" y="167033"/>
                  </a:lnTo>
                  <a:lnTo>
                    <a:pt x="193759" y="595266"/>
                  </a:lnTo>
                  <a:lnTo>
                    <a:pt x="193760" y="595267"/>
                  </a:lnTo>
                  <a:lnTo>
                    <a:pt x="0" y="595267"/>
                  </a:lnTo>
                  <a:close/>
                </a:path>
              </a:pathLst>
            </a:custGeom>
            <a:gradFill>
              <a:gsLst>
                <a:gs pos="100000">
                  <a:srgbClr val="DFDFDF"/>
                </a:gs>
                <a:gs pos="0">
                  <a:srgbClr val="B4B4B4"/>
                </a:gs>
              </a:gsLst>
              <a:lin ang="2700000" scaled="0"/>
            </a:gradFill>
            <a:ln w="19050"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</p:grpSp>
      <p:grpSp>
        <p:nvGrpSpPr>
          <p:cNvPr id="161" name="组合 79"/>
          <p:cNvGrpSpPr/>
          <p:nvPr/>
        </p:nvGrpSpPr>
        <p:grpSpPr>
          <a:xfrm>
            <a:off x="8958434" y="4824357"/>
            <a:ext cx="1595092" cy="1301913"/>
            <a:chOff x="5164627" y="1804365"/>
            <a:chExt cx="1505319" cy="1297689"/>
          </a:xfrm>
        </p:grpSpPr>
        <p:sp>
          <p:nvSpPr>
            <p:cNvPr id="162" name="梯形 80"/>
            <p:cNvSpPr/>
            <p:nvPr/>
          </p:nvSpPr>
          <p:spPr>
            <a:xfrm flipV="1">
              <a:off x="5530789" y="1866908"/>
              <a:ext cx="773977" cy="164519"/>
            </a:xfrm>
            <a:prstGeom prst="trapezoid">
              <a:avLst>
                <a:gd name="adj" fmla="val 66343"/>
              </a:avLst>
            </a:prstGeom>
            <a:gradFill>
              <a:gsLst>
                <a:gs pos="100000">
                  <a:srgbClr val="DFDFDF"/>
                </a:gs>
                <a:gs pos="0">
                  <a:srgbClr val="B4B4B4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163" name="六边形 81"/>
            <p:cNvSpPr/>
            <p:nvPr/>
          </p:nvSpPr>
          <p:spPr>
            <a:xfrm>
              <a:off x="5164627" y="1804365"/>
              <a:ext cx="1505319" cy="1297689"/>
            </a:xfrm>
            <a:prstGeom prst="hexagon">
              <a:avLst/>
            </a:prstGeom>
            <a:gradFill flip="none" rotWithShape="1">
              <a:gsLst>
                <a:gs pos="61000">
                  <a:srgbClr val="F6F6F6"/>
                </a:gs>
                <a:gs pos="37000">
                  <a:srgbClr val="E0E0E0"/>
                </a:gs>
                <a:gs pos="17000">
                  <a:srgbClr val="DEDEDE"/>
                </a:gs>
                <a:gs pos="100000">
                  <a:schemeClr val="bg1"/>
                </a:gs>
              </a:gsLst>
              <a:lin ang="13500000" scaled="1"/>
              <a:tileRect/>
            </a:gradFill>
            <a:ln w="19050">
              <a:noFill/>
            </a:ln>
            <a:effectLst>
              <a:outerShdw blurRad="381000" dist="127000" dir="2400000" algn="tl" rotWithShape="0">
                <a:srgbClr val="696969">
                  <a:alpha val="4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164" name="任意多边形 82"/>
            <p:cNvSpPr/>
            <p:nvPr/>
          </p:nvSpPr>
          <p:spPr>
            <a:xfrm>
              <a:off x="5238159" y="1866909"/>
              <a:ext cx="1360218" cy="1172601"/>
            </a:xfrm>
            <a:custGeom>
              <a:avLst/>
              <a:gdLst>
                <a:gd name="connsiteX0" fmla="*/ 407876 w 1381020"/>
                <a:gd name="connsiteY0" fmla="*/ 167033 h 1190534"/>
                <a:gd name="connsiteX1" fmla="*/ 193759 w 1381020"/>
                <a:gd name="connsiteY1" fmla="*/ 595266 h 1190534"/>
                <a:gd name="connsiteX2" fmla="*/ 407876 w 1381020"/>
                <a:gd name="connsiteY2" fmla="*/ 1023499 h 1190534"/>
                <a:gd name="connsiteX3" fmla="*/ 973145 w 1381020"/>
                <a:gd name="connsiteY3" fmla="*/ 1023499 h 1190534"/>
                <a:gd name="connsiteX4" fmla="*/ 1187261 w 1381020"/>
                <a:gd name="connsiteY4" fmla="*/ 595266 h 1190534"/>
                <a:gd name="connsiteX5" fmla="*/ 973145 w 1381020"/>
                <a:gd name="connsiteY5" fmla="*/ 167033 h 1190534"/>
                <a:gd name="connsiteX6" fmla="*/ 297634 w 1381020"/>
                <a:gd name="connsiteY6" fmla="*/ 0 h 1190534"/>
                <a:gd name="connsiteX7" fmla="*/ 1083387 w 1381020"/>
                <a:gd name="connsiteY7" fmla="*/ 0 h 1190534"/>
                <a:gd name="connsiteX8" fmla="*/ 1381020 w 1381020"/>
                <a:gd name="connsiteY8" fmla="*/ 595267 h 1190534"/>
                <a:gd name="connsiteX9" fmla="*/ 1083387 w 1381020"/>
                <a:gd name="connsiteY9" fmla="*/ 1190534 h 1190534"/>
                <a:gd name="connsiteX10" fmla="*/ 297634 w 1381020"/>
                <a:gd name="connsiteY10" fmla="*/ 1190534 h 1190534"/>
                <a:gd name="connsiteX11" fmla="*/ 0 w 1381020"/>
                <a:gd name="connsiteY11" fmla="*/ 595267 h 1190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81020" h="1190534">
                  <a:moveTo>
                    <a:pt x="407876" y="167033"/>
                  </a:moveTo>
                  <a:lnTo>
                    <a:pt x="193759" y="595266"/>
                  </a:lnTo>
                  <a:lnTo>
                    <a:pt x="407876" y="1023499"/>
                  </a:lnTo>
                  <a:lnTo>
                    <a:pt x="973145" y="1023499"/>
                  </a:lnTo>
                  <a:lnTo>
                    <a:pt x="1187261" y="595266"/>
                  </a:lnTo>
                  <a:lnTo>
                    <a:pt x="973145" y="167033"/>
                  </a:lnTo>
                  <a:close/>
                  <a:moveTo>
                    <a:pt x="297634" y="0"/>
                  </a:moveTo>
                  <a:lnTo>
                    <a:pt x="1083387" y="0"/>
                  </a:lnTo>
                  <a:lnTo>
                    <a:pt x="1381020" y="595267"/>
                  </a:lnTo>
                  <a:lnTo>
                    <a:pt x="1083387" y="1190534"/>
                  </a:lnTo>
                  <a:lnTo>
                    <a:pt x="297634" y="1190534"/>
                  </a:lnTo>
                  <a:lnTo>
                    <a:pt x="0" y="595267"/>
                  </a:lnTo>
                  <a:close/>
                </a:path>
              </a:pathLst>
            </a:custGeom>
            <a:gradFill>
              <a:gsLst>
                <a:gs pos="57000">
                  <a:srgbClr val="F5F5F5"/>
                </a:gs>
                <a:gs pos="32000">
                  <a:srgbClr val="DEDEDE"/>
                </a:gs>
                <a:gs pos="0">
                  <a:srgbClr val="CBCBCB"/>
                </a:gs>
                <a:gs pos="100000">
                  <a:schemeClr val="bg1"/>
                </a:gs>
              </a:gsLst>
              <a:lin ang="2700000" scaled="1"/>
            </a:gradFill>
            <a:ln w="19050"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165" name="梯形 83"/>
            <p:cNvSpPr/>
            <p:nvPr/>
          </p:nvSpPr>
          <p:spPr>
            <a:xfrm>
              <a:off x="5530789" y="2874992"/>
              <a:ext cx="773977" cy="164519"/>
            </a:xfrm>
            <a:prstGeom prst="trapezoid">
              <a:avLst>
                <a:gd name="adj" fmla="val 66343"/>
              </a:avLst>
            </a:prstGeom>
            <a:gradFill>
              <a:gsLst>
                <a:gs pos="0">
                  <a:srgbClr val="E6E6E6"/>
                </a:gs>
                <a:gs pos="100000">
                  <a:srgbClr val="F7F7F7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166" name="梯形 71"/>
            <p:cNvSpPr/>
            <p:nvPr/>
          </p:nvSpPr>
          <p:spPr>
            <a:xfrm rot="14580000" flipH="1">
              <a:off x="6045462" y="2112345"/>
              <a:ext cx="656958" cy="169043"/>
            </a:xfrm>
            <a:custGeom>
              <a:avLst/>
              <a:gdLst>
                <a:gd name="connsiteX0" fmla="*/ 0 w 667005"/>
                <a:gd name="connsiteY0" fmla="*/ 171628 h 171628"/>
                <a:gd name="connsiteX1" fmla="*/ 85140 w 667005"/>
                <a:gd name="connsiteY1" fmla="*/ 0 h 171628"/>
                <a:gd name="connsiteX2" fmla="*/ 581865 w 667005"/>
                <a:gd name="connsiteY2" fmla="*/ 0 h 171628"/>
                <a:gd name="connsiteX3" fmla="*/ 667005 w 667005"/>
                <a:gd name="connsiteY3" fmla="*/ 171628 h 171628"/>
                <a:gd name="connsiteX4" fmla="*/ 0 w 667005"/>
                <a:gd name="connsiteY4" fmla="*/ 171628 h 171628"/>
                <a:gd name="connsiteX0" fmla="*/ 0 w 667005"/>
                <a:gd name="connsiteY0" fmla="*/ 171737 h 171737"/>
                <a:gd name="connsiteX1" fmla="*/ 99339 w 667005"/>
                <a:gd name="connsiteY1" fmla="*/ 0 h 171737"/>
                <a:gd name="connsiteX2" fmla="*/ 581865 w 667005"/>
                <a:gd name="connsiteY2" fmla="*/ 109 h 171737"/>
                <a:gd name="connsiteX3" fmla="*/ 667005 w 667005"/>
                <a:gd name="connsiteY3" fmla="*/ 171737 h 171737"/>
                <a:gd name="connsiteX4" fmla="*/ 0 w 667005"/>
                <a:gd name="connsiteY4" fmla="*/ 171737 h 171737"/>
                <a:gd name="connsiteX0" fmla="*/ 0 w 667005"/>
                <a:gd name="connsiteY0" fmla="*/ 171628 h 171628"/>
                <a:gd name="connsiteX1" fmla="*/ 140601 w 667005"/>
                <a:gd name="connsiteY1" fmla="*/ 10938 h 171628"/>
                <a:gd name="connsiteX2" fmla="*/ 581865 w 667005"/>
                <a:gd name="connsiteY2" fmla="*/ 0 h 171628"/>
                <a:gd name="connsiteX3" fmla="*/ 667005 w 667005"/>
                <a:gd name="connsiteY3" fmla="*/ 171628 h 171628"/>
                <a:gd name="connsiteX4" fmla="*/ 0 w 667005"/>
                <a:gd name="connsiteY4" fmla="*/ 171628 h 171628"/>
                <a:gd name="connsiteX0" fmla="*/ 0 w 667005"/>
                <a:gd name="connsiteY0" fmla="*/ 171628 h 171628"/>
                <a:gd name="connsiteX1" fmla="*/ 103609 w 667005"/>
                <a:gd name="connsiteY1" fmla="*/ 1280 h 171628"/>
                <a:gd name="connsiteX2" fmla="*/ 581865 w 667005"/>
                <a:gd name="connsiteY2" fmla="*/ 0 h 171628"/>
                <a:gd name="connsiteX3" fmla="*/ 667005 w 667005"/>
                <a:gd name="connsiteY3" fmla="*/ 171628 h 171628"/>
                <a:gd name="connsiteX4" fmla="*/ 0 w 667005"/>
                <a:gd name="connsiteY4" fmla="*/ 171628 h 171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7005" h="171628">
                  <a:moveTo>
                    <a:pt x="0" y="171628"/>
                  </a:moveTo>
                  <a:lnTo>
                    <a:pt x="103609" y="1280"/>
                  </a:lnTo>
                  <a:lnTo>
                    <a:pt x="581865" y="0"/>
                  </a:lnTo>
                  <a:lnTo>
                    <a:pt x="667005" y="171628"/>
                  </a:lnTo>
                  <a:lnTo>
                    <a:pt x="0" y="171628"/>
                  </a:lnTo>
                  <a:close/>
                </a:path>
              </a:pathLst>
            </a:custGeom>
            <a:gradFill>
              <a:gsLst>
                <a:gs pos="0">
                  <a:srgbClr val="DEDEDE"/>
                </a:gs>
                <a:gs pos="100000">
                  <a:srgbClr val="F4F4F4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167" name="任意多边形 85"/>
            <p:cNvSpPr/>
            <p:nvPr/>
          </p:nvSpPr>
          <p:spPr>
            <a:xfrm>
              <a:off x="5238541" y="1871126"/>
              <a:ext cx="406992" cy="586301"/>
            </a:xfrm>
            <a:custGeom>
              <a:avLst/>
              <a:gdLst>
                <a:gd name="connsiteX0" fmla="*/ 297634 w 413216"/>
                <a:gd name="connsiteY0" fmla="*/ 0 h 595267"/>
                <a:gd name="connsiteX1" fmla="*/ 302996 w 413216"/>
                <a:gd name="connsiteY1" fmla="*/ 0 h 595267"/>
                <a:gd name="connsiteX2" fmla="*/ 413216 w 413216"/>
                <a:gd name="connsiteY2" fmla="*/ 167033 h 595267"/>
                <a:gd name="connsiteX3" fmla="*/ 407876 w 413216"/>
                <a:gd name="connsiteY3" fmla="*/ 167033 h 595267"/>
                <a:gd name="connsiteX4" fmla="*/ 193759 w 413216"/>
                <a:gd name="connsiteY4" fmla="*/ 595266 h 595267"/>
                <a:gd name="connsiteX5" fmla="*/ 193760 w 413216"/>
                <a:gd name="connsiteY5" fmla="*/ 595267 h 595267"/>
                <a:gd name="connsiteX6" fmla="*/ 0 w 413216"/>
                <a:gd name="connsiteY6" fmla="*/ 595267 h 59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3216" h="595267">
                  <a:moveTo>
                    <a:pt x="297634" y="0"/>
                  </a:moveTo>
                  <a:lnTo>
                    <a:pt x="302996" y="0"/>
                  </a:lnTo>
                  <a:lnTo>
                    <a:pt x="413216" y="167033"/>
                  </a:lnTo>
                  <a:lnTo>
                    <a:pt x="407876" y="167033"/>
                  </a:lnTo>
                  <a:lnTo>
                    <a:pt x="193759" y="595266"/>
                  </a:lnTo>
                  <a:lnTo>
                    <a:pt x="193760" y="595267"/>
                  </a:lnTo>
                  <a:lnTo>
                    <a:pt x="0" y="595267"/>
                  </a:lnTo>
                  <a:close/>
                </a:path>
              </a:pathLst>
            </a:custGeom>
            <a:gradFill>
              <a:gsLst>
                <a:gs pos="100000">
                  <a:srgbClr val="DFDFDF"/>
                </a:gs>
                <a:gs pos="0">
                  <a:srgbClr val="B4B4B4"/>
                </a:gs>
              </a:gsLst>
              <a:lin ang="2700000" scaled="0"/>
            </a:gradFill>
            <a:ln w="19050"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</p:grpSp>
      <p:grpSp>
        <p:nvGrpSpPr>
          <p:cNvPr id="168" name="组合 36"/>
          <p:cNvGrpSpPr/>
          <p:nvPr/>
        </p:nvGrpSpPr>
        <p:grpSpPr>
          <a:xfrm>
            <a:off x="9163097" y="3700232"/>
            <a:ext cx="1122164" cy="862051"/>
            <a:chOff x="4261497" y="2549981"/>
            <a:chExt cx="1010966" cy="843565"/>
          </a:xfrm>
        </p:grpSpPr>
        <p:sp>
          <p:nvSpPr>
            <p:cNvPr id="169" name="六边形 37"/>
            <p:cNvSpPr/>
            <p:nvPr/>
          </p:nvSpPr>
          <p:spPr>
            <a:xfrm>
              <a:off x="4271929" y="2549981"/>
              <a:ext cx="978537" cy="843565"/>
            </a:xfrm>
            <a:prstGeom prst="hexagon">
              <a:avLst/>
            </a:prstGeom>
            <a:solidFill>
              <a:srgbClr val="01ACBE"/>
            </a:solidFill>
            <a:ln w="19050">
              <a:noFill/>
            </a:ln>
            <a:effectLst>
              <a:innerShdw blurRad="76200" dist="63500" dir="13500000">
                <a:prstClr val="black">
                  <a:alpha val="46000"/>
                </a:prstClr>
              </a:inn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170" name="文本框 1"/>
            <p:cNvSpPr txBox="1"/>
            <p:nvPr/>
          </p:nvSpPr>
          <p:spPr>
            <a:xfrm>
              <a:off x="4261497" y="2812130"/>
              <a:ext cx="1010966" cy="256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zh-CN" sz="1100" dirty="0">
                  <a:solidFill>
                    <a:prstClr val="white"/>
                  </a:solidFill>
                  <a:ea typeface="时尚中黑简体" panose="01010104010101010101" pitchFamily="2" charset="-122"/>
                </a:rPr>
                <a:t>Профицит</a:t>
              </a:r>
              <a:endParaRPr lang="zh-CN" altLang="en-US" sz="2000" dirty="0">
                <a:solidFill>
                  <a:prstClr val="white"/>
                </a:solidFill>
                <a:ea typeface="时尚中黑简体" panose="01010104010101010101" pitchFamily="2" charset="-122"/>
              </a:endParaRPr>
            </a:p>
          </p:txBody>
        </p:sp>
      </p:grpSp>
      <p:grpSp>
        <p:nvGrpSpPr>
          <p:cNvPr id="171" name="组合 46"/>
          <p:cNvGrpSpPr/>
          <p:nvPr/>
        </p:nvGrpSpPr>
        <p:grpSpPr>
          <a:xfrm>
            <a:off x="8929557" y="5054345"/>
            <a:ext cx="1710903" cy="844122"/>
            <a:chOff x="3944534" y="3974251"/>
            <a:chExt cx="1597890" cy="843565"/>
          </a:xfrm>
        </p:grpSpPr>
        <p:sp>
          <p:nvSpPr>
            <p:cNvPr id="172" name="六边形 47"/>
            <p:cNvSpPr/>
            <p:nvPr/>
          </p:nvSpPr>
          <p:spPr>
            <a:xfrm>
              <a:off x="4241852" y="3974251"/>
              <a:ext cx="978537" cy="843565"/>
            </a:xfrm>
            <a:prstGeom prst="hexagon">
              <a:avLst/>
            </a:prstGeom>
            <a:solidFill>
              <a:srgbClr val="E87071"/>
            </a:solidFill>
            <a:ln w="19050">
              <a:noFill/>
            </a:ln>
            <a:effectLst>
              <a:innerShdw blurRad="76200" dist="63500" dir="13500000">
                <a:prstClr val="black">
                  <a:alpha val="46000"/>
                </a:prstClr>
              </a:inn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prstClr val="white"/>
                </a:solidFill>
              </a:endParaRPr>
            </a:p>
          </p:txBody>
        </p:sp>
        <p:sp>
          <p:nvSpPr>
            <p:cNvPr id="173" name="文本框 26"/>
            <p:cNvSpPr txBox="1"/>
            <p:nvPr/>
          </p:nvSpPr>
          <p:spPr>
            <a:xfrm>
              <a:off x="3944534" y="4275832"/>
              <a:ext cx="1597890" cy="338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zh-CN" sz="800" b="1" dirty="0">
                  <a:solidFill>
                    <a:prstClr val="white"/>
                  </a:solidFill>
                  <a:ea typeface="时尚中黑简体" panose="01010104010101010101" pitchFamily="2" charset="-122"/>
                </a:rPr>
                <a:t>Консолидированный  </a:t>
              </a:r>
            </a:p>
            <a:p>
              <a:pPr algn="ctr"/>
              <a:r>
                <a:rPr lang="ru-RU" altLang="zh-CN" sz="800" b="1" dirty="0">
                  <a:solidFill>
                    <a:prstClr val="white"/>
                  </a:solidFill>
                  <a:ea typeface="时尚中黑简体" panose="01010104010101010101" pitchFamily="2" charset="-122"/>
                </a:rPr>
                <a:t>бюджет</a:t>
              </a:r>
              <a:endParaRPr lang="zh-CN" altLang="en-US" sz="800" b="1" dirty="0">
                <a:solidFill>
                  <a:prstClr val="white"/>
                </a:solidFill>
                <a:ea typeface="时尚中黑简体" panose="01010104010101010101" pitchFamily="2" charset="-122"/>
              </a:endParaRPr>
            </a:p>
          </p:txBody>
        </p:sp>
      </p:grpSp>
      <p:grpSp>
        <p:nvGrpSpPr>
          <p:cNvPr id="174" name="Group 201">
            <a:extLst>
              <a:ext uri="{FF2B5EF4-FFF2-40B4-BE49-F238E27FC236}">
                <a16:creationId xmlns:a16="http://schemas.microsoft.com/office/drawing/2014/main" id="{9D8E3D58-90FD-458E-89C2-E032DD110967}"/>
              </a:ext>
            </a:extLst>
          </p:cNvPr>
          <p:cNvGrpSpPr/>
          <p:nvPr/>
        </p:nvGrpSpPr>
        <p:grpSpPr>
          <a:xfrm>
            <a:off x="6157761" y="2567859"/>
            <a:ext cx="178634" cy="221075"/>
            <a:chOff x="3236138" y="5146141"/>
            <a:chExt cx="953249" cy="1169638"/>
          </a:xfrm>
          <a:solidFill>
            <a:srgbClr val="C65885"/>
          </a:solidFill>
        </p:grpSpPr>
        <p:sp>
          <p:nvSpPr>
            <p:cNvPr id="175" name="Freeform: Shape 172">
              <a:extLst>
                <a:ext uri="{FF2B5EF4-FFF2-40B4-BE49-F238E27FC236}">
                  <a16:creationId xmlns:a16="http://schemas.microsoft.com/office/drawing/2014/main" id="{D5D8B317-0BE1-4B2F-8A42-C0A627A13804}"/>
                </a:ext>
              </a:extLst>
            </p:cNvPr>
            <p:cNvSpPr/>
            <p:nvPr/>
          </p:nvSpPr>
          <p:spPr>
            <a:xfrm rot="18900000" flipV="1">
              <a:off x="3542835" y="5146141"/>
              <a:ext cx="434712" cy="361225"/>
            </a:xfrm>
            <a:custGeom>
              <a:avLst/>
              <a:gdLst>
                <a:gd name="connsiteX0" fmla="*/ 367773 w 371581"/>
                <a:gd name="connsiteY0" fmla="*/ 218905 h 308766"/>
                <a:gd name="connsiteX1" fmla="*/ 305740 w 371581"/>
                <a:gd name="connsiteY1" fmla="*/ 84254 h 308766"/>
                <a:gd name="connsiteX2" fmla="*/ 171694 w 371581"/>
                <a:gd name="connsiteY2" fmla="*/ 96164 h 308766"/>
                <a:gd name="connsiteX3" fmla="*/ 135438 w 371581"/>
                <a:gd name="connsiteY3" fmla="*/ 111175 h 308766"/>
                <a:gd name="connsiteX4" fmla="*/ 24263 w 371581"/>
                <a:gd name="connsiteY4" fmla="*/ 0 h 308766"/>
                <a:gd name="connsiteX5" fmla="*/ 0 w 371581"/>
                <a:gd name="connsiteY5" fmla="*/ 24263 h 308766"/>
                <a:gd name="connsiteX6" fmla="*/ 109115 w 371581"/>
                <a:gd name="connsiteY6" fmla="*/ 133378 h 308766"/>
                <a:gd name="connsiteX7" fmla="*/ 97603 w 371581"/>
                <a:gd name="connsiteY7" fmla="*/ 156901 h 308766"/>
                <a:gd name="connsiteX8" fmla="*/ 82647 w 371581"/>
                <a:gd name="connsiteY8" fmla="*/ 255042 h 308766"/>
                <a:gd name="connsiteX9" fmla="*/ 178922 w 371581"/>
                <a:gd name="connsiteY9" fmla="*/ 306929 h 308766"/>
                <a:gd name="connsiteX10" fmla="*/ 143852 w 371581"/>
                <a:gd name="connsiteY10" fmla="*/ 167580 h 308766"/>
                <a:gd name="connsiteX11" fmla="*/ 129509 w 371581"/>
                <a:gd name="connsiteY11" fmla="*/ 133478 h 308766"/>
                <a:gd name="connsiteX12" fmla="*/ 182221 w 371581"/>
                <a:gd name="connsiteY12" fmla="*/ 159640 h 308766"/>
                <a:gd name="connsiteX13" fmla="*/ 367773 w 371581"/>
                <a:gd name="connsiteY13" fmla="*/ 218905 h 308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1581" h="308766">
                  <a:moveTo>
                    <a:pt x="367773" y="218905"/>
                  </a:moveTo>
                  <a:cubicBezTo>
                    <a:pt x="383077" y="176789"/>
                    <a:pt x="350220" y="104782"/>
                    <a:pt x="305740" y="84254"/>
                  </a:cubicBezTo>
                  <a:cubicBezTo>
                    <a:pt x="281142" y="69775"/>
                    <a:pt x="232256" y="74913"/>
                    <a:pt x="171694" y="96164"/>
                  </a:cubicBezTo>
                  <a:lnTo>
                    <a:pt x="135438" y="111175"/>
                  </a:lnTo>
                  <a:lnTo>
                    <a:pt x="24263" y="0"/>
                  </a:lnTo>
                  <a:lnTo>
                    <a:pt x="0" y="24263"/>
                  </a:lnTo>
                  <a:lnTo>
                    <a:pt x="109115" y="133378"/>
                  </a:lnTo>
                  <a:lnTo>
                    <a:pt x="97603" y="156901"/>
                  </a:lnTo>
                  <a:cubicBezTo>
                    <a:pt x="79161" y="200509"/>
                    <a:pt x="73122" y="236264"/>
                    <a:pt x="82647" y="255042"/>
                  </a:cubicBezTo>
                  <a:cubicBezTo>
                    <a:pt x="95708" y="288738"/>
                    <a:pt x="147208" y="316252"/>
                    <a:pt x="178922" y="306929"/>
                  </a:cubicBezTo>
                  <a:cubicBezTo>
                    <a:pt x="196052" y="268845"/>
                    <a:pt x="169554" y="221813"/>
                    <a:pt x="143852" y="167580"/>
                  </a:cubicBezTo>
                  <a:lnTo>
                    <a:pt x="129509" y="133478"/>
                  </a:lnTo>
                  <a:lnTo>
                    <a:pt x="182221" y="159640"/>
                  </a:lnTo>
                  <a:cubicBezTo>
                    <a:pt x="253413" y="199012"/>
                    <a:pt x="314797" y="238850"/>
                    <a:pt x="367773" y="21890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1"/>
            </a:p>
          </p:txBody>
        </p:sp>
        <p:grpSp>
          <p:nvGrpSpPr>
            <p:cNvPr id="176" name="Group 118">
              <a:extLst>
                <a:ext uri="{FF2B5EF4-FFF2-40B4-BE49-F238E27FC236}">
                  <a16:creationId xmlns:a16="http://schemas.microsoft.com/office/drawing/2014/main" id="{CF8D5893-CE3C-4B5D-9B61-634B3EF81DCA}"/>
                </a:ext>
              </a:extLst>
            </p:cNvPr>
            <p:cNvGrpSpPr/>
            <p:nvPr/>
          </p:nvGrpSpPr>
          <p:grpSpPr>
            <a:xfrm>
              <a:off x="3236138" y="5501642"/>
              <a:ext cx="953249" cy="814137"/>
              <a:chOff x="4983166" y="4633525"/>
              <a:chExt cx="2207049" cy="1884966"/>
            </a:xfrm>
            <a:grpFill/>
          </p:grpSpPr>
          <p:sp>
            <p:nvSpPr>
              <p:cNvPr id="177" name="Freeform: Shape 119">
                <a:extLst>
                  <a:ext uri="{FF2B5EF4-FFF2-40B4-BE49-F238E27FC236}">
                    <a16:creationId xmlns:a16="http://schemas.microsoft.com/office/drawing/2014/main" id="{D37CC98E-00A1-4685-9F69-6E87418FAB58}"/>
                  </a:ext>
                </a:extLst>
              </p:cNvPr>
              <p:cNvSpPr/>
              <p:nvPr/>
            </p:nvSpPr>
            <p:spPr>
              <a:xfrm>
                <a:off x="4983166" y="4633683"/>
                <a:ext cx="2207049" cy="1884808"/>
              </a:xfrm>
              <a:custGeom>
                <a:avLst/>
                <a:gdLst>
                  <a:gd name="connsiteX0" fmla="*/ 1539660 w 1662800"/>
                  <a:gd name="connsiteY0" fmla="*/ 2629 h 1420022"/>
                  <a:gd name="connsiteX1" fmla="*/ 847514 w 1662800"/>
                  <a:gd name="connsiteY1" fmla="*/ 1713 h 1420022"/>
                  <a:gd name="connsiteX2" fmla="*/ 110934 w 1662800"/>
                  <a:gd name="connsiteY2" fmla="*/ 4003 h 1420022"/>
                  <a:gd name="connsiteX3" fmla="*/ 81 w 1662800"/>
                  <a:gd name="connsiteY3" fmla="*/ 133638 h 1420022"/>
                  <a:gd name="connsiteX4" fmla="*/ 120554 w 1662800"/>
                  <a:gd name="connsiteY4" fmla="*/ 249988 h 1420022"/>
                  <a:gd name="connsiteX5" fmla="*/ 180103 w 1662800"/>
                  <a:gd name="connsiteY5" fmla="*/ 258233 h 1420022"/>
                  <a:gd name="connsiteX6" fmla="*/ 180103 w 1662800"/>
                  <a:gd name="connsiteY6" fmla="*/ 258233 h 1420022"/>
                  <a:gd name="connsiteX7" fmla="*/ 180103 w 1662800"/>
                  <a:gd name="connsiteY7" fmla="*/ 258233 h 1420022"/>
                  <a:gd name="connsiteX8" fmla="*/ 218581 w 1662800"/>
                  <a:gd name="connsiteY8" fmla="*/ 1255913 h 1420022"/>
                  <a:gd name="connsiteX9" fmla="*/ 367454 w 1662800"/>
                  <a:gd name="connsiteY9" fmla="*/ 1419445 h 1420022"/>
                  <a:gd name="connsiteX10" fmla="*/ 1279475 w 1662800"/>
                  <a:gd name="connsiteY10" fmla="*/ 1420819 h 1420022"/>
                  <a:gd name="connsiteX11" fmla="*/ 1443465 w 1662800"/>
                  <a:gd name="connsiteY11" fmla="*/ 1264617 h 1420022"/>
                  <a:gd name="connsiteX12" fmla="*/ 1483775 w 1662800"/>
                  <a:gd name="connsiteY12" fmla="*/ 249988 h 1420022"/>
                  <a:gd name="connsiteX13" fmla="*/ 1544699 w 1662800"/>
                  <a:gd name="connsiteY13" fmla="*/ 250446 h 1420022"/>
                  <a:gd name="connsiteX14" fmla="*/ 1664256 w 1662800"/>
                  <a:gd name="connsiteY14" fmla="*/ 129515 h 1420022"/>
                  <a:gd name="connsiteX15" fmla="*/ 1539660 w 1662800"/>
                  <a:gd name="connsiteY15" fmla="*/ 2629 h 1420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662800" h="1420022">
                    <a:moveTo>
                      <a:pt x="1539660" y="2629"/>
                    </a:moveTo>
                    <a:cubicBezTo>
                      <a:pt x="1490646" y="1713"/>
                      <a:pt x="847514" y="1713"/>
                      <a:pt x="847514" y="1713"/>
                    </a:cubicBezTo>
                    <a:cubicBezTo>
                      <a:pt x="841559" y="-2868"/>
                      <a:pt x="120095" y="3087"/>
                      <a:pt x="110934" y="4003"/>
                    </a:cubicBezTo>
                    <a:cubicBezTo>
                      <a:pt x="44514" y="10416"/>
                      <a:pt x="-2210" y="65385"/>
                      <a:pt x="81" y="133638"/>
                    </a:cubicBezTo>
                    <a:cubicBezTo>
                      <a:pt x="2371" y="197310"/>
                      <a:pt x="55965" y="249072"/>
                      <a:pt x="120554" y="249988"/>
                    </a:cubicBezTo>
                    <a:cubicBezTo>
                      <a:pt x="137044" y="250446"/>
                      <a:pt x="181019" y="249988"/>
                      <a:pt x="180103" y="258233"/>
                    </a:cubicBezTo>
                    <a:cubicBezTo>
                      <a:pt x="180103" y="258233"/>
                      <a:pt x="180103" y="258233"/>
                      <a:pt x="180103" y="258233"/>
                    </a:cubicBezTo>
                    <a:cubicBezTo>
                      <a:pt x="180103" y="258233"/>
                      <a:pt x="180103" y="258233"/>
                      <a:pt x="180103" y="258233"/>
                    </a:cubicBezTo>
                    <a:cubicBezTo>
                      <a:pt x="179187" y="282053"/>
                      <a:pt x="213542" y="1117118"/>
                      <a:pt x="218581" y="1255913"/>
                    </a:cubicBezTo>
                    <a:cubicBezTo>
                      <a:pt x="221787" y="1343863"/>
                      <a:pt x="280421" y="1410742"/>
                      <a:pt x="367454" y="1419445"/>
                    </a:cubicBezTo>
                    <a:cubicBezTo>
                      <a:pt x="405932" y="1423110"/>
                      <a:pt x="1134267" y="1420819"/>
                      <a:pt x="1279475" y="1420819"/>
                    </a:cubicBezTo>
                    <a:cubicBezTo>
                      <a:pt x="1367425" y="1420819"/>
                      <a:pt x="1439800" y="1352109"/>
                      <a:pt x="1443465" y="1264617"/>
                    </a:cubicBezTo>
                    <a:cubicBezTo>
                      <a:pt x="1450794" y="1092382"/>
                      <a:pt x="1484692" y="276556"/>
                      <a:pt x="1483775" y="249988"/>
                    </a:cubicBezTo>
                    <a:cubicBezTo>
                      <a:pt x="1503931" y="249988"/>
                      <a:pt x="1524544" y="250904"/>
                      <a:pt x="1544699" y="250446"/>
                    </a:cubicBezTo>
                    <a:cubicBezTo>
                      <a:pt x="1610203" y="248614"/>
                      <a:pt x="1662882" y="195019"/>
                      <a:pt x="1664256" y="129515"/>
                    </a:cubicBezTo>
                    <a:cubicBezTo>
                      <a:pt x="1665172" y="59430"/>
                      <a:pt x="1611119" y="3545"/>
                      <a:pt x="1539660" y="2629"/>
                    </a:cubicBezTo>
                    <a:close/>
                  </a:path>
                </a:pathLst>
              </a:custGeom>
              <a:grpFill/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8" name="Freeform: Shape 120">
                <a:extLst>
                  <a:ext uri="{FF2B5EF4-FFF2-40B4-BE49-F238E27FC236}">
                    <a16:creationId xmlns:a16="http://schemas.microsoft.com/office/drawing/2014/main" id="{D62AFE1F-6A8F-490A-A9B3-3320A08C9BF7}"/>
                  </a:ext>
                </a:extLst>
              </p:cNvPr>
              <p:cNvSpPr/>
              <p:nvPr/>
            </p:nvSpPr>
            <p:spPr>
              <a:xfrm>
                <a:off x="6087405" y="4633525"/>
                <a:ext cx="1100484" cy="1884808"/>
              </a:xfrm>
              <a:custGeom>
                <a:avLst/>
                <a:gdLst>
                  <a:gd name="connsiteX0" fmla="*/ 707721 w 829110"/>
                  <a:gd name="connsiteY0" fmla="*/ 1832 h 1420022"/>
                  <a:gd name="connsiteX1" fmla="*/ 15574 w 829110"/>
                  <a:gd name="connsiteY1" fmla="*/ 916 h 1420022"/>
                  <a:gd name="connsiteX2" fmla="*/ 0 w 829110"/>
                  <a:gd name="connsiteY2" fmla="*/ 0 h 1420022"/>
                  <a:gd name="connsiteX3" fmla="*/ 0 w 829110"/>
                  <a:gd name="connsiteY3" fmla="*/ 1420481 h 1420022"/>
                  <a:gd name="connsiteX4" fmla="*/ 447536 w 829110"/>
                  <a:gd name="connsiteY4" fmla="*/ 1419565 h 1420022"/>
                  <a:gd name="connsiteX5" fmla="*/ 611526 w 829110"/>
                  <a:gd name="connsiteY5" fmla="*/ 1263362 h 1420022"/>
                  <a:gd name="connsiteX6" fmla="*/ 651836 w 829110"/>
                  <a:gd name="connsiteY6" fmla="*/ 248733 h 1420022"/>
                  <a:gd name="connsiteX7" fmla="*/ 712760 w 829110"/>
                  <a:gd name="connsiteY7" fmla="*/ 249191 h 1420022"/>
                  <a:gd name="connsiteX8" fmla="*/ 832316 w 829110"/>
                  <a:gd name="connsiteY8" fmla="*/ 128260 h 1420022"/>
                  <a:gd name="connsiteX9" fmla="*/ 707721 w 829110"/>
                  <a:gd name="connsiteY9" fmla="*/ 1832 h 1420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29110" h="1420022">
                    <a:moveTo>
                      <a:pt x="707721" y="1832"/>
                    </a:moveTo>
                    <a:cubicBezTo>
                      <a:pt x="658707" y="916"/>
                      <a:pt x="15574" y="916"/>
                      <a:pt x="15574" y="916"/>
                    </a:cubicBezTo>
                    <a:cubicBezTo>
                      <a:pt x="15116" y="458"/>
                      <a:pt x="9619" y="0"/>
                      <a:pt x="0" y="0"/>
                    </a:cubicBezTo>
                    <a:lnTo>
                      <a:pt x="0" y="1420481"/>
                    </a:lnTo>
                    <a:cubicBezTo>
                      <a:pt x="190100" y="1420481"/>
                      <a:pt x="380658" y="1419565"/>
                      <a:pt x="447536" y="1419565"/>
                    </a:cubicBezTo>
                    <a:cubicBezTo>
                      <a:pt x="535486" y="1419565"/>
                      <a:pt x="607861" y="1350854"/>
                      <a:pt x="611526" y="1263362"/>
                    </a:cubicBezTo>
                    <a:cubicBezTo>
                      <a:pt x="618855" y="1091127"/>
                      <a:pt x="652752" y="275301"/>
                      <a:pt x="651836" y="248733"/>
                    </a:cubicBezTo>
                    <a:cubicBezTo>
                      <a:pt x="671991" y="248733"/>
                      <a:pt x="692605" y="249649"/>
                      <a:pt x="712760" y="249191"/>
                    </a:cubicBezTo>
                    <a:cubicBezTo>
                      <a:pt x="778264" y="247359"/>
                      <a:pt x="830942" y="193765"/>
                      <a:pt x="832316" y="128260"/>
                    </a:cubicBezTo>
                    <a:cubicBezTo>
                      <a:pt x="833233" y="58633"/>
                      <a:pt x="779180" y="2749"/>
                      <a:pt x="707721" y="1832"/>
                    </a:cubicBezTo>
                    <a:close/>
                  </a:path>
                </a:pathLst>
              </a:custGeom>
              <a:grpFill/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9" name="Freeform: Shape 121">
                <a:extLst>
                  <a:ext uri="{FF2B5EF4-FFF2-40B4-BE49-F238E27FC236}">
                    <a16:creationId xmlns:a16="http://schemas.microsoft.com/office/drawing/2014/main" id="{49674DF4-D97F-4820-9BB7-B75837BFB118}"/>
                  </a:ext>
                </a:extLst>
              </p:cNvPr>
              <p:cNvSpPr/>
              <p:nvPr/>
            </p:nvSpPr>
            <p:spPr>
              <a:xfrm>
                <a:off x="5221664" y="4967953"/>
                <a:ext cx="1726727" cy="103360"/>
              </a:xfrm>
              <a:custGeom>
                <a:avLst/>
                <a:gdLst>
                  <a:gd name="connsiteX0" fmla="*/ 1304547 w 1300924"/>
                  <a:gd name="connsiteY0" fmla="*/ 1353 h 77872"/>
                  <a:gd name="connsiteX1" fmla="*/ 1283476 w 1300924"/>
                  <a:gd name="connsiteY1" fmla="*/ 895 h 77872"/>
                  <a:gd name="connsiteX2" fmla="*/ 653169 w 1300924"/>
                  <a:gd name="connsiteY2" fmla="*/ 895 h 77872"/>
                  <a:gd name="connsiteX3" fmla="*/ 647214 w 1300924"/>
                  <a:gd name="connsiteY3" fmla="*/ 895 h 77872"/>
                  <a:gd name="connsiteX4" fmla="*/ 629808 w 1300924"/>
                  <a:gd name="connsiteY4" fmla="*/ 2269 h 77872"/>
                  <a:gd name="connsiteX5" fmla="*/ 16907 w 1300924"/>
                  <a:gd name="connsiteY5" fmla="*/ 2269 h 77872"/>
                  <a:gd name="connsiteX6" fmla="*/ 15991 w 1300924"/>
                  <a:gd name="connsiteY6" fmla="*/ 2269 h 77872"/>
                  <a:gd name="connsiteX7" fmla="*/ 15075 w 1300924"/>
                  <a:gd name="connsiteY7" fmla="*/ 437 h 77872"/>
                  <a:gd name="connsiteX8" fmla="*/ 417 w 1300924"/>
                  <a:gd name="connsiteY8" fmla="*/ 9140 h 77872"/>
                  <a:gd name="connsiteX9" fmla="*/ 3165 w 1300924"/>
                  <a:gd name="connsiteY9" fmla="*/ 80600 h 77872"/>
                  <a:gd name="connsiteX10" fmla="*/ 9120 w 1300924"/>
                  <a:gd name="connsiteY10" fmla="*/ 80600 h 77872"/>
                  <a:gd name="connsiteX11" fmla="*/ 9120 w 1300924"/>
                  <a:gd name="connsiteY11" fmla="*/ 80600 h 77872"/>
                  <a:gd name="connsiteX12" fmla="*/ 653169 w 1300924"/>
                  <a:gd name="connsiteY12" fmla="*/ 80600 h 77872"/>
                  <a:gd name="connsiteX13" fmla="*/ 1300425 w 1300924"/>
                  <a:gd name="connsiteY13" fmla="*/ 80600 h 77872"/>
                  <a:gd name="connsiteX14" fmla="*/ 1304547 w 1300924"/>
                  <a:gd name="connsiteY14" fmla="*/ 1353 h 77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00924" h="77872">
                    <a:moveTo>
                      <a:pt x="1304547" y="1353"/>
                    </a:moveTo>
                    <a:cubicBezTo>
                      <a:pt x="1297676" y="1353"/>
                      <a:pt x="1290805" y="895"/>
                      <a:pt x="1283476" y="895"/>
                    </a:cubicBezTo>
                    <a:cubicBezTo>
                      <a:pt x="1073221" y="895"/>
                      <a:pt x="863424" y="895"/>
                      <a:pt x="653169" y="895"/>
                    </a:cubicBezTo>
                    <a:cubicBezTo>
                      <a:pt x="651337" y="895"/>
                      <a:pt x="649047" y="895"/>
                      <a:pt x="647214" y="895"/>
                    </a:cubicBezTo>
                    <a:cubicBezTo>
                      <a:pt x="641717" y="3644"/>
                      <a:pt x="635304" y="2269"/>
                      <a:pt x="629808" y="2269"/>
                    </a:cubicBezTo>
                    <a:cubicBezTo>
                      <a:pt x="425508" y="2269"/>
                      <a:pt x="221207" y="2269"/>
                      <a:pt x="16907" y="2269"/>
                    </a:cubicBezTo>
                    <a:cubicBezTo>
                      <a:pt x="16449" y="2269"/>
                      <a:pt x="16449" y="2269"/>
                      <a:pt x="15991" y="2269"/>
                    </a:cubicBezTo>
                    <a:cubicBezTo>
                      <a:pt x="15991" y="1811"/>
                      <a:pt x="15991" y="1353"/>
                      <a:pt x="15075" y="437"/>
                    </a:cubicBezTo>
                    <a:cubicBezTo>
                      <a:pt x="7288" y="-1395"/>
                      <a:pt x="3165" y="2728"/>
                      <a:pt x="417" y="9140"/>
                    </a:cubicBezTo>
                    <a:cubicBezTo>
                      <a:pt x="-499" y="32960"/>
                      <a:pt x="-41" y="56780"/>
                      <a:pt x="3165" y="80600"/>
                    </a:cubicBezTo>
                    <a:cubicBezTo>
                      <a:pt x="4998" y="80600"/>
                      <a:pt x="6830" y="80600"/>
                      <a:pt x="9120" y="80600"/>
                    </a:cubicBezTo>
                    <a:cubicBezTo>
                      <a:pt x="9120" y="80600"/>
                      <a:pt x="9120" y="80600"/>
                      <a:pt x="9120" y="80600"/>
                    </a:cubicBezTo>
                    <a:cubicBezTo>
                      <a:pt x="223956" y="80600"/>
                      <a:pt x="438334" y="80600"/>
                      <a:pt x="653169" y="80600"/>
                    </a:cubicBezTo>
                    <a:cubicBezTo>
                      <a:pt x="868921" y="80600"/>
                      <a:pt x="1084673" y="80600"/>
                      <a:pt x="1300425" y="80600"/>
                    </a:cubicBezTo>
                    <a:cubicBezTo>
                      <a:pt x="1301799" y="54490"/>
                      <a:pt x="1305464" y="27922"/>
                      <a:pt x="1304547" y="1353"/>
                    </a:cubicBezTo>
                    <a:close/>
                  </a:path>
                </a:pathLst>
              </a:custGeom>
              <a:grpFill/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0" name="Freeform: Shape 122">
                <a:extLst>
                  <a:ext uri="{FF2B5EF4-FFF2-40B4-BE49-F238E27FC236}">
                    <a16:creationId xmlns:a16="http://schemas.microsoft.com/office/drawing/2014/main" id="{D7110721-82A5-4891-BC6A-5E02CE7FA377}"/>
                  </a:ext>
                </a:extLst>
              </p:cNvPr>
              <p:cNvSpPr/>
              <p:nvPr/>
            </p:nvSpPr>
            <p:spPr>
              <a:xfrm>
                <a:off x="6022956" y="4640821"/>
                <a:ext cx="60800" cy="6080"/>
              </a:xfrm>
              <a:custGeom>
                <a:avLst/>
                <a:gdLst>
                  <a:gd name="connsiteX0" fmla="*/ 45807 w 45807"/>
                  <a:gd name="connsiteY0" fmla="*/ 458 h 0"/>
                  <a:gd name="connsiteX1" fmla="*/ 0 w 45807"/>
                  <a:gd name="connsiteY1" fmla="*/ 0 h 0"/>
                  <a:gd name="connsiteX2" fmla="*/ 45807 w 45807"/>
                  <a:gd name="connsiteY2" fmla="*/ 458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807">
                    <a:moveTo>
                      <a:pt x="45807" y="458"/>
                    </a:moveTo>
                    <a:cubicBezTo>
                      <a:pt x="30691" y="4123"/>
                      <a:pt x="15116" y="4581"/>
                      <a:pt x="0" y="0"/>
                    </a:cubicBezTo>
                    <a:cubicBezTo>
                      <a:pt x="15116" y="458"/>
                      <a:pt x="30691" y="458"/>
                      <a:pt x="45807" y="458"/>
                    </a:cubicBezTo>
                    <a:close/>
                  </a:path>
                </a:pathLst>
              </a:custGeom>
              <a:grpFill/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223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TextBox 222">
            <a:extLst>
              <a:ext uri="{FF2B5EF4-FFF2-40B4-BE49-F238E27FC236}">
                <a16:creationId xmlns:a16="http://schemas.microsoft.com/office/drawing/2014/main" id="{FB63E893-7215-46EE-937A-DCF0A5A582A7}"/>
              </a:ext>
            </a:extLst>
          </p:cNvPr>
          <p:cNvSpPr txBox="1"/>
          <p:nvPr/>
        </p:nvSpPr>
        <p:spPr>
          <a:xfrm>
            <a:off x="6853717" y="3817924"/>
            <a:ext cx="4190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(федеральный бюджет, бюджеты государственных внебюджетных фондов РФ)</a:t>
            </a:r>
          </a:p>
        </p:txBody>
      </p:sp>
      <p:sp>
        <p:nvSpPr>
          <p:cNvPr id="224" name="Freeform 512">
            <a:extLst>
              <a:ext uri="{FF2B5EF4-FFF2-40B4-BE49-F238E27FC236}">
                <a16:creationId xmlns:a16="http://schemas.microsoft.com/office/drawing/2014/main" id="{D454BD49-FEEC-4B6C-9A7E-F33C576D0F2E}"/>
              </a:ext>
            </a:extLst>
          </p:cNvPr>
          <p:cNvSpPr>
            <a:spLocks/>
          </p:cNvSpPr>
          <p:nvPr/>
        </p:nvSpPr>
        <p:spPr bwMode="auto">
          <a:xfrm>
            <a:off x="6802354" y="3550020"/>
            <a:ext cx="88845" cy="176013"/>
          </a:xfrm>
          <a:custGeom>
            <a:avLst/>
            <a:gdLst>
              <a:gd name="T0" fmla="*/ 54 w 106"/>
              <a:gd name="T1" fmla="*/ 105 h 210"/>
              <a:gd name="T2" fmla="*/ 0 w 106"/>
              <a:gd name="T3" fmla="*/ 159 h 210"/>
              <a:gd name="T4" fmla="*/ 0 w 106"/>
              <a:gd name="T5" fmla="*/ 210 h 210"/>
              <a:gd name="T6" fmla="*/ 0 w 106"/>
              <a:gd name="T7" fmla="*/ 210 h 210"/>
              <a:gd name="T8" fmla="*/ 106 w 106"/>
              <a:gd name="T9" fmla="*/ 105 h 210"/>
              <a:gd name="T10" fmla="*/ 0 w 106"/>
              <a:gd name="T11" fmla="*/ 0 h 210"/>
              <a:gd name="T12" fmla="*/ 0 w 106"/>
              <a:gd name="T13" fmla="*/ 0 h 210"/>
              <a:gd name="T14" fmla="*/ 0 w 106"/>
              <a:gd name="T15" fmla="*/ 51 h 210"/>
              <a:gd name="T16" fmla="*/ 54 w 106"/>
              <a:gd name="T17" fmla="*/ 105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" h="210">
                <a:moveTo>
                  <a:pt x="54" y="105"/>
                </a:moveTo>
                <a:lnTo>
                  <a:pt x="0" y="159"/>
                </a:lnTo>
                <a:lnTo>
                  <a:pt x="0" y="210"/>
                </a:lnTo>
                <a:lnTo>
                  <a:pt x="0" y="210"/>
                </a:lnTo>
                <a:lnTo>
                  <a:pt x="106" y="105"/>
                </a:lnTo>
                <a:lnTo>
                  <a:pt x="0" y="0"/>
                </a:lnTo>
                <a:lnTo>
                  <a:pt x="0" y="0"/>
                </a:lnTo>
                <a:lnTo>
                  <a:pt x="0" y="51"/>
                </a:lnTo>
                <a:lnTo>
                  <a:pt x="54" y="105"/>
                </a:lnTo>
                <a:close/>
              </a:path>
            </a:pathLst>
          </a:custGeom>
          <a:solidFill>
            <a:srgbClr val="E27100"/>
          </a:solidFill>
          <a:ln>
            <a:noFill/>
          </a:ln>
        </p:spPr>
        <p:txBody>
          <a:bodyPr vert="horz" wrap="square" lIns="68564" tIns="34282" rIns="68564" bIns="34282" numCol="1" anchor="t" anchorCtr="0" compatLnSpc="1">
            <a:prstTxWarp prst="textNoShape">
              <a:avLst/>
            </a:prstTxWarp>
          </a:bodyPr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6040198B-12C2-4692-9324-A75CEBD2FE8E}"/>
              </a:ext>
            </a:extLst>
          </p:cNvPr>
          <p:cNvSpPr txBox="1"/>
          <p:nvPr/>
        </p:nvSpPr>
        <p:spPr>
          <a:xfrm>
            <a:off x="6880285" y="3491881"/>
            <a:ext cx="25119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400" b="1" dirty="0">
                <a:solidFill>
                  <a:srgbClr val="E271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Российской Федерации</a:t>
            </a:r>
            <a:endParaRPr lang="en-US" altLang="zh-CN" sz="1400" b="1" dirty="0">
              <a:solidFill>
                <a:srgbClr val="E271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1E307EB6-96B4-4418-BDA9-4279D11CB81D}"/>
              </a:ext>
            </a:extLst>
          </p:cNvPr>
          <p:cNvSpPr txBox="1"/>
          <p:nvPr/>
        </p:nvSpPr>
        <p:spPr>
          <a:xfrm>
            <a:off x="6681781" y="4809006"/>
            <a:ext cx="4786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(региональные бюджеты, бюджеты территориальных фондов обязательного медицинского страхования)</a:t>
            </a:r>
          </a:p>
        </p:txBody>
      </p:sp>
      <p:sp>
        <p:nvSpPr>
          <p:cNvPr id="227" name="Freeform 512">
            <a:extLst>
              <a:ext uri="{FF2B5EF4-FFF2-40B4-BE49-F238E27FC236}">
                <a16:creationId xmlns:a16="http://schemas.microsoft.com/office/drawing/2014/main" id="{26359738-16A5-4BBA-9916-350B62032DC1}"/>
              </a:ext>
            </a:extLst>
          </p:cNvPr>
          <p:cNvSpPr>
            <a:spLocks/>
          </p:cNvSpPr>
          <p:nvPr/>
        </p:nvSpPr>
        <p:spPr bwMode="auto">
          <a:xfrm>
            <a:off x="6835863" y="4522426"/>
            <a:ext cx="88845" cy="176013"/>
          </a:xfrm>
          <a:custGeom>
            <a:avLst/>
            <a:gdLst>
              <a:gd name="T0" fmla="*/ 54 w 106"/>
              <a:gd name="T1" fmla="*/ 105 h 210"/>
              <a:gd name="T2" fmla="*/ 0 w 106"/>
              <a:gd name="T3" fmla="*/ 159 h 210"/>
              <a:gd name="T4" fmla="*/ 0 w 106"/>
              <a:gd name="T5" fmla="*/ 210 h 210"/>
              <a:gd name="T6" fmla="*/ 0 w 106"/>
              <a:gd name="T7" fmla="*/ 210 h 210"/>
              <a:gd name="T8" fmla="*/ 106 w 106"/>
              <a:gd name="T9" fmla="*/ 105 h 210"/>
              <a:gd name="T10" fmla="*/ 0 w 106"/>
              <a:gd name="T11" fmla="*/ 0 h 210"/>
              <a:gd name="T12" fmla="*/ 0 w 106"/>
              <a:gd name="T13" fmla="*/ 0 h 210"/>
              <a:gd name="T14" fmla="*/ 0 w 106"/>
              <a:gd name="T15" fmla="*/ 51 h 210"/>
              <a:gd name="T16" fmla="*/ 54 w 106"/>
              <a:gd name="T17" fmla="*/ 105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" h="210">
                <a:moveTo>
                  <a:pt x="54" y="105"/>
                </a:moveTo>
                <a:lnTo>
                  <a:pt x="0" y="159"/>
                </a:lnTo>
                <a:lnTo>
                  <a:pt x="0" y="210"/>
                </a:lnTo>
                <a:lnTo>
                  <a:pt x="0" y="210"/>
                </a:lnTo>
                <a:lnTo>
                  <a:pt x="106" y="105"/>
                </a:lnTo>
                <a:lnTo>
                  <a:pt x="0" y="0"/>
                </a:lnTo>
                <a:lnTo>
                  <a:pt x="0" y="0"/>
                </a:lnTo>
                <a:lnTo>
                  <a:pt x="0" y="51"/>
                </a:lnTo>
                <a:lnTo>
                  <a:pt x="54" y="10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64" tIns="34282" rIns="68564" bIns="34282" numCol="1" anchor="t" anchorCtr="0" compatLnSpc="1">
            <a:prstTxWarp prst="textNoShape">
              <a:avLst/>
            </a:prstTxWarp>
          </a:bodyPr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id="{673B1F94-491D-462E-A486-D617AB6FC509}"/>
              </a:ext>
            </a:extLst>
          </p:cNvPr>
          <p:cNvSpPr txBox="1"/>
          <p:nvPr/>
        </p:nvSpPr>
        <p:spPr>
          <a:xfrm>
            <a:off x="6740944" y="5812401"/>
            <a:ext cx="4871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(местные бюджеты муниципальных районов, городских округов, городских и сельских поселений)</a:t>
            </a:r>
          </a:p>
        </p:txBody>
      </p:sp>
      <p:sp>
        <p:nvSpPr>
          <p:cNvPr id="230" name="Freeform 512">
            <a:extLst>
              <a:ext uri="{FF2B5EF4-FFF2-40B4-BE49-F238E27FC236}">
                <a16:creationId xmlns:a16="http://schemas.microsoft.com/office/drawing/2014/main" id="{27C04C12-CFFF-46FE-9E04-8C2263C1687F}"/>
              </a:ext>
            </a:extLst>
          </p:cNvPr>
          <p:cNvSpPr>
            <a:spLocks/>
          </p:cNvSpPr>
          <p:nvPr/>
        </p:nvSpPr>
        <p:spPr bwMode="auto">
          <a:xfrm>
            <a:off x="6824738" y="5528799"/>
            <a:ext cx="88845" cy="176013"/>
          </a:xfrm>
          <a:custGeom>
            <a:avLst/>
            <a:gdLst>
              <a:gd name="T0" fmla="*/ 54 w 106"/>
              <a:gd name="T1" fmla="*/ 105 h 210"/>
              <a:gd name="T2" fmla="*/ 0 w 106"/>
              <a:gd name="T3" fmla="*/ 159 h 210"/>
              <a:gd name="T4" fmla="*/ 0 w 106"/>
              <a:gd name="T5" fmla="*/ 210 h 210"/>
              <a:gd name="T6" fmla="*/ 0 w 106"/>
              <a:gd name="T7" fmla="*/ 210 h 210"/>
              <a:gd name="T8" fmla="*/ 106 w 106"/>
              <a:gd name="T9" fmla="*/ 105 h 210"/>
              <a:gd name="T10" fmla="*/ 0 w 106"/>
              <a:gd name="T11" fmla="*/ 0 h 210"/>
              <a:gd name="T12" fmla="*/ 0 w 106"/>
              <a:gd name="T13" fmla="*/ 0 h 210"/>
              <a:gd name="T14" fmla="*/ 0 w 106"/>
              <a:gd name="T15" fmla="*/ 51 h 210"/>
              <a:gd name="T16" fmla="*/ 54 w 106"/>
              <a:gd name="T17" fmla="*/ 105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" h="210">
                <a:moveTo>
                  <a:pt x="54" y="105"/>
                </a:moveTo>
                <a:lnTo>
                  <a:pt x="0" y="159"/>
                </a:lnTo>
                <a:lnTo>
                  <a:pt x="0" y="210"/>
                </a:lnTo>
                <a:lnTo>
                  <a:pt x="0" y="210"/>
                </a:lnTo>
                <a:lnTo>
                  <a:pt x="106" y="105"/>
                </a:lnTo>
                <a:lnTo>
                  <a:pt x="0" y="0"/>
                </a:lnTo>
                <a:lnTo>
                  <a:pt x="0" y="0"/>
                </a:lnTo>
                <a:lnTo>
                  <a:pt x="0" y="51"/>
                </a:lnTo>
                <a:lnTo>
                  <a:pt x="54" y="105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vert="horz" wrap="square" lIns="68564" tIns="34282" rIns="68564" bIns="34282" numCol="1" anchor="t" anchorCtr="0" compatLnSpc="1">
            <a:prstTxWarp prst="textNoShape">
              <a:avLst/>
            </a:prstTxWarp>
          </a:bodyPr>
          <a:lstStyle/>
          <a:p>
            <a:endParaRPr lang="zh-CN" altLang="en-US" sz="135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97EF981E-4A64-44C1-AC1D-D4ADEE976DB5}"/>
              </a:ext>
            </a:extLst>
          </p:cNvPr>
          <p:cNvSpPr txBox="1"/>
          <p:nvPr/>
        </p:nvSpPr>
        <p:spPr>
          <a:xfrm>
            <a:off x="6925280" y="5477494"/>
            <a:ext cx="39518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Муниципальных образований</a:t>
            </a:r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36" name="组合 1">
            <a:extLst>
              <a:ext uri="{FF2B5EF4-FFF2-40B4-BE49-F238E27FC236}">
                <a16:creationId xmlns:a16="http://schemas.microsoft.com/office/drawing/2014/main" id="{5BEEF96A-EB8C-4736-B407-87E8D4A7F1AD}"/>
              </a:ext>
            </a:extLst>
          </p:cNvPr>
          <p:cNvGrpSpPr/>
          <p:nvPr/>
        </p:nvGrpSpPr>
        <p:grpSpPr>
          <a:xfrm>
            <a:off x="1236000" y="2721055"/>
            <a:ext cx="4961367" cy="4592943"/>
            <a:chOff x="4185406" y="1746862"/>
            <a:chExt cx="4137734" cy="4198205"/>
          </a:xfrm>
        </p:grpSpPr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F0D558AB-2750-4A23-96B3-559FA54E1A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1243" y="4171020"/>
              <a:ext cx="3841897" cy="982150"/>
            </a:xfrm>
            <a:custGeom>
              <a:avLst/>
              <a:gdLst>
                <a:gd name="T0" fmla="*/ 5 w 2836"/>
                <a:gd name="T1" fmla="*/ 41 h 725"/>
                <a:gd name="T2" fmla="*/ 2318 w 2836"/>
                <a:gd name="T3" fmla="*/ 0 h 725"/>
                <a:gd name="T4" fmla="*/ 2836 w 2836"/>
                <a:gd name="T5" fmla="*/ 254 h 725"/>
                <a:gd name="T6" fmla="*/ 2333 w 2836"/>
                <a:gd name="T7" fmla="*/ 548 h 725"/>
                <a:gd name="T8" fmla="*/ 0 w 2836"/>
                <a:gd name="T9" fmla="*/ 725 h 725"/>
                <a:gd name="T10" fmla="*/ 5 w 2836"/>
                <a:gd name="T11" fmla="*/ 41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36" h="725">
                  <a:moveTo>
                    <a:pt x="5" y="41"/>
                  </a:moveTo>
                  <a:lnTo>
                    <a:pt x="2318" y="0"/>
                  </a:lnTo>
                  <a:lnTo>
                    <a:pt x="2836" y="254"/>
                  </a:lnTo>
                  <a:lnTo>
                    <a:pt x="2333" y="548"/>
                  </a:lnTo>
                  <a:lnTo>
                    <a:pt x="0" y="725"/>
                  </a:lnTo>
                  <a:lnTo>
                    <a:pt x="5" y="41"/>
                  </a:lnTo>
                  <a:close/>
                </a:path>
              </a:pathLst>
            </a:custGeom>
            <a:solidFill>
              <a:srgbClr val="63716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BF4F8406-80B2-4622-83B4-38B53EE540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6465" y="3079132"/>
              <a:ext cx="3806675" cy="914415"/>
            </a:xfrm>
            <a:custGeom>
              <a:avLst/>
              <a:gdLst>
                <a:gd name="T0" fmla="*/ 5 w 2810"/>
                <a:gd name="T1" fmla="*/ 0 h 675"/>
                <a:gd name="T2" fmla="*/ 2293 w 2810"/>
                <a:gd name="T3" fmla="*/ 102 h 675"/>
                <a:gd name="T4" fmla="*/ 2810 w 2810"/>
                <a:gd name="T5" fmla="*/ 381 h 675"/>
                <a:gd name="T6" fmla="*/ 2303 w 2810"/>
                <a:gd name="T7" fmla="*/ 644 h 675"/>
                <a:gd name="T8" fmla="*/ 0 w 2810"/>
                <a:gd name="T9" fmla="*/ 675 h 675"/>
                <a:gd name="T10" fmla="*/ 5 w 2810"/>
                <a:gd name="T11" fmla="*/ 0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0" h="675">
                  <a:moveTo>
                    <a:pt x="5" y="0"/>
                  </a:moveTo>
                  <a:lnTo>
                    <a:pt x="2293" y="102"/>
                  </a:lnTo>
                  <a:lnTo>
                    <a:pt x="2810" y="381"/>
                  </a:lnTo>
                  <a:lnTo>
                    <a:pt x="2303" y="644"/>
                  </a:lnTo>
                  <a:lnTo>
                    <a:pt x="0" y="67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10B8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E8DB0639-DE5F-411D-BE44-986894EF69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3852" y="4128901"/>
              <a:ext cx="3435491" cy="74508"/>
            </a:xfrm>
            <a:custGeom>
              <a:avLst/>
              <a:gdLst>
                <a:gd name="T0" fmla="*/ 0 w 2536"/>
                <a:gd name="T1" fmla="*/ 40 h 55"/>
                <a:gd name="T2" fmla="*/ 2181 w 2536"/>
                <a:gd name="T3" fmla="*/ 0 h 55"/>
                <a:gd name="T4" fmla="*/ 2212 w 2536"/>
                <a:gd name="T5" fmla="*/ 0 h 55"/>
                <a:gd name="T6" fmla="*/ 2536 w 2536"/>
                <a:gd name="T7" fmla="*/ 15 h 55"/>
                <a:gd name="T8" fmla="*/ 213 w 2536"/>
                <a:gd name="T9" fmla="*/ 55 h 55"/>
                <a:gd name="T10" fmla="*/ 0 w 2536"/>
                <a:gd name="T11" fmla="*/ 40 h 55"/>
                <a:gd name="T12" fmla="*/ 0 w 2536"/>
                <a:gd name="T13" fmla="*/ 4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6" h="55">
                  <a:moveTo>
                    <a:pt x="0" y="40"/>
                  </a:moveTo>
                  <a:lnTo>
                    <a:pt x="2181" y="0"/>
                  </a:lnTo>
                  <a:lnTo>
                    <a:pt x="2212" y="0"/>
                  </a:lnTo>
                  <a:lnTo>
                    <a:pt x="2536" y="15"/>
                  </a:lnTo>
                  <a:lnTo>
                    <a:pt x="213" y="55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57646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173BC558-4A65-40D1-B182-7CDF8CC3C5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5406" y="4215077"/>
              <a:ext cx="261455" cy="941508"/>
            </a:xfrm>
            <a:custGeom>
              <a:avLst/>
              <a:gdLst>
                <a:gd name="T0" fmla="*/ 0 w 193"/>
                <a:gd name="T1" fmla="*/ 629 h 695"/>
                <a:gd name="T2" fmla="*/ 5 w 193"/>
                <a:gd name="T3" fmla="*/ 168 h 695"/>
                <a:gd name="T4" fmla="*/ 10 w 193"/>
                <a:gd name="T5" fmla="*/ 0 h 695"/>
                <a:gd name="T6" fmla="*/ 193 w 193"/>
                <a:gd name="T7" fmla="*/ 16 h 695"/>
                <a:gd name="T8" fmla="*/ 188 w 193"/>
                <a:gd name="T9" fmla="*/ 695 h 695"/>
                <a:gd name="T10" fmla="*/ 0 w 193"/>
                <a:gd name="T11" fmla="*/ 629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695">
                  <a:moveTo>
                    <a:pt x="0" y="629"/>
                  </a:moveTo>
                  <a:lnTo>
                    <a:pt x="5" y="168"/>
                  </a:lnTo>
                  <a:lnTo>
                    <a:pt x="10" y="0"/>
                  </a:lnTo>
                  <a:lnTo>
                    <a:pt x="193" y="16"/>
                  </a:lnTo>
                  <a:lnTo>
                    <a:pt x="188" y="695"/>
                  </a:lnTo>
                  <a:lnTo>
                    <a:pt x="0" y="629"/>
                  </a:lnTo>
                  <a:close/>
                </a:path>
              </a:pathLst>
            </a:custGeom>
            <a:solidFill>
              <a:srgbClr val="57646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5B65EF4A-0150-43ED-AAD9-B0BACEF0BA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3852" y="3085906"/>
              <a:ext cx="261455" cy="907641"/>
            </a:xfrm>
            <a:custGeom>
              <a:avLst/>
              <a:gdLst>
                <a:gd name="T0" fmla="*/ 0 w 193"/>
                <a:gd name="T1" fmla="*/ 660 h 670"/>
                <a:gd name="T2" fmla="*/ 10 w 193"/>
                <a:gd name="T3" fmla="*/ 41 h 670"/>
                <a:gd name="T4" fmla="*/ 193 w 193"/>
                <a:gd name="T5" fmla="*/ 0 h 670"/>
                <a:gd name="T6" fmla="*/ 188 w 193"/>
                <a:gd name="T7" fmla="*/ 670 h 670"/>
                <a:gd name="T8" fmla="*/ 0 w 193"/>
                <a:gd name="T9" fmla="*/ 66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670">
                  <a:moveTo>
                    <a:pt x="0" y="660"/>
                  </a:moveTo>
                  <a:lnTo>
                    <a:pt x="10" y="41"/>
                  </a:lnTo>
                  <a:lnTo>
                    <a:pt x="193" y="0"/>
                  </a:lnTo>
                  <a:lnTo>
                    <a:pt x="188" y="670"/>
                  </a:lnTo>
                  <a:lnTo>
                    <a:pt x="0" y="660"/>
                  </a:lnTo>
                  <a:close/>
                </a:path>
              </a:pathLst>
            </a:custGeom>
            <a:solidFill>
              <a:srgbClr val="1FABB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4A9DA1E8-4FA3-4473-A9A3-00088C34C6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6241" y="1746862"/>
              <a:ext cx="296677" cy="1071559"/>
            </a:xfrm>
            <a:custGeom>
              <a:avLst/>
              <a:gdLst>
                <a:gd name="T0" fmla="*/ 213 w 219"/>
                <a:gd name="T1" fmla="*/ 675 h 791"/>
                <a:gd name="T2" fmla="*/ 219 w 219"/>
                <a:gd name="T3" fmla="*/ 0 h 791"/>
                <a:gd name="T4" fmla="*/ 11 w 219"/>
                <a:gd name="T5" fmla="*/ 163 h 791"/>
                <a:gd name="T6" fmla="*/ 0 w 219"/>
                <a:gd name="T7" fmla="*/ 791 h 791"/>
                <a:gd name="T8" fmla="*/ 213 w 219"/>
                <a:gd name="T9" fmla="*/ 675 h 791"/>
                <a:gd name="T10" fmla="*/ 213 w 219"/>
                <a:gd name="T11" fmla="*/ 675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791">
                  <a:moveTo>
                    <a:pt x="213" y="675"/>
                  </a:moveTo>
                  <a:lnTo>
                    <a:pt x="219" y="0"/>
                  </a:lnTo>
                  <a:lnTo>
                    <a:pt x="11" y="163"/>
                  </a:lnTo>
                  <a:lnTo>
                    <a:pt x="0" y="791"/>
                  </a:lnTo>
                  <a:lnTo>
                    <a:pt x="213" y="675"/>
                  </a:lnTo>
                  <a:lnTo>
                    <a:pt x="213" y="6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57730C6F-18F6-428A-9B08-39B2807550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7916" y="1788857"/>
              <a:ext cx="253327" cy="995696"/>
            </a:xfrm>
            <a:custGeom>
              <a:avLst/>
              <a:gdLst>
                <a:gd name="T0" fmla="*/ 10 w 187"/>
                <a:gd name="T1" fmla="*/ 142 h 735"/>
                <a:gd name="T2" fmla="*/ 187 w 187"/>
                <a:gd name="T3" fmla="*/ 0 h 735"/>
                <a:gd name="T4" fmla="*/ 182 w 187"/>
                <a:gd name="T5" fmla="*/ 639 h 735"/>
                <a:gd name="T6" fmla="*/ 0 w 187"/>
                <a:gd name="T7" fmla="*/ 735 h 735"/>
                <a:gd name="T8" fmla="*/ 10 w 187"/>
                <a:gd name="T9" fmla="*/ 142 h 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735">
                  <a:moveTo>
                    <a:pt x="10" y="142"/>
                  </a:moveTo>
                  <a:lnTo>
                    <a:pt x="187" y="0"/>
                  </a:lnTo>
                  <a:lnTo>
                    <a:pt x="182" y="639"/>
                  </a:lnTo>
                  <a:lnTo>
                    <a:pt x="0" y="735"/>
                  </a:lnTo>
                  <a:lnTo>
                    <a:pt x="10" y="142"/>
                  </a:lnTo>
                  <a:close/>
                </a:path>
              </a:pathLst>
            </a:custGeom>
            <a:solidFill>
              <a:srgbClr val="E8830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8" name="Freeform 16">
              <a:extLst>
                <a:ext uri="{FF2B5EF4-FFF2-40B4-BE49-F238E27FC236}">
                  <a16:creationId xmlns:a16="http://schemas.microsoft.com/office/drawing/2014/main" id="{B63A1BB9-77D2-470F-9917-351CDB1984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4789" y="1746862"/>
              <a:ext cx="3799902" cy="1272053"/>
            </a:xfrm>
            <a:custGeom>
              <a:avLst/>
              <a:gdLst>
                <a:gd name="T0" fmla="*/ 0 w 2805"/>
                <a:gd name="T1" fmla="*/ 675 h 939"/>
                <a:gd name="T2" fmla="*/ 6 w 2805"/>
                <a:gd name="T3" fmla="*/ 0 h 939"/>
                <a:gd name="T4" fmla="*/ 11 w 2805"/>
                <a:gd name="T5" fmla="*/ 0 h 939"/>
                <a:gd name="T6" fmla="*/ 2273 w 2805"/>
                <a:gd name="T7" fmla="*/ 381 h 939"/>
                <a:gd name="T8" fmla="*/ 2805 w 2805"/>
                <a:gd name="T9" fmla="*/ 731 h 939"/>
                <a:gd name="T10" fmla="*/ 2283 w 2805"/>
                <a:gd name="T11" fmla="*/ 939 h 939"/>
                <a:gd name="T12" fmla="*/ 0 w 2805"/>
                <a:gd name="T13" fmla="*/ 675 h 939"/>
                <a:gd name="T14" fmla="*/ 0 w 2805"/>
                <a:gd name="T15" fmla="*/ 675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05" h="939">
                  <a:moveTo>
                    <a:pt x="0" y="675"/>
                  </a:moveTo>
                  <a:lnTo>
                    <a:pt x="6" y="0"/>
                  </a:lnTo>
                  <a:lnTo>
                    <a:pt x="11" y="0"/>
                  </a:lnTo>
                  <a:lnTo>
                    <a:pt x="2273" y="381"/>
                  </a:lnTo>
                  <a:lnTo>
                    <a:pt x="2805" y="731"/>
                  </a:lnTo>
                  <a:lnTo>
                    <a:pt x="2283" y="939"/>
                  </a:lnTo>
                  <a:lnTo>
                    <a:pt x="0" y="675"/>
                  </a:lnTo>
                  <a:lnTo>
                    <a:pt x="0" y="6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9" name="Freeform 17">
              <a:extLst>
                <a:ext uri="{FF2B5EF4-FFF2-40B4-BE49-F238E27FC236}">
                  <a16:creationId xmlns:a16="http://schemas.microsoft.com/office/drawing/2014/main" id="{05435D16-2860-4778-A600-FEE7BA9001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6464" y="1767182"/>
              <a:ext cx="3737587" cy="1230057"/>
            </a:xfrm>
            <a:custGeom>
              <a:avLst/>
              <a:gdLst>
                <a:gd name="T0" fmla="*/ 0 w 2759"/>
                <a:gd name="T1" fmla="*/ 650 h 908"/>
                <a:gd name="T2" fmla="*/ 5 w 2759"/>
                <a:gd name="T3" fmla="*/ 0 h 908"/>
                <a:gd name="T4" fmla="*/ 2252 w 2759"/>
                <a:gd name="T5" fmla="*/ 381 h 908"/>
                <a:gd name="T6" fmla="*/ 2759 w 2759"/>
                <a:gd name="T7" fmla="*/ 716 h 908"/>
                <a:gd name="T8" fmla="*/ 2262 w 2759"/>
                <a:gd name="T9" fmla="*/ 908 h 908"/>
                <a:gd name="T10" fmla="*/ 0 w 2759"/>
                <a:gd name="T11" fmla="*/ 650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59" h="908">
                  <a:moveTo>
                    <a:pt x="0" y="650"/>
                  </a:moveTo>
                  <a:lnTo>
                    <a:pt x="5" y="0"/>
                  </a:lnTo>
                  <a:lnTo>
                    <a:pt x="2252" y="381"/>
                  </a:lnTo>
                  <a:lnTo>
                    <a:pt x="2759" y="716"/>
                  </a:lnTo>
                  <a:lnTo>
                    <a:pt x="2262" y="908"/>
                  </a:lnTo>
                  <a:lnTo>
                    <a:pt x="0" y="650"/>
                  </a:lnTo>
                  <a:close/>
                </a:path>
              </a:pathLst>
            </a:custGeom>
            <a:solidFill>
              <a:srgbClr val="F39F0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A97A618A-FEBC-4CCA-9E89-70FE9FB76F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6241" y="2661276"/>
              <a:ext cx="3381303" cy="460594"/>
            </a:xfrm>
            <a:custGeom>
              <a:avLst/>
              <a:gdLst>
                <a:gd name="T0" fmla="*/ 213 w 2496"/>
                <a:gd name="T1" fmla="*/ 0 h 340"/>
                <a:gd name="T2" fmla="*/ 0 w 2496"/>
                <a:gd name="T3" fmla="*/ 116 h 340"/>
                <a:gd name="T4" fmla="*/ 2171 w 2496"/>
                <a:gd name="T5" fmla="*/ 340 h 340"/>
                <a:gd name="T6" fmla="*/ 2496 w 2496"/>
                <a:gd name="T7" fmla="*/ 264 h 340"/>
                <a:gd name="T8" fmla="*/ 213 w 2496"/>
                <a:gd name="T9" fmla="*/ 0 h 340"/>
                <a:gd name="T10" fmla="*/ 213 w 2496"/>
                <a:gd name="T11" fmla="*/ 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96" h="340">
                  <a:moveTo>
                    <a:pt x="213" y="0"/>
                  </a:moveTo>
                  <a:lnTo>
                    <a:pt x="0" y="116"/>
                  </a:lnTo>
                  <a:lnTo>
                    <a:pt x="2171" y="340"/>
                  </a:lnTo>
                  <a:lnTo>
                    <a:pt x="2496" y="264"/>
                  </a:lnTo>
                  <a:lnTo>
                    <a:pt x="213" y="0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E8830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grpSp>
          <p:nvGrpSpPr>
            <p:cNvPr id="56" name="组合 51">
              <a:extLst>
                <a:ext uri="{FF2B5EF4-FFF2-40B4-BE49-F238E27FC236}">
                  <a16:creationId xmlns:a16="http://schemas.microsoft.com/office/drawing/2014/main" id="{EFD9627D-DCA0-4125-AACA-51515E5F4803}"/>
                </a:ext>
              </a:extLst>
            </p:cNvPr>
            <p:cNvGrpSpPr/>
            <p:nvPr/>
          </p:nvGrpSpPr>
          <p:grpSpPr>
            <a:xfrm>
              <a:off x="6240985" y="5862431"/>
              <a:ext cx="700375" cy="82636"/>
              <a:chOff x="6072188" y="5795963"/>
              <a:chExt cx="820738" cy="96837"/>
            </a:xfrm>
          </p:grpSpPr>
          <p:sp>
            <p:nvSpPr>
              <p:cNvPr id="67" name="Freeform 34">
                <a:extLst>
                  <a:ext uri="{FF2B5EF4-FFF2-40B4-BE49-F238E27FC236}">
                    <a16:creationId xmlns:a16="http://schemas.microsoft.com/office/drawing/2014/main" id="{F4507039-28D0-40E2-BBBF-FFC6DCDE97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32588" y="5795963"/>
                <a:ext cx="160338" cy="41275"/>
              </a:xfrm>
              <a:custGeom>
                <a:avLst/>
                <a:gdLst>
                  <a:gd name="T0" fmla="*/ 101 w 101"/>
                  <a:gd name="T1" fmla="*/ 0 h 26"/>
                  <a:gd name="T2" fmla="*/ 71 w 101"/>
                  <a:gd name="T3" fmla="*/ 5 h 26"/>
                  <a:gd name="T4" fmla="*/ 0 w 101"/>
                  <a:gd name="T5" fmla="*/ 26 h 26"/>
                  <a:gd name="T6" fmla="*/ 45 w 101"/>
                  <a:gd name="T7" fmla="*/ 16 h 26"/>
                  <a:gd name="T8" fmla="*/ 101 w 101"/>
                  <a:gd name="T9" fmla="*/ 0 h 26"/>
                  <a:gd name="T10" fmla="*/ 101 w 101"/>
                  <a:gd name="T1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1" h="26">
                    <a:moveTo>
                      <a:pt x="101" y="0"/>
                    </a:moveTo>
                    <a:lnTo>
                      <a:pt x="71" y="5"/>
                    </a:lnTo>
                    <a:lnTo>
                      <a:pt x="0" y="26"/>
                    </a:lnTo>
                    <a:lnTo>
                      <a:pt x="45" y="16"/>
                    </a:lnTo>
                    <a:lnTo>
                      <a:pt x="101" y="0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68" name="Freeform 35">
                <a:extLst>
                  <a:ext uri="{FF2B5EF4-FFF2-40B4-BE49-F238E27FC236}">
                    <a16:creationId xmlns:a16="http://schemas.microsoft.com/office/drawing/2014/main" id="{D9F72886-2EC2-45FB-97F6-947F3DD6B0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2188" y="5861050"/>
                <a:ext cx="160338" cy="31750"/>
              </a:xfrm>
              <a:custGeom>
                <a:avLst/>
                <a:gdLst>
                  <a:gd name="T0" fmla="*/ 101 w 101"/>
                  <a:gd name="T1" fmla="*/ 0 h 20"/>
                  <a:gd name="T2" fmla="*/ 71 w 101"/>
                  <a:gd name="T3" fmla="*/ 0 h 20"/>
                  <a:gd name="T4" fmla="*/ 0 w 101"/>
                  <a:gd name="T5" fmla="*/ 20 h 20"/>
                  <a:gd name="T6" fmla="*/ 50 w 101"/>
                  <a:gd name="T7" fmla="*/ 10 h 20"/>
                  <a:gd name="T8" fmla="*/ 101 w 101"/>
                  <a:gd name="T9" fmla="*/ 0 h 20"/>
                  <a:gd name="T10" fmla="*/ 101 w 101"/>
                  <a:gd name="T1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1" h="20">
                    <a:moveTo>
                      <a:pt x="101" y="0"/>
                    </a:moveTo>
                    <a:lnTo>
                      <a:pt x="71" y="0"/>
                    </a:lnTo>
                    <a:lnTo>
                      <a:pt x="0" y="20"/>
                    </a:lnTo>
                    <a:lnTo>
                      <a:pt x="50" y="10"/>
                    </a:lnTo>
                    <a:lnTo>
                      <a:pt x="101" y="0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217" name="组合 52">
            <a:extLst>
              <a:ext uri="{FF2B5EF4-FFF2-40B4-BE49-F238E27FC236}">
                <a16:creationId xmlns:a16="http://schemas.microsoft.com/office/drawing/2014/main" id="{E64FFC5A-AD6B-4472-830A-9705A6F278B6}"/>
              </a:ext>
            </a:extLst>
          </p:cNvPr>
          <p:cNvGrpSpPr/>
          <p:nvPr/>
        </p:nvGrpSpPr>
        <p:grpSpPr>
          <a:xfrm>
            <a:off x="2054136" y="4373059"/>
            <a:ext cx="636713" cy="615678"/>
            <a:chOff x="7123232" y="3409157"/>
            <a:chExt cx="849147" cy="821094"/>
          </a:xfrm>
        </p:grpSpPr>
        <p:sp>
          <p:nvSpPr>
            <p:cNvPr id="218" name="椭圆 10">
              <a:extLst>
                <a:ext uri="{FF2B5EF4-FFF2-40B4-BE49-F238E27FC236}">
                  <a16:creationId xmlns:a16="http://schemas.microsoft.com/office/drawing/2014/main" id="{2A8331BB-CE70-4BE5-BE58-192E17247EA2}"/>
                </a:ext>
              </a:extLst>
            </p:cNvPr>
            <p:cNvSpPr/>
            <p:nvPr/>
          </p:nvSpPr>
          <p:spPr>
            <a:xfrm>
              <a:off x="7137259" y="3409157"/>
              <a:ext cx="821094" cy="82109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50000"/>
                  </a:schemeClr>
                </a:gs>
              </a:gsLst>
              <a:lin ang="2700000" scaled="1"/>
              <a:tileRect/>
            </a:gradFill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13500000" scaled="1"/>
                <a:tileRect/>
              </a:gradFill>
            </a:ln>
            <a:effectLst>
              <a:outerShdw blurRad="1905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19" name="文本框 57">
              <a:extLst>
                <a:ext uri="{FF2B5EF4-FFF2-40B4-BE49-F238E27FC236}">
                  <a16:creationId xmlns:a16="http://schemas.microsoft.com/office/drawing/2014/main" id="{6EA2C36F-DD45-4D59-814E-5365C8EF218D}"/>
                </a:ext>
              </a:extLst>
            </p:cNvPr>
            <p:cNvSpPr txBox="1"/>
            <p:nvPr/>
          </p:nvSpPr>
          <p:spPr>
            <a:xfrm>
              <a:off x="7123232" y="3485087"/>
              <a:ext cx="849147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999" dirty="0">
                  <a:solidFill>
                    <a:schemeClr val="accent2"/>
                  </a:solidFill>
                  <a:latin typeface="微软雅黑" pitchFamily="34" charset="-122"/>
                  <a:ea typeface="微软雅黑" pitchFamily="34" charset="-122"/>
                </a:rPr>
                <a:t>0</a:t>
              </a:r>
              <a:r>
                <a:rPr lang="ru-RU" altLang="zh-CN" sz="2999" dirty="0">
                  <a:solidFill>
                    <a:schemeClr val="accent2"/>
                  </a:solidFill>
                  <a:latin typeface="微软雅黑" pitchFamily="34" charset="-122"/>
                  <a:ea typeface="微软雅黑" pitchFamily="34" charset="-122"/>
                </a:rPr>
                <a:t>2</a:t>
              </a:r>
              <a:endParaRPr lang="zh-CN" altLang="en-US" sz="2999" dirty="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228" name="TextBox 227">
            <a:extLst>
              <a:ext uri="{FF2B5EF4-FFF2-40B4-BE49-F238E27FC236}">
                <a16:creationId xmlns:a16="http://schemas.microsoft.com/office/drawing/2014/main" id="{81C34B45-9139-4DA7-9E96-5F309F8D0FF5}"/>
              </a:ext>
            </a:extLst>
          </p:cNvPr>
          <p:cNvSpPr txBox="1"/>
          <p:nvPr/>
        </p:nvSpPr>
        <p:spPr>
          <a:xfrm>
            <a:off x="6933478" y="4469706"/>
            <a:ext cx="40447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400" b="1" dirty="0">
                <a:solidFill>
                  <a:schemeClr val="accent2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Субъектов Российской Федерации</a:t>
            </a:r>
            <a:endParaRPr lang="en-US" altLang="zh-CN" sz="1400" b="1" dirty="0">
              <a:solidFill>
                <a:schemeClr val="accent2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14" name="组合 51">
            <a:extLst>
              <a:ext uri="{FF2B5EF4-FFF2-40B4-BE49-F238E27FC236}">
                <a16:creationId xmlns:a16="http://schemas.microsoft.com/office/drawing/2014/main" id="{3CB9FB16-5DA0-4F3A-B1F6-8A2CB751B8FC}"/>
              </a:ext>
            </a:extLst>
          </p:cNvPr>
          <p:cNvGrpSpPr/>
          <p:nvPr/>
        </p:nvGrpSpPr>
        <p:grpSpPr>
          <a:xfrm>
            <a:off x="2032416" y="2999443"/>
            <a:ext cx="651654" cy="615678"/>
            <a:chOff x="5413751" y="1710838"/>
            <a:chExt cx="869073" cy="821094"/>
          </a:xfrm>
        </p:grpSpPr>
        <p:sp>
          <p:nvSpPr>
            <p:cNvPr id="215" name="椭圆 7">
              <a:extLst>
                <a:ext uri="{FF2B5EF4-FFF2-40B4-BE49-F238E27FC236}">
                  <a16:creationId xmlns:a16="http://schemas.microsoft.com/office/drawing/2014/main" id="{338C9417-0C4D-4C89-9722-22F03970AD6D}"/>
                </a:ext>
              </a:extLst>
            </p:cNvPr>
            <p:cNvSpPr/>
            <p:nvPr/>
          </p:nvSpPr>
          <p:spPr>
            <a:xfrm>
              <a:off x="5413751" y="1710838"/>
              <a:ext cx="821094" cy="82109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50000"/>
                  </a:schemeClr>
                </a:gs>
              </a:gsLst>
              <a:lin ang="2700000" scaled="1"/>
              <a:tileRect/>
            </a:gradFill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13500000" scaled="1"/>
                <a:tileRect/>
              </a:gradFill>
            </a:ln>
            <a:effectLst>
              <a:outerShdw blurRad="1905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16" name="文本框 56">
              <a:extLst>
                <a:ext uri="{FF2B5EF4-FFF2-40B4-BE49-F238E27FC236}">
                  <a16:creationId xmlns:a16="http://schemas.microsoft.com/office/drawing/2014/main" id="{DE823736-E699-4079-9DC0-39B0ED16DF68}"/>
                </a:ext>
              </a:extLst>
            </p:cNvPr>
            <p:cNvSpPr txBox="1"/>
            <p:nvPr/>
          </p:nvSpPr>
          <p:spPr>
            <a:xfrm>
              <a:off x="5433677" y="1754838"/>
              <a:ext cx="849147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999" dirty="0">
                  <a:solidFill>
                    <a:srgbClr val="ED7D31"/>
                  </a:solidFill>
                  <a:latin typeface="微软雅黑" pitchFamily="34" charset="-122"/>
                  <a:ea typeface="微软雅黑" pitchFamily="34" charset="-122"/>
                </a:rPr>
                <a:t>01</a:t>
              </a:r>
              <a:endParaRPr lang="zh-CN" altLang="en-US" sz="2999" dirty="0">
                <a:solidFill>
                  <a:srgbClr val="ED7D3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36" name="组合 53">
            <a:extLst>
              <a:ext uri="{FF2B5EF4-FFF2-40B4-BE49-F238E27FC236}">
                <a16:creationId xmlns:a16="http://schemas.microsoft.com/office/drawing/2014/main" id="{ACEC7061-5C7B-463C-9405-0C6EABBAC81C}"/>
              </a:ext>
            </a:extLst>
          </p:cNvPr>
          <p:cNvGrpSpPr/>
          <p:nvPr/>
        </p:nvGrpSpPr>
        <p:grpSpPr>
          <a:xfrm>
            <a:off x="2067878" y="5616805"/>
            <a:ext cx="636713" cy="615678"/>
            <a:chOff x="5399724" y="4970379"/>
            <a:chExt cx="849147" cy="821094"/>
          </a:xfrm>
        </p:grpSpPr>
        <p:sp>
          <p:nvSpPr>
            <p:cNvPr id="237" name="椭圆 8">
              <a:extLst>
                <a:ext uri="{FF2B5EF4-FFF2-40B4-BE49-F238E27FC236}">
                  <a16:creationId xmlns:a16="http://schemas.microsoft.com/office/drawing/2014/main" id="{1A77C4DA-F3BB-4106-B4A9-3473EB88CD6E}"/>
                </a:ext>
              </a:extLst>
            </p:cNvPr>
            <p:cNvSpPr/>
            <p:nvPr/>
          </p:nvSpPr>
          <p:spPr>
            <a:xfrm>
              <a:off x="5413751" y="4970379"/>
              <a:ext cx="821094" cy="82109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50000"/>
                  </a:schemeClr>
                </a:gs>
              </a:gsLst>
              <a:lin ang="2700000" scaled="1"/>
              <a:tileRect/>
            </a:gradFill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13500000" scaled="1"/>
                <a:tileRect/>
              </a:gradFill>
            </a:ln>
            <a:effectLst>
              <a:outerShdw blurRad="1905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38" name="文本框 58">
              <a:extLst>
                <a:ext uri="{FF2B5EF4-FFF2-40B4-BE49-F238E27FC236}">
                  <a16:creationId xmlns:a16="http://schemas.microsoft.com/office/drawing/2014/main" id="{255D71AE-5236-4014-B28C-8E38DCFB136F}"/>
                </a:ext>
              </a:extLst>
            </p:cNvPr>
            <p:cNvSpPr txBox="1"/>
            <p:nvPr/>
          </p:nvSpPr>
          <p:spPr>
            <a:xfrm>
              <a:off x="5399724" y="5039258"/>
              <a:ext cx="849147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999" dirty="0">
                  <a:solidFill>
                    <a:sysClr val="windowText" lastClr="000000"/>
                  </a:solidFill>
                  <a:latin typeface="微软雅黑" pitchFamily="34" charset="-122"/>
                  <a:ea typeface="微软雅黑" pitchFamily="34" charset="-122"/>
                </a:rPr>
                <a:t>0</a:t>
              </a:r>
              <a:r>
                <a:rPr lang="ru-RU" altLang="zh-CN" sz="2999" dirty="0">
                  <a:solidFill>
                    <a:sysClr val="windowText" lastClr="000000"/>
                  </a:solidFill>
                  <a:latin typeface="微软雅黑" pitchFamily="34" charset="-122"/>
                  <a:ea typeface="微软雅黑" pitchFamily="34" charset="-122"/>
                </a:rPr>
                <a:t>3</a:t>
              </a:r>
              <a:endParaRPr lang="zh-CN" altLang="en-US" sz="2999" dirty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1925889" y="2348789"/>
            <a:ext cx="4386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Бюджеты публично-правовых образований</a:t>
            </a:r>
          </a:p>
          <a:p>
            <a:endParaRPr lang="ru-RU" sz="1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6" name="Group 4"/>
          <p:cNvGrpSpPr>
            <a:grpSpLocks noChangeAspect="1"/>
          </p:cNvGrpSpPr>
          <p:nvPr/>
        </p:nvGrpSpPr>
        <p:grpSpPr bwMode="auto">
          <a:xfrm>
            <a:off x="9772445" y="1599582"/>
            <a:ext cx="2097110" cy="2154749"/>
            <a:chOff x="2504" y="959"/>
            <a:chExt cx="2735" cy="2809"/>
          </a:xfrm>
          <a:effectLst>
            <a:outerShdw blurRad="50800" dist="127000" dir="2700000" algn="ctr" rotWithShape="0">
              <a:srgbClr val="000000">
                <a:alpha val="43137"/>
              </a:srgbClr>
            </a:outerShdw>
          </a:effectLst>
        </p:grpSpPr>
        <p:grpSp>
          <p:nvGrpSpPr>
            <p:cNvPr id="77" name="Group 205"/>
            <p:cNvGrpSpPr>
              <a:grpSpLocks/>
            </p:cNvGrpSpPr>
            <p:nvPr/>
          </p:nvGrpSpPr>
          <p:grpSpPr bwMode="auto">
            <a:xfrm>
              <a:off x="2554" y="1163"/>
              <a:ext cx="2472" cy="2408"/>
              <a:chOff x="2554" y="1163"/>
              <a:chExt cx="2472" cy="2408"/>
            </a:xfrm>
          </p:grpSpPr>
          <p:sp>
            <p:nvSpPr>
              <p:cNvPr id="1095" name="Freeform 5"/>
              <p:cNvSpPr>
                <a:spLocks/>
              </p:cNvSpPr>
              <p:nvPr/>
            </p:nvSpPr>
            <p:spPr bwMode="auto">
              <a:xfrm>
                <a:off x="4032" y="1163"/>
                <a:ext cx="369" cy="316"/>
              </a:xfrm>
              <a:custGeom>
                <a:avLst/>
                <a:gdLst>
                  <a:gd name="T0" fmla="*/ 363 w 367"/>
                  <a:gd name="T1" fmla="*/ 132 h 314"/>
                  <a:gd name="T2" fmla="*/ 333 w 367"/>
                  <a:gd name="T3" fmla="*/ 79 h 314"/>
                  <a:gd name="T4" fmla="*/ 147 w 367"/>
                  <a:gd name="T5" fmla="*/ 8 h 314"/>
                  <a:gd name="T6" fmla="*/ 90 w 367"/>
                  <a:gd name="T7" fmla="*/ 27 h 314"/>
                  <a:gd name="T8" fmla="*/ 11 w 367"/>
                  <a:gd name="T9" fmla="*/ 157 h 314"/>
                  <a:gd name="T10" fmla="*/ 27 w 367"/>
                  <a:gd name="T11" fmla="*/ 204 h 314"/>
                  <a:gd name="T12" fmla="*/ 293 w 367"/>
                  <a:gd name="T13" fmla="*/ 306 h 314"/>
                  <a:gd name="T14" fmla="*/ 336 w 367"/>
                  <a:gd name="T15" fmla="*/ 282 h 314"/>
                  <a:gd name="T16" fmla="*/ 363 w 367"/>
                  <a:gd name="T17" fmla="*/ 132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7" h="314">
                    <a:moveTo>
                      <a:pt x="363" y="132"/>
                    </a:moveTo>
                    <a:cubicBezTo>
                      <a:pt x="367" y="110"/>
                      <a:pt x="353" y="87"/>
                      <a:pt x="333" y="79"/>
                    </a:cubicBezTo>
                    <a:cubicBezTo>
                      <a:pt x="147" y="8"/>
                      <a:pt x="147" y="8"/>
                      <a:pt x="147" y="8"/>
                    </a:cubicBezTo>
                    <a:cubicBezTo>
                      <a:pt x="127" y="0"/>
                      <a:pt x="101" y="9"/>
                      <a:pt x="90" y="27"/>
                    </a:cubicBezTo>
                    <a:cubicBezTo>
                      <a:pt x="11" y="157"/>
                      <a:pt x="11" y="157"/>
                      <a:pt x="11" y="157"/>
                    </a:cubicBezTo>
                    <a:cubicBezTo>
                      <a:pt x="0" y="175"/>
                      <a:pt x="7" y="196"/>
                      <a:pt x="27" y="204"/>
                    </a:cubicBezTo>
                    <a:cubicBezTo>
                      <a:pt x="293" y="306"/>
                      <a:pt x="293" y="306"/>
                      <a:pt x="293" y="306"/>
                    </a:cubicBezTo>
                    <a:cubicBezTo>
                      <a:pt x="313" y="314"/>
                      <a:pt x="332" y="303"/>
                      <a:pt x="336" y="282"/>
                    </a:cubicBezTo>
                    <a:lnTo>
                      <a:pt x="363" y="132"/>
                    </a:lnTo>
                    <a:close/>
                  </a:path>
                </a:pathLst>
              </a:custGeom>
              <a:solidFill>
                <a:srgbClr val="5F39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96" name="Freeform 6"/>
              <p:cNvSpPr>
                <a:spLocks/>
              </p:cNvSpPr>
              <p:nvPr/>
            </p:nvSpPr>
            <p:spPr bwMode="auto">
              <a:xfrm>
                <a:off x="4087" y="1207"/>
                <a:ext cx="257" cy="254"/>
              </a:xfrm>
              <a:custGeom>
                <a:avLst/>
                <a:gdLst>
                  <a:gd name="T0" fmla="*/ 75 w 257"/>
                  <a:gd name="T1" fmla="*/ 210 h 254"/>
                  <a:gd name="T2" fmla="*/ 139 w 257"/>
                  <a:gd name="T3" fmla="*/ 102 h 254"/>
                  <a:gd name="T4" fmla="*/ 112 w 257"/>
                  <a:gd name="T5" fmla="*/ 224 h 254"/>
                  <a:gd name="T6" fmla="*/ 188 w 257"/>
                  <a:gd name="T7" fmla="*/ 254 h 254"/>
                  <a:gd name="T8" fmla="*/ 257 w 257"/>
                  <a:gd name="T9" fmla="*/ 73 h 254"/>
                  <a:gd name="T10" fmla="*/ 69 w 257"/>
                  <a:gd name="T11" fmla="*/ 0 h 254"/>
                  <a:gd name="T12" fmla="*/ 0 w 257"/>
                  <a:gd name="T13" fmla="*/ 182 h 254"/>
                  <a:gd name="T14" fmla="*/ 75 w 257"/>
                  <a:gd name="T15" fmla="*/ 210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7" h="254">
                    <a:moveTo>
                      <a:pt x="75" y="210"/>
                    </a:moveTo>
                    <a:lnTo>
                      <a:pt x="139" y="102"/>
                    </a:lnTo>
                    <a:lnTo>
                      <a:pt x="112" y="224"/>
                    </a:lnTo>
                    <a:lnTo>
                      <a:pt x="188" y="254"/>
                    </a:lnTo>
                    <a:lnTo>
                      <a:pt x="257" y="73"/>
                    </a:lnTo>
                    <a:lnTo>
                      <a:pt x="69" y="0"/>
                    </a:lnTo>
                    <a:lnTo>
                      <a:pt x="0" y="182"/>
                    </a:lnTo>
                    <a:lnTo>
                      <a:pt x="75" y="210"/>
                    </a:lnTo>
                    <a:close/>
                  </a:path>
                </a:pathLst>
              </a:custGeom>
              <a:solidFill>
                <a:srgbClr val="3D58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97" name="Freeform 7"/>
              <p:cNvSpPr>
                <a:spLocks/>
              </p:cNvSpPr>
              <p:nvPr/>
            </p:nvSpPr>
            <p:spPr bwMode="auto">
              <a:xfrm>
                <a:off x="2691" y="2831"/>
                <a:ext cx="347" cy="377"/>
              </a:xfrm>
              <a:custGeom>
                <a:avLst/>
                <a:gdLst>
                  <a:gd name="T0" fmla="*/ 19 w 345"/>
                  <a:gd name="T1" fmla="*/ 121 h 375"/>
                  <a:gd name="T2" fmla="*/ 12 w 345"/>
                  <a:gd name="T3" fmla="*/ 181 h 375"/>
                  <a:gd name="T4" fmla="*/ 120 w 345"/>
                  <a:gd name="T5" fmla="*/ 348 h 375"/>
                  <a:gd name="T6" fmla="*/ 178 w 345"/>
                  <a:gd name="T7" fmla="*/ 366 h 375"/>
                  <a:gd name="T8" fmla="*/ 318 w 345"/>
                  <a:gd name="T9" fmla="*/ 308 h 375"/>
                  <a:gd name="T10" fmla="*/ 333 w 345"/>
                  <a:gd name="T11" fmla="*/ 260 h 375"/>
                  <a:gd name="T12" fmla="*/ 178 w 345"/>
                  <a:gd name="T13" fmla="*/ 21 h 375"/>
                  <a:gd name="T14" fmla="*/ 128 w 345"/>
                  <a:gd name="T15" fmla="*/ 15 h 375"/>
                  <a:gd name="T16" fmla="*/ 19 w 345"/>
                  <a:gd name="T17" fmla="*/ 121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5" h="375">
                    <a:moveTo>
                      <a:pt x="19" y="121"/>
                    </a:moveTo>
                    <a:cubicBezTo>
                      <a:pt x="3" y="136"/>
                      <a:pt x="0" y="163"/>
                      <a:pt x="12" y="181"/>
                    </a:cubicBezTo>
                    <a:cubicBezTo>
                      <a:pt x="120" y="348"/>
                      <a:pt x="120" y="348"/>
                      <a:pt x="120" y="348"/>
                    </a:cubicBezTo>
                    <a:cubicBezTo>
                      <a:pt x="132" y="367"/>
                      <a:pt x="158" y="375"/>
                      <a:pt x="178" y="366"/>
                    </a:cubicBezTo>
                    <a:cubicBezTo>
                      <a:pt x="318" y="308"/>
                      <a:pt x="318" y="308"/>
                      <a:pt x="318" y="308"/>
                    </a:cubicBezTo>
                    <a:cubicBezTo>
                      <a:pt x="338" y="300"/>
                      <a:pt x="345" y="278"/>
                      <a:pt x="333" y="260"/>
                    </a:cubicBezTo>
                    <a:cubicBezTo>
                      <a:pt x="178" y="21"/>
                      <a:pt x="178" y="21"/>
                      <a:pt x="178" y="21"/>
                    </a:cubicBezTo>
                    <a:cubicBezTo>
                      <a:pt x="166" y="3"/>
                      <a:pt x="144" y="0"/>
                      <a:pt x="128" y="15"/>
                    </a:cubicBezTo>
                    <a:lnTo>
                      <a:pt x="19" y="121"/>
                    </a:lnTo>
                    <a:close/>
                  </a:path>
                </a:pathLst>
              </a:custGeom>
              <a:solidFill>
                <a:srgbClr val="5F39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98" name="Freeform 8"/>
              <p:cNvSpPr>
                <a:spLocks/>
              </p:cNvSpPr>
              <p:nvPr/>
            </p:nvSpPr>
            <p:spPr bwMode="auto">
              <a:xfrm>
                <a:off x="2769" y="2852"/>
                <a:ext cx="273" cy="275"/>
              </a:xfrm>
              <a:custGeom>
                <a:avLst/>
                <a:gdLst>
                  <a:gd name="T0" fmla="*/ 229 w 273"/>
                  <a:gd name="T1" fmla="*/ 102 h 275"/>
                  <a:gd name="T2" fmla="*/ 114 w 273"/>
                  <a:gd name="T3" fmla="*/ 153 h 275"/>
                  <a:gd name="T4" fmla="*/ 208 w 273"/>
                  <a:gd name="T5" fmla="*/ 68 h 275"/>
                  <a:gd name="T6" fmla="*/ 163 w 273"/>
                  <a:gd name="T7" fmla="*/ 0 h 275"/>
                  <a:gd name="T8" fmla="*/ 0 w 273"/>
                  <a:gd name="T9" fmla="*/ 107 h 275"/>
                  <a:gd name="T10" fmla="*/ 110 w 273"/>
                  <a:gd name="T11" fmla="*/ 275 h 275"/>
                  <a:gd name="T12" fmla="*/ 273 w 273"/>
                  <a:gd name="T13" fmla="*/ 169 h 275"/>
                  <a:gd name="T14" fmla="*/ 229 w 273"/>
                  <a:gd name="T15" fmla="*/ 102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3" h="275">
                    <a:moveTo>
                      <a:pt x="229" y="102"/>
                    </a:moveTo>
                    <a:lnTo>
                      <a:pt x="114" y="153"/>
                    </a:lnTo>
                    <a:lnTo>
                      <a:pt x="208" y="68"/>
                    </a:lnTo>
                    <a:lnTo>
                      <a:pt x="163" y="0"/>
                    </a:lnTo>
                    <a:lnTo>
                      <a:pt x="0" y="107"/>
                    </a:lnTo>
                    <a:lnTo>
                      <a:pt x="110" y="275"/>
                    </a:lnTo>
                    <a:lnTo>
                      <a:pt x="273" y="169"/>
                    </a:lnTo>
                    <a:lnTo>
                      <a:pt x="229" y="102"/>
                    </a:lnTo>
                    <a:close/>
                  </a:path>
                </a:pathLst>
              </a:custGeom>
              <a:solidFill>
                <a:srgbClr val="3D58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99" name="Freeform 9"/>
              <p:cNvSpPr>
                <a:spLocks/>
              </p:cNvSpPr>
              <p:nvPr/>
            </p:nvSpPr>
            <p:spPr bwMode="auto">
              <a:xfrm>
                <a:off x="4000" y="3254"/>
                <a:ext cx="372" cy="317"/>
              </a:xfrm>
              <a:custGeom>
                <a:avLst/>
                <a:gdLst>
                  <a:gd name="T0" fmla="*/ 94 w 370"/>
                  <a:gd name="T1" fmla="*/ 289 h 315"/>
                  <a:gd name="T2" fmla="*/ 151 w 370"/>
                  <a:gd name="T3" fmla="*/ 307 h 315"/>
                  <a:gd name="T4" fmla="*/ 337 w 370"/>
                  <a:gd name="T5" fmla="*/ 234 h 315"/>
                  <a:gd name="T6" fmla="*/ 366 w 370"/>
                  <a:gd name="T7" fmla="*/ 181 h 315"/>
                  <a:gd name="T8" fmla="*/ 336 w 370"/>
                  <a:gd name="T9" fmla="*/ 32 h 315"/>
                  <a:gd name="T10" fmla="*/ 292 w 370"/>
                  <a:gd name="T11" fmla="*/ 8 h 315"/>
                  <a:gd name="T12" fmla="*/ 27 w 370"/>
                  <a:gd name="T13" fmla="*/ 113 h 315"/>
                  <a:gd name="T14" fmla="*/ 12 w 370"/>
                  <a:gd name="T15" fmla="*/ 160 h 315"/>
                  <a:gd name="T16" fmla="*/ 94 w 370"/>
                  <a:gd name="T17" fmla="*/ 289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0" h="315">
                    <a:moveTo>
                      <a:pt x="94" y="289"/>
                    </a:moveTo>
                    <a:cubicBezTo>
                      <a:pt x="105" y="307"/>
                      <a:pt x="131" y="315"/>
                      <a:pt x="151" y="307"/>
                    </a:cubicBezTo>
                    <a:cubicBezTo>
                      <a:pt x="337" y="234"/>
                      <a:pt x="337" y="234"/>
                      <a:pt x="337" y="234"/>
                    </a:cubicBezTo>
                    <a:cubicBezTo>
                      <a:pt x="357" y="226"/>
                      <a:pt x="370" y="202"/>
                      <a:pt x="366" y="181"/>
                    </a:cubicBezTo>
                    <a:cubicBezTo>
                      <a:pt x="336" y="32"/>
                      <a:pt x="336" y="32"/>
                      <a:pt x="336" y="32"/>
                    </a:cubicBezTo>
                    <a:cubicBezTo>
                      <a:pt x="332" y="11"/>
                      <a:pt x="312" y="0"/>
                      <a:pt x="292" y="8"/>
                    </a:cubicBezTo>
                    <a:cubicBezTo>
                      <a:pt x="27" y="113"/>
                      <a:pt x="27" y="113"/>
                      <a:pt x="27" y="113"/>
                    </a:cubicBezTo>
                    <a:cubicBezTo>
                      <a:pt x="7" y="121"/>
                      <a:pt x="0" y="142"/>
                      <a:pt x="12" y="160"/>
                    </a:cubicBezTo>
                    <a:lnTo>
                      <a:pt x="94" y="289"/>
                    </a:lnTo>
                    <a:close/>
                  </a:path>
                </a:pathLst>
              </a:custGeom>
              <a:solidFill>
                <a:srgbClr val="5F39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00" name="Freeform 10"/>
              <p:cNvSpPr>
                <a:spLocks/>
              </p:cNvSpPr>
              <p:nvPr/>
            </p:nvSpPr>
            <p:spPr bwMode="auto">
              <a:xfrm>
                <a:off x="4040" y="3232"/>
                <a:ext cx="258" cy="254"/>
              </a:xfrm>
              <a:custGeom>
                <a:avLst/>
                <a:gdLst>
                  <a:gd name="T0" fmla="*/ 112 w 258"/>
                  <a:gd name="T1" fmla="*/ 29 h 254"/>
                  <a:gd name="T2" fmla="*/ 140 w 258"/>
                  <a:gd name="T3" fmla="*/ 153 h 254"/>
                  <a:gd name="T4" fmla="*/ 75 w 258"/>
                  <a:gd name="T5" fmla="*/ 44 h 254"/>
                  <a:gd name="T6" fmla="*/ 0 w 258"/>
                  <a:gd name="T7" fmla="*/ 73 h 254"/>
                  <a:gd name="T8" fmla="*/ 71 w 258"/>
                  <a:gd name="T9" fmla="*/ 254 h 254"/>
                  <a:gd name="T10" fmla="*/ 258 w 258"/>
                  <a:gd name="T11" fmla="*/ 181 h 254"/>
                  <a:gd name="T12" fmla="*/ 187 w 258"/>
                  <a:gd name="T13" fmla="*/ 0 h 254"/>
                  <a:gd name="T14" fmla="*/ 112 w 258"/>
                  <a:gd name="T15" fmla="*/ 29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8" h="254">
                    <a:moveTo>
                      <a:pt x="112" y="29"/>
                    </a:moveTo>
                    <a:lnTo>
                      <a:pt x="140" y="153"/>
                    </a:lnTo>
                    <a:lnTo>
                      <a:pt x="75" y="44"/>
                    </a:lnTo>
                    <a:lnTo>
                      <a:pt x="0" y="73"/>
                    </a:lnTo>
                    <a:lnTo>
                      <a:pt x="71" y="254"/>
                    </a:lnTo>
                    <a:lnTo>
                      <a:pt x="258" y="181"/>
                    </a:lnTo>
                    <a:lnTo>
                      <a:pt x="187" y="0"/>
                    </a:lnTo>
                    <a:lnTo>
                      <a:pt x="112" y="29"/>
                    </a:lnTo>
                    <a:close/>
                  </a:path>
                </a:pathLst>
              </a:custGeom>
              <a:solidFill>
                <a:srgbClr val="3D58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01" name="Freeform 11"/>
              <p:cNvSpPr>
                <a:spLocks/>
              </p:cNvSpPr>
              <p:nvPr/>
            </p:nvSpPr>
            <p:spPr bwMode="auto">
              <a:xfrm>
                <a:off x="4783" y="2255"/>
                <a:ext cx="243" cy="358"/>
              </a:xfrm>
              <a:custGeom>
                <a:avLst/>
                <a:gdLst>
                  <a:gd name="T0" fmla="*/ 189 w 242"/>
                  <a:gd name="T1" fmla="*/ 332 h 356"/>
                  <a:gd name="T2" fmla="*/ 230 w 242"/>
                  <a:gd name="T3" fmla="*/ 287 h 356"/>
                  <a:gd name="T4" fmla="*/ 240 w 242"/>
                  <a:gd name="T5" fmla="*/ 88 h 356"/>
                  <a:gd name="T6" fmla="*/ 204 w 242"/>
                  <a:gd name="T7" fmla="*/ 40 h 356"/>
                  <a:gd name="T8" fmla="*/ 57 w 242"/>
                  <a:gd name="T9" fmla="*/ 5 h 356"/>
                  <a:gd name="T10" fmla="*/ 17 w 242"/>
                  <a:gd name="T11" fmla="*/ 35 h 356"/>
                  <a:gd name="T12" fmla="*/ 2 w 242"/>
                  <a:gd name="T13" fmla="*/ 319 h 356"/>
                  <a:gd name="T14" fmla="*/ 38 w 242"/>
                  <a:gd name="T15" fmla="*/ 353 h 356"/>
                  <a:gd name="T16" fmla="*/ 189 w 242"/>
                  <a:gd name="T17" fmla="*/ 332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2" h="356">
                    <a:moveTo>
                      <a:pt x="189" y="332"/>
                    </a:moveTo>
                    <a:cubicBezTo>
                      <a:pt x="210" y="329"/>
                      <a:pt x="229" y="309"/>
                      <a:pt x="230" y="287"/>
                    </a:cubicBezTo>
                    <a:cubicBezTo>
                      <a:pt x="240" y="88"/>
                      <a:pt x="240" y="88"/>
                      <a:pt x="240" y="88"/>
                    </a:cubicBezTo>
                    <a:cubicBezTo>
                      <a:pt x="242" y="66"/>
                      <a:pt x="225" y="45"/>
                      <a:pt x="204" y="40"/>
                    </a:cubicBezTo>
                    <a:cubicBezTo>
                      <a:pt x="57" y="5"/>
                      <a:pt x="57" y="5"/>
                      <a:pt x="57" y="5"/>
                    </a:cubicBezTo>
                    <a:cubicBezTo>
                      <a:pt x="36" y="0"/>
                      <a:pt x="18" y="13"/>
                      <a:pt x="17" y="35"/>
                    </a:cubicBezTo>
                    <a:cubicBezTo>
                      <a:pt x="2" y="319"/>
                      <a:pt x="2" y="319"/>
                      <a:pt x="2" y="319"/>
                    </a:cubicBezTo>
                    <a:cubicBezTo>
                      <a:pt x="0" y="341"/>
                      <a:pt x="17" y="356"/>
                      <a:pt x="38" y="353"/>
                    </a:cubicBezTo>
                    <a:cubicBezTo>
                      <a:pt x="189" y="332"/>
                      <a:pt x="189" y="332"/>
                      <a:pt x="189" y="332"/>
                    </a:cubicBezTo>
                  </a:path>
                </a:pathLst>
              </a:custGeom>
              <a:solidFill>
                <a:srgbClr val="5F39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02" name="Freeform 12"/>
              <p:cNvSpPr>
                <a:spLocks/>
              </p:cNvSpPr>
              <p:nvPr/>
            </p:nvSpPr>
            <p:spPr bwMode="auto">
              <a:xfrm>
                <a:off x="4733" y="2337"/>
                <a:ext cx="205" cy="211"/>
              </a:xfrm>
              <a:custGeom>
                <a:avLst/>
                <a:gdLst>
                  <a:gd name="T0" fmla="*/ 6 w 205"/>
                  <a:gd name="T1" fmla="*/ 81 h 211"/>
                  <a:gd name="T2" fmla="*/ 130 w 205"/>
                  <a:gd name="T3" fmla="*/ 108 h 211"/>
                  <a:gd name="T4" fmla="*/ 4 w 205"/>
                  <a:gd name="T5" fmla="*/ 120 h 211"/>
                  <a:gd name="T6" fmla="*/ 0 w 205"/>
                  <a:gd name="T7" fmla="*/ 201 h 211"/>
                  <a:gd name="T8" fmla="*/ 194 w 205"/>
                  <a:gd name="T9" fmla="*/ 211 h 211"/>
                  <a:gd name="T10" fmla="*/ 205 w 205"/>
                  <a:gd name="T11" fmla="*/ 10 h 211"/>
                  <a:gd name="T12" fmla="*/ 10 w 205"/>
                  <a:gd name="T13" fmla="*/ 0 h 211"/>
                  <a:gd name="T14" fmla="*/ 6 w 205"/>
                  <a:gd name="T15" fmla="*/ 81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5" h="211">
                    <a:moveTo>
                      <a:pt x="6" y="81"/>
                    </a:moveTo>
                    <a:lnTo>
                      <a:pt x="130" y="108"/>
                    </a:lnTo>
                    <a:lnTo>
                      <a:pt x="4" y="120"/>
                    </a:lnTo>
                    <a:lnTo>
                      <a:pt x="0" y="201"/>
                    </a:lnTo>
                    <a:lnTo>
                      <a:pt x="194" y="211"/>
                    </a:lnTo>
                    <a:lnTo>
                      <a:pt x="205" y="10"/>
                    </a:lnTo>
                    <a:lnTo>
                      <a:pt x="10" y="0"/>
                    </a:lnTo>
                    <a:lnTo>
                      <a:pt x="6" y="81"/>
                    </a:lnTo>
                    <a:close/>
                  </a:path>
                </a:pathLst>
              </a:custGeom>
              <a:solidFill>
                <a:srgbClr val="3D58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03" name="Freeform 13"/>
              <p:cNvSpPr>
                <a:spLocks/>
              </p:cNvSpPr>
              <p:nvPr/>
            </p:nvSpPr>
            <p:spPr bwMode="auto">
              <a:xfrm>
                <a:off x="2697" y="1446"/>
                <a:ext cx="358" cy="371"/>
              </a:xfrm>
              <a:custGeom>
                <a:avLst/>
                <a:gdLst>
                  <a:gd name="T0" fmla="*/ 198 w 356"/>
                  <a:gd name="T1" fmla="*/ 10 h 369"/>
                  <a:gd name="T2" fmla="*/ 139 w 356"/>
                  <a:gd name="T3" fmla="*/ 22 h 369"/>
                  <a:gd name="T4" fmla="*/ 13 w 356"/>
                  <a:gd name="T5" fmla="*/ 178 h 369"/>
                  <a:gd name="T6" fmla="*/ 14 w 356"/>
                  <a:gd name="T7" fmla="*/ 238 h 369"/>
                  <a:gd name="T8" fmla="*/ 113 w 356"/>
                  <a:gd name="T9" fmla="*/ 353 h 369"/>
                  <a:gd name="T10" fmla="*/ 163 w 356"/>
                  <a:gd name="T11" fmla="*/ 352 h 369"/>
                  <a:gd name="T12" fmla="*/ 342 w 356"/>
                  <a:gd name="T13" fmla="*/ 131 h 369"/>
                  <a:gd name="T14" fmla="*/ 333 w 356"/>
                  <a:gd name="T15" fmla="*/ 82 h 369"/>
                  <a:gd name="T16" fmla="*/ 198 w 356"/>
                  <a:gd name="T17" fmla="*/ 10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6" h="369">
                    <a:moveTo>
                      <a:pt x="198" y="10"/>
                    </a:moveTo>
                    <a:cubicBezTo>
                      <a:pt x="179" y="0"/>
                      <a:pt x="153" y="6"/>
                      <a:pt x="139" y="22"/>
                    </a:cubicBezTo>
                    <a:cubicBezTo>
                      <a:pt x="13" y="178"/>
                      <a:pt x="13" y="178"/>
                      <a:pt x="13" y="178"/>
                    </a:cubicBezTo>
                    <a:cubicBezTo>
                      <a:pt x="0" y="194"/>
                      <a:pt x="0" y="221"/>
                      <a:pt x="14" y="238"/>
                    </a:cubicBezTo>
                    <a:cubicBezTo>
                      <a:pt x="113" y="353"/>
                      <a:pt x="113" y="353"/>
                      <a:pt x="113" y="353"/>
                    </a:cubicBezTo>
                    <a:cubicBezTo>
                      <a:pt x="127" y="369"/>
                      <a:pt x="150" y="369"/>
                      <a:pt x="163" y="352"/>
                    </a:cubicBezTo>
                    <a:cubicBezTo>
                      <a:pt x="342" y="131"/>
                      <a:pt x="342" y="131"/>
                      <a:pt x="342" y="131"/>
                    </a:cubicBezTo>
                    <a:cubicBezTo>
                      <a:pt x="356" y="114"/>
                      <a:pt x="352" y="92"/>
                      <a:pt x="333" y="82"/>
                    </a:cubicBezTo>
                    <a:lnTo>
                      <a:pt x="198" y="10"/>
                    </a:lnTo>
                    <a:close/>
                  </a:path>
                </a:pathLst>
              </a:custGeom>
              <a:solidFill>
                <a:srgbClr val="5F39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04" name="Freeform 14"/>
              <p:cNvSpPr>
                <a:spLocks/>
              </p:cNvSpPr>
              <p:nvPr/>
            </p:nvSpPr>
            <p:spPr bwMode="auto">
              <a:xfrm>
                <a:off x="2782" y="1515"/>
                <a:ext cx="279" cy="278"/>
              </a:xfrm>
              <a:custGeom>
                <a:avLst/>
                <a:gdLst>
                  <a:gd name="T0" fmla="*/ 202 w 279"/>
                  <a:gd name="T1" fmla="*/ 216 h 278"/>
                  <a:gd name="T2" fmla="*/ 118 w 279"/>
                  <a:gd name="T3" fmla="*/ 122 h 278"/>
                  <a:gd name="T4" fmla="*/ 228 w 279"/>
                  <a:gd name="T5" fmla="*/ 186 h 278"/>
                  <a:gd name="T6" fmla="*/ 279 w 279"/>
                  <a:gd name="T7" fmla="*/ 123 h 278"/>
                  <a:gd name="T8" fmla="*/ 127 w 279"/>
                  <a:gd name="T9" fmla="*/ 0 h 278"/>
                  <a:gd name="T10" fmla="*/ 0 w 279"/>
                  <a:gd name="T11" fmla="*/ 157 h 278"/>
                  <a:gd name="T12" fmla="*/ 152 w 279"/>
                  <a:gd name="T13" fmla="*/ 278 h 278"/>
                  <a:gd name="T14" fmla="*/ 202 w 279"/>
                  <a:gd name="T15" fmla="*/ 216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9" h="278">
                    <a:moveTo>
                      <a:pt x="202" y="216"/>
                    </a:moveTo>
                    <a:lnTo>
                      <a:pt x="118" y="122"/>
                    </a:lnTo>
                    <a:lnTo>
                      <a:pt x="228" y="186"/>
                    </a:lnTo>
                    <a:lnTo>
                      <a:pt x="279" y="123"/>
                    </a:lnTo>
                    <a:lnTo>
                      <a:pt x="127" y="0"/>
                    </a:lnTo>
                    <a:lnTo>
                      <a:pt x="0" y="157"/>
                    </a:lnTo>
                    <a:lnTo>
                      <a:pt x="152" y="278"/>
                    </a:lnTo>
                    <a:lnTo>
                      <a:pt x="202" y="216"/>
                    </a:lnTo>
                    <a:close/>
                  </a:path>
                </a:pathLst>
              </a:custGeom>
              <a:solidFill>
                <a:srgbClr val="3D58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05" name="Freeform 15"/>
              <p:cNvSpPr>
                <a:spLocks/>
              </p:cNvSpPr>
              <p:nvPr/>
            </p:nvSpPr>
            <p:spPr bwMode="auto">
              <a:xfrm>
                <a:off x="2684" y="1290"/>
                <a:ext cx="2181" cy="2121"/>
              </a:xfrm>
              <a:custGeom>
                <a:avLst/>
                <a:gdLst>
                  <a:gd name="T0" fmla="*/ 1085 w 2170"/>
                  <a:gd name="T1" fmla="*/ 2110 h 2110"/>
                  <a:gd name="T2" fmla="*/ 707 w 2170"/>
                  <a:gd name="T3" fmla="*/ 2039 h 2110"/>
                  <a:gd name="T4" fmla="*/ 122 w 2170"/>
                  <a:gd name="T5" fmla="*/ 1484 h 2110"/>
                  <a:gd name="T6" fmla="*/ 100 w 2170"/>
                  <a:gd name="T7" fmla="*/ 677 h 2110"/>
                  <a:gd name="T8" fmla="*/ 494 w 2170"/>
                  <a:gd name="T9" fmla="*/ 181 h 2110"/>
                  <a:gd name="T10" fmla="*/ 1085 w 2170"/>
                  <a:gd name="T11" fmla="*/ 0 h 2110"/>
                  <a:gd name="T12" fmla="*/ 1463 w 2170"/>
                  <a:gd name="T13" fmla="*/ 70 h 2110"/>
                  <a:gd name="T14" fmla="*/ 2048 w 2170"/>
                  <a:gd name="T15" fmla="*/ 626 h 2110"/>
                  <a:gd name="T16" fmla="*/ 2069 w 2170"/>
                  <a:gd name="T17" fmla="*/ 1433 h 2110"/>
                  <a:gd name="T18" fmla="*/ 1676 w 2170"/>
                  <a:gd name="T19" fmla="*/ 1929 h 2110"/>
                  <a:gd name="T20" fmla="*/ 1085 w 2170"/>
                  <a:gd name="T21" fmla="*/ 2110 h 2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70" h="2110">
                    <a:moveTo>
                      <a:pt x="1085" y="2110"/>
                    </a:moveTo>
                    <a:cubicBezTo>
                      <a:pt x="956" y="2110"/>
                      <a:pt x="829" y="2086"/>
                      <a:pt x="707" y="2039"/>
                    </a:cubicBezTo>
                    <a:cubicBezTo>
                      <a:pt x="444" y="1938"/>
                      <a:pt x="236" y="1741"/>
                      <a:pt x="122" y="1484"/>
                    </a:cubicBezTo>
                    <a:cubicBezTo>
                      <a:pt x="7" y="1227"/>
                      <a:pt x="0" y="940"/>
                      <a:pt x="100" y="677"/>
                    </a:cubicBezTo>
                    <a:cubicBezTo>
                      <a:pt x="178" y="474"/>
                      <a:pt x="315" y="303"/>
                      <a:pt x="494" y="181"/>
                    </a:cubicBezTo>
                    <a:cubicBezTo>
                      <a:pt x="670" y="63"/>
                      <a:pt x="874" y="0"/>
                      <a:pt x="1085" y="0"/>
                    </a:cubicBezTo>
                    <a:cubicBezTo>
                      <a:pt x="1214" y="0"/>
                      <a:pt x="1341" y="24"/>
                      <a:pt x="1463" y="70"/>
                    </a:cubicBezTo>
                    <a:cubicBezTo>
                      <a:pt x="1726" y="171"/>
                      <a:pt x="1934" y="369"/>
                      <a:pt x="2048" y="626"/>
                    </a:cubicBezTo>
                    <a:cubicBezTo>
                      <a:pt x="2163" y="883"/>
                      <a:pt x="2170" y="1170"/>
                      <a:pt x="2069" y="1433"/>
                    </a:cubicBezTo>
                    <a:cubicBezTo>
                      <a:pt x="1991" y="1636"/>
                      <a:pt x="1855" y="1807"/>
                      <a:pt x="1676" y="1929"/>
                    </a:cubicBezTo>
                    <a:cubicBezTo>
                      <a:pt x="1500" y="2047"/>
                      <a:pt x="1296" y="2110"/>
                      <a:pt x="1085" y="2110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06" name="Freeform 16"/>
              <p:cNvSpPr>
                <a:spLocks noEditPoints="1"/>
              </p:cNvSpPr>
              <p:nvPr/>
            </p:nvSpPr>
            <p:spPr bwMode="auto">
              <a:xfrm>
                <a:off x="2554" y="1272"/>
                <a:ext cx="2441" cy="2157"/>
              </a:xfrm>
              <a:custGeom>
                <a:avLst/>
                <a:gdLst>
                  <a:gd name="T0" fmla="*/ 1214 w 2428"/>
                  <a:gd name="T1" fmla="*/ 0 h 2146"/>
                  <a:gd name="T2" fmla="*/ 1214 w 2428"/>
                  <a:gd name="T3" fmla="*/ 36 h 2146"/>
                  <a:gd name="T4" fmla="*/ 1585 w 2428"/>
                  <a:gd name="T5" fmla="*/ 105 h 2146"/>
                  <a:gd name="T6" fmla="*/ 1933 w 2428"/>
                  <a:gd name="T7" fmla="*/ 326 h 2146"/>
                  <a:gd name="T8" fmla="*/ 2161 w 2428"/>
                  <a:gd name="T9" fmla="*/ 651 h 2146"/>
                  <a:gd name="T10" fmla="*/ 2250 w 2428"/>
                  <a:gd name="T11" fmla="*/ 1039 h 2146"/>
                  <a:gd name="T12" fmla="*/ 2182 w 2428"/>
                  <a:gd name="T13" fmla="*/ 1444 h 2146"/>
                  <a:gd name="T14" fmla="*/ 1795 w 2428"/>
                  <a:gd name="T15" fmla="*/ 1932 h 2146"/>
                  <a:gd name="T16" fmla="*/ 1518 w 2428"/>
                  <a:gd name="T17" fmla="*/ 2064 h 2146"/>
                  <a:gd name="T18" fmla="*/ 1214 w 2428"/>
                  <a:gd name="T19" fmla="*/ 2110 h 2146"/>
                  <a:gd name="T20" fmla="*/ 843 w 2428"/>
                  <a:gd name="T21" fmla="*/ 2041 h 2146"/>
                  <a:gd name="T22" fmla="*/ 495 w 2428"/>
                  <a:gd name="T23" fmla="*/ 1820 h 2146"/>
                  <a:gd name="T24" fmla="*/ 267 w 2428"/>
                  <a:gd name="T25" fmla="*/ 1495 h 2146"/>
                  <a:gd name="T26" fmla="*/ 178 w 2428"/>
                  <a:gd name="T27" fmla="*/ 1107 h 2146"/>
                  <a:gd name="T28" fmla="*/ 246 w 2428"/>
                  <a:gd name="T29" fmla="*/ 701 h 2146"/>
                  <a:gd name="T30" fmla="*/ 633 w 2428"/>
                  <a:gd name="T31" fmla="*/ 214 h 2146"/>
                  <a:gd name="T32" fmla="*/ 909 w 2428"/>
                  <a:gd name="T33" fmla="*/ 82 h 2146"/>
                  <a:gd name="T34" fmla="*/ 1214 w 2428"/>
                  <a:gd name="T35" fmla="*/ 36 h 2146"/>
                  <a:gd name="T36" fmla="*/ 1214 w 2428"/>
                  <a:gd name="T37" fmla="*/ 0 h 2146"/>
                  <a:gd name="T38" fmla="*/ 1214 w 2428"/>
                  <a:gd name="T39" fmla="*/ 0 h 2146"/>
                  <a:gd name="T40" fmla="*/ 213 w 2428"/>
                  <a:gd name="T41" fmla="*/ 689 h 2146"/>
                  <a:gd name="T42" fmla="*/ 830 w 2428"/>
                  <a:gd name="T43" fmla="*/ 2074 h 2146"/>
                  <a:gd name="T44" fmla="*/ 1214 w 2428"/>
                  <a:gd name="T45" fmla="*/ 2146 h 2146"/>
                  <a:gd name="T46" fmla="*/ 2215 w 2428"/>
                  <a:gd name="T47" fmla="*/ 1457 h 2146"/>
                  <a:gd name="T48" fmla="*/ 1598 w 2428"/>
                  <a:gd name="T49" fmla="*/ 72 h 2146"/>
                  <a:gd name="T50" fmla="*/ 1214 w 2428"/>
                  <a:gd name="T51" fmla="*/ 0 h 2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428" h="2146">
                    <a:moveTo>
                      <a:pt x="1214" y="0"/>
                    </a:moveTo>
                    <a:cubicBezTo>
                      <a:pt x="1214" y="36"/>
                      <a:pt x="1214" y="36"/>
                      <a:pt x="1214" y="36"/>
                    </a:cubicBezTo>
                    <a:cubicBezTo>
                      <a:pt x="1341" y="36"/>
                      <a:pt x="1466" y="59"/>
                      <a:pt x="1585" y="105"/>
                    </a:cubicBezTo>
                    <a:cubicBezTo>
                      <a:pt x="1716" y="155"/>
                      <a:pt x="1833" y="230"/>
                      <a:pt x="1933" y="326"/>
                    </a:cubicBezTo>
                    <a:cubicBezTo>
                      <a:pt x="2029" y="419"/>
                      <a:pt x="2106" y="528"/>
                      <a:pt x="2161" y="651"/>
                    </a:cubicBezTo>
                    <a:cubicBezTo>
                      <a:pt x="2216" y="774"/>
                      <a:pt x="2246" y="905"/>
                      <a:pt x="2250" y="1039"/>
                    </a:cubicBezTo>
                    <a:cubicBezTo>
                      <a:pt x="2255" y="1177"/>
                      <a:pt x="2232" y="1314"/>
                      <a:pt x="2182" y="1444"/>
                    </a:cubicBezTo>
                    <a:cubicBezTo>
                      <a:pt x="2105" y="1644"/>
                      <a:pt x="1971" y="1812"/>
                      <a:pt x="1795" y="1932"/>
                    </a:cubicBezTo>
                    <a:cubicBezTo>
                      <a:pt x="1710" y="1989"/>
                      <a:pt x="1617" y="2033"/>
                      <a:pt x="1518" y="2064"/>
                    </a:cubicBezTo>
                    <a:cubicBezTo>
                      <a:pt x="1419" y="2094"/>
                      <a:pt x="1317" y="2110"/>
                      <a:pt x="1214" y="2110"/>
                    </a:cubicBezTo>
                    <a:cubicBezTo>
                      <a:pt x="1087" y="2110"/>
                      <a:pt x="962" y="2086"/>
                      <a:pt x="843" y="2041"/>
                    </a:cubicBezTo>
                    <a:cubicBezTo>
                      <a:pt x="712" y="1990"/>
                      <a:pt x="595" y="1916"/>
                      <a:pt x="495" y="1820"/>
                    </a:cubicBezTo>
                    <a:cubicBezTo>
                      <a:pt x="399" y="1727"/>
                      <a:pt x="322" y="1618"/>
                      <a:pt x="267" y="1495"/>
                    </a:cubicBezTo>
                    <a:cubicBezTo>
                      <a:pt x="212" y="1372"/>
                      <a:pt x="182" y="1241"/>
                      <a:pt x="178" y="1107"/>
                    </a:cubicBezTo>
                    <a:cubicBezTo>
                      <a:pt x="173" y="969"/>
                      <a:pt x="196" y="832"/>
                      <a:pt x="246" y="701"/>
                    </a:cubicBezTo>
                    <a:cubicBezTo>
                      <a:pt x="323" y="502"/>
                      <a:pt x="457" y="333"/>
                      <a:pt x="633" y="214"/>
                    </a:cubicBezTo>
                    <a:cubicBezTo>
                      <a:pt x="718" y="157"/>
                      <a:pt x="811" y="112"/>
                      <a:pt x="909" y="82"/>
                    </a:cubicBezTo>
                    <a:cubicBezTo>
                      <a:pt x="1008" y="52"/>
                      <a:pt x="1111" y="36"/>
                      <a:pt x="1214" y="36"/>
                    </a:cubicBezTo>
                    <a:cubicBezTo>
                      <a:pt x="1214" y="0"/>
                      <a:pt x="1214" y="0"/>
                      <a:pt x="1214" y="0"/>
                    </a:cubicBezTo>
                    <a:moveTo>
                      <a:pt x="1214" y="0"/>
                    </a:moveTo>
                    <a:cubicBezTo>
                      <a:pt x="783" y="0"/>
                      <a:pt x="376" y="262"/>
                      <a:pt x="213" y="689"/>
                    </a:cubicBezTo>
                    <a:cubicBezTo>
                      <a:pt x="0" y="1242"/>
                      <a:pt x="277" y="1862"/>
                      <a:pt x="830" y="2074"/>
                    </a:cubicBezTo>
                    <a:cubicBezTo>
                      <a:pt x="956" y="2123"/>
                      <a:pt x="1086" y="2146"/>
                      <a:pt x="1214" y="2146"/>
                    </a:cubicBezTo>
                    <a:cubicBezTo>
                      <a:pt x="1645" y="2146"/>
                      <a:pt x="2052" y="1884"/>
                      <a:pt x="2215" y="1457"/>
                    </a:cubicBezTo>
                    <a:cubicBezTo>
                      <a:pt x="2428" y="904"/>
                      <a:pt x="2151" y="284"/>
                      <a:pt x="1598" y="72"/>
                    </a:cubicBezTo>
                    <a:cubicBezTo>
                      <a:pt x="1472" y="23"/>
                      <a:pt x="1342" y="0"/>
                      <a:pt x="1214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07" name="Freeform 17"/>
              <p:cNvSpPr>
                <a:spLocks noEditPoints="1"/>
              </p:cNvSpPr>
              <p:nvPr/>
            </p:nvSpPr>
            <p:spPr bwMode="auto">
              <a:xfrm>
                <a:off x="3785" y="1356"/>
                <a:ext cx="164" cy="291"/>
              </a:xfrm>
              <a:custGeom>
                <a:avLst/>
                <a:gdLst>
                  <a:gd name="T0" fmla="*/ 121 w 164"/>
                  <a:gd name="T1" fmla="*/ 289 h 289"/>
                  <a:gd name="T2" fmla="*/ 35 w 164"/>
                  <a:gd name="T3" fmla="*/ 252 h 289"/>
                  <a:gd name="T4" fmla="*/ 5 w 164"/>
                  <a:gd name="T5" fmla="*/ 219 h 289"/>
                  <a:gd name="T6" fmla="*/ 4 w 164"/>
                  <a:gd name="T7" fmla="*/ 216 h 289"/>
                  <a:gd name="T8" fmla="*/ 6 w 164"/>
                  <a:gd name="T9" fmla="*/ 215 h 289"/>
                  <a:gd name="T10" fmla="*/ 8 w 164"/>
                  <a:gd name="T11" fmla="*/ 218 h 289"/>
                  <a:gd name="T12" fmla="*/ 36 w 164"/>
                  <a:gd name="T13" fmla="*/ 250 h 289"/>
                  <a:gd name="T14" fmla="*/ 122 w 164"/>
                  <a:gd name="T15" fmla="*/ 287 h 289"/>
                  <a:gd name="T16" fmla="*/ 121 w 164"/>
                  <a:gd name="T17" fmla="*/ 289 h 289"/>
                  <a:gd name="T18" fmla="*/ 105 w 164"/>
                  <a:gd name="T19" fmla="*/ 137 h 289"/>
                  <a:gd name="T20" fmla="*/ 114 w 164"/>
                  <a:gd name="T21" fmla="*/ 154 h 289"/>
                  <a:gd name="T22" fmla="*/ 106 w 164"/>
                  <a:gd name="T23" fmla="*/ 180 h 289"/>
                  <a:gd name="T24" fmla="*/ 62 w 164"/>
                  <a:gd name="T25" fmla="*/ 185 h 289"/>
                  <a:gd name="T26" fmla="*/ 50 w 164"/>
                  <a:gd name="T27" fmla="*/ 180 h 289"/>
                  <a:gd name="T28" fmla="*/ 53 w 164"/>
                  <a:gd name="T29" fmla="*/ 179 h 289"/>
                  <a:gd name="T30" fmla="*/ 62 w 164"/>
                  <a:gd name="T31" fmla="*/ 182 h 289"/>
                  <a:gd name="T32" fmla="*/ 105 w 164"/>
                  <a:gd name="T33" fmla="*/ 178 h 289"/>
                  <a:gd name="T34" fmla="*/ 112 w 164"/>
                  <a:gd name="T35" fmla="*/ 154 h 289"/>
                  <a:gd name="T36" fmla="*/ 103 w 164"/>
                  <a:gd name="T37" fmla="*/ 139 h 289"/>
                  <a:gd name="T38" fmla="*/ 105 w 164"/>
                  <a:gd name="T39" fmla="*/ 137 h 289"/>
                  <a:gd name="T40" fmla="*/ 4 w 164"/>
                  <a:gd name="T41" fmla="*/ 216 h 289"/>
                  <a:gd name="T42" fmla="*/ 7 w 164"/>
                  <a:gd name="T43" fmla="*/ 180 h 289"/>
                  <a:gd name="T44" fmla="*/ 28 w 164"/>
                  <a:gd name="T45" fmla="*/ 155 h 289"/>
                  <a:gd name="T46" fmla="*/ 26 w 164"/>
                  <a:gd name="T47" fmla="*/ 147 h 289"/>
                  <a:gd name="T48" fmla="*/ 30 w 164"/>
                  <a:gd name="T49" fmla="*/ 120 h 289"/>
                  <a:gd name="T50" fmla="*/ 156 w 164"/>
                  <a:gd name="T51" fmla="*/ 8 h 289"/>
                  <a:gd name="T52" fmla="*/ 164 w 164"/>
                  <a:gd name="T53" fmla="*/ 0 h 289"/>
                  <a:gd name="T54" fmla="*/ 163 w 164"/>
                  <a:gd name="T55" fmla="*/ 4 h 289"/>
                  <a:gd name="T56" fmla="*/ 158 w 164"/>
                  <a:gd name="T57" fmla="*/ 10 h 289"/>
                  <a:gd name="T58" fmla="*/ 32 w 164"/>
                  <a:gd name="T59" fmla="*/ 121 h 289"/>
                  <a:gd name="T60" fmla="*/ 29 w 164"/>
                  <a:gd name="T61" fmla="*/ 147 h 289"/>
                  <a:gd name="T62" fmla="*/ 30 w 164"/>
                  <a:gd name="T63" fmla="*/ 153 h 289"/>
                  <a:gd name="T64" fmla="*/ 37 w 164"/>
                  <a:gd name="T65" fmla="*/ 147 h 289"/>
                  <a:gd name="T66" fmla="*/ 97 w 164"/>
                  <a:gd name="T67" fmla="*/ 132 h 289"/>
                  <a:gd name="T68" fmla="*/ 105 w 164"/>
                  <a:gd name="T69" fmla="*/ 137 h 289"/>
                  <a:gd name="T70" fmla="*/ 103 w 164"/>
                  <a:gd name="T71" fmla="*/ 139 h 289"/>
                  <a:gd name="T72" fmla="*/ 96 w 164"/>
                  <a:gd name="T73" fmla="*/ 134 h 289"/>
                  <a:gd name="T74" fmla="*/ 39 w 164"/>
                  <a:gd name="T75" fmla="*/ 149 h 289"/>
                  <a:gd name="T76" fmla="*/ 31 w 164"/>
                  <a:gd name="T77" fmla="*/ 155 h 289"/>
                  <a:gd name="T78" fmla="*/ 38 w 164"/>
                  <a:gd name="T79" fmla="*/ 168 h 289"/>
                  <a:gd name="T80" fmla="*/ 53 w 164"/>
                  <a:gd name="T81" fmla="*/ 179 h 289"/>
                  <a:gd name="T82" fmla="*/ 50 w 164"/>
                  <a:gd name="T83" fmla="*/ 180 h 289"/>
                  <a:gd name="T84" fmla="*/ 37 w 164"/>
                  <a:gd name="T85" fmla="*/ 170 h 289"/>
                  <a:gd name="T86" fmla="*/ 29 w 164"/>
                  <a:gd name="T87" fmla="*/ 157 h 289"/>
                  <a:gd name="T88" fmla="*/ 9 w 164"/>
                  <a:gd name="T89" fmla="*/ 181 h 289"/>
                  <a:gd name="T90" fmla="*/ 6 w 164"/>
                  <a:gd name="T91" fmla="*/ 215 h 289"/>
                  <a:gd name="T92" fmla="*/ 4 w 164"/>
                  <a:gd name="T93" fmla="*/ 216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64" h="289">
                    <a:moveTo>
                      <a:pt x="121" y="289"/>
                    </a:moveTo>
                    <a:cubicBezTo>
                      <a:pt x="92" y="283"/>
                      <a:pt x="59" y="270"/>
                      <a:pt x="35" y="252"/>
                    </a:cubicBezTo>
                    <a:cubicBezTo>
                      <a:pt x="21" y="242"/>
                      <a:pt x="11" y="231"/>
                      <a:pt x="5" y="219"/>
                    </a:cubicBezTo>
                    <a:cubicBezTo>
                      <a:pt x="5" y="218"/>
                      <a:pt x="5" y="217"/>
                      <a:pt x="4" y="216"/>
                    </a:cubicBezTo>
                    <a:cubicBezTo>
                      <a:pt x="6" y="215"/>
                      <a:pt x="6" y="215"/>
                      <a:pt x="6" y="215"/>
                    </a:cubicBezTo>
                    <a:cubicBezTo>
                      <a:pt x="7" y="216"/>
                      <a:pt x="7" y="217"/>
                      <a:pt x="8" y="218"/>
                    </a:cubicBezTo>
                    <a:cubicBezTo>
                      <a:pt x="13" y="230"/>
                      <a:pt x="23" y="241"/>
                      <a:pt x="36" y="250"/>
                    </a:cubicBezTo>
                    <a:cubicBezTo>
                      <a:pt x="60" y="268"/>
                      <a:pt x="93" y="281"/>
                      <a:pt x="122" y="287"/>
                    </a:cubicBezTo>
                    <a:lnTo>
                      <a:pt x="121" y="289"/>
                    </a:lnTo>
                    <a:close/>
                    <a:moveTo>
                      <a:pt x="105" y="137"/>
                    </a:moveTo>
                    <a:cubicBezTo>
                      <a:pt x="110" y="142"/>
                      <a:pt x="113" y="148"/>
                      <a:pt x="114" y="154"/>
                    </a:cubicBezTo>
                    <a:cubicBezTo>
                      <a:pt x="116" y="163"/>
                      <a:pt x="113" y="173"/>
                      <a:pt x="106" y="180"/>
                    </a:cubicBezTo>
                    <a:cubicBezTo>
                      <a:pt x="98" y="188"/>
                      <a:pt x="83" y="192"/>
                      <a:pt x="62" y="185"/>
                    </a:cubicBezTo>
                    <a:cubicBezTo>
                      <a:pt x="58" y="183"/>
                      <a:pt x="54" y="182"/>
                      <a:pt x="50" y="180"/>
                    </a:cubicBezTo>
                    <a:cubicBezTo>
                      <a:pt x="53" y="179"/>
                      <a:pt x="53" y="179"/>
                      <a:pt x="53" y="179"/>
                    </a:cubicBezTo>
                    <a:cubicBezTo>
                      <a:pt x="56" y="180"/>
                      <a:pt x="59" y="181"/>
                      <a:pt x="62" y="182"/>
                    </a:cubicBezTo>
                    <a:cubicBezTo>
                      <a:pt x="83" y="189"/>
                      <a:pt x="97" y="186"/>
                      <a:pt x="105" y="178"/>
                    </a:cubicBezTo>
                    <a:cubicBezTo>
                      <a:pt x="111" y="172"/>
                      <a:pt x="113" y="163"/>
                      <a:pt x="112" y="154"/>
                    </a:cubicBezTo>
                    <a:cubicBezTo>
                      <a:pt x="111" y="149"/>
                      <a:pt x="108" y="143"/>
                      <a:pt x="103" y="139"/>
                    </a:cubicBezTo>
                    <a:lnTo>
                      <a:pt x="105" y="137"/>
                    </a:lnTo>
                    <a:close/>
                    <a:moveTo>
                      <a:pt x="4" y="216"/>
                    </a:moveTo>
                    <a:cubicBezTo>
                      <a:pt x="0" y="205"/>
                      <a:pt x="0" y="192"/>
                      <a:pt x="7" y="180"/>
                    </a:cubicBezTo>
                    <a:cubicBezTo>
                      <a:pt x="11" y="171"/>
                      <a:pt x="18" y="163"/>
                      <a:pt x="28" y="155"/>
                    </a:cubicBezTo>
                    <a:cubicBezTo>
                      <a:pt x="27" y="152"/>
                      <a:pt x="27" y="150"/>
                      <a:pt x="26" y="147"/>
                    </a:cubicBezTo>
                    <a:cubicBezTo>
                      <a:pt x="25" y="139"/>
                      <a:pt x="27" y="129"/>
                      <a:pt x="30" y="120"/>
                    </a:cubicBezTo>
                    <a:cubicBezTo>
                      <a:pt x="39" y="91"/>
                      <a:pt x="136" y="26"/>
                      <a:pt x="156" y="8"/>
                    </a:cubicBezTo>
                    <a:cubicBezTo>
                      <a:pt x="164" y="0"/>
                      <a:pt x="164" y="0"/>
                      <a:pt x="164" y="0"/>
                    </a:cubicBezTo>
                    <a:cubicBezTo>
                      <a:pt x="163" y="4"/>
                      <a:pt x="163" y="4"/>
                      <a:pt x="163" y="4"/>
                    </a:cubicBezTo>
                    <a:cubicBezTo>
                      <a:pt x="158" y="10"/>
                      <a:pt x="158" y="10"/>
                      <a:pt x="158" y="10"/>
                    </a:cubicBezTo>
                    <a:cubicBezTo>
                      <a:pt x="138" y="28"/>
                      <a:pt x="41" y="92"/>
                      <a:pt x="32" y="121"/>
                    </a:cubicBezTo>
                    <a:cubicBezTo>
                      <a:pt x="29" y="130"/>
                      <a:pt x="28" y="139"/>
                      <a:pt x="29" y="147"/>
                    </a:cubicBezTo>
                    <a:cubicBezTo>
                      <a:pt x="29" y="149"/>
                      <a:pt x="29" y="151"/>
                      <a:pt x="30" y="153"/>
                    </a:cubicBezTo>
                    <a:cubicBezTo>
                      <a:pt x="32" y="151"/>
                      <a:pt x="35" y="149"/>
                      <a:pt x="37" y="147"/>
                    </a:cubicBezTo>
                    <a:cubicBezTo>
                      <a:pt x="64" y="128"/>
                      <a:pt x="84" y="126"/>
                      <a:pt x="97" y="132"/>
                    </a:cubicBezTo>
                    <a:cubicBezTo>
                      <a:pt x="100" y="133"/>
                      <a:pt x="103" y="135"/>
                      <a:pt x="105" y="137"/>
                    </a:cubicBezTo>
                    <a:cubicBezTo>
                      <a:pt x="103" y="139"/>
                      <a:pt x="103" y="139"/>
                      <a:pt x="103" y="139"/>
                    </a:cubicBezTo>
                    <a:cubicBezTo>
                      <a:pt x="101" y="137"/>
                      <a:pt x="99" y="136"/>
                      <a:pt x="96" y="134"/>
                    </a:cubicBezTo>
                    <a:cubicBezTo>
                      <a:pt x="83" y="129"/>
                      <a:pt x="64" y="131"/>
                      <a:pt x="39" y="149"/>
                    </a:cubicBezTo>
                    <a:cubicBezTo>
                      <a:pt x="36" y="151"/>
                      <a:pt x="33" y="153"/>
                      <a:pt x="31" y="155"/>
                    </a:cubicBezTo>
                    <a:cubicBezTo>
                      <a:pt x="32" y="160"/>
                      <a:pt x="35" y="164"/>
                      <a:pt x="38" y="168"/>
                    </a:cubicBezTo>
                    <a:cubicBezTo>
                      <a:pt x="42" y="172"/>
                      <a:pt x="47" y="176"/>
                      <a:pt x="53" y="179"/>
                    </a:cubicBezTo>
                    <a:cubicBezTo>
                      <a:pt x="50" y="180"/>
                      <a:pt x="50" y="180"/>
                      <a:pt x="50" y="180"/>
                    </a:cubicBezTo>
                    <a:cubicBezTo>
                      <a:pt x="45" y="177"/>
                      <a:pt x="40" y="174"/>
                      <a:pt x="37" y="170"/>
                    </a:cubicBezTo>
                    <a:cubicBezTo>
                      <a:pt x="33" y="166"/>
                      <a:pt x="30" y="162"/>
                      <a:pt x="29" y="157"/>
                    </a:cubicBezTo>
                    <a:cubicBezTo>
                      <a:pt x="19" y="165"/>
                      <a:pt x="13" y="173"/>
                      <a:pt x="9" y="181"/>
                    </a:cubicBezTo>
                    <a:cubicBezTo>
                      <a:pt x="3" y="193"/>
                      <a:pt x="2" y="204"/>
                      <a:pt x="6" y="215"/>
                    </a:cubicBezTo>
                    <a:lnTo>
                      <a:pt x="4" y="2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08" name="Freeform 18"/>
              <p:cNvSpPr>
                <a:spLocks/>
              </p:cNvSpPr>
              <p:nvPr/>
            </p:nvSpPr>
            <p:spPr bwMode="auto">
              <a:xfrm>
                <a:off x="3901" y="1390"/>
                <a:ext cx="508" cy="428"/>
              </a:xfrm>
              <a:custGeom>
                <a:avLst/>
                <a:gdLst>
                  <a:gd name="T0" fmla="*/ 390 w 505"/>
                  <a:gd name="T1" fmla="*/ 423 h 425"/>
                  <a:gd name="T2" fmla="*/ 7 w 505"/>
                  <a:gd name="T3" fmla="*/ 268 h 425"/>
                  <a:gd name="T4" fmla="*/ 2 w 505"/>
                  <a:gd name="T5" fmla="*/ 255 h 425"/>
                  <a:gd name="T6" fmla="*/ 102 w 505"/>
                  <a:gd name="T7" fmla="*/ 7 h 425"/>
                  <a:gd name="T8" fmla="*/ 115 w 505"/>
                  <a:gd name="T9" fmla="*/ 2 h 425"/>
                  <a:gd name="T10" fmla="*/ 498 w 505"/>
                  <a:gd name="T11" fmla="*/ 157 h 425"/>
                  <a:gd name="T12" fmla="*/ 503 w 505"/>
                  <a:gd name="T13" fmla="*/ 169 h 425"/>
                  <a:gd name="T14" fmla="*/ 402 w 505"/>
                  <a:gd name="T15" fmla="*/ 418 h 425"/>
                  <a:gd name="T16" fmla="*/ 390 w 505"/>
                  <a:gd name="T17" fmla="*/ 423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5" h="425">
                    <a:moveTo>
                      <a:pt x="390" y="423"/>
                    </a:moveTo>
                    <a:cubicBezTo>
                      <a:pt x="7" y="268"/>
                      <a:pt x="7" y="268"/>
                      <a:pt x="7" y="268"/>
                    </a:cubicBezTo>
                    <a:cubicBezTo>
                      <a:pt x="2" y="266"/>
                      <a:pt x="0" y="260"/>
                      <a:pt x="2" y="255"/>
                    </a:cubicBezTo>
                    <a:cubicBezTo>
                      <a:pt x="102" y="7"/>
                      <a:pt x="102" y="7"/>
                      <a:pt x="102" y="7"/>
                    </a:cubicBezTo>
                    <a:cubicBezTo>
                      <a:pt x="104" y="2"/>
                      <a:pt x="110" y="0"/>
                      <a:pt x="115" y="2"/>
                    </a:cubicBezTo>
                    <a:cubicBezTo>
                      <a:pt x="498" y="157"/>
                      <a:pt x="498" y="157"/>
                      <a:pt x="498" y="157"/>
                    </a:cubicBezTo>
                    <a:cubicBezTo>
                      <a:pt x="502" y="159"/>
                      <a:pt x="505" y="165"/>
                      <a:pt x="503" y="169"/>
                    </a:cubicBezTo>
                    <a:cubicBezTo>
                      <a:pt x="402" y="418"/>
                      <a:pt x="402" y="418"/>
                      <a:pt x="402" y="418"/>
                    </a:cubicBezTo>
                    <a:cubicBezTo>
                      <a:pt x="400" y="423"/>
                      <a:pt x="394" y="425"/>
                      <a:pt x="390" y="423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09" name="Freeform 19"/>
              <p:cNvSpPr>
                <a:spLocks/>
              </p:cNvSpPr>
              <p:nvPr/>
            </p:nvSpPr>
            <p:spPr bwMode="auto">
              <a:xfrm>
                <a:off x="4253" y="1784"/>
                <a:ext cx="28" cy="24"/>
              </a:xfrm>
              <a:custGeom>
                <a:avLst/>
                <a:gdLst>
                  <a:gd name="T0" fmla="*/ 22 w 28"/>
                  <a:gd name="T1" fmla="*/ 24 h 24"/>
                  <a:gd name="T2" fmla="*/ 0 w 28"/>
                  <a:gd name="T3" fmla="*/ 15 h 24"/>
                  <a:gd name="T4" fmla="*/ 5 w 28"/>
                  <a:gd name="T5" fmla="*/ 2 h 24"/>
                  <a:gd name="T6" fmla="*/ 8 w 28"/>
                  <a:gd name="T7" fmla="*/ 1 h 24"/>
                  <a:gd name="T8" fmla="*/ 26 w 28"/>
                  <a:gd name="T9" fmla="*/ 8 h 24"/>
                  <a:gd name="T10" fmla="*/ 27 w 28"/>
                  <a:gd name="T11" fmla="*/ 11 h 24"/>
                  <a:gd name="T12" fmla="*/ 22 w 28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24">
                    <a:moveTo>
                      <a:pt x="22" y="24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1"/>
                      <a:pt x="7" y="0"/>
                      <a:pt x="8" y="1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7" y="9"/>
                      <a:pt x="28" y="10"/>
                      <a:pt x="27" y="11"/>
                    </a:cubicBezTo>
                    <a:lnTo>
                      <a:pt x="22" y="24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10" name="Freeform 20"/>
              <p:cNvSpPr>
                <a:spLocks/>
              </p:cNvSpPr>
              <p:nvPr/>
            </p:nvSpPr>
            <p:spPr bwMode="auto">
              <a:xfrm>
                <a:off x="3925" y="1652"/>
                <a:ext cx="28" cy="24"/>
              </a:xfrm>
              <a:custGeom>
                <a:avLst/>
                <a:gdLst>
                  <a:gd name="T0" fmla="*/ 23 w 28"/>
                  <a:gd name="T1" fmla="*/ 24 h 24"/>
                  <a:gd name="T2" fmla="*/ 0 w 28"/>
                  <a:gd name="T3" fmla="*/ 15 h 24"/>
                  <a:gd name="T4" fmla="*/ 5 w 28"/>
                  <a:gd name="T5" fmla="*/ 2 h 24"/>
                  <a:gd name="T6" fmla="*/ 8 w 28"/>
                  <a:gd name="T7" fmla="*/ 1 h 24"/>
                  <a:gd name="T8" fmla="*/ 26 w 28"/>
                  <a:gd name="T9" fmla="*/ 8 h 24"/>
                  <a:gd name="T10" fmla="*/ 28 w 28"/>
                  <a:gd name="T11" fmla="*/ 11 h 24"/>
                  <a:gd name="T12" fmla="*/ 23 w 28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24">
                    <a:moveTo>
                      <a:pt x="23" y="24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1"/>
                      <a:pt x="7" y="0"/>
                      <a:pt x="8" y="1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8" y="8"/>
                      <a:pt x="28" y="10"/>
                      <a:pt x="28" y="11"/>
                    </a:cubicBezTo>
                    <a:lnTo>
                      <a:pt x="23" y="24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11" name="Freeform 21"/>
              <p:cNvSpPr>
                <a:spLocks/>
              </p:cNvSpPr>
              <p:nvPr/>
            </p:nvSpPr>
            <p:spPr bwMode="auto">
              <a:xfrm>
                <a:off x="3828" y="1661"/>
                <a:ext cx="487" cy="251"/>
              </a:xfrm>
              <a:custGeom>
                <a:avLst/>
                <a:gdLst>
                  <a:gd name="T0" fmla="*/ 468 w 485"/>
                  <a:gd name="T1" fmla="*/ 245 h 250"/>
                  <a:gd name="T2" fmla="*/ 13 w 485"/>
                  <a:gd name="T3" fmla="*/ 60 h 250"/>
                  <a:gd name="T4" fmla="*/ 8 w 485"/>
                  <a:gd name="T5" fmla="*/ 44 h 250"/>
                  <a:gd name="T6" fmla="*/ 70 w 485"/>
                  <a:gd name="T7" fmla="*/ 0 h 250"/>
                  <a:gd name="T8" fmla="*/ 470 w 485"/>
                  <a:gd name="T9" fmla="*/ 162 h 250"/>
                  <a:gd name="T10" fmla="*/ 482 w 485"/>
                  <a:gd name="T11" fmla="*/ 230 h 250"/>
                  <a:gd name="T12" fmla="*/ 468 w 485"/>
                  <a:gd name="T13" fmla="*/ 245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5" h="250">
                    <a:moveTo>
                      <a:pt x="468" y="245"/>
                    </a:moveTo>
                    <a:cubicBezTo>
                      <a:pt x="13" y="60"/>
                      <a:pt x="13" y="60"/>
                      <a:pt x="13" y="60"/>
                    </a:cubicBezTo>
                    <a:cubicBezTo>
                      <a:pt x="2" y="56"/>
                      <a:pt x="0" y="49"/>
                      <a:pt x="8" y="44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470" y="162"/>
                      <a:pt x="470" y="162"/>
                      <a:pt x="470" y="162"/>
                    </a:cubicBezTo>
                    <a:cubicBezTo>
                      <a:pt x="482" y="230"/>
                      <a:pt x="482" y="230"/>
                      <a:pt x="482" y="230"/>
                    </a:cubicBezTo>
                    <a:cubicBezTo>
                      <a:pt x="485" y="245"/>
                      <a:pt x="480" y="250"/>
                      <a:pt x="468" y="245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12" name="Freeform 22"/>
              <p:cNvSpPr>
                <a:spLocks/>
              </p:cNvSpPr>
              <p:nvPr/>
            </p:nvSpPr>
            <p:spPr bwMode="auto">
              <a:xfrm>
                <a:off x="3862" y="1674"/>
                <a:ext cx="431" cy="210"/>
              </a:xfrm>
              <a:custGeom>
                <a:avLst/>
                <a:gdLst>
                  <a:gd name="T0" fmla="*/ 0 w 431"/>
                  <a:gd name="T1" fmla="*/ 35 h 210"/>
                  <a:gd name="T2" fmla="*/ 46 w 431"/>
                  <a:gd name="T3" fmla="*/ 0 h 210"/>
                  <a:gd name="T4" fmla="*/ 421 w 431"/>
                  <a:gd name="T5" fmla="*/ 153 h 210"/>
                  <a:gd name="T6" fmla="*/ 431 w 431"/>
                  <a:gd name="T7" fmla="*/ 210 h 210"/>
                  <a:gd name="T8" fmla="*/ 0 w 431"/>
                  <a:gd name="T9" fmla="*/ 35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1" h="210">
                    <a:moveTo>
                      <a:pt x="0" y="35"/>
                    </a:moveTo>
                    <a:lnTo>
                      <a:pt x="46" y="0"/>
                    </a:lnTo>
                    <a:lnTo>
                      <a:pt x="421" y="153"/>
                    </a:lnTo>
                    <a:lnTo>
                      <a:pt x="431" y="210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13" name="Freeform 23"/>
              <p:cNvSpPr>
                <a:spLocks/>
              </p:cNvSpPr>
              <p:nvPr/>
            </p:nvSpPr>
            <p:spPr bwMode="auto">
              <a:xfrm>
                <a:off x="3836" y="1714"/>
                <a:ext cx="469" cy="193"/>
              </a:xfrm>
              <a:custGeom>
                <a:avLst/>
                <a:gdLst>
                  <a:gd name="T0" fmla="*/ 464 w 467"/>
                  <a:gd name="T1" fmla="*/ 192 h 192"/>
                  <a:gd name="T2" fmla="*/ 2 w 467"/>
                  <a:gd name="T3" fmla="*/ 4 h 192"/>
                  <a:gd name="T4" fmla="*/ 1 w 467"/>
                  <a:gd name="T5" fmla="*/ 2 h 192"/>
                  <a:gd name="T6" fmla="*/ 1 w 467"/>
                  <a:gd name="T7" fmla="*/ 2 h 192"/>
                  <a:gd name="T8" fmla="*/ 3 w 467"/>
                  <a:gd name="T9" fmla="*/ 1 h 192"/>
                  <a:gd name="T10" fmla="*/ 465 w 467"/>
                  <a:gd name="T11" fmla="*/ 188 h 192"/>
                  <a:gd name="T12" fmla="*/ 466 w 467"/>
                  <a:gd name="T13" fmla="*/ 191 h 192"/>
                  <a:gd name="T14" fmla="*/ 466 w 467"/>
                  <a:gd name="T15" fmla="*/ 191 h 192"/>
                  <a:gd name="T16" fmla="*/ 464 w 467"/>
                  <a:gd name="T17" fmla="*/ 192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7" h="192">
                    <a:moveTo>
                      <a:pt x="464" y="192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465" y="188"/>
                      <a:pt x="465" y="188"/>
                      <a:pt x="465" y="188"/>
                    </a:cubicBezTo>
                    <a:cubicBezTo>
                      <a:pt x="466" y="189"/>
                      <a:pt x="467" y="190"/>
                      <a:pt x="466" y="191"/>
                    </a:cubicBezTo>
                    <a:cubicBezTo>
                      <a:pt x="466" y="191"/>
                      <a:pt x="466" y="191"/>
                      <a:pt x="466" y="191"/>
                    </a:cubicBezTo>
                    <a:cubicBezTo>
                      <a:pt x="466" y="192"/>
                      <a:pt x="465" y="192"/>
                      <a:pt x="464" y="19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14" name="Freeform 24"/>
              <p:cNvSpPr>
                <a:spLocks/>
              </p:cNvSpPr>
              <p:nvPr/>
            </p:nvSpPr>
            <p:spPr bwMode="auto">
              <a:xfrm>
                <a:off x="4250" y="1789"/>
                <a:ext cx="28" cy="30"/>
              </a:xfrm>
              <a:custGeom>
                <a:avLst/>
                <a:gdLst>
                  <a:gd name="T0" fmla="*/ 17 w 28"/>
                  <a:gd name="T1" fmla="*/ 29 h 29"/>
                  <a:gd name="T2" fmla="*/ 1 w 28"/>
                  <a:gd name="T3" fmla="*/ 23 h 29"/>
                  <a:gd name="T4" fmla="*/ 0 w 28"/>
                  <a:gd name="T5" fmla="*/ 20 h 29"/>
                  <a:gd name="T6" fmla="*/ 8 w 28"/>
                  <a:gd name="T7" fmla="*/ 1 h 29"/>
                  <a:gd name="T8" fmla="*/ 11 w 28"/>
                  <a:gd name="T9" fmla="*/ 0 h 29"/>
                  <a:gd name="T10" fmla="*/ 26 w 28"/>
                  <a:gd name="T11" fmla="*/ 7 h 29"/>
                  <a:gd name="T12" fmla="*/ 28 w 28"/>
                  <a:gd name="T13" fmla="*/ 9 h 29"/>
                  <a:gd name="T14" fmla="*/ 20 w 28"/>
                  <a:gd name="T15" fmla="*/ 28 h 29"/>
                  <a:gd name="T16" fmla="*/ 17 w 28"/>
                  <a:gd name="T17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29">
                    <a:moveTo>
                      <a:pt x="17" y="29"/>
                    </a:moveTo>
                    <a:cubicBezTo>
                      <a:pt x="1" y="23"/>
                      <a:pt x="1" y="23"/>
                      <a:pt x="1" y="23"/>
                    </a:cubicBezTo>
                    <a:cubicBezTo>
                      <a:pt x="0" y="22"/>
                      <a:pt x="0" y="21"/>
                      <a:pt x="0" y="2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0"/>
                      <a:pt x="10" y="0"/>
                      <a:pt x="11" y="0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7" y="7"/>
                      <a:pt x="28" y="8"/>
                      <a:pt x="28" y="9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9"/>
                      <a:pt x="18" y="29"/>
                      <a:pt x="17" y="2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15" name="Freeform 25"/>
              <p:cNvSpPr>
                <a:spLocks/>
              </p:cNvSpPr>
              <p:nvPr/>
            </p:nvSpPr>
            <p:spPr bwMode="auto">
              <a:xfrm>
                <a:off x="3922" y="1656"/>
                <a:ext cx="28" cy="30"/>
              </a:xfrm>
              <a:custGeom>
                <a:avLst/>
                <a:gdLst>
                  <a:gd name="T0" fmla="*/ 18 w 28"/>
                  <a:gd name="T1" fmla="*/ 30 h 30"/>
                  <a:gd name="T2" fmla="*/ 2 w 28"/>
                  <a:gd name="T3" fmla="*/ 23 h 30"/>
                  <a:gd name="T4" fmla="*/ 1 w 28"/>
                  <a:gd name="T5" fmla="*/ 21 h 30"/>
                  <a:gd name="T6" fmla="*/ 8 w 28"/>
                  <a:gd name="T7" fmla="*/ 2 h 30"/>
                  <a:gd name="T8" fmla="*/ 11 w 28"/>
                  <a:gd name="T9" fmla="*/ 1 h 30"/>
                  <a:gd name="T10" fmla="*/ 27 w 28"/>
                  <a:gd name="T11" fmla="*/ 7 h 30"/>
                  <a:gd name="T12" fmla="*/ 28 w 28"/>
                  <a:gd name="T13" fmla="*/ 10 h 30"/>
                  <a:gd name="T14" fmla="*/ 20 w 28"/>
                  <a:gd name="T15" fmla="*/ 29 h 30"/>
                  <a:gd name="T16" fmla="*/ 18 w 28"/>
                  <a:gd name="T1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30">
                    <a:moveTo>
                      <a:pt x="18" y="30"/>
                    </a:moveTo>
                    <a:cubicBezTo>
                      <a:pt x="2" y="23"/>
                      <a:pt x="2" y="23"/>
                      <a:pt x="2" y="23"/>
                    </a:cubicBezTo>
                    <a:cubicBezTo>
                      <a:pt x="1" y="23"/>
                      <a:pt x="0" y="22"/>
                      <a:pt x="1" y="21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9" y="1"/>
                      <a:pt x="10" y="0"/>
                      <a:pt x="11" y="1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8" y="8"/>
                      <a:pt x="28" y="9"/>
                      <a:pt x="28" y="10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20" y="30"/>
                      <a:pt x="19" y="30"/>
                      <a:pt x="18" y="3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16" name="Freeform 26"/>
              <p:cNvSpPr>
                <a:spLocks/>
              </p:cNvSpPr>
              <p:nvPr/>
            </p:nvSpPr>
            <p:spPr bwMode="auto">
              <a:xfrm>
                <a:off x="3938" y="1615"/>
                <a:ext cx="22" cy="22"/>
              </a:xfrm>
              <a:custGeom>
                <a:avLst/>
                <a:gdLst>
                  <a:gd name="T0" fmla="*/ 14 w 22"/>
                  <a:gd name="T1" fmla="*/ 20 h 21"/>
                  <a:gd name="T2" fmla="*/ 2 w 22"/>
                  <a:gd name="T3" fmla="*/ 15 h 21"/>
                  <a:gd name="T4" fmla="*/ 1 w 22"/>
                  <a:gd name="T5" fmla="*/ 12 h 21"/>
                  <a:gd name="T6" fmla="*/ 4 w 22"/>
                  <a:gd name="T7" fmla="*/ 2 h 21"/>
                  <a:gd name="T8" fmla="*/ 8 w 22"/>
                  <a:gd name="T9" fmla="*/ 1 h 21"/>
                  <a:gd name="T10" fmla="*/ 20 w 22"/>
                  <a:gd name="T11" fmla="*/ 6 h 21"/>
                  <a:gd name="T12" fmla="*/ 22 w 22"/>
                  <a:gd name="T13" fmla="*/ 10 h 21"/>
                  <a:gd name="T14" fmla="*/ 18 w 22"/>
                  <a:gd name="T15" fmla="*/ 19 h 21"/>
                  <a:gd name="T16" fmla="*/ 14 w 22"/>
                  <a:gd name="T17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21">
                    <a:moveTo>
                      <a:pt x="14" y="20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1" y="15"/>
                      <a:pt x="0" y="13"/>
                      <a:pt x="1" y="1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1"/>
                      <a:pt x="6" y="0"/>
                      <a:pt x="8" y="1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2" y="7"/>
                      <a:pt x="22" y="8"/>
                      <a:pt x="22" y="10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7" y="20"/>
                      <a:pt x="16" y="21"/>
                      <a:pt x="14" y="2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17" name="Freeform 27"/>
              <p:cNvSpPr>
                <a:spLocks/>
              </p:cNvSpPr>
              <p:nvPr/>
            </p:nvSpPr>
            <p:spPr bwMode="auto">
              <a:xfrm>
                <a:off x="3945" y="1594"/>
                <a:ext cx="24" cy="24"/>
              </a:xfrm>
              <a:custGeom>
                <a:avLst/>
                <a:gdLst>
                  <a:gd name="T0" fmla="*/ 14 w 24"/>
                  <a:gd name="T1" fmla="*/ 24 h 24"/>
                  <a:gd name="T2" fmla="*/ 3 w 24"/>
                  <a:gd name="T3" fmla="*/ 19 h 24"/>
                  <a:gd name="T4" fmla="*/ 1 w 24"/>
                  <a:gd name="T5" fmla="*/ 15 h 24"/>
                  <a:gd name="T6" fmla="*/ 6 w 24"/>
                  <a:gd name="T7" fmla="*/ 2 h 24"/>
                  <a:gd name="T8" fmla="*/ 10 w 24"/>
                  <a:gd name="T9" fmla="*/ 0 h 24"/>
                  <a:gd name="T10" fmla="*/ 22 w 24"/>
                  <a:gd name="T11" fmla="*/ 5 h 24"/>
                  <a:gd name="T12" fmla="*/ 23 w 24"/>
                  <a:gd name="T13" fmla="*/ 9 h 24"/>
                  <a:gd name="T14" fmla="*/ 18 w 24"/>
                  <a:gd name="T15" fmla="*/ 22 h 24"/>
                  <a:gd name="T16" fmla="*/ 14 w 24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5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0"/>
                      <a:pt x="9" y="0"/>
                      <a:pt x="10" y="0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3" y="6"/>
                      <a:pt x="24" y="8"/>
                      <a:pt x="23" y="9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8" y="23"/>
                      <a:pt x="16" y="24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18" name="Freeform 28"/>
              <p:cNvSpPr>
                <a:spLocks/>
              </p:cNvSpPr>
              <p:nvPr/>
            </p:nvSpPr>
            <p:spPr bwMode="auto">
              <a:xfrm>
                <a:off x="3954" y="1572"/>
                <a:ext cx="25" cy="24"/>
              </a:xfrm>
              <a:custGeom>
                <a:avLst/>
                <a:gdLst>
                  <a:gd name="T0" fmla="*/ 14 w 24"/>
                  <a:gd name="T1" fmla="*/ 24 h 24"/>
                  <a:gd name="T2" fmla="*/ 3 w 24"/>
                  <a:gd name="T3" fmla="*/ 19 h 24"/>
                  <a:gd name="T4" fmla="*/ 1 w 24"/>
                  <a:gd name="T5" fmla="*/ 15 h 24"/>
                  <a:gd name="T6" fmla="*/ 6 w 24"/>
                  <a:gd name="T7" fmla="*/ 2 h 24"/>
                  <a:gd name="T8" fmla="*/ 10 w 24"/>
                  <a:gd name="T9" fmla="*/ 0 h 24"/>
                  <a:gd name="T10" fmla="*/ 21 w 24"/>
                  <a:gd name="T11" fmla="*/ 5 h 24"/>
                  <a:gd name="T12" fmla="*/ 23 w 24"/>
                  <a:gd name="T13" fmla="*/ 9 h 24"/>
                  <a:gd name="T14" fmla="*/ 18 w 24"/>
                  <a:gd name="T15" fmla="*/ 22 h 24"/>
                  <a:gd name="T16" fmla="*/ 14 w 24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5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1"/>
                      <a:pt x="8" y="0"/>
                      <a:pt x="10" y="0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3" y="6"/>
                      <a:pt x="24" y="8"/>
                      <a:pt x="23" y="9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8" y="23"/>
                      <a:pt x="16" y="24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19" name="Freeform 29"/>
              <p:cNvSpPr>
                <a:spLocks/>
              </p:cNvSpPr>
              <p:nvPr/>
            </p:nvSpPr>
            <p:spPr bwMode="auto">
              <a:xfrm>
                <a:off x="3963" y="1550"/>
                <a:ext cx="25" cy="24"/>
              </a:xfrm>
              <a:custGeom>
                <a:avLst/>
                <a:gdLst>
                  <a:gd name="T0" fmla="*/ 14 w 24"/>
                  <a:gd name="T1" fmla="*/ 24 h 24"/>
                  <a:gd name="T2" fmla="*/ 3 w 24"/>
                  <a:gd name="T3" fmla="*/ 19 h 24"/>
                  <a:gd name="T4" fmla="*/ 1 w 24"/>
                  <a:gd name="T5" fmla="*/ 15 h 24"/>
                  <a:gd name="T6" fmla="*/ 6 w 24"/>
                  <a:gd name="T7" fmla="*/ 2 h 24"/>
                  <a:gd name="T8" fmla="*/ 10 w 24"/>
                  <a:gd name="T9" fmla="*/ 0 h 24"/>
                  <a:gd name="T10" fmla="*/ 21 w 24"/>
                  <a:gd name="T11" fmla="*/ 5 h 24"/>
                  <a:gd name="T12" fmla="*/ 23 w 24"/>
                  <a:gd name="T13" fmla="*/ 9 h 24"/>
                  <a:gd name="T14" fmla="*/ 18 w 24"/>
                  <a:gd name="T15" fmla="*/ 22 h 24"/>
                  <a:gd name="T16" fmla="*/ 14 w 24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5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3" y="6"/>
                      <a:pt x="24" y="8"/>
                      <a:pt x="23" y="9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7" y="24"/>
                      <a:pt x="15" y="24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20" name="Freeform 30"/>
              <p:cNvSpPr>
                <a:spLocks/>
              </p:cNvSpPr>
              <p:nvPr/>
            </p:nvSpPr>
            <p:spPr bwMode="auto">
              <a:xfrm>
                <a:off x="3972" y="1528"/>
                <a:ext cx="25" cy="25"/>
              </a:xfrm>
              <a:custGeom>
                <a:avLst/>
                <a:gdLst>
                  <a:gd name="T0" fmla="*/ 14 w 24"/>
                  <a:gd name="T1" fmla="*/ 24 h 25"/>
                  <a:gd name="T2" fmla="*/ 2 w 24"/>
                  <a:gd name="T3" fmla="*/ 19 h 25"/>
                  <a:gd name="T4" fmla="*/ 1 w 24"/>
                  <a:gd name="T5" fmla="*/ 15 h 25"/>
                  <a:gd name="T6" fmla="*/ 6 w 24"/>
                  <a:gd name="T7" fmla="*/ 2 h 25"/>
                  <a:gd name="T8" fmla="*/ 10 w 24"/>
                  <a:gd name="T9" fmla="*/ 1 h 25"/>
                  <a:gd name="T10" fmla="*/ 21 w 24"/>
                  <a:gd name="T11" fmla="*/ 5 h 25"/>
                  <a:gd name="T12" fmla="*/ 23 w 24"/>
                  <a:gd name="T13" fmla="*/ 10 h 25"/>
                  <a:gd name="T14" fmla="*/ 18 w 24"/>
                  <a:gd name="T15" fmla="*/ 22 h 25"/>
                  <a:gd name="T16" fmla="*/ 14 w 24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5">
                    <a:moveTo>
                      <a:pt x="14" y="24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3" y="6"/>
                      <a:pt x="24" y="8"/>
                      <a:pt x="23" y="10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7" y="24"/>
                      <a:pt x="15" y="25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21" name="Freeform 31"/>
              <p:cNvSpPr>
                <a:spLocks/>
              </p:cNvSpPr>
              <p:nvPr/>
            </p:nvSpPr>
            <p:spPr bwMode="auto">
              <a:xfrm>
                <a:off x="3982" y="1506"/>
                <a:ext cx="24" cy="25"/>
              </a:xfrm>
              <a:custGeom>
                <a:avLst/>
                <a:gdLst>
                  <a:gd name="T0" fmla="*/ 14 w 24"/>
                  <a:gd name="T1" fmla="*/ 24 h 25"/>
                  <a:gd name="T2" fmla="*/ 2 w 24"/>
                  <a:gd name="T3" fmla="*/ 19 h 25"/>
                  <a:gd name="T4" fmla="*/ 0 w 24"/>
                  <a:gd name="T5" fmla="*/ 15 h 25"/>
                  <a:gd name="T6" fmla="*/ 6 w 24"/>
                  <a:gd name="T7" fmla="*/ 3 h 25"/>
                  <a:gd name="T8" fmla="*/ 10 w 24"/>
                  <a:gd name="T9" fmla="*/ 1 h 25"/>
                  <a:gd name="T10" fmla="*/ 21 w 24"/>
                  <a:gd name="T11" fmla="*/ 5 h 25"/>
                  <a:gd name="T12" fmla="*/ 23 w 24"/>
                  <a:gd name="T13" fmla="*/ 10 h 25"/>
                  <a:gd name="T14" fmla="*/ 18 w 24"/>
                  <a:gd name="T15" fmla="*/ 22 h 25"/>
                  <a:gd name="T16" fmla="*/ 14 w 24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5">
                    <a:moveTo>
                      <a:pt x="14" y="24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1" y="19"/>
                      <a:pt x="0" y="17"/>
                      <a:pt x="0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3" y="6"/>
                      <a:pt x="24" y="8"/>
                      <a:pt x="23" y="10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7" y="24"/>
                      <a:pt x="15" y="25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22" name="Freeform 32"/>
              <p:cNvSpPr>
                <a:spLocks/>
              </p:cNvSpPr>
              <p:nvPr/>
            </p:nvSpPr>
            <p:spPr bwMode="auto">
              <a:xfrm>
                <a:off x="3960" y="1624"/>
                <a:ext cx="23" cy="22"/>
              </a:xfrm>
              <a:custGeom>
                <a:avLst/>
                <a:gdLst>
                  <a:gd name="T0" fmla="*/ 14 w 22"/>
                  <a:gd name="T1" fmla="*/ 20 h 21"/>
                  <a:gd name="T2" fmla="*/ 2 w 22"/>
                  <a:gd name="T3" fmla="*/ 15 h 21"/>
                  <a:gd name="T4" fmla="*/ 0 w 22"/>
                  <a:gd name="T5" fmla="*/ 12 h 21"/>
                  <a:gd name="T6" fmla="*/ 4 w 22"/>
                  <a:gd name="T7" fmla="*/ 2 h 21"/>
                  <a:gd name="T8" fmla="*/ 8 w 22"/>
                  <a:gd name="T9" fmla="*/ 1 h 21"/>
                  <a:gd name="T10" fmla="*/ 20 w 22"/>
                  <a:gd name="T11" fmla="*/ 6 h 21"/>
                  <a:gd name="T12" fmla="*/ 22 w 22"/>
                  <a:gd name="T13" fmla="*/ 9 h 21"/>
                  <a:gd name="T14" fmla="*/ 18 w 22"/>
                  <a:gd name="T15" fmla="*/ 19 h 21"/>
                  <a:gd name="T16" fmla="*/ 14 w 22"/>
                  <a:gd name="T17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21">
                    <a:moveTo>
                      <a:pt x="14" y="20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0" y="15"/>
                      <a:pt x="0" y="13"/>
                      <a:pt x="0" y="1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1"/>
                      <a:pt x="6" y="0"/>
                      <a:pt x="8" y="1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1" y="6"/>
                      <a:pt x="22" y="8"/>
                      <a:pt x="22" y="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7" y="20"/>
                      <a:pt x="16" y="21"/>
                      <a:pt x="14" y="2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23" name="Freeform 33"/>
              <p:cNvSpPr>
                <a:spLocks/>
              </p:cNvSpPr>
              <p:nvPr/>
            </p:nvSpPr>
            <p:spPr bwMode="auto">
              <a:xfrm>
                <a:off x="3967" y="1602"/>
                <a:ext cx="45" cy="34"/>
              </a:xfrm>
              <a:custGeom>
                <a:avLst/>
                <a:gdLst>
                  <a:gd name="T0" fmla="*/ 34 w 44"/>
                  <a:gd name="T1" fmla="*/ 32 h 33"/>
                  <a:gd name="T2" fmla="*/ 3 w 44"/>
                  <a:gd name="T3" fmla="*/ 20 h 33"/>
                  <a:gd name="T4" fmla="*/ 1 w 44"/>
                  <a:gd name="T5" fmla="*/ 15 h 33"/>
                  <a:gd name="T6" fmla="*/ 6 w 44"/>
                  <a:gd name="T7" fmla="*/ 3 h 33"/>
                  <a:gd name="T8" fmla="*/ 10 w 44"/>
                  <a:gd name="T9" fmla="*/ 1 h 33"/>
                  <a:gd name="T10" fmla="*/ 41 w 44"/>
                  <a:gd name="T11" fmla="*/ 14 h 33"/>
                  <a:gd name="T12" fmla="*/ 43 w 44"/>
                  <a:gd name="T13" fmla="*/ 19 h 33"/>
                  <a:gd name="T14" fmla="*/ 38 w 44"/>
                  <a:gd name="T15" fmla="*/ 31 h 33"/>
                  <a:gd name="T16" fmla="*/ 34 w 44"/>
                  <a:gd name="T17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" h="33">
                    <a:moveTo>
                      <a:pt x="34" y="32"/>
                    </a:moveTo>
                    <a:cubicBezTo>
                      <a:pt x="3" y="20"/>
                      <a:pt x="3" y="20"/>
                      <a:pt x="3" y="20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1"/>
                      <a:pt x="9" y="0"/>
                      <a:pt x="10" y="1"/>
                    </a:cubicBezTo>
                    <a:cubicBezTo>
                      <a:pt x="41" y="14"/>
                      <a:pt x="41" y="14"/>
                      <a:pt x="41" y="14"/>
                    </a:cubicBezTo>
                    <a:cubicBezTo>
                      <a:pt x="43" y="15"/>
                      <a:pt x="44" y="17"/>
                      <a:pt x="43" y="19"/>
                    </a:cubicBezTo>
                    <a:cubicBezTo>
                      <a:pt x="38" y="31"/>
                      <a:pt x="38" y="31"/>
                      <a:pt x="38" y="31"/>
                    </a:cubicBezTo>
                    <a:cubicBezTo>
                      <a:pt x="38" y="32"/>
                      <a:pt x="36" y="33"/>
                      <a:pt x="34" y="32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24" name="Freeform 34"/>
              <p:cNvSpPr>
                <a:spLocks/>
              </p:cNvSpPr>
              <p:nvPr/>
            </p:nvSpPr>
            <p:spPr bwMode="auto">
              <a:xfrm>
                <a:off x="3977" y="1581"/>
                <a:ext cx="30" cy="27"/>
              </a:xfrm>
              <a:custGeom>
                <a:avLst/>
                <a:gdLst>
                  <a:gd name="T0" fmla="*/ 19 w 30"/>
                  <a:gd name="T1" fmla="*/ 26 h 27"/>
                  <a:gd name="T2" fmla="*/ 3 w 30"/>
                  <a:gd name="T3" fmla="*/ 19 h 27"/>
                  <a:gd name="T4" fmla="*/ 1 w 30"/>
                  <a:gd name="T5" fmla="*/ 14 h 27"/>
                  <a:gd name="T6" fmla="*/ 6 w 30"/>
                  <a:gd name="T7" fmla="*/ 2 h 27"/>
                  <a:gd name="T8" fmla="*/ 10 w 30"/>
                  <a:gd name="T9" fmla="*/ 0 h 27"/>
                  <a:gd name="T10" fmla="*/ 27 w 30"/>
                  <a:gd name="T11" fmla="*/ 7 h 27"/>
                  <a:gd name="T12" fmla="*/ 29 w 30"/>
                  <a:gd name="T13" fmla="*/ 12 h 27"/>
                  <a:gd name="T14" fmla="*/ 24 w 30"/>
                  <a:gd name="T15" fmla="*/ 24 h 27"/>
                  <a:gd name="T16" fmla="*/ 19 w 30"/>
                  <a:gd name="T17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27">
                    <a:moveTo>
                      <a:pt x="19" y="26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4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0"/>
                      <a:pt x="8" y="0"/>
                      <a:pt x="10" y="0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9" y="8"/>
                      <a:pt x="30" y="10"/>
                      <a:pt x="29" y="12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3" y="26"/>
                      <a:pt x="21" y="27"/>
                      <a:pt x="19" y="26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25" name="Freeform 35"/>
              <p:cNvSpPr>
                <a:spLocks/>
              </p:cNvSpPr>
              <p:nvPr/>
            </p:nvSpPr>
            <p:spPr bwMode="auto">
              <a:xfrm>
                <a:off x="3986" y="1559"/>
                <a:ext cx="46" cy="33"/>
              </a:xfrm>
              <a:custGeom>
                <a:avLst/>
                <a:gdLst>
                  <a:gd name="T0" fmla="*/ 36 w 46"/>
                  <a:gd name="T1" fmla="*/ 33 h 33"/>
                  <a:gd name="T2" fmla="*/ 3 w 46"/>
                  <a:gd name="T3" fmla="*/ 19 h 33"/>
                  <a:gd name="T4" fmla="*/ 1 w 46"/>
                  <a:gd name="T5" fmla="*/ 14 h 33"/>
                  <a:gd name="T6" fmla="*/ 5 w 46"/>
                  <a:gd name="T7" fmla="*/ 2 h 33"/>
                  <a:gd name="T8" fmla="*/ 10 w 46"/>
                  <a:gd name="T9" fmla="*/ 0 h 33"/>
                  <a:gd name="T10" fmla="*/ 44 w 46"/>
                  <a:gd name="T11" fmla="*/ 14 h 33"/>
                  <a:gd name="T12" fmla="*/ 46 w 46"/>
                  <a:gd name="T13" fmla="*/ 19 h 33"/>
                  <a:gd name="T14" fmla="*/ 41 w 46"/>
                  <a:gd name="T15" fmla="*/ 31 h 33"/>
                  <a:gd name="T16" fmla="*/ 36 w 46"/>
                  <a:gd name="T17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33">
                    <a:moveTo>
                      <a:pt x="36" y="33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4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44" y="14"/>
                      <a:pt x="44" y="14"/>
                      <a:pt x="44" y="14"/>
                    </a:cubicBezTo>
                    <a:cubicBezTo>
                      <a:pt x="45" y="15"/>
                      <a:pt x="46" y="17"/>
                      <a:pt x="46" y="19"/>
                    </a:cubicBezTo>
                    <a:cubicBezTo>
                      <a:pt x="41" y="31"/>
                      <a:pt x="41" y="31"/>
                      <a:pt x="41" y="31"/>
                    </a:cubicBezTo>
                    <a:cubicBezTo>
                      <a:pt x="40" y="33"/>
                      <a:pt x="38" y="33"/>
                      <a:pt x="36" y="33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26" name="Freeform 36"/>
              <p:cNvSpPr>
                <a:spLocks/>
              </p:cNvSpPr>
              <p:nvPr/>
            </p:nvSpPr>
            <p:spPr bwMode="auto">
              <a:xfrm>
                <a:off x="3995" y="1537"/>
                <a:ext cx="24" cy="24"/>
              </a:xfrm>
              <a:custGeom>
                <a:avLst/>
                <a:gdLst>
                  <a:gd name="T0" fmla="*/ 13 w 24"/>
                  <a:gd name="T1" fmla="*/ 24 h 24"/>
                  <a:gd name="T2" fmla="*/ 2 w 24"/>
                  <a:gd name="T3" fmla="*/ 19 h 24"/>
                  <a:gd name="T4" fmla="*/ 0 w 24"/>
                  <a:gd name="T5" fmla="*/ 15 h 24"/>
                  <a:gd name="T6" fmla="*/ 5 w 24"/>
                  <a:gd name="T7" fmla="*/ 2 h 24"/>
                  <a:gd name="T8" fmla="*/ 10 w 24"/>
                  <a:gd name="T9" fmla="*/ 0 h 24"/>
                  <a:gd name="T10" fmla="*/ 21 w 24"/>
                  <a:gd name="T11" fmla="*/ 5 h 24"/>
                  <a:gd name="T12" fmla="*/ 23 w 24"/>
                  <a:gd name="T13" fmla="*/ 9 h 24"/>
                  <a:gd name="T14" fmla="*/ 18 w 24"/>
                  <a:gd name="T15" fmla="*/ 22 h 24"/>
                  <a:gd name="T16" fmla="*/ 13 w 24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3" y="24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1" y="18"/>
                      <a:pt x="0" y="16"/>
                      <a:pt x="0" y="15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3" y="6"/>
                      <a:pt x="24" y="8"/>
                      <a:pt x="23" y="9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7" y="24"/>
                      <a:pt x="15" y="24"/>
                      <a:pt x="13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27" name="Freeform 37"/>
              <p:cNvSpPr>
                <a:spLocks/>
              </p:cNvSpPr>
              <p:nvPr/>
            </p:nvSpPr>
            <p:spPr bwMode="auto">
              <a:xfrm>
                <a:off x="4004" y="1515"/>
                <a:ext cx="23" cy="24"/>
              </a:xfrm>
              <a:custGeom>
                <a:avLst/>
                <a:gdLst>
                  <a:gd name="T0" fmla="*/ 13 w 23"/>
                  <a:gd name="T1" fmla="*/ 24 h 24"/>
                  <a:gd name="T2" fmla="*/ 2 w 23"/>
                  <a:gd name="T3" fmla="*/ 19 h 24"/>
                  <a:gd name="T4" fmla="*/ 0 w 23"/>
                  <a:gd name="T5" fmla="*/ 15 h 24"/>
                  <a:gd name="T6" fmla="*/ 5 w 23"/>
                  <a:gd name="T7" fmla="*/ 2 h 24"/>
                  <a:gd name="T8" fmla="*/ 10 w 23"/>
                  <a:gd name="T9" fmla="*/ 1 h 24"/>
                  <a:gd name="T10" fmla="*/ 21 w 23"/>
                  <a:gd name="T11" fmla="*/ 5 h 24"/>
                  <a:gd name="T12" fmla="*/ 23 w 23"/>
                  <a:gd name="T13" fmla="*/ 9 h 24"/>
                  <a:gd name="T14" fmla="*/ 18 w 23"/>
                  <a:gd name="T15" fmla="*/ 22 h 24"/>
                  <a:gd name="T16" fmla="*/ 13 w 23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24">
                    <a:moveTo>
                      <a:pt x="13" y="24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0" y="19"/>
                      <a:pt x="0" y="17"/>
                      <a:pt x="0" y="15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3" y="6"/>
                      <a:pt x="23" y="8"/>
                      <a:pt x="23" y="9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7" y="24"/>
                      <a:pt x="15" y="24"/>
                      <a:pt x="13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28" name="Freeform 38"/>
              <p:cNvSpPr>
                <a:spLocks/>
              </p:cNvSpPr>
              <p:nvPr/>
            </p:nvSpPr>
            <p:spPr bwMode="auto">
              <a:xfrm>
                <a:off x="3983" y="1634"/>
                <a:ext cx="20" cy="20"/>
              </a:xfrm>
              <a:custGeom>
                <a:avLst/>
                <a:gdLst>
                  <a:gd name="T0" fmla="*/ 12 w 20"/>
                  <a:gd name="T1" fmla="*/ 19 h 20"/>
                  <a:gd name="T2" fmla="*/ 2 w 20"/>
                  <a:gd name="T3" fmla="*/ 15 h 20"/>
                  <a:gd name="T4" fmla="*/ 0 w 20"/>
                  <a:gd name="T5" fmla="*/ 11 h 20"/>
                  <a:gd name="T6" fmla="*/ 4 w 20"/>
                  <a:gd name="T7" fmla="*/ 2 h 20"/>
                  <a:gd name="T8" fmla="*/ 8 w 20"/>
                  <a:gd name="T9" fmla="*/ 1 h 20"/>
                  <a:gd name="T10" fmla="*/ 18 w 20"/>
                  <a:gd name="T11" fmla="*/ 5 h 20"/>
                  <a:gd name="T12" fmla="*/ 20 w 20"/>
                  <a:gd name="T13" fmla="*/ 9 h 20"/>
                  <a:gd name="T14" fmla="*/ 16 w 20"/>
                  <a:gd name="T15" fmla="*/ 18 h 20"/>
                  <a:gd name="T16" fmla="*/ 12 w 20"/>
                  <a:gd name="T17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20">
                    <a:moveTo>
                      <a:pt x="12" y="19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0" y="14"/>
                      <a:pt x="0" y="13"/>
                      <a:pt x="0" y="1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6" y="0"/>
                      <a:pt x="8" y="1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20" y="6"/>
                      <a:pt x="20" y="7"/>
                      <a:pt x="20" y="9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5" y="19"/>
                      <a:pt x="14" y="20"/>
                      <a:pt x="12" y="1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29" name="Freeform 39"/>
              <p:cNvSpPr>
                <a:spLocks/>
              </p:cNvSpPr>
              <p:nvPr/>
            </p:nvSpPr>
            <p:spPr bwMode="auto">
              <a:xfrm>
                <a:off x="4003" y="1642"/>
                <a:ext cx="21" cy="20"/>
              </a:xfrm>
              <a:custGeom>
                <a:avLst/>
                <a:gdLst>
                  <a:gd name="T0" fmla="*/ 13 w 21"/>
                  <a:gd name="T1" fmla="*/ 20 h 20"/>
                  <a:gd name="T2" fmla="*/ 2 w 21"/>
                  <a:gd name="T3" fmla="*/ 15 h 20"/>
                  <a:gd name="T4" fmla="*/ 1 w 21"/>
                  <a:gd name="T5" fmla="*/ 12 h 20"/>
                  <a:gd name="T6" fmla="*/ 4 w 21"/>
                  <a:gd name="T7" fmla="*/ 3 h 20"/>
                  <a:gd name="T8" fmla="*/ 8 w 21"/>
                  <a:gd name="T9" fmla="*/ 1 h 20"/>
                  <a:gd name="T10" fmla="*/ 19 w 21"/>
                  <a:gd name="T11" fmla="*/ 5 h 20"/>
                  <a:gd name="T12" fmla="*/ 20 w 21"/>
                  <a:gd name="T13" fmla="*/ 9 h 20"/>
                  <a:gd name="T14" fmla="*/ 16 w 21"/>
                  <a:gd name="T15" fmla="*/ 18 h 20"/>
                  <a:gd name="T16" fmla="*/ 13 w 21"/>
                  <a:gd name="T17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20">
                    <a:moveTo>
                      <a:pt x="13" y="20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1" y="15"/>
                      <a:pt x="0" y="13"/>
                      <a:pt x="1" y="12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1"/>
                      <a:pt x="7" y="0"/>
                      <a:pt x="8" y="1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20" y="6"/>
                      <a:pt x="21" y="8"/>
                      <a:pt x="20" y="9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6" y="20"/>
                      <a:pt x="14" y="20"/>
                      <a:pt x="13" y="2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30" name="Freeform 40"/>
              <p:cNvSpPr>
                <a:spLocks/>
              </p:cNvSpPr>
              <p:nvPr/>
            </p:nvSpPr>
            <p:spPr bwMode="auto">
              <a:xfrm>
                <a:off x="4024" y="1651"/>
                <a:ext cx="20" cy="20"/>
              </a:xfrm>
              <a:custGeom>
                <a:avLst/>
                <a:gdLst>
                  <a:gd name="T0" fmla="*/ 12 w 20"/>
                  <a:gd name="T1" fmla="*/ 19 h 20"/>
                  <a:gd name="T2" fmla="*/ 2 w 20"/>
                  <a:gd name="T3" fmla="*/ 15 h 20"/>
                  <a:gd name="T4" fmla="*/ 0 w 20"/>
                  <a:gd name="T5" fmla="*/ 11 h 20"/>
                  <a:gd name="T6" fmla="*/ 4 w 20"/>
                  <a:gd name="T7" fmla="*/ 2 h 20"/>
                  <a:gd name="T8" fmla="*/ 7 w 20"/>
                  <a:gd name="T9" fmla="*/ 0 h 20"/>
                  <a:gd name="T10" fmla="*/ 18 w 20"/>
                  <a:gd name="T11" fmla="*/ 5 h 20"/>
                  <a:gd name="T12" fmla="*/ 20 w 20"/>
                  <a:gd name="T13" fmla="*/ 8 h 20"/>
                  <a:gd name="T14" fmla="*/ 16 w 20"/>
                  <a:gd name="T15" fmla="*/ 17 h 20"/>
                  <a:gd name="T16" fmla="*/ 12 w 20"/>
                  <a:gd name="T17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20">
                    <a:moveTo>
                      <a:pt x="12" y="19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0" y="14"/>
                      <a:pt x="0" y="12"/>
                      <a:pt x="0" y="1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0"/>
                      <a:pt x="6" y="0"/>
                      <a:pt x="7" y="0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20" y="5"/>
                      <a:pt x="20" y="7"/>
                      <a:pt x="20" y="8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5" y="19"/>
                      <a:pt x="14" y="20"/>
                      <a:pt x="12" y="1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31" name="Freeform 41"/>
              <p:cNvSpPr>
                <a:spLocks/>
              </p:cNvSpPr>
              <p:nvPr/>
            </p:nvSpPr>
            <p:spPr bwMode="auto">
              <a:xfrm>
                <a:off x="4044" y="1659"/>
                <a:ext cx="21" cy="20"/>
              </a:xfrm>
              <a:custGeom>
                <a:avLst/>
                <a:gdLst>
                  <a:gd name="T0" fmla="*/ 13 w 21"/>
                  <a:gd name="T1" fmla="*/ 19 h 20"/>
                  <a:gd name="T2" fmla="*/ 2 w 21"/>
                  <a:gd name="T3" fmla="*/ 15 h 20"/>
                  <a:gd name="T4" fmla="*/ 1 w 21"/>
                  <a:gd name="T5" fmla="*/ 11 h 20"/>
                  <a:gd name="T6" fmla="*/ 4 w 21"/>
                  <a:gd name="T7" fmla="*/ 2 h 20"/>
                  <a:gd name="T8" fmla="*/ 8 w 21"/>
                  <a:gd name="T9" fmla="*/ 1 h 20"/>
                  <a:gd name="T10" fmla="*/ 19 w 21"/>
                  <a:gd name="T11" fmla="*/ 5 h 20"/>
                  <a:gd name="T12" fmla="*/ 20 w 21"/>
                  <a:gd name="T13" fmla="*/ 9 h 20"/>
                  <a:gd name="T14" fmla="*/ 16 w 21"/>
                  <a:gd name="T15" fmla="*/ 18 h 20"/>
                  <a:gd name="T16" fmla="*/ 13 w 21"/>
                  <a:gd name="T17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20">
                    <a:moveTo>
                      <a:pt x="13" y="19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1" y="14"/>
                      <a:pt x="0" y="13"/>
                      <a:pt x="1" y="1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1"/>
                      <a:pt x="7" y="0"/>
                      <a:pt x="8" y="1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20" y="6"/>
                      <a:pt x="21" y="7"/>
                      <a:pt x="20" y="9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6" y="19"/>
                      <a:pt x="14" y="20"/>
                      <a:pt x="13" y="1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32" name="Freeform 42"/>
              <p:cNvSpPr>
                <a:spLocks/>
              </p:cNvSpPr>
              <p:nvPr/>
            </p:nvSpPr>
            <p:spPr bwMode="auto">
              <a:xfrm>
                <a:off x="4065" y="1667"/>
                <a:ext cx="20" cy="20"/>
              </a:xfrm>
              <a:custGeom>
                <a:avLst/>
                <a:gdLst>
                  <a:gd name="T0" fmla="*/ 12 w 20"/>
                  <a:gd name="T1" fmla="*/ 20 h 20"/>
                  <a:gd name="T2" fmla="*/ 2 w 20"/>
                  <a:gd name="T3" fmla="*/ 15 h 20"/>
                  <a:gd name="T4" fmla="*/ 0 w 20"/>
                  <a:gd name="T5" fmla="*/ 12 h 20"/>
                  <a:gd name="T6" fmla="*/ 4 w 20"/>
                  <a:gd name="T7" fmla="*/ 2 h 20"/>
                  <a:gd name="T8" fmla="*/ 7 w 20"/>
                  <a:gd name="T9" fmla="*/ 1 h 20"/>
                  <a:gd name="T10" fmla="*/ 18 w 20"/>
                  <a:gd name="T11" fmla="*/ 5 h 20"/>
                  <a:gd name="T12" fmla="*/ 20 w 20"/>
                  <a:gd name="T13" fmla="*/ 9 h 20"/>
                  <a:gd name="T14" fmla="*/ 16 w 20"/>
                  <a:gd name="T15" fmla="*/ 18 h 20"/>
                  <a:gd name="T16" fmla="*/ 12 w 20"/>
                  <a:gd name="T17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20">
                    <a:moveTo>
                      <a:pt x="12" y="20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0" y="15"/>
                      <a:pt x="0" y="13"/>
                      <a:pt x="0" y="1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6" y="0"/>
                      <a:pt x="7" y="1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20" y="6"/>
                      <a:pt x="20" y="8"/>
                      <a:pt x="20" y="9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5" y="19"/>
                      <a:pt x="14" y="20"/>
                      <a:pt x="12" y="2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33" name="Freeform 43"/>
              <p:cNvSpPr>
                <a:spLocks/>
              </p:cNvSpPr>
              <p:nvPr/>
            </p:nvSpPr>
            <p:spPr bwMode="auto">
              <a:xfrm>
                <a:off x="4085" y="1676"/>
                <a:ext cx="21" cy="20"/>
              </a:xfrm>
              <a:custGeom>
                <a:avLst/>
                <a:gdLst>
                  <a:gd name="T0" fmla="*/ 13 w 21"/>
                  <a:gd name="T1" fmla="*/ 19 h 20"/>
                  <a:gd name="T2" fmla="*/ 2 w 21"/>
                  <a:gd name="T3" fmla="*/ 15 h 20"/>
                  <a:gd name="T4" fmla="*/ 1 w 21"/>
                  <a:gd name="T5" fmla="*/ 11 h 20"/>
                  <a:gd name="T6" fmla="*/ 4 w 21"/>
                  <a:gd name="T7" fmla="*/ 2 h 20"/>
                  <a:gd name="T8" fmla="*/ 8 w 21"/>
                  <a:gd name="T9" fmla="*/ 0 h 20"/>
                  <a:gd name="T10" fmla="*/ 19 w 21"/>
                  <a:gd name="T11" fmla="*/ 5 h 20"/>
                  <a:gd name="T12" fmla="*/ 20 w 21"/>
                  <a:gd name="T13" fmla="*/ 8 h 20"/>
                  <a:gd name="T14" fmla="*/ 16 w 21"/>
                  <a:gd name="T15" fmla="*/ 17 h 20"/>
                  <a:gd name="T16" fmla="*/ 13 w 21"/>
                  <a:gd name="T17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20">
                    <a:moveTo>
                      <a:pt x="13" y="19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1" y="14"/>
                      <a:pt x="0" y="12"/>
                      <a:pt x="1" y="1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0"/>
                      <a:pt x="7" y="0"/>
                      <a:pt x="8" y="0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20" y="5"/>
                      <a:pt x="21" y="7"/>
                      <a:pt x="20" y="8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9"/>
                      <a:pt x="14" y="20"/>
                      <a:pt x="13" y="1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34" name="Freeform 44"/>
              <p:cNvSpPr>
                <a:spLocks/>
              </p:cNvSpPr>
              <p:nvPr/>
            </p:nvSpPr>
            <p:spPr bwMode="auto">
              <a:xfrm>
                <a:off x="4106" y="1684"/>
                <a:ext cx="20" cy="20"/>
              </a:xfrm>
              <a:custGeom>
                <a:avLst/>
                <a:gdLst>
                  <a:gd name="T0" fmla="*/ 12 w 20"/>
                  <a:gd name="T1" fmla="*/ 19 h 20"/>
                  <a:gd name="T2" fmla="*/ 2 w 20"/>
                  <a:gd name="T3" fmla="*/ 15 h 20"/>
                  <a:gd name="T4" fmla="*/ 0 w 20"/>
                  <a:gd name="T5" fmla="*/ 11 h 20"/>
                  <a:gd name="T6" fmla="*/ 4 w 20"/>
                  <a:gd name="T7" fmla="*/ 2 h 20"/>
                  <a:gd name="T8" fmla="*/ 7 w 20"/>
                  <a:gd name="T9" fmla="*/ 1 h 20"/>
                  <a:gd name="T10" fmla="*/ 18 w 20"/>
                  <a:gd name="T11" fmla="*/ 5 h 20"/>
                  <a:gd name="T12" fmla="*/ 20 w 20"/>
                  <a:gd name="T13" fmla="*/ 9 h 20"/>
                  <a:gd name="T14" fmla="*/ 16 w 20"/>
                  <a:gd name="T15" fmla="*/ 18 h 20"/>
                  <a:gd name="T16" fmla="*/ 12 w 20"/>
                  <a:gd name="T17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20">
                    <a:moveTo>
                      <a:pt x="12" y="19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0" y="14"/>
                      <a:pt x="0" y="13"/>
                      <a:pt x="0" y="1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6" y="0"/>
                      <a:pt x="7" y="1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20" y="6"/>
                      <a:pt x="20" y="7"/>
                      <a:pt x="20" y="9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5" y="19"/>
                      <a:pt x="14" y="20"/>
                      <a:pt x="12" y="1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35" name="Freeform 45"/>
              <p:cNvSpPr>
                <a:spLocks/>
              </p:cNvSpPr>
              <p:nvPr/>
            </p:nvSpPr>
            <p:spPr bwMode="auto">
              <a:xfrm>
                <a:off x="4126" y="1692"/>
                <a:ext cx="21" cy="20"/>
              </a:xfrm>
              <a:custGeom>
                <a:avLst/>
                <a:gdLst>
                  <a:gd name="T0" fmla="*/ 13 w 21"/>
                  <a:gd name="T1" fmla="*/ 20 h 20"/>
                  <a:gd name="T2" fmla="*/ 2 w 21"/>
                  <a:gd name="T3" fmla="*/ 15 h 20"/>
                  <a:gd name="T4" fmla="*/ 1 w 21"/>
                  <a:gd name="T5" fmla="*/ 12 h 20"/>
                  <a:gd name="T6" fmla="*/ 4 w 21"/>
                  <a:gd name="T7" fmla="*/ 2 h 20"/>
                  <a:gd name="T8" fmla="*/ 8 w 21"/>
                  <a:gd name="T9" fmla="*/ 1 h 20"/>
                  <a:gd name="T10" fmla="*/ 19 w 21"/>
                  <a:gd name="T11" fmla="*/ 5 h 20"/>
                  <a:gd name="T12" fmla="*/ 20 w 21"/>
                  <a:gd name="T13" fmla="*/ 9 h 20"/>
                  <a:gd name="T14" fmla="*/ 16 w 21"/>
                  <a:gd name="T15" fmla="*/ 18 h 20"/>
                  <a:gd name="T16" fmla="*/ 13 w 21"/>
                  <a:gd name="T17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20">
                    <a:moveTo>
                      <a:pt x="13" y="20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1" y="15"/>
                      <a:pt x="0" y="13"/>
                      <a:pt x="1" y="1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1"/>
                      <a:pt x="7" y="0"/>
                      <a:pt x="8" y="1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20" y="6"/>
                      <a:pt x="21" y="7"/>
                      <a:pt x="20" y="9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6" y="19"/>
                      <a:pt x="14" y="20"/>
                      <a:pt x="13" y="2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36" name="Freeform 46"/>
              <p:cNvSpPr>
                <a:spLocks/>
              </p:cNvSpPr>
              <p:nvPr/>
            </p:nvSpPr>
            <p:spPr bwMode="auto">
              <a:xfrm>
                <a:off x="4147" y="1701"/>
                <a:ext cx="20" cy="19"/>
              </a:xfrm>
              <a:custGeom>
                <a:avLst/>
                <a:gdLst>
                  <a:gd name="T0" fmla="*/ 12 w 20"/>
                  <a:gd name="T1" fmla="*/ 19 h 19"/>
                  <a:gd name="T2" fmla="*/ 2 w 20"/>
                  <a:gd name="T3" fmla="*/ 15 h 19"/>
                  <a:gd name="T4" fmla="*/ 0 w 20"/>
                  <a:gd name="T5" fmla="*/ 11 h 19"/>
                  <a:gd name="T6" fmla="*/ 4 w 20"/>
                  <a:gd name="T7" fmla="*/ 2 h 19"/>
                  <a:gd name="T8" fmla="*/ 7 w 20"/>
                  <a:gd name="T9" fmla="*/ 0 h 19"/>
                  <a:gd name="T10" fmla="*/ 18 w 20"/>
                  <a:gd name="T11" fmla="*/ 5 h 19"/>
                  <a:gd name="T12" fmla="*/ 20 w 20"/>
                  <a:gd name="T13" fmla="*/ 8 h 19"/>
                  <a:gd name="T14" fmla="*/ 16 w 20"/>
                  <a:gd name="T15" fmla="*/ 17 h 19"/>
                  <a:gd name="T16" fmla="*/ 12 w 20"/>
                  <a:gd name="T17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19">
                    <a:moveTo>
                      <a:pt x="12" y="19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0" y="14"/>
                      <a:pt x="0" y="12"/>
                      <a:pt x="0" y="1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0"/>
                      <a:pt x="6" y="0"/>
                      <a:pt x="7" y="0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20" y="5"/>
                      <a:pt x="20" y="7"/>
                      <a:pt x="20" y="8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5" y="19"/>
                      <a:pt x="14" y="19"/>
                      <a:pt x="12" y="1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37" name="Freeform 47"/>
              <p:cNvSpPr>
                <a:spLocks/>
              </p:cNvSpPr>
              <p:nvPr/>
            </p:nvSpPr>
            <p:spPr bwMode="auto">
              <a:xfrm>
                <a:off x="4167" y="1709"/>
                <a:ext cx="22" cy="20"/>
              </a:xfrm>
              <a:custGeom>
                <a:avLst/>
                <a:gdLst>
                  <a:gd name="T0" fmla="*/ 13 w 21"/>
                  <a:gd name="T1" fmla="*/ 19 h 20"/>
                  <a:gd name="T2" fmla="*/ 2 w 21"/>
                  <a:gd name="T3" fmla="*/ 15 h 20"/>
                  <a:gd name="T4" fmla="*/ 1 w 21"/>
                  <a:gd name="T5" fmla="*/ 11 h 20"/>
                  <a:gd name="T6" fmla="*/ 4 w 21"/>
                  <a:gd name="T7" fmla="*/ 2 h 20"/>
                  <a:gd name="T8" fmla="*/ 8 w 21"/>
                  <a:gd name="T9" fmla="*/ 1 h 20"/>
                  <a:gd name="T10" fmla="*/ 19 w 21"/>
                  <a:gd name="T11" fmla="*/ 5 h 20"/>
                  <a:gd name="T12" fmla="*/ 20 w 21"/>
                  <a:gd name="T13" fmla="*/ 9 h 20"/>
                  <a:gd name="T14" fmla="*/ 16 w 21"/>
                  <a:gd name="T15" fmla="*/ 18 h 20"/>
                  <a:gd name="T16" fmla="*/ 13 w 21"/>
                  <a:gd name="T17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20">
                    <a:moveTo>
                      <a:pt x="13" y="19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1" y="14"/>
                      <a:pt x="0" y="13"/>
                      <a:pt x="1" y="1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1"/>
                      <a:pt x="6" y="0"/>
                      <a:pt x="8" y="1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20" y="6"/>
                      <a:pt x="21" y="7"/>
                      <a:pt x="20" y="9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6" y="19"/>
                      <a:pt x="14" y="20"/>
                      <a:pt x="13" y="1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38" name="Freeform 48"/>
              <p:cNvSpPr>
                <a:spLocks/>
              </p:cNvSpPr>
              <p:nvPr/>
            </p:nvSpPr>
            <p:spPr bwMode="auto">
              <a:xfrm>
                <a:off x="4189" y="1717"/>
                <a:ext cx="20" cy="20"/>
              </a:xfrm>
              <a:custGeom>
                <a:avLst/>
                <a:gdLst>
                  <a:gd name="T0" fmla="*/ 12 w 20"/>
                  <a:gd name="T1" fmla="*/ 20 h 20"/>
                  <a:gd name="T2" fmla="*/ 2 w 20"/>
                  <a:gd name="T3" fmla="*/ 15 h 20"/>
                  <a:gd name="T4" fmla="*/ 0 w 20"/>
                  <a:gd name="T5" fmla="*/ 12 h 20"/>
                  <a:gd name="T6" fmla="*/ 4 w 20"/>
                  <a:gd name="T7" fmla="*/ 2 h 20"/>
                  <a:gd name="T8" fmla="*/ 7 w 20"/>
                  <a:gd name="T9" fmla="*/ 1 h 20"/>
                  <a:gd name="T10" fmla="*/ 18 w 20"/>
                  <a:gd name="T11" fmla="*/ 5 h 20"/>
                  <a:gd name="T12" fmla="*/ 20 w 20"/>
                  <a:gd name="T13" fmla="*/ 9 h 20"/>
                  <a:gd name="T14" fmla="*/ 16 w 20"/>
                  <a:gd name="T15" fmla="*/ 18 h 20"/>
                  <a:gd name="T16" fmla="*/ 12 w 20"/>
                  <a:gd name="T17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20">
                    <a:moveTo>
                      <a:pt x="12" y="20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0" y="15"/>
                      <a:pt x="0" y="13"/>
                      <a:pt x="0" y="1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6" y="0"/>
                      <a:pt x="7" y="1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9" y="6"/>
                      <a:pt x="20" y="7"/>
                      <a:pt x="20" y="9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5" y="19"/>
                      <a:pt x="14" y="20"/>
                      <a:pt x="12" y="2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39" name="Freeform 49"/>
              <p:cNvSpPr>
                <a:spLocks/>
              </p:cNvSpPr>
              <p:nvPr/>
            </p:nvSpPr>
            <p:spPr bwMode="auto">
              <a:xfrm>
                <a:off x="4209" y="1726"/>
                <a:ext cx="21" cy="19"/>
              </a:xfrm>
              <a:custGeom>
                <a:avLst/>
                <a:gdLst>
                  <a:gd name="T0" fmla="*/ 13 w 21"/>
                  <a:gd name="T1" fmla="*/ 19 h 19"/>
                  <a:gd name="T2" fmla="*/ 2 w 21"/>
                  <a:gd name="T3" fmla="*/ 15 h 19"/>
                  <a:gd name="T4" fmla="*/ 1 w 21"/>
                  <a:gd name="T5" fmla="*/ 11 h 19"/>
                  <a:gd name="T6" fmla="*/ 4 w 21"/>
                  <a:gd name="T7" fmla="*/ 2 h 19"/>
                  <a:gd name="T8" fmla="*/ 8 w 21"/>
                  <a:gd name="T9" fmla="*/ 0 h 19"/>
                  <a:gd name="T10" fmla="*/ 19 w 21"/>
                  <a:gd name="T11" fmla="*/ 5 h 19"/>
                  <a:gd name="T12" fmla="*/ 20 w 21"/>
                  <a:gd name="T13" fmla="*/ 8 h 19"/>
                  <a:gd name="T14" fmla="*/ 16 w 21"/>
                  <a:gd name="T15" fmla="*/ 17 h 19"/>
                  <a:gd name="T16" fmla="*/ 13 w 21"/>
                  <a:gd name="T17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19">
                    <a:moveTo>
                      <a:pt x="13" y="19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1" y="14"/>
                      <a:pt x="0" y="12"/>
                      <a:pt x="1" y="1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0"/>
                      <a:pt x="6" y="0"/>
                      <a:pt x="8" y="0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20" y="5"/>
                      <a:pt x="21" y="7"/>
                      <a:pt x="20" y="8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9"/>
                      <a:pt x="14" y="19"/>
                      <a:pt x="13" y="1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40" name="Freeform 50"/>
              <p:cNvSpPr>
                <a:spLocks/>
              </p:cNvSpPr>
              <p:nvPr/>
            </p:nvSpPr>
            <p:spPr bwMode="auto">
              <a:xfrm>
                <a:off x="4229" y="1734"/>
                <a:ext cx="21" cy="20"/>
              </a:xfrm>
              <a:custGeom>
                <a:avLst/>
                <a:gdLst>
                  <a:gd name="T0" fmla="*/ 13 w 21"/>
                  <a:gd name="T1" fmla="*/ 19 h 20"/>
                  <a:gd name="T2" fmla="*/ 3 w 21"/>
                  <a:gd name="T3" fmla="*/ 15 h 20"/>
                  <a:gd name="T4" fmla="*/ 1 w 21"/>
                  <a:gd name="T5" fmla="*/ 11 h 20"/>
                  <a:gd name="T6" fmla="*/ 5 w 21"/>
                  <a:gd name="T7" fmla="*/ 2 h 20"/>
                  <a:gd name="T8" fmla="*/ 8 w 21"/>
                  <a:gd name="T9" fmla="*/ 1 h 20"/>
                  <a:gd name="T10" fmla="*/ 19 w 21"/>
                  <a:gd name="T11" fmla="*/ 5 h 20"/>
                  <a:gd name="T12" fmla="*/ 21 w 21"/>
                  <a:gd name="T13" fmla="*/ 8 h 20"/>
                  <a:gd name="T14" fmla="*/ 17 w 21"/>
                  <a:gd name="T15" fmla="*/ 18 h 20"/>
                  <a:gd name="T16" fmla="*/ 13 w 21"/>
                  <a:gd name="T17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20">
                    <a:moveTo>
                      <a:pt x="13" y="19"/>
                    </a:moveTo>
                    <a:cubicBezTo>
                      <a:pt x="3" y="15"/>
                      <a:pt x="3" y="15"/>
                      <a:pt x="3" y="15"/>
                    </a:cubicBezTo>
                    <a:cubicBezTo>
                      <a:pt x="1" y="14"/>
                      <a:pt x="0" y="13"/>
                      <a:pt x="1" y="1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7" y="0"/>
                      <a:pt x="8" y="1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20" y="5"/>
                      <a:pt x="21" y="7"/>
                      <a:pt x="21" y="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6" y="19"/>
                      <a:pt x="15" y="20"/>
                      <a:pt x="13" y="1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41" name="Freeform 51"/>
              <p:cNvSpPr>
                <a:spLocks/>
              </p:cNvSpPr>
              <p:nvPr/>
            </p:nvSpPr>
            <p:spPr bwMode="auto">
              <a:xfrm>
                <a:off x="4250" y="1742"/>
                <a:ext cx="21" cy="20"/>
              </a:xfrm>
              <a:custGeom>
                <a:avLst/>
                <a:gdLst>
                  <a:gd name="T0" fmla="*/ 13 w 21"/>
                  <a:gd name="T1" fmla="*/ 20 h 20"/>
                  <a:gd name="T2" fmla="*/ 2 w 21"/>
                  <a:gd name="T3" fmla="*/ 15 h 20"/>
                  <a:gd name="T4" fmla="*/ 1 w 21"/>
                  <a:gd name="T5" fmla="*/ 12 h 20"/>
                  <a:gd name="T6" fmla="*/ 4 w 21"/>
                  <a:gd name="T7" fmla="*/ 2 h 20"/>
                  <a:gd name="T8" fmla="*/ 8 w 21"/>
                  <a:gd name="T9" fmla="*/ 1 h 20"/>
                  <a:gd name="T10" fmla="*/ 19 w 21"/>
                  <a:gd name="T11" fmla="*/ 5 h 20"/>
                  <a:gd name="T12" fmla="*/ 20 w 21"/>
                  <a:gd name="T13" fmla="*/ 9 h 20"/>
                  <a:gd name="T14" fmla="*/ 16 w 21"/>
                  <a:gd name="T15" fmla="*/ 18 h 20"/>
                  <a:gd name="T16" fmla="*/ 13 w 21"/>
                  <a:gd name="T17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20">
                    <a:moveTo>
                      <a:pt x="13" y="20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1" y="15"/>
                      <a:pt x="0" y="13"/>
                      <a:pt x="1" y="1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1"/>
                      <a:pt x="6" y="0"/>
                      <a:pt x="8" y="1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20" y="6"/>
                      <a:pt x="21" y="7"/>
                      <a:pt x="20" y="9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6" y="19"/>
                      <a:pt x="14" y="20"/>
                      <a:pt x="13" y="2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42" name="Freeform 52"/>
              <p:cNvSpPr>
                <a:spLocks/>
              </p:cNvSpPr>
              <p:nvPr/>
            </p:nvSpPr>
            <p:spPr bwMode="auto">
              <a:xfrm>
                <a:off x="4271" y="1751"/>
                <a:ext cx="23" cy="20"/>
              </a:xfrm>
              <a:custGeom>
                <a:avLst/>
                <a:gdLst>
                  <a:gd name="T0" fmla="*/ 15 w 23"/>
                  <a:gd name="T1" fmla="*/ 20 h 20"/>
                  <a:gd name="T2" fmla="*/ 2 w 23"/>
                  <a:gd name="T3" fmla="*/ 15 h 20"/>
                  <a:gd name="T4" fmla="*/ 1 w 23"/>
                  <a:gd name="T5" fmla="*/ 11 h 20"/>
                  <a:gd name="T6" fmla="*/ 5 w 23"/>
                  <a:gd name="T7" fmla="*/ 2 h 20"/>
                  <a:gd name="T8" fmla="*/ 8 w 23"/>
                  <a:gd name="T9" fmla="*/ 1 h 20"/>
                  <a:gd name="T10" fmla="*/ 21 w 23"/>
                  <a:gd name="T11" fmla="*/ 6 h 20"/>
                  <a:gd name="T12" fmla="*/ 22 w 23"/>
                  <a:gd name="T13" fmla="*/ 9 h 20"/>
                  <a:gd name="T14" fmla="*/ 18 w 23"/>
                  <a:gd name="T15" fmla="*/ 18 h 20"/>
                  <a:gd name="T16" fmla="*/ 15 w 23"/>
                  <a:gd name="T17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20">
                    <a:moveTo>
                      <a:pt x="15" y="20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1" y="14"/>
                      <a:pt x="0" y="13"/>
                      <a:pt x="1" y="1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7" y="0"/>
                      <a:pt x="8" y="1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2" y="6"/>
                      <a:pt x="23" y="8"/>
                      <a:pt x="22" y="9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20"/>
                      <a:pt x="16" y="20"/>
                      <a:pt x="15" y="2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43" name="Freeform 53"/>
              <p:cNvSpPr>
                <a:spLocks/>
              </p:cNvSpPr>
              <p:nvPr/>
            </p:nvSpPr>
            <p:spPr bwMode="auto">
              <a:xfrm>
                <a:off x="4010" y="1620"/>
                <a:ext cx="24" cy="25"/>
              </a:xfrm>
              <a:custGeom>
                <a:avLst/>
                <a:gdLst>
                  <a:gd name="T0" fmla="*/ 14 w 24"/>
                  <a:gd name="T1" fmla="*/ 23 h 24"/>
                  <a:gd name="T2" fmla="*/ 3 w 24"/>
                  <a:gd name="T3" fmla="*/ 19 h 24"/>
                  <a:gd name="T4" fmla="*/ 1 w 24"/>
                  <a:gd name="T5" fmla="*/ 15 h 24"/>
                  <a:gd name="T6" fmla="*/ 6 w 24"/>
                  <a:gd name="T7" fmla="*/ 2 h 24"/>
                  <a:gd name="T8" fmla="*/ 10 w 24"/>
                  <a:gd name="T9" fmla="*/ 0 h 24"/>
                  <a:gd name="T10" fmla="*/ 21 w 24"/>
                  <a:gd name="T11" fmla="*/ 5 h 24"/>
                  <a:gd name="T12" fmla="*/ 23 w 24"/>
                  <a:gd name="T13" fmla="*/ 9 h 24"/>
                  <a:gd name="T14" fmla="*/ 18 w 24"/>
                  <a:gd name="T15" fmla="*/ 22 h 24"/>
                  <a:gd name="T16" fmla="*/ 14 w 24"/>
                  <a:gd name="T1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3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5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0"/>
                      <a:pt x="9" y="0"/>
                      <a:pt x="10" y="0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3" y="5"/>
                      <a:pt x="24" y="7"/>
                      <a:pt x="23" y="9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7" y="23"/>
                      <a:pt x="16" y="24"/>
                      <a:pt x="14" y="23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44" name="Freeform 54"/>
              <p:cNvSpPr>
                <a:spLocks/>
              </p:cNvSpPr>
              <p:nvPr/>
            </p:nvSpPr>
            <p:spPr bwMode="auto">
              <a:xfrm>
                <a:off x="4033" y="1630"/>
                <a:ext cx="23" cy="24"/>
              </a:xfrm>
              <a:custGeom>
                <a:avLst/>
                <a:gdLst>
                  <a:gd name="T0" fmla="*/ 13 w 23"/>
                  <a:gd name="T1" fmla="*/ 23 h 24"/>
                  <a:gd name="T2" fmla="*/ 2 w 23"/>
                  <a:gd name="T3" fmla="*/ 19 h 24"/>
                  <a:gd name="T4" fmla="*/ 0 w 23"/>
                  <a:gd name="T5" fmla="*/ 15 h 24"/>
                  <a:gd name="T6" fmla="*/ 5 w 23"/>
                  <a:gd name="T7" fmla="*/ 2 h 24"/>
                  <a:gd name="T8" fmla="*/ 10 w 23"/>
                  <a:gd name="T9" fmla="*/ 0 h 24"/>
                  <a:gd name="T10" fmla="*/ 21 w 23"/>
                  <a:gd name="T11" fmla="*/ 5 h 24"/>
                  <a:gd name="T12" fmla="*/ 22 w 23"/>
                  <a:gd name="T13" fmla="*/ 9 h 24"/>
                  <a:gd name="T14" fmla="*/ 17 w 23"/>
                  <a:gd name="T15" fmla="*/ 22 h 24"/>
                  <a:gd name="T16" fmla="*/ 13 w 23"/>
                  <a:gd name="T1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24">
                    <a:moveTo>
                      <a:pt x="13" y="23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0" y="18"/>
                      <a:pt x="0" y="16"/>
                      <a:pt x="0" y="15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0"/>
                      <a:pt x="8" y="0"/>
                      <a:pt x="10" y="0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2" y="6"/>
                      <a:pt x="23" y="7"/>
                      <a:pt x="22" y="9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7" y="23"/>
                      <a:pt x="15" y="24"/>
                      <a:pt x="13" y="23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45" name="Freeform 55"/>
              <p:cNvSpPr>
                <a:spLocks/>
              </p:cNvSpPr>
              <p:nvPr/>
            </p:nvSpPr>
            <p:spPr bwMode="auto">
              <a:xfrm>
                <a:off x="4055" y="1639"/>
                <a:ext cx="23" cy="24"/>
              </a:xfrm>
              <a:custGeom>
                <a:avLst/>
                <a:gdLst>
                  <a:gd name="T0" fmla="*/ 13 w 23"/>
                  <a:gd name="T1" fmla="*/ 24 h 24"/>
                  <a:gd name="T2" fmla="*/ 2 w 23"/>
                  <a:gd name="T3" fmla="*/ 19 h 24"/>
                  <a:gd name="T4" fmla="*/ 0 w 23"/>
                  <a:gd name="T5" fmla="*/ 15 h 24"/>
                  <a:gd name="T6" fmla="*/ 6 w 23"/>
                  <a:gd name="T7" fmla="*/ 2 h 24"/>
                  <a:gd name="T8" fmla="*/ 10 w 23"/>
                  <a:gd name="T9" fmla="*/ 0 h 24"/>
                  <a:gd name="T10" fmla="*/ 21 w 23"/>
                  <a:gd name="T11" fmla="*/ 5 h 24"/>
                  <a:gd name="T12" fmla="*/ 23 w 23"/>
                  <a:gd name="T13" fmla="*/ 9 h 24"/>
                  <a:gd name="T14" fmla="*/ 18 w 23"/>
                  <a:gd name="T15" fmla="*/ 22 h 24"/>
                  <a:gd name="T16" fmla="*/ 13 w 23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24">
                    <a:moveTo>
                      <a:pt x="13" y="24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1" y="18"/>
                      <a:pt x="0" y="16"/>
                      <a:pt x="0" y="15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3" y="6"/>
                      <a:pt x="23" y="7"/>
                      <a:pt x="23" y="9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7" y="23"/>
                      <a:pt x="15" y="24"/>
                      <a:pt x="13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46" name="Freeform 56"/>
              <p:cNvSpPr>
                <a:spLocks/>
              </p:cNvSpPr>
              <p:nvPr/>
            </p:nvSpPr>
            <p:spPr bwMode="auto">
              <a:xfrm>
                <a:off x="4077" y="1648"/>
                <a:ext cx="24" cy="24"/>
              </a:xfrm>
              <a:custGeom>
                <a:avLst/>
                <a:gdLst>
                  <a:gd name="T0" fmla="*/ 14 w 24"/>
                  <a:gd name="T1" fmla="*/ 24 h 24"/>
                  <a:gd name="T2" fmla="*/ 3 w 24"/>
                  <a:gd name="T3" fmla="*/ 19 h 24"/>
                  <a:gd name="T4" fmla="*/ 1 w 24"/>
                  <a:gd name="T5" fmla="*/ 15 h 24"/>
                  <a:gd name="T6" fmla="*/ 6 w 24"/>
                  <a:gd name="T7" fmla="*/ 2 h 24"/>
                  <a:gd name="T8" fmla="*/ 10 w 24"/>
                  <a:gd name="T9" fmla="*/ 0 h 24"/>
                  <a:gd name="T10" fmla="*/ 21 w 24"/>
                  <a:gd name="T11" fmla="*/ 5 h 24"/>
                  <a:gd name="T12" fmla="*/ 23 w 24"/>
                  <a:gd name="T13" fmla="*/ 9 h 24"/>
                  <a:gd name="T14" fmla="*/ 18 w 24"/>
                  <a:gd name="T15" fmla="*/ 22 h 24"/>
                  <a:gd name="T16" fmla="*/ 14 w 24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5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3" y="6"/>
                      <a:pt x="24" y="7"/>
                      <a:pt x="23" y="9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7" y="23"/>
                      <a:pt x="15" y="24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47" name="Freeform 57"/>
              <p:cNvSpPr>
                <a:spLocks/>
              </p:cNvSpPr>
              <p:nvPr/>
            </p:nvSpPr>
            <p:spPr bwMode="auto">
              <a:xfrm>
                <a:off x="4099" y="1657"/>
                <a:ext cx="24" cy="24"/>
              </a:xfrm>
              <a:custGeom>
                <a:avLst/>
                <a:gdLst>
                  <a:gd name="T0" fmla="*/ 14 w 24"/>
                  <a:gd name="T1" fmla="*/ 24 h 24"/>
                  <a:gd name="T2" fmla="*/ 3 w 24"/>
                  <a:gd name="T3" fmla="*/ 19 h 24"/>
                  <a:gd name="T4" fmla="*/ 1 w 24"/>
                  <a:gd name="T5" fmla="*/ 15 h 24"/>
                  <a:gd name="T6" fmla="*/ 6 w 24"/>
                  <a:gd name="T7" fmla="*/ 2 h 24"/>
                  <a:gd name="T8" fmla="*/ 10 w 24"/>
                  <a:gd name="T9" fmla="*/ 0 h 24"/>
                  <a:gd name="T10" fmla="*/ 21 w 24"/>
                  <a:gd name="T11" fmla="*/ 5 h 24"/>
                  <a:gd name="T12" fmla="*/ 23 w 24"/>
                  <a:gd name="T13" fmla="*/ 9 h 24"/>
                  <a:gd name="T14" fmla="*/ 18 w 24"/>
                  <a:gd name="T15" fmla="*/ 22 h 24"/>
                  <a:gd name="T16" fmla="*/ 14 w 24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5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1"/>
                      <a:pt x="9" y="0"/>
                      <a:pt x="10" y="0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3" y="6"/>
                      <a:pt x="24" y="8"/>
                      <a:pt x="23" y="9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7" y="23"/>
                      <a:pt x="15" y="24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48" name="Freeform 58"/>
              <p:cNvSpPr>
                <a:spLocks/>
              </p:cNvSpPr>
              <p:nvPr/>
            </p:nvSpPr>
            <p:spPr bwMode="auto">
              <a:xfrm>
                <a:off x="4121" y="1666"/>
                <a:ext cx="24" cy="24"/>
              </a:xfrm>
              <a:custGeom>
                <a:avLst/>
                <a:gdLst>
                  <a:gd name="T0" fmla="*/ 14 w 24"/>
                  <a:gd name="T1" fmla="*/ 24 h 24"/>
                  <a:gd name="T2" fmla="*/ 3 w 24"/>
                  <a:gd name="T3" fmla="*/ 19 h 24"/>
                  <a:gd name="T4" fmla="*/ 1 w 24"/>
                  <a:gd name="T5" fmla="*/ 15 h 24"/>
                  <a:gd name="T6" fmla="*/ 6 w 24"/>
                  <a:gd name="T7" fmla="*/ 2 h 24"/>
                  <a:gd name="T8" fmla="*/ 11 w 24"/>
                  <a:gd name="T9" fmla="*/ 0 h 24"/>
                  <a:gd name="T10" fmla="*/ 22 w 24"/>
                  <a:gd name="T11" fmla="*/ 5 h 24"/>
                  <a:gd name="T12" fmla="*/ 23 w 24"/>
                  <a:gd name="T13" fmla="*/ 9 h 24"/>
                  <a:gd name="T14" fmla="*/ 18 w 24"/>
                  <a:gd name="T15" fmla="*/ 22 h 24"/>
                  <a:gd name="T16" fmla="*/ 14 w 24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7"/>
                      <a:pt x="1" y="15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1"/>
                      <a:pt x="9" y="0"/>
                      <a:pt x="11" y="0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3" y="6"/>
                      <a:pt x="24" y="8"/>
                      <a:pt x="23" y="9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8" y="23"/>
                      <a:pt x="16" y="24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49" name="Freeform 59"/>
              <p:cNvSpPr>
                <a:spLocks/>
              </p:cNvSpPr>
              <p:nvPr/>
            </p:nvSpPr>
            <p:spPr bwMode="auto">
              <a:xfrm>
                <a:off x="4144" y="1675"/>
                <a:ext cx="23" cy="24"/>
              </a:xfrm>
              <a:custGeom>
                <a:avLst/>
                <a:gdLst>
                  <a:gd name="T0" fmla="*/ 13 w 23"/>
                  <a:gd name="T1" fmla="*/ 24 h 24"/>
                  <a:gd name="T2" fmla="*/ 2 w 23"/>
                  <a:gd name="T3" fmla="*/ 19 h 24"/>
                  <a:gd name="T4" fmla="*/ 0 w 23"/>
                  <a:gd name="T5" fmla="*/ 15 h 24"/>
                  <a:gd name="T6" fmla="*/ 5 w 23"/>
                  <a:gd name="T7" fmla="*/ 2 h 24"/>
                  <a:gd name="T8" fmla="*/ 10 w 23"/>
                  <a:gd name="T9" fmla="*/ 0 h 24"/>
                  <a:gd name="T10" fmla="*/ 21 w 23"/>
                  <a:gd name="T11" fmla="*/ 5 h 24"/>
                  <a:gd name="T12" fmla="*/ 23 w 23"/>
                  <a:gd name="T13" fmla="*/ 9 h 24"/>
                  <a:gd name="T14" fmla="*/ 18 w 23"/>
                  <a:gd name="T15" fmla="*/ 22 h 24"/>
                  <a:gd name="T16" fmla="*/ 13 w 23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24">
                    <a:moveTo>
                      <a:pt x="13" y="24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0" y="18"/>
                      <a:pt x="0" y="17"/>
                      <a:pt x="0" y="15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2" y="6"/>
                      <a:pt x="23" y="8"/>
                      <a:pt x="23" y="9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7" y="24"/>
                      <a:pt x="15" y="24"/>
                      <a:pt x="13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50" name="Freeform 60"/>
              <p:cNvSpPr>
                <a:spLocks/>
              </p:cNvSpPr>
              <p:nvPr/>
            </p:nvSpPr>
            <p:spPr bwMode="auto">
              <a:xfrm>
                <a:off x="4166" y="1684"/>
                <a:ext cx="25" cy="24"/>
              </a:xfrm>
              <a:custGeom>
                <a:avLst/>
                <a:gdLst>
                  <a:gd name="T0" fmla="*/ 13 w 24"/>
                  <a:gd name="T1" fmla="*/ 24 h 24"/>
                  <a:gd name="T2" fmla="*/ 2 w 24"/>
                  <a:gd name="T3" fmla="*/ 19 h 24"/>
                  <a:gd name="T4" fmla="*/ 1 w 24"/>
                  <a:gd name="T5" fmla="*/ 15 h 24"/>
                  <a:gd name="T6" fmla="*/ 6 w 24"/>
                  <a:gd name="T7" fmla="*/ 2 h 24"/>
                  <a:gd name="T8" fmla="*/ 10 w 24"/>
                  <a:gd name="T9" fmla="*/ 1 h 24"/>
                  <a:gd name="T10" fmla="*/ 21 w 24"/>
                  <a:gd name="T11" fmla="*/ 5 h 24"/>
                  <a:gd name="T12" fmla="*/ 23 w 24"/>
                  <a:gd name="T13" fmla="*/ 9 h 24"/>
                  <a:gd name="T14" fmla="*/ 18 w 24"/>
                  <a:gd name="T15" fmla="*/ 22 h 24"/>
                  <a:gd name="T16" fmla="*/ 13 w 24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3" y="24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3" y="6"/>
                      <a:pt x="24" y="8"/>
                      <a:pt x="23" y="9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7" y="24"/>
                      <a:pt x="15" y="24"/>
                      <a:pt x="13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51" name="Freeform 61"/>
              <p:cNvSpPr>
                <a:spLocks/>
              </p:cNvSpPr>
              <p:nvPr/>
            </p:nvSpPr>
            <p:spPr bwMode="auto">
              <a:xfrm>
                <a:off x="4189" y="1693"/>
                <a:ext cx="24" cy="24"/>
              </a:xfrm>
              <a:custGeom>
                <a:avLst/>
                <a:gdLst>
                  <a:gd name="T0" fmla="*/ 14 w 24"/>
                  <a:gd name="T1" fmla="*/ 24 h 24"/>
                  <a:gd name="T2" fmla="*/ 3 w 24"/>
                  <a:gd name="T3" fmla="*/ 19 h 24"/>
                  <a:gd name="T4" fmla="*/ 1 w 24"/>
                  <a:gd name="T5" fmla="*/ 15 h 24"/>
                  <a:gd name="T6" fmla="*/ 6 w 24"/>
                  <a:gd name="T7" fmla="*/ 2 h 24"/>
                  <a:gd name="T8" fmla="*/ 10 w 24"/>
                  <a:gd name="T9" fmla="*/ 1 h 24"/>
                  <a:gd name="T10" fmla="*/ 21 w 24"/>
                  <a:gd name="T11" fmla="*/ 5 h 24"/>
                  <a:gd name="T12" fmla="*/ 23 w 24"/>
                  <a:gd name="T13" fmla="*/ 9 h 24"/>
                  <a:gd name="T14" fmla="*/ 18 w 24"/>
                  <a:gd name="T15" fmla="*/ 22 h 24"/>
                  <a:gd name="T16" fmla="*/ 14 w 24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1"/>
                      <a:pt x="9" y="0"/>
                      <a:pt x="10" y="1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3" y="6"/>
                      <a:pt x="24" y="8"/>
                      <a:pt x="23" y="9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7" y="24"/>
                      <a:pt x="15" y="24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52" name="Freeform 62"/>
              <p:cNvSpPr>
                <a:spLocks/>
              </p:cNvSpPr>
              <p:nvPr/>
            </p:nvSpPr>
            <p:spPr bwMode="auto">
              <a:xfrm>
                <a:off x="4211" y="1702"/>
                <a:ext cx="24" cy="24"/>
              </a:xfrm>
              <a:custGeom>
                <a:avLst/>
                <a:gdLst>
                  <a:gd name="T0" fmla="*/ 14 w 24"/>
                  <a:gd name="T1" fmla="*/ 24 h 24"/>
                  <a:gd name="T2" fmla="*/ 3 w 24"/>
                  <a:gd name="T3" fmla="*/ 19 h 24"/>
                  <a:gd name="T4" fmla="*/ 1 w 24"/>
                  <a:gd name="T5" fmla="*/ 15 h 24"/>
                  <a:gd name="T6" fmla="*/ 6 w 24"/>
                  <a:gd name="T7" fmla="*/ 2 h 24"/>
                  <a:gd name="T8" fmla="*/ 10 w 24"/>
                  <a:gd name="T9" fmla="*/ 1 h 24"/>
                  <a:gd name="T10" fmla="*/ 21 w 24"/>
                  <a:gd name="T11" fmla="*/ 5 h 24"/>
                  <a:gd name="T12" fmla="*/ 23 w 24"/>
                  <a:gd name="T13" fmla="*/ 9 h 24"/>
                  <a:gd name="T14" fmla="*/ 18 w 24"/>
                  <a:gd name="T15" fmla="*/ 22 h 24"/>
                  <a:gd name="T16" fmla="*/ 14 w 24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1"/>
                      <a:pt x="9" y="0"/>
                      <a:pt x="10" y="1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3" y="6"/>
                      <a:pt x="24" y="8"/>
                      <a:pt x="23" y="9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8" y="24"/>
                      <a:pt x="16" y="24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53" name="Freeform 63"/>
              <p:cNvSpPr>
                <a:spLocks/>
              </p:cNvSpPr>
              <p:nvPr/>
            </p:nvSpPr>
            <p:spPr bwMode="auto">
              <a:xfrm>
                <a:off x="4234" y="1711"/>
                <a:ext cx="23" cy="24"/>
              </a:xfrm>
              <a:custGeom>
                <a:avLst/>
                <a:gdLst>
                  <a:gd name="T0" fmla="*/ 13 w 23"/>
                  <a:gd name="T1" fmla="*/ 24 h 24"/>
                  <a:gd name="T2" fmla="*/ 2 w 23"/>
                  <a:gd name="T3" fmla="*/ 19 h 24"/>
                  <a:gd name="T4" fmla="*/ 0 w 23"/>
                  <a:gd name="T5" fmla="*/ 15 h 24"/>
                  <a:gd name="T6" fmla="*/ 5 w 23"/>
                  <a:gd name="T7" fmla="*/ 2 h 24"/>
                  <a:gd name="T8" fmla="*/ 10 w 23"/>
                  <a:gd name="T9" fmla="*/ 1 h 24"/>
                  <a:gd name="T10" fmla="*/ 21 w 23"/>
                  <a:gd name="T11" fmla="*/ 5 h 24"/>
                  <a:gd name="T12" fmla="*/ 23 w 23"/>
                  <a:gd name="T13" fmla="*/ 9 h 24"/>
                  <a:gd name="T14" fmla="*/ 17 w 23"/>
                  <a:gd name="T15" fmla="*/ 22 h 24"/>
                  <a:gd name="T16" fmla="*/ 13 w 23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24">
                    <a:moveTo>
                      <a:pt x="13" y="24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0" y="19"/>
                      <a:pt x="0" y="17"/>
                      <a:pt x="0" y="15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2" y="6"/>
                      <a:pt x="23" y="8"/>
                      <a:pt x="23" y="9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7" y="24"/>
                      <a:pt x="15" y="24"/>
                      <a:pt x="13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54" name="Freeform 64"/>
              <p:cNvSpPr>
                <a:spLocks/>
              </p:cNvSpPr>
              <p:nvPr/>
            </p:nvSpPr>
            <p:spPr bwMode="auto">
              <a:xfrm>
                <a:off x="4256" y="1720"/>
                <a:ext cx="23" cy="24"/>
              </a:xfrm>
              <a:custGeom>
                <a:avLst/>
                <a:gdLst>
                  <a:gd name="T0" fmla="*/ 13 w 23"/>
                  <a:gd name="T1" fmla="*/ 24 h 24"/>
                  <a:gd name="T2" fmla="*/ 2 w 23"/>
                  <a:gd name="T3" fmla="*/ 19 h 24"/>
                  <a:gd name="T4" fmla="*/ 1 w 23"/>
                  <a:gd name="T5" fmla="*/ 15 h 24"/>
                  <a:gd name="T6" fmla="*/ 6 w 23"/>
                  <a:gd name="T7" fmla="*/ 2 h 24"/>
                  <a:gd name="T8" fmla="*/ 10 w 23"/>
                  <a:gd name="T9" fmla="*/ 1 h 24"/>
                  <a:gd name="T10" fmla="*/ 21 w 23"/>
                  <a:gd name="T11" fmla="*/ 5 h 24"/>
                  <a:gd name="T12" fmla="*/ 23 w 23"/>
                  <a:gd name="T13" fmla="*/ 9 h 24"/>
                  <a:gd name="T14" fmla="*/ 18 w 23"/>
                  <a:gd name="T15" fmla="*/ 22 h 24"/>
                  <a:gd name="T16" fmla="*/ 13 w 23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24">
                    <a:moveTo>
                      <a:pt x="13" y="24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3" y="6"/>
                      <a:pt x="23" y="8"/>
                      <a:pt x="23" y="9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7" y="24"/>
                      <a:pt x="15" y="24"/>
                      <a:pt x="13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55" name="Freeform 65"/>
              <p:cNvSpPr>
                <a:spLocks/>
              </p:cNvSpPr>
              <p:nvPr/>
            </p:nvSpPr>
            <p:spPr bwMode="auto">
              <a:xfrm>
                <a:off x="4279" y="1729"/>
                <a:ext cx="23" cy="25"/>
              </a:xfrm>
              <a:custGeom>
                <a:avLst/>
                <a:gdLst>
                  <a:gd name="T0" fmla="*/ 13 w 23"/>
                  <a:gd name="T1" fmla="*/ 24 h 25"/>
                  <a:gd name="T2" fmla="*/ 2 w 23"/>
                  <a:gd name="T3" fmla="*/ 20 h 25"/>
                  <a:gd name="T4" fmla="*/ 0 w 23"/>
                  <a:gd name="T5" fmla="*/ 15 h 25"/>
                  <a:gd name="T6" fmla="*/ 5 w 23"/>
                  <a:gd name="T7" fmla="*/ 3 h 25"/>
                  <a:gd name="T8" fmla="*/ 10 w 23"/>
                  <a:gd name="T9" fmla="*/ 1 h 25"/>
                  <a:gd name="T10" fmla="*/ 21 w 23"/>
                  <a:gd name="T11" fmla="*/ 5 h 25"/>
                  <a:gd name="T12" fmla="*/ 23 w 23"/>
                  <a:gd name="T13" fmla="*/ 10 h 25"/>
                  <a:gd name="T14" fmla="*/ 18 w 23"/>
                  <a:gd name="T15" fmla="*/ 22 h 25"/>
                  <a:gd name="T16" fmla="*/ 13 w 23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25">
                    <a:moveTo>
                      <a:pt x="13" y="24"/>
                    </a:moveTo>
                    <a:cubicBezTo>
                      <a:pt x="2" y="20"/>
                      <a:pt x="2" y="20"/>
                      <a:pt x="2" y="20"/>
                    </a:cubicBezTo>
                    <a:cubicBezTo>
                      <a:pt x="0" y="19"/>
                      <a:pt x="0" y="17"/>
                      <a:pt x="0" y="1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3" y="6"/>
                      <a:pt x="23" y="8"/>
                      <a:pt x="23" y="10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7" y="24"/>
                      <a:pt x="15" y="25"/>
                      <a:pt x="13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56" name="Freeform 66"/>
              <p:cNvSpPr>
                <a:spLocks/>
              </p:cNvSpPr>
              <p:nvPr/>
            </p:nvSpPr>
            <p:spPr bwMode="auto">
              <a:xfrm>
                <a:off x="4275" y="1702"/>
                <a:ext cx="36" cy="30"/>
              </a:xfrm>
              <a:custGeom>
                <a:avLst/>
                <a:gdLst>
                  <a:gd name="T0" fmla="*/ 26 w 36"/>
                  <a:gd name="T1" fmla="*/ 29 h 30"/>
                  <a:gd name="T2" fmla="*/ 3 w 36"/>
                  <a:gd name="T3" fmla="*/ 20 h 30"/>
                  <a:gd name="T4" fmla="*/ 1 w 36"/>
                  <a:gd name="T5" fmla="*/ 15 h 30"/>
                  <a:gd name="T6" fmla="*/ 6 w 36"/>
                  <a:gd name="T7" fmla="*/ 3 h 30"/>
                  <a:gd name="T8" fmla="*/ 10 w 36"/>
                  <a:gd name="T9" fmla="*/ 1 h 30"/>
                  <a:gd name="T10" fmla="*/ 34 w 36"/>
                  <a:gd name="T11" fmla="*/ 10 h 30"/>
                  <a:gd name="T12" fmla="*/ 36 w 36"/>
                  <a:gd name="T13" fmla="*/ 15 h 30"/>
                  <a:gd name="T14" fmla="*/ 31 w 36"/>
                  <a:gd name="T15" fmla="*/ 27 h 30"/>
                  <a:gd name="T16" fmla="*/ 26 w 36"/>
                  <a:gd name="T17" fmla="*/ 2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0">
                    <a:moveTo>
                      <a:pt x="26" y="29"/>
                    </a:moveTo>
                    <a:cubicBezTo>
                      <a:pt x="3" y="20"/>
                      <a:pt x="3" y="20"/>
                      <a:pt x="3" y="20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1"/>
                      <a:pt x="9" y="0"/>
                      <a:pt x="10" y="1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5" y="11"/>
                      <a:pt x="36" y="13"/>
                      <a:pt x="36" y="15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30" y="29"/>
                      <a:pt x="28" y="30"/>
                      <a:pt x="26" y="2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57" name="Freeform 67"/>
              <p:cNvSpPr>
                <a:spLocks/>
              </p:cNvSpPr>
              <p:nvPr/>
            </p:nvSpPr>
            <p:spPr bwMode="auto">
              <a:xfrm>
                <a:off x="4280" y="1679"/>
                <a:ext cx="40" cy="31"/>
              </a:xfrm>
              <a:custGeom>
                <a:avLst/>
                <a:gdLst>
                  <a:gd name="T0" fmla="*/ 30 w 40"/>
                  <a:gd name="T1" fmla="*/ 30 h 31"/>
                  <a:gd name="T2" fmla="*/ 2 w 40"/>
                  <a:gd name="T3" fmla="*/ 19 h 31"/>
                  <a:gd name="T4" fmla="*/ 0 w 40"/>
                  <a:gd name="T5" fmla="*/ 14 h 31"/>
                  <a:gd name="T6" fmla="*/ 5 w 40"/>
                  <a:gd name="T7" fmla="*/ 2 h 31"/>
                  <a:gd name="T8" fmla="*/ 10 w 40"/>
                  <a:gd name="T9" fmla="*/ 0 h 31"/>
                  <a:gd name="T10" fmla="*/ 37 w 40"/>
                  <a:gd name="T11" fmla="*/ 12 h 31"/>
                  <a:gd name="T12" fmla="*/ 39 w 40"/>
                  <a:gd name="T13" fmla="*/ 16 h 31"/>
                  <a:gd name="T14" fmla="*/ 35 w 40"/>
                  <a:gd name="T15" fmla="*/ 28 h 31"/>
                  <a:gd name="T16" fmla="*/ 30 w 40"/>
                  <a:gd name="T17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31">
                    <a:moveTo>
                      <a:pt x="30" y="30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1" y="18"/>
                      <a:pt x="0" y="16"/>
                      <a:pt x="0" y="14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37" y="12"/>
                      <a:pt x="37" y="12"/>
                      <a:pt x="37" y="12"/>
                    </a:cubicBezTo>
                    <a:cubicBezTo>
                      <a:pt x="39" y="12"/>
                      <a:pt x="40" y="14"/>
                      <a:pt x="39" y="16"/>
                    </a:cubicBezTo>
                    <a:cubicBezTo>
                      <a:pt x="35" y="28"/>
                      <a:pt x="35" y="28"/>
                      <a:pt x="35" y="28"/>
                    </a:cubicBezTo>
                    <a:cubicBezTo>
                      <a:pt x="34" y="30"/>
                      <a:pt x="32" y="31"/>
                      <a:pt x="30" y="3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58" name="Freeform 68"/>
              <p:cNvSpPr>
                <a:spLocks/>
              </p:cNvSpPr>
              <p:nvPr/>
            </p:nvSpPr>
            <p:spPr bwMode="auto">
              <a:xfrm>
                <a:off x="4277" y="1652"/>
                <a:ext cx="52" cy="36"/>
              </a:xfrm>
              <a:custGeom>
                <a:avLst/>
                <a:gdLst>
                  <a:gd name="T0" fmla="*/ 42 w 52"/>
                  <a:gd name="T1" fmla="*/ 35 h 36"/>
                  <a:gd name="T2" fmla="*/ 2 w 52"/>
                  <a:gd name="T3" fmla="*/ 19 h 36"/>
                  <a:gd name="T4" fmla="*/ 0 w 52"/>
                  <a:gd name="T5" fmla="*/ 15 h 36"/>
                  <a:gd name="T6" fmla="*/ 5 w 52"/>
                  <a:gd name="T7" fmla="*/ 3 h 36"/>
                  <a:gd name="T8" fmla="*/ 10 w 52"/>
                  <a:gd name="T9" fmla="*/ 1 h 36"/>
                  <a:gd name="T10" fmla="*/ 49 w 52"/>
                  <a:gd name="T11" fmla="*/ 17 h 36"/>
                  <a:gd name="T12" fmla="*/ 51 w 52"/>
                  <a:gd name="T13" fmla="*/ 21 h 36"/>
                  <a:gd name="T14" fmla="*/ 46 w 52"/>
                  <a:gd name="T15" fmla="*/ 33 h 36"/>
                  <a:gd name="T16" fmla="*/ 42 w 52"/>
                  <a:gd name="T17" fmla="*/ 3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36">
                    <a:moveTo>
                      <a:pt x="42" y="35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1" y="19"/>
                      <a:pt x="0" y="16"/>
                      <a:pt x="0" y="1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49" y="17"/>
                      <a:pt x="49" y="17"/>
                      <a:pt x="49" y="17"/>
                    </a:cubicBezTo>
                    <a:cubicBezTo>
                      <a:pt x="51" y="17"/>
                      <a:pt x="52" y="19"/>
                      <a:pt x="51" y="21"/>
                    </a:cubicBezTo>
                    <a:cubicBezTo>
                      <a:pt x="46" y="33"/>
                      <a:pt x="46" y="33"/>
                      <a:pt x="46" y="33"/>
                    </a:cubicBezTo>
                    <a:cubicBezTo>
                      <a:pt x="46" y="35"/>
                      <a:pt x="44" y="36"/>
                      <a:pt x="42" y="35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59" name="Freeform 69"/>
              <p:cNvSpPr>
                <a:spLocks/>
              </p:cNvSpPr>
              <p:nvPr/>
            </p:nvSpPr>
            <p:spPr bwMode="auto">
              <a:xfrm>
                <a:off x="4309" y="1639"/>
                <a:ext cx="29" cy="27"/>
              </a:xfrm>
              <a:custGeom>
                <a:avLst/>
                <a:gdLst>
                  <a:gd name="T0" fmla="*/ 19 w 29"/>
                  <a:gd name="T1" fmla="*/ 26 h 27"/>
                  <a:gd name="T2" fmla="*/ 2 w 29"/>
                  <a:gd name="T3" fmla="*/ 20 h 27"/>
                  <a:gd name="T4" fmla="*/ 0 w 29"/>
                  <a:gd name="T5" fmla="*/ 15 h 27"/>
                  <a:gd name="T6" fmla="*/ 5 w 29"/>
                  <a:gd name="T7" fmla="*/ 3 h 27"/>
                  <a:gd name="T8" fmla="*/ 10 w 29"/>
                  <a:gd name="T9" fmla="*/ 1 h 27"/>
                  <a:gd name="T10" fmla="*/ 26 w 29"/>
                  <a:gd name="T11" fmla="*/ 8 h 27"/>
                  <a:gd name="T12" fmla="*/ 28 w 29"/>
                  <a:gd name="T13" fmla="*/ 12 h 27"/>
                  <a:gd name="T14" fmla="*/ 23 w 29"/>
                  <a:gd name="T15" fmla="*/ 24 h 27"/>
                  <a:gd name="T16" fmla="*/ 19 w 29"/>
                  <a:gd name="T17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27">
                    <a:moveTo>
                      <a:pt x="19" y="26"/>
                    </a:moveTo>
                    <a:cubicBezTo>
                      <a:pt x="2" y="20"/>
                      <a:pt x="2" y="20"/>
                      <a:pt x="2" y="20"/>
                    </a:cubicBezTo>
                    <a:cubicBezTo>
                      <a:pt x="1" y="19"/>
                      <a:pt x="0" y="17"/>
                      <a:pt x="0" y="1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8" y="8"/>
                      <a:pt x="29" y="11"/>
                      <a:pt x="28" y="12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6"/>
                      <a:pt x="21" y="27"/>
                      <a:pt x="19" y="26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60" name="Freeform 70"/>
              <p:cNvSpPr>
                <a:spLocks/>
              </p:cNvSpPr>
              <p:nvPr/>
            </p:nvSpPr>
            <p:spPr bwMode="auto">
              <a:xfrm>
                <a:off x="4254" y="1694"/>
                <a:ext cx="25" cy="25"/>
              </a:xfrm>
              <a:custGeom>
                <a:avLst/>
                <a:gdLst>
                  <a:gd name="T0" fmla="*/ 15 w 25"/>
                  <a:gd name="T1" fmla="*/ 24 h 25"/>
                  <a:gd name="T2" fmla="*/ 3 w 25"/>
                  <a:gd name="T3" fmla="*/ 19 h 25"/>
                  <a:gd name="T4" fmla="*/ 1 w 25"/>
                  <a:gd name="T5" fmla="*/ 15 h 25"/>
                  <a:gd name="T6" fmla="*/ 6 w 25"/>
                  <a:gd name="T7" fmla="*/ 2 h 25"/>
                  <a:gd name="T8" fmla="*/ 10 w 25"/>
                  <a:gd name="T9" fmla="*/ 0 h 25"/>
                  <a:gd name="T10" fmla="*/ 22 w 25"/>
                  <a:gd name="T11" fmla="*/ 5 h 25"/>
                  <a:gd name="T12" fmla="*/ 24 w 25"/>
                  <a:gd name="T13" fmla="*/ 10 h 25"/>
                  <a:gd name="T14" fmla="*/ 19 w 25"/>
                  <a:gd name="T15" fmla="*/ 22 h 25"/>
                  <a:gd name="T16" fmla="*/ 15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5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5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5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61" name="Freeform 71"/>
              <p:cNvSpPr>
                <a:spLocks/>
              </p:cNvSpPr>
              <p:nvPr/>
            </p:nvSpPr>
            <p:spPr bwMode="auto">
              <a:xfrm>
                <a:off x="4231" y="1685"/>
                <a:ext cx="25" cy="24"/>
              </a:xfrm>
              <a:custGeom>
                <a:avLst/>
                <a:gdLst>
                  <a:gd name="T0" fmla="*/ 15 w 25"/>
                  <a:gd name="T1" fmla="*/ 24 h 24"/>
                  <a:gd name="T2" fmla="*/ 3 w 25"/>
                  <a:gd name="T3" fmla="*/ 19 h 24"/>
                  <a:gd name="T4" fmla="*/ 1 w 25"/>
                  <a:gd name="T5" fmla="*/ 14 h 24"/>
                  <a:gd name="T6" fmla="*/ 6 w 25"/>
                  <a:gd name="T7" fmla="*/ 2 h 24"/>
                  <a:gd name="T8" fmla="*/ 11 w 25"/>
                  <a:gd name="T9" fmla="*/ 0 h 24"/>
                  <a:gd name="T10" fmla="*/ 22 w 25"/>
                  <a:gd name="T11" fmla="*/ 5 h 24"/>
                  <a:gd name="T12" fmla="*/ 24 w 25"/>
                  <a:gd name="T13" fmla="*/ 10 h 24"/>
                  <a:gd name="T14" fmla="*/ 19 w 25"/>
                  <a:gd name="T15" fmla="*/ 22 h 24"/>
                  <a:gd name="T16" fmla="*/ 15 w 25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4">
                    <a:moveTo>
                      <a:pt x="15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4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0"/>
                      <a:pt x="9" y="0"/>
                      <a:pt x="11" y="0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4"/>
                      <a:pt x="17" y="24"/>
                      <a:pt x="15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62" name="Freeform 72"/>
              <p:cNvSpPr>
                <a:spLocks/>
              </p:cNvSpPr>
              <p:nvPr/>
            </p:nvSpPr>
            <p:spPr bwMode="auto">
              <a:xfrm>
                <a:off x="4209" y="1675"/>
                <a:ext cx="24" cy="25"/>
              </a:xfrm>
              <a:custGeom>
                <a:avLst/>
                <a:gdLst>
                  <a:gd name="T0" fmla="*/ 14 w 24"/>
                  <a:gd name="T1" fmla="*/ 25 h 25"/>
                  <a:gd name="T2" fmla="*/ 2 w 24"/>
                  <a:gd name="T3" fmla="*/ 20 h 25"/>
                  <a:gd name="T4" fmla="*/ 0 w 24"/>
                  <a:gd name="T5" fmla="*/ 15 h 25"/>
                  <a:gd name="T6" fmla="*/ 5 w 24"/>
                  <a:gd name="T7" fmla="*/ 3 h 25"/>
                  <a:gd name="T8" fmla="*/ 10 w 24"/>
                  <a:gd name="T9" fmla="*/ 1 h 25"/>
                  <a:gd name="T10" fmla="*/ 22 w 24"/>
                  <a:gd name="T11" fmla="*/ 6 h 25"/>
                  <a:gd name="T12" fmla="*/ 24 w 24"/>
                  <a:gd name="T13" fmla="*/ 10 h 25"/>
                  <a:gd name="T14" fmla="*/ 19 w 24"/>
                  <a:gd name="T15" fmla="*/ 23 h 25"/>
                  <a:gd name="T16" fmla="*/ 14 w 24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5">
                    <a:moveTo>
                      <a:pt x="14" y="25"/>
                    </a:moveTo>
                    <a:cubicBezTo>
                      <a:pt x="2" y="20"/>
                      <a:pt x="2" y="20"/>
                      <a:pt x="2" y="20"/>
                    </a:cubicBezTo>
                    <a:cubicBezTo>
                      <a:pt x="1" y="19"/>
                      <a:pt x="0" y="17"/>
                      <a:pt x="0" y="1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4" y="7"/>
                      <a:pt x="24" y="9"/>
                      <a:pt x="24" y="10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8" y="24"/>
                      <a:pt x="16" y="25"/>
                      <a:pt x="14" y="25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63" name="Freeform 73"/>
              <p:cNvSpPr>
                <a:spLocks/>
              </p:cNvSpPr>
              <p:nvPr/>
            </p:nvSpPr>
            <p:spPr bwMode="auto">
              <a:xfrm>
                <a:off x="4186" y="1666"/>
                <a:ext cx="25" cy="25"/>
              </a:xfrm>
              <a:custGeom>
                <a:avLst/>
                <a:gdLst>
                  <a:gd name="T0" fmla="*/ 15 w 25"/>
                  <a:gd name="T1" fmla="*/ 24 h 25"/>
                  <a:gd name="T2" fmla="*/ 3 w 25"/>
                  <a:gd name="T3" fmla="*/ 20 h 25"/>
                  <a:gd name="T4" fmla="*/ 1 w 25"/>
                  <a:gd name="T5" fmla="*/ 15 h 25"/>
                  <a:gd name="T6" fmla="*/ 6 w 25"/>
                  <a:gd name="T7" fmla="*/ 3 h 25"/>
                  <a:gd name="T8" fmla="*/ 10 w 25"/>
                  <a:gd name="T9" fmla="*/ 1 h 25"/>
                  <a:gd name="T10" fmla="*/ 22 w 25"/>
                  <a:gd name="T11" fmla="*/ 6 h 25"/>
                  <a:gd name="T12" fmla="*/ 24 w 25"/>
                  <a:gd name="T13" fmla="*/ 10 h 25"/>
                  <a:gd name="T14" fmla="*/ 19 w 25"/>
                  <a:gd name="T15" fmla="*/ 22 h 25"/>
                  <a:gd name="T16" fmla="*/ 15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5" y="24"/>
                    </a:moveTo>
                    <a:cubicBezTo>
                      <a:pt x="3" y="20"/>
                      <a:pt x="3" y="20"/>
                      <a:pt x="3" y="20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1"/>
                      <a:pt x="9" y="0"/>
                      <a:pt x="10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5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64" name="Freeform 74"/>
              <p:cNvSpPr>
                <a:spLocks/>
              </p:cNvSpPr>
              <p:nvPr/>
            </p:nvSpPr>
            <p:spPr bwMode="auto">
              <a:xfrm>
                <a:off x="4162" y="1657"/>
                <a:ext cx="26" cy="25"/>
              </a:xfrm>
              <a:custGeom>
                <a:avLst/>
                <a:gdLst>
                  <a:gd name="T0" fmla="*/ 15 w 25"/>
                  <a:gd name="T1" fmla="*/ 24 h 25"/>
                  <a:gd name="T2" fmla="*/ 3 w 25"/>
                  <a:gd name="T3" fmla="*/ 19 h 25"/>
                  <a:gd name="T4" fmla="*/ 1 w 25"/>
                  <a:gd name="T5" fmla="*/ 15 h 25"/>
                  <a:gd name="T6" fmla="*/ 6 w 25"/>
                  <a:gd name="T7" fmla="*/ 3 h 25"/>
                  <a:gd name="T8" fmla="*/ 11 w 25"/>
                  <a:gd name="T9" fmla="*/ 1 h 25"/>
                  <a:gd name="T10" fmla="*/ 23 w 25"/>
                  <a:gd name="T11" fmla="*/ 5 h 25"/>
                  <a:gd name="T12" fmla="*/ 24 w 25"/>
                  <a:gd name="T13" fmla="*/ 10 h 25"/>
                  <a:gd name="T14" fmla="*/ 20 w 25"/>
                  <a:gd name="T15" fmla="*/ 22 h 25"/>
                  <a:gd name="T16" fmla="*/ 15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5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1"/>
                      <a:pt x="9" y="0"/>
                      <a:pt x="11" y="1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19" y="24"/>
                      <a:pt x="17" y="25"/>
                      <a:pt x="15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65" name="Freeform 75"/>
              <p:cNvSpPr>
                <a:spLocks/>
              </p:cNvSpPr>
              <p:nvPr/>
            </p:nvSpPr>
            <p:spPr bwMode="auto">
              <a:xfrm>
                <a:off x="4140" y="1648"/>
                <a:ext cx="25" cy="25"/>
              </a:xfrm>
              <a:custGeom>
                <a:avLst/>
                <a:gdLst>
                  <a:gd name="T0" fmla="*/ 14 w 25"/>
                  <a:gd name="T1" fmla="*/ 24 h 25"/>
                  <a:gd name="T2" fmla="*/ 2 w 25"/>
                  <a:gd name="T3" fmla="*/ 19 h 25"/>
                  <a:gd name="T4" fmla="*/ 1 w 25"/>
                  <a:gd name="T5" fmla="*/ 15 h 25"/>
                  <a:gd name="T6" fmla="*/ 5 w 25"/>
                  <a:gd name="T7" fmla="*/ 2 h 25"/>
                  <a:gd name="T8" fmla="*/ 10 w 25"/>
                  <a:gd name="T9" fmla="*/ 0 h 25"/>
                  <a:gd name="T10" fmla="*/ 22 w 25"/>
                  <a:gd name="T11" fmla="*/ 5 h 25"/>
                  <a:gd name="T12" fmla="*/ 24 w 25"/>
                  <a:gd name="T13" fmla="*/ 10 h 25"/>
                  <a:gd name="T14" fmla="*/ 19 w 25"/>
                  <a:gd name="T15" fmla="*/ 22 h 25"/>
                  <a:gd name="T16" fmla="*/ 14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4" y="24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1" y="18"/>
                      <a:pt x="0" y="16"/>
                      <a:pt x="1" y="15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66" name="Freeform 76"/>
              <p:cNvSpPr>
                <a:spLocks/>
              </p:cNvSpPr>
              <p:nvPr/>
            </p:nvSpPr>
            <p:spPr bwMode="auto">
              <a:xfrm>
                <a:off x="4117" y="1639"/>
                <a:ext cx="25" cy="24"/>
              </a:xfrm>
              <a:custGeom>
                <a:avLst/>
                <a:gdLst>
                  <a:gd name="T0" fmla="*/ 15 w 25"/>
                  <a:gd name="T1" fmla="*/ 24 h 24"/>
                  <a:gd name="T2" fmla="*/ 3 w 25"/>
                  <a:gd name="T3" fmla="*/ 19 h 24"/>
                  <a:gd name="T4" fmla="*/ 1 w 25"/>
                  <a:gd name="T5" fmla="*/ 14 h 24"/>
                  <a:gd name="T6" fmla="*/ 6 w 25"/>
                  <a:gd name="T7" fmla="*/ 2 h 24"/>
                  <a:gd name="T8" fmla="*/ 10 w 25"/>
                  <a:gd name="T9" fmla="*/ 0 h 24"/>
                  <a:gd name="T10" fmla="*/ 22 w 25"/>
                  <a:gd name="T11" fmla="*/ 5 h 24"/>
                  <a:gd name="T12" fmla="*/ 24 w 25"/>
                  <a:gd name="T13" fmla="*/ 10 h 24"/>
                  <a:gd name="T14" fmla="*/ 19 w 25"/>
                  <a:gd name="T15" fmla="*/ 22 h 24"/>
                  <a:gd name="T16" fmla="*/ 15 w 25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4">
                    <a:moveTo>
                      <a:pt x="15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4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0"/>
                      <a:pt x="9" y="0"/>
                      <a:pt x="10" y="0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4"/>
                      <a:pt x="16" y="24"/>
                      <a:pt x="15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67" name="Freeform 77"/>
              <p:cNvSpPr>
                <a:spLocks/>
              </p:cNvSpPr>
              <p:nvPr/>
            </p:nvSpPr>
            <p:spPr bwMode="auto">
              <a:xfrm>
                <a:off x="4095" y="1629"/>
                <a:ext cx="24" cy="25"/>
              </a:xfrm>
              <a:custGeom>
                <a:avLst/>
                <a:gdLst>
                  <a:gd name="T0" fmla="*/ 14 w 24"/>
                  <a:gd name="T1" fmla="*/ 25 h 25"/>
                  <a:gd name="T2" fmla="*/ 2 w 24"/>
                  <a:gd name="T3" fmla="*/ 20 h 25"/>
                  <a:gd name="T4" fmla="*/ 0 w 24"/>
                  <a:gd name="T5" fmla="*/ 15 h 25"/>
                  <a:gd name="T6" fmla="*/ 5 w 24"/>
                  <a:gd name="T7" fmla="*/ 3 h 25"/>
                  <a:gd name="T8" fmla="*/ 10 w 24"/>
                  <a:gd name="T9" fmla="*/ 1 h 25"/>
                  <a:gd name="T10" fmla="*/ 22 w 24"/>
                  <a:gd name="T11" fmla="*/ 6 h 25"/>
                  <a:gd name="T12" fmla="*/ 24 w 24"/>
                  <a:gd name="T13" fmla="*/ 10 h 25"/>
                  <a:gd name="T14" fmla="*/ 19 w 24"/>
                  <a:gd name="T15" fmla="*/ 23 h 25"/>
                  <a:gd name="T16" fmla="*/ 14 w 24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5">
                    <a:moveTo>
                      <a:pt x="14" y="25"/>
                    </a:moveTo>
                    <a:cubicBezTo>
                      <a:pt x="2" y="20"/>
                      <a:pt x="2" y="20"/>
                      <a:pt x="2" y="20"/>
                    </a:cubicBezTo>
                    <a:cubicBezTo>
                      <a:pt x="0" y="19"/>
                      <a:pt x="0" y="17"/>
                      <a:pt x="0" y="1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3" y="7"/>
                      <a:pt x="24" y="9"/>
                      <a:pt x="24" y="10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8" y="24"/>
                      <a:pt x="16" y="25"/>
                      <a:pt x="14" y="25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68" name="Freeform 78"/>
              <p:cNvSpPr>
                <a:spLocks/>
              </p:cNvSpPr>
              <p:nvPr/>
            </p:nvSpPr>
            <p:spPr bwMode="auto">
              <a:xfrm>
                <a:off x="4072" y="1619"/>
                <a:ext cx="25" cy="26"/>
              </a:xfrm>
              <a:custGeom>
                <a:avLst/>
                <a:gdLst>
                  <a:gd name="T0" fmla="*/ 14 w 25"/>
                  <a:gd name="T1" fmla="*/ 24 h 25"/>
                  <a:gd name="T2" fmla="*/ 3 w 25"/>
                  <a:gd name="T3" fmla="*/ 20 h 25"/>
                  <a:gd name="T4" fmla="*/ 1 w 25"/>
                  <a:gd name="T5" fmla="*/ 15 h 25"/>
                  <a:gd name="T6" fmla="*/ 6 w 25"/>
                  <a:gd name="T7" fmla="*/ 3 h 25"/>
                  <a:gd name="T8" fmla="*/ 10 w 25"/>
                  <a:gd name="T9" fmla="*/ 1 h 25"/>
                  <a:gd name="T10" fmla="*/ 22 w 25"/>
                  <a:gd name="T11" fmla="*/ 6 h 25"/>
                  <a:gd name="T12" fmla="*/ 24 w 25"/>
                  <a:gd name="T13" fmla="*/ 10 h 25"/>
                  <a:gd name="T14" fmla="*/ 19 w 25"/>
                  <a:gd name="T15" fmla="*/ 22 h 25"/>
                  <a:gd name="T16" fmla="*/ 14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4" y="24"/>
                    </a:moveTo>
                    <a:cubicBezTo>
                      <a:pt x="3" y="20"/>
                      <a:pt x="3" y="20"/>
                      <a:pt x="3" y="20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69" name="Freeform 79"/>
              <p:cNvSpPr>
                <a:spLocks/>
              </p:cNvSpPr>
              <p:nvPr/>
            </p:nvSpPr>
            <p:spPr bwMode="auto">
              <a:xfrm>
                <a:off x="4049" y="1610"/>
                <a:ext cx="25" cy="26"/>
              </a:xfrm>
              <a:custGeom>
                <a:avLst/>
                <a:gdLst>
                  <a:gd name="T0" fmla="*/ 15 w 25"/>
                  <a:gd name="T1" fmla="*/ 24 h 25"/>
                  <a:gd name="T2" fmla="*/ 3 w 25"/>
                  <a:gd name="T3" fmla="*/ 19 h 25"/>
                  <a:gd name="T4" fmla="*/ 1 w 25"/>
                  <a:gd name="T5" fmla="*/ 15 h 25"/>
                  <a:gd name="T6" fmla="*/ 6 w 25"/>
                  <a:gd name="T7" fmla="*/ 3 h 25"/>
                  <a:gd name="T8" fmla="*/ 10 w 25"/>
                  <a:gd name="T9" fmla="*/ 1 h 25"/>
                  <a:gd name="T10" fmla="*/ 22 w 25"/>
                  <a:gd name="T11" fmla="*/ 5 h 25"/>
                  <a:gd name="T12" fmla="*/ 24 w 25"/>
                  <a:gd name="T13" fmla="*/ 10 h 25"/>
                  <a:gd name="T14" fmla="*/ 19 w 25"/>
                  <a:gd name="T15" fmla="*/ 22 h 25"/>
                  <a:gd name="T16" fmla="*/ 15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5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1"/>
                      <a:pt x="9" y="0"/>
                      <a:pt x="10" y="1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4"/>
                      <a:pt x="16" y="25"/>
                      <a:pt x="15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70" name="Freeform 80"/>
              <p:cNvSpPr>
                <a:spLocks/>
              </p:cNvSpPr>
              <p:nvPr/>
            </p:nvSpPr>
            <p:spPr bwMode="auto">
              <a:xfrm>
                <a:off x="4027" y="1601"/>
                <a:ext cx="24" cy="25"/>
              </a:xfrm>
              <a:custGeom>
                <a:avLst/>
                <a:gdLst>
                  <a:gd name="T0" fmla="*/ 14 w 24"/>
                  <a:gd name="T1" fmla="*/ 24 h 25"/>
                  <a:gd name="T2" fmla="*/ 2 w 24"/>
                  <a:gd name="T3" fmla="*/ 19 h 25"/>
                  <a:gd name="T4" fmla="*/ 0 w 24"/>
                  <a:gd name="T5" fmla="*/ 15 h 25"/>
                  <a:gd name="T6" fmla="*/ 5 w 24"/>
                  <a:gd name="T7" fmla="*/ 2 h 25"/>
                  <a:gd name="T8" fmla="*/ 10 w 24"/>
                  <a:gd name="T9" fmla="*/ 0 h 25"/>
                  <a:gd name="T10" fmla="*/ 22 w 24"/>
                  <a:gd name="T11" fmla="*/ 5 h 25"/>
                  <a:gd name="T12" fmla="*/ 24 w 24"/>
                  <a:gd name="T13" fmla="*/ 10 h 25"/>
                  <a:gd name="T14" fmla="*/ 19 w 24"/>
                  <a:gd name="T15" fmla="*/ 22 h 25"/>
                  <a:gd name="T16" fmla="*/ 14 w 24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5">
                    <a:moveTo>
                      <a:pt x="14" y="24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0" y="18"/>
                      <a:pt x="0" y="16"/>
                      <a:pt x="0" y="15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3" y="6"/>
                      <a:pt x="24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71" name="Freeform 81"/>
              <p:cNvSpPr>
                <a:spLocks/>
              </p:cNvSpPr>
              <p:nvPr/>
            </p:nvSpPr>
            <p:spPr bwMode="auto">
              <a:xfrm>
                <a:off x="4004" y="1592"/>
                <a:ext cx="25" cy="24"/>
              </a:xfrm>
              <a:custGeom>
                <a:avLst/>
                <a:gdLst>
                  <a:gd name="T0" fmla="*/ 14 w 25"/>
                  <a:gd name="T1" fmla="*/ 24 h 24"/>
                  <a:gd name="T2" fmla="*/ 3 w 25"/>
                  <a:gd name="T3" fmla="*/ 19 h 24"/>
                  <a:gd name="T4" fmla="*/ 1 w 25"/>
                  <a:gd name="T5" fmla="*/ 14 h 24"/>
                  <a:gd name="T6" fmla="*/ 6 w 25"/>
                  <a:gd name="T7" fmla="*/ 2 h 24"/>
                  <a:gd name="T8" fmla="*/ 10 w 25"/>
                  <a:gd name="T9" fmla="*/ 0 h 24"/>
                  <a:gd name="T10" fmla="*/ 22 w 25"/>
                  <a:gd name="T11" fmla="*/ 5 h 24"/>
                  <a:gd name="T12" fmla="*/ 24 w 25"/>
                  <a:gd name="T13" fmla="*/ 10 h 24"/>
                  <a:gd name="T14" fmla="*/ 19 w 25"/>
                  <a:gd name="T15" fmla="*/ 22 h 24"/>
                  <a:gd name="T16" fmla="*/ 14 w 25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4">
                    <a:moveTo>
                      <a:pt x="14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4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0"/>
                      <a:pt x="8" y="0"/>
                      <a:pt x="10" y="0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4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72" name="Freeform 82"/>
              <p:cNvSpPr>
                <a:spLocks/>
              </p:cNvSpPr>
              <p:nvPr/>
            </p:nvSpPr>
            <p:spPr bwMode="auto">
              <a:xfrm>
                <a:off x="4257" y="1669"/>
                <a:ext cx="24" cy="25"/>
              </a:xfrm>
              <a:custGeom>
                <a:avLst/>
                <a:gdLst>
                  <a:gd name="T0" fmla="*/ 14 w 24"/>
                  <a:gd name="T1" fmla="*/ 24 h 25"/>
                  <a:gd name="T2" fmla="*/ 2 w 24"/>
                  <a:gd name="T3" fmla="*/ 20 h 25"/>
                  <a:gd name="T4" fmla="*/ 0 w 24"/>
                  <a:gd name="T5" fmla="*/ 15 h 25"/>
                  <a:gd name="T6" fmla="*/ 5 w 24"/>
                  <a:gd name="T7" fmla="*/ 3 h 25"/>
                  <a:gd name="T8" fmla="*/ 10 w 24"/>
                  <a:gd name="T9" fmla="*/ 1 h 25"/>
                  <a:gd name="T10" fmla="*/ 22 w 24"/>
                  <a:gd name="T11" fmla="*/ 6 h 25"/>
                  <a:gd name="T12" fmla="*/ 24 w 24"/>
                  <a:gd name="T13" fmla="*/ 10 h 25"/>
                  <a:gd name="T14" fmla="*/ 19 w 24"/>
                  <a:gd name="T15" fmla="*/ 23 h 25"/>
                  <a:gd name="T16" fmla="*/ 14 w 24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5">
                    <a:moveTo>
                      <a:pt x="14" y="24"/>
                    </a:moveTo>
                    <a:cubicBezTo>
                      <a:pt x="2" y="20"/>
                      <a:pt x="2" y="20"/>
                      <a:pt x="2" y="20"/>
                    </a:cubicBezTo>
                    <a:cubicBezTo>
                      <a:pt x="1" y="19"/>
                      <a:pt x="0" y="17"/>
                      <a:pt x="0" y="1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3" y="7"/>
                      <a:pt x="24" y="9"/>
                      <a:pt x="24" y="10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8" y="24"/>
                      <a:pt x="16" y="25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73" name="Freeform 83"/>
              <p:cNvSpPr>
                <a:spLocks/>
              </p:cNvSpPr>
              <p:nvPr/>
            </p:nvSpPr>
            <p:spPr bwMode="auto">
              <a:xfrm>
                <a:off x="4234" y="1660"/>
                <a:ext cx="25" cy="25"/>
              </a:xfrm>
              <a:custGeom>
                <a:avLst/>
                <a:gdLst>
                  <a:gd name="T0" fmla="*/ 14 w 25"/>
                  <a:gd name="T1" fmla="*/ 24 h 25"/>
                  <a:gd name="T2" fmla="*/ 3 w 25"/>
                  <a:gd name="T3" fmla="*/ 19 h 25"/>
                  <a:gd name="T4" fmla="*/ 1 w 25"/>
                  <a:gd name="T5" fmla="*/ 15 h 25"/>
                  <a:gd name="T6" fmla="*/ 6 w 25"/>
                  <a:gd name="T7" fmla="*/ 3 h 25"/>
                  <a:gd name="T8" fmla="*/ 10 w 25"/>
                  <a:gd name="T9" fmla="*/ 1 h 25"/>
                  <a:gd name="T10" fmla="*/ 22 w 25"/>
                  <a:gd name="T11" fmla="*/ 6 h 25"/>
                  <a:gd name="T12" fmla="*/ 24 w 25"/>
                  <a:gd name="T13" fmla="*/ 10 h 25"/>
                  <a:gd name="T14" fmla="*/ 19 w 25"/>
                  <a:gd name="T15" fmla="*/ 22 h 25"/>
                  <a:gd name="T16" fmla="*/ 14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4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74" name="Freeform 84"/>
              <p:cNvSpPr>
                <a:spLocks/>
              </p:cNvSpPr>
              <p:nvPr/>
            </p:nvSpPr>
            <p:spPr bwMode="auto">
              <a:xfrm>
                <a:off x="4211" y="1651"/>
                <a:ext cx="25" cy="25"/>
              </a:xfrm>
              <a:custGeom>
                <a:avLst/>
                <a:gdLst>
                  <a:gd name="T0" fmla="*/ 15 w 25"/>
                  <a:gd name="T1" fmla="*/ 24 h 25"/>
                  <a:gd name="T2" fmla="*/ 3 w 25"/>
                  <a:gd name="T3" fmla="*/ 19 h 25"/>
                  <a:gd name="T4" fmla="*/ 1 w 25"/>
                  <a:gd name="T5" fmla="*/ 15 h 25"/>
                  <a:gd name="T6" fmla="*/ 6 w 25"/>
                  <a:gd name="T7" fmla="*/ 3 h 25"/>
                  <a:gd name="T8" fmla="*/ 11 w 25"/>
                  <a:gd name="T9" fmla="*/ 1 h 25"/>
                  <a:gd name="T10" fmla="*/ 22 w 25"/>
                  <a:gd name="T11" fmla="*/ 5 h 25"/>
                  <a:gd name="T12" fmla="*/ 24 w 25"/>
                  <a:gd name="T13" fmla="*/ 10 h 25"/>
                  <a:gd name="T14" fmla="*/ 19 w 25"/>
                  <a:gd name="T15" fmla="*/ 22 h 25"/>
                  <a:gd name="T16" fmla="*/ 15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5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9"/>
                      <a:pt x="0" y="16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1"/>
                      <a:pt x="9" y="0"/>
                      <a:pt x="11" y="1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4"/>
                      <a:pt x="17" y="25"/>
                      <a:pt x="15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75" name="Freeform 85"/>
              <p:cNvSpPr>
                <a:spLocks/>
              </p:cNvSpPr>
              <p:nvPr/>
            </p:nvSpPr>
            <p:spPr bwMode="auto">
              <a:xfrm>
                <a:off x="4189" y="1642"/>
                <a:ext cx="24" cy="25"/>
              </a:xfrm>
              <a:custGeom>
                <a:avLst/>
                <a:gdLst>
                  <a:gd name="T0" fmla="*/ 14 w 24"/>
                  <a:gd name="T1" fmla="*/ 24 h 25"/>
                  <a:gd name="T2" fmla="*/ 2 w 24"/>
                  <a:gd name="T3" fmla="*/ 19 h 25"/>
                  <a:gd name="T4" fmla="*/ 0 w 24"/>
                  <a:gd name="T5" fmla="*/ 14 h 25"/>
                  <a:gd name="T6" fmla="*/ 5 w 24"/>
                  <a:gd name="T7" fmla="*/ 2 h 25"/>
                  <a:gd name="T8" fmla="*/ 10 w 24"/>
                  <a:gd name="T9" fmla="*/ 0 h 25"/>
                  <a:gd name="T10" fmla="*/ 22 w 24"/>
                  <a:gd name="T11" fmla="*/ 5 h 25"/>
                  <a:gd name="T12" fmla="*/ 24 w 24"/>
                  <a:gd name="T13" fmla="*/ 10 h 25"/>
                  <a:gd name="T14" fmla="*/ 19 w 24"/>
                  <a:gd name="T15" fmla="*/ 22 h 25"/>
                  <a:gd name="T16" fmla="*/ 14 w 24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5">
                    <a:moveTo>
                      <a:pt x="14" y="24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1" y="18"/>
                      <a:pt x="0" y="16"/>
                      <a:pt x="0" y="14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4" y="6"/>
                      <a:pt x="24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76" name="Freeform 86"/>
              <p:cNvSpPr>
                <a:spLocks/>
              </p:cNvSpPr>
              <p:nvPr/>
            </p:nvSpPr>
            <p:spPr bwMode="auto">
              <a:xfrm>
                <a:off x="4165" y="1632"/>
                <a:ext cx="26" cy="25"/>
              </a:xfrm>
              <a:custGeom>
                <a:avLst/>
                <a:gdLst>
                  <a:gd name="T0" fmla="*/ 15 w 25"/>
                  <a:gd name="T1" fmla="*/ 25 h 25"/>
                  <a:gd name="T2" fmla="*/ 3 w 25"/>
                  <a:gd name="T3" fmla="*/ 20 h 25"/>
                  <a:gd name="T4" fmla="*/ 1 w 25"/>
                  <a:gd name="T5" fmla="*/ 15 h 25"/>
                  <a:gd name="T6" fmla="*/ 6 w 25"/>
                  <a:gd name="T7" fmla="*/ 3 h 25"/>
                  <a:gd name="T8" fmla="*/ 10 w 25"/>
                  <a:gd name="T9" fmla="*/ 1 h 25"/>
                  <a:gd name="T10" fmla="*/ 22 w 25"/>
                  <a:gd name="T11" fmla="*/ 6 h 25"/>
                  <a:gd name="T12" fmla="*/ 24 w 25"/>
                  <a:gd name="T13" fmla="*/ 11 h 25"/>
                  <a:gd name="T14" fmla="*/ 19 w 25"/>
                  <a:gd name="T15" fmla="*/ 23 h 25"/>
                  <a:gd name="T16" fmla="*/ 15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5" y="25"/>
                    </a:moveTo>
                    <a:cubicBezTo>
                      <a:pt x="3" y="20"/>
                      <a:pt x="3" y="20"/>
                      <a:pt x="3" y="20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4" y="7"/>
                      <a:pt x="25" y="9"/>
                      <a:pt x="24" y="11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8" y="25"/>
                      <a:pt x="16" y="25"/>
                      <a:pt x="15" y="25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77" name="Freeform 87"/>
              <p:cNvSpPr>
                <a:spLocks/>
              </p:cNvSpPr>
              <p:nvPr/>
            </p:nvSpPr>
            <p:spPr bwMode="auto">
              <a:xfrm>
                <a:off x="4142" y="1622"/>
                <a:ext cx="25" cy="26"/>
              </a:xfrm>
              <a:custGeom>
                <a:avLst/>
                <a:gdLst>
                  <a:gd name="T0" fmla="*/ 15 w 25"/>
                  <a:gd name="T1" fmla="*/ 24 h 25"/>
                  <a:gd name="T2" fmla="*/ 3 w 25"/>
                  <a:gd name="T3" fmla="*/ 20 h 25"/>
                  <a:gd name="T4" fmla="*/ 1 w 25"/>
                  <a:gd name="T5" fmla="*/ 15 h 25"/>
                  <a:gd name="T6" fmla="*/ 6 w 25"/>
                  <a:gd name="T7" fmla="*/ 3 h 25"/>
                  <a:gd name="T8" fmla="*/ 11 w 25"/>
                  <a:gd name="T9" fmla="*/ 1 h 25"/>
                  <a:gd name="T10" fmla="*/ 22 w 25"/>
                  <a:gd name="T11" fmla="*/ 6 h 25"/>
                  <a:gd name="T12" fmla="*/ 24 w 25"/>
                  <a:gd name="T13" fmla="*/ 10 h 25"/>
                  <a:gd name="T14" fmla="*/ 19 w 25"/>
                  <a:gd name="T15" fmla="*/ 23 h 25"/>
                  <a:gd name="T16" fmla="*/ 15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5" y="24"/>
                    </a:moveTo>
                    <a:cubicBezTo>
                      <a:pt x="3" y="20"/>
                      <a:pt x="3" y="20"/>
                      <a:pt x="3" y="20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1"/>
                      <a:pt x="9" y="0"/>
                      <a:pt x="11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4" y="7"/>
                      <a:pt x="25" y="9"/>
                      <a:pt x="24" y="10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4"/>
                      <a:pt x="17" y="25"/>
                      <a:pt x="15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78" name="Freeform 88"/>
              <p:cNvSpPr>
                <a:spLocks/>
              </p:cNvSpPr>
              <p:nvPr/>
            </p:nvSpPr>
            <p:spPr bwMode="auto">
              <a:xfrm>
                <a:off x="4120" y="1613"/>
                <a:ext cx="24" cy="26"/>
              </a:xfrm>
              <a:custGeom>
                <a:avLst/>
                <a:gdLst>
                  <a:gd name="T0" fmla="*/ 14 w 24"/>
                  <a:gd name="T1" fmla="*/ 24 h 25"/>
                  <a:gd name="T2" fmla="*/ 2 w 24"/>
                  <a:gd name="T3" fmla="*/ 19 h 25"/>
                  <a:gd name="T4" fmla="*/ 0 w 24"/>
                  <a:gd name="T5" fmla="*/ 15 h 25"/>
                  <a:gd name="T6" fmla="*/ 5 w 24"/>
                  <a:gd name="T7" fmla="*/ 3 h 25"/>
                  <a:gd name="T8" fmla="*/ 10 w 24"/>
                  <a:gd name="T9" fmla="*/ 1 h 25"/>
                  <a:gd name="T10" fmla="*/ 22 w 24"/>
                  <a:gd name="T11" fmla="*/ 6 h 25"/>
                  <a:gd name="T12" fmla="*/ 24 w 24"/>
                  <a:gd name="T13" fmla="*/ 10 h 25"/>
                  <a:gd name="T14" fmla="*/ 19 w 24"/>
                  <a:gd name="T15" fmla="*/ 22 h 25"/>
                  <a:gd name="T16" fmla="*/ 14 w 24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5">
                    <a:moveTo>
                      <a:pt x="14" y="24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1" y="19"/>
                      <a:pt x="0" y="17"/>
                      <a:pt x="0" y="1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4" y="6"/>
                      <a:pt x="24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79" name="Freeform 89"/>
              <p:cNvSpPr>
                <a:spLocks/>
              </p:cNvSpPr>
              <p:nvPr/>
            </p:nvSpPr>
            <p:spPr bwMode="auto">
              <a:xfrm>
                <a:off x="4097" y="1604"/>
                <a:ext cx="25" cy="26"/>
              </a:xfrm>
              <a:custGeom>
                <a:avLst/>
                <a:gdLst>
                  <a:gd name="T0" fmla="*/ 15 w 25"/>
                  <a:gd name="T1" fmla="*/ 24 h 25"/>
                  <a:gd name="T2" fmla="*/ 3 w 25"/>
                  <a:gd name="T3" fmla="*/ 19 h 25"/>
                  <a:gd name="T4" fmla="*/ 1 w 25"/>
                  <a:gd name="T5" fmla="*/ 15 h 25"/>
                  <a:gd name="T6" fmla="*/ 6 w 25"/>
                  <a:gd name="T7" fmla="*/ 3 h 25"/>
                  <a:gd name="T8" fmla="*/ 10 w 25"/>
                  <a:gd name="T9" fmla="*/ 1 h 25"/>
                  <a:gd name="T10" fmla="*/ 22 w 25"/>
                  <a:gd name="T11" fmla="*/ 5 h 25"/>
                  <a:gd name="T12" fmla="*/ 24 w 25"/>
                  <a:gd name="T13" fmla="*/ 10 h 25"/>
                  <a:gd name="T14" fmla="*/ 19 w 25"/>
                  <a:gd name="T15" fmla="*/ 22 h 25"/>
                  <a:gd name="T16" fmla="*/ 15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5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9"/>
                      <a:pt x="0" y="16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1"/>
                      <a:pt x="9" y="0"/>
                      <a:pt x="10" y="1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5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80" name="Freeform 90"/>
              <p:cNvSpPr>
                <a:spLocks/>
              </p:cNvSpPr>
              <p:nvPr/>
            </p:nvSpPr>
            <p:spPr bwMode="auto">
              <a:xfrm>
                <a:off x="4074" y="1595"/>
                <a:ext cx="25" cy="25"/>
              </a:xfrm>
              <a:custGeom>
                <a:avLst/>
                <a:gdLst>
                  <a:gd name="T0" fmla="*/ 15 w 25"/>
                  <a:gd name="T1" fmla="*/ 24 h 25"/>
                  <a:gd name="T2" fmla="*/ 3 w 25"/>
                  <a:gd name="T3" fmla="*/ 19 h 25"/>
                  <a:gd name="T4" fmla="*/ 1 w 25"/>
                  <a:gd name="T5" fmla="*/ 14 h 25"/>
                  <a:gd name="T6" fmla="*/ 6 w 25"/>
                  <a:gd name="T7" fmla="*/ 2 h 25"/>
                  <a:gd name="T8" fmla="*/ 11 w 25"/>
                  <a:gd name="T9" fmla="*/ 0 h 25"/>
                  <a:gd name="T10" fmla="*/ 23 w 25"/>
                  <a:gd name="T11" fmla="*/ 5 h 25"/>
                  <a:gd name="T12" fmla="*/ 24 w 25"/>
                  <a:gd name="T13" fmla="*/ 10 h 25"/>
                  <a:gd name="T14" fmla="*/ 20 w 25"/>
                  <a:gd name="T15" fmla="*/ 22 h 25"/>
                  <a:gd name="T16" fmla="*/ 15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5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4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1"/>
                      <a:pt x="9" y="0"/>
                      <a:pt x="11" y="0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19" y="24"/>
                      <a:pt x="17" y="25"/>
                      <a:pt x="15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81" name="Freeform 91"/>
              <p:cNvSpPr>
                <a:spLocks/>
              </p:cNvSpPr>
              <p:nvPr/>
            </p:nvSpPr>
            <p:spPr bwMode="auto">
              <a:xfrm>
                <a:off x="4052" y="1585"/>
                <a:ext cx="25" cy="25"/>
              </a:xfrm>
              <a:custGeom>
                <a:avLst/>
                <a:gdLst>
                  <a:gd name="T0" fmla="*/ 14 w 25"/>
                  <a:gd name="T1" fmla="*/ 25 h 25"/>
                  <a:gd name="T2" fmla="*/ 2 w 25"/>
                  <a:gd name="T3" fmla="*/ 20 h 25"/>
                  <a:gd name="T4" fmla="*/ 1 w 25"/>
                  <a:gd name="T5" fmla="*/ 15 h 25"/>
                  <a:gd name="T6" fmla="*/ 5 w 25"/>
                  <a:gd name="T7" fmla="*/ 3 h 25"/>
                  <a:gd name="T8" fmla="*/ 10 w 25"/>
                  <a:gd name="T9" fmla="*/ 1 h 25"/>
                  <a:gd name="T10" fmla="*/ 22 w 25"/>
                  <a:gd name="T11" fmla="*/ 6 h 25"/>
                  <a:gd name="T12" fmla="*/ 24 w 25"/>
                  <a:gd name="T13" fmla="*/ 11 h 25"/>
                  <a:gd name="T14" fmla="*/ 19 w 25"/>
                  <a:gd name="T15" fmla="*/ 23 h 25"/>
                  <a:gd name="T16" fmla="*/ 14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4" y="25"/>
                    </a:moveTo>
                    <a:cubicBezTo>
                      <a:pt x="2" y="20"/>
                      <a:pt x="2" y="20"/>
                      <a:pt x="2" y="20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4" y="7"/>
                      <a:pt x="25" y="9"/>
                      <a:pt x="24" y="11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8" y="25"/>
                      <a:pt x="16" y="25"/>
                      <a:pt x="14" y="25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82" name="Freeform 92"/>
              <p:cNvSpPr>
                <a:spLocks/>
              </p:cNvSpPr>
              <p:nvPr/>
            </p:nvSpPr>
            <p:spPr bwMode="auto">
              <a:xfrm>
                <a:off x="4029" y="1576"/>
                <a:ext cx="25" cy="25"/>
              </a:xfrm>
              <a:custGeom>
                <a:avLst/>
                <a:gdLst>
                  <a:gd name="T0" fmla="*/ 15 w 25"/>
                  <a:gd name="T1" fmla="*/ 24 h 25"/>
                  <a:gd name="T2" fmla="*/ 3 w 25"/>
                  <a:gd name="T3" fmla="*/ 20 h 25"/>
                  <a:gd name="T4" fmla="*/ 1 w 25"/>
                  <a:gd name="T5" fmla="*/ 15 h 25"/>
                  <a:gd name="T6" fmla="*/ 6 w 25"/>
                  <a:gd name="T7" fmla="*/ 3 h 25"/>
                  <a:gd name="T8" fmla="*/ 10 w 25"/>
                  <a:gd name="T9" fmla="*/ 1 h 25"/>
                  <a:gd name="T10" fmla="*/ 22 w 25"/>
                  <a:gd name="T11" fmla="*/ 6 h 25"/>
                  <a:gd name="T12" fmla="*/ 24 w 25"/>
                  <a:gd name="T13" fmla="*/ 10 h 25"/>
                  <a:gd name="T14" fmla="*/ 19 w 25"/>
                  <a:gd name="T15" fmla="*/ 23 h 25"/>
                  <a:gd name="T16" fmla="*/ 15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5" y="24"/>
                    </a:moveTo>
                    <a:cubicBezTo>
                      <a:pt x="3" y="20"/>
                      <a:pt x="3" y="20"/>
                      <a:pt x="3" y="20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1"/>
                      <a:pt x="9" y="0"/>
                      <a:pt x="10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4" y="7"/>
                      <a:pt x="25" y="9"/>
                      <a:pt x="24" y="10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4"/>
                      <a:pt x="16" y="25"/>
                      <a:pt x="15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83" name="Freeform 93"/>
              <p:cNvSpPr>
                <a:spLocks/>
              </p:cNvSpPr>
              <p:nvPr/>
            </p:nvSpPr>
            <p:spPr bwMode="auto">
              <a:xfrm>
                <a:off x="4254" y="1643"/>
                <a:ext cx="24" cy="24"/>
              </a:xfrm>
              <a:custGeom>
                <a:avLst/>
                <a:gdLst>
                  <a:gd name="T0" fmla="*/ 14 w 24"/>
                  <a:gd name="T1" fmla="*/ 24 h 24"/>
                  <a:gd name="T2" fmla="*/ 2 w 24"/>
                  <a:gd name="T3" fmla="*/ 19 h 24"/>
                  <a:gd name="T4" fmla="*/ 0 w 24"/>
                  <a:gd name="T5" fmla="*/ 14 h 24"/>
                  <a:gd name="T6" fmla="*/ 5 w 24"/>
                  <a:gd name="T7" fmla="*/ 2 h 24"/>
                  <a:gd name="T8" fmla="*/ 10 w 24"/>
                  <a:gd name="T9" fmla="*/ 0 h 24"/>
                  <a:gd name="T10" fmla="*/ 22 w 24"/>
                  <a:gd name="T11" fmla="*/ 5 h 24"/>
                  <a:gd name="T12" fmla="*/ 24 w 24"/>
                  <a:gd name="T13" fmla="*/ 10 h 24"/>
                  <a:gd name="T14" fmla="*/ 19 w 24"/>
                  <a:gd name="T15" fmla="*/ 22 h 24"/>
                  <a:gd name="T16" fmla="*/ 14 w 24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4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1" y="18"/>
                      <a:pt x="0" y="16"/>
                      <a:pt x="0" y="14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0"/>
                      <a:pt x="8" y="0"/>
                      <a:pt x="10" y="0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4" y="6"/>
                      <a:pt x="24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4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84" name="Freeform 94"/>
              <p:cNvSpPr>
                <a:spLocks/>
              </p:cNvSpPr>
              <p:nvPr/>
            </p:nvSpPr>
            <p:spPr bwMode="auto">
              <a:xfrm>
                <a:off x="4231" y="1633"/>
                <a:ext cx="25" cy="25"/>
              </a:xfrm>
              <a:custGeom>
                <a:avLst/>
                <a:gdLst>
                  <a:gd name="T0" fmla="*/ 14 w 25"/>
                  <a:gd name="T1" fmla="*/ 25 h 25"/>
                  <a:gd name="T2" fmla="*/ 3 w 25"/>
                  <a:gd name="T3" fmla="*/ 20 h 25"/>
                  <a:gd name="T4" fmla="*/ 1 w 25"/>
                  <a:gd name="T5" fmla="*/ 15 h 25"/>
                  <a:gd name="T6" fmla="*/ 6 w 25"/>
                  <a:gd name="T7" fmla="*/ 3 h 25"/>
                  <a:gd name="T8" fmla="*/ 10 w 25"/>
                  <a:gd name="T9" fmla="*/ 1 h 25"/>
                  <a:gd name="T10" fmla="*/ 22 w 25"/>
                  <a:gd name="T11" fmla="*/ 6 h 25"/>
                  <a:gd name="T12" fmla="*/ 24 w 25"/>
                  <a:gd name="T13" fmla="*/ 10 h 25"/>
                  <a:gd name="T14" fmla="*/ 19 w 25"/>
                  <a:gd name="T15" fmla="*/ 23 h 25"/>
                  <a:gd name="T16" fmla="*/ 14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4" y="25"/>
                    </a:moveTo>
                    <a:cubicBezTo>
                      <a:pt x="3" y="20"/>
                      <a:pt x="3" y="20"/>
                      <a:pt x="3" y="20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4" y="7"/>
                      <a:pt x="25" y="9"/>
                      <a:pt x="24" y="10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8" y="24"/>
                      <a:pt x="16" y="25"/>
                      <a:pt x="14" y="25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85" name="Freeform 95"/>
              <p:cNvSpPr>
                <a:spLocks/>
              </p:cNvSpPr>
              <p:nvPr/>
            </p:nvSpPr>
            <p:spPr bwMode="auto">
              <a:xfrm>
                <a:off x="4208" y="1623"/>
                <a:ext cx="25" cy="26"/>
              </a:xfrm>
              <a:custGeom>
                <a:avLst/>
                <a:gdLst>
                  <a:gd name="T0" fmla="*/ 15 w 25"/>
                  <a:gd name="T1" fmla="*/ 24 h 25"/>
                  <a:gd name="T2" fmla="*/ 3 w 25"/>
                  <a:gd name="T3" fmla="*/ 20 h 25"/>
                  <a:gd name="T4" fmla="*/ 1 w 25"/>
                  <a:gd name="T5" fmla="*/ 15 h 25"/>
                  <a:gd name="T6" fmla="*/ 6 w 25"/>
                  <a:gd name="T7" fmla="*/ 3 h 25"/>
                  <a:gd name="T8" fmla="*/ 11 w 25"/>
                  <a:gd name="T9" fmla="*/ 1 h 25"/>
                  <a:gd name="T10" fmla="*/ 22 w 25"/>
                  <a:gd name="T11" fmla="*/ 6 h 25"/>
                  <a:gd name="T12" fmla="*/ 24 w 25"/>
                  <a:gd name="T13" fmla="*/ 10 h 25"/>
                  <a:gd name="T14" fmla="*/ 19 w 25"/>
                  <a:gd name="T15" fmla="*/ 22 h 25"/>
                  <a:gd name="T16" fmla="*/ 15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5" y="24"/>
                    </a:moveTo>
                    <a:cubicBezTo>
                      <a:pt x="3" y="20"/>
                      <a:pt x="3" y="20"/>
                      <a:pt x="3" y="20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1"/>
                      <a:pt x="9" y="0"/>
                      <a:pt x="11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4"/>
                      <a:pt x="17" y="25"/>
                      <a:pt x="15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86" name="Freeform 96"/>
              <p:cNvSpPr>
                <a:spLocks/>
              </p:cNvSpPr>
              <p:nvPr/>
            </p:nvSpPr>
            <p:spPr bwMode="auto">
              <a:xfrm>
                <a:off x="4186" y="1614"/>
                <a:ext cx="24" cy="26"/>
              </a:xfrm>
              <a:custGeom>
                <a:avLst/>
                <a:gdLst>
                  <a:gd name="T0" fmla="*/ 14 w 24"/>
                  <a:gd name="T1" fmla="*/ 24 h 25"/>
                  <a:gd name="T2" fmla="*/ 2 w 24"/>
                  <a:gd name="T3" fmla="*/ 19 h 25"/>
                  <a:gd name="T4" fmla="*/ 0 w 24"/>
                  <a:gd name="T5" fmla="*/ 15 h 25"/>
                  <a:gd name="T6" fmla="*/ 5 w 24"/>
                  <a:gd name="T7" fmla="*/ 3 h 25"/>
                  <a:gd name="T8" fmla="*/ 10 w 24"/>
                  <a:gd name="T9" fmla="*/ 1 h 25"/>
                  <a:gd name="T10" fmla="*/ 22 w 24"/>
                  <a:gd name="T11" fmla="*/ 5 h 25"/>
                  <a:gd name="T12" fmla="*/ 24 w 24"/>
                  <a:gd name="T13" fmla="*/ 10 h 25"/>
                  <a:gd name="T14" fmla="*/ 19 w 24"/>
                  <a:gd name="T15" fmla="*/ 22 h 25"/>
                  <a:gd name="T16" fmla="*/ 14 w 24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5">
                    <a:moveTo>
                      <a:pt x="14" y="24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1" y="19"/>
                      <a:pt x="0" y="17"/>
                      <a:pt x="0" y="1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4" y="6"/>
                      <a:pt x="24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87" name="Freeform 97"/>
              <p:cNvSpPr>
                <a:spLocks/>
              </p:cNvSpPr>
              <p:nvPr/>
            </p:nvSpPr>
            <p:spPr bwMode="auto">
              <a:xfrm>
                <a:off x="4162" y="1605"/>
                <a:ext cx="26" cy="26"/>
              </a:xfrm>
              <a:custGeom>
                <a:avLst/>
                <a:gdLst>
                  <a:gd name="T0" fmla="*/ 15 w 25"/>
                  <a:gd name="T1" fmla="*/ 24 h 25"/>
                  <a:gd name="T2" fmla="*/ 3 w 25"/>
                  <a:gd name="T3" fmla="*/ 19 h 25"/>
                  <a:gd name="T4" fmla="*/ 1 w 25"/>
                  <a:gd name="T5" fmla="*/ 15 h 25"/>
                  <a:gd name="T6" fmla="*/ 6 w 25"/>
                  <a:gd name="T7" fmla="*/ 2 h 25"/>
                  <a:gd name="T8" fmla="*/ 10 w 25"/>
                  <a:gd name="T9" fmla="*/ 0 h 25"/>
                  <a:gd name="T10" fmla="*/ 22 w 25"/>
                  <a:gd name="T11" fmla="*/ 5 h 25"/>
                  <a:gd name="T12" fmla="*/ 24 w 25"/>
                  <a:gd name="T13" fmla="*/ 10 h 25"/>
                  <a:gd name="T14" fmla="*/ 19 w 25"/>
                  <a:gd name="T15" fmla="*/ 22 h 25"/>
                  <a:gd name="T16" fmla="*/ 15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5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5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9" y="0"/>
                      <a:pt x="10" y="0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5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88" name="Freeform 98"/>
              <p:cNvSpPr>
                <a:spLocks/>
              </p:cNvSpPr>
              <p:nvPr/>
            </p:nvSpPr>
            <p:spPr bwMode="auto">
              <a:xfrm>
                <a:off x="4139" y="1596"/>
                <a:ext cx="25" cy="24"/>
              </a:xfrm>
              <a:custGeom>
                <a:avLst/>
                <a:gdLst>
                  <a:gd name="T0" fmla="*/ 15 w 25"/>
                  <a:gd name="T1" fmla="*/ 24 h 24"/>
                  <a:gd name="T2" fmla="*/ 3 w 25"/>
                  <a:gd name="T3" fmla="*/ 19 h 24"/>
                  <a:gd name="T4" fmla="*/ 1 w 25"/>
                  <a:gd name="T5" fmla="*/ 14 h 24"/>
                  <a:gd name="T6" fmla="*/ 6 w 25"/>
                  <a:gd name="T7" fmla="*/ 2 h 24"/>
                  <a:gd name="T8" fmla="*/ 11 w 25"/>
                  <a:gd name="T9" fmla="*/ 0 h 24"/>
                  <a:gd name="T10" fmla="*/ 22 w 25"/>
                  <a:gd name="T11" fmla="*/ 5 h 24"/>
                  <a:gd name="T12" fmla="*/ 24 w 25"/>
                  <a:gd name="T13" fmla="*/ 10 h 24"/>
                  <a:gd name="T14" fmla="*/ 20 w 25"/>
                  <a:gd name="T15" fmla="*/ 22 h 24"/>
                  <a:gd name="T16" fmla="*/ 15 w 25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4">
                    <a:moveTo>
                      <a:pt x="15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4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0"/>
                      <a:pt x="9" y="0"/>
                      <a:pt x="11" y="0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19" y="24"/>
                      <a:pt x="17" y="24"/>
                      <a:pt x="15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89" name="Freeform 99"/>
              <p:cNvSpPr>
                <a:spLocks/>
              </p:cNvSpPr>
              <p:nvPr/>
            </p:nvSpPr>
            <p:spPr bwMode="auto">
              <a:xfrm>
                <a:off x="4117" y="1586"/>
                <a:ext cx="25" cy="25"/>
              </a:xfrm>
              <a:custGeom>
                <a:avLst/>
                <a:gdLst>
                  <a:gd name="T0" fmla="*/ 14 w 25"/>
                  <a:gd name="T1" fmla="*/ 25 h 25"/>
                  <a:gd name="T2" fmla="*/ 2 w 25"/>
                  <a:gd name="T3" fmla="*/ 20 h 25"/>
                  <a:gd name="T4" fmla="*/ 1 w 25"/>
                  <a:gd name="T5" fmla="*/ 15 h 25"/>
                  <a:gd name="T6" fmla="*/ 5 w 25"/>
                  <a:gd name="T7" fmla="*/ 3 h 25"/>
                  <a:gd name="T8" fmla="*/ 10 w 25"/>
                  <a:gd name="T9" fmla="*/ 1 h 25"/>
                  <a:gd name="T10" fmla="*/ 22 w 25"/>
                  <a:gd name="T11" fmla="*/ 6 h 25"/>
                  <a:gd name="T12" fmla="*/ 24 w 25"/>
                  <a:gd name="T13" fmla="*/ 10 h 25"/>
                  <a:gd name="T14" fmla="*/ 19 w 25"/>
                  <a:gd name="T15" fmla="*/ 23 h 25"/>
                  <a:gd name="T16" fmla="*/ 14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4" y="25"/>
                    </a:moveTo>
                    <a:cubicBezTo>
                      <a:pt x="2" y="20"/>
                      <a:pt x="2" y="20"/>
                      <a:pt x="2" y="20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4" y="7"/>
                      <a:pt x="25" y="9"/>
                      <a:pt x="24" y="10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8" y="24"/>
                      <a:pt x="16" y="25"/>
                      <a:pt x="14" y="25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90" name="Freeform 100"/>
              <p:cNvSpPr>
                <a:spLocks/>
              </p:cNvSpPr>
              <p:nvPr/>
            </p:nvSpPr>
            <p:spPr bwMode="auto">
              <a:xfrm>
                <a:off x="4094" y="1577"/>
                <a:ext cx="25" cy="25"/>
              </a:xfrm>
              <a:custGeom>
                <a:avLst/>
                <a:gdLst>
                  <a:gd name="T0" fmla="*/ 15 w 25"/>
                  <a:gd name="T1" fmla="*/ 24 h 25"/>
                  <a:gd name="T2" fmla="*/ 3 w 25"/>
                  <a:gd name="T3" fmla="*/ 20 h 25"/>
                  <a:gd name="T4" fmla="*/ 1 w 25"/>
                  <a:gd name="T5" fmla="*/ 15 h 25"/>
                  <a:gd name="T6" fmla="*/ 6 w 25"/>
                  <a:gd name="T7" fmla="*/ 3 h 25"/>
                  <a:gd name="T8" fmla="*/ 10 w 25"/>
                  <a:gd name="T9" fmla="*/ 1 h 25"/>
                  <a:gd name="T10" fmla="*/ 22 w 25"/>
                  <a:gd name="T11" fmla="*/ 6 h 25"/>
                  <a:gd name="T12" fmla="*/ 24 w 25"/>
                  <a:gd name="T13" fmla="*/ 10 h 25"/>
                  <a:gd name="T14" fmla="*/ 19 w 25"/>
                  <a:gd name="T15" fmla="*/ 22 h 25"/>
                  <a:gd name="T16" fmla="*/ 15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5" y="24"/>
                    </a:moveTo>
                    <a:cubicBezTo>
                      <a:pt x="3" y="20"/>
                      <a:pt x="3" y="20"/>
                      <a:pt x="3" y="20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1"/>
                      <a:pt x="9" y="0"/>
                      <a:pt x="10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5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91" name="Freeform 101"/>
              <p:cNvSpPr>
                <a:spLocks/>
              </p:cNvSpPr>
              <p:nvPr/>
            </p:nvSpPr>
            <p:spPr bwMode="auto">
              <a:xfrm>
                <a:off x="4072" y="1568"/>
                <a:ext cx="24" cy="25"/>
              </a:xfrm>
              <a:custGeom>
                <a:avLst/>
                <a:gdLst>
                  <a:gd name="T0" fmla="*/ 14 w 24"/>
                  <a:gd name="T1" fmla="*/ 24 h 25"/>
                  <a:gd name="T2" fmla="*/ 2 w 24"/>
                  <a:gd name="T3" fmla="*/ 19 h 25"/>
                  <a:gd name="T4" fmla="*/ 0 w 24"/>
                  <a:gd name="T5" fmla="*/ 15 h 25"/>
                  <a:gd name="T6" fmla="*/ 5 w 24"/>
                  <a:gd name="T7" fmla="*/ 3 h 25"/>
                  <a:gd name="T8" fmla="*/ 10 w 24"/>
                  <a:gd name="T9" fmla="*/ 1 h 25"/>
                  <a:gd name="T10" fmla="*/ 22 w 24"/>
                  <a:gd name="T11" fmla="*/ 5 h 25"/>
                  <a:gd name="T12" fmla="*/ 24 w 24"/>
                  <a:gd name="T13" fmla="*/ 10 h 25"/>
                  <a:gd name="T14" fmla="*/ 19 w 24"/>
                  <a:gd name="T15" fmla="*/ 22 h 25"/>
                  <a:gd name="T16" fmla="*/ 14 w 24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5">
                    <a:moveTo>
                      <a:pt x="14" y="24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0" y="19"/>
                      <a:pt x="0" y="17"/>
                      <a:pt x="0" y="1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3" y="6"/>
                      <a:pt x="24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92" name="Freeform 102"/>
              <p:cNvSpPr>
                <a:spLocks/>
              </p:cNvSpPr>
              <p:nvPr/>
            </p:nvSpPr>
            <p:spPr bwMode="auto">
              <a:xfrm>
                <a:off x="4049" y="1559"/>
                <a:ext cx="25" cy="25"/>
              </a:xfrm>
              <a:custGeom>
                <a:avLst/>
                <a:gdLst>
                  <a:gd name="T0" fmla="*/ 14 w 25"/>
                  <a:gd name="T1" fmla="*/ 24 h 25"/>
                  <a:gd name="T2" fmla="*/ 3 w 25"/>
                  <a:gd name="T3" fmla="*/ 19 h 25"/>
                  <a:gd name="T4" fmla="*/ 1 w 25"/>
                  <a:gd name="T5" fmla="*/ 15 h 25"/>
                  <a:gd name="T6" fmla="*/ 6 w 25"/>
                  <a:gd name="T7" fmla="*/ 2 h 25"/>
                  <a:gd name="T8" fmla="*/ 10 w 25"/>
                  <a:gd name="T9" fmla="*/ 0 h 25"/>
                  <a:gd name="T10" fmla="*/ 22 w 25"/>
                  <a:gd name="T11" fmla="*/ 5 h 25"/>
                  <a:gd name="T12" fmla="*/ 24 w 25"/>
                  <a:gd name="T13" fmla="*/ 10 h 25"/>
                  <a:gd name="T14" fmla="*/ 19 w 25"/>
                  <a:gd name="T15" fmla="*/ 22 h 25"/>
                  <a:gd name="T16" fmla="*/ 14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4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5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93" name="Freeform 103"/>
              <p:cNvSpPr>
                <a:spLocks/>
              </p:cNvSpPr>
              <p:nvPr/>
            </p:nvSpPr>
            <p:spPr bwMode="auto">
              <a:xfrm>
                <a:off x="4017" y="1546"/>
                <a:ext cx="34" cy="28"/>
              </a:xfrm>
              <a:custGeom>
                <a:avLst/>
                <a:gdLst>
                  <a:gd name="T0" fmla="*/ 24 w 34"/>
                  <a:gd name="T1" fmla="*/ 28 h 28"/>
                  <a:gd name="T2" fmla="*/ 2 w 34"/>
                  <a:gd name="T3" fmla="*/ 19 h 28"/>
                  <a:gd name="T4" fmla="*/ 0 w 34"/>
                  <a:gd name="T5" fmla="*/ 14 h 28"/>
                  <a:gd name="T6" fmla="*/ 5 w 34"/>
                  <a:gd name="T7" fmla="*/ 2 h 28"/>
                  <a:gd name="T8" fmla="*/ 10 w 34"/>
                  <a:gd name="T9" fmla="*/ 0 h 28"/>
                  <a:gd name="T10" fmla="*/ 31 w 34"/>
                  <a:gd name="T11" fmla="*/ 9 h 28"/>
                  <a:gd name="T12" fmla="*/ 33 w 34"/>
                  <a:gd name="T13" fmla="*/ 14 h 28"/>
                  <a:gd name="T14" fmla="*/ 28 w 34"/>
                  <a:gd name="T15" fmla="*/ 26 h 28"/>
                  <a:gd name="T16" fmla="*/ 24 w 34"/>
                  <a:gd name="T17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28">
                    <a:moveTo>
                      <a:pt x="24" y="28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0" y="18"/>
                      <a:pt x="0" y="16"/>
                      <a:pt x="0" y="14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3" y="10"/>
                      <a:pt x="34" y="12"/>
                      <a:pt x="33" y="14"/>
                    </a:cubicBezTo>
                    <a:cubicBezTo>
                      <a:pt x="28" y="26"/>
                      <a:pt x="28" y="26"/>
                      <a:pt x="28" y="26"/>
                    </a:cubicBezTo>
                    <a:cubicBezTo>
                      <a:pt x="28" y="28"/>
                      <a:pt x="25" y="28"/>
                      <a:pt x="24" y="28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94" name="Freeform 104"/>
              <p:cNvSpPr>
                <a:spLocks/>
              </p:cNvSpPr>
              <p:nvPr/>
            </p:nvSpPr>
            <p:spPr bwMode="auto">
              <a:xfrm>
                <a:off x="4286" y="1630"/>
                <a:ext cx="24" cy="25"/>
              </a:xfrm>
              <a:custGeom>
                <a:avLst/>
                <a:gdLst>
                  <a:gd name="T0" fmla="*/ 14 w 24"/>
                  <a:gd name="T1" fmla="*/ 24 h 25"/>
                  <a:gd name="T2" fmla="*/ 2 w 24"/>
                  <a:gd name="T3" fmla="*/ 19 h 25"/>
                  <a:gd name="T4" fmla="*/ 0 w 24"/>
                  <a:gd name="T5" fmla="*/ 15 h 25"/>
                  <a:gd name="T6" fmla="*/ 5 w 24"/>
                  <a:gd name="T7" fmla="*/ 3 h 25"/>
                  <a:gd name="T8" fmla="*/ 10 w 24"/>
                  <a:gd name="T9" fmla="*/ 1 h 25"/>
                  <a:gd name="T10" fmla="*/ 22 w 24"/>
                  <a:gd name="T11" fmla="*/ 6 h 25"/>
                  <a:gd name="T12" fmla="*/ 24 w 24"/>
                  <a:gd name="T13" fmla="*/ 10 h 25"/>
                  <a:gd name="T14" fmla="*/ 19 w 24"/>
                  <a:gd name="T15" fmla="*/ 22 h 25"/>
                  <a:gd name="T16" fmla="*/ 14 w 24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5">
                    <a:moveTo>
                      <a:pt x="14" y="24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0" y="19"/>
                      <a:pt x="0" y="17"/>
                      <a:pt x="0" y="1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3" y="6"/>
                      <a:pt x="24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95" name="Freeform 105"/>
              <p:cNvSpPr>
                <a:spLocks/>
              </p:cNvSpPr>
              <p:nvPr/>
            </p:nvSpPr>
            <p:spPr bwMode="auto">
              <a:xfrm>
                <a:off x="4263" y="1620"/>
                <a:ext cx="25" cy="26"/>
              </a:xfrm>
              <a:custGeom>
                <a:avLst/>
                <a:gdLst>
                  <a:gd name="T0" fmla="*/ 14 w 25"/>
                  <a:gd name="T1" fmla="*/ 24 h 25"/>
                  <a:gd name="T2" fmla="*/ 3 w 25"/>
                  <a:gd name="T3" fmla="*/ 19 h 25"/>
                  <a:gd name="T4" fmla="*/ 1 w 25"/>
                  <a:gd name="T5" fmla="*/ 15 h 25"/>
                  <a:gd name="T6" fmla="*/ 6 w 25"/>
                  <a:gd name="T7" fmla="*/ 2 h 25"/>
                  <a:gd name="T8" fmla="*/ 10 w 25"/>
                  <a:gd name="T9" fmla="*/ 1 h 25"/>
                  <a:gd name="T10" fmla="*/ 22 w 25"/>
                  <a:gd name="T11" fmla="*/ 5 h 25"/>
                  <a:gd name="T12" fmla="*/ 24 w 25"/>
                  <a:gd name="T13" fmla="*/ 10 h 25"/>
                  <a:gd name="T14" fmla="*/ 19 w 25"/>
                  <a:gd name="T15" fmla="*/ 22 h 25"/>
                  <a:gd name="T16" fmla="*/ 14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4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5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96" name="Freeform 106"/>
              <p:cNvSpPr>
                <a:spLocks/>
              </p:cNvSpPr>
              <p:nvPr/>
            </p:nvSpPr>
            <p:spPr bwMode="auto">
              <a:xfrm>
                <a:off x="4240" y="1611"/>
                <a:ext cx="25" cy="26"/>
              </a:xfrm>
              <a:custGeom>
                <a:avLst/>
                <a:gdLst>
                  <a:gd name="T0" fmla="*/ 15 w 25"/>
                  <a:gd name="T1" fmla="*/ 24 h 25"/>
                  <a:gd name="T2" fmla="*/ 3 w 25"/>
                  <a:gd name="T3" fmla="*/ 19 h 25"/>
                  <a:gd name="T4" fmla="*/ 1 w 25"/>
                  <a:gd name="T5" fmla="*/ 14 h 25"/>
                  <a:gd name="T6" fmla="*/ 6 w 25"/>
                  <a:gd name="T7" fmla="*/ 2 h 25"/>
                  <a:gd name="T8" fmla="*/ 11 w 25"/>
                  <a:gd name="T9" fmla="*/ 0 h 25"/>
                  <a:gd name="T10" fmla="*/ 22 w 25"/>
                  <a:gd name="T11" fmla="*/ 5 h 25"/>
                  <a:gd name="T12" fmla="*/ 24 w 25"/>
                  <a:gd name="T13" fmla="*/ 10 h 25"/>
                  <a:gd name="T14" fmla="*/ 19 w 25"/>
                  <a:gd name="T15" fmla="*/ 22 h 25"/>
                  <a:gd name="T16" fmla="*/ 15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5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4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0"/>
                      <a:pt x="9" y="0"/>
                      <a:pt x="11" y="0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4"/>
                      <a:pt x="17" y="25"/>
                      <a:pt x="15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97" name="Freeform 107"/>
              <p:cNvSpPr>
                <a:spLocks/>
              </p:cNvSpPr>
              <p:nvPr/>
            </p:nvSpPr>
            <p:spPr bwMode="auto">
              <a:xfrm>
                <a:off x="4218" y="1601"/>
                <a:ext cx="24" cy="25"/>
              </a:xfrm>
              <a:custGeom>
                <a:avLst/>
                <a:gdLst>
                  <a:gd name="T0" fmla="*/ 14 w 24"/>
                  <a:gd name="T1" fmla="*/ 25 h 25"/>
                  <a:gd name="T2" fmla="*/ 2 w 24"/>
                  <a:gd name="T3" fmla="*/ 20 h 25"/>
                  <a:gd name="T4" fmla="*/ 0 w 24"/>
                  <a:gd name="T5" fmla="*/ 15 h 25"/>
                  <a:gd name="T6" fmla="*/ 5 w 24"/>
                  <a:gd name="T7" fmla="*/ 3 h 25"/>
                  <a:gd name="T8" fmla="*/ 10 w 24"/>
                  <a:gd name="T9" fmla="*/ 1 h 25"/>
                  <a:gd name="T10" fmla="*/ 22 w 24"/>
                  <a:gd name="T11" fmla="*/ 6 h 25"/>
                  <a:gd name="T12" fmla="*/ 24 w 24"/>
                  <a:gd name="T13" fmla="*/ 11 h 25"/>
                  <a:gd name="T14" fmla="*/ 19 w 24"/>
                  <a:gd name="T15" fmla="*/ 23 h 25"/>
                  <a:gd name="T16" fmla="*/ 14 w 24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5">
                    <a:moveTo>
                      <a:pt x="14" y="25"/>
                    </a:moveTo>
                    <a:cubicBezTo>
                      <a:pt x="2" y="20"/>
                      <a:pt x="2" y="20"/>
                      <a:pt x="2" y="20"/>
                    </a:cubicBezTo>
                    <a:cubicBezTo>
                      <a:pt x="1" y="19"/>
                      <a:pt x="0" y="17"/>
                      <a:pt x="0" y="1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4" y="7"/>
                      <a:pt x="24" y="9"/>
                      <a:pt x="24" y="11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8" y="24"/>
                      <a:pt x="16" y="25"/>
                      <a:pt x="14" y="25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98" name="Freeform 108"/>
              <p:cNvSpPr>
                <a:spLocks/>
              </p:cNvSpPr>
              <p:nvPr/>
            </p:nvSpPr>
            <p:spPr bwMode="auto">
              <a:xfrm>
                <a:off x="4195" y="1592"/>
                <a:ext cx="25" cy="25"/>
              </a:xfrm>
              <a:custGeom>
                <a:avLst/>
                <a:gdLst>
                  <a:gd name="T0" fmla="*/ 14 w 25"/>
                  <a:gd name="T1" fmla="*/ 24 h 25"/>
                  <a:gd name="T2" fmla="*/ 3 w 25"/>
                  <a:gd name="T3" fmla="*/ 20 h 25"/>
                  <a:gd name="T4" fmla="*/ 1 w 25"/>
                  <a:gd name="T5" fmla="*/ 15 h 25"/>
                  <a:gd name="T6" fmla="*/ 6 w 25"/>
                  <a:gd name="T7" fmla="*/ 3 h 25"/>
                  <a:gd name="T8" fmla="*/ 10 w 25"/>
                  <a:gd name="T9" fmla="*/ 1 h 25"/>
                  <a:gd name="T10" fmla="*/ 22 w 25"/>
                  <a:gd name="T11" fmla="*/ 6 h 25"/>
                  <a:gd name="T12" fmla="*/ 24 w 25"/>
                  <a:gd name="T13" fmla="*/ 10 h 25"/>
                  <a:gd name="T14" fmla="*/ 19 w 25"/>
                  <a:gd name="T15" fmla="*/ 22 h 25"/>
                  <a:gd name="T16" fmla="*/ 14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4" y="24"/>
                    </a:moveTo>
                    <a:cubicBezTo>
                      <a:pt x="3" y="20"/>
                      <a:pt x="3" y="20"/>
                      <a:pt x="3" y="20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4" y="6"/>
                      <a:pt x="25" y="9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199" name="Freeform 109"/>
              <p:cNvSpPr>
                <a:spLocks/>
              </p:cNvSpPr>
              <p:nvPr/>
            </p:nvSpPr>
            <p:spPr bwMode="auto">
              <a:xfrm>
                <a:off x="4172" y="1583"/>
                <a:ext cx="25" cy="25"/>
              </a:xfrm>
              <a:custGeom>
                <a:avLst/>
                <a:gdLst>
                  <a:gd name="T0" fmla="*/ 15 w 25"/>
                  <a:gd name="T1" fmla="*/ 24 h 25"/>
                  <a:gd name="T2" fmla="*/ 3 w 25"/>
                  <a:gd name="T3" fmla="*/ 19 h 25"/>
                  <a:gd name="T4" fmla="*/ 1 w 25"/>
                  <a:gd name="T5" fmla="*/ 15 h 25"/>
                  <a:gd name="T6" fmla="*/ 6 w 25"/>
                  <a:gd name="T7" fmla="*/ 3 h 25"/>
                  <a:gd name="T8" fmla="*/ 11 w 25"/>
                  <a:gd name="T9" fmla="*/ 1 h 25"/>
                  <a:gd name="T10" fmla="*/ 22 w 25"/>
                  <a:gd name="T11" fmla="*/ 6 h 25"/>
                  <a:gd name="T12" fmla="*/ 24 w 25"/>
                  <a:gd name="T13" fmla="*/ 10 h 25"/>
                  <a:gd name="T14" fmla="*/ 19 w 25"/>
                  <a:gd name="T15" fmla="*/ 22 h 25"/>
                  <a:gd name="T16" fmla="*/ 15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5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1"/>
                      <a:pt x="9" y="0"/>
                      <a:pt x="11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4"/>
                      <a:pt x="17" y="25"/>
                      <a:pt x="15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00" name="Freeform 110"/>
              <p:cNvSpPr>
                <a:spLocks/>
              </p:cNvSpPr>
              <p:nvPr/>
            </p:nvSpPr>
            <p:spPr bwMode="auto">
              <a:xfrm>
                <a:off x="4149" y="1574"/>
                <a:ext cx="25" cy="25"/>
              </a:xfrm>
              <a:custGeom>
                <a:avLst/>
                <a:gdLst>
                  <a:gd name="T0" fmla="*/ 14 w 24"/>
                  <a:gd name="T1" fmla="*/ 24 h 25"/>
                  <a:gd name="T2" fmla="*/ 2 w 24"/>
                  <a:gd name="T3" fmla="*/ 19 h 25"/>
                  <a:gd name="T4" fmla="*/ 0 w 24"/>
                  <a:gd name="T5" fmla="*/ 15 h 25"/>
                  <a:gd name="T6" fmla="*/ 5 w 24"/>
                  <a:gd name="T7" fmla="*/ 2 h 25"/>
                  <a:gd name="T8" fmla="*/ 10 w 24"/>
                  <a:gd name="T9" fmla="*/ 1 h 25"/>
                  <a:gd name="T10" fmla="*/ 22 w 24"/>
                  <a:gd name="T11" fmla="*/ 5 h 25"/>
                  <a:gd name="T12" fmla="*/ 24 w 24"/>
                  <a:gd name="T13" fmla="*/ 10 h 25"/>
                  <a:gd name="T14" fmla="*/ 19 w 24"/>
                  <a:gd name="T15" fmla="*/ 22 h 25"/>
                  <a:gd name="T16" fmla="*/ 14 w 24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5">
                    <a:moveTo>
                      <a:pt x="14" y="24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1" y="18"/>
                      <a:pt x="0" y="16"/>
                      <a:pt x="0" y="15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4" y="6"/>
                      <a:pt x="24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01" name="Freeform 111"/>
              <p:cNvSpPr>
                <a:spLocks/>
              </p:cNvSpPr>
              <p:nvPr/>
            </p:nvSpPr>
            <p:spPr bwMode="auto">
              <a:xfrm>
                <a:off x="4126" y="1565"/>
                <a:ext cx="25" cy="25"/>
              </a:xfrm>
              <a:custGeom>
                <a:avLst/>
                <a:gdLst>
                  <a:gd name="T0" fmla="*/ 15 w 25"/>
                  <a:gd name="T1" fmla="*/ 24 h 25"/>
                  <a:gd name="T2" fmla="*/ 3 w 25"/>
                  <a:gd name="T3" fmla="*/ 19 h 25"/>
                  <a:gd name="T4" fmla="*/ 1 w 25"/>
                  <a:gd name="T5" fmla="*/ 14 h 25"/>
                  <a:gd name="T6" fmla="*/ 6 w 25"/>
                  <a:gd name="T7" fmla="*/ 2 h 25"/>
                  <a:gd name="T8" fmla="*/ 10 w 25"/>
                  <a:gd name="T9" fmla="*/ 0 h 25"/>
                  <a:gd name="T10" fmla="*/ 22 w 25"/>
                  <a:gd name="T11" fmla="*/ 5 h 25"/>
                  <a:gd name="T12" fmla="*/ 24 w 25"/>
                  <a:gd name="T13" fmla="*/ 10 h 25"/>
                  <a:gd name="T14" fmla="*/ 19 w 25"/>
                  <a:gd name="T15" fmla="*/ 22 h 25"/>
                  <a:gd name="T16" fmla="*/ 15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5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4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0"/>
                      <a:pt x="9" y="0"/>
                      <a:pt x="10" y="0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5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02" name="Freeform 112"/>
              <p:cNvSpPr>
                <a:spLocks/>
              </p:cNvSpPr>
              <p:nvPr/>
            </p:nvSpPr>
            <p:spPr bwMode="auto">
              <a:xfrm>
                <a:off x="4103" y="1555"/>
                <a:ext cx="25" cy="25"/>
              </a:xfrm>
              <a:custGeom>
                <a:avLst/>
                <a:gdLst>
                  <a:gd name="T0" fmla="*/ 15 w 25"/>
                  <a:gd name="T1" fmla="*/ 25 h 25"/>
                  <a:gd name="T2" fmla="*/ 3 w 25"/>
                  <a:gd name="T3" fmla="*/ 20 h 25"/>
                  <a:gd name="T4" fmla="*/ 1 w 25"/>
                  <a:gd name="T5" fmla="*/ 15 h 25"/>
                  <a:gd name="T6" fmla="*/ 6 w 25"/>
                  <a:gd name="T7" fmla="*/ 3 h 25"/>
                  <a:gd name="T8" fmla="*/ 11 w 25"/>
                  <a:gd name="T9" fmla="*/ 1 h 25"/>
                  <a:gd name="T10" fmla="*/ 22 w 25"/>
                  <a:gd name="T11" fmla="*/ 6 h 25"/>
                  <a:gd name="T12" fmla="*/ 24 w 25"/>
                  <a:gd name="T13" fmla="*/ 11 h 25"/>
                  <a:gd name="T14" fmla="*/ 19 w 25"/>
                  <a:gd name="T15" fmla="*/ 23 h 25"/>
                  <a:gd name="T16" fmla="*/ 15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5" y="25"/>
                    </a:moveTo>
                    <a:cubicBezTo>
                      <a:pt x="3" y="20"/>
                      <a:pt x="3" y="20"/>
                      <a:pt x="3" y="20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1"/>
                      <a:pt x="9" y="0"/>
                      <a:pt x="11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4" y="7"/>
                      <a:pt x="25" y="9"/>
                      <a:pt x="24" y="11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4"/>
                      <a:pt x="17" y="25"/>
                      <a:pt x="15" y="25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03" name="Freeform 113"/>
              <p:cNvSpPr>
                <a:spLocks/>
              </p:cNvSpPr>
              <p:nvPr/>
            </p:nvSpPr>
            <p:spPr bwMode="auto">
              <a:xfrm>
                <a:off x="4081" y="1546"/>
                <a:ext cx="25" cy="25"/>
              </a:xfrm>
              <a:custGeom>
                <a:avLst/>
                <a:gdLst>
                  <a:gd name="T0" fmla="*/ 14 w 25"/>
                  <a:gd name="T1" fmla="*/ 24 h 25"/>
                  <a:gd name="T2" fmla="*/ 2 w 25"/>
                  <a:gd name="T3" fmla="*/ 20 h 25"/>
                  <a:gd name="T4" fmla="*/ 0 w 25"/>
                  <a:gd name="T5" fmla="*/ 15 h 25"/>
                  <a:gd name="T6" fmla="*/ 5 w 25"/>
                  <a:gd name="T7" fmla="*/ 3 h 25"/>
                  <a:gd name="T8" fmla="*/ 10 w 25"/>
                  <a:gd name="T9" fmla="*/ 1 h 25"/>
                  <a:gd name="T10" fmla="*/ 22 w 25"/>
                  <a:gd name="T11" fmla="*/ 6 h 25"/>
                  <a:gd name="T12" fmla="*/ 24 w 25"/>
                  <a:gd name="T13" fmla="*/ 10 h 25"/>
                  <a:gd name="T14" fmla="*/ 19 w 25"/>
                  <a:gd name="T15" fmla="*/ 22 h 25"/>
                  <a:gd name="T16" fmla="*/ 14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4" y="24"/>
                    </a:moveTo>
                    <a:cubicBezTo>
                      <a:pt x="2" y="20"/>
                      <a:pt x="2" y="20"/>
                      <a:pt x="2" y="20"/>
                    </a:cubicBezTo>
                    <a:cubicBezTo>
                      <a:pt x="1" y="19"/>
                      <a:pt x="0" y="17"/>
                      <a:pt x="0" y="1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4" y="6"/>
                      <a:pt x="25" y="9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04" name="Freeform 114"/>
              <p:cNvSpPr>
                <a:spLocks/>
              </p:cNvSpPr>
              <p:nvPr/>
            </p:nvSpPr>
            <p:spPr bwMode="auto">
              <a:xfrm>
                <a:off x="4048" y="1533"/>
                <a:ext cx="35" cy="29"/>
              </a:xfrm>
              <a:custGeom>
                <a:avLst/>
                <a:gdLst>
                  <a:gd name="T0" fmla="*/ 25 w 35"/>
                  <a:gd name="T1" fmla="*/ 28 h 29"/>
                  <a:gd name="T2" fmla="*/ 3 w 35"/>
                  <a:gd name="T3" fmla="*/ 20 h 29"/>
                  <a:gd name="T4" fmla="*/ 1 w 35"/>
                  <a:gd name="T5" fmla="*/ 15 h 29"/>
                  <a:gd name="T6" fmla="*/ 6 w 35"/>
                  <a:gd name="T7" fmla="*/ 3 h 29"/>
                  <a:gd name="T8" fmla="*/ 11 w 35"/>
                  <a:gd name="T9" fmla="*/ 1 h 29"/>
                  <a:gd name="T10" fmla="*/ 32 w 35"/>
                  <a:gd name="T11" fmla="*/ 9 h 29"/>
                  <a:gd name="T12" fmla="*/ 34 w 35"/>
                  <a:gd name="T13" fmla="*/ 14 h 29"/>
                  <a:gd name="T14" fmla="*/ 29 w 35"/>
                  <a:gd name="T15" fmla="*/ 26 h 29"/>
                  <a:gd name="T16" fmla="*/ 25 w 35"/>
                  <a:gd name="T17" fmla="*/ 28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29">
                    <a:moveTo>
                      <a:pt x="25" y="28"/>
                    </a:moveTo>
                    <a:cubicBezTo>
                      <a:pt x="3" y="20"/>
                      <a:pt x="3" y="20"/>
                      <a:pt x="3" y="20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1"/>
                      <a:pt x="9" y="0"/>
                      <a:pt x="11" y="1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34" y="10"/>
                      <a:pt x="35" y="12"/>
                      <a:pt x="34" y="14"/>
                    </a:cubicBezTo>
                    <a:cubicBezTo>
                      <a:pt x="29" y="26"/>
                      <a:pt x="29" y="26"/>
                      <a:pt x="29" y="26"/>
                    </a:cubicBezTo>
                    <a:cubicBezTo>
                      <a:pt x="28" y="28"/>
                      <a:pt x="26" y="29"/>
                      <a:pt x="25" y="28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05" name="Freeform 115"/>
              <p:cNvSpPr>
                <a:spLocks/>
              </p:cNvSpPr>
              <p:nvPr/>
            </p:nvSpPr>
            <p:spPr bwMode="auto">
              <a:xfrm>
                <a:off x="4025" y="1524"/>
                <a:ext cx="24" cy="24"/>
              </a:xfrm>
              <a:custGeom>
                <a:avLst/>
                <a:gdLst>
                  <a:gd name="T0" fmla="*/ 14 w 24"/>
                  <a:gd name="T1" fmla="*/ 24 h 24"/>
                  <a:gd name="T2" fmla="*/ 3 w 24"/>
                  <a:gd name="T3" fmla="*/ 19 h 24"/>
                  <a:gd name="T4" fmla="*/ 1 w 24"/>
                  <a:gd name="T5" fmla="*/ 15 h 24"/>
                  <a:gd name="T6" fmla="*/ 6 w 24"/>
                  <a:gd name="T7" fmla="*/ 2 h 24"/>
                  <a:gd name="T8" fmla="*/ 11 w 24"/>
                  <a:gd name="T9" fmla="*/ 0 h 24"/>
                  <a:gd name="T10" fmla="*/ 22 w 24"/>
                  <a:gd name="T11" fmla="*/ 5 h 24"/>
                  <a:gd name="T12" fmla="*/ 24 w 24"/>
                  <a:gd name="T13" fmla="*/ 9 h 24"/>
                  <a:gd name="T14" fmla="*/ 19 w 24"/>
                  <a:gd name="T15" fmla="*/ 22 h 24"/>
                  <a:gd name="T16" fmla="*/ 14 w 24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5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1"/>
                      <a:pt x="9" y="0"/>
                      <a:pt x="11" y="0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3" y="6"/>
                      <a:pt x="24" y="8"/>
                      <a:pt x="24" y="9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3"/>
                      <a:pt x="16" y="24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06" name="Freeform 116"/>
              <p:cNvSpPr>
                <a:spLocks/>
              </p:cNvSpPr>
              <p:nvPr/>
            </p:nvSpPr>
            <p:spPr bwMode="auto">
              <a:xfrm>
                <a:off x="4110" y="1473"/>
                <a:ext cx="149" cy="113"/>
              </a:xfrm>
              <a:custGeom>
                <a:avLst/>
                <a:gdLst>
                  <a:gd name="T0" fmla="*/ 120 w 148"/>
                  <a:gd name="T1" fmla="*/ 112 h 113"/>
                  <a:gd name="T2" fmla="*/ 2 w 148"/>
                  <a:gd name="T3" fmla="*/ 64 h 113"/>
                  <a:gd name="T4" fmla="*/ 1 w 148"/>
                  <a:gd name="T5" fmla="*/ 60 h 113"/>
                  <a:gd name="T6" fmla="*/ 24 w 148"/>
                  <a:gd name="T7" fmla="*/ 3 h 113"/>
                  <a:gd name="T8" fmla="*/ 28 w 148"/>
                  <a:gd name="T9" fmla="*/ 1 h 113"/>
                  <a:gd name="T10" fmla="*/ 146 w 148"/>
                  <a:gd name="T11" fmla="*/ 49 h 113"/>
                  <a:gd name="T12" fmla="*/ 148 w 148"/>
                  <a:gd name="T13" fmla="*/ 54 h 113"/>
                  <a:gd name="T14" fmla="*/ 125 w 148"/>
                  <a:gd name="T15" fmla="*/ 110 h 113"/>
                  <a:gd name="T16" fmla="*/ 120 w 148"/>
                  <a:gd name="T17" fmla="*/ 11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8" h="113">
                    <a:moveTo>
                      <a:pt x="120" y="112"/>
                    </a:moveTo>
                    <a:cubicBezTo>
                      <a:pt x="2" y="64"/>
                      <a:pt x="2" y="64"/>
                      <a:pt x="2" y="64"/>
                    </a:cubicBezTo>
                    <a:cubicBezTo>
                      <a:pt x="1" y="64"/>
                      <a:pt x="0" y="62"/>
                      <a:pt x="1" y="60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1"/>
                      <a:pt x="26" y="0"/>
                      <a:pt x="28" y="1"/>
                    </a:cubicBezTo>
                    <a:cubicBezTo>
                      <a:pt x="146" y="49"/>
                      <a:pt x="146" y="49"/>
                      <a:pt x="146" y="49"/>
                    </a:cubicBezTo>
                    <a:cubicBezTo>
                      <a:pt x="148" y="50"/>
                      <a:pt x="148" y="52"/>
                      <a:pt x="148" y="54"/>
                    </a:cubicBezTo>
                    <a:cubicBezTo>
                      <a:pt x="125" y="110"/>
                      <a:pt x="125" y="110"/>
                      <a:pt x="125" y="110"/>
                    </a:cubicBezTo>
                    <a:cubicBezTo>
                      <a:pt x="124" y="112"/>
                      <a:pt x="122" y="113"/>
                      <a:pt x="120" y="112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07" name="Freeform 117"/>
              <p:cNvSpPr>
                <a:spLocks/>
              </p:cNvSpPr>
              <p:nvPr/>
            </p:nvSpPr>
            <p:spPr bwMode="auto">
              <a:xfrm>
                <a:off x="4202" y="1482"/>
                <a:ext cx="65" cy="37"/>
              </a:xfrm>
              <a:custGeom>
                <a:avLst/>
                <a:gdLst>
                  <a:gd name="T0" fmla="*/ 59 w 65"/>
                  <a:gd name="T1" fmla="*/ 37 h 37"/>
                  <a:gd name="T2" fmla="*/ 1 w 65"/>
                  <a:gd name="T3" fmla="*/ 13 h 37"/>
                  <a:gd name="T4" fmla="*/ 0 w 65"/>
                  <a:gd name="T5" fmla="*/ 12 h 37"/>
                  <a:gd name="T6" fmla="*/ 5 w 65"/>
                  <a:gd name="T7" fmla="*/ 0 h 37"/>
                  <a:gd name="T8" fmla="*/ 6 w 65"/>
                  <a:gd name="T9" fmla="*/ 0 h 37"/>
                  <a:gd name="T10" fmla="*/ 64 w 65"/>
                  <a:gd name="T11" fmla="*/ 24 h 37"/>
                  <a:gd name="T12" fmla="*/ 65 w 65"/>
                  <a:gd name="T13" fmla="*/ 25 h 37"/>
                  <a:gd name="T14" fmla="*/ 60 w 65"/>
                  <a:gd name="T15" fmla="*/ 36 h 37"/>
                  <a:gd name="T16" fmla="*/ 59 w 65"/>
                  <a:gd name="T17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" h="37">
                    <a:moveTo>
                      <a:pt x="59" y="37"/>
                    </a:moveTo>
                    <a:cubicBezTo>
                      <a:pt x="1" y="13"/>
                      <a:pt x="1" y="13"/>
                      <a:pt x="1" y="13"/>
                    </a:cubicBezTo>
                    <a:cubicBezTo>
                      <a:pt x="0" y="13"/>
                      <a:pt x="0" y="12"/>
                      <a:pt x="0" y="12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6" y="0"/>
                      <a:pt x="6" y="0"/>
                    </a:cubicBezTo>
                    <a:cubicBezTo>
                      <a:pt x="64" y="24"/>
                      <a:pt x="64" y="24"/>
                      <a:pt x="64" y="24"/>
                    </a:cubicBezTo>
                    <a:cubicBezTo>
                      <a:pt x="65" y="24"/>
                      <a:pt x="65" y="24"/>
                      <a:pt x="65" y="25"/>
                    </a:cubicBezTo>
                    <a:cubicBezTo>
                      <a:pt x="60" y="36"/>
                      <a:pt x="60" y="36"/>
                      <a:pt x="60" y="36"/>
                    </a:cubicBezTo>
                    <a:cubicBezTo>
                      <a:pt x="60" y="37"/>
                      <a:pt x="59" y="37"/>
                      <a:pt x="59" y="37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08" name="Freeform 118"/>
              <p:cNvSpPr>
                <a:spLocks/>
              </p:cNvSpPr>
              <p:nvPr/>
            </p:nvSpPr>
            <p:spPr bwMode="auto">
              <a:xfrm>
                <a:off x="4137" y="1456"/>
                <a:ext cx="66" cy="37"/>
              </a:xfrm>
              <a:custGeom>
                <a:avLst/>
                <a:gdLst>
                  <a:gd name="T0" fmla="*/ 59 w 65"/>
                  <a:gd name="T1" fmla="*/ 37 h 37"/>
                  <a:gd name="T2" fmla="*/ 0 w 65"/>
                  <a:gd name="T3" fmla="*/ 13 h 37"/>
                  <a:gd name="T4" fmla="*/ 0 w 65"/>
                  <a:gd name="T5" fmla="*/ 12 h 37"/>
                  <a:gd name="T6" fmla="*/ 5 w 65"/>
                  <a:gd name="T7" fmla="*/ 0 h 37"/>
                  <a:gd name="T8" fmla="*/ 6 w 65"/>
                  <a:gd name="T9" fmla="*/ 0 h 37"/>
                  <a:gd name="T10" fmla="*/ 64 w 65"/>
                  <a:gd name="T11" fmla="*/ 24 h 37"/>
                  <a:gd name="T12" fmla="*/ 64 w 65"/>
                  <a:gd name="T13" fmla="*/ 25 h 37"/>
                  <a:gd name="T14" fmla="*/ 60 w 65"/>
                  <a:gd name="T15" fmla="*/ 36 h 37"/>
                  <a:gd name="T16" fmla="*/ 59 w 65"/>
                  <a:gd name="T17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" h="37">
                    <a:moveTo>
                      <a:pt x="59" y="37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2"/>
                      <a:pt x="0" y="12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6" y="0"/>
                    </a:cubicBezTo>
                    <a:cubicBezTo>
                      <a:pt x="64" y="24"/>
                      <a:pt x="64" y="24"/>
                      <a:pt x="64" y="24"/>
                    </a:cubicBezTo>
                    <a:cubicBezTo>
                      <a:pt x="64" y="24"/>
                      <a:pt x="65" y="24"/>
                      <a:pt x="64" y="25"/>
                    </a:cubicBezTo>
                    <a:cubicBezTo>
                      <a:pt x="60" y="36"/>
                      <a:pt x="60" y="36"/>
                      <a:pt x="60" y="36"/>
                    </a:cubicBezTo>
                    <a:cubicBezTo>
                      <a:pt x="60" y="37"/>
                      <a:pt x="59" y="37"/>
                      <a:pt x="59" y="37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09" name="Freeform 119"/>
              <p:cNvSpPr>
                <a:spLocks/>
              </p:cNvSpPr>
              <p:nvPr/>
            </p:nvSpPr>
            <p:spPr bwMode="auto">
              <a:xfrm>
                <a:off x="3862" y="1674"/>
                <a:ext cx="431" cy="210"/>
              </a:xfrm>
              <a:custGeom>
                <a:avLst/>
                <a:gdLst>
                  <a:gd name="T0" fmla="*/ 431 w 431"/>
                  <a:gd name="T1" fmla="*/ 210 h 210"/>
                  <a:gd name="T2" fmla="*/ 46 w 431"/>
                  <a:gd name="T3" fmla="*/ 0 h 210"/>
                  <a:gd name="T4" fmla="*/ 0 w 431"/>
                  <a:gd name="T5" fmla="*/ 35 h 210"/>
                  <a:gd name="T6" fmla="*/ 431 w 431"/>
                  <a:gd name="T7" fmla="*/ 21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1" h="210">
                    <a:moveTo>
                      <a:pt x="431" y="210"/>
                    </a:moveTo>
                    <a:lnTo>
                      <a:pt x="46" y="0"/>
                    </a:lnTo>
                    <a:lnTo>
                      <a:pt x="0" y="35"/>
                    </a:lnTo>
                    <a:lnTo>
                      <a:pt x="431" y="21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10" name="Freeform 120"/>
              <p:cNvSpPr>
                <a:spLocks/>
              </p:cNvSpPr>
              <p:nvPr/>
            </p:nvSpPr>
            <p:spPr bwMode="auto">
              <a:xfrm>
                <a:off x="3888" y="1337"/>
                <a:ext cx="89" cy="91"/>
              </a:xfrm>
              <a:custGeom>
                <a:avLst/>
                <a:gdLst>
                  <a:gd name="T0" fmla="*/ 14 w 88"/>
                  <a:gd name="T1" fmla="*/ 79 h 91"/>
                  <a:gd name="T2" fmla="*/ 19 w 88"/>
                  <a:gd name="T3" fmla="*/ 23 h 91"/>
                  <a:gd name="T4" fmla="*/ 74 w 88"/>
                  <a:gd name="T5" fmla="*/ 13 h 91"/>
                  <a:gd name="T6" fmla="*/ 69 w 88"/>
                  <a:gd name="T7" fmla="*/ 69 h 91"/>
                  <a:gd name="T8" fmla="*/ 14 w 88"/>
                  <a:gd name="T9" fmla="*/ 79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91">
                    <a:moveTo>
                      <a:pt x="14" y="79"/>
                    </a:moveTo>
                    <a:cubicBezTo>
                      <a:pt x="0" y="66"/>
                      <a:pt x="2" y="41"/>
                      <a:pt x="19" y="23"/>
                    </a:cubicBezTo>
                    <a:cubicBezTo>
                      <a:pt x="36" y="4"/>
                      <a:pt x="61" y="0"/>
                      <a:pt x="74" y="13"/>
                    </a:cubicBezTo>
                    <a:cubicBezTo>
                      <a:pt x="88" y="26"/>
                      <a:pt x="86" y="51"/>
                      <a:pt x="69" y="69"/>
                    </a:cubicBezTo>
                    <a:cubicBezTo>
                      <a:pt x="53" y="87"/>
                      <a:pt x="28" y="91"/>
                      <a:pt x="14" y="79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11" name="Freeform 121"/>
              <p:cNvSpPr>
                <a:spLocks/>
              </p:cNvSpPr>
              <p:nvPr/>
            </p:nvSpPr>
            <p:spPr bwMode="auto">
              <a:xfrm>
                <a:off x="3892" y="1349"/>
                <a:ext cx="73" cy="75"/>
              </a:xfrm>
              <a:custGeom>
                <a:avLst/>
                <a:gdLst>
                  <a:gd name="T0" fmla="*/ 12 w 73"/>
                  <a:gd name="T1" fmla="*/ 65 h 75"/>
                  <a:gd name="T2" fmla="*/ 16 w 73"/>
                  <a:gd name="T3" fmla="*/ 18 h 75"/>
                  <a:gd name="T4" fmla="*/ 62 w 73"/>
                  <a:gd name="T5" fmla="*/ 10 h 75"/>
                  <a:gd name="T6" fmla="*/ 57 w 73"/>
                  <a:gd name="T7" fmla="*/ 57 h 75"/>
                  <a:gd name="T8" fmla="*/ 12 w 73"/>
                  <a:gd name="T9" fmla="*/ 6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75">
                    <a:moveTo>
                      <a:pt x="12" y="65"/>
                    </a:moveTo>
                    <a:cubicBezTo>
                      <a:pt x="0" y="54"/>
                      <a:pt x="2" y="33"/>
                      <a:pt x="16" y="18"/>
                    </a:cubicBezTo>
                    <a:cubicBezTo>
                      <a:pt x="30" y="3"/>
                      <a:pt x="50" y="0"/>
                      <a:pt x="62" y="10"/>
                    </a:cubicBezTo>
                    <a:cubicBezTo>
                      <a:pt x="73" y="21"/>
                      <a:pt x="71" y="42"/>
                      <a:pt x="57" y="57"/>
                    </a:cubicBezTo>
                    <a:cubicBezTo>
                      <a:pt x="44" y="72"/>
                      <a:pt x="23" y="75"/>
                      <a:pt x="12" y="65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12" name="Freeform 122"/>
              <p:cNvSpPr>
                <a:spLocks/>
              </p:cNvSpPr>
              <p:nvPr/>
            </p:nvSpPr>
            <p:spPr bwMode="auto">
              <a:xfrm>
                <a:off x="3901" y="1398"/>
                <a:ext cx="17" cy="18"/>
              </a:xfrm>
              <a:custGeom>
                <a:avLst/>
                <a:gdLst>
                  <a:gd name="T0" fmla="*/ 1 w 17"/>
                  <a:gd name="T1" fmla="*/ 18 h 18"/>
                  <a:gd name="T2" fmla="*/ 0 w 17"/>
                  <a:gd name="T3" fmla="*/ 17 h 18"/>
                  <a:gd name="T4" fmla="*/ 16 w 17"/>
                  <a:gd name="T5" fmla="*/ 0 h 18"/>
                  <a:gd name="T6" fmla="*/ 17 w 17"/>
                  <a:gd name="T7" fmla="*/ 1 h 18"/>
                  <a:gd name="T8" fmla="*/ 1 w 17"/>
                  <a:gd name="T9" fmla="*/ 18 h 18"/>
                  <a:gd name="T10" fmla="*/ 1 w 17"/>
                  <a:gd name="T11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18">
                    <a:moveTo>
                      <a:pt x="1" y="18"/>
                    </a:moveTo>
                    <a:lnTo>
                      <a:pt x="0" y="17"/>
                    </a:lnTo>
                    <a:lnTo>
                      <a:pt x="16" y="0"/>
                    </a:lnTo>
                    <a:lnTo>
                      <a:pt x="17" y="1"/>
                    </a:lnTo>
                    <a:lnTo>
                      <a:pt x="1" y="18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13" name="Freeform 123"/>
              <p:cNvSpPr>
                <a:spLocks/>
              </p:cNvSpPr>
              <p:nvPr/>
            </p:nvSpPr>
            <p:spPr bwMode="auto">
              <a:xfrm>
                <a:off x="3903" y="1388"/>
                <a:ext cx="25" cy="26"/>
              </a:xfrm>
              <a:custGeom>
                <a:avLst/>
                <a:gdLst>
                  <a:gd name="T0" fmla="*/ 5 w 25"/>
                  <a:gd name="T1" fmla="*/ 25 h 26"/>
                  <a:gd name="T2" fmla="*/ 1 w 25"/>
                  <a:gd name="T3" fmla="*/ 21 h 26"/>
                  <a:gd name="T4" fmla="*/ 1 w 25"/>
                  <a:gd name="T5" fmla="*/ 18 h 26"/>
                  <a:gd name="T6" fmla="*/ 17 w 25"/>
                  <a:gd name="T7" fmla="*/ 1 h 26"/>
                  <a:gd name="T8" fmla="*/ 20 w 25"/>
                  <a:gd name="T9" fmla="*/ 0 h 26"/>
                  <a:gd name="T10" fmla="*/ 24 w 25"/>
                  <a:gd name="T11" fmla="*/ 4 h 26"/>
                  <a:gd name="T12" fmla="*/ 24 w 25"/>
                  <a:gd name="T13" fmla="*/ 7 h 26"/>
                  <a:gd name="T14" fmla="*/ 8 w 25"/>
                  <a:gd name="T15" fmla="*/ 25 h 26"/>
                  <a:gd name="T16" fmla="*/ 5 w 25"/>
                  <a:gd name="T17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6">
                    <a:moveTo>
                      <a:pt x="5" y="25"/>
                    </a:moveTo>
                    <a:cubicBezTo>
                      <a:pt x="1" y="21"/>
                      <a:pt x="1" y="21"/>
                      <a:pt x="1" y="21"/>
                    </a:cubicBezTo>
                    <a:cubicBezTo>
                      <a:pt x="0" y="20"/>
                      <a:pt x="0" y="19"/>
                      <a:pt x="1" y="18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8" y="0"/>
                      <a:pt x="19" y="0"/>
                      <a:pt x="20" y="0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5" y="5"/>
                      <a:pt x="25" y="6"/>
                      <a:pt x="24" y="7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7" y="26"/>
                      <a:pt x="6" y="26"/>
                      <a:pt x="5" y="25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14" name="Freeform 124"/>
              <p:cNvSpPr>
                <a:spLocks/>
              </p:cNvSpPr>
              <p:nvPr/>
            </p:nvSpPr>
            <p:spPr bwMode="auto">
              <a:xfrm>
                <a:off x="3906" y="1390"/>
                <a:ext cx="20" cy="21"/>
              </a:xfrm>
              <a:custGeom>
                <a:avLst/>
                <a:gdLst>
                  <a:gd name="T0" fmla="*/ 2 w 20"/>
                  <a:gd name="T1" fmla="*/ 21 h 21"/>
                  <a:gd name="T2" fmla="*/ 0 w 20"/>
                  <a:gd name="T3" fmla="*/ 19 h 21"/>
                  <a:gd name="T4" fmla="*/ 0 w 20"/>
                  <a:gd name="T5" fmla="*/ 17 h 21"/>
                  <a:gd name="T6" fmla="*/ 15 w 20"/>
                  <a:gd name="T7" fmla="*/ 1 h 21"/>
                  <a:gd name="T8" fmla="*/ 17 w 20"/>
                  <a:gd name="T9" fmla="*/ 0 h 21"/>
                  <a:gd name="T10" fmla="*/ 19 w 20"/>
                  <a:gd name="T11" fmla="*/ 2 h 21"/>
                  <a:gd name="T12" fmla="*/ 19 w 20"/>
                  <a:gd name="T13" fmla="*/ 4 h 21"/>
                  <a:gd name="T14" fmla="*/ 4 w 20"/>
                  <a:gd name="T15" fmla="*/ 21 h 21"/>
                  <a:gd name="T16" fmla="*/ 2 w 20"/>
                  <a:gd name="T17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21">
                    <a:moveTo>
                      <a:pt x="2" y="21"/>
                    </a:moveTo>
                    <a:cubicBezTo>
                      <a:pt x="0" y="19"/>
                      <a:pt x="0" y="19"/>
                      <a:pt x="0" y="19"/>
                    </a:cubicBezTo>
                    <a:cubicBezTo>
                      <a:pt x="0" y="18"/>
                      <a:pt x="0" y="18"/>
                      <a:pt x="0" y="17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6" y="0"/>
                      <a:pt x="17" y="0"/>
                      <a:pt x="17" y="0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20" y="3"/>
                      <a:pt x="20" y="4"/>
                      <a:pt x="19" y="4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3" y="21"/>
                      <a:pt x="3" y="21"/>
                      <a:pt x="2" y="21"/>
                    </a:cubicBez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15" name="Freeform 125"/>
              <p:cNvSpPr>
                <a:spLocks/>
              </p:cNvSpPr>
              <p:nvPr/>
            </p:nvSpPr>
            <p:spPr bwMode="auto">
              <a:xfrm>
                <a:off x="3361" y="1547"/>
                <a:ext cx="52" cy="78"/>
              </a:xfrm>
              <a:custGeom>
                <a:avLst/>
                <a:gdLst>
                  <a:gd name="T0" fmla="*/ 29 w 51"/>
                  <a:gd name="T1" fmla="*/ 0 h 78"/>
                  <a:gd name="T2" fmla="*/ 39 w 51"/>
                  <a:gd name="T3" fmla="*/ 9 h 78"/>
                  <a:gd name="T4" fmla="*/ 50 w 51"/>
                  <a:gd name="T5" fmla="*/ 65 h 78"/>
                  <a:gd name="T6" fmla="*/ 43 w 51"/>
                  <a:gd name="T7" fmla="*/ 73 h 78"/>
                  <a:gd name="T8" fmla="*/ 22 w 51"/>
                  <a:gd name="T9" fmla="*/ 77 h 78"/>
                  <a:gd name="T10" fmla="*/ 13 w 51"/>
                  <a:gd name="T11" fmla="*/ 73 h 78"/>
                  <a:gd name="T12" fmla="*/ 2 w 51"/>
                  <a:gd name="T13" fmla="*/ 16 h 78"/>
                  <a:gd name="T14" fmla="*/ 8 w 51"/>
                  <a:gd name="T15" fmla="*/ 5 h 78"/>
                  <a:gd name="T16" fmla="*/ 29 w 51"/>
                  <a:gd name="T17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" h="78">
                    <a:moveTo>
                      <a:pt x="29" y="0"/>
                    </a:moveTo>
                    <a:cubicBezTo>
                      <a:pt x="34" y="0"/>
                      <a:pt x="38" y="2"/>
                      <a:pt x="39" y="9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1" y="68"/>
                      <a:pt x="48" y="72"/>
                      <a:pt x="43" y="73"/>
                    </a:cubicBezTo>
                    <a:cubicBezTo>
                      <a:pt x="22" y="77"/>
                      <a:pt x="22" y="77"/>
                      <a:pt x="22" y="77"/>
                    </a:cubicBezTo>
                    <a:cubicBezTo>
                      <a:pt x="18" y="78"/>
                      <a:pt x="13" y="75"/>
                      <a:pt x="13" y="73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0" y="10"/>
                      <a:pt x="3" y="5"/>
                      <a:pt x="8" y="5"/>
                    </a:cubicBez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16" name="Freeform 126"/>
              <p:cNvSpPr>
                <a:spLocks/>
              </p:cNvSpPr>
              <p:nvPr/>
            </p:nvSpPr>
            <p:spPr bwMode="auto">
              <a:xfrm>
                <a:off x="3365" y="1568"/>
                <a:ext cx="48" cy="57"/>
              </a:xfrm>
              <a:custGeom>
                <a:avLst/>
                <a:gdLst>
                  <a:gd name="T0" fmla="*/ 0 w 47"/>
                  <a:gd name="T1" fmla="*/ 7 h 57"/>
                  <a:gd name="T2" fmla="*/ 8 w 47"/>
                  <a:gd name="T3" fmla="*/ 50 h 57"/>
                  <a:gd name="T4" fmla="*/ 18 w 47"/>
                  <a:gd name="T5" fmla="*/ 56 h 57"/>
                  <a:gd name="T6" fmla="*/ 39 w 47"/>
                  <a:gd name="T7" fmla="*/ 52 h 57"/>
                  <a:gd name="T8" fmla="*/ 46 w 47"/>
                  <a:gd name="T9" fmla="*/ 42 h 57"/>
                  <a:gd name="T10" fmla="*/ 37 w 47"/>
                  <a:gd name="T11" fmla="*/ 0 h 57"/>
                  <a:gd name="T12" fmla="*/ 0 w 47"/>
                  <a:gd name="T13" fmla="*/ 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57">
                    <a:moveTo>
                      <a:pt x="0" y="7"/>
                    </a:moveTo>
                    <a:cubicBezTo>
                      <a:pt x="8" y="50"/>
                      <a:pt x="8" y="50"/>
                      <a:pt x="8" y="50"/>
                    </a:cubicBezTo>
                    <a:cubicBezTo>
                      <a:pt x="9" y="54"/>
                      <a:pt x="14" y="57"/>
                      <a:pt x="18" y="56"/>
                    </a:cubicBezTo>
                    <a:cubicBezTo>
                      <a:pt x="39" y="52"/>
                      <a:pt x="39" y="52"/>
                      <a:pt x="39" y="52"/>
                    </a:cubicBezTo>
                    <a:cubicBezTo>
                      <a:pt x="44" y="51"/>
                      <a:pt x="47" y="47"/>
                      <a:pt x="46" y="42"/>
                    </a:cubicBezTo>
                    <a:cubicBezTo>
                      <a:pt x="37" y="0"/>
                      <a:pt x="37" y="0"/>
                      <a:pt x="37" y="0"/>
                    </a:cubicBez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173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17" name="Freeform 127"/>
              <p:cNvSpPr>
                <a:spLocks/>
              </p:cNvSpPr>
              <p:nvPr/>
            </p:nvSpPr>
            <p:spPr bwMode="auto">
              <a:xfrm>
                <a:off x="4081" y="2859"/>
                <a:ext cx="56" cy="81"/>
              </a:xfrm>
              <a:custGeom>
                <a:avLst/>
                <a:gdLst>
                  <a:gd name="T0" fmla="*/ 27 w 56"/>
                  <a:gd name="T1" fmla="*/ 1 h 80"/>
                  <a:gd name="T2" fmla="*/ 38 w 56"/>
                  <a:gd name="T3" fmla="*/ 9 h 80"/>
                  <a:gd name="T4" fmla="*/ 56 w 56"/>
                  <a:gd name="T5" fmla="*/ 64 h 80"/>
                  <a:gd name="T6" fmla="*/ 50 w 56"/>
                  <a:gd name="T7" fmla="*/ 72 h 80"/>
                  <a:gd name="T8" fmla="*/ 29 w 56"/>
                  <a:gd name="T9" fmla="*/ 78 h 80"/>
                  <a:gd name="T10" fmla="*/ 19 w 56"/>
                  <a:gd name="T11" fmla="*/ 75 h 80"/>
                  <a:gd name="T12" fmla="*/ 2 w 56"/>
                  <a:gd name="T13" fmla="*/ 20 h 80"/>
                  <a:gd name="T14" fmla="*/ 6 w 56"/>
                  <a:gd name="T15" fmla="*/ 8 h 80"/>
                  <a:gd name="T16" fmla="*/ 27 w 56"/>
                  <a:gd name="T17" fmla="*/ 1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80">
                    <a:moveTo>
                      <a:pt x="27" y="1"/>
                    </a:moveTo>
                    <a:cubicBezTo>
                      <a:pt x="32" y="0"/>
                      <a:pt x="36" y="2"/>
                      <a:pt x="38" y="9"/>
                    </a:cubicBezTo>
                    <a:cubicBezTo>
                      <a:pt x="56" y="64"/>
                      <a:pt x="56" y="64"/>
                      <a:pt x="56" y="64"/>
                    </a:cubicBezTo>
                    <a:cubicBezTo>
                      <a:pt x="56" y="66"/>
                      <a:pt x="54" y="70"/>
                      <a:pt x="50" y="72"/>
                    </a:cubicBezTo>
                    <a:cubicBezTo>
                      <a:pt x="29" y="78"/>
                      <a:pt x="29" y="78"/>
                      <a:pt x="29" y="78"/>
                    </a:cubicBezTo>
                    <a:cubicBezTo>
                      <a:pt x="24" y="80"/>
                      <a:pt x="20" y="77"/>
                      <a:pt x="19" y="75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0" y="14"/>
                      <a:pt x="2" y="9"/>
                      <a:pt x="6" y="8"/>
                    </a:cubicBezTo>
                    <a:lnTo>
                      <a:pt x="2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18" name="Freeform 128"/>
              <p:cNvSpPr>
                <a:spLocks/>
              </p:cNvSpPr>
              <p:nvPr/>
            </p:nvSpPr>
            <p:spPr bwMode="auto">
              <a:xfrm>
                <a:off x="4086" y="2879"/>
                <a:ext cx="51" cy="61"/>
              </a:xfrm>
              <a:custGeom>
                <a:avLst/>
                <a:gdLst>
                  <a:gd name="T0" fmla="*/ 0 w 51"/>
                  <a:gd name="T1" fmla="*/ 12 h 60"/>
                  <a:gd name="T2" fmla="*/ 13 w 51"/>
                  <a:gd name="T3" fmla="*/ 53 h 60"/>
                  <a:gd name="T4" fmla="*/ 24 w 51"/>
                  <a:gd name="T5" fmla="*/ 58 h 60"/>
                  <a:gd name="T6" fmla="*/ 45 w 51"/>
                  <a:gd name="T7" fmla="*/ 52 h 60"/>
                  <a:gd name="T8" fmla="*/ 50 w 51"/>
                  <a:gd name="T9" fmla="*/ 41 h 60"/>
                  <a:gd name="T10" fmla="*/ 36 w 51"/>
                  <a:gd name="T11" fmla="*/ 0 h 60"/>
                  <a:gd name="T12" fmla="*/ 0 w 51"/>
                  <a:gd name="T13" fmla="*/ 1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60">
                    <a:moveTo>
                      <a:pt x="0" y="12"/>
                    </a:moveTo>
                    <a:cubicBezTo>
                      <a:pt x="13" y="53"/>
                      <a:pt x="13" y="53"/>
                      <a:pt x="13" y="53"/>
                    </a:cubicBezTo>
                    <a:cubicBezTo>
                      <a:pt x="15" y="57"/>
                      <a:pt x="19" y="60"/>
                      <a:pt x="24" y="58"/>
                    </a:cubicBezTo>
                    <a:cubicBezTo>
                      <a:pt x="45" y="52"/>
                      <a:pt x="45" y="52"/>
                      <a:pt x="45" y="52"/>
                    </a:cubicBezTo>
                    <a:cubicBezTo>
                      <a:pt x="49" y="50"/>
                      <a:pt x="51" y="46"/>
                      <a:pt x="50" y="41"/>
                    </a:cubicBezTo>
                    <a:cubicBezTo>
                      <a:pt x="36" y="0"/>
                      <a:pt x="36" y="0"/>
                      <a:pt x="36" y="0"/>
                    </a:cubicBez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173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19" name="Freeform 129"/>
              <p:cNvSpPr>
                <a:spLocks/>
              </p:cNvSpPr>
              <p:nvPr/>
            </p:nvSpPr>
            <p:spPr bwMode="auto">
              <a:xfrm>
                <a:off x="3431" y="1506"/>
                <a:ext cx="160" cy="139"/>
              </a:xfrm>
              <a:custGeom>
                <a:avLst/>
                <a:gdLst>
                  <a:gd name="T0" fmla="*/ 160 w 160"/>
                  <a:gd name="T1" fmla="*/ 107 h 139"/>
                  <a:gd name="T2" fmla="*/ 88 w 160"/>
                  <a:gd name="T3" fmla="*/ 139 h 139"/>
                  <a:gd name="T4" fmla="*/ 34 w 160"/>
                  <a:gd name="T5" fmla="*/ 128 h 139"/>
                  <a:gd name="T6" fmla="*/ 34 w 160"/>
                  <a:gd name="T7" fmla="*/ 128 h 139"/>
                  <a:gd name="T8" fmla="*/ 0 w 160"/>
                  <a:gd name="T9" fmla="*/ 49 h 139"/>
                  <a:gd name="T10" fmla="*/ 112 w 160"/>
                  <a:gd name="T11" fmla="*/ 0 h 139"/>
                  <a:gd name="T12" fmla="*/ 160 w 160"/>
                  <a:gd name="T13" fmla="*/ 107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0" h="139">
                    <a:moveTo>
                      <a:pt x="160" y="107"/>
                    </a:moveTo>
                    <a:lnTo>
                      <a:pt x="88" y="139"/>
                    </a:lnTo>
                    <a:lnTo>
                      <a:pt x="34" y="128"/>
                    </a:lnTo>
                    <a:lnTo>
                      <a:pt x="34" y="128"/>
                    </a:lnTo>
                    <a:lnTo>
                      <a:pt x="0" y="49"/>
                    </a:lnTo>
                    <a:lnTo>
                      <a:pt x="112" y="0"/>
                    </a:lnTo>
                    <a:lnTo>
                      <a:pt x="160" y="107"/>
                    </a:lnTo>
                    <a:close/>
                  </a:path>
                </a:pathLst>
              </a:custGeom>
              <a:solidFill>
                <a:srgbClr val="F4F7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20" name="Freeform 130"/>
              <p:cNvSpPr>
                <a:spLocks/>
              </p:cNvSpPr>
              <p:nvPr/>
            </p:nvSpPr>
            <p:spPr bwMode="auto">
              <a:xfrm>
                <a:off x="3530" y="1506"/>
                <a:ext cx="61" cy="113"/>
              </a:xfrm>
              <a:custGeom>
                <a:avLst/>
                <a:gdLst>
                  <a:gd name="T0" fmla="*/ 13 w 61"/>
                  <a:gd name="T1" fmla="*/ 0 h 113"/>
                  <a:gd name="T2" fmla="*/ 61 w 61"/>
                  <a:gd name="T3" fmla="*/ 107 h 113"/>
                  <a:gd name="T4" fmla="*/ 47 w 61"/>
                  <a:gd name="T5" fmla="*/ 113 h 113"/>
                  <a:gd name="T6" fmla="*/ 0 w 61"/>
                  <a:gd name="T7" fmla="*/ 6 h 113"/>
                  <a:gd name="T8" fmla="*/ 13 w 61"/>
                  <a:gd name="T9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113">
                    <a:moveTo>
                      <a:pt x="13" y="0"/>
                    </a:moveTo>
                    <a:lnTo>
                      <a:pt x="61" y="107"/>
                    </a:lnTo>
                    <a:lnTo>
                      <a:pt x="47" y="113"/>
                    </a:lnTo>
                    <a:lnTo>
                      <a:pt x="0" y="6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69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21" name="Freeform 131"/>
              <p:cNvSpPr>
                <a:spLocks/>
              </p:cNvSpPr>
              <p:nvPr/>
            </p:nvSpPr>
            <p:spPr bwMode="auto">
              <a:xfrm>
                <a:off x="3465" y="1614"/>
                <a:ext cx="54" cy="31"/>
              </a:xfrm>
              <a:custGeom>
                <a:avLst/>
                <a:gdLst>
                  <a:gd name="T0" fmla="*/ 54 w 54"/>
                  <a:gd name="T1" fmla="*/ 31 h 31"/>
                  <a:gd name="T2" fmla="*/ 0 w 54"/>
                  <a:gd name="T3" fmla="*/ 20 h 31"/>
                  <a:gd name="T4" fmla="*/ 0 w 54"/>
                  <a:gd name="T5" fmla="*/ 20 h 31"/>
                  <a:gd name="T6" fmla="*/ 41 w 54"/>
                  <a:gd name="T7" fmla="*/ 0 h 31"/>
                  <a:gd name="T8" fmla="*/ 54 w 54"/>
                  <a:gd name="T9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1">
                    <a:moveTo>
                      <a:pt x="54" y="31"/>
                    </a:moveTo>
                    <a:lnTo>
                      <a:pt x="0" y="20"/>
                    </a:lnTo>
                    <a:lnTo>
                      <a:pt x="0" y="20"/>
                    </a:lnTo>
                    <a:lnTo>
                      <a:pt x="41" y="0"/>
                    </a:lnTo>
                    <a:lnTo>
                      <a:pt x="54" y="31"/>
                    </a:lnTo>
                    <a:close/>
                  </a:path>
                </a:pathLst>
              </a:custGeom>
              <a:solidFill>
                <a:srgbClr val="D6D6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22" name="Freeform 132"/>
              <p:cNvSpPr>
                <a:spLocks/>
              </p:cNvSpPr>
              <p:nvPr/>
            </p:nvSpPr>
            <p:spPr bwMode="auto">
              <a:xfrm>
                <a:off x="4339" y="2956"/>
                <a:ext cx="91" cy="123"/>
              </a:xfrm>
              <a:custGeom>
                <a:avLst/>
                <a:gdLst>
                  <a:gd name="T0" fmla="*/ 77 w 90"/>
                  <a:gd name="T1" fmla="*/ 0 h 123"/>
                  <a:gd name="T2" fmla="*/ 77 w 90"/>
                  <a:gd name="T3" fmla="*/ 0 h 123"/>
                  <a:gd name="T4" fmla="*/ 4 w 90"/>
                  <a:gd name="T5" fmla="*/ 6 h 123"/>
                  <a:gd name="T6" fmla="*/ 1 w 90"/>
                  <a:gd name="T7" fmla="*/ 7 h 123"/>
                  <a:gd name="T8" fmla="*/ 0 w 90"/>
                  <a:gd name="T9" fmla="*/ 10 h 123"/>
                  <a:gd name="T10" fmla="*/ 3 w 90"/>
                  <a:gd name="T11" fmla="*/ 41 h 123"/>
                  <a:gd name="T12" fmla="*/ 3 w 90"/>
                  <a:gd name="T13" fmla="*/ 41 h 123"/>
                  <a:gd name="T14" fmla="*/ 3 w 90"/>
                  <a:gd name="T15" fmla="*/ 42 h 123"/>
                  <a:gd name="T16" fmla="*/ 9 w 90"/>
                  <a:gd name="T17" fmla="*/ 119 h 123"/>
                  <a:gd name="T18" fmla="*/ 10 w 90"/>
                  <a:gd name="T19" fmla="*/ 122 h 123"/>
                  <a:gd name="T20" fmla="*/ 13 w 90"/>
                  <a:gd name="T21" fmla="*/ 123 h 123"/>
                  <a:gd name="T22" fmla="*/ 13 w 90"/>
                  <a:gd name="T23" fmla="*/ 123 h 123"/>
                  <a:gd name="T24" fmla="*/ 86 w 90"/>
                  <a:gd name="T25" fmla="*/ 117 h 123"/>
                  <a:gd name="T26" fmla="*/ 89 w 90"/>
                  <a:gd name="T27" fmla="*/ 116 h 123"/>
                  <a:gd name="T28" fmla="*/ 90 w 90"/>
                  <a:gd name="T29" fmla="*/ 113 h 123"/>
                  <a:gd name="T30" fmla="*/ 84 w 90"/>
                  <a:gd name="T31" fmla="*/ 36 h 123"/>
                  <a:gd name="T32" fmla="*/ 81 w 90"/>
                  <a:gd name="T33" fmla="*/ 4 h 123"/>
                  <a:gd name="T34" fmla="*/ 80 w 90"/>
                  <a:gd name="T35" fmla="*/ 1 h 123"/>
                  <a:gd name="T36" fmla="*/ 77 w 90"/>
                  <a:gd name="T37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0" h="123">
                    <a:moveTo>
                      <a:pt x="77" y="0"/>
                    </a:moveTo>
                    <a:cubicBezTo>
                      <a:pt x="77" y="0"/>
                      <a:pt x="77" y="0"/>
                      <a:pt x="77" y="0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6"/>
                      <a:pt x="2" y="6"/>
                      <a:pt x="1" y="7"/>
                    </a:cubicBezTo>
                    <a:cubicBezTo>
                      <a:pt x="1" y="8"/>
                      <a:pt x="0" y="9"/>
                      <a:pt x="0" y="10"/>
                    </a:cubicBezTo>
                    <a:cubicBezTo>
                      <a:pt x="3" y="41"/>
                      <a:pt x="3" y="41"/>
                      <a:pt x="3" y="41"/>
                    </a:cubicBezTo>
                    <a:cubicBezTo>
                      <a:pt x="3" y="41"/>
                      <a:pt x="3" y="41"/>
                      <a:pt x="3" y="41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9" y="119"/>
                      <a:pt x="9" y="119"/>
                      <a:pt x="9" y="119"/>
                    </a:cubicBezTo>
                    <a:cubicBezTo>
                      <a:pt x="9" y="120"/>
                      <a:pt x="9" y="121"/>
                      <a:pt x="10" y="122"/>
                    </a:cubicBezTo>
                    <a:cubicBezTo>
                      <a:pt x="11" y="122"/>
                      <a:pt x="12" y="123"/>
                      <a:pt x="13" y="123"/>
                    </a:cubicBezTo>
                    <a:cubicBezTo>
                      <a:pt x="13" y="123"/>
                      <a:pt x="13" y="123"/>
                      <a:pt x="13" y="123"/>
                    </a:cubicBezTo>
                    <a:cubicBezTo>
                      <a:pt x="86" y="117"/>
                      <a:pt x="86" y="117"/>
                      <a:pt x="86" y="117"/>
                    </a:cubicBezTo>
                    <a:cubicBezTo>
                      <a:pt x="87" y="117"/>
                      <a:pt x="88" y="116"/>
                      <a:pt x="89" y="116"/>
                    </a:cubicBezTo>
                    <a:cubicBezTo>
                      <a:pt x="89" y="115"/>
                      <a:pt x="90" y="114"/>
                      <a:pt x="90" y="113"/>
                    </a:cubicBezTo>
                    <a:cubicBezTo>
                      <a:pt x="84" y="36"/>
                      <a:pt x="84" y="36"/>
                      <a:pt x="84" y="36"/>
                    </a:cubicBezTo>
                    <a:cubicBezTo>
                      <a:pt x="81" y="4"/>
                      <a:pt x="81" y="4"/>
                      <a:pt x="81" y="4"/>
                    </a:cubicBezTo>
                    <a:cubicBezTo>
                      <a:pt x="81" y="3"/>
                      <a:pt x="81" y="2"/>
                      <a:pt x="80" y="1"/>
                    </a:cubicBezTo>
                    <a:cubicBezTo>
                      <a:pt x="79" y="0"/>
                      <a:pt x="78" y="0"/>
                      <a:pt x="77" y="0"/>
                    </a:cubicBezTo>
                  </a:path>
                </a:pathLst>
              </a:custGeom>
              <a:solidFill>
                <a:srgbClr val="666C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23" name="Freeform 133"/>
              <p:cNvSpPr>
                <a:spLocks/>
              </p:cNvSpPr>
              <p:nvPr/>
            </p:nvSpPr>
            <p:spPr bwMode="auto">
              <a:xfrm>
                <a:off x="4338" y="2997"/>
                <a:ext cx="88" cy="87"/>
              </a:xfrm>
              <a:custGeom>
                <a:avLst/>
                <a:gdLst>
                  <a:gd name="T0" fmla="*/ 81 w 87"/>
                  <a:gd name="T1" fmla="*/ 0 h 87"/>
                  <a:gd name="T2" fmla="*/ 0 w 87"/>
                  <a:gd name="T3" fmla="*/ 6 h 87"/>
                  <a:gd name="T4" fmla="*/ 6 w 87"/>
                  <a:gd name="T5" fmla="*/ 83 h 87"/>
                  <a:gd name="T6" fmla="*/ 7 w 87"/>
                  <a:gd name="T7" fmla="*/ 86 h 87"/>
                  <a:gd name="T8" fmla="*/ 10 w 87"/>
                  <a:gd name="T9" fmla="*/ 87 h 87"/>
                  <a:gd name="T10" fmla="*/ 83 w 87"/>
                  <a:gd name="T11" fmla="*/ 81 h 87"/>
                  <a:gd name="T12" fmla="*/ 86 w 87"/>
                  <a:gd name="T13" fmla="*/ 80 h 87"/>
                  <a:gd name="T14" fmla="*/ 87 w 87"/>
                  <a:gd name="T15" fmla="*/ 77 h 87"/>
                  <a:gd name="T16" fmla="*/ 81 w 87"/>
                  <a:gd name="T17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7" h="87">
                    <a:moveTo>
                      <a:pt x="81" y="0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6" y="83"/>
                      <a:pt x="6" y="83"/>
                      <a:pt x="6" y="83"/>
                    </a:cubicBezTo>
                    <a:cubicBezTo>
                      <a:pt x="6" y="84"/>
                      <a:pt x="6" y="85"/>
                      <a:pt x="7" y="86"/>
                    </a:cubicBezTo>
                    <a:cubicBezTo>
                      <a:pt x="8" y="87"/>
                      <a:pt x="9" y="87"/>
                      <a:pt x="10" y="87"/>
                    </a:cubicBezTo>
                    <a:cubicBezTo>
                      <a:pt x="83" y="81"/>
                      <a:pt x="83" y="81"/>
                      <a:pt x="83" y="81"/>
                    </a:cubicBezTo>
                    <a:cubicBezTo>
                      <a:pt x="84" y="81"/>
                      <a:pt x="85" y="81"/>
                      <a:pt x="86" y="80"/>
                    </a:cubicBezTo>
                    <a:cubicBezTo>
                      <a:pt x="86" y="79"/>
                      <a:pt x="87" y="78"/>
                      <a:pt x="87" y="77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5462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24" name="Freeform 134"/>
              <p:cNvSpPr>
                <a:spLocks/>
              </p:cNvSpPr>
              <p:nvPr/>
            </p:nvSpPr>
            <p:spPr bwMode="auto">
              <a:xfrm>
                <a:off x="4347" y="3009"/>
                <a:ext cx="30" cy="12"/>
              </a:xfrm>
              <a:custGeom>
                <a:avLst/>
                <a:gdLst>
                  <a:gd name="T0" fmla="*/ 29 w 29"/>
                  <a:gd name="T1" fmla="*/ 9 h 12"/>
                  <a:gd name="T2" fmla="*/ 28 w 29"/>
                  <a:gd name="T3" fmla="*/ 10 h 12"/>
                  <a:gd name="T4" fmla="*/ 1 w 29"/>
                  <a:gd name="T5" fmla="*/ 12 h 12"/>
                  <a:gd name="T6" fmla="*/ 1 w 29"/>
                  <a:gd name="T7" fmla="*/ 11 h 12"/>
                  <a:gd name="T8" fmla="*/ 0 w 29"/>
                  <a:gd name="T9" fmla="*/ 2 h 12"/>
                  <a:gd name="T10" fmla="*/ 1 w 29"/>
                  <a:gd name="T11" fmla="*/ 2 h 12"/>
                  <a:gd name="T12" fmla="*/ 27 w 29"/>
                  <a:gd name="T13" fmla="*/ 0 h 12"/>
                  <a:gd name="T14" fmla="*/ 28 w 29"/>
                  <a:gd name="T15" fmla="*/ 0 h 12"/>
                  <a:gd name="T16" fmla="*/ 29 w 29"/>
                  <a:gd name="T17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2">
                    <a:moveTo>
                      <a:pt x="29" y="9"/>
                    </a:moveTo>
                    <a:cubicBezTo>
                      <a:pt x="28" y="10"/>
                      <a:pt x="28" y="10"/>
                      <a:pt x="28" y="10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8" y="0"/>
                      <a:pt x="28" y="0"/>
                      <a:pt x="28" y="0"/>
                    </a:cubicBez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173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25" name="Freeform 135"/>
              <p:cNvSpPr>
                <a:spLocks/>
              </p:cNvSpPr>
              <p:nvPr/>
            </p:nvSpPr>
            <p:spPr bwMode="auto">
              <a:xfrm>
                <a:off x="4384" y="3007"/>
                <a:ext cx="11" cy="11"/>
              </a:xfrm>
              <a:custGeom>
                <a:avLst/>
                <a:gdLst>
                  <a:gd name="T0" fmla="*/ 11 w 11"/>
                  <a:gd name="T1" fmla="*/ 9 h 11"/>
                  <a:gd name="T2" fmla="*/ 10 w 11"/>
                  <a:gd name="T3" fmla="*/ 10 h 11"/>
                  <a:gd name="T4" fmla="*/ 2 w 11"/>
                  <a:gd name="T5" fmla="*/ 11 h 11"/>
                  <a:gd name="T6" fmla="*/ 1 w 11"/>
                  <a:gd name="T7" fmla="*/ 10 h 11"/>
                  <a:gd name="T8" fmla="*/ 0 w 11"/>
                  <a:gd name="T9" fmla="*/ 2 h 11"/>
                  <a:gd name="T10" fmla="*/ 1 w 11"/>
                  <a:gd name="T11" fmla="*/ 1 h 11"/>
                  <a:gd name="T12" fmla="*/ 10 w 11"/>
                  <a:gd name="T13" fmla="*/ 0 h 11"/>
                  <a:gd name="T14" fmla="*/ 10 w 11"/>
                  <a:gd name="T15" fmla="*/ 1 h 11"/>
                  <a:gd name="T16" fmla="*/ 11 w 11"/>
                  <a:gd name="T17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1">
                    <a:moveTo>
                      <a:pt x="11" y="9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1"/>
                    </a:cubicBezTo>
                    <a:lnTo>
                      <a:pt x="11" y="9"/>
                    </a:lnTo>
                    <a:close/>
                  </a:path>
                </a:pathLst>
              </a:custGeom>
              <a:solidFill>
                <a:srgbClr val="F8A9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26" name="Freeform 136"/>
              <p:cNvSpPr>
                <a:spLocks/>
              </p:cNvSpPr>
              <p:nvPr/>
            </p:nvSpPr>
            <p:spPr bwMode="auto">
              <a:xfrm>
                <a:off x="4403" y="3006"/>
                <a:ext cx="10" cy="10"/>
              </a:xfrm>
              <a:custGeom>
                <a:avLst/>
                <a:gdLst>
                  <a:gd name="T0" fmla="*/ 10 w 10"/>
                  <a:gd name="T1" fmla="*/ 9 h 10"/>
                  <a:gd name="T2" fmla="*/ 10 w 10"/>
                  <a:gd name="T3" fmla="*/ 10 h 10"/>
                  <a:gd name="T4" fmla="*/ 1 w 10"/>
                  <a:gd name="T5" fmla="*/ 10 h 10"/>
                  <a:gd name="T6" fmla="*/ 0 w 10"/>
                  <a:gd name="T7" fmla="*/ 10 h 10"/>
                  <a:gd name="T8" fmla="*/ 0 w 10"/>
                  <a:gd name="T9" fmla="*/ 1 h 10"/>
                  <a:gd name="T10" fmla="*/ 0 w 10"/>
                  <a:gd name="T11" fmla="*/ 0 h 10"/>
                  <a:gd name="T12" fmla="*/ 9 w 10"/>
                  <a:gd name="T13" fmla="*/ 0 h 10"/>
                  <a:gd name="T14" fmla="*/ 10 w 10"/>
                  <a:gd name="T15" fmla="*/ 0 h 10"/>
                  <a:gd name="T16" fmla="*/ 10 w 10"/>
                  <a:gd name="T17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10">
                    <a:moveTo>
                      <a:pt x="10" y="9"/>
                    </a:moveTo>
                    <a:lnTo>
                      <a:pt x="10" y="10"/>
                    </a:lnTo>
                    <a:lnTo>
                      <a:pt x="1" y="10"/>
                    </a:lnTo>
                    <a:lnTo>
                      <a:pt x="0" y="10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9"/>
                    </a:lnTo>
                    <a:close/>
                  </a:path>
                </a:pathLst>
              </a:custGeom>
              <a:solidFill>
                <a:srgbClr val="F7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27" name="Freeform 137"/>
              <p:cNvSpPr>
                <a:spLocks/>
              </p:cNvSpPr>
              <p:nvPr/>
            </p:nvSpPr>
            <p:spPr bwMode="auto">
              <a:xfrm>
                <a:off x="4348" y="3028"/>
                <a:ext cx="11" cy="11"/>
              </a:xfrm>
              <a:custGeom>
                <a:avLst/>
                <a:gdLst>
                  <a:gd name="T0" fmla="*/ 11 w 11"/>
                  <a:gd name="T1" fmla="*/ 10 h 11"/>
                  <a:gd name="T2" fmla="*/ 10 w 11"/>
                  <a:gd name="T3" fmla="*/ 10 h 11"/>
                  <a:gd name="T4" fmla="*/ 2 w 11"/>
                  <a:gd name="T5" fmla="*/ 11 h 11"/>
                  <a:gd name="T6" fmla="*/ 1 w 11"/>
                  <a:gd name="T7" fmla="*/ 10 h 11"/>
                  <a:gd name="T8" fmla="*/ 0 w 11"/>
                  <a:gd name="T9" fmla="*/ 2 h 11"/>
                  <a:gd name="T10" fmla="*/ 1 w 11"/>
                  <a:gd name="T11" fmla="*/ 1 h 11"/>
                  <a:gd name="T12" fmla="*/ 10 w 11"/>
                  <a:gd name="T13" fmla="*/ 0 h 11"/>
                  <a:gd name="T14" fmla="*/ 10 w 11"/>
                  <a:gd name="T15" fmla="*/ 1 h 11"/>
                  <a:gd name="T16" fmla="*/ 11 w 11"/>
                  <a:gd name="T17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1">
                    <a:moveTo>
                      <a:pt x="11" y="10"/>
                    </a:moveTo>
                    <a:cubicBezTo>
                      <a:pt x="11" y="10"/>
                      <a:pt x="11" y="10"/>
                      <a:pt x="10" y="10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" y="11"/>
                      <a:pt x="1" y="11"/>
                      <a:pt x="1" y="1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1"/>
                      <a:pt x="10" y="1"/>
                    </a:cubicBezTo>
                    <a:lnTo>
                      <a:pt x="11" y="10"/>
                    </a:lnTo>
                    <a:close/>
                  </a:path>
                </a:pathLst>
              </a:custGeom>
              <a:solidFill>
                <a:srgbClr val="F7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28" name="Freeform 138"/>
              <p:cNvSpPr>
                <a:spLocks/>
              </p:cNvSpPr>
              <p:nvPr/>
            </p:nvSpPr>
            <p:spPr bwMode="auto">
              <a:xfrm>
                <a:off x="4368" y="3027"/>
                <a:ext cx="10" cy="10"/>
              </a:xfrm>
              <a:custGeom>
                <a:avLst/>
                <a:gdLst>
                  <a:gd name="T0" fmla="*/ 10 w 10"/>
                  <a:gd name="T1" fmla="*/ 9 h 10"/>
                  <a:gd name="T2" fmla="*/ 10 w 10"/>
                  <a:gd name="T3" fmla="*/ 10 h 10"/>
                  <a:gd name="T4" fmla="*/ 1 w 10"/>
                  <a:gd name="T5" fmla="*/ 10 h 10"/>
                  <a:gd name="T6" fmla="*/ 0 w 10"/>
                  <a:gd name="T7" fmla="*/ 10 h 10"/>
                  <a:gd name="T8" fmla="*/ 0 w 10"/>
                  <a:gd name="T9" fmla="*/ 1 h 10"/>
                  <a:gd name="T10" fmla="*/ 0 w 10"/>
                  <a:gd name="T11" fmla="*/ 1 h 10"/>
                  <a:gd name="T12" fmla="*/ 9 w 10"/>
                  <a:gd name="T13" fmla="*/ 0 h 10"/>
                  <a:gd name="T14" fmla="*/ 10 w 10"/>
                  <a:gd name="T15" fmla="*/ 0 h 10"/>
                  <a:gd name="T16" fmla="*/ 10 w 10"/>
                  <a:gd name="T17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10">
                    <a:moveTo>
                      <a:pt x="10" y="9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0" y="10"/>
                      <a:pt x="0" y="1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10" y="0"/>
                      <a:pt x="10" y="0"/>
                    </a:cubicBezTo>
                    <a:lnTo>
                      <a:pt x="10" y="9"/>
                    </a:lnTo>
                    <a:close/>
                  </a:path>
                </a:pathLst>
              </a:custGeom>
              <a:solidFill>
                <a:srgbClr val="F7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29" name="Freeform 139"/>
              <p:cNvSpPr>
                <a:spLocks/>
              </p:cNvSpPr>
              <p:nvPr/>
            </p:nvSpPr>
            <p:spPr bwMode="auto">
              <a:xfrm>
                <a:off x="4386" y="3025"/>
                <a:ext cx="10" cy="11"/>
              </a:xfrm>
              <a:custGeom>
                <a:avLst/>
                <a:gdLst>
                  <a:gd name="T0" fmla="*/ 10 w 10"/>
                  <a:gd name="T1" fmla="*/ 10 h 11"/>
                  <a:gd name="T2" fmla="*/ 10 w 10"/>
                  <a:gd name="T3" fmla="*/ 10 h 11"/>
                  <a:gd name="T4" fmla="*/ 1 w 10"/>
                  <a:gd name="T5" fmla="*/ 11 h 11"/>
                  <a:gd name="T6" fmla="*/ 1 w 10"/>
                  <a:gd name="T7" fmla="*/ 10 h 11"/>
                  <a:gd name="T8" fmla="*/ 0 w 10"/>
                  <a:gd name="T9" fmla="*/ 2 h 11"/>
                  <a:gd name="T10" fmla="*/ 0 w 10"/>
                  <a:gd name="T11" fmla="*/ 1 h 11"/>
                  <a:gd name="T12" fmla="*/ 9 w 10"/>
                  <a:gd name="T13" fmla="*/ 0 h 11"/>
                  <a:gd name="T14" fmla="*/ 10 w 10"/>
                  <a:gd name="T15" fmla="*/ 1 h 11"/>
                  <a:gd name="T16" fmla="*/ 10 w 10"/>
                  <a:gd name="T17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11">
                    <a:moveTo>
                      <a:pt x="10" y="10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10" y="1"/>
                      <a:pt x="10" y="1"/>
                    </a:cubicBezTo>
                    <a:lnTo>
                      <a:pt x="10" y="10"/>
                    </a:lnTo>
                    <a:close/>
                  </a:path>
                </a:pathLst>
              </a:custGeom>
              <a:solidFill>
                <a:srgbClr val="F7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30" name="Freeform 140"/>
              <p:cNvSpPr>
                <a:spLocks/>
              </p:cNvSpPr>
              <p:nvPr/>
            </p:nvSpPr>
            <p:spPr bwMode="auto">
              <a:xfrm>
                <a:off x="4404" y="3024"/>
                <a:ext cx="11" cy="11"/>
              </a:xfrm>
              <a:custGeom>
                <a:avLst/>
                <a:gdLst>
                  <a:gd name="T0" fmla="*/ 11 w 11"/>
                  <a:gd name="T1" fmla="*/ 9 h 11"/>
                  <a:gd name="T2" fmla="*/ 10 w 11"/>
                  <a:gd name="T3" fmla="*/ 10 h 11"/>
                  <a:gd name="T4" fmla="*/ 1 w 11"/>
                  <a:gd name="T5" fmla="*/ 11 h 11"/>
                  <a:gd name="T6" fmla="*/ 1 w 11"/>
                  <a:gd name="T7" fmla="*/ 10 h 11"/>
                  <a:gd name="T8" fmla="*/ 0 w 11"/>
                  <a:gd name="T9" fmla="*/ 1 h 11"/>
                  <a:gd name="T10" fmla="*/ 1 w 11"/>
                  <a:gd name="T11" fmla="*/ 1 h 11"/>
                  <a:gd name="T12" fmla="*/ 9 w 11"/>
                  <a:gd name="T13" fmla="*/ 0 h 11"/>
                  <a:gd name="T14" fmla="*/ 10 w 11"/>
                  <a:gd name="T15" fmla="*/ 1 h 11"/>
                  <a:gd name="T16" fmla="*/ 11 w 11"/>
                  <a:gd name="T17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1">
                    <a:moveTo>
                      <a:pt x="11" y="9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0"/>
                      <a:pt x="1" y="1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1"/>
                      <a:pt x="10" y="1"/>
                      <a:pt x="10" y="1"/>
                    </a:cubicBezTo>
                    <a:lnTo>
                      <a:pt x="11" y="9"/>
                    </a:lnTo>
                    <a:close/>
                  </a:path>
                </a:pathLst>
              </a:custGeom>
              <a:solidFill>
                <a:srgbClr val="F7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31" name="Freeform 141"/>
              <p:cNvSpPr>
                <a:spLocks/>
              </p:cNvSpPr>
              <p:nvPr/>
            </p:nvSpPr>
            <p:spPr bwMode="auto">
              <a:xfrm>
                <a:off x="4350" y="3047"/>
                <a:ext cx="10" cy="10"/>
              </a:xfrm>
              <a:custGeom>
                <a:avLst/>
                <a:gdLst>
                  <a:gd name="T0" fmla="*/ 10 w 10"/>
                  <a:gd name="T1" fmla="*/ 9 h 10"/>
                  <a:gd name="T2" fmla="*/ 10 w 10"/>
                  <a:gd name="T3" fmla="*/ 9 h 10"/>
                  <a:gd name="T4" fmla="*/ 1 w 10"/>
                  <a:gd name="T5" fmla="*/ 10 h 10"/>
                  <a:gd name="T6" fmla="*/ 0 w 10"/>
                  <a:gd name="T7" fmla="*/ 10 h 10"/>
                  <a:gd name="T8" fmla="*/ 0 w 10"/>
                  <a:gd name="T9" fmla="*/ 1 h 10"/>
                  <a:gd name="T10" fmla="*/ 0 w 10"/>
                  <a:gd name="T11" fmla="*/ 0 h 10"/>
                  <a:gd name="T12" fmla="*/ 9 w 10"/>
                  <a:gd name="T13" fmla="*/ 0 h 10"/>
                  <a:gd name="T14" fmla="*/ 10 w 10"/>
                  <a:gd name="T15" fmla="*/ 0 h 10"/>
                  <a:gd name="T16" fmla="*/ 10 w 10"/>
                  <a:gd name="T17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10">
                    <a:moveTo>
                      <a:pt x="10" y="9"/>
                    </a:moveTo>
                    <a:cubicBezTo>
                      <a:pt x="10" y="9"/>
                      <a:pt x="10" y="9"/>
                      <a:pt x="10" y="9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0" y="10"/>
                      <a:pt x="0" y="1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0"/>
                      <a:pt x="10" y="0"/>
                    </a:cubicBezTo>
                    <a:lnTo>
                      <a:pt x="10" y="9"/>
                    </a:lnTo>
                    <a:close/>
                  </a:path>
                </a:pathLst>
              </a:custGeom>
              <a:solidFill>
                <a:srgbClr val="F7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32" name="Freeform 142"/>
              <p:cNvSpPr>
                <a:spLocks/>
              </p:cNvSpPr>
              <p:nvPr/>
            </p:nvSpPr>
            <p:spPr bwMode="auto">
              <a:xfrm>
                <a:off x="4369" y="3045"/>
                <a:ext cx="11" cy="11"/>
              </a:xfrm>
              <a:custGeom>
                <a:avLst/>
                <a:gdLst>
                  <a:gd name="T0" fmla="*/ 11 w 11"/>
                  <a:gd name="T1" fmla="*/ 9 h 11"/>
                  <a:gd name="T2" fmla="*/ 10 w 11"/>
                  <a:gd name="T3" fmla="*/ 10 h 11"/>
                  <a:gd name="T4" fmla="*/ 1 w 11"/>
                  <a:gd name="T5" fmla="*/ 11 h 11"/>
                  <a:gd name="T6" fmla="*/ 1 w 11"/>
                  <a:gd name="T7" fmla="*/ 10 h 11"/>
                  <a:gd name="T8" fmla="*/ 0 w 11"/>
                  <a:gd name="T9" fmla="*/ 1 h 11"/>
                  <a:gd name="T10" fmla="*/ 1 w 11"/>
                  <a:gd name="T11" fmla="*/ 1 h 11"/>
                  <a:gd name="T12" fmla="*/ 9 w 11"/>
                  <a:gd name="T13" fmla="*/ 0 h 11"/>
                  <a:gd name="T14" fmla="*/ 10 w 11"/>
                  <a:gd name="T15" fmla="*/ 1 h 11"/>
                  <a:gd name="T16" fmla="*/ 11 w 11"/>
                  <a:gd name="T17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1">
                    <a:moveTo>
                      <a:pt x="11" y="9"/>
                    </a:moveTo>
                    <a:cubicBezTo>
                      <a:pt x="11" y="10"/>
                      <a:pt x="10" y="10"/>
                      <a:pt x="10" y="10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0"/>
                      <a:pt x="10" y="1"/>
                    </a:cubicBezTo>
                    <a:lnTo>
                      <a:pt x="11" y="9"/>
                    </a:lnTo>
                    <a:close/>
                  </a:path>
                </a:pathLst>
              </a:custGeom>
              <a:solidFill>
                <a:srgbClr val="F7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33" name="Freeform 143"/>
              <p:cNvSpPr>
                <a:spLocks/>
              </p:cNvSpPr>
              <p:nvPr/>
            </p:nvSpPr>
            <p:spPr bwMode="auto">
              <a:xfrm>
                <a:off x="4387" y="3044"/>
                <a:ext cx="11" cy="10"/>
              </a:xfrm>
              <a:custGeom>
                <a:avLst/>
                <a:gdLst>
                  <a:gd name="T0" fmla="*/ 11 w 11"/>
                  <a:gd name="T1" fmla="*/ 9 h 10"/>
                  <a:gd name="T2" fmla="*/ 10 w 11"/>
                  <a:gd name="T3" fmla="*/ 10 h 10"/>
                  <a:gd name="T4" fmla="*/ 2 w 11"/>
                  <a:gd name="T5" fmla="*/ 10 h 10"/>
                  <a:gd name="T6" fmla="*/ 1 w 11"/>
                  <a:gd name="T7" fmla="*/ 10 h 10"/>
                  <a:gd name="T8" fmla="*/ 0 w 11"/>
                  <a:gd name="T9" fmla="*/ 1 h 10"/>
                  <a:gd name="T10" fmla="*/ 1 w 11"/>
                  <a:gd name="T11" fmla="*/ 0 h 10"/>
                  <a:gd name="T12" fmla="*/ 10 w 11"/>
                  <a:gd name="T13" fmla="*/ 0 h 10"/>
                  <a:gd name="T14" fmla="*/ 10 w 11"/>
                  <a:gd name="T15" fmla="*/ 0 h 10"/>
                  <a:gd name="T16" fmla="*/ 11 w 11"/>
                  <a:gd name="T17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0">
                    <a:moveTo>
                      <a:pt x="11" y="9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lnTo>
                      <a:pt x="11" y="9"/>
                    </a:lnTo>
                    <a:close/>
                  </a:path>
                </a:pathLst>
              </a:custGeom>
              <a:solidFill>
                <a:srgbClr val="141A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34" name="Freeform 144"/>
              <p:cNvSpPr>
                <a:spLocks/>
              </p:cNvSpPr>
              <p:nvPr/>
            </p:nvSpPr>
            <p:spPr bwMode="auto">
              <a:xfrm>
                <a:off x="4351" y="3065"/>
                <a:ext cx="12" cy="10"/>
              </a:xfrm>
              <a:custGeom>
                <a:avLst/>
                <a:gdLst>
                  <a:gd name="T0" fmla="*/ 11 w 11"/>
                  <a:gd name="T1" fmla="*/ 9 h 10"/>
                  <a:gd name="T2" fmla="*/ 10 w 11"/>
                  <a:gd name="T3" fmla="*/ 10 h 10"/>
                  <a:gd name="T4" fmla="*/ 2 w 11"/>
                  <a:gd name="T5" fmla="*/ 10 h 10"/>
                  <a:gd name="T6" fmla="*/ 1 w 11"/>
                  <a:gd name="T7" fmla="*/ 10 h 10"/>
                  <a:gd name="T8" fmla="*/ 0 w 11"/>
                  <a:gd name="T9" fmla="*/ 1 h 10"/>
                  <a:gd name="T10" fmla="*/ 1 w 11"/>
                  <a:gd name="T11" fmla="*/ 0 h 10"/>
                  <a:gd name="T12" fmla="*/ 9 w 11"/>
                  <a:gd name="T13" fmla="*/ 0 h 10"/>
                  <a:gd name="T14" fmla="*/ 10 w 11"/>
                  <a:gd name="T15" fmla="*/ 0 h 10"/>
                  <a:gd name="T16" fmla="*/ 11 w 11"/>
                  <a:gd name="T17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0">
                    <a:moveTo>
                      <a:pt x="11" y="9"/>
                    </a:moveTo>
                    <a:cubicBezTo>
                      <a:pt x="11" y="9"/>
                      <a:pt x="11" y="10"/>
                      <a:pt x="10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0"/>
                      <a:pt x="10" y="0"/>
                    </a:cubicBezTo>
                    <a:lnTo>
                      <a:pt x="11" y="9"/>
                    </a:lnTo>
                    <a:close/>
                  </a:path>
                </a:pathLst>
              </a:custGeom>
              <a:solidFill>
                <a:srgbClr val="F7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35" name="Freeform 145"/>
              <p:cNvSpPr>
                <a:spLocks/>
              </p:cNvSpPr>
              <p:nvPr/>
            </p:nvSpPr>
            <p:spPr bwMode="auto">
              <a:xfrm>
                <a:off x="4370" y="3063"/>
                <a:ext cx="11" cy="11"/>
              </a:xfrm>
              <a:custGeom>
                <a:avLst/>
                <a:gdLst>
                  <a:gd name="T0" fmla="*/ 11 w 11"/>
                  <a:gd name="T1" fmla="*/ 10 h 11"/>
                  <a:gd name="T2" fmla="*/ 10 w 11"/>
                  <a:gd name="T3" fmla="*/ 10 h 11"/>
                  <a:gd name="T4" fmla="*/ 2 w 11"/>
                  <a:gd name="T5" fmla="*/ 11 h 11"/>
                  <a:gd name="T6" fmla="*/ 1 w 11"/>
                  <a:gd name="T7" fmla="*/ 10 h 11"/>
                  <a:gd name="T8" fmla="*/ 0 w 11"/>
                  <a:gd name="T9" fmla="*/ 2 h 11"/>
                  <a:gd name="T10" fmla="*/ 1 w 11"/>
                  <a:gd name="T11" fmla="*/ 1 h 11"/>
                  <a:gd name="T12" fmla="*/ 10 w 11"/>
                  <a:gd name="T13" fmla="*/ 0 h 11"/>
                  <a:gd name="T14" fmla="*/ 10 w 11"/>
                  <a:gd name="T15" fmla="*/ 1 h 11"/>
                  <a:gd name="T16" fmla="*/ 11 w 11"/>
                  <a:gd name="T17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1">
                    <a:moveTo>
                      <a:pt x="11" y="10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" y="11"/>
                      <a:pt x="1" y="11"/>
                      <a:pt x="1" y="1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1"/>
                      <a:pt x="10" y="1"/>
                    </a:cubicBezTo>
                    <a:lnTo>
                      <a:pt x="11" y="10"/>
                    </a:lnTo>
                    <a:close/>
                  </a:path>
                </a:pathLst>
              </a:custGeom>
              <a:solidFill>
                <a:srgbClr val="F7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36" name="Freeform 146"/>
              <p:cNvSpPr>
                <a:spLocks/>
              </p:cNvSpPr>
              <p:nvPr/>
            </p:nvSpPr>
            <p:spPr bwMode="auto">
              <a:xfrm>
                <a:off x="4389" y="3062"/>
                <a:ext cx="10" cy="11"/>
              </a:xfrm>
              <a:custGeom>
                <a:avLst/>
                <a:gdLst>
                  <a:gd name="T0" fmla="*/ 10 w 10"/>
                  <a:gd name="T1" fmla="*/ 9 h 11"/>
                  <a:gd name="T2" fmla="*/ 10 w 10"/>
                  <a:gd name="T3" fmla="*/ 10 h 11"/>
                  <a:gd name="T4" fmla="*/ 1 w 10"/>
                  <a:gd name="T5" fmla="*/ 11 h 11"/>
                  <a:gd name="T6" fmla="*/ 0 w 10"/>
                  <a:gd name="T7" fmla="*/ 10 h 11"/>
                  <a:gd name="T8" fmla="*/ 0 w 10"/>
                  <a:gd name="T9" fmla="*/ 1 h 11"/>
                  <a:gd name="T10" fmla="*/ 0 w 10"/>
                  <a:gd name="T11" fmla="*/ 1 h 11"/>
                  <a:gd name="T12" fmla="*/ 9 w 10"/>
                  <a:gd name="T13" fmla="*/ 0 h 11"/>
                  <a:gd name="T14" fmla="*/ 10 w 10"/>
                  <a:gd name="T15" fmla="*/ 1 h 11"/>
                  <a:gd name="T16" fmla="*/ 10 w 10"/>
                  <a:gd name="T17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11">
                    <a:moveTo>
                      <a:pt x="10" y="9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0" y="10"/>
                      <a:pt x="0" y="1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10" y="0"/>
                      <a:pt x="10" y="1"/>
                    </a:cubicBezTo>
                    <a:lnTo>
                      <a:pt x="10" y="9"/>
                    </a:lnTo>
                    <a:close/>
                  </a:path>
                </a:pathLst>
              </a:custGeom>
              <a:solidFill>
                <a:srgbClr val="141A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37" name="Freeform 147"/>
              <p:cNvSpPr>
                <a:spLocks/>
              </p:cNvSpPr>
              <p:nvPr/>
            </p:nvSpPr>
            <p:spPr bwMode="auto">
              <a:xfrm>
                <a:off x="4407" y="3060"/>
                <a:ext cx="11" cy="11"/>
              </a:xfrm>
              <a:custGeom>
                <a:avLst/>
                <a:gdLst>
                  <a:gd name="T0" fmla="*/ 11 w 11"/>
                  <a:gd name="T1" fmla="*/ 10 h 11"/>
                  <a:gd name="T2" fmla="*/ 10 w 11"/>
                  <a:gd name="T3" fmla="*/ 10 h 11"/>
                  <a:gd name="T4" fmla="*/ 1 w 11"/>
                  <a:gd name="T5" fmla="*/ 11 h 11"/>
                  <a:gd name="T6" fmla="*/ 1 w 11"/>
                  <a:gd name="T7" fmla="*/ 11 h 11"/>
                  <a:gd name="T8" fmla="*/ 0 w 11"/>
                  <a:gd name="T9" fmla="*/ 2 h 11"/>
                  <a:gd name="T10" fmla="*/ 1 w 11"/>
                  <a:gd name="T11" fmla="*/ 1 h 11"/>
                  <a:gd name="T12" fmla="*/ 9 w 11"/>
                  <a:gd name="T13" fmla="*/ 1 h 11"/>
                  <a:gd name="T14" fmla="*/ 10 w 11"/>
                  <a:gd name="T15" fmla="*/ 1 h 11"/>
                  <a:gd name="T16" fmla="*/ 11 w 11"/>
                  <a:gd name="T17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1">
                    <a:moveTo>
                      <a:pt x="11" y="10"/>
                    </a:moveTo>
                    <a:cubicBezTo>
                      <a:pt x="11" y="10"/>
                      <a:pt x="10" y="10"/>
                      <a:pt x="10" y="10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10" y="0"/>
                      <a:pt x="10" y="1"/>
                      <a:pt x="10" y="1"/>
                    </a:cubicBezTo>
                    <a:lnTo>
                      <a:pt x="11" y="10"/>
                    </a:lnTo>
                    <a:close/>
                  </a:path>
                </a:pathLst>
              </a:custGeom>
              <a:solidFill>
                <a:srgbClr val="141A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38" name="Freeform 148"/>
              <p:cNvSpPr>
                <a:spLocks/>
              </p:cNvSpPr>
              <p:nvPr/>
            </p:nvSpPr>
            <p:spPr bwMode="auto">
              <a:xfrm>
                <a:off x="4405" y="3042"/>
                <a:ext cx="11" cy="11"/>
              </a:xfrm>
              <a:custGeom>
                <a:avLst/>
                <a:gdLst>
                  <a:gd name="T0" fmla="*/ 11 w 11"/>
                  <a:gd name="T1" fmla="*/ 10 h 11"/>
                  <a:gd name="T2" fmla="*/ 11 w 11"/>
                  <a:gd name="T3" fmla="*/ 10 h 11"/>
                  <a:gd name="T4" fmla="*/ 2 w 11"/>
                  <a:gd name="T5" fmla="*/ 11 h 11"/>
                  <a:gd name="T6" fmla="*/ 1 w 11"/>
                  <a:gd name="T7" fmla="*/ 10 h 11"/>
                  <a:gd name="T8" fmla="*/ 1 w 11"/>
                  <a:gd name="T9" fmla="*/ 2 h 11"/>
                  <a:gd name="T10" fmla="*/ 1 w 11"/>
                  <a:gd name="T11" fmla="*/ 1 h 11"/>
                  <a:gd name="T12" fmla="*/ 10 w 11"/>
                  <a:gd name="T13" fmla="*/ 0 h 11"/>
                  <a:gd name="T14" fmla="*/ 10 w 11"/>
                  <a:gd name="T15" fmla="*/ 1 h 11"/>
                  <a:gd name="T16" fmla="*/ 11 w 11"/>
                  <a:gd name="T17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1">
                    <a:moveTo>
                      <a:pt x="11" y="10"/>
                    </a:moveTo>
                    <a:cubicBezTo>
                      <a:pt x="11" y="10"/>
                      <a:pt x="11" y="10"/>
                      <a:pt x="11" y="10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1" y="11"/>
                      <a:pt x="1" y="1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1"/>
                      <a:pt x="10" y="1"/>
                    </a:cubicBezTo>
                    <a:lnTo>
                      <a:pt x="11" y="10"/>
                    </a:lnTo>
                    <a:close/>
                  </a:path>
                </a:pathLst>
              </a:custGeom>
              <a:solidFill>
                <a:srgbClr val="141A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39" name="Freeform 149"/>
              <p:cNvSpPr>
                <a:spLocks/>
              </p:cNvSpPr>
              <p:nvPr/>
            </p:nvSpPr>
            <p:spPr bwMode="auto">
              <a:xfrm>
                <a:off x="4335" y="2961"/>
                <a:ext cx="85" cy="42"/>
              </a:xfrm>
              <a:custGeom>
                <a:avLst/>
                <a:gdLst>
                  <a:gd name="T0" fmla="*/ 81 w 84"/>
                  <a:gd name="T1" fmla="*/ 4 h 42"/>
                  <a:gd name="T2" fmla="*/ 80 w 84"/>
                  <a:gd name="T3" fmla="*/ 1 h 42"/>
                  <a:gd name="T4" fmla="*/ 77 w 84"/>
                  <a:gd name="T5" fmla="*/ 0 h 42"/>
                  <a:gd name="T6" fmla="*/ 4 w 84"/>
                  <a:gd name="T7" fmla="*/ 6 h 42"/>
                  <a:gd name="T8" fmla="*/ 1 w 84"/>
                  <a:gd name="T9" fmla="*/ 7 h 42"/>
                  <a:gd name="T10" fmla="*/ 0 w 84"/>
                  <a:gd name="T11" fmla="*/ 10 h 42"/>
                  <a:gd name="T12" fmla="*/ 3 w 84"/>
                  <a:gd name="T13" fmla="*/ 42 h 42"/>
                  <a:gd name="T14" fmla="*/ 84 w 84"/>
                  <a:gd name="T15" fmla="*/ 36 h 42"/>
                  <a:gd name="T16" fmla="*/ 81 w 84"/>
                  <a:gd name="T17" fmla="*/ 4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4" h="42">
                    <a:moveTo>
                      <a:pt x="81" y="4"/>
                    </a:moveTo>
                    <a:cubicBezTo>
                      <a:pt x="81" y="3"/>
                      <a:pt x="81" y="2"/>
                      <a:pt x="80" y="1"/>
                    </a:cubicBezTo>
                    <a:cubicBezTo>
                      <a:pt x="79" y="1"/>
                      <a:pt x="78" y="0"/>
                      <a:pt x="77" y="0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6"/>
                      <a:pt x="2" y="7"/>
                      <a:pt x="1" y="7"/>
                    </a:cubicBezTo>
                    <a:cubicBezTo>
                      <a:pt x="1" y="8"/>
                      <a:pt x="0" y="9"/>
                      <a:pt x="0" y="10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84" y="36"/>
                      <a:pt x="84" y="36"/>
                      <a:pt x="84" y="36"/>
                    </a:cubicBezTo>
                    <a:lnTo>
                      <a:pt x="81" y="4"/>
                    </a:lnTo>
                    <a:close/>
                  </a:path>
                </a:pathLst>
              </a:custGeom>
              <a:solidFill>
                <a:srgbClr val="2635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40" name="Freeform 150"/>
              <p:cNvSpPr>
                <a:spLocks/>
              </p:cNvSpPr>
              <p:nvPr/>
            </p:nvSpPr>
            <p:spPr bwMode="auto">
              <a:xfrm>
                <a:off x="4343" y="2968"/>
                <a:ext cx="70" cy="28"/>
              </a:xfrm>
              <a:custGeom>
                <a:avLst/>
                <a:gdLst>
                  <a:gd name="T0" fmla="*/ 3 w 69"/>
                  <a:gd name="T1" fmla="*/ 28 h 28"/>
                  <a:gd name="T2" fmla="*/ 2 w 69"/>
                  <a:gd name="T3" fmla="*/ 28 h 28"/>
                  <a:gd name="T4" fmla="*/ 1 w 69"/>
                  <a:gd name="T5" fmla="*/ 26 h 28"/>
                  <a:gd name="T6" fmla="*/ 0 w 69"/>
                  <a:gd name="T7" fmla="*/ 8 h 28"/>
                  <a:gd name="T8" fmla="*/ 0 w 69"/>
                  <a:gd name="T9" fmla="*/ 6 h 28"/>
                  <a:gd name="T10" fmla="*/ 2 w 69"/>
                  <a:gd name="T11" fmla="*/ 5 h 28"/>
                  <a:gd name="T12" fmla="*/ 65 w 69"/>
                  <a:gd name="T13" fmla="*/ 0 h 28"/>
                  <a:gd name="T14" fmla="*/ 67 w 69"/>
                  <a:gd name="T15" fmla="*/ 1 h 28"/>
                  <a:gd name="T16" fmla="*/ 67 w 69"/>
                  <a:gd name="T17" fmla="*/ 2 h 28"/>
                  <a:gd name="T18" fmla="*/ 69 w 69"/>
                  <a:gd name="T19" fmla="*/ 21 h 28"/>
                  <a:gd name="T20" fmla="*/ 68 w 69"/>
                  <a:gd name="T21" fmla="*/ 23 h 28"/>
                  <a:gd name="T22" fmla="*/ 67 w 69"/>
                  <a:gd name="T23" fmla="*/ 23 h 28"/>
                  <a:gd name="T24" fmla="*/ 3 w 69"/>
                  <a:gd name="T25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9" h="28">
                    <a:moveTo>
                      <a:pt x="3" y="28"/>
                    </a:moveTo>
                    <a:cubicBezTo>
                      <a:pt x="3" y="28"/>
                      <a:pt x="2" y="28"/>
                      <a:pt x="2" y="28"/>
                    </a:cubicBezTo>
                    <a:cubicBezTo>
                      <a:pt x="1" y="27"/>
                      <a:pt x="1" y="27"/>
                      <a:pt x="1" y="2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7"/>
                      <a:pt x="0" y="6"/>
                      <a:pt x="0" y="6"/>
                    </a:cubicBezTo>
                    <a:cubicBezTo>
                      <a:pt x="0" y="6"/>
                      <a:pt x="1" y="5"/>
                      <a:pt x="2" y="5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6" y="0"/>
                      <a:pt x="66" y="0"/>
                      <a:pt x="67" y="1"/>
                    </a:cubicBezTo>
                    <a:cubicBezTo>
                      <a:pt x="67" y="1"/>
                      <a:pt x="67" y="2"/>
                      <a:pt x="67" y="2"/>
                    </a:cubicBezTo>
                    <a:cubicBezTo>
                      <a:pt x="69" y="21"/>
                      <a:pt x="69" y="21"/>
                      <a:pt x="69" y="21"/>
                    </a:cubicBezTo>
                    <a:cubicBezTo>
                      <a:pt x="69" y="21"/>
                      <a:pt x="69" y="22"/>
                      <a:pt x="68" y="23"/>
                    </a:cubicBezTo>
                    <a:cubicBezTo>
                      <a:pt x="68" y="23"/>
                      <a:pt x="67" y="23"/>
                      <a:pt x="67" y="23"/>
                    </a:cubicBezTo>
                    <a:lnTo>
                      <a:pt x="3" y="28"/>
                    </a:lnTo>
                    <a:close/>
                  </a:path>
                </a:pathLst>
              </a:custGeom>
              <a:solidFill>
                <a:srgbClr val="73BB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41" name="Freeform 151"/>
              <p:cNvSpPr>
                <a:spLocks/>
              </p:cNvSpPr>
              <p:nvPr/>
            </p:nvSpPr>
            <p:spPr bwMode="auto">
              <a:xfrm>
                <a:off x="4338" y="2996"/>
                <a:ext cx="82" cy="7"/>
              </a:xfrm>
              <a:custGeom>
                <a:avLst/>
                <a:gdLst>
                  <a:gd name="T0" fmla="*/ 82 w 82"/>
                  <a:gd name="T1" fmla="*/ 1 h 7"/>
                  <a:gd name="T2" fmla="*/ 0 w 82"/>
                  <a:gd name="T3" fmla="*/ 7 h 7"/>
                  <a:gd name="T4" fmla="*/ 0 w 82"/>
                  <a:gd name="T5" fmla="*/ 6 h 7"/>
                  <a:gd name="T6" fmla="*/ 82 w 82"/>
                  <a:gd name="T7" fmla="*/ 0 h 7"/>
                  <a:gd name="T8" fmla="*/ 82 w 82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7">
                    <a:moveTo>
                      <a:pt x="82" y="1"/>
                    </a:moveTo>
                    <a:lnTo>
                      <a:pt x="0" y="7"/>
                    </a:lnTo>
                    <a:lnTo>
                      <a:pt x="0" y="6"/>
                    </a:lnTo>
                    <a:lnTo>
                      <a:pt x="82" y="0"/>
                    </a:lnTo>
                    <a:lnTo>
                      <a:pt x="82" y="1"/>
                    </a:lnTo>
                    <a:close/>
                  </a:path>
                </a:pathLst>
              </a:custGeom>
              <a:solidFill>
                <a:srgbClr val="1E2E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42" name="Rectangle 152"/>
              <p:cNvSpPr>
                <a:spLocks noChangeArrowheads="1"/>
              </p:cNvSpPr>
              <p:nvPr/>
            </p:nvSpPr>
            <p:spPr bwMode="auto">
              <a:xfrm>
                <a:off x="3837" y="3121"/>
                <a:ext cx="43" cy="89"/>
              </a:xfrm>
              <a:prstGeom prst="rect">
                <a:avLst/>
              </a:prstGeom>
              <a:solidFill>
                <a:srgbClr val="6161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43" name="Freeform 153"/>
              <p:cNvSpPr>
                <a:spLocks/>
              </p:cNvSpPr>
              <p:nvPr/>
            </p:nvSpPr>
            <p:spPr bwMode="auto">
              <a:xfrm>
                <a:off x="3840" y="3125"/>
                <a:ext cx="6" cy="9"/>
              </a:xfrm>
              <a:custGeom>
                <a:avLst/>
                <a:gdLst>
                  <a:gd name="T0" fmla="*/ 0 w 6"/>
                  <a:gd name="T1" fmla="*/ 0 h 9"/>
                  <a:gd name="T2" fmla="*/ 4 w 6"/>
                  <a:gd name="T3" fmla="*/ 9 h 9"/>
                  <a:gd name="T4" fmla="*/ 6 w 6"/>
                  <a:gd name="T5" fmla="*/ 8 h 9"/>
                  <a:gd name="T6" fmla="*/ 1 w 6"/>
                  <a:gd name="T7" fmla="*/ 0 h 9"/>
                  <a:gd name="T8" fmla="*/ 0 w 6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9">
                    <a:moveTo>
                      <a:pt x="0" y="0"/>
                    </a:moveTo>
                    <a:lnTo>
                      <a:pt x="4" y="9"/>
                    </a:lnTo>
                    <a:lnTo>
                      <a:pt x="6" y="8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4CE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44" name="Freeform 154"/>
              <p:cNvSpPr>
                <a:spLocks/>
              </p:cNvSpPr>
              <p:nvPr/>
            </p:nvSpPr>
            <p:spPr bwMode="auto">
              <a:xfrm>
                <a:off x="3840" y="3125"/>
                <a:ext cx="4" cy="10"/>
              </a:xfrm>
              <a:custGeom>
                <a:avLst/>
                <a:gdLst>
                  <a:gd name="T0" fmla="*/ 0 w 4"/>
                  <a:gd name="T1" fmla="*/ 0 h 10"/>
                  <a:gd name="T2" fmla="*/ 2 w 4"/>
                  <a:gd name="T3" fmla="*/ 10 h 10"/>
                  <a:gd name="T4" fmla="*/ 4 w 4"/>
                  <a:gd name="T5" fmla="*/ 9 h 10"/>
                  <a:gd name="T6" fmla="*/ 0 w 4"/>
                  <a:gd name="T7" fmla="*/ 0 h 10"/>
                  <a:gd name="T8" fmla="*/ 0 w 4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0">
                    <a:moveTo>
                      <a:pt x="0" y="0"/>
                    </a:moveTo>
                    <a:lnTo>
                      <a:pt x="2" y="10"/>
                    </a:lnTo>
                    <a:lnTo>
                      <a:pt x="4" y="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DC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45" name="Freeform 155"/>
              <p:cNvSpPr>
                <a:spLocks/>
              </p:cNvSpPr>
              <p:nvPr/>
            </p:nvSpPr>
            <p:spPr bwMode="auto">
              <a:xfrm>
                <a:off x="3841" y="3125"/>
                <a:ext cx="6" cy="8"/>
              </a:xfrm>
              <a:custGeom>
                <a:avLst/>
                <a:gdLst>
                  <a:gd name="T0" fmla="*/ 5 w 6"/>
                  <a:gd name="T1" fmla="*/ 8 h 8"/>
                  <a:gd name="T2" fmla="*/ 6 w 6"/>
                  <a:gd name="T3" fmla="*/ 7 h 8"/>
                  <a:gd name="T4" fmla="*/ 1 w 6"/>
                  <a:gd name="T5" fmla="*/ 0 h 8"/>
                  <a:gd name="T6" fmla="*/ 0 w 6"/>
                  <a:gd name="T7" fmla="*/ 0 h 8"/>
                  <a:gd name="T8" fmla="*/ 5 w 6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8">
                    <a:moveTo>
                      <a:pt x="5" y="8"/>
                    </a:moveTo>
                    <a:lnTo>
                      <a:pt x="6" y="7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5" y="8"/>
                    </a:lnTo>
                    <a:close/>
                  </a:path>
                </a:pathLst>
              </a:custGeom>
              <a:solidFill>
                <a:srgbClr val="E8B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46" name="Freeform 156"/>
              <p:cNvSpPr>
                <a:spLocks/>
              </p:cNvSpPr>
              <p:nvPr/>
            </p:nvSpPr>
            <p:spPr bwMode="auto">
              <a:xfrm>
                <a:off x="3838" y="3120"/>
                <a:ext cx="4" cy="5"/>
              </a:xfrm>
              <a:custGeom>
                <a:avLst/>
                <a:gdLst>
                  <a:gd name="T0" fmla="*/ 0 w 4"/>
                  <a:gd name="T1" fmla="*/ 0 h 5"/>
                  <a:gd name="T2" fmla="*/ 2 w 4"/>
                  <a:gd name="T3" fmla="*/ 5 h 5"/>
                  <a:gd name="T4" fmla="*/ 2 w 4"/>
                  <a:gd name="T5" fmla="*/ 5 h 5"/>
                  <a:gd name="T6" fmla="*/ 3 w 4"/>
                  <a:gd name="T7" fmla="*/ 5 h 5"/>
                  <a:gd name="T8" fmla="*/ 4 w 4"/>
                  <a:gd name="T9" fmla="*/ 5 h 5"/>
                  <a:gd name="T10" fmla="*/ 0 w 4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5">
                    <a:moveTo>
                      <a:pt x="0" y="0"/>
                    </a:move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47" name="Freeform 157"/>
              <p:cNvSpPr>
                <a:spLocks/>
              </p:cNvSpPr>
              <p:nvPr/>
            </p:nvSpPr>
            <p:spPr bwMode="auto">
              <a:xfrm>
                <a:off x="3842" y="3133"/>
                <a:ext cx="37" cy="78"/>
              </a:xfrm>
              <a:custGeom>
                <a:avLst/>
                <a:gdLst>
                  <a:gd name="T0" fmla="*/ 2 w 37"/>
                  <a:gd name="T1" fmla="*/ 1 h 78"/>
                  <a:gd name="T2" fmla="*/ 1 w 37"/>
                  <a:gd name="T3" fmla="*/ 0 h 78"/>
                  <a:gd name="T4" fmla="*/ 0 w 37"/>
                  <a:gd name="T5" fmla="*/ 2 h 78"/>
                  <a:gd name="T6" fmla="*/ 0 w 37"/>
                  <a:gd name="T7" fmla="*/ 2 h 78"/>
                  <a:gd name="T8" fmla="*/ 35 w 37"/>
                  <a:gd name="T9" fmla="*/ 78 h 78"/>
                  <a:gd name="T10" fmla="*/ 37 w 37"/>
                  <a:gd name="T11" fmla="*/ 77 h 78"/>
                  <a:gd name="T12" fmla="*/ 2 w 37"/>
                  <a:gd name="T13" fmla="*/ 1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78">
                    <a:moveTo>
                      <a:pt x="2" y="1"/>
                    </a:move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35" y="78"/>
                      <a:pt x="35" y="78"/>
                      <a:pt x="35" y="78"/>
                    </a:cubicBezTo>
                    <a:cubicBezTo>
                      <a:pt x="37" y="77"/>
                      <a:pt x="37" y="77"/>
                      <a:pt x="37" y="77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F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48" name="Freeform 158"/>
              <p:cNvSpPr>
                <a:spLocks/>
              </p:cNvSpPr>
              <p:nvPr/>
            </p:nvSpPr>
            <p:spPr bwMode="auto">
              <a:xfrm>
                <a:off x="3844" y="3132"/>
                <a:ext cx="36" cy="78"/>
              </a:xfrm>
              <a:custGeom>
                <a:avLst/>
                <a:gdLst>
                  <a:gd name="T0" fmla="*/ 2 w 36"/>
                  <a:gd name="T1" fmla="*/ 1 h 78"/>
                  <a:gd name="T2" fmla="*/ 0 w 36"/>
                  <a:gd name="T3" fmla="*/ 0 h 78"/>
                  <a:gd name="T4" fmla="*/ 0 w 36"/>
                  <a:gd name="T5" fmla="*/ 2 h 78"/>
                  <a:gd name="T6" fmla="*/ 35 w 36"/>
                  <a:gd name="T7" fmla="*/ 78 h 78"/>
                  <a:gd name="T8" fmla="*/ 36 w 36"/>
                  <a:gd name="T9" fmla="*/ 77 h 78"/>
                  <a:gd name="T10" fmla="*/ 2 w 36"/>
                  <a:gd name="T11" fmla="*/ 1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78">
                    <a:moveTo>
                      <a:pt x="2" y="1"/>
                    </a:move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5" y="78"/>
                      <a:pt x="35" y="78"/>
                      <a:pt x="35" y="78"/>
                    </a:cubicBezTo>
                    <a:cubicBezTo>
                      <a:pt x="36" y="77"/>
                      <a:pt x="36" y="77"/>
                      <a:pt x="36" y="77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49" name="Freeform 159"/>
              <p:cNvSpPr>
                <a:spLocks/>
              </p:cNvSpPr>
              <p:nvPr/>
            </p:nvSpPr>
            <p:spPr bwMode="auto">
              <a:xfrm>
                <a:off x="3845" y="3131"/>
                <a:ext cx="37" cy="78"/>
              </a:xfrm>
              <a:custGeom>
                <a:avLst/>
                <a:gdLst>
                  <a:gd name="T0" fmla="*/ 2 w 37"/>
                  <a:gd name="T1" fmla="*/ 2 h 78"/>
                  <a:gd name="T2" fmla="*/ 1 w 37"/>
                  <a:gd name="T3" fmla="*/ 1 h 78"/>
                  <a:gd name="T4" fmla="*/ 1 w 37"/>
                  <a:gd name="T5" fmla="*/ 2 h 78"/>
                  <a:gd name="T6" fmla="*/ 35 w 37"/>
                  <a:gd name="T7" fmla="*/ 78 h 78"/>
                  <a:gd name="T8" fmla="*/ 37 w 37"/>
                  <a:gd name="T9" fmla="*/ 77 h 78"/>
                  <a:gd name="T10" fmla="*/ 2 w 37"/>
                  <a:gd name="T11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78">
                    <a:moveTo>
                      <a:pt x="2" y="2"/>
                    </a:moveTo>
                    <a:cubicBezTo>
                      <a:pt x="2" y="1"/>
                      <a:pt x="1" y="0"/>
                      <a:pt x="1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35" y="78"/>
                      <a:pt x="35" y="78"/>
                      <a:pt x="35" y="78"/>
                    </a:cubicBezTo>
                    <a:cubicBezTo>
                      <a:pt x="37" y="77"/>
                      <a:pt x="37" y="77"/>
                      <a:pt x="37" y="77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CC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50" name="Freeform 160"/>
              <p:cNvSpPr>
                <a:spLocks/>
              </p:cNvSpPr>
              <p:nvPr/>
            </p:nvSpPr>
            <p:spPr bwMode="auto">
              <a:xfrm>
                <a:off x="3878" y="3109"/>
                <a:ext cx="15" cy="104"/>
              </a:xfrm>
              <a:custGeom>
                <a:avLst/>
                <a:gdLst>
                  <a:gd name="T0" fmla="*/ 3 w 15"/>
                  <a:gd name="T1" fmla="*/ 0 h 104"/>
                  <a:gd name="T2" fmla="*/ 2 w 15"/>
                  <a:gd name="T3" fmla="*/ 6 h 104"/>
                  <a:gd name="T4" fmla="*/ 0 w 15"/>
                  <a:gd name="T5" fmla="*/ 16 h 104"/>
                  <a:gd name="T6" fmla="*/ 0 w 15"/>
                  <a:gd name="T7" fmla="*/ 16 h 104"/>
                  <a:gd name="T8" fmla="*/ 1 w 15"/>
                  <a:gd name="T9" fmla="*/ 17 h 104"/>
                  <a:gd name="T10" fmla="*/ 2 w 15"/>
                  <a:gd name="T11" fmla="*/ 19 h 104"/>
                  <a:gd name="T12" fmla="*/ 10 w 15"/>
                  <a:gd name="T13" fmla="*/ 104 h 104"/>
                  <a:gd name="T14" fmla="*/ 12 w 15"/>
                  <a:gd name="T15" fmla="*/ 103 h 104"/>
                  <a:gd name="T16" fmla="*/ 13 w 15"/>
                  <a:gd name="T17" fmla="*/ 101 h 104"/>
                  <a:gd name="T18" fmla="*/ 15 w 15"/>
                  <a:gd name="T19" fmla="*/ 100 h 104"/>
                  <a:gd name="T20" fmla="*/ 8 w 15"/>
                  <a:gd name="T21" fmla="*/ 16 h 104"/>
                  <a:gd name="T22" fmla="*/ 8 w 15"/>
                  <a:gd name="T23" fmla="*/ 16 h 104"/>
                  <a:gd name="T24" fmla="*/ 7 w 15"/>
                  <a:gd name="T25" fmla="*/ 16 h 104"/>
                  <a:gd name="T26" fmla="*/ 5 w 15"/>
                  <a:gd name="T27" fmla="*/ 6 h 104"/>
                  <a:gd name="T28" fmla="*/ 3 w 15"/>
                  <a:gd name="T29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104">
                    <a:moveTo>
                      <a:pt x="3" y="0"/>
                    </a:moveTo>
                    <a:lnTo>
                      <a:pt x="2" y="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1" y="17"/>
                    </a:lnTo>
                    <a:lnTo>
                      <a:pt x="2" y="19"/>
                    </a:lnTo>
                    <a:lnTo>
                      <a:pt x="10" y="104"/>
                    </a:lnTo>
                    <a:lnTo>
                      <a:pt x="12" y="103"/>
                    </a:lnTo>
                    <a:lnTo>
                      <a:pt x="13" y="101"/>
                    </a:lnTo>
                    <a:lnTo>
                      <a:pt x="15" y="100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7" y="16"/>
                    </a:lnTo>
                    <a:lnTo>
                      <a:pt x="5" y="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6161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51" name="Freeform 161"/>
              <p:cNvSpPr>
                <a:spLocks/>
              </p:cNvSpPr>
              <p:nvPr/>
            </p:nvSpPr>
            <p:spPr bwMode="auto">
              <a:xfrm>
                <a:off x="3878" y="3109"/>
                <a:ext cx="15" cy="104"/>
              </a:xfrm>
              <a:custGeom>
                <a:avLst/>
                <a:gdLst>
                  <a:gd name="T0" fmla="*/ 3 w 15"/>
                  <a:gd name="T1" fmla="*/ 0 h 104"/>
                  <a:gd name="T2" fmla="*/ 2 w 15"/>
                  <a:gd name="T3" fmla="*/ 6 h 104"/>
                  <a:gd name="T4" fmla="*/ 0 w 15"/>
                  <a:gd name="T5" fmla="*/ 16 h 104"/>
                  <a:gd name="T6" fmla="*/ 0 w 15"/>
                  <a:gd name="T7" fmla="*/ 16 h 104"/>
                  <a:gd name="T8" fmla="*/ 1 w 15"/>
                  <a:gd name="T9" fmla="*/ 17 h 104"/>
                  <a:gd name="T10" fmla="*/ 2 w 15"/>
                  <a:gd name="T11" fmla="*/ 19 h 104"/>
                  <a:gd name="T12" fmla="*/ 10 w 15"/>
                  <a:gd name="T13" fmla="*/ 104 h 104"/>
                  <a:gd name="T14" fmla="*/ 12 w 15"/>
                  <a:gd name="T15" fmla="*/ 103 h 104"/>
                  <a:gd name="T16" fmla="*/ 13 w 15"/>
                  <a:gd name="T17" fmla="*/ 101 h 104"/>
                  <a:gd name="T18" fmla="*/ 15 w 15"/>
                  <a:gd name="T19" fmla="*/ 100 h 104"/>
                  <a:gd name="T20" fmla="*/ 8 w 15"/>
                  <a:gd name="T21" fmla="*/ 16 h 104"/>
                  <a:gd name="T22" fmla="*/ 8 w 15"/>
                  <a:gd name="T23" fmla="*/ 16 h 104"/>
                  <a:gd name="T24" fmla="*/ 7 w 15"/>
                  <a:gd name="T25" fmla="*/ 16 h 104"/>
                  <a:gd name="T26" fmla="*/ 5 w 15"/>
                  <a:gd name="T27" fmla="*/ 6 h 104"/>
                  <a:gd name="T28" fmla="*/ 3 w 15"/>
                  <a:gd name="T29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104">
                    <a:moveTo>
                      <a:pt x="3" y="0"/>
                    </a:moveTo>
                    <a:lnTo>
                      <a:pt x="2" y="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1" y="17"/>
                    </a:lnTo>
                    <a:lnTo>
                      <a:pt x="2" y="19"/>
                    </a:lnTo>
                    <a:lnTo>
                      <a:pt x="10" y="104"/>
                    </a:lnTo>
                    <a:lnTo>
                      <a:pt x="12" y="103"/>
                    </a:lnTo>
                    <a:lnTo>
                      <a:pt x="13" y="101"/>
                    </a:lnTo>
                    <a:lnTo>
                      <a:pt x="15" y="100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7" y="16"/>
                    </a:lnTo>
                    <a:lnTo>
                      <a:pt x="5" y="6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52" name="Freeform 162"/>
              <p:cNvSpPr>
                <a:spLocks/>
              </p:cNvSpPr>
              <p:nvPr/>
            </p:nvSpPr>
            <p:spPr bwMode="auto">
              <a:xfrm>
                <a:off x="3883" y="3115"/>
                <a:ext cx="2" cy="10"/>
              </a:xfrm>
              <a:custGeom>
                <a:avLst/>
                <a:gdLst>
                  <a:gd name="T0" fmla="*/ 0 w 2"/>
                  <a:gd name="T1" fmla="*/ 0 h 10"/>
                  <a:gd name="T2" fmla="*/ 1 w 2"/>
                  <a:gd name="T3" fmla="*/ 10 h 10"/>
                  <a:gd name="T4" fmla="*/ 2 w 2"/>
                  <a:gd name="T5" fmla="*/ 10 h 10"/>
                  <a:gd name="T6" fmla="*/ 1 w 2"/>
                  <a:gd name="T7" fmla="*/ 0 h 10"/>
                  <a:gd name="T8" fmla="*/ 0 w 2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0">
                    <a:moveTo>
                      <a:pt x="0" y="0"/>
                    </a:moveTo>
                    <a:lnTo>
                      <a:pt x="1" y="10"/>
                    </a:lnTo>
                    <a:lnTo>
                      <a:pt x="2" y="1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4CE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53" name="Freeform 163"/>
              <p:cNvSpPr>
                <a:spLocks/>
              </p:cNvSpPr>
              <p:nvPr/>
            </p:nvSpPr>
            <p:spPr bwMode="auto">
              <a:xfrm>
                <a:off x="3882" y="3115"/>
                <a:ext cx="2" cy="10"/>
              </a:xfrm>
              <a:custGeom>
                <a:avLst/>
                <a:gdLst>
                  <a:gd name="T0" fmla="*/ 1 w 2"/>
                  <a:gd name="T1" fmla="*/ 0 h 10"/>
                  <a:gd name="T2" fmla="*/ 0 w 2"/>
                  <a:gd name="T3" fmla="*/ 10 h 10"/>
                  <a:gd name="T4" fmla="*/ 2 w 2"/>
                  <a:gd name="T5" fmla="*/ 10 h 10"/>
                  <a:gd name="T6" fmla="*/ 1 w 2"/>
                  <a:gd name="T7" fmla="*/ 0 h 10"/>
                  <a:gd name="T8" fmla="*/ 1 w 2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0">
                    <a:moveTo>
                      <a:pt x="1" y="0"/>
                    </a:moveTo>
                    <a:lnTo>
                      <a:pt x="0" y="10"/>
                    </a:lnTo>
                    <a:lnTo>
                      <a:pt x="2" y="1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2DC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54" name="Freeform 164"/>
              <p:cNvSpPr>
                <a:spLocks/>
              </p:cNvSpPr>
              <p:nvPr/>
            </p:nvSpPr>
            <p:spPr bwMode="auto">
              <a:xfrm>
                <a:off x="3884" y="3114"/>
                <a:ext cx="3" cy="11"/>
              </a:xfrm>
              <a:custGeom>
                <a:avLst/>
                <a:gdLst>
                  <a:gd name="T0" fmla="*/ 1 w 3"/>
                  <a:gd name="T1" fmla="*/ 11 h 11"/>
                  <a:gd name="T2" fmla="*/ 3 w 3"/>
                  <a:gd name="T3" fmla="*/ 10 h 11"/>
                  <a:gd name="T4" fmla="*/ 1 w 3"/>
                  <a:gd name="T5" fmla="*/ 0 h 11"/>
                  <a:gd name="T6" fmla="*/ 0 w 3"/>
                  <a:gd name="T7" fmla="*/ 1 h 11"/>
                  <a:gd name="T8" fmla="*/ 1 w 3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1">
                    <a:moveTo>
                      <a:pt x="1" y="11"/>
                    </a:moveTo>
                    <a:lnTo>
                      <a:pt x="3" y="1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1" y="11"/>
                    </a:lnTo>
                    <a:close/>
                  </a:path>
                </a:pathLst>
              </a:custGeom>
              <a:solidFill>
                <a:srgbClr val="E8B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55" name="Freeform 165"/>
              <p:cNvSpPr>
                <a:spLocks/>
              </p:cNvSpPr>
              <p:nvPr/>
            </p:nvSpPr>
            <p:spPr bwMode="auto">
              <a:xfrm>
                <a:off x="3883" y="3109"/>
                <a:ext cx="2" cy="6"/>
              </a:xfrm>
              <a:custGeom>
                <a:avLst/>
                <a:gdLst>
                  <a:gd name="T0" fmla="*/ 0 w 2"/>
                  <a:gd name="T1" fmla="*/ 0 h 6"/>
                  <a:gd name="T2" fmla="*/ 0 w 2"/>
                  <a:gd name="T3" fmla="*/ 6 h 6"/>
                  <a:gd name="T4" fmla="*/ 0 w 2"/>
                  <a:gd name="T5" fmla="*/ 6 h 6"/>
                  <a:gd name="T6" fmla="*/ 1 w 2"/>
                  <a:gd name="T7" fmla="*/ 6 h 6"/>
                  <a:gd name="T8" fmla="*/ 2 w 2"/>
                  <a:gd name="T9" fmla="*/ 5 h 6"/>
                  <a:gd name="T10" fmla="*/ 0 w 2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2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56" name="Freeform 166"/>
              <p:cNvSpPr>
                <a:spLocks/>
              </p:cNvSpPr>
              <p:nvPr/>
            </p:nvSpPr>
            <p:spPr bwMode="auto">
              <a:xfrm>
                <a:off x="3882" y="3124"/>
                <a:ext cx="10" cy="85"/>
              </a:xfrm>
              <a:custGeom>
                <a:avLst/>
                <a:gdLst>
                  <a:gd name="T0" fmla="*/ 2 w 10"/>
                  <a:gd name="T1" fmla="*/ 1 h 85"/>
                  <a:gd name="T2" fmla="*/ 0 w 10"/>
                  <a:gd name="T3" fmla="*/ 0 h 85"/>
                  <a:gd name="T4" fmla="*/ 0 w 10"/>
                  <a:gd name="T5" fmla="*/ 1 h 85"/>
                  <a:gd name="T6" fmla="*/ 8 w 10"/>
                  <a:gd name="T7" fmla="*/ 85 h 85"/>
                  <a:gd name="T8" fmla="*/ 10 w 10"/>
                  <a:gd name="T9" fmla="*/ 84 h 85"/>
                  <a:gd name="T10" fmla="*/ 2 w 10"/>
                  <a:gd name="T11" fmla="*/ 1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85">
                    <a:moveTo>
                      <a:pt x="2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8" y="85"/>
                      <a:pt x="8" y="85"/>
                      <a:pt x="8" y="85"/>
                    </a:cubicBezTo>
                    <a:cubicBezTo>
                      <a:pt x="10" y="84"/>
                      <a:pt x="10" y="84"/>
                      <a:pt x="10" y="84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33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57" name="Freeform 167"/>
              <p:cNvSpPr>
                <a:spLocks/>
              </p:cNvSpPr>
              <p:nvPr/>
            </p:nvSpPr>
            <p:spPr bwMode="auto">
              <a:xfrm>
                <a:off x="3883" y="3124"/>
                <a:ext cx="10" cy="84"/>
              </a:xfrm>
              <a:custGeom>
                <a:avLst/>
                <a:gdLst>
                  <a:gd name="T0" fmla="*/ 2 w 10"/>
                  <a:gd name="T1" fmla="*/ 1 h 84"/>
                  <a:gd name="T2" fmla="*/ 1 w 10"/>
                  <a:gd name="T3" fmla="*/ 0 h 84"/>
                  <a:gd name="T4" fmla="*/ 1 w 10"/>
                  <a:gd name="T5" fmla="*/ 1 h 84"/>
                  <a:gd name="T6" fmla="*/ 9 w 10"/>
                  <a:gd name="T7" fmla="*/ 84 h 84"/>
                  <a:gd name="T8" fmla="*/ 10 w 10"/>
                  <a:gd name="T9" fmla="*/ 84 h 84"/>
                  <a:gd name="T10" fmla="*/ 2 w 10"/>
                  <a:gd name="T11" fmla="*/ 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84">
                    <a:moveTo>
                      <a:pt x="2" y="1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1" y="1"/>
                    </a:cubicBezTo>
                    <a:cubicBezTo>
                      <a:pt x="9" y="84"/>
                      <a:pt x="9" y="84"/>
                      <a:pt x="9" y="84"/>
                    </a:cubicBezTo>
                    <a:cubicBezTo>
                      <a:pt x="10" y="84"/>
                      <a:pt x="10" y="84"/>
                      <a:pt x="10" y="84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00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58" name="Freeform 168"/>
              <p:cNvSpPr>
                <a:spLocks/>
              </p:cNvSpPr>
              <p:nvPr/>
            </p:nvSpPr>
            <p:spPr bwMode="auto">
              <a:xfrm>
                <a:off x="3885" y="3124"/>
                <a:ext cx="10" cy="84"/>
              </a:xfrm>
              <a:custGeom>
                <a:avLst/>
                <a:gdLst>
                  <a:gd name="T0" fmla="*/ 2 w 10"/>
                  <a:gd name="T1" fmla="*/ 1 h 84"/>
                  <a:gd name="T2" fmla="*/ 1 w 10"/>
                  <a:gd name="T3" fmla="*/ 0 h 84"/>
                  <a:gd name="T4" fmla="*/ 0 w 10"/>
                  <a:gd name="T5" fmla="*/ 1 h 84"/>
                  <a:gd name="T6" fmla="*/ 8 w 10"/>
                  <a:gd name="T7" fmla="*/ 84 h 84"/>
                  <a:gd name="T8" fmla="*/ 10 w 10"/>
                  <a:gd name="T9" fmla="*/ 84 h 84"/>
                  <a:gd name="T10" fmla="*/ 2 w 10"/>
                  <a:gd name="T11" fmla="*/ 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84">
                    <a:moveTo>
                      <a:pt x="2" y="1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8" y="84"/>
                      <a:pt x="8" y="84"/>
                      <a:pt x="8" y="84"/>
                    </a:cubicBezTo>
                    <a:cubicBezTo>
                      <a:pt x="10" y="84"/>
                      <a:pt x="10" y="84"/>
                      <a:pt x="10" y="84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00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59" name="Freeform 169"/>
              <p:cNvSpPr>
                <a:spLocks noEditPoints="1"/>
              </p:cNvSpPr>
              <p:nvPr/>
            </p:nvSpPr>
            <p:spPr bwMode="auto">
              <a:xfrm>
                <a:off x="3899" y="3116"/>
                <a:ext cx="37" cy="94"/>
              </a:xfrm>
              <a:custGeom>
                <a:avLst/>
                <a:gdLst>
                  <a:gd name="T0" fmla="*/ 31 w 37"/>
                  <a:gd name="T1" fmla="*/ 14 h 94"/>
                  <a:gd name="T2" fmla="*/ 31 w 37"/>
                  <a:gd name="T3" fmla="*/ 14 h 94"/>
                  <a:gd name="T4" fmla="*/ 31 w 37"/>
                  <a:gd name="T5" fmla="*/ 14 h 94"/>
                  <a:gd name="T6" fmla="*/ 37 w 37"/>
                  <a:gd name="T7" fmla="*/ 0 h 94"/>
                  <a:gd name="T8" fmla="*/ 36 w 37"/>
                  <a:gd name="T9" fmla="*/ 6 h 94"/>
                  <a:gd name="T10" fmla="*/ 33 w 37"/>
                  <a:gd name="T11" fmla="*/ 14 h 94"/>
                  <a:gd name="T12" fmla="*/ 33 w 37"/>
                  <a:gd name="T13" fmla="*/ 15 h 94"/>
                  <a:gd name="T14" fmla="*/ 31 w 37"/>
                  <a:gd name="T15" fmla="*/ 14 h 94"/>
                  <a:gd name="T16" fmla="*/ 30 w 37"/>
                  <a:gd name="T17" fmla="*/ 14 h 94"/>
                  <a:gd name="T18" fmla="*/ 0 w 37"/>
                  <a:gd name="T19" fmla="*/ 92 h 94"/>
                  <a:gd name="T20" fmla="*/ 1 w 37"/>
                  <a:gd name="T21" fmla="*/ 92 h 94"/>
                  <a:gd name="T22" fmla="*/ 3 w 37"/>
                  <a:gd name="T23" fmla="*/ 93 h 94"/>
                  <a:gd name="T24" fmla="*/ 5 w 37"/>
                  <a:gd name="T25" fmla="*/ 94 h 94"/>
                  <a:gd name="T26" fmla="*/ 35 w 37"/>
                  <a:gd name="T27" fmla="*/ 16 h 94"/>
                  <a:gd name="T28" fmla="*/ 35 w 37"/>
                  <a:gd name="T29" fmla="*/ 16 h 94"/>
                  <a:gd name="T30" fmla="*/ 35 w 37"/>
                  <a:gd name="T31" fmla="*/ 15 h 94"/>
                  <a:gd name="T32" fmla="*/ 35 w 37"/>
                  <a:gd name="T33" fmla="*/ 15 h 94"/>
                  <a:gd name="T34" fmla="*/ 36 w 37"/>
                  <a:gd name="T35" fmla="*/ 6 h 94"/>
                  <a:gd name="T36" fmla="*/ 37 w 37"/>
                  <a:gd name="T37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7" h="94">
                    <a:moveTo>
                      <a:pt x="31" y="14"/>
                    </a:moveTo>
                    <a:lnTo>
                      <a:pt x="31" y="14"/>
                    </a:lnTo>
                    <a:lnTo>
                      <a:pt x="31" y="14"/>
                    </a:lnTo>
                    <a:close/>
                    <a:moveTo>
                      <a:pt x="37" y="0"/>
                    </a:moveTo>
                    <a:lnTo>
                      <a:pt x="36" y="6"/>
                    </a:lnTo>
                    <a:lnTo>
                      <a:pt x="33" y="14"/>
                    </a:lnTo>
                    <a:lnTo>
                      <a:pt x="33" y="15"/>
                    </a:lnTo>
                    <a:lnTo>
                      <a:pt x="31" y="14"/>
                    </a:lnTo>
                    <a:lnTo>
                      <a:pt x="30" y="14"/>
                    </a:lnTo>
                    <a:lnTo>
                      <a:pt x="0" y="92"/>
                    </a:lnTo>
                    <a:lnTo>
                      <a:pt x="1" y="92"/>
                    </a:lnTo>
                    <a:lnTo>
                      <a:pt x="3" y="93"/>
                    </a:lnTo>
                    <a:lnTo>
                      <a:pt x="5" y="94"/>
                    </a:lnTo>
                    <a:lnTo>
                      <a:pt x="35" y="16"/>
                    </a:lnTo>
                    <a:lnTo>
                      <a:pt x="35" y="16"/>
                    </a:lnTo>
                    <a:lnTo>
                      <a:pt x="35" y="15"/>
                    </a:lnTo>
                    <a:lnTo>
                      <a:pt x="35" y="15"/>
                    </a:lnTo>
                    <a:lnTo>
                      <a:pt x="36" y="6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6161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60" name="Freeform 170"/>
              <p:cNvSpPr>
                <a:spLocks noEditPoints="1"/>
              </p:cNvSpPr>
              <p:nvPr/>
            </p:nvSpPr>
            <p:spPr bwMode="auto">
              <a:xfrm>
                <a:off x="3899" y="3116"/>
                <a:ext cx="37" cy="94"/>
              </a:xfrm>
              <a:custGeom>
                <a:avLst/>
                <a:gdLst>
                  <a:gd name="T0" fmla="*/ 31 w 37"/>
                  <a:gd name="T1" fmla="*/ 14 h 94"/>
                  <a:gd name="T2" fmla="*/ 31 w 37"/>
                  <a:gd name="T3" fmla="*/ 14 h 94"/>
                  <a:gd name="T4" fmla="*/ 31 w 37"/>
                  <a:gd name="T5" fmla="*/ 14 h 94"/>
                  <a:gd name="T6" fmla="*/ 37 w 37"/>
                  <a:gd name="T7" fmla="*/ 0 h 94"/>
                  <a:gd name="T8" fmla="*/ 36 w 37"/>
                  <a:gd name="T9" fmla="*/ 6 h 94"/>
                  <a:gd name="T10" fmla="*/ 33 w 37"/>
                  <a:gd name="T11" fmla="*/ 14 h 94"/>
                  <a:gd name="T12" fmla="*/ 33 w 37"/>
                  <a:gd name="T13" fmla="*/ 15 h 94"/>
                  <a:gd name="T14" fmla="*/ 31 w 37"/>
                  <a:gd name="T15" fmla="*/ 14 h 94"/>
                  <a:gd name="T16" fmla="*/ 30 w 37"/>
                  <a:gd name="T17" fmla="*/ 14 h 94"/>
                  <a:gd name="T18" fmla="*/ 0 w 37"/>
                  <a:gd name="T19" fmla="*/ 92 h 94"/>
                  <a:gd name="T20" fmla="*/ 1 w 37"/>
                  <a:gd name="T21" fmla="*/ 92 h 94"/>
                  <a:gd name="T22" fmla="*/ 3 w 37"/>
                  <a:gd name="T23" fmla="*/ 93 h 94"/>
                  <a:gd name="T24" fmla="*/ 5 w 37"/>
                  <a:gd name="T25" fmla="*/ 94 h 94"/>
                  <a:gd name="T26" fmla="*/ 35 w 37"/>
                  <a:gd name="T27" fmla="*/ 16 h 94"/>
                  <a:gd name="T28" fmla="*/ 35 w 37"/>
                  <a:gd name="T29" fmla="*/ 16 h 94"/>
                  <a:gd name="T30" fmla="*/ 35 w 37"/>
                  <a:gd name="T31" fmla="*/ 15 h 94"/>
                  <a:gd name="T32" fmla="*/ 35 w 37"/>
                  <a:gd name="T33" fmla="*/ 15 h 94"/>
                  <a:gd name="T34" fmla="*/ 36 w 37"/>
                  <a:gd name="T35" fmla="*/ 6 h 94"/>
                  <a:gd name="T36" fmla="*/ 37 w 37"/>
                  <a:gd name="T37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7" h="94">
                    <a:moveTo>
                      <a:pt x="31" y="14"/>
                    </a:moveTo>
                    <a:lnTo>
                      <a:pt x="31" y="14"/>
                    </a:lnTo>
                    <a:lnTo>
                      <a:pt x="31" y="14"/>
                    </a:lnTo>
                    <a:moveTo>
                      <a:pt x="37" y="0"/>
                    </a:moveTo>
                    <a:lnTo>
                      <a:pt x="36" y="6"/>
                    </a:lnTo>
                    <a:lnTo>
                      <a:pt x="33" y="14"/>
                    </a:lnTo>
                    <a:lnTo>
                      <a:pt x="33" y="15"/>
                    </a:lnTo>
                    <a:lnTo>
                      <a:pt x="31" y="14"/>
                    </a:lnTo>
                    <a:lnTo>
                      <a:pt x="30" y="14"/>
                    </a:lnTo>
                    <a:lnTo>
                      <a:pt x="0" y="92"/>
                    </a:lnTo>
                    <a:lnTo>
                      <a:pt x="1" y="92"/>
                    </a:lnTo>
                    <a:lnTo>
                      <a:pt x="3" y="93"/>
                    </a:lnTo>
                    <a:lnTo>
                      <a:pt x="5" y="94"/>
                    </a:lnTo>
                    <a:lnTo>
                      <a:pt x="35" y="16"/>
                    </a:lnTo>
                    <a:lnTo>
                      <a:pt x="35" y="16"/>
                    </a:lnTo>
                    <a:lnTo>
                      <a:pt x="35" y="15"/>
                    </a:lnTo>
                    <a:lnTo>
                      <a:pt x="35" y="15"/>
                    </a:lnTo>
                    <a:lnTo>
                      <a:pt x="36" y="6"/>
                    </a:lnTo>
                    <a:lnTo>
                      <a:pt x="3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61" name="Freeform 171"/>
              <p:cNvSpPr>
                <a:spLocks/>
              </p:cNvSpPr>
              <p:nvPr/>
            </p:nvSpPr>
            <p:spPr bwMode="auto">
              <a:xfrm>
                <a:off x="3931" y="3122"/>
                <a:ext cx="5" cy="10"/>
              </a:xfrm>
              <a:custGeom>
                <a:avLst/>
                <a:gdLst>
                  <a:gd name="T0" fmla="*/ 4 w 5"/>
                  <a:gd name="T1" fmla="*/ 0 h 10"/>
                  <a:gd name="T2" fmla="*/ 0 w 5"/>
                  <a:gd name="T3" fmla="*/ 9 h 10"/>
                  <a:gd name="T4" fmla="*/ 2 w 5"/>
                  <a:gd name="T5" fmla="*/ 10 h 10"/>
                  <a:gd name="T6" fmla="*/ 5 w 5"/>
                  <a:gd name="T7" fmla="*/ 0 h 10"/>
                  <a:gd name="T8" fmla="*/ 4 w 5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0">
                    <a:moveTo>
                      <a:pt x="4" y="0"/>
                    </a:moveTo>
                    <a:lnTo>
                      <a:pt x="0" y="9"/>
                    </a:lnTo>
                    <a:lnTo>
                      <a:pt x="2" y="10"/>
                    </a:lnTo>
                    <a:lnTo>
                      <a:pt x="5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4CE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62" name="Freeform 172"/>
              <p:cNvSpPr>
                <a:spLocks/>
              </p:cNvSpPr>
              <p:nvPr/>
            </p:nvSpPr>
            <p:spPr bwMode="auto">
              <a:xfrm>
                <a:off x="3930" y="3122"/>
                <a:ext cx="5" cy="9"/>
              </a:xfrm>
              <a:custGeom>
                <a:avLst/>
                <a:gdLst>
                  <a:gd name="T0" fmla="*/ 5 w 5"/>
                  <a:gd name="T1" fmla="*/ 0 h 9"/>
                  <a:gd name="T2" fmla="*/ 0 w 5"/>
                  <a:gd name="T3" fmla="*/ 8 h 9"/>
                  <a:gd name="T4" fmla="*/ 1 w 5"/>
                  <a:gd name="T5" fmla="*/ 9 h 9"/>
                  <a:gd name="T6" fmla="*/ 5 w 5"/>
                  <a:gd name="T7" fmla="*/ 0 h 9"/>
                  <a:gd name="T8" fmla="*/ 5 w 5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9">
                    <a:moveTo>
                      <a:pt x="5" y="0"/>
                    </a:moveTo>
                    <a:lnTo>
                      <a:pt x="0" y="8"/>
                    </a:lnTo>
                    <a:lnTo>
                      <a:pt x="1" y="9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2DC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63" name="Freeform 173"/>
              <p:cNvSpPr>
                <a:spLocks/>
              </p:cNvSpPr>
              <p:nvPr/>
            </p:nvSpPr>
            <p:spPr bwMode="auto">
              <a:xfrm>
                <a:off x="3933" y="3122"/>
                <a:ext cx="4" cy="10"/>
              </a:xfrm>
              <a:custGeom>
                <a:avLst/>
                <a:gdLst>
                  <a:gd name="T0" fmla="*/ 0 w 4"/>
                  <a:gd name="T1" fmla="*/ 10 h 10"/>
                  <a:gd name="T2" fmla="*/ 2 w 4"/>
                  <a:gd name="T3" fmla="*/ 10 h 10"/>
                  <a:gd name="T4" fmla="*/ 4 w 4"/>
                  <a:gd name="T5" fmla="*/ 1 h 10"/>
                  <a:gd name="T6" fmla="*/ 3 w 4"/>
                  <a:gd name="T7" fmla="*/ 0 h 10"/>
                  <a:gd name="T8" fmla="*/ 0 w 4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0">
                    <a:moveTo>
                      <a:pt x="0" y="10"/>
                    </a:moveTo>
                    <a:lnTo>
                      <a:pt x="2" y="10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E8B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64" name="Freeform 174"/>
              <p:cNvSpPr>
                <a:spLocks/>
              </p:cNvSpPr>
              <p:nvPr/>
            </p:nvSpPr>
            <p:spPr bwMode="auto">
              <a:xfrm>
                <a:off x="3935" y="3116"/>
                <a:ext cx="3" cy="7"/>
              </a:xfrm>
              <a:custGeom>
                <a:avLst/>
                <a:gdLst>
                  <a:gd name="T0" fmla="*/ 3 w 3"/>
                  <a:gd name="T1" fmla="*/ 0 h 7"/>
                  <a:gd name="T2" fmla="*/ 0 w 3"/>
                  <a:gd name="T3" fmla="*/ 6 h 7"/>
                  <a:gd name="T4" fmla="*/ 0 w 3"/>
                  <a:gd name="T5" fmla="*/ 6 h 7"/>
                  <a:gd name="T6" fmla="*/ 1 w 3"/>
                  <a:gd name="T7" fmla="*/ 6 h 7"/>
                  <a:gd name="T8" fmla="*/ 2 w 3"/>
                  <a:gd name="T9" fmla="*/ 7 h 7"/>
                  <a:gd name="T10" fmla="*/ 3 w 3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7">
                    <a:moveTo>
                      <a:pt x="3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2" y="7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65" name="Freeform 175"/>
              <p:cNvSpPr>
                <a:spLocks/>
              </p:cNvSpPr>
              <p:nvPr/>
            </p:nvSpPr>
            <p:spPr bwMode="auto">
              <a:xfrm>
                <a:off x="3900" y="3129"/>
                <a:ext cx="32" cy="80"/>
              </a:xfrm>
              <a:custGeom>
                <a:avLst/>
                <a:gdLst>
                  <a:gd name="T0" fmla="*/ 31 w 32"/>
                  <a:gd name="T1" fmla="*/ 2 h 80"/>
                  <a:gd name="T2" fmla="*/ 31 w 32"/>
                  <a:gd name="T3" fmla="*/ 0 h 80"/>
                  <a:gd name="T4" fmla="*/ 30 w 32"/>
                  <a:gd name="T5" fmla="*/ 1 h 80"/>
                  <a:gd name="T6" fmla="*/ 30 w 32"/>
                  <a:gd name="T7" fmla="*/ 1 h 80"/>
                  <a:gd name="T8" fmla="*/ 0 w 32"/>
                  <a:gd name="T9" fmla="*/ 80 h 80"/>
                  <a:gd name="T10" fmla="*/ 2 w 32"/>
                  <a:gd name="T11" fmla="*/ 80 h 80"/>
                  <a:gd name="T12" fmla="*/ 31 w 32"/>
                  <a:gd name="T13" fmla="*/ 2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80">
                    <a:moveTo>
                      <a:pt x="31" y="2"/>
                    </a:moveTo>
                    <a:cubicBezTo>
                      <a:pt x="32" y="1"/>
                      <a:pt x="32" y="1"/>
                      <a:pt x="31" y="0"/>
                    </a:cubicBezTo>
                    <a:cubicBezTo>
                      <a:pt x="31" y="0"/>
                      <a:pt x="30" y="1"/>
                      <a:pt x="30" y="1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31" y="2"/>
                      <a:pt x="31" y="2"/>
                      <a:pt x="31" y="2"/>
                    </a:cubicBezTo>
                    <a:close/>
                  </a:path>
                </a:pathLst>
              </a:custGeom>
              <a:solidFill>
                <a:srgbClr val="FF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66" name="Freeform 176"/>
              <p:cNvSpPr>
                <a:spLocks/>
              </p:cNvSpPr>
              <p:nvPr/>
            </p:nvSpPr>
            <p:spPr bwMode="auto">
              <a:xfrm>
                <a:off x="3902" y="3130"/>
                <a:ext cx="31" cy="80"/>
              </a:xfrm>
              <a:custGeom>
                <a:avLst/>
                <a:gdLst>
                  <a:gd name="T0" fmla="*/ 31 w 31"/>
                  <a:gd name="T1" fmla="*/ 2 h 80"/>
                  <a:gd name="T2" fmla="*/ 31 w 31"/>
                  <a:gd name="T3" fmla="*/ 0 h 80"/>
                  <a:gd name="T4" fmla="*/ 29 w 31"/>
                  <a:gd name="T5" fmla="*/ 1 h 80"/>
                  <a:gd name="T6" fmla="*/ 29 w 31"/>
                  <a:gd name="T7" fmla="*/ 1 h 80"/>
                  <a:gd name="T8" fmla="*/ 0 w 31"/>
                  <a:gd name="T9" fmla="*/ 79 h 80"/>
                  <a:gd name="T10" fmla="*/ 2 w 31"/>
                  <a:gd name="T11" fmla="*/ 80 h 80"/>
                  <a:gd name="T12" fmla="*/ 31 w 31"/>
                  <a:gd name="T13" fmla="*/ 2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80">
                    <a:moveTo>
                      <a:pt x="31" y="2"/>
                    </a:moveTo>
                    <a:cubicBezTo>
                      <a:pt x="31" y="1"/>
                      <a:pt x="31" y="0"/>
                      <a:pt x="31" y="0"/>
                    </a:cubicBezTo>
                    <a:cubicBezTo>
                      <a:pt x="30" y="0"/>
                      <a:pt x="30" y="0"/>
                      <a:pt x="29" y="1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2" y="80"/>
                      <a:pt x="2" y="80"/>
                      <a:pt x="2" y="80"/>
                    </a:cubicBez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67" name="Freeform 177"/>
              <p:cNvSpPr>
                <a:spLocks/>
              </p:cNvSpPr>
              <p:nvPr/>
            </p:nvSpPr>
            <p:spPr bwMode="auto">
              <a:xfrm>
                <a:off x="3904" y="3131"/>
                <a:ext cx="31" cy="80"/>
              </a:xfrm>
              <a:custGeom>
                <a:avLst/>
                <a:gdLst>
                  <a:gd name="T0" fmla="*/ 31 w 31"/>
                  <a:gd name="T1" fmla="*/ 1 h 80"/>
                  <a:gd name="T2" fmla="*/ 31 w 31"/>
                  <a:gd name="T3" fmla="*/ 0 h 80"/>
                  <a:gd name="T4" fmla="*/ 29 w 31"/>
                  <a:gd name="T5" fmla="*/ 1 h 80"/>
                  <a:gd name="T6" fmla="*/ 29 w 31"/>
                  <a:gd name="T7" fmla="*/ 1 h 80"/>
                  <a:gd name="T8" fmla="*/ 0 w 31"/>
                  <a:gd name="T9" fmla="*/ 79 h 80"/>
                  <a:gd name="T10" fmla="*/ 2 w 31"/>
                  <a:gd name="T11" fmla="*/ 80 h 80"/>
                  <a:gd name="T12" fmla="*/ 31 w 31"/>
                  <a:gd name="T13" fmla="*/ 1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80">
                    <a:moveTo>
                      <a:pt x="31" y="1"/>
                    </a:moveTo>
                    <a:cubicBezTo>
                      <a:pt x="31" y="1"/>
                      <a:pt x="31" y="0"/>
                      <a:pt x="31" y="0"/>
                    </a:cubicBezTo>
                    <a:cubicBezTo>
                      <a:pt x="30" y="0"/>
                      <a:pt x="29" y="0"/>
                      <a:pt x="29" y="1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31" y="1"/>
                      <a:pt x="31" y="1"/>
                      <a:pt x="31" y="1"/>
                    </a:cubicBez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68" name="Freeform 178"/>
              <p:cNvSpPr>
                <a:spLocks/>
              </p:cNvSpPr>
              <p:nvPr/>
            </p:nvSpPr>
            <p:spPr bwMode="auto">
              <a:xfrm>
                <a:off x="3932" y="3156"/>
                <a:ext cx="34" cy="29"/>
              </a:xfrm>
              <a:custGeom>
                <a:avLst/>
                <a:gdLst>
                  <a:gd name="T0" fmla="*/ 24 w 34"/>
                  <a:gd name="T1" fmla="*/ 0 h 29"/>
                  <a:gd name="T2" fmla="*/ 19 w 34"/>
                  <a:gd name="T3" fmla="*/ 2 h 29"/>
                  <a:gd name="T4" fmla="*/ 4 w 34"/>
                  <a:gd name="T5" fmla="*/ 14 h 29"/>
                  <a:gd name="T6" fmla="*/ 3 w 34"/>
                  <a:gd name="T7" fmla="*/ 25 h 29"/>
                  <a:gd name="T8" fmla="*/ 9 w 34"/>
                  <a:gd name="T9" fmla="*/ 29 h 29"/>
                  <a:gd name="T10" fmla="*/ 15 w 34"/>
                  <a:gd name="T11" fmla="*/ 27 h 29"/>
                  <a:gd name="T12" fmla="*/ 29 w 34"/>
                  <a:gd name="T13" fmla="*/ 15 h 29"/>
                  <a:gd name="T14" fmla="*/ 31 w 34"/>
                  <a:gd name="T15" fmla="*/ 3 h 29"/>
                  <a:gd name="T16" fmla="*/ 24 w 34"/>
                  <a:gd name="T1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29">
                    <a:moveTo>
                      <a:pt x="24" y="0"/>
                    </a:moveTo>
                    <a:cubicBezTo>
                      <a:pt x="22" y="0"/>
                      <a:pt x="20" y="1"/>
                      <a:pt x="19" y="2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1" y="17"/>
                      <a:pt x="0" y="22"/>
                      <a:pt x="3" y="25"/>
                    </a:cubicBezTo>
                    <a:cubicBezTo>
                      <a:pt x="5" y="28"/>
                      <a:pt x="7" y="29"/>
                      <a:pt x="9" y="29"/>
                    </a:cubicBezTo>
                    <a:cubicBezTo>
                      <a:pt x="11" y="29"/>
                      <a:pt x="13" y="28"/>
                      <a:pt x="15" y="27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33" y="12"/>
                      <a:pt x="34" y="7"/>
                      <a:pt x="31" y="3"/>
                    </a:cubicBezTo>
                    <a:cubicBezTo>
                      <a:pt x="29" y="1"/>
                      <a:pt x="27" y="0"/>
                      <a:pt x="24" y="0"/>
                    </a:cubicBezTo>
                  </a:path>
                </a:pathLst>
              </a:custGeom>
              <a:solidFill>
                <a:srgbClr val="6161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69" name="Freeform 179"/>
              <p:cNvSpPr>
                <a:spLocks/>
              </p:cNvSpPr>
              <p:nvPr/>
            </p:nvSpPr>
            <p:spPr bwMode="auto">
              <a:xfrm>
                <a:off x="3933" y="3153"/>
                <a:ext cx="33" cy="31"/>
              </a:xfrm>
              <a:custGeom>
                <a:avLst/>
                <a:gdLst>
                  <a:gd name="T0" fmla="*/ 14 w 33"/>
                  <a:gd name="T1" fmla="*/ 28 h 31"/>
                  <a:gd name="T2" fmla="*/ 2 w 33"/>
                  <a:gd name="T3" fmla="*/ 26 h 31"/>
                  <a:gd name="T4" fmla="*/ 4 w 33"/>
                  <a:gd name="T5" fmla="*/ 15 h 31"/>
                  <a:gd name="T6" fmla="*/ 18 w 33"/>
                  <a:gd name="T7" fmla="*/ 3 h 31"/>
                  <a:gd name="T8" fmla="*/ 30 w 33"/>
                  <a:gd name="T9" fmla="*/ 4 h 31"/>
                  <a:gd name="T10" fmla="*/ 29 w 33"/>
                  <a:gd name="T11" fmla="*/ 16 h 31"/>
                  <a:gd name="T12" fmla="*/ 14 w 33"/>
                  <a:gd name="T13" fmla="*/ 28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31">
                    <a:moveTo>
                      <a:pt x="14" y="28"/>
                    </a:moveTo>
                    <a:cubicBezTo>
                      <a:pt x="11" y="31"/>
                      <a:pt x="5" y="30"/>
                      <a:pt x="2" y="26"/>
                    </a:cubicBezTo>
                    <a:cubicBezTo>
                      <a:pt x="0" y="23"/>
                      <a:pt x="0" y="18"/>
                      <a:pt x="4" y="15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22" y="0"/>
                      <a:pt x="27" y="1"/>
                      <a:pt x="30" y="4"/>
                    </a:cubicBezTo>
                    <a:cubicBezTo>
                      <a:pt x="33" y="8"/>
                      <a:pt x="33" y="13"/>
                      <a:pt x="29" y="16"/>
                    </a:cubicBezTo>
                    <a:lnTo>
                      <a:pt x="14" y="28"/>
                    </a:lnTo>
                    <a:close/>
                  </a:path>
                </a:pathLst>
              </a:custGeom>
              <a:solidFill>
                <a:srgbClr val="FF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70" name="Freeform 180"/>
              <p:cNvSpPr>
                <a:spLocks noEditPoints="1"/>
              </p:cNvSpPr>
              <p:nvPr/>
            </p:nvSpPr>
            <p:spPr bwMode="auto">
              <a:xfrm>
                <a:off x="3942" y="3171"/>
                <a:ext cx="4" cy="4"/>
              </a:xfrm>
              <a:custGeom>
                <a:avLst/>
                <a:gdLst>
                  <a:gd name="T0" fmla="*/ 0 w 4"/>
                  <a:gd name="T1" fmla="*/ 1 h 4"/>
                  <a:gd name="T2" fmla="*/ 0 w 4"/>
                  <a:gd name="T3" fmla="*/ 1 h 4"/>
                  <a:gd name="T4" fmla="*/ 1 w 4"/>
                  <a:gd name="T5" fmla="*/ 0 h 4"/>
                  <a:gd name="T6" fmla="*/ 2 w 4"/>
                  <a:gd name="T7" fmla="*/ 0 h 4"/>
                  <a:gd name="T8" fmla="*/ 2 w 4"/>
                  <a:gd name="T9" fmla="*/ 2 h 4"/>
                  <a:gd name="T10" fmla="*/ 4 w 4"/>
                  <a:gd name="T11" fmla="*/ 2 h 4"/>
                  <a:gd name="T12" fmla="*/ 4 w 4"/>
                  <a:gd name="T13" fmla="*/ 2 h 4"/>
                  <a:gd name="T14" fmla="*/ 4 w 4"/>
                  <a:gd name="T15" fmla="*/ 2 h 4"/>
                  <a:gd name="T16" fmla="*/ 4 w 4"/>
                  <a:gd name="T17" fmla="*/ 2 h 4"/>
                  <a:gd name="T18" fmla="*/ 2 w 4"/>
                  <a:gd name="T19" fmla="*/ 2 h 4"/>
                  <a:gd name="T20" fmla="*/ 2 w 4"/>
                  <a:gd name="T21" fmla="*/ 2 h 4"/>
                  <a:gd name="T22" fmla="*/ 2 w 4"/>
                  <a:gd name="T23" fmla="*/ 3 h 4"/>
                  <a:gd name="T24" fmla="*/ 2 w 4"/>
                  <a:gd name="T25" fmla="*/ 4 h 4"/>
                  <a:gd name="T26" fmla="*/ 2 w 4"/>
                  <a:gd name="T27" fmla="*/ 4 h 4"/>
                  <a:gd name="T28" fmla="*/ 0 w 4"/>
                  <a:gd name="T29" fmla="*/ 1 h 4"/>
                  <a:gd name="T30" fmla="*/ 1 w 4"/>
                  <a:gd name="T31" fmla="*/ 1 h 4"/>
                  <a:gd name="T32" fmla="*/ 1 w 4"/>
                  <a:gd name="T33" fmla="*/ 2 h 4"/>
                  <a:gd name="T34" fmla="*/ 2 w 4"/>
                  <a:gd name="T35" fmla="*/ 2 h 4"/>
                  <a:gd name="T36" fmla="*/ 2 w 4"/>
                  <a:gd name="T37" fmla="*/ 1 h 4"/>
                  <a:gd name="T38" fmla="*/ 1 w 4"/>
                  <a:gd name="T3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" h="4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1"/>
                      <a:pt x="3" y="1"/>
                      <a:pt x="2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lnTo>
                      <a:pt x="0" y="1"/>
                    </a:lnTo>
                    <a:close/>
                    <a:moveTo>
                      <a:pt x="1" y="1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71" name="Freeform 181"/>
              <p:cNvSpPr>
                <a:spLocks/>
              </p:cNvSpPr>
              <p:nvPr/>
            </p:nvSpPr>
            <p:spPr bwMode="auto">
              <a:xfrm>
                <a:off x="3944" y="3169"/>
                <a:ext cx="4" cy="4"/>
              </a:xfrm>
              <a:custGeom>
                <a:avLst/>
                <a:gdLst>
                  <a:gd name="T0" fmla="*/ 0 w 4"/>
                  <a:gd name="T1" fmla="*/ 2 h 4"/>
                  <a:gd name="T2" fmla="*/ 0 w 4"/>
                  <a:gd name="T3" fmla="*/ 1 h 4"/>
                  <a:gd name="T4" fmla="*/ 1 w 4"/>
                  <a:gd name="T5" fmla="*/ 1 h 4"/>
                  <a:gd name="T6" fmla="*/ 2 w 4"/>
                  <a:gd name="T7" fmla="*/ 3 h 4"/>
                  <a:gd name="T8" fmla="*/ 3 w 4"/>
                  <a:gd name="T9" fmla="*/ 3 h 4"/>
                  <a:gd name="T10" fmla="*/ 3 w 4"/>
                  <a:gd name="T11" fmla="*/ 2 h 4"/>
                  <a:gd name="T12" fmla="*/ 2 w 4"/>
                  <a:gd name="T13" fmla="*/ 0 h 4"/>
                  <a:gd name="T14" fmla="*/ 2 w 4"/>
                  <a:gd name="T15" fmla="*/ 0 h 4"/>
                  <a:gd name="T16" fmla="*/ 2 w 4"/>
                  <a:gd name="T17" fmla="*/ 0 h 4"/>
                  <a:gd name="T18" fmla="*/ 3 w 4"/>
                  <a:gd name="T19" fmla="*/ 1 h 4"/>
                  <a:gd name="T20" fmla="*/ 3 w 4"/>
                  <a:gd name="T21" fmla="*/ 3 h 4"/>
                  <a:gd name="T22" fmla="*/ 2 w 4"/>
                  <a:gd name="T23" fmla="*/ 3 h 4"/>
                  <a:gd name="T24" fmla="*/ 0 w 4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3"/>
                      <a:pt x="3" y="3"/>
                    </a:cubicBezTo>
                    <a:cubicBezTo>
                      <a:pt x="4" y="3"/>
                      <a:pt x="4" y="2"/>
                      <a:pt x="3" y="2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2"/>
                      <a:pt x="4" y="3"/>
                      <a:pt x="3" y="3"/>
                    </a:cubicBezTo>
                    <a:cubicBezTo>
                      <a:pt x="3" y="4"/>
                      <a:pt x="2" y="4"/>
                      <a:pt x="2" y="3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72" name="Freeform 182"/>
              <p:cNvSpPr>
                <a:spLocks noEditPoints="1"/>
              </p:cNvSpPr>
              <p:nvPr/>
            </p:nvSpPr>
            <p:spPr bwMode="auto">
              <a:xfrm>
                <a:off x="3947" y="3167"/>
                <a:ext cx="3" cy="4"/>
              </a:xfrm>
              <a:custGeom>
                <a:avLst/>
                <a:gdLst>
                  <a:gd name="T0" fmla="*/ 0 w 3"/>
                  <a:gd name="T1" fmla="*/ 2 h 4"/>
                  <a:gd name="T2" fmla="*/ 0 w 3"/>
                  <a:gd name="T3" fmla="*/ 1 h 4"/>
                  <a:gd name="T4" fmla="*/ 0 w 3"/>
                  <a:gd name="T5" fmla="*/ 1 h 4"/>
                  <a:gd name="T6" fmla="*/ 2 w 3"/>
                  <a:gd name="T7" fmla="*/ 1 h 4"/>
                  <a:gd name="T8" fmla="*/ 2 w 3"/>
                  <a:gd name="T9" fmla="*/ 2 h 4"/>
                  <a:gd name="T10" fmla="*/ 3 w 3"/>
                  <a:gd name="T11" fmla="*/ 2 h 4"/>
                  <a:gd name="T12" fmla="*/ 3 w 3"/>
                  <a:gd name="T13" fmla="*/ 3 h 4"/>
                  <a:gd name="T14" fmla="*/ 2 w 3"/>
                  <a:gd name="T15" fmla="*/ 4 h 4"/>
                  <a:gd name="T16" fmla="*/ 2 w 3"/>
                  <a:gd name="T17" fmla="*/ 4 h 4"/>
                  <a:gd name="T18" fmla="*/ 2 w 3"/>
                  <a:gd name="T19" fmla="*/ 4 h 4"/>
                  <a:gd name="T20" fmla="*/ 0 w 3"/>
                  <a:gd name="T21" fmla="*/ 2 h 4"/>
                  <a:gd name="T22" fmla="*/ 1 w 3"/>
                  <a:gd name="T23" fmla="*/ 2 h 4"/>
                  <a:gd name="T24" fmla="*/ 1 w 3"/>
                  <a:gd name="T25" fmla="*/ 1 h 4"/>
                  <a:gd name="T26" fmla="*/ 1 w 3"/>
                  <a:gd name="T27" fmla="*/ 1 h 4"/>
                  <a:gd name="T28" fmla="*/ 0 w 3"/>
                  <a:gd name="T29" fmla="*/ 2 h 4"/>
                  <a:gd name="T30" fmla="*/ 1 w 3"/>
                  <a:gd name="T31" fmla="*/ 2 h 4"/>
                  <a:gd name="T32" fmla="*/ 2 w 3"/>
                  <a:gd name="T33" fmla="*/ 4 h 4"/>
                  <a:gd name="T34" fmla="*/ 2 w 3"/>
                  <a:gd name="T35" fmla="*/ 3 h 4"/>
                  <a:gd name="T36" fmla="*/ 3 w 3"/>
                  <a:gd name="T37" fmla="*/ 2 h 4"/>
                  <a:gd name="T38" fmla="*/ 1 w 3"/>
                  <a:gd name="T39" fmla="*/ 2 h 4"/>
                  <a:gd name="T40" fmla="*/ 1 w 3"/>
                  <a:gd name="T41" fmla="*/ 3 h 4"/>
                  <a:gd name="T42" fmla="*/ 2 w 3"/>
                  <a:gd name="T4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lnTo>
                      <a:pt x="0" y="2"/>
                    </a:lnTo>
                    <a:close/>
                    <a:moveTo>
                      <a:pt x="1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  <a:moveTo>
                      <a:pt x="2" y="4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73" name="Freeform 183"/>
              <p:cNvSpPr>
                <a:spLocks noEditPoints="1"/>
              </p:cNvSpPr>
              <p:nvPr/>
            </p:nvSpPr>
            <p:spPr bwMode="auto">
              <a:xfrm>
                <a:off x="3949" y="3166"/>
                <a:ext cx="3" cy="3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1 w 3"/>
                  <a:gd name="T5" fmla="*/ 0 h 3"/>
                  <a:gd name="T6" fmla="*/ 2 w 3"/>
                  <a:gd name="T7" fmla="*/ 0 h 3"/>
                  <a:gd name="T8" fmla="*/ 2 w 3"/>
                  <a:gd name="T9" fmla="*/ 1 h 3"/>
                  <a:gd name="T10" fmla="*/ 3 w 3"/>
                  <a:gd name="T11" fmla="*/ 1 h 3"/>
                  <a:gd name="T12" fmla="*/ 3 w 3"/>
                  <a:gd name="T13" fmla="*/ 3 h 3"/>
                  <a:gd name="T14" fmla="*/ 2 w 3"/>
                  <a:gd name="T15" fmla="*/ 3 h 3"/>
                  <a:gd name="T16" fmla="*/ 2 w 3"/>
                  <a:gd name="T17" fmla="*/ 3 h 3"/>
                  <a:gd name="T18" fmla="*/ 2 w 3"/>
                  <a:gd name="T19" fmla="*/ 3 h 3"/>
                  <a:gd name="T20" fmla="*/ 0 w 3"/>
                  <a:gd name="T21" fmla="*/ 1 h 3"/>
                  <a:gd name="T22" fmla="*/ 1 w 3"/>
                  <a:gd name="T23" fmla="*/ 1 h 3"/>
                  <a:gd name="T24" fmla="*/ 2 w 3"/>
                  <a:gd name="T25" fmla="*/ 0 h 3"/>
                  <a:gd name="T26" fmla="*/ 1 w 3"/>
                  <a:gd name="T27" fmla="*/ 0 h 3"/>
                  <a:gd name="T28" fmla="*/ 0 w 3"/>
                  <a:gd name="T29" fmla="*/ 1 h 3"/>
                  <a:gd name="T30" fmla="*/ 1 w 3"/>
                  <a:gd name="T31" fmla="*/ 2 h 3"/>
                  <a:gd name="T32" fmla="*/ 1 w 3"/>
                  <a:gd name="T33" fmla="*/ 1 h 3"/>
                  <a:gd name="T34" fmla="*/ 2 w 3"/>
                  <a:gd name="T35" fmla="*/ 3 h 3"/>
                  <a:gd name="T36" fmla="*/ 3 w 3"/>
                  <a:gd name="T37" fmla="*/ 2 h 3"/>
                  <a:gd name="T38" fmla="*/ 3 w 3"/>
                  <a:gd name="T39" fmla="*/ 2 h 3"/>
                  <a:gd name="T40" fmla="*/ 2 w 3"/>
                  <a:gd name="T41" fmla="*/ 2 h 3"/>
                  <a:gd name="T42" fmla="*/ 1 w 3"/>
                  <a:gd name="T43" fmla="*/ 2 h 3"/>
                  <a:gd name="T44" fmla="*/ 2 w 3"/>
                  <a:gd name="T4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lnTo>
                      <a:pt x="0" y="1"/>
                    </a:lnTo>
                    <a:close/>
                    <a:moveTo>
                      <a:pt x="1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2"/>
                    </a:cubicBezTo>
                    <a:lnTo>
                      <a:pt x="1" y="1"/>
                    </a:lnTo>
                    <a:close/>
                    <a:moveTo>
                      <a:pt x="2" y="3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74" name="Freeform 184"/>
              <p:cNvSpPr>
                <a:spLocks/>
              </p:cNvSpPr>
              <p:nvPr/>
            </p:nvSpPr>
            <p:spPr bwMode="auto">
              <a:xfrm>
                <a:off x="3951" y="3164"/>
                <a:ext cx="3" cy="4"/>
              </a:xfrm>
              <a:custGeom>
                <a:avLst/>
                <a:gdLst>
                  <a:gd name="T0" fmla="*/ 0 w 3"/>
                  <a:gd name="T1" fmla="*/ 1 h 4"/>
                  <a:gd name="T2" fmla="*/ 0 w 3"/>
                  <a:gd name="T3" fmla="*/ 1 h 4"/>
                  <a:gd name="T4" fmla="*/ 1 w 3"/>
                  <a:gd name="T5" fmla="*/ 0 h 4"/>
                  <a:gd name="T6" fmla="*/ 1 w 3"/>
                  <a:gd name="T7" fmla="*/ 0 h 4"/>
                  <a:gd name="T8" fmla="*/ 1 w 3"/>
                  <a:gd name="T9" fmla="*/ 0 h 4"/>
                  <a:gd name="T10" fmla="*/ 0 w 3"/>
                  <a:gd name="T11" fmla="*/ 1 h 4"/>
                  <a:gd name="T12" fmla="*/ 1 w 3"/>
                  <a:gd name="T13" fmla="*/ 2 h 4"/>
                  <a:gd name="T14" fmla="*/ 2 w 3"/>
                  <a:gd name="T15" fmla="*/ 1 h 4"/>
                  <a:gd name="T16" fmla="*/ 2 w 3"/>
                  <a:gd name="T17" fmla="*/ 1 h 4"/>
                  <a:gd name="T18" fmla="*/ 2 w 3"/>
                  <a:gd name="T19" fmla="*/ 2 h 4"/>
                  <a:gd name="T20" fmla="*/ 1 w 3"/>
                  <a:gd name="T21" fmla="*/ 2 h 4"/>
                  <a:gd name="T22" fmla="*/ 2 w 3"/>
                  <a:gd name="T23" fmla="*/ 3 h 4"/>
                  <a:gd name="T24" fmla="*/ 3 w 3"/>
                  <a:gd name="T25" fmla="*/ 2 h 4"/>
                  <a:gd name="T26" fmla="*/ 3 w 3"/>
                  <a:gd name="T27" fmla="*/ 2 h 4"/>
                  <a:gd name="T28" fmla="*/ 3 w 3"/>
                  <a:gd name="T29" fmla="*/ 3 h 4"/>
                  <a:gd name="T30" fmla="*/ 2 w 3"/>
                  <a:gd name="T31" fmla="*/ 4 h 4"/>
                  <a:gd name="T32" fmla="*/ 2 w 3"/>
                  <a:gd name="T33" fmla="*/ 4 h 4"/>
                  <a:gd name="T34" fmla="*/ 0 w 3"/>
                  <a:gd name="T3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" h="4">
                    <a:moveTo>
                      <a:pt x="0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75" name="Freeform 185"/>
              <p:cNvSpPr>
                <a:spLocks noEditPoints="1"/>
              </p:cNvSpPr>
              <p:nvPr/>
            </p:nvSpPr>
            <p:spPr bwMode="auto">
              <a:xfrm>
                <a:off x="3953" y="3163"/>
                <a:ext cx="3" cy="3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1 w 3"/>
                  <a:gd name="T5" fmla="*/ 0 h 3"/>
                  <a:gd name="T6" fmla="*/ 2 w 3"/>
                  <a:gd name="T7" fmla="*/ 0 h 3"/>
                  <a:gd name="T8" fmla="*/ 2 w 3"/>
                  <a:gd name="T9" fmla="*/ 1 h 3"/>
                  <a:gd name="T10" fmla="*/ 3 w 3"/>
                  <a:gd name="T11" fmla="*/ 2 h 3"/>
                  <a:gd name="T12" fmla="*/ 3 w 3"/>
                  <a:gd name="T13" fmla="*/ 2 h 3"/>
                  <a:gd name="T14" fmla="*/ 3 w 3"/>
                  <a:gd name="T15" fmla="*/ 2 h 3"/>
                  <a:gd name="T16" fmla="*/ 3 w 3"/>
                  <a:gd name="T17" fmla="*/ 2 h 3"/>
                  <a:gd name="T18" fmla="*/ 2 w 3"/>
                  <a:gd name="T19" fmla="*/ 1 h 3"/>
                  <a:gd name="T20" fmla="*/ 1 w 3"/>
                  <a:gd name="T21" fmla="*/ 2 h 3"/>
                  <a:gd name="T22" fmla="*/ 2 w 3"/>
                  <a:gd name="T23" fmla="*/ 3 h 3"/>
                  <a:gd name="T24" fmla="*/ 2 w 3"/>
                  <a:gd name="T25" fmla="*/ 3 h 3"/>
                  <a:gd name="T26" fmla="*/ 2 w 3"/>
                  <a:gd name="T27" fmla="*/ 3 h 3"/>
                  <a:gd name="T28" fmla="*/ 0 w 3"/>
                  <a:gd name="T29" fmla="*/ 1 h 3"/>
                  <a:gd name="T30" fmla="*/ 0 w 3"/>
                  <a:gd name="T31" fmla="*/ 1 h 3"/>
                  <a:gd name="T32" fmla="*/ 1 w 3"/>
                  <a:gd name="T33" fmla="*/ 2 h 3"/>
                  <a:gd name="T34" fmla="*/ 2 w 3"/>
                  <a:gd name="T35" fmla="*/ 1 h 3"/>
                  <a:gd name="T36" fmla="*/ 2 w 3"/>
                  <a:gd name="T37" fmla="*/ 0 h 3"/>
                  <a:gd name="T38" fmla="*/ 1 w 3"/>
                  <a:gd name="T39" fmla="*/ 0 h 3"/>
                  <a:gd name="T40" fmla="*/ 0 w 3"/>
                  <a:gd name="T4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lnTo>
                      <a:pt x="0" y="1"/>
                    </a:lnTo>
                    <a:close/>
                    <a:moveTo>
                      <a:pt x="0" y="1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76" name="Freeform 186"/>
              <p:cNvSpPr>
                <a:spLocks noEditPoints="1"/>
              </p:cNvSpPr>
              <p:nvPr/>
            </p:nvSpPr>
            <p:spPr bwMode="auto">
              <a:xfrm>
                <a:off x="4347" y="2095"/>
                <a:ext cx="71" cy="94"/>
              </a:xfrm>
              <a:custGeom>
                <a:avLst/>
                <a:gdLst>
                  <a:gd name="T0" fmla="*/ 17 w 70"/>
                  <a:gd name="T1" fmla="*/ 70 h 93"/>
                  <a:gd name="T2" fmla="*/ 0 w 70"/>
                  <a:gd name="T3" fmla="*/ 93 h 93"/>
                  <a:gd name="T4" fmla="*/ 0 w 70"/>
                  <a:gd name="T5" fmla="*/ 93 h 93"/>
                  <a:gd name="T6" fmla="*/ 8 w 70"/>
                  <a:gd name="T7" fmla="*/ 86 h 93"/>
                  <a:gd name="T8" fmla="*/ 19 w 70"/>
                  <a:gd name="T9" fmla="*/ 84 h 93"/>
                  <a:gd name="T10" fmla="*/ 20 w 70"/>
                  <a:gd name="T11" fmla="*/ 84 h 93"/>
                  <a:gd name="T12" fmla="*/ 17 w 70"/>
                  <a:gd name="T13" fmla="*/ 70 h 93"/>
                  <a:gd name="T14" fmla="*/ 70 w 70"/>
                  <a:gd name="T15" fmla="*/ 0 h 93"/>
                  <a:gd name="T16" fmla="*/ 49 w 70"/>
                  <a:gd name="T17" fmla="*/ 28 h 93"/>
                  <a:gd name="T18" fmla="*/ 68 w 70"/>
                  <a:gd name="T19" fmla="*/ 24 h 93"/>
                  <a:gd name="T20" fmla="*/ 67 w 70"/>
                  <a:gd name="T21" fmla="*/ 21 h 93"/>
                  <a:gd name="T22" fmla="*/ 66 w 70"/>
                  <a:gd name="T23" fmla="*/ 10 h 93"/>
                  <a:gd name="T24" fmla="*/ 70 w 70"/>
                  <a:gd name="T25" fmla="*/ 0 h 93"/>
                  <a:gd name="T26" fmla="*/ 70 w 70"/>
                  <a:gd name="T27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0" h="93">
                    <a:moveTo>
                      <a:pt x="17" y="70"/>
                    </a:move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2" y="90"/>
                      <a:pt x="5" y="87"/>
                      <a:pt x="8" y="86"/>
                    </a:cubicBezTo>
                    <a:cubicBezTo>
                      <a:pt x="12" y="85"/>
                      <a:pt x="15" y="85"/>
                      <a:pt x="19" y="84"/>
                    </a:cubicBezTo>
                    <a:cubicBezTo>
                      <a:pt x="20" y="84"/>
                      <a:pt x="20" y="84"/>
                      <a:pt x="20" y="84"/>
                    </a:cubicBezTo>
                    <a:cubicBezTo>
                      <a:pt x="17" y="70"/>
                      <a:pt x="17" y="70"/>
                      <a:pt x="17" y="70"/>
                    </a:cubicBezTo>
                    <a:moveTo>
                      <a:pt x="70" y="0"/>
                    </a:move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4"/>
                      <a:pt x="68" y="24"/>
                      <a:pt x="68" y="24"/>
                    </a:cubicBezTo>
                    <a:cubicBezTo>
                      <a:pt x="67" y="21"/>
                      <a:pt x="67" y="21"/>
                      <a:pt x="67" y="21"/>
                    </a:cubicBezTo>
                    <a:cubicBezTo>
                      <a:pt x="67" y="18"/>
                      <a:pt x="66" y="14"/>
                      <a:pt x="66" y="10"/>
                    </a:cubicBezTo>
                    <a:cubicBezTo>
                      <a:pt x="67" y="7"/>
                      <a:pt x="68" y="4"/>
                      <a:pt x="70" y="0"/>
                    </a:cubicBezTo>
                    <a:cubicBezTo>
                      <a:pt x="70" y="0"/>
                      <a:pt x="70" y="0"/>
                      <a:pt x="70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77" name="Freeform 187"/>
              <p:cNvSpPr>
                <a:spLocks/>
              </p:cNvSpPr>
              <p:nvPr/>
            </p:nvSpPr>
            <p:spPr bwMode="auto">
              <a:xfrm>
                <a:off x="4338" y="2094"/>
                <a:ext cx="80" cy="95"/>
              </a:xfrm>
              <a:custGeom>
                <a:avLst/>
                <a:gdLst>
                  <a:gd name="T0" fmla="*/ 69 w 79"/>
                  <a:gd name="T1" fmla="*/ 0 h 94"/>
                  <a:gd name="T2" fmla="*/ 67 w 79"/>
                  <a:gd name="T3" fmla="*/ 0 h 94"/>
                  <a:gd name="T4" fmla="*/ 63 w 79"/>
                  <a:gd name="T5" fmla="*/ 1 h 94"/>
                  <a:gd name="T6" fmla="*/ 15 w 79"/>
                  <a:gd name="T7" fmla="*/ 11 h 94"/>
                  <a:gd name="T8" fmla="*/ 2 w 79"/>
                  <a:gd name="T9" fmla="*/ 16 h 94"/>
                  <a:gd name="T10" fmla="*/ 1 w 79"/>
                  <a:gd name="T11" fmla="*/ 29 h 94"/>
                  <a:gd name="T12" fmla="*/ 4 w 79"/>
                  <a:gd name="T13" fmla="*/ 78 h 94"/>
                  <a:gd name="T14" fmla="*/ 4 w 79"/>
                  <a:gd name="T15" fmla="*/ 82 h 94"/>
                  <a:gd name="T16" fmla="*/ 5 w 79"/>
                  <a:gd name="T17" fmla="*/ 85 h 94"/>
                  <a:gd name="T18" fmla="*/ 7 w 79"/>
                  <a:gd name="T19" fmla="*/ 89 h 94"/>
                  <a:gd name="T20" fmla="*/ 8 w 79"/>
                  <a:gd name="T21" fmla="*/ 90 h 94"/>
                  <a:gd name="T22" fmla="*/ 10 w 79"/>
                  <a:gd name="T23" fmla="*/ 92 h 94"/>
                  <a:gd name="T24" fmla="*/ 9 w 79"/>
                  <a:gd name="T25" fmla="*/ 94 h 94"/>
                  <a:gd name="T26" fmla="*/ 9 w 79"/>
                  <a:gd name="T27" fmla="*/ 94 h 94"/>
                  <a:gd name="T28" fmla="*/ 26 w 79"/>
                  <a:gd name="T29" fmla="*/ 71 h 94"/>
                  <a:gd name="T30" fmla="*/ 19 w 79"/>
                  <a:gd name="T31" fmla="*/ 42 h 94"/>
                  <a:gd name="T32" fmla="*/ 22 w 79"/>
                  <a:gd name="T33" fmla="*/ 38 h 94"/>
                  <a:gd name="T34" fmla="*/ 58 w 79"/>
                  <a:gd name="T35" fmla="*/ 29 h 94"/>
                  <a:gd name="T36" fmla="*/ 79 w 79"/>
                  <a:gd name="T37" fmla="*/ 1 h 94"/>
                  <a:gd name="T38" fmla="*/ 79 w 79"/>
                  <a:gd name="T39" fmla="*/ 1 h 94"/>
                  <a:gd name="T40" fmla="*/ 78 w 79"/>
                  <a:gd name="T41" fmla="*/ 3 h 94"/>
                  <a:gd name="T42" fmla="*/ 76 w 79"/>
                  <a:gd name="T43" fmla="*/ 2 h 94"/>
                  <a:gd name="T44" fmla="*/ 75 w 79"/>
                  <a:gd name="T45" fmla="*/ 1 h 94"/>
                  <a:gd name="T46" fmla="*/ 70 w 79"/>
                  <a:gd name="T47" fmla="*/ 0 h 94"/>
                  <a:gd name="T48" fmla="*/ 69 w 79"/>
                  <a:gd name="T4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9" h="94">
                    <a:moveTo>
                      <a:pt x="69" y="0"/>
                    </a:moveTo>
                    <a:cubicBezTo>
                      <a:pt x="68" y="0"/>
                      <a:pt x="67" y="0"/>
                      <a:pt x="67" y="0"/>
                    </a:cubicBezTo>
                    <a:cubicBezTo>
                      <a:pt x="65" y="0"/>
                      <a:pt x="64" y="1"/>
                      <a:pt x="63" y="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8" y="12"/>
                      <a:pt x="4" y="13"/>
                      <a:pt x="2" y="16"/>
                    </a:cubicBezTo>
                    <a:cubicBezTo>
                      <a:pt x="1" y="18"/>
                      <a:pt x="0" y="22"/>
                      <a:pt x="1" y="29"/>
                    </a:cubicBezTo>
                    <a:cubicBezTo>
                      <a:pt x="4" y="78"/>
                      <a:pt x="4" y="78"/>
                      <a:pt x="4" y="78"/>
                    </a:cubicBezTo>
                    <a:cubicBezTo>
                      <a:pt x="4" y="79"/>
                      <a:pt x="4" y="80"/>
                      <a:pt x="4" y="82"/>
                    </a:cubicBezTo>
                    <a:cubicBezTo>
                      <a:pt x="4" y="83"/>
                      <a:pt x="5" y="84"/>
                      <a:pt x="5" y="85"/>
                    </a:cubicBezTo>
                    <a:cubicBezTo>
                      <a:pt x="5" y="86"/>
                      <a:pt x="6" y="88"/>
                      <a:pt x="7" y="89"/>
                    </a:cubicBezTo>
                    <a:cubicBezTo>
                      <a:pt x="7" y="89"/>
                      <a:pt x="8" y="90"/>
                      <a:pt x="8" y="90"/>
                    </a:cubicBezTo>
                    <a:cubicBezTo>
                      <a:pt x="10" y="92"/>
                      <a:pt x="10" y="92"/>
                      <a:pt x="10" y="92"/>
                    </a:cubicBezTo>
                    <a:cubicBezTo>
                      <a:pt x="9" y="94"/>
                      <a:pt x="9" y="94"/>
                      <a:pt x="9" y="94"/>
                    </a:cubicBezTo>
                    <a:cubicBezTo>
                      <a:pt x="9" y="94"/>
                      <a:pt x="9" y="94"/>
                      <a:pt x="9" y="94"/>
                    </a:cubicBezTo>
                    <a:cubicBezTo>
                      <a:pt x="26" y="71"/>
                      <a:pt x="26" y="71"/>
                      <a:pt x="26" y="71"/>
                    </a:cubicBezTo>
                    <a:cubicBezTo>
                      <a:pt x="19" y="42"/>
                      <a:pt x="19" y="42"/>
                      <a:pt x="19" y="42"/>
                    </a:cubicBezTo>
                    <a:cubicBezTo>
                      <a:pt x="19" y="40"/>
                      <a:pt x="20" y="38"/>
                      <a:pt x="22" y="38"/>
                    </a:cubicBezTo>
                    <a:cubicBezTo>
                      <a:pt x="58" y="29"/>
                      <a:pt x="58" y="29"/>
                      <a:pt x="58" y="29"/>
                    </a:cubicBezTo>
                    <a:cubicBezTo>
                      <a:pt x="79" y="1"/>
                      <a:pt x="79" y="1"/>
                      <a:pt x="79" y="1"/>
                    </a:cubicBezTo>
                    <a:cubicBezTo>
                      <a:pt x="79" y="1"/>
                      <a:pt x="79" y="1"/>
                      <a:pt x="79" y="1"/>
                    </a:cubicBezTo>
                    <a:cubicBezTo>
                      <a:pt x="78" y="3"/>
                      <a:pt x="78" y="3"/>
                      <a:pt x="78" y="3"/>
                    </a:cubicBezTo>
                    <a:cubicBezTo>
                      <a:pt x="76" y="2"/>
                      <a:pt x="76" y="2"/>
                      <a:pt x="76" y="2"/>
                    </a:cubicBezTo>
                    <a:cubicBezTo>
                      <a:pt x="76" y="1"/>
                      <a:pt x="75" y="1"/>
                      <a:pt x="75" y="1"/>
                    </a:cubicBezTo>
                    <a:cubicBezTo>
                      <a:pt x="73" y="0"/>
                      <a:pt x="72" y="0"/>
                      <a:pt x="70" y="0"/>
                    </a:cubicBezTo>
                    <a:cubicBezTo>
                      <a:pt x="70" y="0"/>
                      <a:pt x="69" y="0"/>
                      <a:pt x="69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78" name="Freeform 188"/>
              <p:cNvSpPr>
                <a:spLocks/>
              </p:cNvSpPr>
              <p:nvPr/>
            </p:nvSpPr>
            <p:spPr bwMode="auto">
              <a:xfrm>
                <a:off x="4335" y="2091"/>
                <a:ext cx="83" cy="97"/>
              </a:xfrm>
              <a:custGeom>
                <a:avLst/>
                <a:gdLst>
                  <a:gd name="T0" fmla="*/ 71 w 82"/>
                  <a:gd name="T1" fmla="*/ 0 h 96"/>
                  <a:gd name="T2" fmla="*/ 65 w 82"/>
                  <a:gd name="T3" fmla="*/ 1 h 96"/>
                  <a:gd name="T4" fmla="*/ 17 w 82"/>
                  <a:gd name="T5" fmla="*/ 11 h 96"/>
                  <a:gd name="T6" fmla="*/ 1 w 82"/>
                  <a:gd name="T7" fmla="*/ 31 h 96"/>
                  <a:gd name="T8" fmla="*/ 4 w 82"/>
                  <a:gd name="T9" fmla="*/ 80 h 96"/>
                  <a:gd name="T10" fmla="*/ 5 w 82"/>
                  <a:gd name="T11" fmla="*/ 88 h 96"/>
                  <a:gd name="T12" fmla="*/ 11 w 82"/>
                  <a:gd name="T13" fmla="*/ 96 h 96"/>
                  <a:gd name="T14" fmla="*/ 11 w 82"/>
                  <a:gd name="T15" fmla="*/ 96 h 96"/>
                  <a:gd name="T16" fmla="*/ 9 w 82"/>
                  <a:gd name="T17" fmla="*/ 94 h 96"/>
                  <a:gd name="T18" fmla="*/ 9 w 82"/>
                  <a:gd name="T19" fmla="*/ 94 h 96"/>
                  <a:gd name="T20" fmla="*/ 6 w 82"/>
                  <a:gd name="T21" fmla="*/ 89 h 96"/>
                  <a:gd name="T22" fmla="*/ 6 w 82"/>
                  <a:gd name="T23" fmla="*/ 89 h 96"/>
                  <a:gd name="T24" fmla="*/ 5 w 82"/>
                  <a:gd name="T25" fmla="*/ 81 h 96"/>
                  <a:gd name="T26" fmla="*/ 2 w 82"/>
                  <a:gd name="T27" fmla="*/ 32 h 96"/>
                  <a:gd name="T28" fmla="*/ 2 w 82"/>
                  <a:gd name="T29" fmla="*/ 27 h 96"/>
                  <a:gd name="T30" fmla="*/ 17 w 82"/>
                  <a:gd name="T31" fmla="*/ 11 h 96"/>
                  <a:gd name="T32" fmla="*/ 66 w 82"/>
                  <a:gd name="T33" fmla="*/ 2 h 96"/>
                  <a:gd name="T34" fmla="*/ 66 w 82"/>
                  <a:gd name="T35" fmla="*/ 1 h 96"/>
                  <a:gd name="T36" fmla="*/ 72 w 82"/>
                  <a:gd name="T37" fmla="*/ 1 h 96"/>
                  <a:gd name="T38" fmla="*/ 72 w 82"/>
                  <a:gd name="T39" fmla="*/ 1 h 96"/>
                  <a:gd name="T40" fmla="*/ 72 w 82"/>
                  <a:gd name="T41" fmla="*/ 1 h 96"/>
                  <a:gd name="T42" fmla="*/ 72 w 82"/>
                  <a:gd name="T43" fmla="*/ 1 h 96"/>
                  <a:gd name="T44" fmla="*/ 72 w 82"/>
                  <a:gd name="T45" fmla="*/ 1 h 96"/>
                  <a:gd name="T46" fmla="*/ 73 w 82"/>
                  <a:gd name="T47" fmla="*/ 1 h 96"/>
                  <a:gd name="T48" fmla="*/ 73 w 82"/>
                  <a:gd name="T49" fmla="*/ 1 h 96"/>
                  <a:gd name="T50" fmla="*/ 73 w 82"/>
                  <a:gd name="T51" fmla="*/ 1 h 96"/>
                  <a:gd name="T52" fmla="*/ 78 w 82"/>
                  <a:gd name="T53" fmla="*/ 2 h 96"/>
                  <a:gd name="T54" fmla="*/ 78 w 82"/>
                  <a:gd name="T55" fmla="*/ 2 h 96"/>
                  <a:gd name="T56" fmla="*/ 78 w 82"/>
                  <a:gd name="T57" fmla="*/ 2 h 96"/>
                  <a:gd name="T58" fmla="*/ 82 w 82"/>
                  <a:gd name="T59" fmla="*/ 4 h 96"/>
                  <a:gd name="T60" fmla="*/ 82 w 82"/>
                  <a:gd name="T61" fmla="*/ 4 h 96"/>
                  <a:gd name="T62" fmla="*/ 73 w 82"/>
                  <a:gd name="T63" fmla="*/ 0 h 96"/>
                  <a:gd name="T64" fmla="*/ 71 w 82"/>
                  <a:gd name="T65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" h="96">
                    <a:moveTo>
                      <a:pt x="71" y="0"/>
                    </a:moveTo>
                    <a:cubicBezTo>
                      <a:pt x="69" y="0"/>
                      <a:pt x="67" y="1"/>
                      <a:pt x="65" y="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2" y="14"/>
                      <a:pt x="0" y="16"/>
                      <a:pt x="1" y="31"/>
                    </a:cubicBezTo>
                    <a:cubicBezTo>
                      <a:pt x="4" y="80"/>
                      <a:pt x="4" y="80"/>
                      <a:pt x="4" y="80"/>
                    </a:cubicBezTo>
                    <a:cubicBezTo>
                      <a:pt x="4" y="83"/>
                      <a:pt x="4" y="86"/>
                      <a:pt x="5" y="88"/>
                    </a:cubicBezTo>
                    <a:cubicBezTo>
                      <a:pt x="6" y="91"/>
                      <a:pt x="8" y="94"/>
                      <a:pt x="11" y="96"/>
                    </a:cubicBezTo>
                    <a:cubicBezTo>
                      <a:pt x="11" y="96"/>
                      <a:pt x="11" y="96"/>
                      <a:pt x="11" y="96"/>
                    </a:cubicBezTo>
                    <a:cubicBezTo>
                      <a:pt x="10" y="95"/>
                      <a:pt x="9" y="95"/>
                      <a:pt x="9" y="94"/>
                    </a:cubicBezTo>
                    <a:cubicBezTo>
                      <a:pt x="9" y="94"/>
                      <a:pt x="9" y="94"/>
                      <a:pt x="9" y="94"/>
                    </a:cubicBezTo>
                    <a:cubicBezTo>
                      <a:pt x="7" y="92"/>
                      <a:pt x="7" y="90"/>
                      <a:pt x="6" y="89"/>
                    </a:cubicBezTo>
                    <a:cubicBezTo>
                      <a:pt x="6" y="89"/>
                      <a:pt x="6" y="89"/>
                      <a:pt x="6" y="89"/>
                    </a:cubicBezTo>
                    <a:cubicBezTo>
                      <a:pt x="5" y="86"/>
                      <a:pt x="5" y="84"/>
                      <a:pt x="5" y="81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2" y="30"/>
                      <a:pt x="2" y="28"/>
                      <a:pt x="2" y="27"/>
                    </a:cubicBezTo>
                    <a:cubicBezTo>
                      <a:pt x="2" y="16"/>
                      <a:pt x="5" y="14"/>
                      <a:pt x="17" y="11"/>
                    </a:cubicBezTo>
                    <a:cubicBezTo>
                      <a:pt x="66" y="2"/>
                      <a:pt x="66" y="2"/>
                      <a:pt x="66" y="2"/>
                    </a:cubicBezTo>
                    <a:cubicBezTo>
                      <a:pt x="66" y="2"/>
                      <a:pt x="66" y="2"/>
                      <a:pt x="66" y="1"/>
                    </a:cubicBezTo>
                    <a:cubicBezTo>
                      <a:pt x="68" y="1"/>
                      <a:pt x="70" y="1"/>
                      <a:pt x="72" y="1"/>
                    </a:cubicBezTo>
                    <a:cubicBezTo>
                      <a:pt x="72" y="1"/>
                      <a:pt x="72" y="1"/>
                      <a:pt x="72" y="1"/>
                    </a:cubicBezTo>
                    <a:cubicBezTo>
                      <a:pt x="72" y="1"/>
                      <a:pt x="72" y="1"/>
                      <a:pt x="72" y="1"/>
                    </a:cubicBezTo>
                    <a:cubicBezTo>
                      <a:pt x="72" y="1"/>
                      <a:pt x="72" y="1"/>
                      <a:pt x="72" y="1"/>
                    </a:cubicBezTo>
                    <a:cubicBezTo>
                      <a:pt x="72" y="1"/>
                      <a:pt x="72" y="1"/>
                      <a:pt x="72" y="1"/>
                    </a:cubicBezTo>
                    <a:cubicBezTo>
                      <a:pt x="72" y="1"/>
                      <a:pt x="73" y="1"/>
                      <a:pt x="73" y="1"/>
                    </a:cubicBezTo>
                    <a:cubicBezTo>
                      <a:pt x="73" y="1"/>
                      <a:pt x="73" y="1"/>
                      <a:pt x="73" y="1"/>
                    </a:cubicBezTo>
                    <a:cubicBezTo>
                      <a:pt x="73" y="1"/>
                      <a:pt x="73" y="1"/>
                      <a:pt x="73" y="1"/>
                    </a:cubicBezTo>
                    <a:cubicBezTo>
                      <a:pt x="75" y="1"/>
                      <a:pt x="76" y="1"/>
                      <a:pt x="78" y="2"/>
                    </a:cubicBezTo>
                    <a:cubicBezTo>
                      <a:pt x="78" y="2"/>
                      <a:pt x="78" y="2"/>
                      <a:pt x="78" y="2"/>
                    </a:cubicBezTo>
                    <a:cubicBezTo>
                      <a:pt x="78" y="2"/>
                      <a:pt x="78" y="2"/>
                      <a:pt x="78" y="2"/>
                    </a:cubicBezTo>
                    <a:cubicBezTo>
                      <a:pt x="79" y="2"/>
                      <a:pt x="80" y="3"/>
                      <a:pt x="82" y="4"/>
                    </a:cubicBezTo>
                    <a:cubicBezTo>
                      <a:pt x="82" y="4"/>
                      <a:pt x="82" y="4"/>
                      <a:pt x="82" y="4"/>
                    </a:cubicBezTo>
                    <a:cubicBezTo>
                      <a:pt x="79" y="2"/>
                      <a:pt x="76" y="1"/>
                      <a:pt x="73" y="0"/>
                    </a:cubicBezTo>
                    <a:cubicBezTo>
                      <a:pt x="72" y="0"/>
                      <a:pt x="72" y="0"/>
                      <a:pt x="71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79" name="Freeform 189"/>
              <p:cNvSpPr>
                <a:spLocks/>
              </p:cNvSpPr>
              <p:nvPr/>
            </p:nvSpPr>
            <p:spPr bwMode="auto">
              <a:xfrm>
                <a:off x="4337" y="2092"/>
                <a:ext cx="81" cy="97"/>
              </a:xfrm>
              <a:custGeom>
                <a:avLst/>
                <a:gdLst>
                  <a:gd name="T0" fmla="*/ 70 w 80"/>
                  <a:gd name="T1" fmla="*/ 0 h 96"/>
                  <a:gd name="T2" fmla="*/ 70 w 80"/>
                  <a:gd name="T3" fmla="*/ 0 h 96"/>
                  <a:gd name="T4" fmla="*/ 64 w 80"/>
                  <a:gd name="T5" fmla="*/ 0 h 96"/>
                  <a:gd name="T6" fmla="*/ 64 w 80"/>
                  <a:gd name="T7" fmla="*/ 1 h 96"/>
                  <a:gd name="T8" fmla="*/ 15 w 80"/>
                  <a:gd name="T9" fmla="*/ 10 h 96"/>
                  <a:gd name="T10" fmla="*/ 0 w 80"/>
                  <a:gd name="T11" fmla="*/ 26 h 96"/>
                  <a:gd name="T12" fmla="*/ 0 w 80"/>
                  <a:gd name="T13" fmla="*/ 31 h 96"/>
                  <a:gd name="T14" fmla="*/ 3 w 80"/>
                  <a:gd name="T15" fmla="*/ 80 h 96"/>
                  <a:gd name="T16" fmla="*/ 4 w 80"/>
                  <a:gd name="T17" fmla="*/ 88 h 96"/>
                  <a:gd name="T18" fmla="*/ 7 w 80"/>
                  <a:gd name="T19" fmla="*/ 93 h 96"/>
                  <a:gd name="T20" fmla="*/ 9 w 80"/>
                  <a:gd name="T21" fmla="*/ 95 h 96"/>
                  <a:gd name="T22" fmla="*/ 10 w 80"/>
                  <a:gd name="T23" fmla="*/ 96 h 96"/>
                  <a:gd name="T24" fmla="*/ 10 w 80"/>
                  <a:gd name="T25" fmla="*/ 96 h 96"/>
                  <a:gd name="T26" fmla="*/ 10 w 80"/>
                  <a:gd name="T27" fmla="*/ 96 h 96"/>
                  <a:gd name="T28" fmla="*/ 10 w 80"/>
                  <a:gd name="T29" fmla="*/ 96 h 96"/>
                  <a:gd name="T30" fmla="*/ 11 w 80"/>
                  <a:gd name="T31" fmla="*/ 94 h 96"/>
                  <a:gd name="T32" fmla="*/ 9 w 80"/>
                  <a:gd name="T33" fmla="*/ 92 h 96"/>
                  <a:gd name="T34" fmla="*/ 8 w 80"/>
                  <a:gd name="T35" fmla="*/ 91 h 96"/>
                  <a:gd name="T36" fmla="*/ 6 w 80"/>
                  <a:gd name="T37" fmla="*/ 87 h 96"/>
                  <a:gd name="T38" fmla="*/ 5 w 80"/>
                  <a:gd name="T39" fmla="*/ 84 h 96"/>
                  <a:gd name="T40" fmla="*/ 5 w 80"/>
                  <a:gd name="T41" fmla="*/ 80 h 96"/>
                  <a:gd name="T42" fmla="*/ 2 w 80"/>
                  <a:gd name="T43" fmla="*/ 31 h 96"/>
                  <a:gd name="T44" fmla="*/ 3 w 80"/>
                  <a:gd name="T45" fmla="*/ 18 h 96"/>
                  <a:gd name="T46" fmla="*/ 16 w 80"/>
                  <a:gd name="T47" fmla="*/ 13 h 96"/>
                  <a:gd name="T48" fmla="*/ 64 w 80"/>
                  <a:gd name="T49" fmla="*/ 3 h 96"/>
                  <a:gd name="T50" fmla="*/ 68 w 80"/>
                  <a:gd name="T51" fmla="*/ 2 h 96"/>
                  <a:gd name="T52" fmla="*/ 70 w 80"/>
                  <a:gd name="T53" fmla="*/ 2 h 96"/>
                  <a:gd name="T54" fmla="*/ 71 w 80"/>
                  <a:gd name="T55" fmla="*/ 2 h 96"/>
                  <a:gd name="T56" fmla="*/ 76 w 80"/>
                  <a:gd name="T57" fmla="*/ 3 h 96"/>
                  <a:gd name="T58" fmla="*/ 77 w 80"/>
                  <a:gd name="T59" fmla="*/ 4 h 96"/>
                  <a:gd name="T60" fmla="*/ 79 w 80"/>
                  <a:gd name="T61" fmla="*/ 5 h 96"/>
                  <a:gd name="T62" fmla="*/ 80 w 80"/>
                  <a:gd name="T63" fmla="*/ 3 h 96"/>
                  <a:gd name="T64" fmla="*/ 80 w 80"/>
                  <a:gd name="T65" fmla="*/ 3 h 96"/>
                  <a:gd name="T66" fmla="*/ 76 w 80"/>
                  <a:gd name="T67" fmla="*/ 1 h 96"/>
                  <a:gd name="T68" fmla="*/ 76 w 80"/>
                  <a:gd name="T69" fmla="*/ 1 h 96"/>
                  <a:gd name="T70" fmla="*/ 76 w 80"/>
                  <a:gd name="T71" fmla="*/ 1 h 96"/>
                  <a:gd name="T72" fmla="*/ 71 w 80"/>
                  <a:gd name="T73" fmla="*/ 0 h 96"/>
                  <a:gd name="T74" fmla="*/ 71 w 80"/>
                  <a:gd name="T75" fmla="*/ 0 h 96"/>
                  <a:gd name="T76" fmla="*/ 71 w 80"/>
                  <a:gd name="T77" fmla="*/ 0 h 96"/>
                  <a:gd name="T78" fmla="*/ 70 w 80"/>
                  <a:gd name="T79" fmla="*/ 0 h 96"/>
                  <a:gd name="T80" fmla="*/ 70 w 80"/>
                  <a:gd name="T81" fmla="*/ 0 h 96"/>
                  <a:gd name="T82" fmla="*/ 70 w 80"/>
                  <a:gd name="T83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80" h="96">
                    <a:moveTo>
                      <a:pt x="70" y="0"/>
                    </a:moveTo>
                    <a:cubicBezTo>
                      <a:pt x="70" y="0"/>
                      <a:pt x="70" y="0"/>
                      <a:pt x="70" y="0"/>
                    </a:cubicBezTo>
                    <a:cubicBezTo>
                      <a:pt x="68" y="0"/>
                      <a:pt x="66" y="0"/>
                      <a:pt x="64" y="0"/>
                    </a:cubicBezTo>
                    <a:cubicBezTo>
                      <a:pt x="64" y="1"/>
                      <a:pt x="64" y="1"/>
                      <a:pt x="64" y="1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3" y="13"/>
                      <a:pt x="0" y="15"/>
                      <a:pt x="0" y="26"/>
                    </a:cubicBezTo>
                    <a:cubicBezTo>
                      <a:pt x="0" y="27"/>
                      <a:pt x="0" y="29"/>
                      <a:pt x="0" y="31"/>
                    </a:cubicBezTo>
                    <a:cubicBezTo>
                      <a:pt x="3" y="80"/>
                      <a:pt x="3" y="80"/>
                      <a:pt x="3" y="80"/>
                    </a:cubicBezTo>
                    <a:cubicBezTo>
                      <a:pt x="3" y="83"/>
                      <a:pt x="3" y="85"/>
                      <a:pt x="4" y="88"/>
                    </a:cubicBezTo>
                    <a:cubicBezTo>
                      <a:pt x="5" y="89"/>
                      <a:pt x="5" y="91"/>
                      <a:pt x="7" y="93"/>
                    </a:cubicBezTo>
                    <a:cubicBezTo>
                      <a:pt x="7" y="94"/>
                      <a:pt x="8" y="94"/>
                      <a:pt x="9" y="95"/>
                    </a:cubicBezTo>
                    <a:cubicBezTo>
                      <a:pt x="9" y="95"/>
                      <a:pt x="9" y="95"/>
                      <a:pt x="10" y="96"/>
                    </a:cubicBezTo>
                    <a:cubicBezTo>
                      <a:pt x="10" y="96"/>
                      <a:pt x="10" y="96"/>
                      <a:pt x="10" y="96"/>
                    </a:cubicBezTo>
                    <a:cubicBezTo>
                      <a:pt x="10" y="96"/>
                      <a:pt x="10" y="96"/>
                      <a:pt x="10" y="96"/>
                    </a:cubicBezTo>
                    <a:cubicBezTo>
                      <a:pt x="10" y="96"/>
                      <a:pt x="10" y="96"/>
                      <a:pt x="10" y="96"/>
                    </a:cubicBezTo>
                    <a:cubicBezTo>
                      <a:pt x="11" y="94"/>
                      <a:pt x="11" y="94"/>
                      <a:pt x="11" y="94"/>
                    </a:cubicBezTo>
                    <a:cubicBezTo>
                      <a:pt x="9" y="92"/>
                      <a:pt x="9" y="92"/>
                      <a:pt x="9" y="92"/>
                    </a:cubicBezTo>
                    <a:cubicBezTo>
                      <a:pt x="9" y="92"/>
                      <a:pt x="8" y="91"/>
                      <a:pt x="8" y="91"/>
                    </a:cubicBezTo>
                    <a:cubicBezTo>
                      <a:pt x="7" y="90"/>
                      <a:pt x="6" y="88"/>
                      <a:pt x="6" y="87"/>
                    </a:cubicBezTo>
                    <a:cubicBezTo>
                      <a:pt x="6" y="86"/>
                      <a:pt x="5" y="85"/>
                      <a:pt x="5" y="84"/>
                    </a:cubicBezTo>
                    <a:cubicBezTo>
                      <a:pt x="5" y="82"/>
                      <a:pt x="5" y="81"/>
                      <a:pt x="5" y="80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1" y="24"/>
                      <a:pt x="2" y="20"/>
                      <a:pt x="3" y="18"/>
                    </a:cubicBezTo>
                    <a:cubicBezTo>
                      <a:pt x="5" y="15"/>
                      <a:pt x="9" y="14"/>
                      <a:pt x="16" y="13"/>
                    </a:cubicBezTo>
                    <a:cubicBezTo>
                      <a:pt x="64" y="3"/>
                      <a:pt x="64" y="3"/>
                      <a:pt x="64" y="3"/>
                    </a:cubicBezTo>
                    <a:cubicBezTo>
                      <a:pt x="65" y="3"/>
                      <a:pt x="66" y="2"/>
                      <a:pt x="68" y="2"/>
                    </a:cubicBezTo>
                    <a:cubicBezTo>
                      <a:pt x="68" y="2"/>
                      <a:pt x="69" y="2"/>
                      <a:pt x="70" y="2"/>
                    </a:cubicBezTo>
                    <a:cubicBezTo>
                      <a:pt x="70" y="2"/>
                      <a:pt x="71" y="2"/>
                      <a:pt x="71" y="2"/>
                    </a:cubicBezTo>
                    <a:cubicBezTo>
                      <a:pt x="73" y="2"/>
                      <a:pt x="74" y="2"/>
                      <a:pt x="76" y="3"/>
                    </a:cubicBezTo>
                    <a:cubicBezTo>
                      <a:pt x="76" y="3"/>
                      <a:pt x="77" y="3"/>
                      <a:pt x="77" y="4"/>
                    </a:cubicBezTo>
                    <a:cubicBezTo>
                      <a:pt x="79" y="5"/>
                      <a:pt x="79" y="5"/>
                      <a:pt x="79" y="5"/>
                    </a:cubicBezTo>
                    <a:cubicBezTo>
                      <a:pt x="80" y="3"/>
                      <a:pt x="80" y="3"/>
                      <a:pt x="80" y="3"/>
                    </a:cubicBezTo>
                    <a:cubicBezTo>
                      <a:pt x="80" y="3"/>
                      <a:pt x="80" y="3"/>
                      <a:pt x="80" y="3"/>
                    </a:cubicBezTo>
                    <a:cubicBezTo>
                      <a:pt x="79" y="2"/>
                      <a:pt x="77" y="1"/>
                      <a:pt x="76" y="1"/>
                    </a:cubicBezTo>
                    <a:cubicBezTo>
                      <a:pt x="76" y="1"/>
                      <a:pt x="76" y="1"/>
                      <a:pt x="76" y="1"/>
                    </a:cubicBezTo>
                    <a:cubicBezTo>
                      <a:pt x="76" y="1"/>
                      <a:pt x="76" y="1"/>
                      <a:pt x="76" y="1"/>
                    </a:cubicBezTo>
                    <a:cubicBezTo>
                      <a:pt x="74" y="0"/>
                      <a:pt x="73" y="0"/>
                      <a:pt x="71" y="0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71" y="0"/>
                      <a:pt x="70" y="0"/>
                      <a:pt x="70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0" y="0"/>
                      <a:pt x="70" y="0"/>
                      <a:pt x="70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80" name="Freeform 190"/>
              <p:cNvSpPr>
                <a:spLocks noEditPoints="1"/>
              </p:cNvSpPr>
              <p:nvPr/>
            </p:nvSpPr>
            <p:spPr bwMode="auto">
              <a:xfrm>
                <a:off x="4347" y="2095"/>
                <a:ext cx="134" cy="94"/>
              </a:xfrm>
              <a:custGeom>
                <a:avLst/>
                <a:gdLst>
                  <a:gd name="T0" fmla="*/ 20 w 133"/>
                  <a:gd name="T1" fmla="*/ 84 h 93"/>
                  <a:gd name="T2" fmla="*/ 19 w 133"/>
                  <a:gd name="T3" fmla="*/ 84 h 93"/>
                  <a:gd name="T4" fmla="*/ 8 w 133"/>
                  <a:gd name="T5" fmla="*/ 86 h 93"/>
                  <a:gd name="T6" fmla="*/ 0 w 133"/>
                  <a:gd name="T7" fmla="*/ 93 h 93"/>
                  <a:gd name="T8" fmla="*/ 9 w 133"/>
                  <a:gd name="T9" fmla="*/ 86 h 93"/>
                  <a:gd name="T10" fmla="*/ 20 w 133"/>
                  <a:gd name="T11" fmla="*/ 85 h 93"/>
                  <a:gd name="T12" fmla="*/ 20 w 133"/>
                  <a:gd name="T13" fmla="*/ 85 h 93"/>
                  <a:gd name="T14" fmla="*/ 20 w 133"/>
                  <a:gd name="T15" fmla="*/ 84 h 93"/>
                  <a:gd name="T16" fmla="*/ 125 w 133"/>
                  <a:gd name="T17" fmla="*/ 42 h 93"/>
                  <a:gd name="T18" fmla="*/ 125 w 133"/>
                  <a:gd name="T19" fmla="*/ 42 h 93"/>
                  <a:gd name="T20" fmla="*/ 133 w 133"/>
                  <a:gd name="T21" fmla="*/ 48 h 93"/>
                  <a:gd name="T22" fmla="*/ 133 w 133"/>
                  <a:gd name="T23" fmla="*/ 48 h 93"/>
                  <a:gd name="T24" fmla="*/ 125 w 133"/>
                  <a:gd name="T25" fmla="*/ 42 h 93"/>
                  <a:gd name="T26" fmla="*/ 70 w 133"/>
                  <a:gd name="T27" fmla="*/ 0 h 93"/>
                  <a:gd name="T28" fmla="*/ 66 w 133"/>
                  <a:gd name="T29" fmla="*/ 10 h 93"/>
                  <a:gd name="T30" fmla="*/ 67 w 133"/>
                  <a:gd name="T31" fmla="*/ 21 h 93"/>
                  <a:gd name="T32" fmla="*/ 68 w 133"/>
                  <a:gd name="T33" fmla="*/ 24 h 93"/>
                  <a:gd name="T34" fmla="*/ 68 w 133"/>
                  <a:gd name="T35" fmla="*/ 24 h 93"/>
                  <a:gd name="T36" fmla="*/ 68 w 133"/>
                  <a:gd name="T37" fmla="*/ 22 h 93"/>
                  <a:gd name="T38" fmla="*/ 67 w 133"/>
                  <a:gd name="T39" fmla="*/ 11 h 93"/>
                  <a:gd name="T40" fmla="*/ 70 w 133"/>
                  <a:gd name="T41" fmla="*/ 0 h 93"/>
                  <a:gd name="T42" fmla="*/ 70 w 133"/>
                  <a:gd name="T43" fmla="*/ 0 h 93"/>
                  <a:gd name="T44" fmla="*/ 93 w 133"/>
                  <a:gd name="T45" fmla="*/ 18 h 93"/>
                  <a:gd name="T46" fmla="*/ 93 w 133"/>
                  <a:gd name="T47" fmla="*/ 18 h 93"/>
                  <a:gd name="T48" fmla="*/ 70 w 133"/>
                  <a:gd name="T49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3" h="93">
                    <a:moveTo>
                      <a:pt x="20" y="84"/>
                    </a:moveTo>
                    <a:cubicBezTo>
                      <a:pt x="19" y="84"/>
                      <a:pt x="19" y="84"/>
                      <a:pt x="19" y="84"/>
                    </a:cubicBezTo>
                    <a:cubicBezTo>
                      <a:pt x="15" y="85"/>
                      <a:pt x="12" y="85"/>
                      <a:pt x="8" y="86"/>
                    </a:cubicBezTo>
                    <a:cubicBezTo>
                      <a:pt x="5" y="87"/>
                      <a:pt x="2" y="90"/>
                      <a:pt x="0" y="93"/>
                    </a:cubicBezTo>
                    <a:cubicBezTo>
                      <a:pt x="2" y="90"/>
                      <a:pt x="5" y="88"/>
                      <a:pt x="9" y="86"/>
                    </a:cubicBezTo>
                    <a:cubicBezTo>
                      <a:pt x="12" y="85"/>
                      <a:pt x="16" y="85"/>
                      <a:pt x="20" y="85"/>
                    </a:cubicBezTo>
                    <a:cubicBezTo>
                      <a:pt x="20" y="85"/>
                      <a:pt x="20" y="85"/>
                      <a:pt x="20" y="85"/>
                    </a:cubicBezTo>
                    <a:cubicBezTo>
                      <a:pt x="20" y="84"/>
                      <a:pt x="20" y="84"/>
                      <a:pt x="20" y="84"/>
                    </a:cubicBezTo>
                    <a:moveTo>
                      <a:pt x="125" y="42"/>
                    </a:moveTo>
                    <a:cubicBezTo>
                      <a:pt x="125" y="42"/>
                      <a:pt x="125" y="42"/>
                      <a:pt x="125" y="42"/>
                    </a:cubicBezTo>
                    <a:cubicBezTo>
                      <a:pt x="133" y="48"/>
                      <a:pt x="133" y="48"/>
                      <a:pt x="133" y="48"/>
                    </a:cubicBezTo>
                    <a:cubicBezTo>
                      <a:pt x="133" y="48"/>
                      <a:pt x="133" y="48"/>
                      <a:pt x="133" y="48"/>
                    </a:cubicBezTo>
                    <a:cubicBezTo>
                      <a:pt x="125" y="42"/>
                      <a:pt x="125" y="42"/>
                      <a:pt x="125" y="42"/>
                    </a:cubicBezTo>
                    <a:moveTo>
                      <a:pt x="70" y="0"/>
                    </a:moveTo>
                    <a:cubicBezTo>
                      <a:pt x="68" y="4"/>
                      <a:pt x="67" y="7"/>
                      <a:pt x="66" y="10"/>
                    </a:cubicBezTo>
                    <a:cubicBezTo>
                      <a:pt x="66" y="14"/>
                      <a:pt x="67" y="18"/>
                      <a:pt x="67" y="21"/>
                    </a:cubicBezTo>
                    <a:cubicBezTo>
                      <a:pt x="68" y="24"/>
                      <a:pt x="68" y="24"/>
                      <a:pt x="68" y="24"/>
                    </a:cubicBezTo>
                    <a:cubicBezTo>
                      <a:pt x="68" y="24"/>
                      <a:pt x="68" y="24"/>
                      <a:pt x="68" y="24"/>
                    </a:cubicBezTo>
                    <a:cubicBezTo>
                      <a:pt x="68" y="22"/>
                      <a:pt x="68" y="22"/>
                      <a:pt x="68" y="22"/>
                    </a:cubicBezTo>
                    <a:cubicBezTo>
                      <a:pt x="67" y="18"/>
                      <a:pt x="67" y="15"/>
                      <a:pt x="67" y="11"/>
                    </a:cubicBezTo>
                    <a:cubicBezTo>
                      <a:pt x="67" y="7"/>
                      <a:pt x="68" y="4"/>
                      <a:pt x="70" y="0"/>
                    </a:cubicBezTo>
                    <a:moveTo>
                      <a:pt x="70" y="0"/>
                    </a:move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70" y="0"/>
                      <a:pt x="70" y="0"/>
                      <a:pt x="70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81" name="Freeform 191"/>
              <p:cNvSpPr>
                <a:spLocks noEditPoints="1"/>
              </p:cNvSpPr>
              <p:nvPr/>
            </p:nvSpPr>
            <p:spPr bwMode="auto">
              <a:xfrm>
                <a:off x="4347" y="2095"/>
                <a:ext cx="134" cy="142"/>
              </a:xfrm>
              <a:custGeom>
                <a:avLst/>
                <a:gdLst>
                  <a:gd name="T0" fmla="*/ 98 w 133"/>
                  <a:gd name="T1" fmla="*/ 95 h 141"/>
                  <a:gd name="T2" fmla="*/ 98 w 133"/>
                  <a:gd name="T3" fmla="*/ 95 h 141"/>
                  <a:gd name="T4" fmla="*/ 62 w 133"/>
                  <a:gd name="T5" fmla="*/ 141 h 141"/>
                  <a:gd name="T6" fmla="*/ 62 w 133"/>
                  <a:gd name="T7" fmla="*/ 140 h 141"/>
                  <a:gd name="T8" fmla="*/ 62 w 133"/>
                  <a:gd name="T9" fmla="*/ 140 h 141"/>
                  <a:gd name="T10" fmla="*/ 62 w 133"/>
                  <a:gd name="T11" fmla="*/ 141 h 141"/>
                  <a:gd name="T12" fmla="*/ 98 w 133"/>
                  <a:gd name="T13" fmla="*/ 95 h 141"/>
                  <a:gd name="T14" fmla="*/ 20 w 133"/>
                  <a:gd name="T15" fmla="*/ 85 h 141"/>
                  <a:gd name="T16" fmla="*/ 20 w 133"/>
                  <a:gd name="T17" fmla="*/ 85 h 141"/>
                  <a:gd name="T18" fmla="*/ 9 w 133"/>
                  <a:gd name="T19" fmla="*/ 86 h 141"/>
                  <a:gd name="T20" fmla="*/ 0 w 133"/>
                  <a:gd name="T21" fmla="*/ 93 h 141"/>
                  <a:gd name="T22" fmla="*/ 0 w 133"/>
                  <a:gd name="T23" fmla="*/ 93 h 141"/>
                  <a:gd name="T24" fmla="*/ 0 w 133"/>
                  <a:gd name="T25" fmla="*/ 93 h 141"/>
                  <a:gd name="T26" fmla="*/ 0 w 133"/>
                  <a:gd name="T27" fmla="*/ 93 h 141"/>
                  <a:gd name="T28" fmla="*/ 0 w 133"/>
                  <a:gd name="T29" fmla="*/ 93 h 141"/>
                  <a:gd name="T30" fmla="*/ 62 w 133"/>
                  <a:gd name="T31" fmla="*/ 140 h 141"/>
                  <a:gd name="T32" fmla="*/ 56 w 133"/>
                  <a:gd name="T33" fmla="*/ 127 h 141"/>
                  <a:gd name="T34" fmla="*/ 54 w 133"/>
                  <a:gd name="T35" fmla="*/ 105 h 141"/>
                  <a:gd name="T36" fmla="*/ 30 w 133"/>
                  <a:gd name="T37" fmla="*/ 111 h 141"/>
                  <a:gd name="T38" fmla="*/ 29 w 133"/>
                  <a:gd name="T39" fmla="*/ 111 h 141"/>
                  <a:gd name="T40" fmla="*/ 26 w 133"/>
                  <a:gd name="T41" fmla="*/ 108 h 141"/>
                  <a:gd name="T42" fmla="*/ 20 w 133"/>
                  <a:gd name="T43" fmla="*/ 85 h 141"/>
                  <a:gd name="T44" fmla="*/ 10 w 133"/>
                  <a:gd name="T45" fmla="*/ 87 h 141"/>
                  <a:gd name="T46" fmla="*/ 0 w 133"/>
                  <a:gd name="T47" fmla="*/ 93 h 141"/>
                  <a:gd name="T48" fmla="*/ 0 w 133"/>
                  <a:gd name="T49" fmla="*/ 93 h 141"/>
                  <a:gd name="T50" fmla="*/ 9 w 133"/>
                  <a:gd name="T51" fmla="*/ 87 h 141"/>
                  <a:gd name="T52" fmla="*/ 20 w 133"/>
                  <a:gd name="T53" fmla="*/ 85 h 141"/>
                  <a:gd name="T54" fmla="*/ 20 w 133"/>
                  <a:gd name="T55" fmla="*/ 85 h 141"/>
                  <a:gd name="T56" fmla="*/ 20 w 133"/>
                  <a:gd name="T57" fmla="*/ 85 h 141"/>
                  <a:gd name="T58" fmla="*/ 133 w 133"/>
                  <a:gd name="T59" fmla="*/ 48 h 141"/>
                  <a:gd name="T60" fmla="*/ 133 w 133"/>
                  <a:gd name="T61" fmla="*/ 48 h 141"/>
                  <a:gd name="T62" fmla="*/ 133 w 133"/>
                  <a:gd name="T63" fmla="*/ 48 h 141"/>
                  <a:gd name="T64" fmla="*/ 133 w 133"/>
                  <a:gd name="T65" fmla="*/ 48 h 141"/>
                  <a:gd name="T66" fmla="*/ 125 w 133"/>
                  <a:gd name="T67" fmla="*/ 42 h 141"/>
                  <a:gd name="T68" fmla="*/ 126 w 133"/>
                  <a:gd name="T69" fmla="*/ 45 h 141"/>
                  <a:gd name="T70" fmla="*/ 133 w 133"/>
                  <a:gd name="T71" fmla="*/ 48 h 141"/>
                  <a:gd name="T72" fmla="*/ 133 w 133"/>
                  <a:gd name="T73" fmla="*/ 48 h 141"/>
                  <a:gd name="T74" fmla="*/ 125 w 133"/>
                  <a:gd name="T75" fmla="*/ 42 h 141"/>
                  <a:gd name="T76" fmla="*/ 70 w 133"/>
                  <a:gd name="T77" fmla="*/ 0 h 141"/>
                  <a:gd name="T78" fmla="*/ 70 w 133"/>
                  <a:gd name="T79" fmla="*/ 0 h 141"/>
                  <a:gd name="T80" fmla="*/ 70 w 133"/>
                  <a:gd name="T81" fmla="*/ 0 h 141"/>
                  <a:gd name="T82" fmla="*/ 70 w 133"/>
                  <a:gd name="T83" fmla="*/ 0 h 141"/>
                  <a:gd name="T84" fmla="*/ 70 w 133"/>
                  <a:gd name="T85" fmla="*/ 0 h 141"/>
                  <a:gd name="T86" fmla="*/ 70 w 133"/>
                  <a:gd name="T87" fmla="*/ 0 h 141"/>
                  <a:gd name="T88" fmla="*/ 67 w 133"/>
                  <a:gd name="T89" fmla="*/ 11 h 141"/>
                  <a:gd name="T90" fmla="*/ 68 w 133"/>
                  <a:gd name="T91" fmla="*/ 22 h 141"/>
                  <a:gd name="T92" fmla="*/ 68 w 133"/>
                  <a:gd name="T93" fmla="*/ 24 h 141"/>
                  <a:gd name="T94" fmla="*/ 69 w 133"/>
                  <a:gd name="T95" fmla="*/ 24 h 141"/>
                  <a:gd name="T96" fmla="*/ 68 w 133"/>
                  <a:gd name="T97" fmla="*/ 22 h 141"/>
                  <a:gd name="T98" fmla="*/ 67 w 133"/>
                  <a:gd name="T99" fmla="*/ 11 h 141"/>
                  <a:gd name="T100" fmla="*/ 70 w 133"/>
                  <a:gd name="T101" fmla="*/ 1 h 141"/>
                  <a:gd name="T102" fmla="*/ 71 w 133"/>
                  <a:gd name="T103" fmla="*/ 1 h 141"/>
                  <a:gd name="T104" fmla="*/ 68 w 133"/>
                  <a:gd name="T105" fmla="*/ 12 h 141"/>
                  <a:gd name="T106" fmla="*/ 69 w 133"/>
                  <a:gd name="T107" fmla="*/ 23 h 141"/>
                  <a:gd name="T108" fmla="*/ 69 w 133"/>
                  <a:gd name="T109" fmla="*/ 24 h 141"/>
                  <a:gd name="T110" fmla="*/ 93 w 133"/>
                  <a:gd name="T111" fmla="*/ 18 h 141"/>
                  <a:gd name="T112" fmla="*/ 70 w 133"/>
                  <a:gd name="T113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33" h="141">
                    <a:moveTo>
                      <a:pt x="98" y="95"/>
                    </a:moveTo>
                    <a:cubicBezTo>
                      <a:pt x="98" y="95"/>
                      <a:pt x="98" y="95"/>
                      <a:pt x="98" y="95"/>
                    </a:cubicBezTo>
                    <a:cubicBezTo>
                      <a:pt x="62" y="141"/>
                      <a:pt x="62" y="141"/>
                      <a:pt x="62" y="141"/>
                    </a:cubicBezTo>
                    <a:cubicBezTo>
                      <a:pt x="62" y="141"/>
                      <a:pt x="62" y="141"/>
                      <a:pt x="62" y="140"/>
                    </a:cubicBezTo>
                    <a:cubicBezTo>
                      <a:pt x="62" y="140"/>
                      <a:pt x="62" y="140"/>
                      <a:pt x="62" y="140"/>
                    </a:cubicBezTo>
                    <a:cubicBezTo>
                      <a:pt x="62" y="141"/>
                      <a:pt x="62" y="141"/>
                      <a:pt x="62" y="141"/>
                    </a:cubicBezTo>
                    <a:cubicBezTo>
                      <a:pt x="98" y="95"/>
                      <a:pt x="98" y="95"/>
                      <a:pt x="98" y="95"/>
                    </a:cubicBezTo>
                    <a:moveTo>
                      <a:pt x="20" y="85"/>
                    </a:moveTo>
                    <a:cubicBezTo>
                      <a:pt x="20" y="85"/>
                      <a:pt x="20" y="85"/>
                      <a:pt x="20" y="85"/>
                    </a:cubicBezTo>
                    <a:cubicBezTo>
                      <a:pt x="16" y="85"/>
                      <a:pt x="12" y="85"/>
                      <a:pt x="9" y="86"/>
                    </a:cubicBezTo>
                    <a:cubicBezTo>
                      <a:pt x="5" y="88"/>
                      <a:pt x="2" y="90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62" y="140"/>
                      <a:pt x="62" y="140"/>
                      <a:pt x="62" y="140"/>
                    </a:cubicBezTo>
                    <a:cubicBezTo>
                      <a:pt x="58" y="136"/>
                      <a:pt x="56" y="133"/>
                      <a:pt x="56" y="127"/>
                    </a:cubicBezTo>
                    <a:cubicBezTo>
                      <a:pt x="54" y="105"/>
                      <a:pt x="54" y="105"/>
                      <a:pt x="54" y="105"/>
                    </a:cubicBezTo>
                    <a:cubicBezTo>
                      <a:pt x="30" y="111"/>
                      <a:pt x="30" y="111"/>
                      <a:pt x="30" y="111"/>
                    </a:cubicBezTo>
                    <a:cubicBezTo>
                      <a:pt x="30" y="111"/>
                      <a:pt x="30" y="111"/>
                      <a:pt x="29" y="111"/>
                    </a:cubicBezTo>
                    <a:cubicBezTo>
                      <a:pt x="28" y="111"/>
                      <a:pt x="26" y="110"/>
                      <a:pt x="26" y="108"/>
                    </a:cubicBezTo>
                    <a:cubicBezTo>
                      <a:pt x="20" y="85"/>
                      <a:pt x="20" y="85"/>
                      <a:pt x="20" y="85"/>
                    </a:cubicBezTo>
                    <a:cubicBezTo>
                      <a:pt x="17" y="86"/>
                      <a:pt x="13" y="86"/>
                      <a:pt x="10" y="87"/>
                    </a:cubicBezTo>
                    <a:cubicBezTo>
                      <a:pt x="6" y="88"/>
                      <a:pt x="3" y="90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3" y="90"/>
                      <a:pt x="5" y="88"/>
                      <a:pt x="9" y="87"/>
                    </a:cubicBezTo>
                    <a:cubicBezTo>
                      <a:pt x="12" y="86"/>
                      <a:pt x="16" y="85"/>
                      <a:pt x="20" y="85"/>
                    </a:cubicBezTo>
                    <a:cubicBezTo>
                      <a:pt x="20" y="85"/>
                      <a:pt x="20" y="85"/>
                      <a:pt x="20" y="85"/>
                    </a:cubicBezTo>
                    <a:cubicBezTo>
                      <a:pt x="20" y="85"/>
                      <a:pt x="20" y="85"/>
                      <a:pt x="20" y="85"/>
                    </a:cubicBezTo>
                    <a:moveTo>
                      <a:pt x="133" y="48"/>
                    </a:moveTo>
                    <a:cubicBezTo>
                      <a:pt x="133" y="48"/>
                      <a:pt x="133" y="48"/>
                      <a:pt x="133" y="48"/>
                    </a:cubicBezTo>
                    <a:cubicBezTo>
                      <a:pt x="133" y="48"/>
                      <a:pt x="133" y="48"/>
                      <a:pt x="133" y="48"/>
                    </a:cubicBezTo>
                    <a:cubicBezTo>
                      <a:pt x="133" y="48"/>
                      <a:pt x="133" y="48"/>
                      <a:pt x="133" y="48"/>
                    </a:cubicBezTo>
                    <a:moveTo>
                      <a:pt x="125" y="42"/>
                    </a:moveTo>
                    <a:cubicBezTo>
                      <a:pt x="126" y="45"/>
                      <a:pt x="126" y="45"/>
                      <a:pt x="126" y="45"/>
                    </a:cubicBezTo>
                    <a:cubicBezTo>
                      <a:pt x="128" y="46"/>
                      <a:pt x="130" y="47"/>
                      <a:pt x="133" y="48"/>
                    </a:cubicBezTo>
                    <a:cubicBezTo>
                      <a:pt x="133" y="48"/>
                      <a:pt x="133" y="48"/>
                      <a:pt x="133" y="48"/>
                    </a:cubicBezTo>
                    <a:cubicBezTo>
                      <a:pt x="125" y="42"/>
                      <a:pt x="125" y="42"/>
                      <a:pt x="125" y="42"/>
                    </a:cubicBezTo>
                    <a:moveTo>
                      <a:pt x="70" y="0"/>
                    </a:moveTo>
                    <a:cubicBezTo>
                      <a:pt x="70" y="0"/>
                      <a:pt x="70" y="0"/>
                      <a:pt x="70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68" y="4"/>
                      <a:pt x="67" y="7"/>
                      <a:pt x="67" y="11"/>
                    </a:cubicBezTo>
                    <a:cubicBezTo>
                      <a:pt x="67" y="15"/>
                      <a:pt x="67" y="18"/>
                      <a:pt x="68" y="22"/>
                    </a:cubicBezTo>
                    <a:cubicBezTo>
                      <a:pt x="68" y="24"/>
                      <a:pt x="68" y="24"/>
                      <a:pt x="68" y="24"/>
                    </a:cubicBezTo>
                    <a:cubicBezTo>
                      <a:pt x="69" y="24"/>
                      <a:pt x="69" y="24"/>
                      <a:pt x="69" y="24"/>
                    </a:cubicBezTo>
                    <a:cubicBezTo>
                      <a:pt x="68" y="22"/>
                      <a:pt x="68" y="22"/>
                      <a:pt x="68" y="22"/>
                    </a:cubicBezTo>
                    <a:cubicBezTo>
                      <a:pt x="68" y="18"/>
                      <a:pt x="67" y="14"/>
                      <a:pt x="67" y="11"/>
                    </a:cubicBezTo>
                    <a:cubicBezTo>
                      <a:pt x="67" y="7"/>
                      <a:pt x="69" y="4"/>
                      <a:pt x="70" y="1"/>
                    </a:cubicBezTo>
                    <a:cubicBezTo>
                      <a:pt x="71" y="1"/>
                      <a:pt x="71" y="1"/>
                      <a:pt x="71" y="1"/>
                    </a:cubicBezTo>
                    <a:cubicBezTo>
                      <a:pt x="69" y="4"/>
                      <a:pt x="68" y="8"/>
                      <a:pt x="68" y="12"/>
                    </a:cubicBezTo>
                    <a:cubicBezTo>
                      <a:pt x="68" y="15"/>
                      <a:pt x="68" y="19"/>
                      <a:pt x="69" y="23"/>
                    </a:cubicBezTo>
                    <a:cubicBezTo>
                      <a:pt x="69" y="24"/>
                      <a:pt x="69" y="24"/>
                      <a:pt x="69" y="24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70" y="0"/>
                      <a:pt x="70" y="0"/>
                      <a:pt x="70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82" name="Freeform 192"/>
              <p:cNvSpPr>
                <a:spLocks noEditPoints="1"/>
              </p:cNvSpPr>
              <p:nvPr/>
            </p:nvSpPr>
            <p:spPr bwMode="auto">
              <a:xfrm>
                <a:off x="4347" y="2096"/>
                <a:ext cx="72" cy="93"/>
              </a:xfrm>
              <a:custGeom>
                <a:avLst/>
                <a:gdLst>
                  <a:gd name="T0" fmla="*/ 20 w 71"/>
                  <a:gd name="T1" fmla="*/ 84 h 92"/>
                  <a:gd name="T2" fmla="*/ 20 w 71"/>
                  <a:gd name="T3" fmla="*/ 84 h 92"/>
                  <a:gd name="T4" fmla="*/ 9 w 71"/>
                  <a:gd name="T5" fmla="*/ 86 h 92"/>
                  <a:gd name="T6" fmla="*/ 0 w 71"/>
                  <a:gd name="T7" fmla="*/ 92 h 92"/>
                  <a:gd name="T8" fmla="*/ 0 w 71"/>
                  <a:gd name="T9" fmla="*/ 92 h 92"/>
                  <a:gd name="T10" fmla="*/ 10 w 71"/>
                  <a:gd name="T11" fmla="*/ 86 h 92"/>
                  <a:gd name="T12" fmla="*/ 20 w 71"/>
                  <a:gd name="T13" fmla="*/ 84 h 92"/>
                  <a:gd name="T14" fmla="*/ 20 w 71"/>
                  <a:gd name="T15" fmla="*/ 84 h 92"/>
                  <a:gd name="T16" fmla="*/ 70 w 71"/>
                  <a:gd name="T17" fmla="*/ 0 h 92"/>
                  <a:gd name="T18" fmla="*/ 67 w 71"/>
                  <a:gd name="T19" fmla="*/ 10 h 92"/>
                  <a:gd name="T20" fmla="*/ 68 w 71"/>
                  <a:gd name="T21" fmla="*/ 21 h 92"/>
                  <a:gd name="T22" fmla="*/ 69 w 71"/>
                  <a:gd name="T23" fmla="*/ 23 h 92"/>
                  <a:gd name="T24" fmla="*/ 69 w 71"/>
                  <a:gd name="T25" fmla="*/ 23 h 92"/>
                  <a:gd name="T26" fmla="*/ 69 w 71"/>
                  <a:gd name="T27" fmla="*/ 22 h 92"/>
                  <a:gd name="T28" fmla="*/ 68 w 71"/>
                  <a:gd name="T29" fmla="*/ 11 h 92"/>
                  <a:gd name="T30" fmla="*/ 71 w 71"/>
                  <a:gd name="T31" fmla="*/ 0 h 92"/>
                  <a:gd name="T32" fmla="*/ 70 w 71"/>
                  <a:gd name="T3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1" h="92">
                    <a:moveTo>
                      <a:pt x="20" y="84"/>
                    </a:moveTo>
                    <a:cubicBezTo>
                      <a:pt x="20" y="84"/>
                      <a:pt x="20" y="84"/>
                      <a:pt x="20" y="84"/>
                    </a:cubicBezTo>
                    <a:cubicBezTo>
                      <a:pt x="16" y="84"/>
                      <a:pt x="12" y="85"/>
                      <a:pt x="9" y="86"/>
                    </a:cubicBezTo>
                    <a:cubicBezTo>
                      <a:pt x="5" y="87"/>
                      <a:pt x="3" y="89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3" y="89"/>
                      <a:pt x="6" y="87"/>
                      <a:pt x="10" y="86"/>
                    </a:cubicBezTo>
                    <a:cubicBezTo>
                      <a:pt x="13" y="85"/>
                      <a:pt x="17" y="85"/>
                      <a:pt x="20" y="84"/>
                    </a:cubicBezTo>
                    <a:cubicBezTo>
                      <a:pt x="20" y="84"/>
                      <a:pt x="20" y="84"/>
                      <a:pt x="20" y="84"/>
                    </a:cubicBezTo>
                    <a:moveTo>
                      <a:pt x="70" y="0"/>
                    </a:moveTo>
                    <a:cubicBezTo>
                      <a:pt x="69" y="3"/>
                      <a:pt x="67" y="6"/>
                      <a:pt x="67" y="10"/>
                    </a:cubicBezTo>
                    <a:cubicBezTo>
                      <a:pt x="67" y="13"/>
                      <a:pt x="68" y="17"/>
                      <a:pt x="68" y="21"/>
                    </a:cubicBezTo>
                    <a:cubicBezTo>
                      <a:pt x="69" y="23"/>
                      <a:pt x="69" y="23"/>
                      <a:pt x="69" y="23"/>
                    </a:cubicBezTo>
                    <a:cubicBezTo>
                      <a:pt x="69" y="23"/>
                      <a:pt x="69" y="23"/>
                      <a:pt x="69" y="23"/>
                    </a:cubicBezTo>
                    <a:cubicBezTo>
                      <a:pt x="69" y="22"/>
                      <a:pt x="69" y="22"/>
                      <a:pt x="69" y="22"/>
                    </a:cubicBezTo>
                    <a:cubicBezTo>
                      <a:pt x="68" y="18"/>
                      <a:pt x="68" y="14"/>
                      <a:pt x="68" y="11"/>
                    </a:cubicBezTo>
                    <a:cubicBezTo>
                      <a:pt x="68" y="7"/>
                      <a:pt x="69" y="3"/>
                      <a:pt x="71" y="0"/>
                    </a:cubicBezTo>
                    <a:cubicBezTo>
                      <a:pt x="70" y="0"/>
                      <a:pt x="70" y="0"/>
                      <a:pt x="70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83" name="Freeform 193"/>
              <p:cNvSpPr>
                <a:spLocks noEditPoints="1"/>
              </p:cNvSpPr>
              <p:nvPr/>
            </p:nvSpPr>
            <p:spPr bwMode="auto">
              <a:xfrm>
                <a:off x="4402" y="2140"/>
                <a:ext cx="79" cy="96"/>
              </a:xfrm>
              <a:custGeom>
                <a:avLst/>
                <a:gdLst>
                  <a:gd name="T0" fmla="*/ 1 w 79"/>
                  <a:gd name="T1" fmla="*/ 60 h 95"/>
                  <a:gd name="T2" fmla="*/ 0 w 79"/>
                  <a:gd name="T3" fmla="*/ 60 h 95"/>
                  <a:gd name="T4" fmla="*/ 2 w 79"/>
                  <a:gd name="T5" fmla="*/ 82 h 95"/>
                  <a:gd name="T6" fmla="*/ 8 w 79"/>
                  <a:gd name="T7" fmla="*/ 95 h 95"/>
                  <a:gd name="T8" fmla="*/ 8 w 79"/>
                  <a:gd name="T9" fmla="*/ 95 h 95"/>
                  <a:gd name="T10" fmla="*/ 8 w 79"/>
                  <a:gd name="T11" fmla="*/ 95 h 95"/>
                  <a:gd name="T12" fmla="*/ 8 w 79"/>
                  <a:gd name="T13" fmla="*/ 95 h 95"/>
                  <a:gd name="T14" fmla="*/ 8 w 79"/>
                  <a:gd name="T15" fmla="*/ 95 h 95"/>
                  <a:gd name="T16" fmla="*/ 2 w 79"/>
                  <a:gd name="T17" fmla="*/ 83 h 95"/>
                  <a:gd name="T18" fmla="*/ 1 w 79"/>
                  <a:gd name="T19" fmla="*/ 60 h 95"/>
                  <a:gd name="T20" fmla="*/ 72 w 79"/>
                  <a:gd name="T21" fmla="*/ 0 h 95"/>
                  <a:gd name="T22" fmla="*/ 72 w 79"/>
                  <a:gd name="T23" fmla="*/ 1 h 95"/>
                  <a:gd name="T24" fmla="*/ 79 w 79"/>
                  <a:gd name="T25" fmla="*/ 3 h 95"/>
                  <a:gd name="T26" fmla="*/ 79 w 79"/>
                  <a:gd name="T27" fmla="*/ 3 h 95"/>
                  <a:gd name="T28" fmla="*/ 79 w 79"/>
                  <a:gd name="T29" fmla="*/ 3 h 95"/>
                  <a:gd name="T30" fmla="*/ 79 w 79"/>
                  <a:gd name="T31" fmla="*/ 3 h 95"/>
                  <a:gd name="T32" fmla="*/ 72 w 79"/>
                  <a:gd name="T33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9" h="95">
                    <a:moveTo>
                      <a:pt x="1" y="60"/>
                    </a:moveTo>
                    <a:cubicBezTo>
                      <a:pt x="0" y="60"/>
                      <a:pt x="0" y="60"/>
                      <a:pt x="0" y="60"/>
                    </a:cubicBezTo>
                    <a:cubicBezTo>
                      <a:pt x="2" y="82"/>
                      <a:pt x="2" y="82"/>
                      <a:pt x="2" y="82"/>
                    </a:cubicBezTo>
                    <a:cubicBezTo>
                      <a:pt x="2" y="88"/>
                      <a:pt x="4" y="91"/>
                      <a:pt x="8" y="95"/>
                    </a:cubicBezTo>
                    <a:cubicBezTo>
                      <a:pt x="8" y="95"/>
                      <a:pt x="8" y="95"/>
                      <a:pt x="8" y="95"/>
                    </a:cubicBezTo>
                    <a:cubicBezTo>
                      <a:pt x="8" y="95"/>
                      <a:pt x="8" y="95"/>
                      <a:pt x="8" y="95"/>
                    </a:cubicBezTo>
                    <a:cubicBezTo>
                      <a:pt x="8" y="95"/>
                      <a:pt x="8" y="95"/>
                      <a:pt x="8" y="95"/>
                    </a:cubicBezTo>
                    <a:cubicBezTo>
                      <a:pt x="8" y="95"/>
                      <a:pt x="8" y="95"/>
                      <a:pt x="8" y="95"/>
                    </a:cubicBezTo>
                    <a:cubicBezTo>
                      <a:pt x="4" y="91"/>
                      <a:pt x="3" y="88"/>
                      <a:pt x="2" y="83"/>
                    </a:cubicBezTo>
                    <a:cubicBezTo>
                      <a:pt x="1" y="60"/>
                      <a:pt x="1" y="60"/>
                      <a:pt x="1" y="60"/>
                    </a:cubicBezTo>
                    <a:moveTo>
                      <a:pt x="72" y="0"/>
                    </a:moveTo>
                    <a:cubicBezTo>
                      <a:pt x="72" y="1"/>
                      <a:pt x="72" y="1"/>
                      <a:pt x="72" y="1"/>
                    </a:cubicBezTo>
                    <a:cubicBezTo>
                      <a:pt x="74" y="1"/>
                      <a:pt x="76" y="2"/>
                      <a:pt x="79" y="3"/>
                    </a:cubicBezTo>
                    <a:cubicBezTo>
                      <a:pt x="79" y="3"/>
                      <a:pt x="79" y="3"/>
                      <a:pt x="79" y="3"/>
                    </a:cubicBezTo>
                    <a:cubicBezTo>
                      <a:pt x="79" y="3"/>
                      <a:pt x="79" y="3"/>
                      <a:pt x="79" y="3"/>
                    </a:cubicBezTo>
                    <a:cubicBezTo>
                      <a:pt x="79" y="3"/>
                      <a:pt x="79" y="3"/>
                      <a:pt x="79" y="3"/>
                    </a:cubicBezTo>
                    <a:cubicBezTo>
                      <a:pt x="76" y="2"/>
                      <a:pt x="74" y="1"/>
                      <a:pt x="72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84" name="Freeform 194"/>
              <p:cNvSpPr>
                <a:spLocks noEditPoints="1"/>
              </p:cNvSpPr>
              <p:nvPr/>
            </p:nvSpPr>
            <p:spPr bwMode="auto">
              <a:xfrm>
                <a:off x="4403" y="2141"/>
                <a:ext cx="78" cy="96"/>
              </a:xfrm>
              <a:custGeom>
                <a:avLst/>
                <a:gdLst>
                  <a:gd name="T0" fmla="*/ 43 w 78"/>
                  <a:gd name="T1" fmla="*/ 49 h 95"/>
                  <a:gd name="T2" fmla="*/ 1 w 78"/>
                  <a:gd name="T3" fmla="*/ 59 h 95"/>
                  <a:gd name="T4" fmla="*/ 2 w 78"/>
                  <a:gd name="T5" fmla="*/ 83 h 95"/>
                  <a:gd name="T6" fmla="*/ 5 w 78"/>
                  <a:gd name="T7" fmla="*/ 91 h 95"/>
                  <a:gd name="T8" fmla="*/ 2 w 78"/>
                  <a:gd name="T9" fmla="*/ 82 h 95"/>
                  <a:gd name="T10" fmla="*/ 0 w 78"/>
                  <a:gd name="T11" fmla="*/ 59 h 95"/>
                  <a:gd name="T12" fmla="*/ 0 w 78"/>
                  <a:gd name="T13" fmla="*/ 59 h 95"/>
                  <a:gd name="T14" fmla="*/ 1 w 78"/>
                  <a:gd name="T15" fmla="*/ 82 h 95"/>
                  <a:gd name="T16" fmla="*/ 7 w 78"/>
                  <a:gd name="T17" fmla="*/ 94 h 95"/>
                  <a:gd name="T18" fmla="*/ 7 w 78"/>
                  <a:gd name="T19" fmla="*/ 95 h 95"/>
                  <a:gd name="T20" fmla="*/ 43 w 78"/>
                  <a:gd name="T21" fmla="*/ 49 h 95"/>
                  <a:gd name="T22" fmla="*/ 71 w 78"/>
                  <a:gd name="T23" fmla="*/ 0 h 95"/>
                  <a:gd name="T24" fmla="*/ 71 w 78"/>
                  <a:gd name="T25" fmla="*/ 0 h 95"/>
                  <a:gd name="T26" fmla="*/ 74 w 78"/>
                  <a:gd name="T27" fmla="*/ 1 h 95"/>
                  <a:gd name="T28" fmla="*/ 71 w 78"/>
                  <a:gd name="T29" fmla="*/ 0 h 95"/>
                  <a:gd name="T30" fmla="*/ 73 w 78"/>
                  <a:gd name="T31" fmla="*/ 9 h 95"/>
                  <a:gd name="T32" fmla="*/ 78 w 78"/>
                  <a:gd name="T33" fmla="*/ 2 h 95"/>
                  <a:gd name="T34" fmla="*/ 78 w 78"/>
                  <a:gd name="T35" fmla="*/ 2 h 95"/>
                  <a:gd name="T36" fmla="*/ 78 w 78"/>
                  <a:gd name="T37" fmla="*/ 2 h 95"/>
                  <a:gd name="T38" fmla="*/ 71 w 78"/>
                  <a:gd name="T3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8" h="95">
                    <a:moveTo>
                      <a:pt x="43" y="49"/>
                    </a:moveTo>
                    <a:cubicBezTo>
                      <a:pt x="1" y="59"/>
                      <a:pt x="1" y="59"/>
                      <a:pt x="1" y="59"/>
                    </a:cubicBezTo>
                    <a:cubicBezTo>
                      <a:pt x="2" y="83"/>
                      <a:pt x="2" y="83"/>
                      <a:pt x="2" y="83"/>
                    </a:cubicBezTo>
                    <a:cubicBezTo>
                      <a:pt x="3" y="86"/>
                      <a:pt x="3" y="89"/>
                      <a:pt x="5" y="91"/>
                    </a:cubicBezTo>
                    <a:cubicBezTo>
                      <a:pt x="3" y="89"/>
                      <a:pt x="2" y="86"/>
                      <a:pt x="2" y="82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1" y="82"/>
                      <a:pt x="1" y="82"/>
                      <a:pt x="1" y="82"/>
                    </a:cubicBezTo>
                    <a:cubicBezTo>
                      <a:pt x="2" y="87"/>
                      <a:pt x="3" y="90"/>
                      <a:pt x="7" y="94"/>
                    </a:cubicBezTo>
                    <a:cubicBezTo>
                      <a:pt x="7" y="95"/>
                      <a:pt x="7" y="95"/>
                      <a:pt x="7" y="95"/>
                    </a:cubicBezTo>
                    <a:cubicBezTo>
                      <a:pt x="43" y="49"/>
                      <a:pt x="43" y="49"/>
                      <a:pt x="43" y="49"/>
                    </a:cubicBezTo>
                    <a:moveTo>
                      <a:pt x="71" y="0"/>
                    </a:moveTo>
                    <a:cubicBezTo>
                      <a:pt x="71" y="0"/>
                      <a:pt x="71" y="0"/>
                      <a:pt x="71" y="0"/>
                    </a:cubicBezTo>
                    <a:cubicBezTo>
                      <a:pt x="72" y="0"/>
                      <a:pt x="73" y="1"/>
                      <a:pt x="74" y="1"/>
                    </a:cubicBezTo>
                    <a:cubicBezTo>
                      <a:pt x="73" y="1"/>
                      <a:pt x="72" y="0"/>
                      <a:pt x="71" y="0"/>
                    </a:cubicBezTo>
                    <a:cubicBezTo>
                      <a:pt x="73" y="9"/>
                      <a:pt x="73" y="9"/>
                      <a:pt x="73" y="9"/>
                    </a:cubicBezTo>
                    <a:cubicBezTo>
                      <a:pt x="78" y="2"/>
                      <a:pt x="78" y="2"/>
                      <a:pt x="78" y="2"/>
                    </a:cubicBezTo>
                    <a:cubicBezTo>
                      <a:pt x="78" y="2"/>
                      <a:pt x="78" y="2"/>
                      <a:pt x="78" y="2"/>
                    </a:cubicBezTo>
                    <a:cubicBezTo>
                      <a:pt x="78" y="2"/>
                      <a:pt x="78" y="2"/>
                      <a:pt x="78" y="2"/>
                    </a:cubicBezTo>
                    <a:cubicBezTo>
                      <a:pt x="75" y="1"/>
                      <a:pt x="73" y="0"/>
                      <a:pt x="71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85" name="Freeform 195"/>
              <p:cNvSpPr>
                <a:spLocks noEditPoints="1"/>
              </p:cNvSpPr>
              <p:nvPr/>
            </p:nvSpPr>
            <p:spPr bwMode="auto">
              <a:xfrm>
                <a:off x="4403" y="2141"/>
                <a:ext cx="74" cy="92"/>
              </a:xfrm>
              <a:custGeom>
                <a:avLst/>
                <a:gdLst>
                  <a:gd name="T0" fmla="*/ 1 w 74"/>
                  <a:gd name="T1" fmla="*/ 59 h 91"/>
                  <a:gd name="T2" fmla="*/ 0 w 74"/>
                  <a:gd name="T3" fmla="*/ 59 h 91"/>
                  <a:gd name="T4" fmla="*/ 2 w 74"/>
                  <a:gd name="T5" fmla="*/ 82 h 91"/>
                  <a:gd name="T6" fmla="*/ 5 w 74"/>
                  <a:gd name="T7" fmla="*/ 91 h 91"/>
                  <a:gd name="T8" fmla="*/ 2 w 74"/>
                  <a:gd name="T9" fmla="*/ 83 h 91"/>
                  <a:gd name="T10" fmla="*/ 1 w 74"/>
                  <a:gd name="T11" fmla="*/ 59 h 91"/>
                  <a:gd name="T12" fmla="*/ 71 w 74"/>
                  <a:gd name="T13" fmla="*/ 0 h 91"/>
                  <a:gd name="T14" fmla="*/ 71 w 74"/>
                  <a:gd name="T15" fmla="*/ 0 h 91"/>
                  <a:gd name="T16" fmla="*/ 74 w 74"/>
                  <a:gd name="T17" fmla="*/ 1 h 91"/>
                  <a:gd name="T18" fmla="*/ 71 w 74"/>
                  <a:gd name="T19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4" h="91">
                    <a:moveTo>
                      <a:pt x="1" y="59"/>
                    </a:moveTo>
                    <a:cubicBezTo>
                      <a:pt x="0" y="59"/>
                      <a:pt x="0" y="59"/>
                      <a:pt x="0" y="59"/>
                    </a:cubicBezTo>
                    <a:cubicBezTo>
                      <a:pt x="2" y="82"/>
                      <a:pt x="2" y="82"/>
                      <a:pt x="2" y="82"/>
                    </a:cubicBezTo>
                    <a:cubicBezTo>
                      <a:pt x="2" y="86"/>
                      <a:pt x="3" y="89"/>
                      <a:pt x="5" y="91"/>
                    </a:cubicBezTo>
                    <a:cubicBezTo>
                      <a:pt x="3" y="89"/>
                      <a:pt x="3" y="86"/>
                      <a:pt x="2" y="83"/>
                    </a:cubicBezTo>
                    <a:cubicBezTo>
                      <a:pt x="1" y="59"/>
                      <a:pt x="1" y="59"/>
                      <a:pt x="1" y="59"/>
                    </a:cubicBezTo>
                    <a:moveTo>
                      <a:pt x="71" y="0"/>
                    </a:moveTo>
                    <a:cubicBezTo>
                      <a:pt x="71" y="0"/>
                      <a:pt x="71" y="0"/>
                      <a:pt x="71" y="0"/>
                    </a:cubicBezTo>
                    <a:cubicBezTo>
                      <a:pt x="72" y="0"/>
                      <a:pt x="73" y="1"/>
                      <a:pt x="74" y="1"/>
                    </a:cubicBezTo>
                    <a:cubicBezTo>
                      <a:pt x="73" y="1"/>
                      <a:pt x="72" y="0"/>
                      <a:pt x="71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86" name="Freeform 196"/>
              <p:cNvSpPr>
                <a:spLocks noEditPoints="1"/>
              </p:cNvSpPr>
              <p:nvPr/>
            </p:nvSpPr>
            <p:spPr bwMode="auto">
              <a:xfrm>
                <a:off x="4357" y="2108"/>
                <a:ext cx="126" cy="99"/>
              </a:xfrm>
              <a:custGeom>
                <a:avLst/>
                <a:gdLst>
                  <a:gd name="T0" fmla="*/ 16 w 125"/>
                  <a:gd name="T1" fmla="*/ 51 h 98"/>
                  <a:gd name="T2" fmla="*/ 102 w 125"/>
                  <a:gd name="T3" fmla="*/ 30 h 98"/>
                  <a:gd name="T4" fmla="*/ 16 w 125"/>
                  <a:gd name="T5" fmla="*/ 51 h 98"/>
                  <a:gd name="T6" fmla="*/ 13 w 125"/>
                  <a:gd name="T7" fmla="*/ 37 h 98"/>
                  <a:gd name="T8" fmla="*/ 99 w 125"/>
                  <a:gd name="T9" fmla="*/ 17 h 98"/>
                  <a:gd name="T10" fmla="*/ 13 w 125"/>
                  <a:gd name="T11" fmla="*/ 37 h 98"/>
                  <a:gd name="T12" fmla="*/ 105 w 125"/>
                  <a:gd name="T13" fmla="*/ 0 h 98"/>
                  <a:gd name="T14" fmla="*/ 104 w 125"/>
                  <a:gd name="T15" fmla="*/ 0 h 98"/>
                  <a:gd name="T16" fmla="*/ 83 w 125"/>
                  <a:gd name="T17" fmla="*/ 5 h 98"/>
                  <a:gd name="T18" fmla="*/ 83 w 125"/>
                  <a:gd name="T19" fmla="*/ 5 h 98"/>
                  <a:gd name="T20" fmla="*/ 59 w 125"/>
                  <a:gd name="T21" fmla="*/ 11 h 98"/>
                  <a:gd name="T22" fmla="*/ 59 w 125"/>
                  <a:gd name="T23" fmla="*/ 11 h 98"/>
                  <a:gd name="T24" fmla="*/ 58 w 125"/>
                  <a:gd name="T25" fmla="*/ 11 h 98"/>
                  <a:gd name="T26" fmla="*/ 58 w 125"/>
                  <a:gd name="T27" fmla="*/ 11 h 98"/>
                  <a:gd name="T28" fmla="*/ 39 w 125"/>
                  <a:gd name="T29" fmla="*/ 15 h 98"/>
                  <a:gd name="T30" fmla="*/ 39 w 125"/>
                  <a:gd name="T31" fmla="*/ 15 h 98"/>
                  <a:gd name="T32" fmla="*/ 3 w 125"/>
                  <a:gd name="T33" fmla="*/ 24 h 98"/>
                  <a:gd name="T34" fmla="*/ 0 w 125"/>
                  <a:gd name="T35" fmla="*/ 28 h 98"/>
                  <a:gd name="T36" fmla="*/ 7 w 125"/>
                  <a:gd name="T37" fmla="*/ 57 h 98"/>
                  <a:gd name="T38" fmla="*/ 7 w 125"/>
                  <a:gd name="T39" fmla="*/ 57 h 98"/>
                  <a:gd name="T40" fmla="*/ 10 w 125"/>
                  <a:gd name="T41" fmla="*/ 71 h 98"/>
                  <a:gd name="T42" fmla="*/ 10 w 125"/>
                  <a:gd name="T43" fmla="*/ 72 h 98"/>
                  <a:gd name="T44" fmla="*/ 10 w 125"/>
                  <a:gd name="T45" fmla="*/ 72 h 98"/>
                  <a:gd name="T46" fmla="*/ 10 w 125"/>
                  <a:gd name="T47" fmla="*/ 72 h 98"/>
                  <a:gd name="T48" fmla="*/ 16 w 125"/>
                  <a:gd name="T49" fmla="*/ 95 h 98"/>
                  <a:gd name="T50" fmla="*/ 19 w 125"/>
                  <a:gd name="T51" fmla="*/ 98 h 98"/>
                  <a:gd name="T52" fmla="*/ 20 w 125"/>
                  <a:gd name="T53" fmla="*/ 98 h 98"/>
                  <a:gd name="T54" fmla="*/ 44 w 125"/>
                  <a:gd name="T55" fmla="*/ 92 h 98"/>
                  <a:gd name="T56" fmla="*/ 45 w 125"/>
                  <a:gd name="T57" fmla="*/ 92 h 98"/>
                  <a:gd name="T58" fmla="*/ 45 w 125"/>
                  <a:gd name="T59" fmla="*/ 92 h 98"/>
                  <a:gd name="T60" fmla="*/ 46 w 125"/>
                  <a:gd name="T61" fmla="*/ 92 h 98"/>
                  <a:gd name="T62" fmla="*/ 88 w 125"/>
                  <a:gd name="T63" fmla="*/ 82 h 98"/>
                  <a:gd name="T64" fmla="*/ 122 w 125"/>
                  <a:gd name="T65" fmla="*/ 74 h 98"/>
                  <a:gd name="T66" fmla="*/ 125 w 125"/>
                  <a:gd name="T67" fmla="*/ 69 h 98"/>
                  <a:gd name="T68" fmla="*/ 118 w 125"/>
                  <a:gd name="T69" fmla="*/ 42 h 98"/>
                  <a:gd name="T70" fmla="*/ 116 w 125"/>
                  <a:gd name="T71" fmla="*/ 33 h 98"/>
                  <a:gd name="T72" fmla="*/ 116 w 125"/>
                  <a:gd name="T73" fmla="*/ 33 h 98"/>
                  <a:gd name="T74" fmla="*/ 116 w 125"/>
                  <a:gd name="T75" fmla="*/ 33 h 98"/>
                  <a:gd name="T76" fmla="*/ 116 w 125"/>
                  <a:gd name="T77" fmla="*/ 32 h 98"/>
                  <a:gd name="T78" fmla="*/ 115 w 125"/>
                  <a:gd name="T79" fmla="*/ 29 h 98"/>
                  <a:gd name="T80" fmla="*/ 115 w 125"/>
                  <a:gd name="T81" fmla="*/ 29 h 98"/>
                  <a:gd name="T82" fmla="*/ 109 w 125"/>
                  <a:gd name="T83" fmla="*/ 3 h 98"/>
                  <a:gd name="T84" fmla="*/ 105 w 125"/>
                  <a:gd name="T85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25" h="98">
                    <a:moveTo>
                      <a:pt x="16" y="51"/>
                    </a:moveTo>
                    <a:cubicBezTo>
                      <a:pt x="102" y="30"/>
                      <a:pt x="102" y="30"/>
                      <a:pt x="102" y="30"/>
                    </a:cubicBezTo>
                    <a:cubicBezTo>
                      <a:pt x="16" y="51"/>
                      <a:pt x="16" y="51"/>
                      <a:pt x="16" y="51"/>
                    </a:cubicBezTo>
                    <a:moveTo>
                      <a:pt x="13" y="37"/>
                    </a:moveTo>
                    <a:cubicBezTo>
                      <a:pt x="99" y="17"/>
                      <a:pt x="99" y="17"/>
                      <a:pt x="99" y="17"/>
                    </a:cubicBezTo>
                    <a:cubicBezTo>
                      <a:pt x="13" y="37"/>
                      <a:pt x="13" y="37"/>
                      <a:pt x="13" y="37"/>
                    </a:cubicBezTo>
                    <a:moveTo>
                      <a:pt x="105" y="0"/>
                    </a:moveTo>
                    <a:cubicBezTo>
                      <a:pt x="105" y="0"/>
                      <a:pt x="105" y="0"/>
                      <a:pt x="104" y="0"/>
                    </a:cubicBezTo>
                    <a:cubicBezTo>
                      <a:pt x="83" y="5"/>
                      <a:pt x="83" y="5"/>
                      <a:pt x="83" y="5"/>
                    </a:cubicBezTo>
                    <a:cubicBezTo>
                      <a:pt x="83" y="5"/>
                      <a:pt x="83" y="5"/>
                      <a:pt x="83" y="5"/>
                    </a:cubicBezTo>
                    <a:cubicBezTo>
                      <a:pt x="59" y="11"/>
                      <a:pt x="59" y="11"/>
                      <a:pt x="59" y="11"/>
                    </a:cubicBezTo>
                    <a:cubicBezTo>
                      <a:pt x="59" y="11"/>
                      <a:pt x="59" y="11"/>
                      <a:pt x="59" y="11"/>
                    </a:cubicBezTo>
                    <a:cubicBezTo>
                      <a:pt x="58" y="11"/>
                      <a:pt x="58" y="11"/>
                      <a:pt x="58" y="11"/>
                    </a:cubicBezTo>
                    <a:cubicBezTo>
                      <a:pt x="58" y="11"/>
                      <a:pt x="58" y="11"/>
                      <a:pt x="58" y="11"/>
                    </a:cubicBezTo>
                    <a:cubicBezTo>
                      <a:pt x="39" y="15"/>
                      <a:pt x="39" y="15"/>
                      <a:pt x="39" y="15"/>
                    </a:cubicBezTo>
                    <a:cubicBezTo>
                      <a:pt x="39" y="15"/>
                      <a:pt x="39" y="15"/>
                      <a:pt x="39" y="15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1" y="24"/>
                      <a:pt x="0" y="26"/>
                      <a:pt x="0" y="28"/>
                    </a:cubicBezTo>
                    <a:cubicBezTo>
                      <a:pt x="7" y="57"/>
                      <a:pt x="7" y="57"/>
                      <a:pt x="7" y="57"/>
                    </a:cubicBezTo>
                    <a:cubicBezTo>
                      <a:pt x="7" y="57"/>
                      <a:pt x="7" y="57"/>
                      <a:pt x="7" y="57"/>
                    </a:cubicBezTo>
                    <a:cubicBezTo>
                      <a:pt x="10" y="71"/>
                      <a:pt x="10" y="71"/>
                      <a:pt x="10" y="71"/>
                    </a:cubicBezTo>
                    <a:cubicBezTo>
                      <a:pt x="10" y="72"/>
                      <a:pt x="10" y="72"/>
                      <a:pt x="10" y="72"/>
                    </a:cubicBezTo>
                    <a:cubicBezTo>
                      <a:pt x="10" y="72"/>
                      <a:pt x="10" y="72"/>
                      <a:pt x="10" y="72"/>
                    </a:cubicBezTo>
                    <a:cubicBezTo>
                      <a:pt x="10" y="72"/>
                      <a:pt x="10" y="72"/>
                      <a:pt x="10" y="72"/>
                    </a:cubicBezTo>
                    <a:cubicBezTo>
                      <a:pt x="16" y="95"/>
                      <a:pt x="16" y="95"/>
                      <a:pt x="16" y="95"/>
                    </a:cubicBezTo>
                    <a:cubicBezTo>
                      <a:pt x="16" y="97"/>
                      <a:pt x="18" y="98"/>
                      <a:pt x="19" y="98"/>
                    </a:cubicBezTo>
                    <a:cubicBezTo>
                      <a:pt x="20" y="98"/>
                      <a:pt x="20" y="98"/>
                      <a:pt x="20" y="98"/>
                    </a:cubicBezTo>
                    <a:cubicBezTo>
                      <a:pt x="44" y="92"/>
                      <a:pt x="44" y="92"/>
                      <a:pt x="44" y="92"/>
                    </a:cubicBezTo>
                    <a:cubicBezTo>
                      <a:pt x="45" y="92"/>
                      <a:pt x="45" y="92"/>
                      <a:pt x="45" y="92"/>
                    </a:cubicBezTo>
                    <a:cubicBezTo>
                      <a:pt x="45" y="92"/>
                      <a:pt x="45" y="92"/>
                      <a:pt x="45" y="92"/>
                    </a:cubicBezTo>
                    <a:cubicBezTo>
                      <a:pt x="46" y="92"/>
                      <a:pt x="46" y="92"/>
                      <a:pt x="46" y="92"/>
                    </a:cubicBezTo>
                    <a:cubicBezTo>
                      <a:pt x="88" y="82"/>
                      <a:pt x="88" y="82"/>
                      <a:pt x="88" y="82"/>
                    </a:cubicBezTo>
                    <a:cubicBezTo>
                      <a:pt x="122" y="74"/>
                      <a:pt x="122" y="74"/>
                      <a:pt x="122" y="74"/>
                    </a:cubicBezTo>
                    <a:cubicBezTo>
                      <a:pt x="124" y="74"/>
                      <a:pt x="125" y="72"/>
                      <a:pt x="125" y="69"/>
                    </a:cubicBezTo>
                    <a:cubicBezTo>
                      <a:pt x="118" y="42"/>
                      <a:pt x="118" y="42"/>
                      <a:pt x="118" y="42"/>
                    </a:cubicBezTo>
                    <a:cubicBezTo>
                      <a:pt x="116" y="33"/>
                      <a:pt x="116" y="33"/>
                      <a:pt x="116" y="33"/>
                    </a:cubicBezTo>
                    <a:cubicBezTo>
                      <a:pt x="116" y="33"/>
                      <a:pt x="116" y="33"/>
                      <a:pt x="116" y="33"/>
                    </a:cubicBezTo>
                    <a:cubicBezTo>
                      <a:pt x="116" y="33"/>
                      <a:pt x="116" y="33"/>
                      <a:pt x="116" y="33"/>
                    </a:cubicBezTo>
                    <a:cubicBezTo>
                      <a:pt x="116" y="32"/>
                      <a:pt x="116" y="32"/>
                      <a:pt x="116" y="32"/>
                    </a:cubicBezTo>
                    <a:cubicBezTo>
                      <a:pt x="115" y="29"/>
                      <a:pt x="115" y="29"/>
                      <a:pt x="115" y="29"/>
                    </a:cubicBezTo>
                    <a:cubicBezTo>
                      <a:pt x="115" y="29"/>
                      <a:pt x="115" y="29"/>
                      <a:pt x="115" y="29"/>
                    </a:cubicBezTo>
                    <a:cubicBezTo>
                      <a:pt x="109" y="3"/>
                      <a:pt x="109" y="3"/>
                      <a:pt x="109" y="3"/>
                    </a:cubicBezTo>
                    <a:cubicBezTo>
                      <a:pt x="109" y="1"/>
                      <a:pt x="107" y="0"/>
                      <a:pt x="105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87" name="Freeform 197"/>
              <p:cNvSpPr>
                <a:spLocks/>
              </p:cNvSpPr>
              <p:nvPr/>
            </p:nvSpPr>
            <p:spPr bwMode="auto">
              <a:xfrm>
                <a:off x="4371" y="2125"/>
                <a:ext cx="86" cy="20"/>
              </a:xfrm>
              <a:custGeom>
                <a:avLst/>
                <a:gdLst>
                  <a:gd name="T0" fmla="*/ 86 w 86"/>
                  <a:gd name="T1" fmla="*/ 0 h 20"/>
                  <a:gd name="T2" fmla="*/ 0 w 86"/>
                  <a:gd name="T3" fmla="*/ 20 h 20"/>
                  <a:gd name="T4" fmla="*/ 86 w 86"/>
                  <a:gd name="T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6" h="20">
                    <a:moveTo>
                      <a:pt x="86" y="0"/>
                    </a:moveTo>
                    <a:lnTo>
                      <a:pt x="0" y="20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88" name="Freeform 198"/>
              <p:cNvSpPr>
                <a:spLocks/>
              </p:cNvSpPr>
              <p:nvPr/>
            </p:nvSpPr>
            <p:spPr bwMode="auto">
              <a:xfrm>
                <a:off x="4371" y="2125"/>
                <a:ext cx="86" cy="20"/>
              </a:xfrm>
              <a:custGeom>
                <a:avLst/>
                <a:gdLst>
                  <a:gd name="T0" fmla="*/ 86 w 86"/>
                  <a:gd name="T1" fmla="*/ 0 h 20"/>
                  <a:gd name="T2" fmla="*/ 0 w 86"/>
                  <a:gd name="T3" fmla="*/ 20 h 20"/>
                  <a:gd name="T4" fmla="*/ 86 w 86"/>
                  <a:gd name="T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6" h="20">
                    <a:moveTo>
                      <a:pt x="86" y="0"/>
                    </a:moveTo>
                    <a:lnTo>
                      <a:pt x="0" y="20"/>
                    </a:lnTo>
                    <a:lnTo>
                      <a:pt x="8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89" name="Freeform 199"/>
              <p:cNvSpPr>
                <a:spLocks/>
              </p:cNvSpPr>
              <p:nvPr/>
            </p:nvSpPr>
            <p:spPr bwMode="auto">
              <a:xfrm>
                <a:off x="4374" y="2138"/>
                <a:ext cx="86" cy="21"/>
              </a:xfrm>
              <a:custGeom>
                <a:avLst/>
                <a:gdLst>
                  <a:gd name="T0" fmla="*/ 86 w 86"/>
                  <a:gd name="T1" fmla="*/ 0 h 21"/>
                  <a:gd name="T2" fmla="*/ 0 w 86"/>
                  <a:gd name="T3" fmla="*/ 21 h 21"/>
                  <a:gd name="T4" fmla="*/ 86 w 86"/>
                  <a:gd name="T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6" h="21">
                    <a:moveTo>
                      <a:pt x="86" y="0"/>
                    </a:moveTo>
                    <a:lnTo>
                      <a:pt x="0" y="21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290" name="Freeform 200"/>
              <p:cNvSpPr>
                <a:spLocks/>
              </p:cNvSpPr>
              <p:nvPr/>
            </p:nvSpPr>
            <p:spPr bwMode="auto">
              <a:xfrm>
                <a:off x="4374" y="2138"/>
                <a:ext cx="86" cy="21"/>
              </a:xfrm>
              <a:custGeom>
                <a:avLst/>
                <a:gdLst>
                  <a:gd name="T0" fmla="*/ 86 w 86"/>
                  <a:gd name="T1" fmla="*/ 0 h 21"/>
                  <a:gd name="T2" fmla="*/ 0 w 86"/>
                  <a:gd name="T3" fmla="*/ 21 h 21"/>
                  <a:gd name="T4" fmla="*/ 86 w 86"/>
                  <a:gd name="T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6" h="21">
                    <a:moveTo>
                      <a:pt x="86" y="0"/>
                    </a:moveTo>
                    <a:lnTo>
                      <a:pt x="0" y="21"/>
                    </a:lnTo>
                    <a:lnTo>
                      <a:pt x="8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pic>
            <p:nvPicPr>
              <p:cNvPr id="1291" name="Picture 201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39" y="2087"/>
                <a:ext cx="142" cy="1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92" name="Picture 202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8" y="2084"/>
                <a:ext cx="90" cy="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93" name="Freeform 203"/>
              <p:cNvSpPr>
                <a:spLocks/>
              </p:cNvSpPr>
              <p:nvPr/>
            </p:nvSpPr>
            <p:spPr bwMode="auto">
              <a:xfrm>
                <a:off x="4331" y="2088"/>
                <a:ext cx="83" cy="96"/>
              </a:xfrm>
              <a:custGeom>
                <a:avLst/>
                <a:gdLst>
                  <a:gd name="T0" fmla="*/ 82 w 82"/>
                  <a:gd name="T1" fmla="*/ 4 h 96"/>
                  <a:gd name="T2" fmla="*/ 82 w 82"/>
                  <a:gd name="T3" fmla="*/ 4 h 96"/>
                  <a:gd name="T4" fmla="*/ 73 w 82"/>
                  <a:gd name="T5" fmla="*/ 1 h 96"/>
                  <a:gd name="T6" fmla="*/ 65 w 82"/>
                  <a:gd name="T7" fmla="*/ 2 h 96"/>
                  <a:gd name="T8" fmla="*/ 17 w 82"/>
                  <a:gd name="T9" fmla="*/ 12 h 96"/>
                  <a:gd name="T10" fmla="*/ 2 w 82"/>
                  <a:gd name="T11" fmla="*/ 32 h 96"/>
                  <a:gd name="T12" fmla="*/ 5 w 82"/>
                  <a:gd name="T13" fmla="*/ 81 h 96"/>
                  <a:gd name="T14" fmla="*/ 6 w 82"/>
                  <a:gd name="T15" fmla="*/ 89 h 96"/>
                  <a:gd name="T16" fmla="*/ 11 w 82"/>
                  <a:gd name="T17" fmla="*/ 96 h 96"/>
                  <a:gd name="T18" fmla="*/ 11 w 82"/>
                  <a:gd name="T19" fmla="*/ 96 h 96"/>
                  <a:gd name="T20" fmla="*/ 5 w 82"/>
                  <a:gd name="T21" fmla="*/ 88 h 96"/>
                  <a:gd name="T22" fmla="*/ 4 w 82"/>
                  <a:gd name="T23" fmla="*/ 81 h 96"/>
                  <a:gd name="T24" fmla="*/ 1 w 82"/>
                  <a:gd name="T25" fmla="*/ 32 h 96"/>
                  <a:gd name="T26" fmla="*/ 17 w 82"/>
                  <a:gd name="T27" fmla="*/ 11 h 96"/>
                  <a:gd name="T28" fmla="*/ 65 w 82"/>
                  <a:gd name="T29" fmla="*/ 1 h 96"/>
                  <a:gd name="T30" fmla="*/ 72 w 82"/>
                  <a:gd name="T31" fmla="*/ 1 h 96"/>
                  <a:gd name="T32" fmla="*/ 82 w 82"/>
                  <a:gd name="T33" fmla="*/ 4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2" h="96">
                    <a:moveTo>
                      <a:pt x="82" y="4"/>
                    </a:moveTo>
                    <a:cubicBezTo>
                      <a:pt x="82" y="4"/>
                      <a:pt x="82" y="4"/>
                      <a:pt x="82" y="4"/>
                    </a:cubicBezTo>
                    <a:cubicBezTo>
                      <a:pt x="79" y="2"/>
                      <a:pt x="76" y="1"/>
                      <a:pt x="73" y="1"/>
                    </a:cubicBezTo>
                    <a:cubicBezTo>
                      <a:pt x="70" y="1"/>
                      <a:pt x="68" y="1"/>
                      <a:pt x="65" y="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3" y="15"/>
                      <a:pt x="1" y="17"/>
                      <a:pt x="2" y="32"/>
                    </a:cubicBezTo>
                    <a:cubicBezTo>
                      <a:pt x="5" y="81"/>
                      <a:pt x="5" y="81"/>
                      <a:pt x="5" y="81"/>
                    </a:cubicBezTo>
                    <a:cubicBezTo>
                      <a:pt x="5" y="84"/>
                      <a:pt x="5" y="86"/>
                      <a:pt x="6" y="89"/>
                    </a:cubicBezTo>
                    <a:cubicBezTo>
                      <a:pt x="7" y="92"/>
                      <a:pt x="8" y="94"/>
                      <a:pt x="11" y="96"/>
                    </a:cubicBezTo>
                    <a:cubicBezTo>
                      <a:pt x="11" y="96"/>
                      <a:pt x="11" y="96"/>
                      <a:pt x="11" y="96"/>
                    </a:cubicBezTo>
                    <a:cubicBezTo>
                      <a:pt x="8" y="94"/>
                      <a:pt x="6" y="91"/>
                      <a:pt x="5" y="88"/>
                    </a:cubicBezTo>
                    <a:cubicBezTo>
                      <a:pt x="4" y="86"/>
                      <a:pt x="4" y="83"/>
                      <a:pt x="4" y="81"/>
                    </a:cubicBezTo>
                    <a:cubicBezTo>
                      <a:pt x="1" y="32"/>
                      <a:pt x="1" y="32"/>
                      <a:pt x="1" y="32"/>
                    </a:cubicBezTo>
                    <a:cubicBezTo>
                      <a:pt x="0" y="17"/>
                      <a:pt x="2" y="14"/>
                      <a:pt x="17" y="11"/>
                    </a:cubicBezTo>
                    <a:cubicBezTo>
                      <a:pt x="65" y="1"/>
                      <a:pt x="65" y="1"/>
                      <a:pt x="65" y="1"/>
                    </a:cubicBezTo>
                    <a:cubicBezTo>
                      <a:pt x="67" y="1"/>
                      <a:pt x="70" y="0"/>
                      <a:pt x="72" y="1"/>
                    </a:cubicBezTo>
                    <a:cubicBezTo>
                      <a:pt x="76" y="1"/>
                      <a:pt x="79" y="2"/>
                      <a:pt x="82" y="4"/>
                    </a:cubicBezTo>
                    <a:close/>
                  </a:path>
                </a:pathLst>
              </a:cu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pic>
            <p:nvPicPr>
              <p:cNvPr id="1294" name="Picture 204"/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8" y="2084"/>
                <a:ext cx="90" cy="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8" name="Group 406"/>
            <p:cNvGrpSpPr>
              <a:grpSpLocks/>
            </p:cNvGrpSpPr>
            <p:nvPr/>
          </p:nvGrpSpPr>
          <p:grpSpPr bwMode="auto">
            <a:xfrm>
              <a:off x="2504" y="959"/>
              <a:ext cx="2735" cy="2809"/>
              <a:chOff x="2504" y="959"/>
              <a:chExt cx="2735" cy="2809"/>
            </a:xfrm>
          </p:grpSpPr>
          <p:pic>
            <p:nvPicPr>
              <p:cNvPr id="895" name="Picture 206"/>
              <p:cNvPicPr>
                <a:picLocks noChangeAspect="1"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39" y="2090"/>
                <a:ext cx="142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96" name="Freeform 207"/>
              <p:cNvSpPr>
                <a:spLocks/>
              </p:cNvSpPr>
              <p:nvPr/>
            </p:nvSpPr>
            <p:spPr bwMode="auto">
              <a:xfrm>
                <a:off x="4342" y="2092"/>
                <a:ext cx="135" cy="142"/>
              </a:xfrm>
              <a:custGeom>
                <a:avLst/>
                <a:gdLst>
                  <a:gd name="T0" fmla="*/ 0 w 134"/>
                  <a:gd name="T1" fmla="*/ 93 h 141"/>
                  <a:gd name="T2" fmla="*/ 10 w 134"/>
                  <a:gd name="T3" fmla="*/ 87 h 141"/>
                  <a:gd name="T4" fmla="*/ 21 w 134"/>
                  <a:gd name="T5" fmla="*/ 85 h 141"/>
                  <a:gd name="T6" fmla="*/ 77 w 134"/>
                  <a:gd name="T7" fmla="*/ 78 h 141"/>
                  <a:gd name="T8" fmla="*/ 69 w 134"/>
                  <a:gd name="T9" fmla="*/ 22 h 141"/>
                  <a:gd name="T10" fmla="*/ 68 w 134"/>
                  <a:gd name="T11" fmla="*/ 11 h 141"/>
                  <a:gd name="T12" fmla="*/ 71 w 134"/>
                  <a:gd name="T13" fmla="*/ 0 h 141"/>
                  <a:gd name="T14" fmla="*/ 134 w 134"/>
                  <a:gd name="T15" fmla="*/ 49 h 141"/>
                  <a:gd name="T16" fmla="*/ 99 w 134"/>
                  <a:gd name="T17" fmla="*/ 95 h 141"/>
                  <a:gd name="T18" fmla="*/ 99 w 134"/>
                  <a:gd name="T19" fmla="*/ 95 h 141"/>
                  <a:gd name="T20" fmla="*/ 63 w 134"/>
                  <a:gd name="T21" fmla="*/ 141 h 141"/>
                  <a:gd name="T22" fmla="*/ 0 w 134"/>
                  <a:gd name="T23" fmla="*/ 93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4" h="141">
                    <a:moveTo>
                      <a:pt x="0" y="93"/>
                    </a:moveTo>
                    <a:cubicBezTo>
                      <a:pt x="3" y="90"/>
                      <a:pt x="6" y="88"/>
                      <a:pt x="10" y="87"/>
                    </a:cubicBezTo>
                    <a:cubicBezTo>
                      <a:pt x="13" y="85"/>
                      <a:pt x="17" y="85"/>
                      <a:pt x="21" y="85"/>
                    </a:cubicBezTo>
                    <a:cubicBezTo>
                      <a:pt x="77" y="78"/>
                      <a:pt x="77" y="78"/>
                      <a:pt x="77" y="78"/>
                    </a:cubicBezTo>
                    <a:cubicBezTo>
                      <a:pt x="69" y="22"/>
                      <a:pt x="69" y="22"/>
                      <a:pt x="69" y="22"/>
                    </a:cubicBezTo>
                    <a:cubicBezTo>
                      <a:pt x="68" y="18"/>
                      <a:pt x="67" y="15"/>
                      <a:pt x="68" y="11"/>
                    </a:cubicBezTo>
                    <a:cubicBezTo>
                      <a:pt x="68" y="7"/>
                      <a:pt x="69" y="4"/>
                      <a:pt x="71" y="0"/>
                    </a:cubicBezTo>
                    <a:cubicBezTo>
                      <a:pt x="134" y="49"/>
                      <a:pt x="134" y="49"/>
                      <a:pt x="134" y="49"/>
                    </a:cubicBezTo>
                    <a:cubicBezTo>
                      <a:pt x="99" y="95"/>
                      <a:pt x="99" y="95"/>
                      <a:pt x="99" y="95"/>
                    </a:cubicBezTo>
                    <a:cubicBezTo>
                      <a:pt x="99" y="95"/>
                      <a:pt x="99" y="95"/>
                      <a:pt x="99" y="95"/>
                    </a:cubicBezTo>
                    <a:cubicBezTo>
                      <a:pt x="63" y="141"/>
                      <a:pt x="63" y="141"/>
                      <a:pt x="63" y="141"/>
                    </a:cubicBez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F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pic>
            <p:nvPicPr>
              <p:cNvPr id="897" name="Picture 208"/>
              <p:cNvPicPr>
                <a:picLocks noChangeAspect="1" noChangeArrowheads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39" y="2090"/>
                <a:ext cx="85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98" name="Picture 209"/>
              <p:cNvPicPr>
                <a:picLocks noChangeAspect="1" noChangeArrowheads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93" y="2132"/>
                <a:ext cx="87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99" name="Freeform 210"/>
              <p:cNvSpPr>
                <a:spLocks/>
              </p:cNvSpPr>
              <p:nvPr/>
            </p:nvSpPr>
            <p:spPr bwMode="auto">
              <a:xfrm>
                <a:off x="4398" y="2137"/>
                <a:ext cx="79" cy="97"/>
              </a:xfrm>
              <a:custGeom>
                <a:avLst/>
                <a:gdLst>
                  <a:gd name="T0" fmla="*/ 11 w 79"/>
                  <a:gd name="T1" fmla="*/ 25 h 96"/>
                  <a:gd name="T2" fmla="*/ 11 w 79"/>
                  <a:gd name="T3" fmla="*/ 25 h 96"/>
                  <a:gd name="T4" fmla="*/ 4 w 79"/>
                  <a:gd name="T5" fmla="*/ 34 h 96"/>
                  <a:gd name="T6" fmla="*/ 1 w 79"/>
                  <a:gd name="T7" fmla="*/ 38 h 96"/>
                  <a:gd name="T8" fmla="*/ 0 w 79"/>
                  <a:gd name="T9" fmla="*/ 47 h 96"/>
                  <a:gd name="T10" fmla="*/ 2 w 79"/>
                  <a:gd name="T11" fmla="*/ 83 h 96"/>
                  <a:gd name="T12" fmla="*/ 8 w 79"/>
                  <a:gd name="T13" fmla="*/ 96 h 96"/>
                  <a:gd name="T14" fmla="*/ 44 w 79"/>
                  <a:gd name="T15" fmla="*/ 50 h 96"/>
                  <a:gd name="T16" fmla="*/ 44 w 79"/>
                  <a:gd name="T17" fmla="*/ 50 h 96"/>
                  <a:gd name="T18" fmla="*/ 79 w 79"/>
                  <a:gd name="T19" fmla="*/ 4 h 96"/>
                  <a:gd name="T20" fmla="*/ 65 w 79"/>
                  <a:gd name="T21" fmla="*/ 1 h 96"/>
                  <a:gd name="T22" fmla="*/ 29 w 79"/>
                  <a:gd name="T23" fmla="*/ 8 h 96"/>
                  <a:gd name="T24" fmla="*/ 21 w 79"/>
                  <a:gd name="T25" fmla="*/ 12 h 96"/>
                  <a:gd name="T26" fmla="*/ 18 w 79"/>
                  <a:gd name="T27" fmla="*/ 15 h 96"/>
                  <a:gd name="T28" fmla="*/ 11 w 79"/>
                  <a:gd name="T29" fmla="*/ 25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9" h="96">
                    <a:moveTo>
                      <a:pt x="11" y="25"/>
                    </a:moveTo>
                    <a:cubicBezTo>
                      <a:pt x="11" y="25"/>
                      <a:pt x="11" y="25"/>
                      <a:pt x="11" y="25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3" y="35"/>
                      <a:pt x="2" y="37"/>
                      <a:pt x="1" y="38"/>
                    </a:cubicBezTo>
                    <a:cubicBezTo>
                      <a:pt x="0" y="41"/>
                      <a:pt x="0" y="44"/>
                      <a:pt x="0" y="47"/>
                    </a:cubicBezTo>
                    <a:cubicBezTo>
                      <a:pt x="2" y="83"/>
                      <a:pt x="2" y="83"/>
                      <a:pt x="2" y="83"/>
                    </a:cubicBezTo>
                    <a:cubicBezTo>
                      <a:pt x="3" y="89"/>
                      <a:pt x="4" y="92"/>
                      <a:pt x="8" y="96"/>
                    </a:cubicBezTo>
                    <a:cubicBezTo>
                      <a:pt x="44" y="50"/>
                      <a:pt x="44" y="50"/>
                      <a:pt x="44" y="50"/>
                    </a:cubicBezTo>
                    <a:cubicBezTo>
                      <a:pt x="44" y="50"/>
                      <a:pt x="44" y="50"/>
                      <a:pt x="44" y="50"/>
                    </a:cubicBezTo>
                    <a:cubicBezTo>
                      <a:pt x="79" y="4"/>
                      <a:pt x="79" y="4"/>
                      <a:pt x="79" y="4"/>
                    </a:cubicBezTo>
                    <a:cubicBezTo>
                      <a:pt x="74" y="1"/>
                      <a:pt x="71" y="0"/>
                      <a:pt x="65" y="1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26" y="9"/>
                      <a:pt x="23" y="10"/>
                      <a:pt x="21" y="12"/>
                    </a:cubicBezTo>
                    <a:cubicBezTo>
                      <a:pt x="20" y="13"/>
                      <a:pt x="19" y="14"/>
                      <a:pt x="18" y="15"/>
                    </a:cubicBezTo>
                    <a:lnTo>
                      <a:pt x="11" y="25"/>
                    </a:lnTo>
                    <a:close/>
                  </a:path>
                </a:pathLst>
              </a:custGeom>
              <a:solidFill>
                <a:srgbClr val="FF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pic>
            <p:nvPicPr>
              <p:cNvPr id="900" name="Picture 211"/>
              <p:cNvPicPr>
                <a:picLocks noChangeAspect="1" noChangeArrowheads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94" y="2135"/>
                <a:ext cx="84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01" name="Freeform 212"/>
              <p:cNvSpPr>
                <a:spLocks/>
              </p:cNvSpPr>
              <p:nvPr/>
            </p:nvSpPr>
            <p:spPr bwMode="auto">
              <a:xfrm>
                <a:off x="4353" y="2105"/>
                <a:ext cx="126" cy="100"/>
              </a:xfrm>
              <a:custGeom>
                <a:avLst/>
                <a:gdLst>
                  <a:gd name="T0" fmla="*/ 104 w 125"/>
                  <a:gd name="T1" fmla="*/ 0 h 99"/>
                  <a:gd name="T2" fmla="*/ 3 w 125"/>
                  <a:gd name="T3" fmla="*/ 24 h 99"/>
                  <a:gd name="T4" fmla="*/ 0 w 125"/>
                  <a:gd name="T5" fmla="*/ 29 h 99"/>
                  <a:gd name="T6" fmla="*/ 16 w 125"/>
                  <a:gd name="T7" fmla="*/ 95 h 99"/>
                  <a:gd name="T8" fmla="*/ 20 w 125"/>
                  <a:gd name="T9" fmla="*/ 98 h 99"/>
                  <a:gd name="T10" fmla="*/ 122 w 125"/>
                  <a:gd name="T11" fmla="*/ 74 h 99"/>
                  <a:gd name="T12" fmla="*/ 125 w 125"/>
                  <a:gd name="T13" fmla="*/ 70 h 99"/>
                  <a:gd name="T14" fmla="*/ 109 w 125"/>
                  <a:gd name="T15" fmla="*/ 3 h 99"/>
                  <a:gd name="T16" fmla="*/ 104 w 125"/>
                  <a:gd name="T17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5" h="99">
                    <a:moveTo>
                      <a:pt x="104" y="0"/>
                    </a:moveTo>
                    <a:cubicBezTo>
                      <a:pt x="3" y="24"/>
                      <a:pt x="3" y="24"/>
                      <a:pt x="3" y="24"/>
                    </a:cubicBezTo>
                    <a:cubicBezTo>
                      <a:pt x="1" y="24"/>
                      <a:pt x="0" y="27"/>
                      <a:pt x="0" y="29"/>
                    </a:cubicBezTo>
                    <a:cubicBezTo>
                      <a:pt x="16" y="95"/>
                      <a:pt x="16" y="95"/>
                      <a:pt x="16" y="95"/>
                    </a:cubicBezTo>
                    <a:cubicBezTo>
                      <a:pt x="16" y="97"/>
                      <a:pt x="18" y="99"/>
                      <a:pt x="20" y="98"/>
                    </a:cubicBezTo>
                    <a:cubicBezTo>
                      <a:pt x="122" y="74"/>
                      <a:pt x="122" y="74"/>
                      <a:pt x="122" y="74"/>
                    </a:cubicBezTo>
                    <a:cubicBezTo>
                      <a:pt x="124" y="74"/>
                      <a:pt x="125" y="72"/>
                      <a:pt x="125" y="70"/>
                    </a:cubicBezTo>
                    <a:cubicBezTo>
                      <a:pt x="109" y="3"/>
                      <a:pt x="109" y="3"/>
                      <a:pt x="109" y="3"/>
                    </a:cubicBezTo>
                    <a:cubicBezTo>
                      <a:pt x="109" y="1"/>
                      <a:pt x="106" y="0"/>
                      <a:pt x="1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02" name="Freeform 213"/>
              <p:cNvSpPr>
                <a:spLocks/>
              </p:cNvSpPr>
              <p:nvPr/>
            </p:nvSpPr>
            <p:spPr bwMode="auto">
              <a:xfrm>
                <a:off x="4366" y="2122"/>
                <a:ext cx="87" cy="21"/>
              </a:xfrm>
              <a:custGeom>
                <a:avLst/>
                <a:gdLst>
                  <a:gd name="T0" fmla="*/ 1 w 87"/>
                  <a:gd name="T1" fmla="*/ 21 h 21"/>
                  <a:gd name="T2" fmla="*/ 87 w 87"/>
                  <a:gd name="T3" fmla="*/ 0 h 21"/>
                  <a:gd name="T4" fmla="*/ 87 w 87"/>
                  <a:gd name="T5" fmla="*/ 0 h 21"/>
                  <a:gd name="T6" fmla="*/ 0 w 87"/>
                  <a:gd name="T7" fmla="*/ 20 h 21"/>
                  <a:gd name="T8" fmla="*/ 1 w 87"/>
                  <a:gd name="T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21">
                    <a:moveTo>
                      <a:pt x="1" y="21"/>
                    </a:moveTo>
                    <a:lnTo>
                      <a:pt x="87" y="0"/>
                    </a:lnTo>
                    <a:lnTo>
                      <a:pt x="87" y="0"/>
                    </a:lnTo>
                    <a:lnTo>
                      <a:pt x="0" y="20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03" name="Freeform 214"/>
              <p:cNvSpPr>
                <a:spLocks/>
              </p:cNvSpPr>
              <p:nvPr/>
            </p:nvSpPr>
            <p:spPr bwMode="auto">
              <a:xfrm>
                <a:off x="4366" y="2122"/>
                <a:ext cx="87" cy="21"/>
              </a:xfrm>
              <a:custGeom>
                <a:avLst/>
                <a:gdLst>
                  <a:gd name="T0" fmla="*/ 1 w 87"/>
                  <a:gd name="T1" fmla="*/ 21 h 21"/>
                  <a:gd name="T2" fmla="*/ 87 w 87"/>
                  <a:gd name="T3" fmla="*/ 0 h 21"/>
                  <a:gd name="T4" fmla="*/ 87 w 87"/>
                  <a:gd name="T5" fmla="*/ 0 h 21"/>
                  <a:gd name="T6" fmla="*/ 0 w 87"/>
                  <a:gd name="T7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7" h="21">
                    <a:moveTo>
                      <a:pt x="1" y="21"/>
                    </a:moveTo>
                    <a:lnTo>
                      <a:pt x="87" y="0"/>
                    </a:lnTo>
                    <a:lnTo>
                      <a:pt x="87" y="0"/>
                    </a:lnTo>
                    <a:lnTo>
                      <a:pt x="0" y="2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04" name="Freeform 215"/>
              <p:cNvSpPr>
                <a:spLocks/>
              </p:cNvSpPr>
              <p:nvPr/>
            </p:nvSpPr>
            <p:spPr bwMode="auto">
              <a:xfrm>
                <a:off x="4369" y="2135"/>
                <a:ext cx="87" cy="22"/>
              </a:xfrm>
              <a:custGeom>
                <a:avLst/>
                <a:gdLst>
                  <a:gd name="T0" fmla="*/ 1 w 87"/>
                  <a:gd name="T1" fmla="*/ 22 h 22"/>
                  <a:gd name="T2" fmla="*/ 87 w 87"/>
                  <a:gd name="T3" fmla="*/ 1 h 22"/>
                  <a:gd name="T4" fmla="*/ 87 w 87"/>
                  <a:gd name="T5" fmla="*/ 0 h 22"/>
                  <a:gd name="T6" fmla="*/ 0 w 87"/>
                  <a:gd name="T7" fmla="*/ 21 h 22"/>
                  <a:gd name="T8" fmla="*/ 1 w 87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22">
                    <a:moveTo>
                      <a:pt x="1" y="22"/>
                    </a:moveTo>
                    <a:lnTo>
                      <a:pt x="87" y="1"/>
                    </a:lnTo>
                    <a:lnTo>
                      <a:pt x="87" y="0"/>
                    </a:lnTo>
                    <a:lnTo>
                      <a:pt x="0" y="21"/>
                    </a:lnTo>
                    <a:lnTo>
                      <a:pt x="1" y="22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05" name="Freeform 216"/>
              <p:cNvSpPr>
                <a:spLocks/>
              </p:cNvSpPr>
              <p:nvPr/>
            </p:nvSpPr>
            <p:spPr bwMode="auto">
              <a:xfrm>
                <a:off x="4369" y="2135"/>
                <a:ext cx="87" cy="22"/>
              </a:xfrm>
              <a:custGeom>
                <a:avLst/>
                <a:gdLst>
                  <a:gd name="T0" fmla="*/ 1 w 87"/>
                  <a:gd name="T1" fmla="*/ 22 h 22"/>
                  <a:gd name="T2" fmla="*/ 87 w 87"/>
                  <a:gd name="T3" fmla="*/ 1 h 22"/>
                  <a:gd name="T4" fmla="*/ 87 w 87"/>
                  <a:gd name="T5" fmla="*/ 0 h 22"/>
                  <a:gd name="T6" fmla="*/ 0 w 87"/>
                  <a:gd name="T7" fmla="*/ 2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7" h="22">
                    <a:moveTo>
                      <a:pt x="1" y="22"/>
                    </a:moveTo>
                    <a:lnTo>
                      <a:pt x="87" y="1"/>
                    </a:lnTo>
                    <a:lnTo>
                      <a:pt x="87" y="0"/>
                    </a:lnTo>
                    <a:lnTo>
                      <a:pt x="0" y="2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06" name="Freeform 217"/>
              <p:cNvSpPr>
                <a:spLocks noEditPoints="1"/>
              </p:cNvSpPr>
              <p:nvPr/>
            </p:nvSpPr>
            <p:spPr bwMode="auto">
              <a:xfrm>
                <a:off x="3651" y="1532"/>
                <a:ext cx="119" cy="83"/>
              </a:xfrm>
              <a:custGeom>
                <a:avLst/>
                <a:gdLst>
                  <a:gd name="T0" fmla="*/ 97 w 119"/>
                  <a:gd name="T1" fmla="*/ 71 h 83"/>
                  <a:gd name="T2" fmla="*/ 88 w 119"/>
                  <a:gd name="T3" fmla="*/ 82 h 83"/>
                  <a:gd name="T4" fmla="*/ 114 w 119"/>
                  <a:gd name="T5" fmla="*/ 83 h 83"/>
                  <a:gd name="T6" fmla="*/ 114 w 119"/>
                  <a:gd name="T7" fmla="*/ 83 h 83"/>
                  <a:gd name="T8" fmla="*/ 116 w 119"/>
                  <a:gd name="T9" fmla="*/ 83 h 83"/>
                  <a:gd name="T10" fmla="*/ 116 w 119"/>
                  <a:gd name="T11" fmla="*/ 83 h 83"/>
                  <a:gd name="T12" fmla="*/ 116 w 119"/>
                  <a:gd name="T13" fmla="*/ 83 h 83"/>
                  <a:gd name="T14" fmla="*/ 106 w 119"/>
                  <a:gd name="T15" fmla="*/ 79 h 83"/>
                  <a:gd name="T16" fmla="*/ 98 w 119"/>
                  <a:gd name="T17" fmla="*/ 72 h 83"/>
                  <a:gd name="T18" fmla="*/ 97 w 119"/>
                  <a:gd name="T19" fmla="*/ 71 h 83"/>
                  <a:gd name="T20" fmla="*/ 21 w 119"/>
                  <a:gd name="T21" fmla="*/ 67 h 83"/>
                  <a:gd name="T22" fmla="*/ 19 w 119"/>
                  <a:gd name="T23" fmla="*/ 69 h 83"/>
                  <a:gd name="T24" fmla="*/ 11 w 119"/>
                  <a:gd name="T25" fmla="*/ 76 h 83"/>
                  <a:gd name="T26" fmla="*/ 0 w 119"/>
                  <a:gd name="T27" fmla="*/ 79 h 83"/>
                  <a:gd name="T28" fmla="*/ 0 w 119"/>
                  <a:gd name="T29" fmla="*/ 79 h 83"/>
                  <a:gd name="T30" fmla="*/ 35 w 119"/>
                  <a:gd name="T31" fmla="*/ 80 h 83"/>
                  <a:gd name="T32" fmla="*/ 21 w 119"/>
                  <a:gd name="T33" fmla="*/ 67 h 83"/>
                  <a:gd name="T34" fmla="*/ 61 w 119"/>
                  <a:gd name="T35" fmla="*/ 2 h 83"/>
                  <a:gd name="T36" fmla="*/ 61 w 119"/>
                  <a:gd name="T37" fmla="*/ 2 h 83"/>
                  <a:gd name="T38" fmla="*/ 119 w 119"/>
                  <a:gd name="T39" fmla="*/ 4 h 83"/>
                  <a:gd name="T40" fmla="*/ 61 w 119"/>
                  <a:gd name="T41" fmla="*/ 2 h 83"/>
                  <a:gd name="T42" fmla="*/ 3 w 119"/>
                  <a:gd name="T43" fmla="*/ 0 h 83"/>
                  <a:gd name="T44" fmla="*/ 11 w 119"/>
                  <a:gd name="T45" fmla="*/ 0 h 83"/>
                  <a:gd name="T46" fmla="*/ 11 w 119"/>
                  <a:gd name="T47" fmla="*/ 0 h 83"/>
                  <a:gd name="T48" fmla="*/ 3 w 119"/>
                  <a:gd name="T49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9" h="83">
                    <a:moveTo>
                      <a:pt x="97" y="71"/>
                    </a:moveTo>
                    <a:cubicBezTo>
                      <a:pt x="88" y="82"/>
                      <a:pt x="88" y="82"/>
                      <a:pt x="88" y="82"/>
                    </a:cubicBezTo>
                    <a:cubicBezTo>
                      <a:pt x="114" y="83"/>
                      <a:pt x="114" y="83"/>
                      <a:pt x="114" y="83"/>
                    </a:cubicBezTo>
                    <a:cubicBezTo>
                      <a:pt x="114" y="83"/>
                      <a:pt x="114" y="83"/>
                      <a:pt x="114" y="83"/>
                    </a:cubicBezTo>
                    <a:cubicBezTo>
                      <a:pt x="116" y="83"/>
                      <a:pt x="116" y="83"/>
                      <a:pt x="116" y="83"/>
                    </a:cubicBezTo>
                    <a:cubicBezTo>
                      <a:pt x="116" y="83"/>
                      <a:pt x="116" y="83"/>
                      <a:pt x="116" y="83"/>
                    </a:cubicBezTo>
                    <a:cubicBezTo>
                      <a:pt x="116" y="83"/>
                      <a:pt x="116" y="83"/>
                      <a:pt x="116" y="83"/>
                    </a:cubicBezTo>
                    <a:cubicBezTo>
                      <a:pt x="112" y="82"/>
                      <a:pt x="109" y="82"/>
                      <a:pt x="106" y="79"/>
                    </a:cubicBezTo>
                    <a:cubicBezTo>
                      <a:pt x="103" y="77"/>
                      <a:pt x="101" y="75"/>
                      <a:pt x="98" y="72"/>
                    </a:cubicBezTo>
                    <a:cubicBezTo>
                      <a:pt x="97" y="71"/>
                      <a:pt x="97" y="71"/>
                      <a:pt x="97" y="71"/>
                    </a:cubicBezTo>
                    <a:moveTo>
                      <a:pt x="21" y="67"/>
                    </a:moveTo>
                    <a:cubicBezTo>
                      <a:pt x="19" y="69"/>
                      <a:pt x="19" y="69"/>
                      <a:pt x="19" y="69"/>
                    </a:cubicBezTo>
                    <a:cubicBezTo>
                      <a:pt x="16" y="72"/>
                      <a:pt x="14" y="74"/>
                      <a:pt x="11" y="76"/>
                    </a:cubicBezTo>
                    <a:cubicBezTo>
                      <a:pt x="7" y="78"/>
                      <a:pt x="4" y="79"/>
                      <a:pt x="0" y="79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35" y="80"/>
                      <a:pt x="35" y="80"/>
                      <a:pt x="35" y="80"/>
                    </a:cubicBezTo>
                    <a:cubicBezTo>
                      <a:pt x="21" y="67"/>
                      <a:pt x="21" y="67"/>
                      <a:pt x="21" y="67"/>
                    </a:cubicBezTo>
                    <a:moveTo>
                      <a:pt x="61" y="2"/>
                    </a:moveTo>
                    <a:cubicBezTo>
                      <a:pt x="61" y="2"/>
                      <a:pt x="61" y="2"/>
                      <a:pt x="61" y="2"/>
                    </a:cubicBezTo>
                    <a:cubicBezTo>
                      <a:pt x="119" y="4"/>
                      <a:pt x="119" y="4"/>
                      <a:pt x="119" y="4"/>
                    </a:cubicBezTo>
                    <a:cubicBezTo>
                      <a:pt x="61" y="2"/>
                      <a:pt x="61" y="2"/>
                      <a:pt x="61" y="2"/>
                    </a:cubicBezTo>
                    <a:moveTo>
                      <a:pt x="3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07" name="Freeform 218"/>
              <p:cNvSpPr>
                <a:spLocks/>
              </p:cNvSpPr>
              <p:nvPr/>
            </p:nvSpPr>
            <p:spPr bwMode="auto">
              <a:xfrm>
                <a:off x="3651" y="1611"/>
                <a:ext cx="114" cy="55"/>
              </a:xfrm>
              <a:custGeom>
                <a:avLst/>
                <a:gdLst>
                  <a:gd name="T0" fmla="*/ 0 w 114"/>
                  <a:gd name="T1" fmla="*/ 0 h 54"/>
                  <a:gd name="T2" fmla="*/ 2 w 114"/>
                  <a:gd name="T3" fmla="*/ 0 h 54"/>
                  <a:gd name="T4" fmla="*/ 2 w 114"/>
                  <a:gd name="T5" fmla="*/ 2 h 54"/>
                  <a:gd name="T6" fmla="*/ 3 w 114"/>
                  <a:gd name="T7" fmla="*/ 4 h 54"/>
                  <a:gd name="T8" fmla="*/ 4 w 114"/>
                  <a:gd name="T9" fmla="*/ 8 h 54"/>
                  <a:gd name="T10" fmla="*/ 7 w 114"/>
                  <a:gd name="T11" fmla="*/ 11 h 54"/>
                  <a:gd name="T12" fmla="*/ 9 w 114"/>
                  <a:gd name="T13" fmla="*/ 14 h 54"/>
                  <a:gd name="T14" fmla="*/ 45 w 114"/>
                  <a:gd name="T15" fmla="*/ 47 h 54"/>
                  <a:gd name="T16" fmla="*/ 56 w 114"/>
                  <a:gd name="T17" fmla="*/ 54 h 54"/>
                  <a:gd name="T18" fmla="*/ 57 w 114"/>
                  <a:gd name="T19" fmla="*/ 54 h 54"/>
                  <a:gd name="T20" fmla="*/ 68 w 114"/>
                  <a:gd name="T21" fmla="*/ 48 h 54"/>
                  <a:gd name="T22" fmla="*/ 106 w 114"/>
                  <a:gd name="T23" fmla="*/ 17 h 54"/>
                  <a:gd name="T24" fmla="*/ 109 w 114"/>
                  <a:gd name="T25" fmla="*/ 14 h 54"/>
                  <a:gd name="T26" fmla="*/ 111 w 114"/>
                  <a:gd name="T27" fmla="*/ 12 h 54"/>
                  <a:gd name="T28" fmla="*/ 113 w 114"/>
                  <a:gd name="T29" fmla="*/ 8 h 54"/>
                  <a:gd name="T30" fmla="*/ 114 w 114"/>
                  <a:gd name="T31" fmla="*/ 6 h 54"/>
                  <a:gd name="T32" fmla="*/ 114 w 114"/>
                  <a:gd name="T33" fmla="*/ 4 h 54"/>
                  <a:gd name="T34" fmla="*/ 88 w 114"/>
                  <a:gd name="T35" fmla="*/ 3 h 54"/>
                  <a:gd name="T36" fmla="*/ 69 w 114"/>
                  <a:gd name="T37" fmla="*/ 25 h 54"/>
                  <a:gd name="T38" fmla="*/ 66 w 114"/>
                  <a:gd name="T39" fmla="*/ 26 h 54"/>
                  <a:gd name="T40" fmla="*/ 63 w 114"/>
                  <a:gd name="T41" fmla="*/ 25 h 54"/>
                  <a:gd name="T42" fmla="*/ 35 w 114"/>
                  <a:gd name="T43" fmla="*/ 1 h 54"/>
                  <a:gd name="T44" fmla="*/ 0 w 114"/>
                  <a:gd name="T45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4" h="54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3" y="4"/>
                    </a:cubicBezTo>
                    <a:cubicBezTo>
                      <a:pt x="3" y="6"/>
                      <a:pt x="4" y="7"/>
                      <a:pt x="4" y="8"/>
                    </a:cubicBezTo>
                    <a:cubicBezTo>
                      <a:pt x="5" y="9"/>
                      <a:pt x="6" y="10"/>
                      <a:pt x="7" y="11"/>
                    </a:cubicBezTo>
                    <a:cubicBezTo>
                      <a:pt x="7" y="12"/>
                      <a:pt x="8" y="13"/>
                      <a:pt x="9" y="14"/>
                    </a:cubicBezTo>
                    <a:cubicBezTo>
                      <a:pt x="45" y="47"/>
                      <a:pt x="45" y="47"/>
                      <a:pt x="45" y="47"/>
                    </a:cubicBezTo>
                    <a:cubicBezTo>
                      <a:pt x="50" y="52"/>
                      <a:pt x="53" y="54"/>
                      <a:pt x="56" y="54"/>
                    </a:cubicBezTo>
                    <a:cubicBezTo>
                      <a:pt x="56" y="54"/>
                      <a:pt x="57" y="54"/>
                      <a:pt x="57" y="54"/>
                    </a:cubicBezTo>
                    <a:cubicBezTo>
                      <a:pt x="60" y="54"/>
                      <a:pt x="63" y="52"/>
                      <a:pt x="68" y="48"/>
                    </a:cubicBezTo>
                    <a:cubicBezTo>
                      <a:pt x="106" y="17"/>
                      <a:pt x="106" y="17"/>
                      <a:pt x="106" y="17"/>
                    </a:cubicBezTo>
                    <a:cubicBezTo>
                      <a:pt x="107" y="16"/>
                      <a:pt x="108" y="15"/>
                      <a:pt x="109" y="14"/>
                    </a:cubicBezTo>
                    <a:cubicBezTo>
                      <a:pt x="110" y="14"/>
                      <a:pt x="111" y="13"/>
                      <a:pt x="111" y="12"/>
                    </a:cubicBezTo>
                    <a:cubicBezTo>
                      <a:pt x="112" y="10"/>
                      <a:pt x="113" y="9"/>
                      <a:pt x="113" y="8"/>
                    </a:cubicBezTo>
                    <a:cubicBezTo>
                      <a:pt x="114" y="7"/>
                      <a:pt x="114" y="7"/>
                      <a:pt x="114" y="6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88" y="3"/>
                      <a:pt x="88" y="3"/>
                      <a:pt x="88" y="3"/>
                    </a:cubicBezTo>
                    <a:cubicBezTo>
                      <a:pt x="69" y="25"/>
                      <a:pt x="69" y="25"/>
                      <a:pt x="69" y="25"/>
                    </a:cubicBezTo>
                    <a:cubicBezTo>
                      <a:pt x="68" y="26"/>
                      <a:pt x="67" y="26"/>
                      <a:pt x="66" y="26"/>
                    </a:cubicBezTo>
                    <a:cubicBezTo>
                      <a:pt x="65" y="26"/>
                      <a:pt x="64" y="26"/>
                      <a:pt x="63" y="25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08" name="Freeform 219"/>
              <p:cNvSpPr>
                <a:spLocks/>
              </p:cNvSpPr>
              <p:nvPr/>
            </p:nvSpPr>
            <p:spPr bwMode="auto">
              <a:xfrm>
                <a:off x="3651" y="1612"/>
                <a:ext cx="116" cy="57"/>
              </a:xfrm>
              <a:custGeom>
                <a:avLst/>
                <a:gdLst>
                  <a:gd name="T0" fmla="*/ 0 w 116"/>
                  <a:gd name="T1" fmla="*/ 0 h 56"/>
                  <a:gd name="T2" fmla="*/ 0 w 116"/>
                  <a:gd name="T3" fmla="*/ 0 h 56"/>
                  <a:gd name="T4" fmla="*/ 3 w 116"/>
                  <a:gd name="T5" fmla="*/ 9 h 56"/>
                  <a:gd name="T6" fmla="*/ 8 w 116"/>
                  <a:gd name="T7" fmla="*/ 15 h 56"/>
                  <a:gd name="T8" fmla="*/ 44 w 116"/>
                  <a:gd name="T9" fmla="*/ 49 h 56"/>
                  <a:gd name="T10" fmla="*/ 57 w 116"/>
                  <a:gd name="T11" fmla="*/ 56 h 56"/>
                  <a:gd name="T12" fmla="*/ 69 w 116"/>
                  <a:gd name="T13" fmla="*/ 49 h 56"/>
                  <a:gd name="T14" fmla="*/ 108 w 116"/>
                  <a:gd name="T15" fmla="*/ 18 h 56"/>
                  <a:gd name="T16" fmla="*/ 113 w 116"/>
                  <a:gd name="T17" fmla="*/ 13 h 56"/>
                  <a:gd name="T18" fmla="*/ 116 w 116"/>
                  <a:gd name="T19" fmla="*/ 4 h 56"/>
                  <a:gd name="T20" fmla="*/ 116 w 116"/>
                  <a:gd name="T21" fmla="*/ 4 h 56"/>
                  <a:gd name="T22" fmla="*/ 115 w 116"/>
                  <a:gd name="T23" fmla="*/ 8 h 56"/>
                  <a:gd name="T24" fmla="*/ 115 w 116"/>
                  <a:gd name="T25" fmla="*/ 8 h 56"/>
                  <a:gd name="T26" fmla="*/ 113 w 116"/>
                  <a:gd name="T27" fmla="*/ 12 h 56"/>
                  <a:gd name="T28" fmla="*/ 113 w 116"/>
                  <a:gd name="T29" fmla="*/ 12 h 56"/>
                  <a:gd name="T30" fmla="*/ 108 w 116"/>
                  <a:gd name="T31" fmla="*/ 17 h 56"/>
                  <a:gd name="T32" fmla="*/ 69 w 116"/>
                  <a:gd name="T33" fmla="*/ 48 h 56"/>
                  <a:gd name="T34" fmla="*/ 69 w 116"/>
                  <a:gd name="T35" fmla="*/ 48 h 56"/>
                  <a:gd name="T36" fmla="*/ 69 w 116"/>
                  <a:gd name="T37" fmla="*/ 49 h 56"/>
                  <a:gd name="T38" fmla="*/ 69 w 116"/>
                  <a:gd name="T39" fmla="*/ 49 h 56"/>
                  <a:gd name="T40" fmla="*/ 69 w 116"/>
                  <a:gd name="T41" fmla="*/ 49 h 56"/>
                  <a:gd name="T42" fmla="*/ 69 w 116"/>
                  <a:gd name="T43" fmla="*/ 49 h 56"/>
                  <a:gd name="T44" fmla="*/ 69 w 116"/>
                  <a:gd name="T45" fmla="*/ 49 h 56"/>
                  <a:gd name="T46" fmla="*/ 69 w 116"/>
                  <a:gd name="T47" fmla="*/ 49 h 56"/>
                  <a:gd name="T48" fmla="*/ 69 w 116"/>
                  <a:gd name="T49" fmla="*/ 49 h 56"/>
                  <a:gd name="T50" fmla="*/ 69 w 116"/>
                  <a:gd name="T51" fmla="*/ 49 h 56"/>
                  <a:gd name="T52" fmla="*/ 57 w 116"/>
                  <a:gd name="T53" fmla="*/ 55 h 56"/>
                  <a:gd name="T54" fmla="*/ 57 w 116"/>
                  <a:gd name="T55" fmla="*/ 55 h 56"/>
                  <a:gd name="T56" fmla="*/ 57 w 116"/>
                  <a:gd name="T57" fmla="*/ 55 h 56"/>
                  <a:gd name="T58" fmla="*/ 57 w 116"/>
                  <a:gd name="T59" fmla="*/ 55 h 56"/>
                  <a:gd name="T60" fmla="*/ 57 w 116"/>
                  <a:gd name="T61" fmla="*/ 55 h 56"/>
                  <a:gd name="T62" fmla="*/ 57 w 116"/>
                  <a:gd name="T63" fmla="*/ 55 h 56"/>
                  <a:gd name="T64" fmla="*/ 57 w 116"/>
                  <a:gd name="T65" fmla="*/ 55 h 56"/>
                  <a:gd name="T66" fmla="*/ 57 w 116"/>
                  <a:gd name="T67" fmla="*/ 55 h 56"/>
                  <a:gd name="T68" fmla="*/ 44 w 116"/>
                  <a:gd name="T69" fmla="*/ 48 h 56"/>
                  <a:gd name="T70" fmla="*/ 44 w 116"/>
                  <a:gd name="T71" fmla="*/ 48 h 56"/>
                  <a:gd name="T72" fmla="*/ 44 w 116"/>
                  <a:gd name="T73" fmla="*/ 48 h 56"/>
                  <a:gd name="T74" fmla="*/ 44 w 116"/>
                  <a:gd name="T75" fmla="*/ 48 h 56"/>
                  <a:gd name="T76" fmla="*/ 8 w 116"/>
                  <a:gd name="T77" fmla="*/ 14 h 56"/>
                  <a:gd name="T78" fmla="*/ 3 w 116"/>
                  <a:gd name="T79" fmla="*/ 8 h 56"/>
                  <a:gd name="T80" fmla="*/ 3 w 116"/>
                  <a:gd name="T81" fmla="*/ 8 h 56"/>
                  <a:gd name="T82" fmla="*/ 0 w 116"/>
                  <a:gd name="T83" fmla="*/ 0 h 56"/>
                  <a:gd name="T84" fmla="*/ 0 w 116"/>
                  <a:gd name="T85" fmla="*/ 0 h 56"/>
                  <a:gd name="T86" fmla="*/ 0 w 116"/>
                  <a:gd name="T87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16" h="56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1" y="6"/>
                      <a:pt x="3" y="9"/>
                    </a:cubicBezTo>
                    <a:cubicBezTo>
                      <a:pt x="4" y="12"/>
                      <a:pt x="6" y="13"/>
                      <a:pt x="8" y="15"/>
                    </a:cubicBezTo>
                    <a:cubicBezTo>
                      <a:pt x="44" y="49"/>
                      <a:pt x="44" y="49"/>
                      <a:pt x="44" y="49"/>
                    </a:cubicBezTo>
                    <a:cubicBezTo>
                      <a:pt x="49" y="54"/>
                      <a:pt x="53" y="56"/>
                      <a:pt x="57" y="56"/>
                    </a:cubicBezTo>
                    <a:cubicBezTo>
                      <a:pt x="60" y="56"/>
                      <a:pt x="64" y="54"/>
                      <a:pt x="69" y="49"/>
                    </a:cubicBezTo>
                    <a:cubicBezTo>
                      <a:pt x="108" y="18"/>
                      <a:pt x="108" y="18"/>
                      <a:pt x="108" y="18"/>
                    </a:cubicBezTo>
                    <a:cubicBezTo>
                      <a:pt x="110" y="17"/>
                      <a:pt x="112" y="15"/>
                      <a:pt x="113" y="13"/>
                    </a:cubicBezTo>
                    <a:cubicBezTo>
                      <a:pt x="115" y="10"/>
                      <a:pt x="116" y="7"/>
                      <a:pt x="116" y="4"/>
                    </a:cubicBezTo>
                    <a:cubicBezTo>
                      <a:pt x="116" y="4"/>
                      <a:pt x="116" y="4"/>
                      <a:pt x="116" y="4"/>
                    </a:cubicBezTo>
                    <a:cubicBezTo>
                      <a:pt x="116" y="5"/>
                      <a:pt x="116" y="7"/>
                      <a:pt x="115" y="8"/>
                    </a:cubicBezTo>
                    <a:cubicBezTo>
                      <a:pt x="115" y="8"/>
                      <a:pt x="115" y="8"/>
                      <a:pt x="115" y="8"/>
                    </a:cubicBezTo>
                    <a:cubicBezTo>
                      <a:pt x="115" y="10"/>
                      <a:pt x="114" y="11"/>
                      <a:pt x="113" y="12"/>
                    </a:cubicBezTo>
                    <a:cubicBezTo>
                      <a:pt x="113" y="12"/>
                      <a:pt x="113" y="12"/>
                      <a:pt x="113" y="12"/>
                    </a:cubicBezTo>
                    <a:cubicBezTo>
                      <a:pt x="112" y="14"/>
                      <a:pt x="110" y="16"/>
                      <a:pt x="108" y="17"/>
                    </a:cubicBezTo>
                    <a:cubicBezTo>
                      <a:pt x="69" y="48"/>
                      <a:pt x="69" y="48"/>
                      <a:pt x="69" y="48"/>
                    </a:cubicBezTo>
                    <a:cubicBezTo>
                      <a:pt x="69" y="48"/>
                      <a:pt x="69" y="48"/>
                      <a:pt x="69" y="48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64" y="53"/>
                      <a:pt x="60" y="55"/>
                      <a:pt x="57" y="55"/>
                    </a:cubicBezTo>
                    <a:cubicBezTo>
                      <a:pt x="57" y="55"/>
                      <a:pt x="57" y="55"/>
                      <a:pt x="57" y="55"/>
                    </a:cubicBezTo>
                    <a:cubicBezTo>
                      <a:pt x="57" y="55"/>
                      <a:pt x="57" y="55"/>
                      <a:pt x="57" y="55"/>
                    </a:cubicBezTo>
                    <a:cubicBezTo>
                      <a:pt x="57" y="55"/>
                      <a:pt x="57" y="55"/>
                      <a:pt x="57" y="55"/>
                    </a:cubicBezTo>
                    <a:cubicBezTo>
                      <a:pt x="57" y="55"/>
                      <a:pt x="57" y="55"/>
                      <a:pt x="57" y="55"/>
                    </a:cubicBezTo>
                    <a:cubicBezTo>
                      <a:pt x="57" y="55"/>
                      <a:pt x="57" y="55"/>
                      <a:pt x="57" y="55"/>
                    </a:cubicBezTo>
                    <a:cubicBezTo>
                      <a:pt x="57" y="55"/>
                      <a:pt x="57" y="55"/>
                      <a:pt x="57" y="55"/>
                    </a:cubicBezTo>
                    <a:cubicBezTo>
                      <a:pt x="57" y="55"/>
                      <a:pt x="57" y="55"/>
                      <a:pt x="57" y="55"/>
                    </a:cubicBezTo>
                    <a:cubicBezTo>
                      <a:pt x="53" y="55"/>
                      <a:pt x="49" y="53"/>
                      <a:pt x="44" y="48"/>
                    </a:cubicBezTo>
                    <a:cubicBezTo>
                      <a:pt x="44" y="48"/>
                      <a:pt x="44" y="48"/>
                      <a:pt x="44" y="48"/>
                    </a:cubicBezTo>
                    <a:cubicBezTo>
                      <a:pt x="44" y="48"/>
                      <a:pt x="44" y="48"/>
                      <a:pt x="44" y="48"/>
                    </a:cubicBezTo>
                    <a:cubicBezTo>
                      <a:pt x="44" y="48"/>
                      <a:pt x="44" y="48"/>
                      <a:pt x="44" y="48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6" y="12"/>
                      <a:pt x="4" y="11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6"/>
                      <a:pt x="0" y="3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09" name="Freeform 220"/>
              <p:cNvSpPr>
                <a:spLocks/>
              </p:cNvSpPr>
              <p:nvPr/>
            </p:nvSpPr>
            <p:spPr bwMode="auto">
              <a:xfrm>
                <a:off x="3651" y="1611"/>
                <a:ext cx="116" cy="57"/>
              </a:xfrm>
              <a:custGeom>
                <a:avLst/>
                <a:gdLst>
                  <a:gd name="T0" fmla="*/ 0 w 116"/>
                  <a:gd name="T1" fmla="*/ 0 h 56"/>
                  <a:gd name="T2" fmla="*/ 0 w 116"/>
                  <a:gd name="T3" fmla="*/ 1 h 56"/>
                  <a:gd name="T4" fmla="*/ 0 w 116"/>
                  <a:gd name="T5" fmla="*/ 1 h 56"/>
                  <a:gd name="T6" fmla="*/ 3 w 116"/>
                  <a:gd name="T7" fmla="*/ 9 h 56"/>
                  <a:gd name="T8" fmla="*/ 3 w 116"/>
                  <a:gd name="T9" fmla="*/ 9 h 56"/>
                  <a:gd name="T10" fmla="*/ 8 w 116"/>
                  <a:gd name="T11" fmla="*/ 15 h 56"/>
                  <a:gd name="T12" fmla="*/ 44 w 116"/>
                  <a:gd name="T13" fmla="*/ 49 h 56"/>
                  <a:gd name="T14" fmla="*/ 44 w 116"/>
                  <a:gd name="T15" fmla="*/ 49 h 56"/>
                  <a:gd name="T16" fmla="*/ 57 w 116"/>
                  <a:gd name="T17" fmla="*/ 56 h 56"/>
                  <a:gd name="T18" fmla="*/ 57 w 116"/>
                  <a:gd name="T19" fmla="*/ 56 h 56"/>
                  <a:gd name="T20" fmla="*/ 57 w 116"/>
                  <a:gd name="T21" fmla="*/ 56 h 56"/>
                  <a:gd name="T22" fmla="*/ 57 w 116"/>
                  <a:gd name="T23" fmla="*/ 56 h 56"/>
                  <a:gd name="T24" fmla="*/ 69 w 116"/>
                  <a:gd name="T25" fmla="*/ 50 h 56"/>
                  <a:gd name="T26" fmla="*/ 69 w 116"/>
                  <a:gd name="T27" fmla="*/ 50 h 56"/>
                  <a:gd name="T28" fmla="*/ 69 w 116"/>
                  <a:gd name="T29" fmla="*/ 50 h 56"/>
                  <a:gd name="T30" fmla="*/ 69 w 116"/>
                  <a:gd name="T31" fmla="*/ 50 h 56"/>
                  <a:gd name="T32" fmla="*/ 69 w 116"/>
                  <a:gd name="T33" fmla="*/ 49 h 56"/>
                  <a:gd name="T34" fmla="*/ 108 w 116"/>
                  <a:gd name="T35" fmla="*/ 18 h 56"/>
                  <a:gd name="T36" fmla="*/ 113 w 116"/>
                  <a:gd name="T37" fmla="*/ 13 h 56"/>
                  <a:gd name="T38" fmla="*/ 115 w 116"/>
                  <a:gd name="T39" fmla="*/ 9 h 56"/>
                  <a:gd name="T40" fmla="*/ 116 w 116"/>
                  <a:gd name="T41" fmla="*/ 5 h 56"/>
                  <a:gd name="T42" fmla="*/ 116 w 116"/>
                  <a:gd name="T43" fmla="*/ 4 h 56"/>
                  <a:gd name="T44" fmla="*/ 116 w 116"/>
                  <a:gd name="T45" fmla="*/ 4 h 56"/>
                  <a:gd name="T46" fmla="*/ 114 w 116"/>
                  <a:gd name="T47" fmla="*/ 4 h 56"/>
                  <a:gd name="T48" fmla="*/ 114 w 116"/>
                  <a:gd name="T49" fmla="*/ 4 h 56"/>
                  <a:gd name="T50" fmla="*/ 114 w 116"/>
                  <a:gd name="T51" fmla="*/ 6 h 56"/>
                  <a:gd name="T52" fmla="*/ 113 w 116"/>
                  <a:gd name="T53" fmla="*/ 8 h 56"/>
                  <a:gd name="T54" fmla="*/ 111 w 116"/>
                  <a:gd name="T55" fmla="*/ 12 h 56"/>
                  <a:gd name="T56" fmla="*/ 109 w 116"/>
                  <a:gd name="T57" fmla="*/ 14 h 56"/>
                  <a:gd name="T58" fmla="*/ 106 w 116"/>
                  <a:gd name="T59" fmla="*/ 17 h 56"/>
                  <a:gd name="T60" fmla="*/ 68 w 116"/>
                  <a:gd name="T61" fmla="*/ 48 h 56"/>
                  <a:gd name="T62" fmla="*/ 57 w 116"/>
                  <a:gd name="T63" fmla="*/ 54 h 56"/>
                  <a:gd name="T64" fmla="*/ 56 w 116"/>
                  <a:gd name="T65" fmla="*/ 54 h 56"/>
                  <a:gd name="T66" fmla="*/ 45 w 116"/>
                  <a:gd name="T67" fmla="*/ 47 h 56"/>
                  <a:gd name="T68" fmla="*/ 9 w 116"/>
                  <a:gd name="T69" fmla="*/ 14 h 56"/>
                  <a:gd name="T70" fmla="*/ 7 w 116"/>
                  <a:gd name="T71" fmla="*/ 11 h 56"/>
                  <a:gd name="T72" fmla="*/ 4 w 116"/>
                  <a:gd name="T73" fmla="*/ 8 h 56"/>
                  <a:gd name="T74" fmla="*/ 3 w 116"/>
                  <a:gd name="T75" fmla="*/ 4 h 56"/>
                  <a:gd name="T76" fmla="*/ 2 w 116"/>
                  <a:gd name="T77" fmla="*/ 2 h 56"/>
                  <a:gd name="T78" fmla="*/ 2 w 116"/>
                  <a:gd name="T79" fmla="*/ 0 h 56"/>
                  <a:gd name="T80" fmla="*/ 0 w 116"/>
                  <a:gd name="T81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16" h="56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4"/>
                      <a:pt x="1" y="7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12"/>
                      <a:pt x="6" y="13"/>
                      <a:pt x="8" y="15"/>
                    </a:cubicBezTo>
                    <a:cubicBezTo>
                      <a:pt x="44" y="49"/>
                      <a:pt x="44" y="49"/>
                      <a:pt x="44" y="49"/>
                    </a:cubicBezTo>
                    <a:cubicBezTo>
                      <a:pt x="44" y="49"/>
                      <a:pt x="44" y="49"/>
                      <a:pt x="44" y="49"/>
                    </a:cubicBezTo>
                    <a:cubicBezTo>
                      <a:pt x="49" y="54"/>
                      <a:pt x="53" y="56"/>
                      <a:pt x="57" y="56"/>
                    </a:cubicBezTo>
                    <a:cubicBezTo>
                      <a:pt x="57" y="56"/>
                      <a:pt x="57" y="56"/>
                      <a:pt x="57" y="56"/>
                    </a:cubicBezTo>
                    <a:cubicBezTo>
                      <a:pt x="57" y="56"/>
                      <a:pt x="57" y="56"/>
                      <a:pt x="57" y="56"/>
                    </a:cubicBezTo>
                    <a:cubicBezTo>
                      <a:pt x="57" y="56"/>
                      <a:pt x="57" y="56"/>
                      <a:pt x="57" y="56"/>
                    </a:cubicBezTo>
                    <a:cubicBezTo>
                      <a:pt x="60" y="56"/>
                      <a:pt x="64" y="54"/>
                      <a:pt x="69" y="50"/>
                    </a:cubicBezTo>
                    <a:cubicBezTo>
                      <a:pt x="69" y="50"/>
                      <a:pt x="69" y="50"/>
                      <a:pt x="69" y="50"/>
                    </a:cubicBezTo>
                    <a:cubicBezTo>
                      <a:pt x="69" y="50"/>
                      <a:pt x="69" y="50"/>
                      <a:pt x="69" y="50"/>
                    </a:cubicBezTo>
                    <a:cubicBezTo>
                      <a:pt x="69" y="50"/>
                      <a:pt x="69" y="50"/>
                      <a:pt x="69" y="50"/>
                    </a:cubicBezTo>
                    <a:cubicBezTo>
                      <a:pt x="69" y="50"/>
                      <a:pt x="69" y="50"/>
                      <a:pt x="69" y="49"/>
                    </a:cubicBezTo>
                    <a:cubicBezTo>
                      <a:pt x="108" y="18"/>
                      <a:pt x="108" y="18"/>
                      <a:pt x="108" y="18"/>
                    </a:cubicBezTo>
                    <a:cubicBezTo>
                      <a:pt x="110" y="17"/>
                      <a:pt x="112" y="15"/>
                      <a:pt x="113" y="13"/>
                    </a:cubicBezTo>
                    <a:cubicBezTo>
                      <a:pt x="114" y="12"/>
                      <a:pt x="115" y="11"/>
                      <a:pt x="115" y="9"/>
                    </a:cubicBezTo>
                    <a:cubicBezTo>
                      <a:pt x="116" y="8"/>
                      <a:pt x="116" y="6"/>
                      <a:pt x="116" y="5"/>
                    </a:cubicBezTo>
                    <a:cubicBezTo>
                      <a:pt x="116" y="4"/>
                      <a:pt x="116" y="4"/>
                      <a:pt x="116" y="4"/>
                    </a:cubicBezTo>
                    <a:cubicBezTo>
                      <a:pt x="116" y="4"/>
                      <a:pt x="116" y="4"/>
                      <a:pt x="116" y="4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4" y="6"/>
                      <a:pt x="114" y="6"/>
                      <a:pt x="114" y="6"/>
                    </a:cubicBezTo>
                    <a:cubicBezTo>
                      <a:pt x="114" y="7"/>
                      <a:pt x="114" y="7"/>
                      <a:pt x="113" y="8"/>
                    </a:cubicBezTo>
                    <a:cubicBezTo>
                      <a:pt x="113" y="9"/>
                      <a:pt x="112" y="10"/>
                      <a:pt x="111" y="12"/>
                    </a:cubicBezTo>
                    <a:cubicBezTo>
                      <a:pt x="111" y="13"/>
                      <a:pt x="110" y="14"/>
                      <a:pt x="109" y="14"/>
                    </a:cubicBezTo>
                    <a:cubicBezTo>
                      <a:pt x="108" y="15"/>
                      <a:pt x="107" y="16"/>
                      <a:pt x="106" y="17"/>
                    </a:cubicBezTo>
                    <a:cubicBezTo>
                      <a:pt x="68" y="48"/>
                      <a:pt x="68" y="48"/>
                      <a:pt x="68" y="48"/>
                    </a:cubicBezTo>
                    <a:cubicBezTo>
                      <a:pt x="63" y="52"/>
                      <a:pt x="60" y="54"/>
                      <a:pt x="57" y="54"/>
                    </a:cubicBezTo>
                    <a:cubicBezTo>
                      <a:pt x="57" y="54"/>
                      <a:pt x="56" y="54"/>
                      <a:pt x="56" y="54"/>
                    </a:cubicBezTo>
                    <a:cubicBezTo>
                      <a:pt x="53" y="54"/>
                      <a:pt x="50" y="52"/>
                      <a:pt x="45" y="47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8" y="13"/>
                      <a:pt x="7" y="12"/>
                      <a:pt x="7" y="11"/>
                    </a:cubicBezTo>
                    <a:cubicBezTo>
                      <a:pt x="6" y="10"/>
                      <a:pt x="5" y="9"/>
                      <a:pt x="4" y="8"/>
                    </a:cubicBezTo>
                    <a:cubicBezTo>
                      <a:pt x="4" y="7"/>
                      <a:pt x="3" y="6"/>
                      <a:pt x="3" y="4"/>
                    </a:cubicBezTo>
                    <a:cubicBezTo>
                      <a:pt x="2" y="3"/>
                      <a:pt x="2" y="3"/>
                      <a:pt x="2" y="2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10" name="Freeform 221"/>
              <p:cNvSpPr>
                <a:spLocks noEditPoints="1"/>
              </p:cNvSpPr>
              <p:nvPr/>
            </p:nvSpPr>
            <p:spPr bwMode="auto">
              <a:xfrm>
                <a:off x="3651" y="1533"/>
                <a:ext cx="119" cy="82"/>
              </a:xfrm>
              <a:custGeom>
                <a:avLst/>
                <a:gdLst>
                  <a:gd name="T0" fmla="*/ 20 w 119"/>
                  <a:gd name="T1" fmla="*/ 66 h 82"/>
                  <a:gd name="T2" fmla="*/ 19 w 119"/>
                  <a:gd name="T3" fmla="*/ 67 h 82"/>
                  <a:gd name="T4" fmla="*/ 11 w 119"/>
                  <a:gd name="T5" fmla="*/ 75 h 82"/>
                  <a:gd name="T6" fmla="*/ 0 w 119"/>
                  <a:gd name="T7" fmla="*/ 78 h 82"/>
                  <a:gd name="T8" fmla="*/ 0 w 119"/>
                  <a:gd name="T9" fmla="*/ 78 h 82"/>
                  <a:gd name="T10" fmla="*/ 0 w 119"/>
                  <a:gd name="T11" fmla="*/ 78 h 82"/>
                  <a:gd name="T12" fmla="*/ 11 w 119"/>
                  <a:gd name="T13" fmla="*/ 75 h 82"/>
                  <a:gd name="T14" fmla="*/ 19 w 119"/>
                  <a:gd name="T15" fmla="*/ 68 h 82"/>
                  <a:gd name="T16" fmla="*/ 21 w 119"/>
                  <a:gd name="T17" fmla="*/ 66 h 82"/>
                  <a:gd name="T18" fmla="*/ 20 w 119"/>
                  <a:gd name="T19" fmla="*/ 66 h 82"/>
                  <a:gd name="T20" fmla="*/ 1 w 119"/>
                  <a:gd name="T21" fmla="*/ 49 h 82"/>
                  <a:gd name="T22" fmla="*/ 0 w 119"/>
                  <a:gd name="T23" fmla="*/ 78 h 82"/>
                  <a:gd name="T24" fmla="*/ 1 w 119"/>
                  <a:gd name="T25" fmla="*/ 49 h 82"/>
                  <a:gd name="T26" fmla="*/ 1 w 119"/>
                  <a:gd name="T27" fmla="*/ 49 h 82"/>
                  <a:gd name="T28" fmla="*/ 119 w 119"/>
                  <a:gd name="T29" fmla="*/ 3 h 82"/>
                  <a:gd name="T30" fmla="*/ 116 w 119"/>
                  <a:gd name="T31" fmla="*/ 82 h 82"/>
                  <a:gd name="T32" fmla="*/ 106 w 119"/>
                  <a:gd name="T33" fmla="*/ 78 h 82"/>
                  <a:gd name="T34" fmla="*/ 98 w 119"/>
                  <a:gd name="T35" fmla="*/ 70 h 82"/>
                  <a:gd name="T36" fmla="*/ 98 w 119"/>
                  <a:gd name="T37" fmla="*/ 70 h 82"/>
                  <a:gd name="T38" fmla="*/ 97 w 119"/>
                  <a:gd name="T39" fmla="*/ 70 h 82"/>
                  <a:gd name="T40" fmla="*/ 98 w 119"/>
                  <a:gd name="T41" fmla="*/ 71 h 82"/>
                  <a:gd name="T42" fmla="*/ 106 w 119"/>
                  <a:gd name="T43" fmla="*/ 78 h 82"/>
                  <a:gd name="T44" fmla="*/ 116 w 119"/>
                  <a:gd name="T45" fmla="*/ 82 h 82"/>
                  <a:gd name="T46" fmla="*/ 116 w 119"/>
                  <a:gd name="T47" fmla="*/ 82 h 82"/>
                  <a:gd name="T48" fmla="*/ 119 w 119"/>
                  <a:gd name="T49" fmla="*/ 3 h 82"/>
                  <a:gd name="T50" fmla="*/ 119 w 119"/>
                  <a:gd name="T51" fmla="*/ 3 h 82"/>
                  <a:gd name="T52" fmla="*/ 3 w 119"/>
                  <a:gd name="T53" fmla="*/ 0 h 82"/>
                  <a:gd name="T54" fmla="*/ 2 w 119"/>
                  <a:gd name="T55" fmla="*/ 9 h 82"/>
                  <a:gd name="T56" fmla="*/ 2 w 119"/>
                  <a:gd name="T57" fmla="*/ 9 h 82"/>
                  <a:gd name="T58" fmla="*/ 3 w 119"/>
                  <a:gd name="T59" fmla="*/ 0 h 82"/>
                  <a:gd name="T60" fmla="*/ 3 w 119"/>
                  <a:gd name="T61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19" h="82">
                    <a:moveTo>
                      <a:pt x="20" y="66"/>
                    </a:moveTo>
                    <a:cubicBezTo>
                      <a:pt x="19" y="67"/>
                      <a:pt x="19" y="67"/>
                      <a:pt x="19" y="67"/>
                    </a:cubicBezTo>
                    <a:cubicBezTo>
                      <a:pt x="16" y="70"/>
                      <a:pt x="14" y="73"/>
                      <a:pt x="11" y="75"/>
                    </a:cubicBezTo>
                    <a:cubicBezTo>
                      <a:pt x="7" y="77"/>
                      <a:pt x="4" y="78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4" y="78"/>
                      <a:pt x="7" y="77"/>
                      <a:pt x="11" y="75"/>
                    </a:cubicBezTo>
                    <a:cubicBezTo>
                      <a:pt x="14" y="73"/>
                      <a:pt x="16" y="71"/>
                      <a:pt x="19" y="68"/>
                    </a:cubicBezTo>
                    <a:cubicBezTo>
                      <a:pt x="21" y="66"/>
                      <a:pt x="21" y="66"/>
                      <a:pt x="21" y="66"/>
                    </a:cubicBezTo>
                    <a:cubicBezTo>
                      <a:pt x="20" y="66"/>
                      <a:pt x="20" y="66"/>
                      <a:pt x="20" y="66"/>
                    </a:cubicBezTo>
                    <a:moveTo>
                      <a:pt x="1" y="49"/>
                    </a:moveTo>
                    <a:cubicBezTo>
                      <a:pt x="0" y="78"/>
                      <a:pt x="0" y="78"/>
                      <a:pt x="0" y="78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1" y="49"/>
                      <a:pt x="1" y="49"/>
                      <a:pt x="1" y="49"/>
                    </a:cubicBezTo>
                    <a:moveTo>
                      <a:pt x="119" y="3"/>
                    </a:moveTo>
                    <a:cubicBezTo>
                      <a:pt x="116" y="82"/>
                      <a:pt x="116" y="82"/>
                      <a:pt x="116" y="82"/>
                    </a:cubicBezTo>
                    <a:cubicBezTo>
                      <a:pt x="112" y="81"/>
                      <a:pt x="109" y="80"/>
                      <a:pt x="106" y="78"/>
                    </a:cubicBezTo>
                    <a:cubicBezTo>
                      <a:pt x="103" y="76"/>
                      <a:pt x="101" y="73"/>
                      <a:pt x="98" y="70"/>
                    </a:cubicBezTo>
                    <a:cubicBezTo>
                      <a:pt x="98" y="70"/>
                      <a:pt x="98" y="70"/>
                      <a:pt x="98" y="70"/>
                    </a:cubicBezTo>
                    <a:cubicBezTo>
                      <a:pt x="97" y="70"/>
                      <a:pt x="97" y="70"/>
                      <a:pt x="97" y="70"/>
                    </a:cubicBezTo>
                    <a:cubicBezTo>
                      <a:pt x="98" y="71"/>
                      <a:pt x="98" y="71"/>
                      <a:pt x="98" y="71"/>
                    </a:cubicBezTo>
                    <a:cubicBezTo>
                      <a:pt x="101" y="74"/>
                      <a:pt x="103" y="76"/>
                      <a:pt x="106" y="78"/>
                    </a:cubicBezTo>
                    <a:cubicBezTo>
                      <a:pt x="109" y="81"/>
                      <a:pt x="112" y="81"/>
                      <a:pt x="116" y="82"/>
                    </a:cubicBezTo>
                    <a:cubicBezTo>
                      <a:pt x="116" y="82"/>
                      <a:pt x="116" y="82"/>
                      <a:pt x="116" y="82"/>
                    </a:cubicBezTo>
                    <a:cubicBezTo>
                      <a:pt x="119" y="3"/>
                      <a:pt x="119" y="3"/>
                      <a:pt x="119" y="3"/>
                    </a:cubicBezTo>
                    <a:cubicBezTo>
                      <a:pt x="119" y="3"/>
                      <a:pt x="119" y="3"/>
                      <a:pt x="119" y="3"/>
                    </a:cubicBezTo>
                    <a:moveTo>
                      <a:pt x="3" y="0"/>
                    </a:move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11" name="Freeform 222"/>
              <p:cNvSpPr>
                <a:spLocks noEditPoints="1"/>
              </p:cNvSpPr>
              <p:nvPr/>
            </p:nvSpPr>
            <p:spPr bwMode="auto">
              <a:xfrm>
                <a:off x="3651" y="1532"/>
                <a:ext cx="119" cy="83"/>
              </a:xfrm>
              <a:custGeom>
                <a:avLst/>
                <a:gdLst>
                  <a:gd name="T0" fmla="*/ 1 w 119"/>
                  <a:gd name="T1" fmla="*/ 50 h 83"/>
                  <a:gd name="T2" fmla="*/ 0 w 119"/>
                  <a:gd name="T3" fmla="*/ 79 h 83"/>
                  <a:gd name="T4" fmla="*/ 0 w 119"/>
                  <a:gd name="T5" fmla="*/ 79 h 83"/>
                  <a:gd name="T6" fmla="*/ 11 w 119"/>
                  <a:gd name="T7" fmla="*/ 76 h 83"/>
                  <a:gd name="T8" fmla="*/ 19 w 119"/>
                  <a:gd name="T9" fmla="*/ 68 h 83"/>
                  <a:gd name="T10" fmla="*/ 20 w 119"/>
                  <a:gd name="T11" fmla="*/ 67 h 83"/>
                  <a:gd name="T12" fmla="*/ 20 w 119"/>
                  <a:gd name="T13" fmla="*/ 67 h 83"/>
                  <a:gd name="T14" fmla="*/ 19 w 119"/>
                  <a:gd name="T15" fmla="*/ 68 h 83"/>
                  <a:gd name="T16" fmla="*/ 10 w 119"/>
                  <a:gd name="T17" fmla="*/ 75 h 83"/>
                  <a:gd name="T18" fmla="*/ 0 w 119"/>
                  <a:gd name="T19" fmla="*/ 79 h 83"/>
                  <a:gd name="T20" fmla="*/ 0 w 119"/>
                  <a:gd name="T21" fmla="*/ 78 h 83"/>
                  <a:gd name="T22" fmla="*/ 11 w 119"/>
                  <a:gd name="T23" fmla="*/ 74 h 83"/>
                  <a:gd name="T24" fmla="*/ 19 w 119"/>
                  <a:gd name="T25" fmla="*/ 67 h 83"/>
                  <a:gd name="T26" fmla="*/ 20 w 119"/>
                  <a:gd name="T27" fmla="*/ 66 h 83"/>
                  <a:gd name="T28" fmla="*/ 1 w 119"/>
                  <a:gd name="T29" fmla="*/ 50 h 83"/>
                  <a:gd name="T30" fmla="*/ 119 w 119"/>
                  <a:gd name="T31" fmla="*/ 4 h 83"/>
                  <a:gd name="T32" fmla="*/ 112 w 119"/>
                  <a:gd name="T33" fmla="*/ 17 h 83"/>
                  <a:gd name="T34" fmla="*/ 95 w 119"/>
                  <a:gd name="T35" fmla="*/ 31 h 83"/>
                  <a:gd name="T36" fmla="*/ 113 w 119"/>
                  <a:gd name="T37" fmla="*/ 47 h 83"/>
                  <a:gd name="T38" fmla="*/ 114 w 119"/>
                  <a:gd name="T39" fmla="*/ 53 h 83"/>
                  <a:gd name="T40" fmla="*/ 98 w 119"/>
                  <a:gd name="T41" fmla="*/ 70 h 83"/>
                  <a:gd name="T42" fmla="*/ 106 w 119"/>
                  <a:gd name="T43" fmla="*/ 78 h 83"/>
                  <a:gd name="T44" fmla="*/ 116 w 119"/>
                  <a:gd name="T45" fmla="*/ 82 h 83"/>
                  <a:gd name="T46" fmla="*/ 116 w 119"/>
                  <a:gd name="T47" fmla="*/ 82 h 83"/>
                  <a:gd name="T48" fmla="*/ 106 w 119"/>
                  <a:gd name="T49" fmla="*/ 79 h 83"/>
                  <a:gd name="T50" fmla="*/ 98 w 119"/>
                  <a:gd name="T51" fmla="*/ 71 h 83"/>
                  <a:gd name="T52" fmla="*/ 98 w 119"/>
                  <a:gd name="T53" fmla="*/ 70 h 83"/>
                  <a:gd name="T54" fmla="*/ 98 w 119"/>
                  <a:gd name="T55" fmla="*/ 71 h 83"/>
                  <a:gd name="T56" fmla="*/ 98 w 119"/>
                  <a:gd name="T57" fmla="*/ 71 h 83"/>
                  <a:gd name="T58" fmla="*/ 106 w 119"/>
                  <a:gd name="T59" fmla="*/ 79 h 83"/>
                  <a:gd name="T60" fmla="*/ 116 w 119"/>
                  <a:gd name="T61" fmla="*/ 83 h 83"/>
                  <a:gd name="T62" fmla="*/ 119 w 119"/>
                  <a:gd name="T63" fmla="*/ 4 h 83"/>
                  <a:gd name="T64" fmla="*/ 119 w 119"/>
                  <a:gd name="T65" fmla="*/ 4 h 83"/>
                  <a:gd name="T66" fmla="*/ 119 w 119"/>
                  <a:gd name="T67" fmla="*/ 4 h 83"/>
                  <a:gd name="T68" fmla="*/ 119 w 119"/>
                  <a:gd name="T69" fmla="*/ 4 h 83"/>
                  <a:gd name="T70" fmla="*/ 119 w 119"/>
                  <a:gd name="T71" fmla="*/ 4 h 83"/>
                  <a:gd name="T72" fmla="*/ 119 w 119"/>
                  <a:gd name="T73" fmla="*/ 4 h 83"/>
                  <a:gd name="T74" fmla="*/ 3 w 119"/>
                  <a:gd name="T75" fmla="*/ 0 h 83"/>
                  <a:gd name="T76" fmla="*/ 3 w 119"/>
                  <a:gd name="T77" fmla="*/ 1 h 83"/>
                  <a:gd name="T78" fmla="*/ 2 w 119"/>
                  <a:gd name="T79" fmla="*/ 10 h 83"/>
                  <a:gd name="T80" fmla="*/ 4 w 119"/>
                  <a:gd name="T81" fmla="*/ 7 h 83"/>
                  <a:gd name="T82" fmla="*/ 3 w 119"/>
                  <a:gd name="T83" fmla="*/ 0 h 83"/>
                  <a:gd name="T84" fmla="*/ 3 w 119"/>
                  <a:gd name="T85" fmla="*/ 0 h 83"/>
                  <a:gd name="T86" fmla="*/ 3 w 119"/>
                  <a:gd name="T87" fmla="*/ 0 h 83"/>
                  <a:gd name="T88" fmla="*/ 3 w 119"/>
                  <a:gd name="T89" fmla="*/ 0 h 83"/>
                  <a:gd name="T90" fmla="*/ 3 w 119"/>
                  <a:gd name="T91" fmla="*/ 0 h 83"/>
                  <a:gd name="T92" fmla="*/ 3 w 119"/>
                  <a:gd name="T93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19" h="83">
                    <a:moveTo>
                      <a:pt x="1" y="50"/>
                    </a:moveTo>
                    <a:cubicBezTo>
                      <a:pt x="0" y="79"/>
                      <a:pt x="0" y="79"/>
                      <a:pt x="0" y="79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4" y="79"/>
                      <a:pt x="7" y="78"/>
                      <a:pt x="11" y="76"/>
                    </a:cubicBezTo>
                    <a:cubicBezTo>
                      <a:pt x="14" y="74"/>
                      <a:pt x="16" y="71"/>
                      <a:pt x="19" y="68"/>
                    </a:cubicBezTo>
                    <a:cubicBezTo>
                      <a:pt x="20" y="67"/>
                      <a:pt x="20" y="67"/>
                      <a:pt x="20" y="67"/>
                    </a:cubicBezTo>
                    <a:cubicBezTo>
                      <a:pt x="20" y="67"/>
                      <a:pt x="20" y="67"/>
                      <a:pt x="20" y="67"/>
                    </a:cubicBezTo>
                    <a:cubicBezTo>
                      <a:pt x="19" y="68"/>
                      <a:pt x="19" y="68"/>
                      <a:pt x="19" y="68"/>
                    </a:cubicBezTo>
                    <a:cubicBezTo>
                      <a:pt x="16" y="71"/>
                      <a:pt x="14" y="74"/>
                      <a:pt x="10" y="75"/>
                    </a:cubicBezTo>
                    <a:cubicBezTo>
                      <a:pt x="7" y="77"/>
                      <a:pt x="4" y="78"/>
                      <a:pt x="0" y="79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4" y="78"/>
                      <a:pt x="8" y="76"/>
                      <a:pt x="11" y="74"/>
                    </a:cubicBezTo>
                    <a:cubicBezTo>
                      <a:pt x="14" y="73"/>
                      <a:pt x="16" y="70"/>
                      <a:pt x="19" y="67"/>
                    </a:cubicBezTo>
                    <a:cubicBezTo>
                      <a:pt x="20" y="66"/>
                      <a:pt x="20" y="66"/>
                      <a:pt x="20" y="66"/>
                    </a:cubicBezTo>
                    <a:cubicBezTo>
                      <a:pt x="1" y="50"/>
                      <a:pt x="1" y="50"/>
                      <a:pt x="1" y="50"/>
                    </a:cubicBezTo>
                    <a:moveTo>
                      <a:pt x="119" y="4"/>
                    </a:moveTo>
                    <a:cubicBezTo>
                      <a:pt x="118" y="10"/>
                      <a:pt x="116" y="13"/>
                      <a:pt x="112" y="17"/>
                    </a:cubicBezTo>
                    <a:cubicBezTo>
                      <a:pt x="95" y="31"/>
                      <a:pt x="95" y="31"/>
                      <a:pt x="95" y="31"/>
                    </a:cubicBezTo>
                    <a:cubicBezTo>
                      <a:pt x="113" y="47"/>
                      <a:pt x="113" y="47"/>
                      <a:pt x="113" y="47"/>
                    </a:cubicBezTo>
                    <a:cubicBezTo>
                      <a:pt x="115" y="49"/>
                      <a:pt x="115" y="51"/>
                      <a:pt x="114" y="53"/>
                    </a:cubicBezTo>
                    <a:cubicBezTo>
                      <a:pt x="98" y="70"/>
                      <a:pt x="98" y="70"/>
                      <a:pt x="98" y="70"/>
                    </a:cubicBezTo>
                    <a:cubicBezTo>
                      <a:pt x="101" y="73"/>
                      <a:pt x="103" y="76"/>
                      <a:pt x="106" y="78"/>
                    </a:cubicBezTo>
                    <a:cubicBezTo>
                      <a:pt x="109" y="80"/>
                      <a:pt x="112" y="82"/>
                      <a:pt x="116" y="82"/>
                    </a:cubicBezTo>
                    <a:cubicBezTo>
                      <a:pt x="116" y="82"/>
                      <a:pt x="116" y="82"/>
                      <a:pt x="116" y="82"/>
                    </a:cubicBezTo>
                    <a:cubicBezTo>
                      <a:pt x="112" y="82"/>
                      <a:pt x="109" y="81"/>
                      <a:pt x="106" y="79"/>
                    </a:cubicBezTo>
                    <a:cubicBezTo>
                      <a:pt x="103" y="76"/>
                      <a:pt x="101" y="73"/>
                      <a:pt x="98" y="71"/>
                    </a:cubicBezTo>
                    <a:cubicBezTo>
                      <a:pt x="98" y="70"/>
                      <a:pt x="98" y="70"/>
                      <a:pt x="98" y="70"/>
                    </a:cubicBezTo>
                    <a:cubicBezTo>
                      <a:pt x="98" y="71"/>
                      <a:pt x="98" y="71"/>
                      <a:pt x="98" y="71"/>
                    </a:cubicBezTo>
                    <a:cubicBezTo>
                      <a:pt x="98" y="71"/>
                      <a:pt x="98" y="71"/>
                      <a:pt x="98" y="71"/>
                    </a:cubicBezTo>
                    <a:cubicBezTo>
                      <a:pt x="101" y="74"/>
                      <a:pt x="103" y="77"/>
                      <a:pt x="106" y="79"/>
                    </a:cubicBezTo>
                    <a:cubicBezTo>
                      <a:pt x="109" y="81"/>
                      <a:pt x="112" y="82"/>
                      <a:pt x="116" y="83"/>
                    </a:cubicBezTo>
                    <a:cubicBezTo>
                      <a:pt x="119" y="4"/>
                      <a:pt x="119" y="4"/>
                      <a:pt x="119" y="4"/>
                    </a:cubicBezTo>
                    <a:cubicBezTo>
                      <a:pt x="119" y="4"/>
                      <a:pt x="119" y="4"/>
                      <a:pt x="119" y="4"/>
                    </a:cubicBezTo>
                    <a:moveTo>
                      <a:pt x="119" y="4"/>
                    </a:moveTo>
                    <a:cubicBezTo>
                      <a:pt x="119" y="4"/>
                      <a:pt x="119" y="4"/>
                      <a:pt x="119" y="4"/>
                    </a:cubicBezTo>
                    <a:cubicBezTo>
                      <a:pt x="119" y="4"/>
                      <a:pt x="119" y="4"/>
                      <a:pt x="119" y="4"/>
                    </a:cubicBezTo>
                    <a:cubicBezTo>
                      <a:pt x="119" y="4"/>
                      <a:pt x="119" y="4"/>
                      <a:pt x="119" y="4"/>
                    </a:cubicBezTo>
                    <a:moveTo>
                      <a:pt x="3" y="0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5"/>
                      <a:pt x="3" y="3"/>
                      <a:pt x="3" y="0"/>
                    </a:cubicBezTo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12" name="Freeform 223"/>
              <p:cNvSpPr>
                <a:spLocks noEditPoints="1"/>
              </p:cNvSpPr>
              <p:nvPr/>
            </p:nvSpPr>
            <p:spPr bwMode="auto">
              <a:xfrm>
                <a:off x="3651" y="1598"/>
                <a:ext cx="116" cy="16"/>
              </a:xfrm>
              <a:custGeom>
                <a:avLst/>
                <a:gdLst>
                  <a:gd name="T0" fmla="*/ 98 w 116"/>
                  <a:gd name="T1" fmla="*/ 4 h 16"/>
                  <a:gd name="T2" fmla="*/ 98 w 116"/>
                  <a:gd name="T3" fmla="*/ 4 h 16"/>
                  <a:gd name="T4" fmla="*/ 98 w 116"/>
                  <a:gd name="T5" fmla="*/ 5 h 16"/>
                  <a:gd name="T6" fmla="*/ 106 w 116"/>
                  <a:gd name="T7" fmla="*/ 13 h 16"/>
                  <a:gd name="T8" fmla="*/ 116 w 116"/>
                  <a:gd name="T9" fmla="*/ 16 h 16"/>
                  <a:gd name="T10" fmla="*/ 116 w 116"/>
                  <a:gd name="T11" fmla="*/ 16 h 16"/>
                  <a:gd name="T12" fmla="*/ 106 w 116"/>
                  <a:gd name="T13" fmla="*/ 12 h 16"/>
                  <a:gd name="T14" fmla="*/ 98 w 116"/>
                  <a:gd name="T15" fmla="*/ 4 h 16"/>
                  <a:gd name="T16" fmla="*/ 20 w 116"/>
                  <a:gd name="T17" fmla="*/ 0 h 16"/>
                  <a:gd name="T18" fmla="*/ 19 w 116"/>
                  <a:gd name="T19" fmla="*/ 1 h 16"/>
                  <a:gd name="T20" fmla="*/ 11 w 116"/>
                  <a:gd name="T21" fmla="*/ 8 h 16"/>
                  <a:gd name="T22" fmla="*/ 0 w 116"/>
                  <a:gd name="T23" fmla="*/ 12 h 16"/>
                  <a:gd name="T24" fmla="*/ 0 w 116"/>
                  <a:gd name="T25" fmla="*/ 13 h 16"/>
                  <a:gd name="T26" fmla="*/ 10 w 116"/>
                  <a:gd name="T27" fmla="*/ 9 h 16"/>
                  <a:gd name="T28" fmla="*/ 19 w 116"/>
                  <a:gd name="T29" fmla="*/ 2 h 16"/>
                  <a:gd name="T30" fmla="*/ 20 w 116"/>
                  <a:gd name="T31" fmla="*/ 1 h 16"/>
                  <a:gd name="T32" fmla="*/ 20 w 116"/>
                  <a:gd name="T3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6" h="16">
                    <a:moveTo>
                      <a:pt x="98" y="4"/>
                    </a:moveTo>
                    <a:cubicBezTo>
                      <a:pt x="98" y="4"/>
                      <a:pt x="98" y="4"/>
                      <a:pt x="98" y="4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101" y="7"/>
                      <a:pt x="103" y="10"/>
                      <a:pt x="106" y="13"/>
                    </a:cubicBezTo>
                    <a:cubicBezTo>
                      <a:pt x="109" y="15"/>
                      <a:pt x="112" y="16"/>
                      <a:pt x="116" y="16"/>
                    </a:cubicBezTo>
                    <a:cubicBezTo>
                      <a:pt x="116" y="16"/>
                      <a:pt x="116" y="16"/>
                      <a:pt x="116" y="16"/>
                    </a:cubicBezTo>
                    <a:cubicBezTo>
                      <a:pt x="112" y="16"/>
                      <a:pt x="109" y="14"/>
                      <a:pt x="106" y="12"/>
                    </a:cubicBezTo>
                    <a:cubicBezTo>
                      <a:pt x="103" y="10"/>
                      <a:pt x="101" y="7"/>
                      <a:pt x="98" y="4"/>
                    </a:cubicBezTo>
                    <a:moveTo>
                      <a:pt x="20" y="0"/>
                    </a:moveTo>
                    <a:cubicBezTo>
                      <a:pt x="19" y="1"/>
                      <a:pt x="19" y="1"/>
                      <a:pt x="19" y="1"/>
                    </a:cubicBezTo>
                    <a:cubicBezTo>
                      <a:pt x="16" y="4"/>
                      <a:pt x="14" y="7"/>
                      <a:pt x="11" y="8"/>
                    </a:cubicBezTo>
                    <a:cubicBezTo>
                      <a:pt x="8" y="10"/>
                      <a:pt x="4" y="12"/>
                      <a:pt x="0" y="12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4" y="12"/>
                      <a:pt x="7" y="11"/>
                      <a:pt x="10" y="9"/>
                    </a:cubicBezTo>
                    <a:cubicBezTo>
                      <a:pt x="14" y="8"/>
                      <a:pt x="16" y="5"/>
                      <a:pt x="19" y="2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13" name="Freeform 224"/>
              <p:cNvSpPr>
                <a:spLocks noEditPoints="1"/>
              </p:cNvSpPr>
              <p:nvPr/>
            </p:nvSpPr>
            <p:spPr bwMode="auto">
              <a:xfrm>
                <a:off x="3654" y="1532"/>
                <a:ext cx="116" cy="31"/>
              </a:xfrm>
              <a:custGeom>
                <a:avLst/>
                <a:gdLst>
                  <a:gd name="T0" fmla="*/ 116 w 116"/>
                  <a:gd name="T1" fmla="*/ 4 h 31"/>
                  <a:gd name="T2" fmla="*/ 109 w 116"/>
                  <a:gd name="T3" fmla="*/ 16 h 31"/>
                  <a:gd name="T4" fmla="*/ 91 w 116"/>
                  <a:gd name="T5" fmla="*/ 30 h 31"/>
                  <a:gd name="T6" fmla="*/ 92 w 116"/>
                  <a:gd name="T7" fmla="*/ 31 h 31"/>
                  <a:gd name="T8" fmla="*/ 109 w 116"/>
                  <a:gd name="T9" fmla="*/ 17 h 31"/>
                  <a:gd name="T10" fmla="*/ 116 w 116"/>
                  <a:gd name="T11" fmla="*/ 4 h 31"/>
                  <a:gd name="T12" fmla="*/ 116 w 116"/>
                  <a:gd name="T13" fmla="*/ 4 h 31"/>
                  <a:gd name="T14" fmla="*/ 116 w 116"/>
                  <a:gd name="T15" fmla="*/ 4 h 31"/>
                  <a:gd name="T16" fmla="*/ 116 w 116"/>
                  <a:gd name="T17" fmla="*/ 4 h 31"/>
                  <a:gd name="T18" fmla="*/ 116 w 116"/>
                  <a:gd name="T19" fmla="*/ 4 h 31"/>
                  <a:gd name="T20" fmla="*/ 0 w 116"/>
                  <a:gd name="T21" fmla="*/ 0 h 31"/>
                  <a:gd name="T22" fmla="*/ 0 w 116"/>
                  <a:gd name="T23" fmla="*/ 0 h 31"/>
                  <a:gd name="T24" fmla="*/ 1 w 116"/>
                  <a:gd name="T25" fmla="*/ 7 h 31"/>
                  <a:gd name="T26" fmla="*/ 2 w 116"/>
                  <a:gd name="T27" fmla="*/ 7 h 31"/>
                  <a:gd name="T28" fmla="*/ 0 w 116"/>
                  <a:gd name="T29" fmla="*/ 0 h 31"/>
                  <a:gd name="T30" fmla="*/ 0 w 116"/>
                  <a:gd name="T31" fmla="*/ 0 h 31"/>
                  <a:gd name="T32" fmla="*/ 0 w 116"/>
                  <a:gd name="T3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6" h="31">
                    <a:moveTo>
                      <a:pt x="116" y="4"/>
                    </a:moveTo>
                    <a:cubicBezTo>
                      <a:pt x="115" y="10"/>
                      <a:pt x="113" y="12"/>
                      <a:pt x="109" y="16"/>
                    </a:cubicBezTo>
                    <a:cubicBezTo>
                      <a:pt x="91" y="30"/>
                      <a:pt x="91" y="30"/>
                      <a:pt x="91" y="30"/>
                    </a:cubicBezTo>
                    <a:cubicBezTo>
                      <a:pt x="92" y="31"/>
                      <a:pt x="92" y="31"/>
                      <a:pt x="92" y="31"/>
                    </a:cubicBezTo>
                    <a:cubicBezTo>
                      <a:pt x="109" y="17"/>
                      <a:pt x="109" y="17"/>
                      <a:pt x="109" y="17"/>
                    </a:cubicBezTo>
                    <a:cubicBezTo>
                      <a:pt x="113" y="13"/>
                      <a:pt x="115" y="10"/>
                      <a:pt x="116" y="4"/>
                    </a:cubicBezTo>
                    <a:cubicBezTo>
                      <a:pt x="116" y="4"/>
                      <a:pt x="116" y="4"/>
                      <a:pt x="116" y="4"/>
                    </a:cubicBezTo>
                    <a:cubicBezTo>
                      <a:pt x="116" y="4"/>
                      <a:pt x="116" y="4"/>
                      <a:pt x="116" y="4"/>
                    </a:cubicBezTo>
                    <a:cubicBezTo>
                      <a:pt x="116" y="4"/>
                      <a:pt x="116" y="4"/>
                      <a:pt x="116" y="4"/>
                    </a:cubicBezTo>
                    <a:cubicBezTo>
                      <a:pt x="116" y="4"/>
                      <a:pt x="116" y="4"/>
                      <a:pt x="116" y="4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5"/>
                      <a:pt x="1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5"/>
                      <a:pt x="0" y="3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14" name="Freeform 225"/>
              <p:cNvSpPr>
                <a:spLocks noEditPoints="1"/>
              </p:cNvSpPr>
              <p:nvPr/>
            </p:nvSpPr>
            <p:spPr bwMode="auto">
              <a:xfrm>
                <a:off x="3654" y="1532"/>
                <a:ext cx="116" cy="30"/>
              </a:xfrm>
              <a:custGeom>
                <a:avLst/>
                <a:gdLst>
                  <a:gd name="T0" fmla="*/ 58 w 116"/>
                  <a:gd name="T1" fmla="*/ 2 h 30"/>
                  <a:gd name="T2" fmla="*/ 91 w 116"/>
                  <a:gd name="T3" fmla="*/ 30 h 30"/>
                  <a:gd name="T4" fmla="*/ 109 w 116"/>
                  <a:gd name="T5" fmla="*/ 15 h 30"/>
                  <a:gd name="T6" fmla="*/ 115 w 116"/>
                  <a:gd name="T7" fmla="*/ 8 h 30"/>
                  <a:gd name="T8" fmla="*/ 109 w 116"/>
                  <a:gd name="T9" fmla="*/ 16 h 30"/>
                  <a:gd name="T10" fmla="*/ 91 w 116"/>
                  <a:gd name="T11" fmla="*/ 30 h 30"/>
                  <a:gd name="T12" fmla="*/ 91 w 116"/>
                  <a:gd name="T13" fmla="*/ 30 h 30"/>
                  <a:gd name="T14" fmla="*/ 109 w 116"/>
                  <a:gd name="T15" fmla="*/ 16 h 30"/>
                  <a:gd name="T16" fmla="*/ 116 w 116"/>
                  <a:gd name="T17" fmla="*/ 4 h 30"/>
                  <a:gd name="T18" fmla="*/ 116 w 116"/>
                  <a:gd name="T19" fmla="*/ 4 h 30"/>
                  <a:gd name="T20" fmla="*/ 116 w 116"/>
                  <a:gd name="T21" fmla="*/ 4 h 30"/>
                  <a:gd name="T22" fmla="*/ 116 w 116"/>
                  <a:gd name="T23" fmla="*/ 4 h 30"/>
                  <a:gd name="T24" fmla="*/ 58 w 116"/>
                  <a:gd name="T25" fmla="*/ 2 h 30"/>
                  <a:gd name="T26" fmla="*/ 0 w 116"/>
                  <a:gd name="T27" fmla="*/ 0 h 30"/>
                  <a:gd name="T28" fmla="*/ 0 w 116"/>
                  <a:gd name="T29" fmla="*/ 0 h 30"/>
                  <a:gd name="T30" fmla="*/ 0 w 116"/>
                  <a:gd name="T31" fmla="*/ 0 h 30"/>
                  <a:gd name="T32" fmla="*/ 0 w 116"/>
                  <a:gd name="T33" fmla="*/ 0 h 30"/>
                  <a:gd name="T34" fmla="*/ 2 w 116"/>
                  <a:gd name="T35" fmla="*/ 7 h 30"/>
                  <a:gd name="T36" fmla="*/ 2 w 116"/>
                  <a:gd name="T37" fmla="*/ 7 h 30"/>
                  <a:gd name="T38" fmla="*/ 1 w 116"/>
                  <a:gd name="T39" fmla="*/ 4 h 30"/>
                  <a:gd name="T40" fmla="*/ 2 w 116"/>
                  <a:gd name="T41" fmla="*/ 7 h 30"/>
                  <a:gd name="T42" fmla="*/ 8 w 116"/>
                  <a:gd name="T43" fmla="*/ 0 h 30"/>
                  <a:gd name="T44" fmla="*/ 0 w 116"/>
                  <a:gd name="T4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6" h="30">
                    <a:moveTo>
                      <a:pt x="58" y="2"/>
                    </a:moveTo>
                    <a:cubicBezTo>
                      <a:pt x="91" y="30"/>
                      <a:pt x="91" y="30"/>
                      <a:pt x="91" y="30"/>
                    </a:cubicBezTo>
                    <a:cubicBezTo>
                      <a:pt x="109" y="15"/>
                      <a:pt x="109" y="15"/>
                      <a:pt x="109" y="15"/>
                    </a:cubicBezTo>
                    <a:cubicBezTo>
                      <a:pt x="112" y="12"/>
                      <a:pt x="113" y="10"/>
                      <a:pt x="115" y="8"/>
                    </a:cubicBezTo>
                    <a:cubicBezTo>
                      <a:pt x="113" y="11"/>
                      <a:pt x="112" y="13"/>
                      <a:pt x="109" y="16"/>
                    </a:cubicBezTo>
                    <a:cubicBezTo>
                      <a:pt x="91" y="30"/>
                      <a:pt x="91" y="30"/>
                      <a:pt x="91" y="30"/>
                    </a:cubicBezTo>
                    <a:cubicBezTo>
                      <a:pt x="91" y="30"/>
                      <a:pt x="91" y="30"/>
                      <a:pt x="91" y="30"/>
                    </a:cubicBezTo>
                    <a:cubicBezTo>
                      <a:pt x="109" y="16"/>
                      <a:pt x="109" y="16"/>
                      <a:pt x="109" y="16"/>
                    </a:cubicBezTo>
                    <a:cubicBezTo>
                      <a:pt x="113" y="12"/>
                      <a:pt x="115" y="10"/>
                      <a:pt x="116" y="4"/>
                    </a:cubicBezTo>
                    <a:cubicBezTo>
                      <a:pt x="116" y="4"/>
                      <a:pt x="116" y="4"/>
                      <a:pt x="116" y="4"/>
                    </a:cubicBezTo>
                    <a:cubicBezTo>
                      <a:pt x="116" y="4"/>
                      <a:pt x="116" y="4"/>
                      <a:pt x="116" y="4"/>
                    </a:cubicBezTo>
                    <a:cubicBezTo>
                      <a:pt x="116" y="4"/>
                      <a:pt x="116" y="4"/>
                      <a:pt x="116" y="4"/>
                    </a:cubicBezTo>
                    <a:cubicBezTo>
                      <a:pt x="58" y="2"/>
                      <a:pt x="58" y="2"/>
                      <a:pt x="58" y="2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1" y="5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6"/>
                      <a:pt x="1" y="5"/>
                      <a:pt x="1" y="4"/>
                    </a:cubicBezTo>
                    <a:cubicBezTo>
                      <a:pt x="1" y="5"/>
                      <a:pt x="1" y="6"/>
                      <a:pt x="2" y="7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15" name="Freeform 226"/>
              <p:cNvSpPr>
                <a:spLocks noEditPoints="1"/>
              </p:cNvSpPr>
              <p:nvPr/>
            </p:nvSpPr>
            <p:spPr bwMode="auto">
              <a:xfrm>
                <a:off x="3655" y="1536"/>
                <a:ext cx="114" cy="26"/>
              </a:xfrm>
              <a:custGeom>
                <a:avLst/>
                <a:gdLst>
                  <a:gd name="T0" fmla="*/ 114 w 114"/>
                  <a:gd name="T1" fmla="*/ 4 h 26"/>
                  <a:gd name="T2" fmla="*/ 108 w 114"/>
                  <a:gd name="T3" fmla="*/ 11 h 26"/>
                  <a:gd name="T4" fmla="*/ 90 w 114"/>
                  <a:gd name="T5" fmla="*/ 26 h 26"/>
                  <a:gd name="T6" fmla="*/ 90 w 114"/>
                  <a:gd name="T7" fmla="*/ 26 h 26"/>
                  <a:gd name="T8" fmla="*/ 108 w 114"/>
                  <a:gd name="T9" fmla="*/ 12 h 26"/>
                  <a:gd name="T10" fmla="*/ 114 w 114"/>
                  <a:gd name="T11" fmla="*/ 4 h 26"/>
                  <a:gd name="T12" fmla="*/ 0 w 114"/>
                  <a:gd name="T13" fmla="*/ 0 h 26"/>
                  <a:gd name="T14" fmla="*/ 1 w 114"/>
                  <a:gd name="T15" fmla="*/ 3 h 26"/>
                  <a:gd name="T16" fmla="*/ 1 w 114"/>
                  <a:gd name="T17" fmla="*/ 3 h 26"/>
                  <a:gd name="T18" fmla="*/ 0 w 114"/>
                  <a:gd name="T1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4" h="26">
                    <a:moveTo>
                      <a:pt x="114" y="4"/>
                    </a:moveTo>
                    <a:cubicBezTo>
                      <a:pt x="112" y="6"/>
                      <a:pt x="111" y="8"/>
                      <a:pt x="108" y="11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108" y="12"/>
                      <a:pt x="108" y="12"/>
                      <a:pt x="108" y="12"/>
                    </a:cubicBezTo>
                    <a:cubicBezTo>
                      <a:pt x="111" y="9"/>
                      <a:pt x="112" y="7"/>
                      <a:pt x="114" y="4"/>
                    </a:cubicBezTo>
                    <a:moveTo>
                      <a:pt x="0" y="0"/>
                    </a:move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0" y="1"/>
                      <a:pt x="0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16" name="Freeform 227"/>
              <p:cNvSpPr>
                <a:spLocks noEditPoints="1"/>
              </p:cNvSpPr>
              <p:nvPr/>
            </p:nvSpPr>
            <p:spPr bwMode="auto">
              <a:xfrm>
                <a:off x="3634" y="1509"/>
                <a:ext cx="132" cy="129"/>
              </a:xfrm>
              <a:custGeom>
                <a:avLst/>
                <a:gdLst>
                  <a:gd name="T0" fmla="*/ 85 w 132"/>
                  <a:gd name="T1" fmla="*/ 112 h 128"/>
                  <a:gd name="T2" fmla="*/ 19 w 132"/>
                  <a:gd name="T3" fmla="*/ 53 h 128"/>
                  <a:gd name="T4" fmla="*/ 85 w 132"/>
                  <a:gd name="T5" fmla="*/ 112 h 128"/>
                  <a:gd name="T6" fmla="*/ 95 w 132"/>
                  <a:gd name="T7" fmla="*/ 101 h 128"/>
                  <a:gd name="T8" fmla="*/ 28 w 132"/>
                  <a:gd name="T9" fmla="*/ 43 h 128"/>
                  <a:gd name="T10" fmla="*/ 95 w 132"/>
                  <a:gd name="T11" fmla="*/ 101 h 128"/>
                  <a:gd name="T12" fmla="*/ 49 w 132"/>
                  <a:gd name="T13" fmla="*/ 0 h 128"/>
                  <a:gd name="T14" fmla="*/ 46 w 132"/>
                  <a:gd name="T15" fmla="*/ 2 h 128"/>
                  <a:gd name="T16" fmla="*/ 28 w 132"/>
                  <a:gd name="T17" fmla="*/ 23 h 128"/>
                  <a:gd name="T18" fmla="*/ 28 w 132"/>
                  <a:gd name="T19" fmla="*/ 23 h 128"/>
                  <a:gd name="T20" fmla="*/ 22 w 132"/>
                  <a:gd name="T21" fmla="*/ 30 h 128"/>
                  <a:gd name="T22" fmla="*/ 22 w 132"/>
                  <a:gd name="T23" fmla="*/ 30 h 128"/>
                  <a:gd name="T24" fmla="*/ 22 w 132"/>
                  <a:gd name="T25" fmla="*/ 30 h 128"/>
                  <a:gd name="T26" fmla="*/ 21 w 132"/>
                  <a:gd name="T27" fmla="*/ 30 h 128"/>
                  <a:gd name="T28" fmla="*/ 19 w 132"/>
                  <a:gd name="T29" fmla="*/ 33 h 128"/>
                  <a:gd name="T30" fmla="*/ 19 w 132"/>
                  <a:gd name="T31" fmla="*/ 33 h 128"/>
                  <a:gd name="T32" fmla="*/ 1 w 132"/>
                  <a:gd name="T33" fmla="*/ 53 h 128"/>
                  <a:gd name="T34" fmla="*/ 2 w 132"/>
                  <a:gd name="T35" fmla="*/ 59 h 128"/>
                  <a:gd name="T36" fmla="*/ 18 w 132"/>
                  <a:gd name="T37" fmla="*/ 73 h 128"/>
                  <a:gd name="T38" fmla="*/ 18 w 132"/>
                  <a:gd name="T39" fmla="*/ 73 h 128"/>
                  <a:gd name="T40" fmla="*/ 37 w 132"/>
                  <a:gd name="T41" fmla="*/ 89 h 128"/>
                  <a:gd name="T42" fmla="*/ 37 w 132"/>
                  <a:gd name="T43" fmla="*/ 90 h 128"/>
                  <a:gd name="T44" fmla="*/ 37 w 132"/>
                  <a:gd name="T45" fmla="*/ 90 h 128"/>
                  <a:gd name="T46" fmla="*/ 38 w 132"/>
                  <a:gd name="T47" fmla="*/ 90 h 128"/>
                  <a:gd name="T48" fmla="*/ 52 w 132"/>
                  <a:gd name="T49" fmla="*/ 103 h 128"/>
                  <a:gd name="T50" fmla="*/ 80 w 132"/>
                  <a:gd name="T51" fmla="*/ 127 h 128"/>
                  <a:gd name="T52" fmla="*/ 83 w 132"/>
                  <a:gd name="T53" fmla="*/ 128 h 128"/>
                  <a:gd name="T54" fmla="*/ 86 w 132"/>
                  <a:gd name="T55" fmla="*/ 127 h 128"/>
                  <a:gd name="T56" fmla="*/ 105 w 132"/>
                  <a:gd name="T57" fmla="*/ 105 h 128"/>
                  <a:gd name="T58" fmla="*/ 114 w 132"/>
                  <a:gd name="T59" fmla="*/ 94 h 128"/>
                  <a:gd name="T60" fmla="*/ 115 w 132"/>
                  <a:gd name="T61" fmla="*/ 94 h 128"/>
                  <a:gd name="T62" fmla="*/ 115 w 132"/>
                  <a:gd name="T63" fmla="*/ 93 h 128"/>
                  <a:gd name="T64" fmla="*/ 115 w 132"/>
                  <a:gd name="T65" fmla="*/ 93 h 128"/>
                  <a:gd name="T66" fmla="*/ 131 w 132"/>
                  <a:gd name="T67" fmla="*/ 76 h 128"/>
                  <a:gd name="T68" fmla="*/ 130 w 132"/>
                  <a:gd name="T69" fmla="*/ 70 h 128"/>
                  <a:gd name="T70" fmla="*/ 112 w 132"/>
                  <a:gd name="T71" fmla="*/ 54 h 128"/>
                  <a:gd name="T72" fmla="*/ 111 w 132"/>
                  <a:gd name="T73" fmla="*/ 53 h 128"/>
                  <a:gd name="T74" fmla="*/ 111 w 132"/>
                  <a:gd name="T75" fmla="*/ 53 h 128"/>
                  <a:gd name="T76" fmla="*/ 111 w 132"/>
                  <a:gd name="T77" fmla="*/ 53 h 128"/>
                  <a:gd name="T78" fmla="*/ 78 w 132"/>
                  <a:gd name="T79" fmla="*/ 25 h 128"/>
                  <a:gd name="T80" fmla="*/ 78 w 132"/>
                  <a:gd name="T81" fmla="*/ 25 h 128"/>
                  <a:gd name="T82" fmla="*/ 52 w 132"/>
                  <a:gd name="T83" fmla="*/ 1 h 128"/>
                  <a:gd name="T84" fmla="*/ 49 w 132"/>
                  <a:gd name="T85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2" h="128">
                    <a:moveTo>
                      <a:pt x="85" y="112"/>
                    </a:moveTo>
                    <a:cubicBezTo>
                      <a:pt x="19" y="53"/>
                      <a:pt x="19" y="53"/>
                      <a:pt x="19" y="53"/>
                    </a:cubicBezTo>
                    <a:cubicBezTo>
                      <a:pt x="85" y="112"/>
                      <a:pt x="85" y="112"/>
                      <a:pt x="85" y="112"/>
                    </a:cubicBezTo>
                    <a:moveTo>
                      <a:pt x="95" y="101"/>
                    </a:moveTo>
                    <a:cubicBezTo>
                      <a:pt x="28" y="43"/>
                      <a:pt x="28" y="43"/>
                      <a:pt x="28" y="43"/>
                    </a:cubicBezTo>
                    <a:cubicBezTo>
                      <a:pt x="95" y="101"/>
                      <a:pt x="95" y="101"/>
                      <a:pt x="95" y="101"/>
                    </a:cubicBezTo>
                    <a:moveTo>
                      <a:pt x="49" y="0"/>
                    </a:moveTo>
                    <a:cubicBezTo>
                      <a:pt x="48" y="0"/>
                      <a:pt x="47" y="1"/>
                      <a:pt x="46" y="2"/>
                    </a:cubicBezTo>
                    <a:cubicBezTo>
                      <a:pt x="28" y="23"/>
                      <a:pt x="28" y="23"/>
                      <a:pt x="28" y="23"/>
                    </a:cubicBezTo>
                    <a:cubicBezTo>
                      <a:pt x="28" y="23"/>
                      <a:pt x="28" y="23"/>
                      <a:pt x="28" y="23"/>
                    </a:cubicBezTo>
                    <a:cubicBezTo>
                      <a:pt x="22" y="30"/>
                      <a:pt x="22" y="30"/>
                      <a:pt x="22" y="30"/>
                    </a:cubicBezTo>
                    <a:cubicBezTo>
                      <a:pt x="22" y="30"/>
                      <a:pt x="22" y="30"/>
                      <a:pt x="22" y="30"/>
                    </a:cubicBezTo>
                    <a:cubicBezTo>
                      <a:pt x="22" y="30"/>
                      <a:pt x="22" y="30"/>
                      <a:pt x="22" y="30"/>
                    </a:cubicBezTo>
                    <a:cubicBezTo>
                      <a:pt x="21" y="30"/>
                      <a:pt x="21" y="30"/>
                      <a:pt x="21" y="30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1" y="53"/>
                      <a:pt x="1" y="53"/>
                      <a:pt x="1" y="53"/>
                    </a:cubicBezTo>
                    <a:cubicBezTo>
                      <a:pt x="0" y="55"/>
                      <a:pt x="0" y="57"/>
                      <a:pt x="2" y="59"/>
                    </a:cubicBezTo>
                    <a:cubicBezTo>
                      <a:pt x="18" y="73"/>
                      <a:pt x="18" y="73"/>
                      <a:pt x="18" y="73"/>
                    </a:cubicBezTo>
                    <a:cubicBezTo>
                      <a:pt x="18" y="73"/>
                      <a:pt x="18" y="73"/>
                      <a:pt x="18" y="73"/>
                    </a:cubicBezTo>
                    <a:cubicBezTo>
                      <a:pt x="37" y="89"/>
                      <a:pt x="37" y="89"/>
                      <a:pt x="37" y="89"/>
                    </a:cubicBezTo>
                    <a:cubicBezTo>
                      <a:pt x="37" y="90"/>
                      <a:pt x="37" y="90"/>
                      <a:pt x="37" y="90"/>
                    </a:cubicBezTo>
                    <a:cubicBezTo>
                      <a:pt x="37" y="90"/>
                      <a:pt x="37" y="90"/>
                      <a:pt x="37" y="90"/>
                    </a:cubicBezTo>
                    <a:cubicBezTo>
                      <a:pt x="38" y="90"/>
                      <a:pt x="38" y="90"/>
                      <a:pt x="38" y="90"/>
                    </a:cubicBezTo>
                    <a:cubicBezTo>
                      <a:pt x="52" y="103"/>
                      <a:pt x="52" y="103"/>
                      <a:pt x="52" y="103"/>
                    </a:cubicBezTo>
                    <a:cubicBezTo>
                      <a:pt x="80" y="127"/>
                      <a:pt x="80" y="127"/>
                      <a:pt x="80" y="127"/>
                    </a:cubicBezTo>
                    <a:cubicBezTo>
                      <a:pt x="81" y="128"/>
                      <a:pt x="82" y="128"/>
                      <a:pt x="83" y="128"/>
                    </a:cubicBezTo>
                    <a:cubicBezTo>
                      <a:pt x="84" y="128"/>
                      <a:pt x="85" y="128"/>
                      <a:pt x="86" y="127"/>
                    </a:cubicBezTo>
                    <a:cubicBezTo>
                      <a:pt x="105" y="105"/>
                      <a:pt x="105" y="105"/>
                      <a:pt x="105" y="105"/>
                    </a:cubicBezTo>
                    <a:cubicBezTo>
                      <a:pt x="114" y="94"/>
                      <a:pt x="114" y="94"/>
                      <a:pt x="114" y="94"/>
                    </a:cubicBezTo>
                    <a:cubicBezTo>
                      <a:pt x="115" y="94"/>
                      <a:pt x="115" y="94"/>
                      <a:pt x="115" y="94"/>
                    </a:cubicBezTo>
                    <a:cubicBezTo>
                      <a:pt x="115" y="93"/>
                      <a:pt x="115" y="93"/>
                      <a:pt x="115" y="93"/>
                    </a:cubicBezTo>
                    <a:cubicBezTo>
                      <a:pt x="115" y="93"/>
                      <a:pt x="115" y="93"/>
                      <a:pt x="115" y="93"/>
                    </a:cubicBezTo>
                    <a:cubicBezTo>
                      <a:pt x="131" y="76"/>
                      <a:pt x="131" y="76"/>
                      <a:pt x="131" y="76"/>
                    </a:cubicBezTo>
                    <a:cubicBezTo>
                      <a:pt x="132" y="74"/>
                      <a:pt x="132" y="72"/>
                      <a:pt x="130" y="70"/>
                    </a:cubicBezTo>
                    <a:cubicBezTo>
                      <a:pt x="112" y="54"/>
                      <a:pt x="112" y="54"/>
                      <a:pt x="112" y="54"/>
                    </a:cubicBezTo>
                    <a:cubicBezTo>
                      <a:pt x="111" y="53"/>
                      <a:pt x="111" y="53"/>
                      <a:pt x="111" y="53"/>
                    </a:cubicBezTo>
                    <a:cubicBezTo>
                      <a:pt x="111" y="53"/>
                      <a:pt x="111" y="53"/>
                      <a:pt x="111" y="53"/>
                    </a:cubicBezTo>
                    <a:cubicBezTo>
                      <a:pt x="111" y="53"/>
                      <a:pt x="111" y="53"/>
                      <a:pt x="111" y="53"/>
                    </a:cubicBezTo>
                    <a:cubicBezTo>
                      <a:pt x="78" y="25"/>
                      <a:pt x="78" y="25"/>
                      <a:pt x="78" y="25"/>
                    </a:cubicBezTo>
                    <a:cubicBezTo>
                      <a:pt x="78" y="25"/>
                      <a:pt x="78" y="25"/>
                      <a:pt x="78" y="25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1" y="1"/>
                      <a:pt x="50" y="0"/>
                      <a:pt x="49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17" name="Freeform 228"/>
              <p:cNvSpPr>
                <a:spLocks/>
              </p:cNvSpPr>
              <p:nvPr/>
            </p:nvSpPr>
            <p:spPr bwMode="auto">
              <a:xfrm>
                <a:off x="3653" y="1562"/>
                <a:ext cx="66" cy="59"/>
              </a:xfrm>
              <a:custGeom>
                <a:avLst/>
                <a:gdLst>
                  <a:gd name="T0" fmla="*/ 0 w 66"/>
                  <a:gd name="T1" fmla="*/ 0 h 59"/>
                  <a:gd name="T2" fmla="*/ 66 w 66"/>
                  <a:gd name="T3" fmla="*/ 59 h 59"/>
                  <a:gd name="T4" fmla="*/ 0 w 66"/>
                  <a:gd name="T5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6" h="59">
                    <a:moveTo>
                      <a:pt x="0" y="0"/>
                    </a:moveTo>
                    <a:lnTo>
                      <a:pt x="66" y="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18" name="Freeform 229"/>
              <p:cNvSpPr>
                <a:spLocks/>
              </p:cNvSpPr>
              <p:nvPr/>
            </p:nvSpPr>
            <p:spPr bwMode="auto">
              <a:xfrm>
                <a:off x="3653" y="1562"/>
                <a:ext cx="66" cy="59"/>
              </a:xfrm>
              <a:custGeom>
                <a:avLst/>
                <a:gdLst>
                  <a:gd name="T0" fmla="*/ 0 w 66"/>
                  <a:gd name="T1" fmla="*/ 0 h 59"/>
                  <a:gd name="T2" fmla="*/ 66 w 66"/>
                  <a:gd name="T3" fmla="*/ 59 h 59"/>
                  <a:gd name="T4" fmla="*/ 0 w 66"/>
                  <a:gd name="T5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6" h="59">
                    <a:moveTo>
                      <a:pt x="0" y="0"/>
                    </a:moveTo>
                    <a:lnTo>
                      <a:pt x="66" y="5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19" name="Freeform 230"/>
              <p:cNvSpPr>
                <a:spLocks/>
              </p:cNvSpPr>
              <p:nvPr/>
            </p:nvSpPr>
            <p:spPr bwMode="auto">
              <a:xfrm>
                <a:off x="3662" y="1552"/>
                <a:ext cx="67" cy="58"/>
              </a:xfrm>
              <a:custGeom>
                <a:avLst/>
                <a:gdLst>
                  <a:gd name="T0" fmla="*/ 0 w 67"/>
                  <a:gd name="T1" fmla="*/ 0 h 58"/>
                  <a:gd name="T2" fmla="*/ 67 w 67"/>
                  <a:gd name="T3" fmla="*/ 58 h 58"/>
                  <a:gd name="T4" fmla="*/ 0 w 67"/>
                  <a:gd name="T5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7" h="58">
                    <a:moveTo>
                      <a:pt x="0" y="0"/>
                    </a:moveTo>
                    <a:lnTo>
                      <a:pt x="67" y="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20" name="Freeform 231"/>
              <p:cNvSpPr>
                <a:spLocks/>
              </p:cNvSpPr>
              <p:nvPr/>
            </p:nvSpPr>
            <p:spPr bwMode="auto">
              <a:xfrm>
                <a:off x="3662" y="1552"/>
                <a:ext cx="67" cy="58"/>
              </a:xfrm>
              <a:custGeom>
                <a:avLst/>
                <a:gdLst>
                  <a:gd name="T0" fmla="*/ 0 w 67"/>
                  <a:gd name="T1" fmla="*/ 0 h 58"/>
                  <a:gd name="T2" fmla="*/ 67 w 67"/>
                  <a:gd name="T3" fmla="*/ 58 h 58"/>
                  <a:gd name="T4" fmla="*/ 0 w 67"/>
                  <a:gd name="T5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7" h="58">
                    <a:moveTo>
                      <a:pt x="0" y="0"/>
                    </a:moveTo>
                    <a:lnTo>
                      <a:pt x="67" y="5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pic>
            <p:nvPicPr>
              <p:cNvPr id="921" name="Picture 232"/>
              <p:cNvPicPr>
                <a:picLocks noChangeAspect="1" noChangeArrowheads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7" y="1534"/>
                <a:ext cx="127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2" name="Picture 233"/>
              <p:cNvPicPr>
                <a:picLocks noChangeAspect="1" noChangeArrowheads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7" y="1613"/>
                <a:ext cx="126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23" name="Freeform 234"/>
              <p:cNvSpPr>
                <a:spLocks/>
              </p:cNvSpPr>
              <p:nvPr/>
            </p:nvSpPr>
            <p:spPr bwMode="auto">
              <a:xfrm>
                <a:off x="3651" y="1617"/>
                <a:ext cx="117" cy="60"/>
              </a:xfrm>
              <a:custGeom>
                <a:avLst/>
                <a:gdLst>
                  <a:gd name="T0" fmla="*/ 0 w 117"/>
                  <a:gd name="T1" fmla="*/ 0 h 59"/>
                  <a:gd name="T2" fmla="*/ 0 w 117"/>
                  <a:gd name="T3" fmla="*/ 0 h 59"/>
                  <a:gd name="T4" fmla="*/ 3 w 117"/>
                  <a:gd name="T5" fmla="*/ 8 h 59"/>
                  <a:gd name="T6" fmla="*/ 8 w 117"/>
                  <a:gd name="T7" fmla="*/ 14 h 59"/>
                  <a:gd name="T8" fmla="*/ 44 w 117"/>
                  <a:gd name="T9" fmla="*/ 48 h 59"/>
                  <a:gd name="T10" fmla="*/ 70 w 117"/>
                  <a:gd name="T11" fmla="*/ 48 h 59"/>
                  <a:gd name="T12" fmla="*/ 108 w 117"/>
                  <a:gd name="T13" fmla="*/ 17 h 59"/>
                  <a:gd name="T14" fmla="*/ 113 w 117"/>
                  <a:gd name="T15" fmla="*/ 12 h 59"/>
                  <a:gd name="T16" fmla="*/ 116 w 117"/>
                  <a:gd name="T17" fmla="*/ 4 h 59"/>
                  <a:gd name="T18" fmla="*/ 117 w 117"/>
                  <a:gd name="T19" fmla="*/ 4 h 59"/>
                  <a:gd name="T20" fmla="*/ 113 w 117"/>
                  <a:gd name="T21" fmla="*/ 13 h 59"/>
                  <a:gd name="T22" fmla="*/ 108 w 117"/>
                  <a:gd name="T23" fmla="*/ 18 h 59"/>
                  <a:gd name="T24" fmla="*/ 70 w 117"/>
                  <a:gd name="T25" fmla="*/ 49 h 59"/>
                  <a:gd name="T26" fmla="*/ 44 w 117"/>
                  <a:gd name="T27" fmla="*/ 48 h 59"/>
                  <a:gd name="T28" fmla="*/ 8 w 117"/>
                  <a:gd name="T29" fmla="*/ 15 h 59"/>
                  <a:gd name="T30" fmla="*/ 3 w 117"/>
                  <a:gd name="T31" fmla="*/ 9 h 59"/>
                  <a:gd name="T32" fmla="*/ 0 w 117"/>
                  <a:gd name="T33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7" h="59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1" y="6"/>
                      <a:pt x="3" y="8"/>
                    </a:cubicBezTo>
                    <a:cubicBezTo>
                      <a:pt x="4" y="11"/>
                      <a:pt x="6" y="12"/>
                      <a:pt x="8" y="14"/>
                    </a:cubicBezTo>
                    <a:cubicBezTo>
                      <a:pt x="44" y="48"/>
                      <a:pt x="44" y="48"/>
                      <a:pt x="44" y="48"/>
                    </a:cubicBezTo>
                    <a:cubicBezTo>
                      <a:pt x="55" y="58"/>
                      <a:pt x="58" y="58"/>
                      <a:pt x="70" y="48"/>
                    </a:cubicBezTo>
                    <a:cubicBezTo>
                      <a:pt x="108" y="17"/>
                      <a:pt x="108" y="17"/>
                      <a:pt x="108" y="17"/>
                    </a:cubicBezTo>
                    <a:cubicBezTo>
                      <a:pt x="110" y="16"/>
                      <a:pt x="112" y="14"/>
                      <a:pt x="113" y="12"/>
                    </a:cubicBezTo>
                    <a:cubicBezTo>
                      <a:pt x="115" y="10"/>
                      <a:pt x="116" y="7"/>
                      <a:pt x="116" y="4"/>
                    </a:cubicBezTo>
                    <a:cubicBezTo>
                      <a:pt x="117" y="4"/>
                      <a:pt x="117" y="4"/>
                      <a:pt x="117" y="4"/>
                    </a:cubicBezTo>
                    <a:cubicBezTo>
                      <a:pt x="116" y="7"/>
                      <a:pt x="115" y="10"/>
                      <a:pt x="113" y="13"/>
                    </a:cubicBezTo>
                    <a:cubicBezTo>
                      <a:pt x="112" y="15"/>
                      <a:pt x="110" y="17"/>
                      <a:pt x="108" y="18"/>
                    </a:cubicBezTo>
                    <a:cubicBezTo>
                      <a:pt x="70" y="49"/>
                      <a:pt x="70" y="49"/>
                      <a:pt x="70" y="49"/>
                    </a:cubicBezTo>
                    <a:cubicBezTo>
                      <a:pt x="58" y="59"/>
                      <a:pt x="55" y="59"/>
                      <a:pt x="44" y="48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6" y="13"/>
                      <a:pt x="4" y="12"/>
                      <a:pt x="3" y="9"/>
                    </a:cubicBezTo>
                    <a:cubicBezTo>
                      <a:pt x="1" y="6"/>
                      <a:pt x="0" y="3"/>
                      <a:pt x="0" y="0"/>
                    </a:cubicBezTo>
                    <a:close/>
                  </a:path>
                </a:pathLst>
              </a:cu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pic>
            <p:nvPicPr>
              <p:cNvPr id="924" name="Picture 235"/>
              <p:cNvPicPr>
                <a:picLocks noChangeAspect="1" noChangeArrowheads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7" y="1613"/>
                <a:ext cx="126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5" name="Picture 236"/>
              <p:cNvPicPr>
                <a:picLocks noChangeAspect="1" noChangeArrowheads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7" y="1534"/>
                <a:ext cx="127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26" name="Freeform 237"/>
              <p:cNvSpPr>
                <a:spLocks/>
              </p:cNvSpPr>
              <p:nvPr/>
            </p:nvSpPr>
            <p:spPr bwMode="auto">
              <a:xfrm>
                <a:off x="3651" y="1537"/>
                <a:ext cx="119" cy="83"/>
              </a:xfrm>
              <a:custGeom>
                <a:avLst/>
                <a:gdLst>
                  <a:gd name="T0" fmla="*/ 117 w 119"/>
                  <a:gd name="T1" fmla="*/ 83 h 83"/>
                  <a:gd name="T2" fmla="*/ 106 w 119"/>
                  <a:gd name="T3" fmla="*/ 79 h 83"/>
                  <a:gd name="T4" fmla="*/ 98 w 119"/>
                  <a:gd name="T5" fmla="*/ 71 h 83"/>
                  <a:gd name="T6" fmla="*/ 60 w 119"/>
                  <a:gd name="T7" fmla="*/ 29 h 83"/>
                  <a:gd name="T8" fmla="*/ 19 w 119"/>
                  <a:gd name="T9" fmla="*/ 68 h 83"/>
                  <a:gd name="T10" fmla="*/ 11 w 119"/>
                  <a:gd name="T11" fmla="*/ 76 h 83"/>
                  <a:gd name="T12" fmla="*/ 0 w 119"/>
                  <a:gd name="T13" fmla="*/ 79 h 83"/>
                  <a:gd name="T14" fmla="*/ 3 w 119"/>
                  <a:gd name="T15" fmla="*/ 0 h 83"/>
                  <a:gd name="T16" fmla="*/ 61 w 119"/>
                  <a:gd name="T17" fmla="*/ 2 h 83"/>
                  <a:gd name="T18" fmla="*/ 61 w 119"/>
                  <a:gd name="T19" fmla="*/ 2 h 83"/>
                  <a:gd name="T20" fmla="*/ 119 w 119"/>
                  <a:gd name="T21" fmla="*/ 4 h 83"/>
                  <a:gd name="T22" fmla="*/ 117 w 119"/>
                  <a:gd name="T23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9" h="83">
                    <a:moveTo>
                      <a:pt x="117" y="83"/>
                    </a:moveTo>
                    <a:cubicBezTo>
                      <a:pt x="113" y="82"/>
                      <a:pt x="109" y="81"/>
                      <a:pt x="106" y="79"/>
                    </a:cubicBezTo>
                    <a:cubicBezTo>
                      <a:pt x="103" y="77"/>
                      <a:pt x="101" y="74"/>
                      <a:pt x="98" y="71"/>
                    </a:cubicBezTo>
                    <a:cubicBezTo>
                      <a:pt x="60" y="29"/>
                      <a:pt x="60" y="29"/>
                      <a:pt x="60" y="29"/>
                    </a:cubicBezTo>
                    <a:cubicBezTo>
                      <a:pt x="19" y="68"/>
                      <a:pt x="19" y="68"/>
                      <a:pt x="19" y="68"/>
                    </a:cubicBezTo>
                    <a:cubicBezTo>
                      <a:pt x="16" y="71"/>
                      <a:pt x="14" y="74"/>
                      <a:pt x="11" y="76"/>
                    </a:cubicBezTo>
                    <a:cubicBezTo>
                      <a:pt x="8" y="78"/>
                      <a:pt x="4" y="79"/>
                      <a:pt x="0" y="79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119" y="4"/>
                      <a:pt x="119" y="4"/>
                      <a:pt x="119" y="4"/>
                    </a:cubicBezTo>
                    <a:lnTo>
                      <a:pt x="117" y="83"/>
                    </a:lnTo>
                    <a:close/>
                  </a:path>
                </a:pathLst>
              </a:custGeom>
              <a:solidFill>
                <a:srgbClr val="FF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pic>
            <p:nvPicPr>
              <p:cNvPr id="927" name="Picture 238"/>
              <p:cNvPicPr>
                <a:picLocks noChangeAspect="1" noChangeArrowheads="1"/>
              </p:cNvPicPr>
              <p:nvPr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7" y="1561"/>
                <a:ext cx="124" cy="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8" name="Picture 239"/>
              <p:cNvPicPr>
                <a:picLocks noChangeAspect="1" noChangeArrowheads="1"/>
              </p:cNvPicPr>
              <p:nvPr/>
            </p:nvPicPr>
            <p:blipFill>
              <a:blip r:embed="rId1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50" y="1534"/>
                <a:ext cx="123" cy="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29" name="Freeform 240"/>
              <p:cNvSpPr>
                <a:spLocks/>
              </p:cNvSpPr>
              <p:nvPr/>
            </p:nvSpPr>
            <p:spPr bwMode="auto">
              <a:xfrm>
                <a:off x="3654" y="1537"/>
                <a:ext cx="116" cy="43"/>
              </a:xfrm>
              <a:custGeom>
                <a:avLst/>
                <a:gdLst>
                  <a:gd name="T0" fmla="*/ 56 w 116"/>
                  <a:gd name="T1" fmla="*/ 43 h 43"/>
                  <a:gd name="T2" fmla="*/ 57 w 116"/>
                  <a:gd name="T3" fmla="*/ 43 h 43"/>
                  <a:gd name="T4" fmla="*/ 69 w 116"/>
                  <a:gd name="T5" fmla="*/ 43 h 43"/>
                  <a:gd name="T6" fmla="*/ 73 w 116"/>
                  <a:gd name="T7" fmla="*/ 43 h 43"/>
                  <a:gd name="T8" fmla="*/ 81 w 116"/>
                  <a:gd name="T9" fmla="*/ 39 h 43"/>
                  <a:gd name="T10" fmla="*/ 109 w 116"/>
                  <a:gd name="T11" fmla="*/ 16 h 43"/>
                  <a:gd name="T12" fmla="*/ 116 w 116"/>
                  <a:gd name="T13" fmla="*/ 4 h 43"/>
                  <a:gd name="T14" fmla="*/ 58 w 116"/>
                  <a:gd name="T15" fmla="*/ 2 h 43"/>
                  <a:gd name="T16" fmla="*/ 58 w 116"/>
                  <a:gd name="T17" fmla="*/ 2 h 43"/>
                  <a:gd name="T18" fmla="*/ 0 w 116"/>
                  <a:gd name="T19" fmla="*/ 0 h 43"/>
                  <a:gd name="T20" fmla="*/ 6 w 116"/>
                  <a:gd name="T21" fmla="*/ 13 h 43"/>
                  <a:gd name="T22" fmla="*/ 33 w 116"/>
                  <a:gd name="T23" fmla="*/ 38 h 43"/>
                  <a:gd name="T24" fmla="*/ 40 w 116"/>
                  <a:gd name="T25" fmla="*/ 42 h 43"/>
                  <a:gd name="T26" fmla="*/ 44 w 116"/>
                  <a:gd name="T27" fmla="*/ 43 h 43"/>
                  <a:gd name="T28" fmla="*/ 56 w 116"/>
                  <a:gd name="T2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6" h="43">
                    <a:moveTo>
                      <a:pt x="56" y="43"/>
                    </a:moveTo>
                    <a:cubicBezTo>
                      <a:pt x="57" y="43"/>
                      <a:pt x="57" y="43"/>
                      <a:pt x="57" y="43"/>
                    </a:cubicBezTo>
                    <a:cubicBezTo>
                      <a:pt x="69" y="43"/>
                      <a:pt x="69" y="43"/>
                      <a:pt x="69" y="43"/>
                    </a:cubicBezTo>
                    <a:cubicBezTo>
                      <a:pt x="70" y="43"/>
                      <a:pt x="71" y="43"/>
                      <a:pt x="73" y="43"/>
                    </a:cubicBezTo>
                    <a:cubicBezTo>
                      <a:pt x="76" y="43"/>
                      <a:pt x="78" y="41"/>
                      <a:pt x="81" y="39"/>
                    </a:cubicBezTo>
                    <a:cubicBezTo>
                      <a:pt x="109" y="16"/>
                      <a:pt x="109" y="16"/>
                      <a:pt x="109" y="16"/>
                    </a:cubicBezTo>
                    <a:cubicBezTo>
                      <a:pt x="113" y="12"/>
                      <a:pt x="115" y="9"/>
                      <a:pt x="116" y="4"/>
                    </a:cubicBezTo>
                    <a:cubicBezTo>
                      <a:pt x="58" y="2"/>
                      <a:pt x="58" y="2"/>
                      <a:pt x="58" y="2"/>
                    </a:cubicBezTo>
                    <a:cubicBezTo>
                      <a:pt x="58" y="2"/>
                      <a:pt x="58" y="2"/>
                      <a:pt x="58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"/>
                      <a:pt x="2" y="9"/>
                      <a:pt x="6" y="13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5" y="40"/>
                      <a:pt x="37" y="41"/>
                      <a:pt x="40" y="42"/>
                    </a:cubicBezTo>
                    <a:cubicBezTo>
                      <a:pt x="42" y="42"/>
                      <a:pt x="43" y="43"/>
                      <a:pt x="44" y="43"/>
                    </a:cubicBezTo>
                    <a:lnTo>
                      <a:pt x="56" y="43"/>
                    </a:lnTo>
                    <a:close/>
                  </a:path>
                </a:pathLst>
              </a:custGeom>
              <a:solidFill>
                <a:srgbClr val="FF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pic>
            <p:nvPicPr>
              <p:cNvPr id="930" name="Picture 241"/>
              <p:cNvPicPr>
                <a:picLocks noChangeAspect="1" noChangeArrowheads="1"/>
              </p:cNvPicPr>
              <p:nvPr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51" y="1536"/>
                <a:ext cx="123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31" name="Freeform 242"/>
              <p:cNvSpPr>
                <a:spLocks/>
              </p:cNvSpPr>
              <p:nvPr/>
            </p:nvSpPr>
            <p:spPr bwMode="auto">
              <a:xfrm>
                <a:off x="3634" y="1514"/>
                <a:ext cx="132" cy="130"/>
              </a:xfrm>
              <a:custGeom>
                <a:avLst/>
                <a:gdLst>
                  <a:gd name="T0" fmla="*/ 2 w 132"/>
                  <a:gd name="T1" fmla="*/ 59 h 129"/>
                  <a:gd name="T2" fmla="*/ 80 w 132"/>
                  <a:gd name="T3" fmla="*/ 127 h 129"/>
                  <a:gd name="T4" fmla="*/ 86 w 132"/>
                  <a:gd name="T5" fmla="*/ 127 h 129"/>
                  <a:gd name="T6" fmla="*/ 131 w 132"/>
                  <a:gd name="T7" fmla="*/ 76 h 129"/>
                  <a:gd name="T8" fmla="*/ 130 w 132"/>
                  <a:gd name="T9" fmla="*/ 70 h 129"/>
                  <a:gd name="T10" fmla="*/ 52 w 132"/>
                  <a:gd name="T11" fmla="*/ 1 h 129"/>
                  <a:gd name="T12" fmla="*/ 47 w 132"/>
                  <a:gd name="T13" fmla="*/ 2 h 129"/>
                  <a:gd name="T14" fmla="*/ 1 w 132"/>
                  <a:gd name="T15" fmla="*/ 53 h 129"/>
                  <a:gd name="T16" fmla="*/ 2 w 132"/>
                  <a:gd name="T17" fmla="*/ 5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2" h="129">
                    <a:moveTo>
                      <a:pt x="2" y="59"/>
                    </a:moveTo>
                    <a:cubicBezTo>
                      <a:pt x="80" y="127"/>
                      <a:pt x="80" y="127"/>
                      <a:pt x="80" y="127"/>
                    </a:cubicBezTo>
                    <a:cubicBezTo>
                      <a:pt x="82" y="129"/>
                      <a:pt x="84" y="129"/>
                      <a:pt x="86" y="127"/>
                    </a:cubicBezTo>
                    <a:cubicBezTo>
                      <a:pt x="131" y="76"/>
                      <a:pt x="131" y="76"/>
                      <a:pt x="131" y="76"/>
                    </a:cubicBezTo>
                    <a:cubicBezTo>
                      <a:pt x="132" y="74"/>
                      <a:pt x="132" y="71"/>
                      <a:pt x="130" y="70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0" y="0"/>
                      <a:pt x="48" y="0"/>
                      <a:pt x="47" y="2"/>
                    </a:cubicBezTo>
                    <a:cubicBezTo>
                      <a:pt x="1" y="53"/>
                      <a:pt x="1" y="53"/>
                      <a:pt x="1" y="53"/>
                    </a:cubicBezTo>
                    <a:cubicBezTo>
                      <a:pt x="0" y="55"/>
                      <a:pt x="0" y="57"/>
                      <a:pt x="2" y="5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32" name="Freeform 243"/>
              <p:cNvSpPr>
                <a:spLocks/>
              </p:cNvSpPr>
              <p:nvPr/>
            </p:nvSpPr>
            <p:spPr bwMode="auto">
              <a:xfrm>
                <a:off x="3652" y="1567"/>
                <a:ext cx="68" cy="59"/>
              </a:xfrm>
              <a:custGeom>
                <a:avLst/>
                <a:gdLst>
                  <a:gd name="T0" fmla="*/ 68 w 68"/>
                  <a:gd name="T1" fmla="*/ 58 h 59"/>
                  <a:gd name="T2" fmla="*/ 1 w 68"/>
                  <a:gd name="T3" fmla="*/ 0 h 59"/>
                  <a:gd name="T4" fmla="*/ 0 w 68"/>
                  <a:gd name="T5" fmla="*/ 1 h 59"/>
                  <a:gd name="T6" fmla="*/ 67 w 68"/>
                  <a:gd name="T7" fmla="*/ 59 h 59"/>
                  <a:gd name="T8" fmla="*/ 68 w 68"/>
                  <a:gd name="T9" fmla="*/ 5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59">
                    <a:moveTo>
                      <a:pt x="68" y="58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67" y="59"/>
                    </a:lnTo>
                    <a:lnTo>
                      <a:pt x="68" y="58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33" name="Freeform 244"/>
              <p:cNvSpPr>
                <a:spLocks/>
              </p:cNvSpPr>
              <p:nvPr/>
            </p:nvSpPr>
            <p:spPr bwMode="auto">
              <a:xfrm>
                <a:off x="3652" y="1567"/>
                <a:ext cx="68" cy="59"/>
              </a:xfrm>
              <a:custGeom>
                <a:avLst/>
                <a:gdLst>
                  <a:gd name="T0" fmla="*/ 68 w 68"/>
                  <a:gd name="T1" fmla="*/ 58 h 59"/>
                  <a:gd name="T2" fmla="*/ 1 w 68"/>
                  <a:gd name="T3" fmla="*/ 0 h 59"/>
                  <a:gd name="T4" fmla="*/ 0 w 68"/>
                  <a:gd name="T5" fmla="*/ 1 h 59"/>
                  <a:gd name="T6" fmla="*/ 67 w 68"/>
                  <a:gd name="T7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59">
                    <a:moveTo>
                      <a:pt x="68" y="58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67" y="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34" name="Freeform 245"/>
              <p:cNvSpPr>
                <a:spLocks/>
              </p:cNvSpPr>
              <p:nvPr/>
            </p:nvSpPr>
            <p:spPr bwMode="auto">
              <a:xfrm>
                <a:off x="3662" y="1557"/>
                <a:ext cx="67" cy="59"/>
              </a:xfrm>
              <a:custGeom>
                <a:avLst/>
                <a:gdLst>
                  <a:gd name="T0" fmla="*/ 67 w 67"/>
                  <a:gd name="T1" fmla="*/ 58 h 59"/>
                  <a:gd name="T2" fmla="*/ 0 w 67"/>
                  <a:gd name="T3" fmla="*/ 0 h 59"/>
                  <a:gd name="T4" fmla="*/ 0 w 67"/>
                  <a:gd name="T5" fmla="*/ 0 h 59"/>
                  <a:gd name="T6" fmla="*/ 67 w 67"/>
                  <a:gd name="T7" fmla="*/ 59 h 59"/>
                  <a:gd name="T8" fmla="*/ 67 w 67"/>
                  <a:gd name="T9" fmla="*/ 5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59">
                    <a:moveTo>
                      <a:pt x="67" y="58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7" y="59"/>
                    </a:lnTo>
                    <a:lnTo>
                      <a:pt x="67" y="58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35" name="Freeform 246"/>
              <p:cNvSpPr>
                <a:spLocks/>
              </p:cNvSpPr>
              <p:nvPr/>
            </p:nvSpPr>
            <p:spPr bwMode="auto">
              <a:xfrm>
                <a:off x="3662" y="1557"/>
                <a:ext cx="67" cy="59"/>
              </a:xfrm>
              <a:custGeom>
                <a:avLst/>
                <a:gdLst>
                  <a:gd name="T0" fmla="*/ 67 w 67"/>
                  <a:gd name="T1" fmla="*/ 58 h 59"/>
                  <a:gd name="T2" fmla="*/ 0 w 67"/>
                  <a:gd name="T3" fmla="*/ 0 h 59"/>
                  <a:gd name="T4" fmla="*/ 0 w 67"/>
                  <a:gd name="T5" fmla="*/ 0 h 59"/>
                  <a:gd name="T6" fmla="*/ 67 w 67"/>
                  <a:gd name="T7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59">
                    <a:moveTo>
                      <a:pt x="67" y="58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7" y="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36" name="Freeform 247"/>
              <p:cNvSpPr>
                <a:spLocks/>
              </p:cNvSpPr>
              <p:nvPr/>
            </p:nvSpPr>
            <p:spPr bwMode="auto">
              <a:xfrm>
                <a:off x="3239" y="2041"/>
                <a:ext cx="12" cy="12"/>
              </a:xfrm>
              <a:custGeom>
                <a:avLst/>
                <a:gdLst>
                  <a:gd name="T0" fmla="*/ 5 w 12"/>
                  <a:gd name="T1" fmla="*/ 1 h 12"/>
                  <a:gd name="T2" fmla="*/ 12 w 12"/>
                  <a:gd name="T3" fmla="*/ 5 h 12"/>
                  <a:gd name="T4" fmla="*/ 7 w 12"/>
                  <a:gd name="T5" fmla="*/ 12 h 12"/>
                  <a:gd name="T6" fmla="*/ 0 w 12"/>
                  <a:gd name="T7" fmla="*/ 7 h 12"/>
                  <a:gd name="T8" fmla="*/ 5 w 12"/>
                  <a:gd name="T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5" y="1"/>
                    </a:moveTo>
                    <a:cubicBezTo>
                      <a:pt x="8" y="0"/>
                      <a:pt x="11" y="2"/>
                      <a:pt x="12" y="5"/>
                    </a:cubicBezTo>
                    <a:cubicBezTo>
                      <a:pt x="12" y="8"/>
                      <a:pt x="10" y="11"/>
                      <a:pt x="7" y="12"/>
                    </a:cubicBezTo>
                    <a:cubicBezTo>
                      <a:pt x="4" y="12"/>
                      <a:pt x="1" y="10"/>
                      <a:pt x="0" y="7"/>
                    </a:cubicBezTo>
                    <a:cubicBezTo>
                      <a:pt x="0" y="4"/>
                      <a:pt x="2" y="1"/>
                      <a:pt x="5" y="1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37" name="Freeform 248"/>
              <p:cNvSpPr>
                <a:spLocks/>
              </p:cNvSpPr>
              <p:nvPr/>
            </p:nvSpPr>
            <p:spPr bwMode="auto">
              <a:xfrm>
                <a:off x="3172" y="2043"/>
                <a:ext cx="189" cy="232"/>
              </a:xfrm>
              <a:custGeom>
                <a:avLst/>
                <a:gdLst>
                  <a:gd name="T0" fmla="*/ 0 w 189"/>
                  <a:gd name="T1" fmla="*/ 27 h 232"/>
                  <a:gd name="T2" fmla="*/ 153 w 189"/>
                  <a:gd name="T3" fmla="*/ 0 h 232"/>
                  <a:gd name="T4" fmla="*/ 189 w 189"/>
                  <a:gd name="T5" fmla="*/ 205 h 232"/>
                  <a:gd name="T6" fmla="*/ 37 w 189"/>
                  <a:gd name="T7" fmla="*/ 232 h 232"/>
                  <a:gd name="T8" fmla="*/ 0 w 189"/>
                  <a:gd name="T9" fmla="*/ 27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9" h="232">
                    <a:moveTo>
                      <a:pt x="0" y="27"/>
                    </a:moveTo>
                    <a:lnTo>
                      <a:pt x="153" y="0"/>
                    </a:lnTo>
                    <a:lnTo>
                      <a:pt x="189" y="205"/>
                    </a:lnTo>
                    <a:lnTo>
                      <a:pt x="37" y="232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38" name="Freeform 249"/>
              <p:cNvSpPr>
                <a:spLocks/>
              </p:cNvSpPr>
              <p:nvPr/>
            </p:nvSpPr>
            <p:spPr bwMode="auto">
              <a:xfrm>
                <a:off x="3172" y="2043"/>
                <a:ext cx="189" cy="232"/>
              </a:xfrm>
              <a:custGeom>
                <a:avLst/>
                <a:gdLst>
                  <a:gd name="T0" fmla="*/ 0 w 189"/>
                  <a:gd name="T1" fmla="*/ 27 h 232"/>
                  <a:gd name="T2" fmla="*/ 153 w 189"/>
                  <a:gd name="T3" fmla="*/ 0 h 232"/>
                  <a:gd name="T4" fmla="*/ 189 w 189"/>
                  <a:gd name="T5" fmla="*/ 205 h 232"/>
                  <a:gd name="T6" fmla="*/ 37 w 189"/>
                  <a:gd name="T7" fmla="*/ 232 h 232"/>
                  <a:gd name="T8" fmla="*/ 0 w 189"/>
                  <a:gd name="T9" fmla="*/ 27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9" h="232">
                    <a:moveTo>
                      <a:pt x="0" y="27"/>
                    </a:moveTo>
                    <a:lnTo>
                      <a:pt x="153" y="0"/>
                    </a:lnTo>
                    <a:lnTo>
                      <a:pt x="189" y="205"/>
                    </a:lnTo>
                    <a:lnTo>
                      <a:pt x="37" y="232"/>
                    </a:lnTo>
                    <a:lnTo>
                      <a:pt x="0" y="2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pic>
            <p:nvPicPr>
              <p:cNvPr id="939" name="Picture 250"/>
              <p:cNvPicPr>
                <a:picLocks noChangeAspect="1" noChangeArrowheads="1"/>
              </p:cNvPicPr>
              <p:nvPr/>
            </p:nvPicPr>
            <p:blipFill>
              <a:blip r:embed="rId1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69" y="2037"/>
                <a:ext cx="199" cy="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40" name="Freeform 251"/>
              <p:cNvSpPr>
                <a:spLocks/>
              </p:cNvSpPr>
              <p:nvPr/>
            </p:nvSpPr>
            <p:spPr bwMode="auto">
              <a:xfrm>
                <a:off x="3174" y="2074"/>
                <a:ext cx="185" cy="200"/>
              </a:xfrm>
              <a:custGeom>
                <a:avLst/>
                <a:gdLst>
                  <a:gd name="T0" fmla="*/ 0 w 185"/>
                  <a:gd name="T1" fmla="*/ 0 h 200"/>
                  <a:gd name="T2" fmla="*/ 36 w 185"/>
                  <a:gd name="T3" fmla="*/ 200 h 200"/>
                  <a:gd name="T4" fmla="*/ 185 w 185"/>
                  <a:gd name="T5" fmla="*/ 173 h 200"/>
                  <a:gd name="T6" fmla="*/ 0 w 185"/>
                  <a:gd name="T7" fmla="*/ 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5" h="200">
                    <a:moveTo>
                      <a:pt x="0" y="0"/>
                    </a:moveTo>
                    <a:lnTo>
                      <a:pt x="36" y="200"/>
                    </a:lnTo>
                    <a:lnTo>
                      <a:pt x="185" y="1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848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41" name="Freeform 252"/>
              <p:cNvSpPr>
                <a:spLocks/>
              </p:cNvSpPr>
              <p:nvPr/>
            </p:nvSpPr>
            <p:spPr bwMode="auto">
              <a:xfrm>
                <a:off x="3174" y="2074"/>
                <a:ext cx="185" cy="200"/>
              </a:xfrm>
              <a:custGeom>
                <a:avLst/>
                <a:gdLst>
                  <a:gd name="T0" fmla="*/ 0 w 185"/>
                  <a:gd name="T1" fmla="*/ 0 h 200"/>
                  <a:gd name="T2" fmla="*/ 36 w 185"/>
                  <a:gd name="T3" fmla="*/ 200 h 200"/>
                  <a:gd name="T4" fmla="*/ 185 w 185"/>
                  <a:gd name="T5" fmla="*/ 173 h 200"/>
                  <a:gd name="T6" fmla="*/ 0 w 185"/>
                  <a:gd name="T7" fmla="*/ 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5" h="200">
                    <a:moveTo>
                      <a:pt x="0" y="0"/>
                    </a:moveTo>
                    <a:lnTo>
                      <a:pt x="36" y="200"/>
                    </a:lnTo>
                    <a:lnTo>
                      <a:pt x="185" y="17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pic>
            <p:nvPicPr>
              <p:cNvPr id="942" name="Picture 253"/>
              <p:cNvPicPr>
                <a:picLocks noChangeAspect="1" noChangeArrowheads="1"/>
              </p:cNvPicPr>
              <p:nvPr/>
            </p:nvPicPr>
            <p:blipFill>
              <a:blip r:embed="rId1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66" y="2064"/>
                <a:ext cx="202" cy="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43" name="Picture 254"/>
              <p:cNvPicPr>
                <a:picLocks noChangeAspect="1" noChangeArrowheads="1"/>
              </p:cNvPicPr>
              <p:nvPr/>
            </p:nvPicPr>
            <p:blipFill>
              <a:blip r:embed="rId1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70" y="2067"/>
                <a:ext cx="196" cy="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44" name="Picture 255"/>
              <p:cNvPicPr>
                <a:picLocks noChangeAspect="1" noChangeArrowheads="1"/>
              </p:cNvPicPr>
              <p:nvPr/>
            </p:nvPicPr>
            <p:blipFill>
              <a:blip r:embed="rId2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69" y="2066"/>
                <a:ext cx="196" cy="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45" name="Freeform 256"/>
              <p:cNvSpPr>
                <a:spLocks noEditPoints="1"/>
              </p:cNvSpPr>
              <p:nvPr/>
            </p:nvSpPr>
            <p:spPr bwMode="auto">
              <a:xfrm>
                <a:off x="3150" y="2020"/>
                <a:ext cx="231" cy="278"/>
              </a:xfrm>
              <a:custGeom>
                <a:avLst/>
                <a:gdLst>
                  <a:gd name="T0" fmla="*/ 8 w 230"/>
                  <a:gd name="T1" fmla="*/ 31 h 277"/>
                  <a:gd name="T2" fmla="*/ 1 w 230"/>
                  <a:gd name="T3" fmla="*/ 43 h 277"/>
                  <a:gd name="T4" fmla="*/ 42 w 230"/>
                  <a:gd name="T5" fmla="*/ 267 h 277"/>
                  <a:gd name="T6" fmla="*/ 52 w 230"/>
                  <a:gd name="T7" fmla="*/ 276 h 277"/>
                  <a:gd name="T8" fmla="*/ 221 w 230"/>
                  <a:gd name="T9" fmla="*/ 246 h 277"/>
                  <a:gd name="T10" fmla="*/ 229 w 230"/>
                  <a:gd name="T11" fmla="*/ 234 h 277"/>
                  <a:gd name="T12" fmla="*/ 189 w 230"/>
                  <a:gd name="T13" fmla="*/ 10 h 277"/>
                  <a:gd name="T14" fmla="*/ 177 w 230"/>
                  <a:gd name="T15" fmla="*/ 1 h 277"/>
                  <a:gd name="T16" fmla="*/ 8 w 230"/>
                  <a:gd name="T17" fmla="*/ 31 h 277"/>
                  <a:gd name="T18" fmla="*/ 93 w 230"/>
                  <a:gd name="T19" fmla="*/ 22 h 277"/>
                  <a:gd name="T20" fmla="*/ 100 w 230"/>
                  <a:gd name="T21" fmla="*/ 26 h 277"/>
                  <a:gd name="T22" fmla="*/ 95 w 230"/>
                  <a:gd name="T23" fmla="*/ 33 h 277"/>
                  <a:gd name="T24" fmla="*/ 88 w 230"/>
                  <a:gd name="T25" fmla="*/ 28 h 277"/>
                  <a:gd name="T26" fmla="*/ 93 w 230"/>
                  <a:gd name="T27" fmla="*/ 22 h 277"/>
                  <a:gd name="T28" fmla="*/ 23 w 230"/>
                  <a:gd name="T29" fmla="*/ 51 h 277"/>
                  <a:gd name="T30" fmla="*/ 174 w 230"/>
                  <a:gd name="T31" fmla="*/ 24 h 277"/>
                  <a:gd name="T32" fmla="*/ 210 w 230"/>
                  <a:gd name="T33" fmla="*/ 227 h 277"/>
                  <a:gd name="T34" fmla="*/ 60 w 230"/>
                  <a:gd name="T35" fmla="*/ 254 h 277"/>
                  <a:gd name="T36" fmla="*/ 23 w 230"/>
                  <a:gd name="T37" fmla="*/ 51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30" h="277">
                    <a:moveTo>
                      <a:pt x="8" y="31"/>
                    </a:moveTo>
                    <a:cubicBezTo>
                      <a:pt x="3" y="32"/>
                      <a:pt x="0" y="38"/>
                      <a:pt x="1" y="43"/>
                    </a:cubicBezTo>
                    <a:cubicBezTo>
                      <a:pt x="42" y="267"/>
                      <a:pt x="42" y="267"/>
                      <a:pt x="42" y="267"/>
                    </a:cubicBezTo>
                    <a:cubicBezTo>
                      <a:pt x="43" y="273"/>
                      <a:pt x="47" y="277"/>
                      <a:pt x="52" y="276"/>
                    </a:cubicBezTo>
                    <a:cubicBezTo>
                      <a:pt x="221" y="246"/>
                      <a:pt x="221" y="246"/>
                      <a:pt x="221" y="246"/>
                    </a:cubicBezTo>
                    <a:cubicBezTo>
                      <a:pt x="226" y="245"/>
                      <a:pt x="230" y="239"/>
                      <a:pt x="229" y="234"/>
                    </a:cubicBezTo>
                    <a:cubicBezTo>
                      <a:pt x="189" y="10"/>
                      <a:pt x="189" y="10"/>
                      <a:pt x="189" y="10"/>
                    </a:cubicBezTo>
                    <a:cubicBezTo>
                      <a:pt x="188" y="4"/>
                      <a:pt x="182" y="0"/>
                      <a:pt x="177" y="1"/>
                    </a:cubicBezTo>
                    <a:lnTo>
                      <a:pt x="8" y="31"/>
                    </a:lnTo>
                    <a:close/>
                    <a:moveTo>
                      <a:pt x="93" y="22"/>
                    </a:moveTo>
                    <a:cubicBezTo>
                      <a:pt x="96" y="21"/>
                      <a:pt x="99" y="23"/>
                      <a:pt x="100" y="26"/>
                    </a:cubicBezTo>
                    <a:cubicBezTo>
                      <a:pt x="100" y="29"/>
                      <a:pt x="98" y="32"/>
                      <a:pt x="95" y="33"/>
                    </a:cubicBezTo>
                    <a:cubicBezTo>
                      <a:pt x="92" y="33"/>
                      <a:pt x="89" y="31"/>
                      <a:pt x="88" y="28"/>
                    </a:cubicBezTo>
                    <a:cubicBezTo>
                      <a:pt x="88" y="25"/>
                      <a:pt x="90" y="22"/>
                      <a:pt x="93" y="22"/>
                    </a:cubicBezTo>
                    <a:close/>
                    <a:moveTo>
                      <a:pt x="23" y="51"/>
                    </a:moveTo>
                    <a:cubicBezTo>
                      <a:pt x="174" y="24"/>
                      <a:pt x="174" y="24"/>
                      <a:pt x="174" y="24"/>
                    </a:cubicBezTo>
                    <a:cubicBezTo>
                      <a:pt x="210" y="227"/>
                      <a:pt x="210" y="227"/>
                      <a:pt x="210" y="227"/>
                    </a:cubicBezTo>
                    <a:cubicBezTo>
                      <a:pt x="60" y="254"/>
                      <a:pt x="60" y="254"/>
                      <a:pt x="60" y="254"/>
                    </a:cubicBezTo>
                    <a:lnTo>
                      <a:pt x="23" y="5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46" name="Freeform 257"/>
              <p:cNvSpPr>
                <a:spLocks/>
              </p:cNvSpPr>
              <p:nvPr/>
            </p:nvSpPr>
            <p:spPr bwMode="auto">
              <a:xfrm>
                <a:off x="2946" y="2709"/>
                <a:ext cx="272" cy="383"/>
              </a:xfrm>
              <a:custGeom>
                <a:avLst/>
                <a:gdLst>
                  <a:gd name="T0" fmla="*/ 267 w 270"/>
                  <a:gd name="T1" fmla="*/ 327 h 381"/>
                  <a:gd name="T2" fmla="*/ 269 w 270"/>
                  <a:gd name="T3" fmla="*/ 321 h 381"/>
                  <a:gd name="T4" fmla="*/ 125 w 270"/>
                  <a:gd name="T5" fmla="*/ 4 h 381"/>
                  <a:gd name="T6" fmla="*/ 119 w 270"/>
                  <a:gd name="T7" fmla="*/ 1 h 381"/>
                  <a:gd name="T8" fmla="*/ 3 w 270"/>
                  <a:gd name="T9" fmla="*/ 54 h 381"/>
                  <a:gd name="T10" fmla="*/ 1 w 270"/>
                  <a:gd name="T11" fmla="*/ 60 h 381"/>
                  <a:gd name="T12" fmla="*/ 145 w 270"/>
                  <a:gd name="T13" fmla="*/ 377 h 381"/>
                  <a:gd name="T14" fmla="*/ 151 w 270"/>
                  <a:gd name="T15" fmla="*/ 380 h 381"/>
                  <a:gd name="T16" fmla="*/ 267 w 270"/>
                  <a:gd name="T17" fmla="*/ 327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0" h="381">
                    <a:moveTo>
                      <a:pt x="267" y="327"/>
                    </a:moveTo>
                    <a:cubicBezTo>
                      <a:pt x="269" y="326"/>
                      <a:pt x="270" y="323"/>
                      <a:pt x="269" y="321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24" y="1"/>
                      <a:pt x="122" y="0"/>
                      <a:pt x="119" y="1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1" y="55"/>
                      <a:pt x="0" y="58"/>
                      <a:pt x="1" y="60"/>
                    </a:cubicBezTo>
                    <a:cubicBezTo>
                      <a:pt x="145" y="377"/>
                      <a:pt x="145" y="377"/>
                      <a:pt x="145" y="377"/>
                    </a:cubicBezTo>
                    <a:cubicBezTo>
                      <a:pt x="146" y="380"/>
                      <a:pt x="148" y="381"/>
                      <a:pt x="151" y="380"/>
                    </a:cubicBezTo>
                    <a:lnTo>
                      <a:pt x="267" y="327"/>
                    </a:lnTo>
                    <a:close/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47" name="Freeform 258"/>
              <p:cNvSpPr>
                <a:spLocks/>
              </p:cNvSpPr>
              <p:nvPr/>
            </p:nvSpPr>
            <p:spPr bwMode="auto">
              <a:xfrm>
                <a:off x="3046" y="2721"/>
                <a:ext cx="26" cy="27"/>
              </a:xfrm>
              <a:custGeom>
                <a:avLst/>
                <a:gdLst>
                  <a:gd name="T0" fmla="*/ 9 w 26"/>
                  <a:gd name="T1" fmla="*/ 25 h 26"/>
                  <a:gd name="T2" fmla="*/ 8 w 26"/>
                  <a:gd name="T3" fmla="*/ 25 h 26"/>
                  <a:gd name="T4" fmla="*/ 1 w 26"/>
                  <a:gd name="T5" fmla="*/ 9 h 26"/>
                  <a:gd name="T6" fmla="*/ 1 w 26"/>
                  <a:gd name="T7" fmla="*/ 8 h 26"/>
                  <a:gd name="T8" fmla="*/ 17 w 26"/>
                  <a:gd name="T9" fmla="*/ 1 h 26"/>
                  <a:gd name="T10" fmla="*/ 18 w 26"/>
                  <a:gd name="T11" fmla="*/ 1 h 26"/>
                  <a:gd name="T12" fmla="*/ 25 w 26"/>
                  <a:gd name="T13" fmla="*/ 17 h 26"/>
                  <a:gd name="T14" fmla="*/ 25 w 26"/>
                  <a:gd name="T15" fmla="*/ 18 h 26"/>
                  <a:gd name="T16" fmla="*/ 9 w 26"/>
                  <a:gd name="T17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6">
                    <a:moveTo>
                      <a:pt x="9" y="25"/>
                    </a:moveTo>
                    <a:cubicBezTo>
                      <a:pt x="9" y="26"/>
                      <a:pt x="8" y="25"/>
                      <a:pt x="8" y="25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9"/>
                      <a:pt x="1" y="8"/>
                      <a:pt x="1" y="8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0"/>
                      <a:pt x="18" y="1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6" y="17"/>
                      <a:pt x="25" y="18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48" name="Freeform 259"/>
              <p:cNvSpPr>
                <a:spLocks/>
              </p:cNvSpPr>
              <p:nvPr/>
            </p:nvSpPr>
            <p:spPr bwMode="auto">
              <a:xfrm>
                <a:off x="3039" y="2765"/>
                <a:ext cx="26" cy="25"/>
              </a:xfrm>
              <a:custGeom>
                <a:avLst/>
                <a:gdLst>
                  <a:gd name="T0" fmla="*/ 9 w 26"/>
                  <a:gd name="T1" fmla="*/ 25 h 25"/>
                  <a:gd name="T2" fmla="*/ 8 w 26"/>
                  <a:gd name="T3" fmla="*/ 24 h 25"/>
                  <a:gd name="T4" fmla="*/ 1 w 26"/>
                  <a:gd name="T5" fmla="*/ 9 h 25"/>
                  <a:gd name="T6" fmla="*/ 1 w 26"/>
                  <a:gd name="T7" fmla="*/ 7 h 25"/>
                  <a:gd name="T8" fmla="*/ 17 w 26"/>
                  <a:gd name="T9" fmla="*/ 0 h 25"/>
                  <a:gd name="T10" fmla="*/ 18 w 26"/>
                  <a:gd name="T11" fmla="*/ 0 h 25"/>
                  <a:gd name="T12" fmla="*/ 26 w 26"/>
                  <a:gd name="T13" fmla="*/ 16 h 25"/>
                  <a:gd name="T14" fmla="*/ 25 w 26"/>
                  <a:gd name="T15" fmla="*/ 18 h 25"/>
                  <a:gd name="T16" fmla="*/ 9 w 26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5">
                    <a:moveTo>
                      <a:pt x="9" y="25"/>
                    </a:moveTo>
                    <a:cubicBezTo>
                      <a:pt x="9" y="25"/>
                      <a:pt x="8" y="25"/>
                      <a:pt x="8" y="24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8"/>
                      <a:pt x="1" y="7"/>
                      <a:pt x="1" y="7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7"/>
                      <a:pt x="26" y="17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49" name="Freeform 260"/>
              <p:cNvSpPr>
                <a:spLocks/>
              </p:cNvSpPr>
              <p:nvPr/>
            </p:nvSpPr>
            <p:spPr bwMode="auto">
              <a:xfrm>
                <a:off x="3020" y="2780"/>
                <a:ext cx="26" cy="25"/>
              </a:xfrm>
              <a:custGeom>
                <a:avLst/>
                <a:gdLst>
                  <a:gd name="T0" fmla="*/ 9 w 26"/>
                  <a:gd name="T1" fmla="*/ 25 h 25"/>
                  <a:gd name="T2" fmla="*/ 8 w 26"/>
                  <a:gd name="T3" fmla="*/ 24 h 25"/>
                  <a:gd name="T4" fmla="*/ 0 w 26"/>
                  <a:gd name="T5" fmla="*/ 8 h 25"/>
                  <a:gd name="T6" fmla="*/ 1 w 26"/>
                  <a:gd name="T7" fmla="*/ 7 h 25"/>
                  <a:gd name="T8" fmla="*/ 17 w 26"/>
                  <a:gd name="T9" fmla="*/ 0 h 25"/>
                  <a:gd name="T10" fmla="*/ 18 w 26"/>
                  <a:gd name="T11" fmla="*/ 0 h 25"/>
                  <a:gd name="T12" fmla="*/ 25 w 26"/>
                  <a:gd name="T13" fmla="*/ 16 h 25"/>
                  <a:gd name="T14" fmla="*/ 25 w 26"/>
                  <a:gd name="T15" fmla="*/ 18 h 25"/>
                  <a:gd name="T16" fmla="*/ 9 w 26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5">
                    <a:moveTo>
                      <a:pt x="9" y="25"/>
                    </a:moveTo>
                    <a:cubicBezTo>
                      <a:pt x="8" y="25"/>
                      <a:pt x="8" y="25"/>
                      <a:pt x="8" y="2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7"/>
                      <a:pt x="1" y="7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8" y="0"/>
                      <a:pt x="18" y="0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6" y="17"/>
                      <a:pt x="25" y="17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50" name="Freeform 261"/>
              <p:cNvSpPr>
                <a:spLocks/>
              </p:cNvSpPr>
              <p:nvPr/>
            </p:nvSpPr>
            <p:spPr bwMode="auto">
              <a:xfrm>
                <a:off x="2993" y="2779"/>
                <a:ext cx="26" cy="25"/>
              </a:xfrm>
              <a:custGeom>
                <a:avLst/>
                <a:gdLst>
                  <a:gd name="T0" fmla="*/ 9 w 25"/>
                  <a:gd name="T1" fmla="*/ 25 h 25"/>
                  <a:gd name="T2" fmla="*/ 7 w 25"/>
                  <a:gd name="T3" fmla="*/ 24 h 25"/>
                  <a:gd name="T4" fmla="*/ 0 w 25"/>
                  <a:gd name="T5" fmla="*/ 9 h 25"/>
                  <a:gd name="T6" fmla="*/ 1 w 25"/>
                  <a:gd name="T7" fmla="*/ 7 h 25"/>
                  <a:gd name="T8" fmla="*/ 16 w 25"/>
                  <a:gd name="T9" fmla="*/ 0 h 25"/>
                  <a:gd name="T10" fmla="*/ 18 w 25"/>
                  <a:gd name="T11" fmla="*/ 1 h 25"/>
                  <a:gd name="T12" fmla="*/ 25 w 25"/>
                  <a:gd name="T13" fmla="*/ 16 h 25"/>
                  <a:gd name="T14" fmla="*/ 24 w 25"/>
                  <a:gd name="T15" fmla="*/ 18 h 25"/>
                  <a:gd name="T16" fmla="*/ 9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9" y="25"/>
                    </a:moveTo>
                    <a:cubicBezTo>
                      <a:pt x="8" y="25"/>
                      <a:pt x="7" y="25"/>
                      <a:pt x="7" y="24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7"/>
                      <a:pt x="1" y="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7"/>
                      <a:pt x="25" y="18"/>
                      <a:pt x="24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51" name="Freeform 262"/>
              <p:cNvSpPr>
                <a:spLocks/>
              </p:cNvSpPr>
              <p:nvPr/>
            </p:nvSpPr>
            <p:spPr bwMode="auto">
              <a:xfrm>
                <a:off x="2956" y="2762"/>
                <a:ext cx="28" cy="26"/>
              </a:xfrm>
              <a:custGeom>
                <a:avLst/>
                <a:gdLst>
                  <a:gd name="T0" fmla="*/ 9 w 28"/>
                  <a:gd name="T1" fmla="*/ 26 h 26"/>
                  <a:gd name="T2" fmla="*/ 8 w 28"/>
                  <a:gd name="T3" fmla="*/ 25 h 26"/>
                  <a:gd name="T4" fmla="*/ 1 w 28"/>
                  <a:gd name="T5" fmla="*/ 10 h 26"/>
                  <a:gd name="T6" fmla="*/ 1 w 28"/>
                  <a:gd name="T7" fmla="*/ 8 h 26"/>
                  <a:gd name="T8" fmla="*/ 19 w 28"/>
                  <a:gd name="T9" fmla="*/ 0 h 26"/>
                  <a:gd name="T10" fmla="*/ 21 w 28"/>
                  <a:gd name="T11" fmla="*/ 0 h 26"/>
                  <a:gd name="T12" fmla="*/ 28 w 28"/>
                  <a:gd name="T13" fmla="*/ 16 h 26"/>
                  <a:gd name="T14" fmla="*/ 28 w 28"/>
                  <a:gd name="T15" fmla="*/ 18 h 26"/>
                  <a:gd name="T16" fmla="*/ 9 w 28"/>
                  <a:gd name="T17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26">
                    <a:moveTo>
                      <a:pt x="9" y="26"/>
                    </a:moveTo>
                    <a:cubicBezTo>
                      <a:pt x="9" y="26"/>
                      <a:pt x="8" y="26"/>
                      <a:pt x="8" y="25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9"/>
                      <a:pt x="1" y="8"/>
                      <a:pt x="1" y="8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0" y="0"/>
                      <a:pt x="21" y="0"/>
                      <a:pt x="21" y="0"/>
                    </a:cubicBezTo>
                    <a:cubicBezTo>
                      <a:pt x="28" y="16"/>
                      <a:pt x="28" y="16"/>
                      <a:pt x="28" y="16"/>
                    </a:cubicBezTo>
                    <a:cubicBezTo>
                      <a:pt x="28" y="17"/>
                      <a:pt x="28" y="17"/>
                      <a:pt x="28" y="18"/>
                    </a:cubicBezTo>
                    <a:lnTo>
                      <a:pt x="9" y="2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52" name="Freeform 263"/>
              <p:cNvSpPr>
                <a:spLocks/>
              </p:cNvSpPr>
              <p:nvPr/>
            </p:nvSpPr>
            <p:spPr bwMode="auto">
              <a:xfrm>
                <a:off x="2966" y="2783"/>
                <a:ext cx="28" cy="27"/>
              </a:xfrm>
              <a:custGeom>
                <a:avLst/>
                <a:gdLst>
                  <a:gd name="T0" fmla="*/ 9 w 28"/>
                  <a:gd name="T1" fmla="*/ 26 h 27"/>
                  <a:gd name="T2" fmla="*/ 7 w 28"/>
                  <a:gd name="T3" fmla="*/ 26 h 27"/>
                  <a:gd name="T4" fmla="*/ 0 w 28"/>
                  <a:gd name="T5" fmla="*/ 10 h 27"/>
                  <a:gd name="T6" fmla="*/ 1 w 28"/>
                  <a:gd name="T7" fmla="*/ 9 h 27"/>
                  <a:gd name="T8" fmla="*/ 19 w 28"/>
                  <a:gd name="T9" fmla="*/ 0 h 27"/>
                  <a:gd name="T10" fmla="*/ 21 w 28"/>
                  <a:gd name="T11" fmla="*/ 1 h 27"/>
                  <a:gd name="T12" fmla="*/ 28 w 28"/>
                  <a:gd name="T13" fmla="*/ 17 h 27"/>
                  <a:gd name="T14" fmla="*/ 27 w 28"/>
                  <a:gd name="T15" fmla="*/ 18 h 27"/>
                  <a:gd name="T16" fmla="*/ 9 w 28"/>
                  <a:gd name="T17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27">
                    <a:moveTo>
                      <a:pt x="9" y="26"/>
                    </a:moveTo>
                    <a:cubicBezTo>
                      <a:pt x="8" y="27"/>
                      <a:pt x="8" y="26"/>
                      <a:pt x="7" y="26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9"/>
                      <a:pt x="1" y="9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0" y="0"/>
                      <a:pt x="20" y="0"/>
                      <a:pt x="21" y="1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8" y="17"/>
                      <a:pt x="28" y="18"/>
                      <a:pt x="27" y="18"/>
                    </a:cubicBezTo>
                    <a:lnTo>
                      <a:pt x="9" y="2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53" name="Freeform 264"/>
              <p:cNvSpPr>
                <a:spLocks/>
              </p:cNvSpPr>
              <p:nvPr/>
            </p:nvSpPr>
            <p:spPr bwMode="auto">
              <a:xfrm>
                <a:off x="2976" y="2805"/>
                <a:ext cx="29" cy="26"/>
              </a:xfrm>
              <a:custGeom>
                <a:avLst/>
                <a:gdLst>
                  <a:gd name="T0" fmla="*/ 9 w 28"/>
                  <a:gd name="T1" fmla="*/ 26 h 26"/>
                  <a:gd name="T2" fmla="*/ 7 w 28"/>
                  <a:gd name="T3" fmla="*/ 25 h 26"/>
                  <a:gd name="T4" fmla="*/ 0 w 28"/>
                  <a:gd name="T5" fmla="*/ 10 h 26"/>
                  <a:gd name="T6" fmla="*/ 1 w 28"/>
                  <a:gd name="T7" fmla="*/ 8 h 26"/>
                  <a:gd name="T8" fmla="*/ 19 w 28"/>
                  <a:gd name="T9" fmla="*/ 0 h 26"/>
                  <a:gd name="T10" fmla="*/ 20 w 28"/>
                  <a:gd name="T11" fmla="*/ 0 h 26"/>
                  <a:gd name="T12" fmla="*/ 28 w 28"/>
                  <a:gd name="T13" fmla="*/ 16 h 26"/>
                  <a:gd name="T14" fmla="*/ 27 w 28"/>
                  <a:gd name="T15" fmla="*/ 18 h 26"/>
                  <a:gd name="T16" fmla="*/ 9 w 28"/>
                  <a:gd name="T17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26">
                    <a:moveTo>
                      <a:pt x="9" y="26"/>
                    </a:moveTo>
                    <a:cubicBezTo>
                      <a:pt x="8" y="26"/>
                      <a:pt x="7" y="26"/>
                      <a:pt x="7" y="2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9"/>
                      <a:pt x="0" y="8"/>
                      <a:pt x="1" y="8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8" y="16"/>
                      <a:pt x="28" y="16"/>
                      <a:pt x="28" y="16"/>
                    </a:cubicBezTo>
                    <a:cubicBezTo>
                      <a:pt x="28" y="17"/>
                      <a:pt x="28" y="17"/>
                      <a:pt x="27" y="18"/>
                    </a:cubicBezTo>
                    <a:lnTo>
                      <a:pt x="9" y="2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54" name="Freeform 265"/>
              <p:cNvSpPr>
                <a:spLocks/>
              </p:cNvSpPr>
              <p:nvPr/>
            </p:nvSpPr>
            <p:spPr bwMode="auto">
              <a:xfrm>
                <a:off x="3060" y="2989"/>
                <a:ext cx="28" cy="27"/>
              </a:xfrm>
              <a:custGeom>
                <a:avLst/>
                <a:gdLst>
                  <a:gd name="T0" fmla="*/ 9 w 28"/>
                  <a:gd name="T1" fmla="*/ 27 h 27"/>
                  <a:gd name="T2" fmla="*/ 8 w 28"/>
                  <a:gd name="T3" fmla="*/ 26 h 27"/>
                  <a:gd name="T4" fmla="*/ 0 w 28"/>
                  <a:gd name="T5" fmla="*/ 10 h 27"/>
                  <a:gd name="T6" fmla="*/ 1 w 28"/>
                  <a:gd name="T7" fmla="*/ 9 h 27"/>
                  <a:gd name="T8" fmla="*/ 19 w 28"/>
                  <a:gd name="T9" fmla="*/ 1 h 27"/>
                  <a:gd name="T10" fmla="*/ 21 w 28"/>
                  <a:gd name="T11" fmla="*/ 1 h 27"/>
                  <a:gd name="T12" fmla="*/ 28 w 28"/>
                  <a:gd name="T13" fmla="*/ 17 h 27"/>
                  <a:gd name="T14" fmla="*/ 27 w 28"/>
                  <a:gd name="T15" fmla="*/ 18 h 27"/>
                  <a:gd name="T16" fmla="*/ 9 w 28"/>
                  <a:gd name="T17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27">
                    <a:moveTo>
                      <a:pt x="9" y="27"/>
                    </a:moveTo>
                    <a:cubicBezTo>
                      <a:pt x="8" y="27"/>
                      <a:pt x="8" y="27"/>
                      <a:pt x="8" y="26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9"/>
                      <a:pt x="1" y="9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20" y="0"/>
                      <a:pt x="21" y="1"/>
                      <a:pt x="21" y="1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8" y="17"/>
                      <a:pt x="28" y="18"/>
                      <a:pt x="27" y="18"/>
                    </a:cubicBezTo>
                    <a:lnTo>
                      <a:pt x="9" y="2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55" name="Freeform 266"/>
              <p:cNvSpPr>
                <a:spLocks/>
              </p:cNvSpPr>
              <p:nvPr/>
            </p:nvSpPr>
            <p:spPr bwMode="auto">
              <a:xfrm>
                <a:off x="3070" y="3016"/>
                <a:ext cx="18" cy="22"/>
              </a:xfrm>
              <a:custGeom>
                <a:avLst/>
                <a:gdLst>
                  <a:gd name="T0" fmla="*/ 9 w 18"/>
                  <a:gd name="T1" fmla="*/ 21 h 22"/>
                  <a:gd name="T2" fmla="*/ 7 w 18"/>
                  <a:gd name="T3" fmla="*/ 21 h 22"/>
                  <a:gd name="T4" fmla="*/ 0 w 18"/>
                  <a:gd name="T5" fmla="*/ 5 h 22"/>
                  <a:gd name="T6" fmla="*/ 1 w 18"/>
                  <a:gd name="T7" fmla="*/ 4 h 22"/>
                  <a:gd name="T8" fmla="*/ 9 w 18"/>
                  <a:gd name="T9" fmla="*/ 0 h 22"/>
                  <a:gd name="T10" fmla="*/ 10 w 18"/>
                  <a:gd name="T11" fmla="*/ 0 h 22"/>
                  <a:gd name="T12" fmla="*/ 18 w 18"/>
                  <a:gd name="T13" fmla="*/ 16 h 22"/>
                  <a:gd name="T14" fmla="*/ 17 w 18"/>
                  <a:gd name="T15" fmla="*/ 18 h 22"/>
                  <a:gd name="T16" fmla="*/ 9 w 18"/>
                  <a:gd name="T17" fmla="*/ 2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22">
                    <a:moveTo>
                      <a:pt x="9" y="21"/>
                    </a:moveTo>
                    <a:cubicBezTo>
                      <a:pt x="8" y="22"/>
                      <a:pt x="8" y="21"/>
                      <a:pt x="7" y="2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4"/>
                      <a:pt x="1" y="4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8" y="17"/>
                      <a:pt x="18" y="17"/>
                      <a:pt x="17" y="18"/>
                    </a:cubicBezTo>
                    <a:lnTo>
                      <a:pt x="9" y="2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56" name="Freeform 267"/>
              <p:cNvSpPr>
                <a:spLocks/>
              </p:cNvSpPr>
              <p:nvPr/>
            </p:nvSpPr>
            <p:spPr bwMode="auto">
              <a:xfrm>
                <a:off x="3090" y="3059"/>
                <a:ext cx="17" cy="22"/>
              </a:xfrm>
              <a:custGeom>
                <a:avLst/>
                <a:gdLst>
                  <a:gd name="T0" fmla="*/ 8 w 17"/>
                  <a:gd name="T1" fmla="*/ 21 h 22"/>
                  <a:gd name="T2" fmla="*/ 7 w 17"/>
                  <a:gd name="T3" fmla="*/ 21 h 22"/>
                  <a:gd name="T4" fmla="*/ 0 w 17"/>
                  <a:gd name="T5" fmla="*/ 5 h 22"/>
                  <a:gd name="T6" fmla="*/ 0 w 17"/>
                  <a:gd name="T7" fmla="*/ 4 h 22"/>
                  <a:gd name="T8" fmla="*/ 9 w 17"/>
                  <a:gd name="T9" fmla="*/ 0 h 22"/>
                  <a:gd name="T10" fmla="*/ 10 w 17"/>
                  <a:gd name="T11" fmla="*/ 1 h 22"/>
                  <a:gd name="T12" fmla="*/ 17 w 17"/>
                  <a:gd name="T13" fmla="*/ 16 h 22"/>
                  <a:gd name="T14" fmla="*/ 17 w 17"/>
                  <a:gd name="T15" fmla="*/ 18 h 22"/>
                  <a:gd name="T16" fmla="*/ 8 w 17"/>
                  <a:gd name="T17" fmla="*/ 2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22">
                    <a:moveTo>
                      <a:pt x="8" y="21"/>
                    </a:moveTo>
                    <a:cubicBezTo>
                      <a:pt x="8" y="22"/>
                      <a:pt x="7" y="21"/>
                      <a:pt x="7" y="2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4"/>
                      <a:pt x="0" y="4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10" y="0"/>
                      <a:pt x="10" y="1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7" y="17"/>
                      <a:pt x="17" y="18"/>
                      <a:pt x="17" y="18"/>
                    </a:cubicBezTo>
                    <a:lnTo>
                      <a:pt x="8" y="2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57" name="Freeform 268"/>
              <p:cNvSpPr>
                <a:spLocks/>
              </p:cNvSpPr>
              <p:nvPr/>
            </p:nvSpPr>
            <p:spPr bwMode="auto">
              <a:xfrm>
                <a:off x="2986" y="2826"/>
                <a:ext cx="31" cy="32"/>
              </a:xfrm>
              <a:custGeom>
                <a:avLst/>
                <a:gdLst>
                  <a:gd name="T0" fmla="*/ 11 w 30"/>
                  <a:gd name="T1" fmla="*/ 32 h 32"/>
                  <a:gd name="T2" fmla="*/ 9 w 30"/>
                  <a:gd name="T3" fmla="*/ 31 h 32"/>
                  <a:gd name="T4" fmla="*/ 0 w 30"/>
                  <a:gd name="T5" fmla="*/ 10 h 32"/>
                  <a:gd name="T6" fmla="*/ 0 w 30"/>
                  <a:gd name="T7" fmla="*/ 9 h 32"/>
                  <a:gd name="T8" fmla="*/ 19 w 30"/>
                  <a:gd name="T9" fmla="*/ 0 h 32"/>
                  <a:gd name="T10" fmla="*/ 20 w 30"/>
                  <a:gd name="T11" fmla="*/ 1 h 32"/>
                  <a:gd name="T12" fmla="*/ 30 w 30"/>
                  <a:gd name="T13" fmla="*/ 22 h 32"/>
                  <a:gd name="T14" fmla="*/ 29 w 30"/>
                  <a:gd name="T15" fmla="*/ 24 h 32"/>
                  <a:gd name="T16" fmla="*/ 11 w 30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32">
                    <a:moveTo>
                      <a:pt x="11" y="32"/>
                    </a:moveTo>
                    <a:cubicBezTo>
                      <a:pt x="10" y="32"/>
                      <a:pt x="10" y="32"/>
                      <a:pt x="9" y="3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9"/>
                      <a:pt x="0" y="9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20" y="0"/>
                      <a:pt x="20" y="1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3"/>
                      <a:pt x="30" y="23"/>
                      <a:pt x="29" y="24"/>
                    </a:cubicBez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58" name="Freeform 269"/>
              <p:cNvSpPr>
                <a:spLocks/>
              </p:cNvSpPr>
              <p:nvPr/>
            </p:nvSpPr>
            <p:spPr bwMode="auto">
              <a:xfrm>
                <a:off x="3048" y="2962"/>
                <a:ext cx="30" cy="32"/>
              </a:xfrm>
              <a:custGeom>
                <a:avLst/>
                <a:gdLst>
                  <a:gd name="T0" fmla="*/ 11 w 30"/>
                  <a:gd name="T1" fmla="*/ 32 h 32"/>
                  <a:gd name="T2" fmla="*/ 10 w 30"/>
                  <a:gd name="T3" fmla="*/ 32 h 32"/>
                  <a:gd name="T4" fmla="*/ 0 w 30"/>
                  <a:gd name="T5" fmla="*/ 10 h 32"/>
                  <a:gd name="T6" fmla="*/ 1 w 30"/>
                  <a:gd name="T7" fmla="*/ 9 h 32"/>
                  <a:gd name="T8" fmla="*/ 19 w 30"/>
                  <a:gd name="T9" fmla="*/ 0 h 32"/>
                  <a:gd name="T10" fmla="*/ 21 w 30"/>
                  <a:gd name="T11" fmla="*/ 1 h 32"/>
                  <a:gd name="T12" fmla="*/ 30 w 30"/>
                  <a:gd name="T13" fmla="*/ 22 h 32"/>
                  <a:gd name="T14" fmla="*/ 30 w 30"/>
                  <a:gd name="T15" fmla="*/ 24 h 32"/>
                  <a:gd name="T16" fmla="*/ 11 w 30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32">
                    <a:moveTo>
                      <a:pt x="11" y="32"/>
                    </a:moveTo>
                    <a:cubicBezTo>
                      <a:pt x="11" y="32"/>
                      <a:pt x="10" y="32"/>
                      <a:pt x="10" y="3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9"/>
                      <a:pt x="1" y="9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0" y="0"/>
                      <a:pt x="20" y="0"/>
                      <a:pt x="21" y="1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3"/>
                      <a:pt x="30" y="24"/>
                      <a:pt x="30" y="24"/>
                    </a:cubicBez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59" name="Freeform 270"/>
              <p:cNvSpPr>
                <a:spLocks/>
              </p:cNvSpPr>
              <p:nvPr/>
            </p:nvSpPr>
            <p:spPr bwMode="auto">
              <a:xfrm>
                <a:off x="2998" y="2853"/>
                <a:ext cx="68" cy="114"/>
              </a:xfrm>
              <a:custGeom>
                <a:avLst/>
                <a:gdLst>
                  <a:gd name="T0" fmla="*/ 48 w 67"/>
                  <a:gd name="T1" fmla="*/ 113 h 113"/>
                  <a:gd name="T2" fmla="*/ 46 w 67"/>
                  <a:gd name="T3" fmla="*/ 112 h 113"/>
                  <a:gd name="T4" fmla="*/ 0 w 67"/>
                  <a:gd name="T5" fmla="*/ 10 h 113"/>
                  <a:gd name="T6" fmla="*/ 1 w 67"/>
                  <a:gd name="T7" fmla="*/ 9 h 113"/>
                  <a:gd name="T8" fmla="*/ 19 w 67"/>
                  <a:gd name="T9" fmla="*/ 1 h 113"/>
                  <a:gd name="T10" fmla="*/ 21 w 67"/>
                  <a:gd name="T11" fmla="*/ 1 h 113"/>
                  <a:gd name="T12" fmla="*/ 67 w 67"/>
                  <a:gd name="T13" fmla="*/ 103 h 113"/>
                  <a:gd name="T14" fmla="*/ 66 w 67"/>
                  <a:gd name="T15" fmla="*/ 105 h 113"/>
                  <a:gd name="T16" fmla="*/ 48 w 67"/>
                  <a:gd name="T17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7" h="113">
                    <a:moveTo>
                      <a:pt x="48" y="113"/>
                    </a:moveTo>
                    <a:cubicBezTo>
                      <a:pt x="47" y="113"/>
                      <a:pt x="47" y="113"/>
                      <a:pt x="46" y="11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9"/>
                      <a:pt x="1" y="9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20" y="0"/>
                      <a:pt x="20" y="1"/>
                      <a:pt x="21" y="1"/>
                    </a:cubicBezTo>
                    <a:cubicBezTo>
                      <a:pt x="67" y="103"/>
                      <a:pt x="67" y="103"/>
                      <a:pt x="67" y="103"/>
                    </a:cubicBezTo>
                    <a:cubicBezTo>
                      <a:pt x="67" y="104"/>
                      <a:pt x="67" y="104"/>
                      <a:pt x="66" y="105"/>
                    </a:cubicBezTo>
                    <a:lnTo>
                      <a:pt x="48" y="11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60" name="Freeform 271"/>
              <p:cNvSpPr>
                <a:spLocks/>
              </p:cNvSpPr>
              <p:nvPr/>
            </p:nvSpPr>
            <p:spPr bwMode="auto">
              <a:xfrm>
                <a:off x="3004" y="2800"/>
                <a:ext cx="25" cy="26"/>
              </a:xfrm>
              <a:custGeom>
                <a:avLst/>
                <a:gdLst>
                  <a:gd name="T0" fmla="*/ 8 w 25"/>
                  <a:gd name="T1" fmla="*/ 25 h 26"/>
                  <a:gd name="T2" fmla="*/ 7 w 25"/>
                  <a:gd name="T3" fmla="*/ 25 h 26"/>
                  <a:gd name="T4" fmla="*/ 0 w 25"/>
                  <a:gd name="T5" fmla="*/ 9 h 26"/>
                  <a:gd name="T6" fmla="*/ 0 w 25"/>
                  <a:gd name="T7" fmla="*/ 8 h 26"/>
                  <a:gd name="T8" fmla="*/ 16 w 25"/>
                  <a:gd name="T9" fmla="*/ 1 h 26"/>
                  <a:gd name="T10" fmla="*/ 18 w 25"/>
                  <a:gd name="T11" fmla="*/ 1 h 26"/>
                  <a:gd name="T12" fmla="*/ 25 w 25"/>
                  <a:gd name="T13" fmla="*/ 17 h 26"/>
                  <a:gd name="T14" fmla="*/ 24 w 25"/>
                  <a:gd name="T15" fmla="*/ 18 h 26"/>
                  <a:gd name="T16" fmla="*/ 8 w 25"/>
                  <a:gd name="T17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6">
                    <a:moveTo>
                      <a:pt x="8" y="25"/>
                    </a:moveTo>
                    <a:cubicBezTo>
                      <a:pt x="8" y="26"/>
                      <a:pt x="7" y="25"/>
                      <a:pt x="7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8"/>
                      <a:pt x="0" y="8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7" y="0"/>
                      <a:pt x="17" y="1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8"/>
                      <a:pt x="24" y="18"/>
                    </a:cubicBezTo>
                    <a:lnTo>
                      <a:pt x="8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61" name="Freeform 272"/>
              <p:cNvSpPr>
                <a:spLocks/>
              </p:cNvSpPr>
              <p:nvPr/>
            </p:nvSpPr>
            <p:spPr bwMode="auto">
              <a:xfrm>
                <a:off x="3013" y="2822"/>
                <a:ext cx="26" cy="25"/>
              </a:xfrm>
              <a:custGeom>
                <a:avLst/>
                <a:gdLst>
                  <a:gd name="T0" fmla="*/ 9 w 26"/>
                  <a:gd name="T1" fmla="*/ 25 h 25"/>
                  <a:gd name="T2" fmla="*/ 8 w 26"/>
                  <a:gd name="T3" fmla="*/ 24 h 25"/>
                  <a:gd name="T4" fmla="*/ 1 w 26"/>
                  <a:gd name="T5" fmla="*/ 9 h 25"/>
                  <a:gd name="T6" fmla="*/ 1 w 26"/>
                  <a:gd name="T7" fmla="*/ 7 h 25"/>
                  <a:gd name="T8" fmla="*/ 17 w 26"/>
                  <a:gd name="T9" fmla="*/ 0 h 25"/>
                  <a:gd name="T10" fmla="*/ 18 w 26"/>
                  <a:gd name="T11" fmla="*/ 1 h 25"/>
                  <a:gd name="T12" fmla="*/ 26 w 26"/>
                  <a:gd name="T13" fmla="*/ 16 h 25"/>
                  <a:gd name="T14" fmla="*/ 25 w 26"/>
                  <a:gd name="T15" fmla="*/ 18 h 25"/>
                  <a:gd name="T16" fmla="*/ 9 w 26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5">
                    <a:moveTo>
                      <a:pt x="9" y="25"/>
                    </a:moveTo>
                    <a:cubicBezTo>
                      <a:pt x="9" y="25"/>
                      <a:pt x="8" y="25"/>
                      <a:pt x="8" y="24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8"/>
                      <a:pt x="1" y="8"/>
                      <a:pt x="1" y="7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7"/>
                      <a:pt x="25" y="18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62" name="Freeform 273"/>
              <p:cNvSpPr>
                <a:spLocks/>
              </p:cNvSpPr>
              <p:nvPr/>
            </p:nvSpPr>
            <p:spPr bwMode="auto">
              <a:xfrm>
                <a:off x="3023" y="2844"/>
                <a:ext cx="26" cy="25"/>
              </a:xfrm>
              <a:custGeom>
                <a:avLst/>
                <a:gdLst>
                  <a:gd name="T0" fmla="*/ 9 w 26"/>
                  <a:gd name="T1" fmla="*/ 25 h 25"/>
                  <a:gd name="T2" fmla="*/ 8 w 26"/>
                  <a:gd name="T3" fmla="*/ 24 h 25"/>
                  <a:gd name="T4" fmla="*/ 0 w 26"/>
                  <a:gd name="T5" fmla="*/ 8 h 25"/>
                  <a:gd name="T6" fmla="*/ 1 w 26"/>
                  <a:gd name="T7" fmla="*/ 7 h 25"/>
                  <a:gd name="T8" fmla="*/ 17 w 26"/>
                  <a:gd name="T9" fmla="*/ 0 h 25"/>
                  <a:gd name="T10" fmla="*/ 18 w 26"/>
                  <a:gd name="T11" fmla="*/ 0 h 25"/>
                  <a:gd name="T12" fmla="*/ 25 w 26"/>
                  <a:gd name="T13" fmla="*/ 16 h 25"/>
                  <a:gd name="T14" fmla="*/ 25 w 26"/>
                  <a:gd name="T15" fmla="*/ 17 h 25"/>
                  <a:gd name="T16" fmla="*/ 9 w 26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5">
                    <a:moveTo>
                      <a:pt x="9" y="25"/>
                    </a:moveTo>
                    <a:cubicBezTo>
                      <a:pt x="8" y="25"/>
                      <a:pt x="8" y="25"/>
                      <a:pt x="8" y="2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7"/>
                      <a:pt x="1" y="7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8" y="0"/>
                      <a:pt x="18" y="0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6" y="17"/>
                      <a:pt x="25" y="17"/>
                      <a:pt x="25" y="17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63" name="Freeform 274"/>
              <p:cNvSpPr>
                <a:spLocks/>
              </p:cNvSpPr>
              <p:nvPr/>
            </p:nvSpPr>
            <p:spPr bwMode="auto">
              <a:xfrm>
                <a:off x="3033" y="2865"/>
                <a:ext cx="25" cy="25"/>
              </a:xfrm>
              <a:custGeom>
                <a:avLst/>
                <a:gdLst>
                  <a:gd name="T0" fmla="*/ 9 w 25"/>
                  <a:gd name="T1" fmla="*/ 25 h 25"/>
                  <a:gd name="T2" fmla="*/ 7 w 25"/>
                  <a:gd name="T3" fmla="*/ 25 h 25"/>
                  <a:gd name="T4" fmla="*/ 0 w 25"/>
                  <a:gd name="T5" fmla="*/ 9 h 25"/>
                  <a:gd name="T6" fmla="*/ 1 w 25"/>
                  <a:gd name="T7" fmla="*/ 7 h 25"/>
                  <a:gd name="T8" fmla="*/ 16 w 25"/>
                  <a:gd name="T9" fmla="*/ 0 h 25"/>
                  <a:gd name="T10" fmla="*/ 18 w 25"/>
                  <a:gd name="T11" fmla="*/ 1 h 25"/>
                  <a:gd name="T12" fmla="*/ 25 w 25"/>
                  <a:gd name="T13" fmla="*/ 17 h 25"/>
                  <a:gd name="T14" fmla="*/ 25 w 25"/>
                  <a:gd name="T15" fmla="*/ 18 h 25"/>
                  <a:gd name="T16" fmla="*/ 9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9" y="25"/>
                    </a:moveTo>
                    <a:cubicBezTo>
                      <a:pt x="8" y="25"/>
                      <a:pt x="8" y="25"/>
                      <a:pt x="7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1" y="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8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64" name="Freeform 275"/>
              <p:cNvSpPr>
                <a:spLocks/>
              </p:cNvSpPr>
              <p:nvPr/>
            </p:nvSpPr>
            <p:spPr bwMode="auto">
              <a:xfrm>
                <a:off x="3043" y="2887"/>
                <a:ext cx="25" cy="25"/>
              </a:xfrm>
              <a:custGeom>
                <a:avLst/>
                <a:gdLst>
                  <a:gd name="T0" fmla="*/ 9 w 25"/>
                  <a:gd name="T1" fmla="*/ 25 h 25"/>
                  <a:gd name="T2" fmla="*/ 7 w 25"/>
                  <a:gd name="T3" fmla="*/ 24 h 25"/>
                  <a:gd name="T4" fmla="*/ 0 w 25"/>
                  <a:gd name="T5" fmla="*/ 9 h 25"/>
                  <a:gd name="T6" fmla="*/ 1 w 25"/>
                  <a:gd name="T7" fmla="*/ 7 h 25"/>
                  <a:gd name="T8" fmla="*/ 16 w 25"/>
                  <a:gd name="T9" fmla="*/ 0 h 25"/>
                  <a:gd name="T10" fmla="*/ 18 w 25"/>
                  <a:gd name="T11" fmla="*/ 0 h 25"/>
                  <a:gd name="T12" fmla="*/ 25 w 25"/>
                  <a:gd name="T13" fmla="*/ 16 h 25"/>
                  <a:gd name="T14" fmla="*/ 24 w 25"/>
                  <a:gd name="T15" fmla="*/ 18 h 25"/>
                  <a:gd name="T16" fmla="*/ 9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9" y="25"/>
                    </a:moveTo>
                    <a:cubicBezTo>
                      <a:pt x="8" y="25"/>
                      <a:pt x="7" y="25"/>
                      <a:pt x="7" y="24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7"/>
                      <a:pt x="1" y="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8" y="0"/>
                      <a:pt x="18" y="0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7"/>
                      <a:pt x="25" y="17"/>
                      <a:pt x="24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65" name="Freeform 276"/>
              <p:cNvSpPr>
                <a:spLocks/>
              </p:cNvSpPr>
              <p:nvPr/>
            </p:nvSpPr>
            <p:spPr bwMode="auto">
              <a:xfrm>
                <a:off x="3053" y="2908"/>
                <a:ext cx="25" cy="27"/>
              </a:xfrm>
              <a:custGeom>
                <a:avLst/>
                <a:gdLst>
                  <a:gd name="T0" fmla="*/ 8 w 25"/>
                  <a:gd name="T1" fmla="*/ 25 h 26"/>
                  <a:gd name="T2" fmla="*/ 7 w 25"/>
                  <a:gd name="T3" fmla="*/ 25 h 26"/>
                  <a:gd name="T4" fmla="*/ 0 w 25"/>
                  <a:gd name="T5" fmla="*/ 9 h 26"/>
                  <a:gd name="T6" fmla="*/ 0 w 25"/>
                  <a:gd name="T7" fmla="*/ 8 h 26"/>
                  <a:gd name="T8" fmla="*/ 16 w 25"/>
                  <a:gd name="T9" fmla="*/ 1 h 26"/>
                  <a:gd name="T10" fmla="*/ 18 w 25"/>
                  <a:gd name="T11" fmla="*/ 1 h 26"/>
                  <a:gd name="T12" fmla="*/ 25 w 25"/>
                  <a:gd name="T13" fmla="*/ 17 h 26"/>
                  <a:gd name="T14" fmla="*/ 24 w 25"/>
                  <a:gd name="T15" fmla="*/ 18 h 26"/>
                  <a:gd name="T16" fmla="*/ 8 w 25"/>
                  <a:gd name="T17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6">
                    <a:moveTo>
                      <a:pt x="8" y="25"/>
                    </a:moveTo>
                    <a:cubicBezTo>
                      <a:pt x="8" y="26"/>
                      <a:pt x="7" y="25"/>
                      <a:pt x="7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8"/>
                      <a:pt x="0" y="8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7" y="0"/>
                      <a:pt x="17" y="1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8"/>
                      <a:pt x="24" y="18"/>
                    </a:cubicBezTo>
                    <a:lnTo>
                      <a:pt x="8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66" name="Freeform 277"/>
              <p:cNvSpPr>
                <a:spLocks/>
              </p:cNvSpPr>
              <p:nvPr/>
            </p:nvSpPr>
            <p:spPr bwMode="auto">
              <a:xfrm>
                <a:off x="3062" y="2930"/>
                <a:ext cx="26" cy="26"/>
              </a:xfrm>
              <a:custGeom>
                <a:avLst/>
                <a:gdLst>
                  <a:gd name="T0" fmla="*/ 9 w 26"/>
                  <a:gd name="T1" fmla="*/ 25 h 25"/>
                  <a:gd name="T2" fmla="*/ 8 w 26"/>
                  <a:gd name="T3" fmla="*/ 24 h 25"/>
                  <a:gd name="T4" fmla="*/ 1 w 26"/>
                  <a:gd name="T5" fmla="*/ 9 h 25"/>
                  <a:gd name="T6" fmla="*/ 1 w 26"/>
                  <a:gd name="T7" fmla="*/ 7 h 25"/>
                  <a:gd name="T8" fmla="*/ 17 w 26"/>
                  <a:gd name="T9" fmla="*/ 0 h 25"/>
                  <a:gd name="T10" fmla="*/ 18 w 26"/>
                  <a:gd name="T11" fmla="*/ 1 h 25"/>
                  <a:gd name="T12" fmla="*/ 25 w 26"/>
                  <a:gd name="T13" fmla="*/ 16 h 25"/>
                  <a:gd name="T14" fmla="*/ 25 w 26"/>
                  <a:gd name="T15" fmla="*/ 18 h 25"/>
                  <a:gd name="T16" fmla="*/ 9 w 26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5">
                    <a:moveTo>
                      <a:pt x="9" y="25"/>
                    </a:moveTo>
                    <a:cubicBezTo>
                      <a:pt x="9" y="25"/>
                      <a:pt x="8" y="25"/>
                      <a:pt x="8" y="24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8"/>
                      <a:pt x="1" y="7"/>
                      <a:pt x="1" y="7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6" y="17"/>
                      <a:pt x="25" y="18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67" name="Freeform 278"/>
              <p:cNvSpPr>
                <a:spLocks/>
              </p:cNvSpPr>
              <p:nvPr/>
            </p:nvSpPr>
            <p:spPr bwMode="auto">
              <a:xfrm>
                <a:off x="3072" y="2952"/>
                <a:ext cx="25" cy="26"/>
              </a:xfrm>
              <a:custGeom>
                <a:avLst/>
                <a:gdLst>
                  <a:gd name="T0" fmla="*/ 9 w 25"/>
                  <a:gd name="T1" fmla="*/ 26 h 26"/>
                  <a:gd name="T2" fmla="*/ 8 w 25"/>
                  <a:gd name="T3" fmla="*/ 25 h 26"/>
                  <a:gd name="T4" fmla="*/ 0 w 25"/>
                  <a:gd name="T5" fmla="*/ 9 h 26"/>
                  <a:gd name="T6" fmla="*/ 1 w 25"/>
                  <a:gd name="T7" fmla="*/ 8 h 26"/>
                  <a:gd name="T8" fmla="*/ 17 w 25"/>
                  <a:gd name="T9" fmla="*/ 1 h 26"/>
                  <a:gd name="T10" fmla="*/ 18 w 25"/>
                  <a:gd name="T11" fmla="*/ 1 h 26"/>
                  <a:gd name="T12" fmla="*/ 25 w 25"/>
                  <a:gd name="T13" fmla="*/ 17 h 26"/>
                  <a:gd name="T14" fmla="*/ 25 w 25"/>
                  <a:gd name="T15" fmla="*/ 18 h 26"/>
                  <a:gd name="T16" fmla="*/ 9 w 25"/>
                  <a:gd name="T17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6">
                    <a:moveTo>
                      <a:pt x="9" y="26"/>
                    </a:moveTo>
                    <a:cubicBezTo>
                      <a:pt x="8" y="26"/>
                      <a:pt x="8" y="26"/>
                      <a:pt x="8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8"/>
                      <a:pt x="1" y="8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0"/>
                      <a:pt x="18" y="1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8"/>
                      <a:pt x="25" y="18"/>
                    </a:cubicBezTo>
                    <a:lnTo>
                      <a:pt x="9" y="2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68" name="Freeform 279"/>
              <p:cNvSpPr>
                <a:spLocks/>
              </p:cNvSpPr>
              <p:nvPr/>
            </p:nvSpPr>
            <p:spPr bwMode="auto">
              <a:xfrm>
                <a:off x="3082" y="2974"/>
                <a:ext cx="25" cy="25"/>
              </a:xfrm>
              <a:custGeom>
                <a:avLst/>
                <a:gdLst>
                  <a:gd name="T0" fmla="*/ 9 w 25"/>
                  <a:gd name="T1" fmla="*/ 25 h 25"/>
                  <a:gd name="T2" fmla="*/ 7 w 25"/>
                  <a:gd name="T3" fmla="*/ 25 h 25"/>
                  <a:gd name="T4" fmla="*/ 0 w 25"/>
                  <a:gd name="T5" fmla="*/ 9 h 25"/>
                  <a:gd name="T6" fmla="*/ 1 w 25"/>
                  <a:gd name="T7" fmla="*/ 7 h 25"/>
                  <a:gd name="T8" fmla="*/ 16 w 25"/>
                  <a:gd name="T9" fmla="*/ 0 h 25"/>
                  <a:gd name="T10" fmla="*/ 18 w 25"/>
                  <a:gd name="T11" fmla="*/ 1 h 25"/>
                  <a:gd name="T12" fmla="*/ 25 w 25"/>
                  <a:gd name="T13" fmla="*/ 16 h 25"/>
                  <a:gd name="T14" fmla="*/ 24 w 25"/>
                  <a:gd name="T15" fmla="*/ 18 h 25"/>
                  <a:gd name="T16" fmla="*/ 9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9" y="25"/>
                    </a:moveTo>
                    <a:cubicBezTo>
                      <a:pt x="8" y="25"/>
                      <a:pt x="8" y="25"/>
                      <a:pt x="7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1" y="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7"/>
                      <a:pt x="25" y="18"/>
                      <a:pt x="24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69" name="Freeform 280"/>
              <p:cNvSpPr>
                <a:spLocks/>
              </p:cNvSpPr>
              <p:nvPr/>
            </p:nvSpPr>
            <p:spPr bwMode="auto">
              <a:xfrm>
                <a:off x="3092" y="2996"/>
                <a:ext cx="25" cy="25"/>
              </a:xfrm>
              <a:custGeom>
                <a:avLst/>
                <a:gdLst>
                  <a:gd name="T0" fmla="*/ 9 w 25"/>
                  <a:gd name="T1" fmla="*/ 25 h 25"/>
                  <a:gd name="T2" fmla="*/ 7 w 25"/>
                  <a:gd name="T3" fmla="*/ 24 h 25"/>
                  <a:gd name="T4" fmla="*/ 0 w 25"/>
                  <a:gd name="T5" fmla="*/ 8 h 25"/>
                  <a:gd name="T6" fmla="*/ 1 w 25"/>
                  <a:gd name="T7" fmla="*/ 7 h 25"/>
                  <a:gd name="T8" fmla="*/ 16 w 25"/>
                  <a:gd name="T9" fmla="*/ 0 h 25"/>
                  <a:gd name="T10" fmla="*/ 18 w 25"/>
                  <a:gd name="T11" fmla="*/ 0 h 25"/>
                  <a:gd name="T12" fmla="*/ 25 w 25"/>
                  <a:gd name="T13" fmla="*/ 16 h 25"/>
                  <a:gd name="T14" fmla="*/ 24 w 25"/>
                  <a:gd name="T15" fmla="*/ 18 h 25"/>
                  <a:gd name="T16" fmla="*/ 9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9" y="25"/>
                    </a:moveTo>
                    <a:cubicBezTo>
                      <a:pt x="8" y="25"/>
                      <a:pt x="7" y="25"/>
                      <a:pt x="7" y="2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7"/>
                      <a:pt x="1" y="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7" y="0"/>
                      <a:pt x="18" y="0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7"/>
                      <a:pt x="25" y="17"/>
                      <a:pt x="24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70" name="Freeform 281"/>
              <p:cNvSpPr>
                <a:spLocks/>
              </p:cNvSpPr>
              <p:nvPr/>
            </p:nvSpPr>
            <p:spPr bwMode="auto">
              <a:xfrm>
                <a:off x="3102" y="3017"/>
                <a:ext cx="37" cy="53"/>
              </a:xfrm>
              <a:custGeom>
                <a:avLst/>
                <a:gdLst>
                  <a:gd name="T0" fmla="*/ 21 w 37"/>
                  <a:gd name="T1" fmla="*/ 52 h 53"/>
                  <a:gd name="T2" fmla="*/ 19 w 37"/>
                  <a:gd name="T3" fmla="*/ 52 h 53"/>
                  <a:gd name="T4" fmla="*/ 0 w 37"/>
                  <a:gd name="T5" fmla="*/ 9 h 53"/>
                  <a:gd name="T6" fmla="*/ 0 w 37"/>
                  <a:gd name="T7" fmla="*/ 8 h 53"/>
                  <a:gd name="T8" fmla="*/ 16 w 37"/>
                  <a:gd name="T9" fmla="*/ 0 h 53"/>
                  <a:gd name="T10" fmla="*/ 17 w 37"/>
                  <a:gd name="T11" fmla="*/ 1 h 53"/>
                  <a:gd name="T12" fmla="*/ 37 w 37"/>
                  <a:gd name="T13" fmla="*/ 44 h 53"/>
                  <a:gd name="T14" fmla="*/ 36 w 37"/>
                  <a:gd name="T15" fmla="*/ 45 h 53"/>
                  <a:gd name="T16" fmla="*/ 21 w 37"/>
                  <a:gd name="T17" fmla="*/ 5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53">
                    <a:moveTo>
                      <a:pt x="21" y="52"/>
                    </a:moveTo>
                    <a:cubicBezTo>
                      <a:pt x="20" y="53"/>
                      <a:pt x="19" y="52"/>
                      <a:pt x="19" y="52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7" y="0"/>
                      <a:pt x="17" y="1"/>
                    </a:cubicBezTo>
                    <a:cubicBezTo>
                      <a:pt x="37" y="44"/>
                      <a:pt x="37" y="44"/>
                      <a:pt x="37" y="44"/>
                    </a:cubicBezTo>
                    <a:cubicBezTo>
                      <a:pt x="37" y="44"/>
                      <a:pt x="37" y="45"/>
                      <a:pt x="36" y="45"/>
                    </a:cubicBezTo>
                    <a:lnTo>
                      <a:pt x="21" y="5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71" name="Freeform 282"/>
              <p:cNvSpPr>
                <a:spLocks/>
              </p:cNvSpPr>
              <p:nvPr/>
            </p:nvSpPr>
            <p:spPr bwMode="auto">
              <a:xfrm>
                <a:off x="3030" y="2801"/>
                <a:ext cx="25" cy="25"/>
              </a:xfrm>
              <a:custGeom>
                <a:avLst/>
                <a:gdLst>
                  <a:gd name="T0" fmla="*/ 9 w 25"/>
                  <a:gd name="T1" fmla="*/ 25 h 25"/>
                  <a:gd name="T2" fmla="*/ 7 w 25"/>
                  <a:gd name="T3" fmla="*/ 25 h 25"/>
                  <a:gd name="T4" fmla="*/ 0 w 25"/>
                  <a:gd name="T5" fmla="*/ 9 h 25"/>
                  <a:gd name="T6" fmla="*/ 1 w 25"/>
                  <a:gd name="T7" fmla="*/ 7 h 25"/>
                  <a:gd name="T8" fmla="*/ 16 w 25"/>
                  <a:gd name="T9" fmla="*/ 0 h 25"/>
                  <a:gd name="T10" fmla="*/ 18 w 25"/>
                  <a:gd name="T11" fmla="*/ 1 h 25"/>
                  <a:gd name="T12" fmla="*/ 25 w 25"/>
                  <a:gd name="T13" fmla="*/ 17 h 25"/>
                  <a:gd name="T14" fmla="*/ 25 w 25"/>
                  <a:gd name="T15" fmla="*/ 18 h 25"/>
                  <a:gd name="T16" fmla="*/ 9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9" y="25"/>
                    </a:moveTo>
                    <a:cubicBezTo>
                      <a:pt x="8" y="25"/>
                      <a:pt x="8" y="25"/>
                      <a:pt x="7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1" y="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8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72" name="Freeform 283"/>
              <p:cNvSpPr>
                <a:spLocks/>
              </p:cNvSpPr>
              <p:nvPr/>
            </p:nvSpPr>
            <p:spPr bwMode="auto">
              <a:xfrm>
                <a:off x="3040" y="2823"/>
                <a:ext cx="25" cy="25"/>
              </a:xfrm>
              <a:custGeom>
                <a:avLst/>
                <a:gdLst>
                  <a:gd name="T0" fmla="*/ 9 w 25"/>
                  <a:gd name="T1" fmla="*/ 25 h 25"/>
                  <a:gd name="T2" fmla="*/ 7 w 25"/>
                  <a:gd name="T3" fmla="*/ 24 h 25"/>
                  <a:gd name="T4" fmla="*/ 0 w 25"/>
                  <a:gd name="T5" fmla="*/ 9 h 25"/>
                  <a:gd name="T6" fmla="*/ 1 w 25"/>
                  <a:gd name="T7" fmla="*/ 7 h 25"/>
                  <a:gd name="T8" fmla="*/ 16 w 25"/>
                  <a:gd name="T9" fmla="*/ 0 h 25"/>
                  <a:gd name="T10" fmla="*/ 18 w 25"/>
                  <a:gd name="T11" fmla="*/ 1 h 25"/>
                  <a:gd name="T12" fmla="*/ 25 w 25"/>
                  <a:gd name="T13" fmla="*/ 16 h 25"/>
                  <a:gd name="T14" fmla="*/ 24 w 25"/>
                  <a:gd name="T15" fmla="*/ 18 h 25"/>
                  <a:gd name="T16" fmla="*/ 9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9" y="25"/>
                    </a:moveTo>
                    <a:cubicBezTo>
                      <a:pt x="8" y="25"/>
                      <a:pt x="7" y="25"/>
                      <a:pt x="7" y="24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7"/>
                      <a:pt x="1" y="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7" y="0"/>
                      <a:pt x="18" y="1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7"/>
                      <a:pt x="25" y="17"/>
                      <a:pt x="24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73" name="Freeform 284"/>
              <p:cNvSpPr>
                <a:spLocks/>
              </p:cNvSpPr>
              <p:nvPr/>
            </p:nvSpPr>
            <p:spPr bwMode="auto">
              <a:xfrm>
                <a:off x="3050" y="2844"/>
                <a:ext cx="25" cy="26"/>
              </a:xfrm>
              <a:custGeom>
                <a:avLst/>
                <a:gdLst>
                  <a:gd name="T0" fmla="*/ 8 w 25"/>
                  <a:gd name="T1" fmla="*/ 25 h 26"/>
                  <a:gd name="T2" fmla="*/ 7 w 25"/>
                  <a:gd name="T3" fmla="*/ 25 h 26"/>
                  <a:gd name="T4" fmla="*/ 0 w 25"/>
                  <a:gd name="T5" fmla="*/ 9 h 26"/>
                  <a:gd name="T6" fmla="*/ 0 w 25"/>
                  <a:gd name="T7" fmla="*/ 8 h 26"/>
                  <a:gd name="T8" fmla="*/ 16 w 25"/>
                  <a:gd name="T9" fmla="*/ 1 h 26"/>
                  <a:gd name="T10" fmla="*/ 18 w 25"/>
                  <a:gd name="T11" fmla="*/ 1 h 26"/>
                  <a:gd name="T12" fmla="*/ 25 w 25"/>
                  <a:gd name="T13" fmla="*/ 17 h 26"/>
                  <a:gd name="T14" fmla="*/ 24 w 25"/>
                  <a:gd name="T15" fmla="*/ 18 h 26"/>
                  <a:gd name="T16" fmla="*/ 8 w 25"/>
                  <a:gd name="T17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6">
                    <a:moveTo>
                      <a:pt x="8" y="25"/>
                    </a:moveTo>
                    <a:cubicBezTo>
                      <a:pt x="8" y="26"/>
                      <a:pt x="7" y="25"/>
                      <a:pt x="7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8"/>
                      <a:pt x="0" y="8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7" y="0"/>
                      <a:pt x="17" y="1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8"/>
                      <a:pt x="24" y="18"/>
                    </a:cubicBezTo>
                    <a:lnTo>
                      <a:pt x="8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74" name="Freeform 285"/>
              <p:cNvSpPr>
                <a:spLocks/>
              </p:cNvSpPr>
              <p:nvPr/>
            </p:nvSpPr>
            <p:spPr bwMode="auto">
              <a:xfrm>
                <a:off x="3059" y="2866"/>
                <a:ext cx="26" cy="25"/>
              </a:xfrm>
              <a:custGeom>
                <a:avLst/>
                <a:gdLst>
                  <a:gd name="T0" fmla="*/ 9 w 26"/>
                  <a:gd name="T1" fmla="*/ 25 h 25"/>
                  <a:gd name="T2" fmla="*/ 8 w 26"/>
                  <a:gd name="T3" fmla="*/ 24 h 25"/>
                  <a:gd name="T4" fmla="*/ 1 w 26"/>
                  <a:gd name="T5" fmla="*/ 9 h 25"/>
                  <a:gd name="T6" fmla="*/ 1 w 26"/>
                  <a:gd name="T7" fmla="*/ 7 h 25"/>
                  <a:gd name="T8" fmla="*/ 17 w 26"/>
                  <a:gd name="T9" fmla="*/ 0 h 25"/>
                  <a:gd name="T10" fmla="*/ 18 w 26"/>
                  <a:gd name="T11" fmla="*/ 1 h 25"/>
                  <a:gd name="T12" fmla="*/ 25 w 26"/>
                  <a:gd name="T13" fmla="*/ 16 h 25"/>
                  <a:gd name="T14" fmla="*/ 25 w 26"/>
                  <a:gd name="T15" fmla="*/ 18 h 25"/>
                  <a:gd name="T16" fmla="*/ 9 w 26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5">
                    <a:moveTo>
                      <a:pt x="9" y="25"/>
                    </a:moveTo>
                    <a:cubicBezTo>
                      <a:pt x="9" y="25"/>
                      <a:pt x="8" y="25"/>
                      <a:pt x="8" y="24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8"/>
                      <a:pt x="1" y="8"/>
                      <a:pt x="1" y="7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6" y="17"/>
                      <a:pt x="25" y="18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75" name="Freeform 286"/>
              <p:cNvSpPr>
                <a:spLocks/>
              </p:cNvSpPr>
              <p:nvPr/>
            </p:nvSpPr>
            <p:spPr bwMode="auto">
              <a:xfrm>
                <a:off x="3069" y="2887"/>
                <a:ext cx="25" cy="26"/>
              </a:xfrm>
              <a:custGeom>
                <a:avLst/>
                <a:gdLst>
                  <a:gd name="T0" fmla="*/ 9 w 25"/>
                  <a:gd name="T1" fmla="*/ 26 h 26"/>
                  <a:gd name="T2" fmla="*/ 8 w 25"/>
                  <a:gd name="T3" fmla="*/ 25 h 26"/>
                  <a:gd name="T4" fmla="*/ 0 w 25"/>
                  <a:gd name="T5" fmla="*/ 9 h 26"/>
                  <a:gd name="T6" fmla="*/ 1 w 25"/>
                  <a:gd name="T7" fmla="*/ 8 h 26"/>
                  <a:gd name="T8" fmla="*/ 17 w 25"/>
                  <a:gd name="T9" fmla="*/ 1 h 26"/>
                  <a:gd name="T10" fmla="*/ 18 w 25"/>
                  <a:gd name="T11" fmla="*/ 1 h 26"/>
                  <a:gd name="T12" fmla="*/ 25 w 25"/>
                  <a:gd name="T13" fmla="*/ 17 h 26"/>
                  <a:gd name="T14" fmla="*/ 25 w 25"/>
                  <a:gd name="T15" fmla="*/ 18 h 26"/>
                  <a:gd name="T16" fmla="*/ 9 w 25"/>
                  <a:gd name="T17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6">
                    <a:moveTo>
                      <a:pt x="9" y="26"/>
                    </a:moveTo>
                    <a:cubicBezTo>
                      <a:pt x="8" y="26"/>
                      <a:pt x="8" y="26"/>
                      <a:pt x="8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8"/>
                      <a:pt x="1" y="8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0"/>
                      <a:pt x="18" y="1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8"/>
                      <a:pt x="25" y="18"/>
                      <a:pt x="25" y="18"/>
                    </a:cubicBezTo>
                    <a:lnTo>
                      <a:pt x="9" y="2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76" name="Freeform 287"/>
              <p:cNvSpPr>
                <a:spLocks/>
              </p:cNvSpPr>
              <p:nvPr/>
            </p:nvSpPr>
            <p:spPr bwMode="auto">
              <a:xfrm>
                <a:off x="3079" y="2909"/>
                <a:ext cx="25" cy="26"/>
              </a:xfrm>
              <a:custGeom>
                <a:avLst/>
                <a:gdLst>
                  <a:gd name="T0" fmla="*/ 9 w 25"/>
                  <a:gd name="T1" fmla="*/ 25 h 25"/>
                  <a:gd name="T2" fmla="*/ 7 w 25"/>
                  <a:gd name="T3" fmla="*/ 25 h 25"/>
                  <a:gd name="T4" fmla="*/ 0 w 25"/>
                  <a:gd name="T5" fmla="*/ 9 h 25"/>
                  <a:gd name="T6" fmla="*/ 1 w 25"/>
                  <a:gd name="T7" fmla="*/ 7 h 25"/>
                  <a:gd name="T8" fmla="*/ 16 w 25"/>
                  <a:gd name="T9" fmla="*/ 0 h 25"/>
                  <a:gd name="T10" fmla="*/ 18 w 25"/>
                  <a:gd name="T11" fmla="*/ 1 h 25"/>
                  <a:gd name="T12" fmla="*/ 25 w 25"/>
                  <a:gd name="T13" fmla="*/ 17 h 25"/>
                  <a:gd name="T14" fmla="*/ 24 w 25"/>
                  <a:gd name="T15" fmla="*/ 18 h 25"/>
                  <a:gd name="T16" fmla="*/ 9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9" y="25"/>
                    </a:moveTo>
                    <a:cubicBezTo>
                      <a:pt x="8" y="25"/>
                      <a:pt x="8" y="25"/>
                      <a:pt x="7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1" y="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8"/>
                      <a:pt x="24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77" name="Freeform 288"/>
              <p:cNvSpPr>
                <a:spLocks/>
              </p:cNvSpPr>
              <p:nvPr/>
            </p:nvSpPr>
            <p:spPr bwMode="auto">
              <a:xfrm>
                <a:off x="3089" y="2931"/>
                <a:ext cx="25" cy="26"/>
              </a:xfrm>
              <a:custGeom>
                <a:avLst/>
                <a:gdLst>
                  <a:gd name="T0" fmla="*/ 9 w 25"/>
                  <a:gd name="T1" fmla="*/ 25 h 25"/>
                  <a:gd name="T2" fmla="*/ 7 w 25"/>
                  <a:gd name="T3" fmla="*/ 24 h 25"/>
                  <a:gd name="T4" fmla="*/ 0 w 25"/>
                  <a:gd name="T5" fmla="*/ 8 h 25"/>
                  <a:gd name="T6" fmla="*/ 1 w 25"/>
                  <a:gd name="T7" fmla="*/ 7 h 25"/>
                  <a:gd name="T8" fmla="*/ 16 w 25"/>
                  <a:gd name="T9" fmla="*/ 0 h 25"/>
                  <a:gd name="T10" fmla="*/ 18 w 25"/>
                  <a:gd name="T11" fmla="*/ 0 h 25"/>
                  <a:gd name="T12" fmla="*/ 25 w 25"/>
                  <a:gd name="T13" fmla="*/ 16 h 25"/>
                  <a:gd name="T14" fmla="*/ 24 w 25"/>
                  <a:gd name="T15" fmla="*/ 18 h 25"/>
                  <a:gd name="T16" fmla="*/ 9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9" y="25"/>
                    </a:moveTo>
                    <a:cubicBezTo>
                      <a:pt x="8" y="25"/>
                      <a:pt x="7" y="25"/>
                      <a:pt x="7" y="2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7"/>
                      <a:pt x="1" y="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7" y="0"/>
                      <a:pt x="18" y="0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7"/>
                      <a:pt x="25" y="17"/>
                      <a:pt x="24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78" name="Freeform 289"/>
              <p:cNvSpPr>
                <a:spLocks/>
              </p:cNvSpPr>
              <p:nvPr/>
            </p:nvSpPr>
            <p:spPr bwMode="auto">
              <a:xfrm>
                <a:off x="3099" y="2953"/>
                <a:ext cx="25" cy="26"/>
              </a:xfrm>
              <a:custGeom>
                <a:avLst/>
                <a:gdLst>
                  <a:gd name="T0" fmla="*/ 8 w 25"/>
                  <a:gd name="T1" fmla="*/ 25 h 26"/>
                  <a:gd name="T2" fmla="*/ 7 w 25"/>
                  <a:gd name="T3" fmla="*/ 25 h 26"/>
                  <a:gd name="T4" fmla="*/ 0 w 25"/>
                  <a:gd name="T5" fmla="*/ 9 h 26"/>
                  <a:gd name="T6" fmla="*/ 0 w 25"/>
                  <a:gd name="T7" fmla="*/ 8 h 26"/>
                  <a:gd name="T8" fmla="*/ 16 w 25"/>
                  <a:gd name="T9" fmla="*/ 0 h 26"/>
                  <a:gd name="T10" fmla="*/ 17 w 25"/>
                  <a:gd name="T11" fmla="*/ 1 h 26"/>
                  <a:gd name="T12" fmla="*/ 25 w 25"/>
                  <a:gd name="T13" fmla="*/ 17 h 26"/>
                  <a:gd name="T14" fmla="*/ 24 w 25"/>
                  <a:gd name="T15" fmla="*/ 18 h 26"/>
                  <a:gd name="T16" fmla="*/ 8 w 25"/>
                  <a:gd name="T17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6">
                    <a:moveTo>
                      <a:pt x="8" y="25"/>
                    </a:moveTo>
                    <a:cubicBezTo>
                      <a:pt x="8" y="26"/>
                      <a:pt x="7" y="25"/>
                      <a:pt x="7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7" y="0"/>
                      <a:pt x="17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8"/>
                      <a:pt x="24" y="18"/>
                    </a:cubicBezTo>
                    <a:lnTo>
                      <a:pt x="8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79" name="Freeform 290"/>
              <p:cNvSpPr>
                <a:spLocks/>
              </p:cNvSpPr>
              <p:nvPr/>
            </p:nvSpPr>
            <p:spPr bwMode="auto">
              <a:xfrm>
                <a:off x="3108" y="2975"/>
                <a:ext cx="26" cy="25"/>
              </a:xfrm>
              <a:custGeom>
                <a:avLst/>
                <a:gdLst>
                  <a:gd name="T0" fmla="*/ 9 w 26"/>
                  <a:gd name="T1" fmla="*/ 25 h 25"/>
                  <a:gd name="T2" fmla="*/ 8 w 26"/>
                  <a:gd name="T3" fmla="*/ 24 h 25"/>
                  <a:gd name="T4" fmla="*/ 1 w 26"/>
                  <a:gd name="T5" fmla="*/ 9 h 25"/>
                  <a:gd name="T6" fmla="*/ 1 w 26"/>
                  <a:gd name="T7" fmla="*/ 7 h 25"/>
                  <a:gd name="T8" fmla="*/ 17 w 26"/>
                  <a:gd name="T9" fmla="*/ 0 h 25"/>
                  <a:gd name="T10" fmla="*/ 18 w 26"/>
                  <a:gd name="T11" fmla="*/ 1 h 25"/>
                  <a:gd name="T12" fmla="*/ 25 w 26"/>
                  <a:gd name="T13" fmla="*/ 16 h 25"/>
                  <a:gd name="T14" fmla="*/ 25 w 26"/>
                  <a:gd name="T15" fmla="*/ 18 h 25"/>
                  <a:gd name="T16" fmla="*/ 9 w 26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5">
                    <a:moveTo>
                      <a:pt x="9" y="25"/>
                    </a:moveTo>
                    <a:cubicBezTo>
                      <a:pt x="9" y="25"/>
                      <a:pt x="8" y="25"/>
                      <a:pt x="8" y="24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8"/>
                      <a:pt x="1" y="7"/>
                      <a:pt x="1" y="7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6" y="17"/>
                      <a:pt x="25" y="18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80" name="Freeform 291"/>
              <p:cNvSpPr>
                <a:spLocks/>
              </p:cNvSpPr>
              <p:nvPr/>
            </p:nvSpPr>
            <p:spPr bwMode="auto">
              <a:xfrm>
                <a:off x="3118" y="2996"/>
                <a:ext cx="25" cy="26"/>
              </a:xfrm>
              <a:custGeom>
                <a:avLst/>
                <a:gdLst>
                  <a:gd name="T0" fmla="*/ 9 w 25"/>
                  <a:gd name="T1" fmla="*/ 25 h 26"/>
                  <a:gd name="T2" fmla="*/ 7 w 25"/>
                  <a:gd name="T3" fmla="*/ 25 h 26"/>
                  <a:gd name="T4" fmla="*/ 0 w 25"/>
                  <a:gd name="T5" fmla="*/ 9 h 26"/>
                  <a:gd name="T6" fmla="*/ 1 w 25"/>
                  <a:gd name="T7" fmla="*/ 8 h 26"/>
                  <a:gd name="T8" fmla="*/ 17 w 25"/>
                  <a:gd name="T9" fmla="*/ 1 h 26"/>
                  <a:gd name="T10" fmla="*/ 18 w 25"/>
                  <a:gd name="T11" fmla="*/ 1 h 26"/>
                  <a:gd name="T12" fmla="*/ 25 w 25"/>
                  <a:gd name="T13" fmla="*/ 17 h 26"/>
                  <a:gd name="T14" fmla="*/ 25 w 25"/>
                  <a:gd name="T15" fmla="*/ 18 h 26"/>
                  <a:gd name="T16" fmla="*/ 9 w 25"/>
                  <a:gd name="T17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6">
                    <a:moveTo>
                      <a:pt x="9" y="25"/>
                    </a:moveTo>
                    <a:cubicBezTo>
                      <a:pt x="8" y="26"/>
                      <a:pt x="8" y="25"/>
                      <a:pt x="7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8"/>
                      <a:pt x="1" y="8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0"/>
                      <a:pt x="18" y="1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8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81" name="Freeform 292"/>
              <p:cNvSpPr>
                <a:spLocks/>
              </p:cNvSpPr>
              <p:nvPr/>
            </p:nvSpPr>
            <p:spPr bwMode="auto">
              <a:xfrm>
                <a:off x="3128" y="3018"/>
                <a:ext cx="25" cy="25"/>
              </a:xfrm>
              <a:custGeom>
                <a:avLst/>
                <a:gdLst>
                  <a:gd name="T0" fmla="*/ 9 w 25"/>
                  <a:gd name="T1" fmla="*/ 25 h 25"/>
                  <a:gd name="T2" fmla="*/ 7 w 25"/>
                  <a:gd name="T3" fmla="*/ 24 h 25"/>
                  <a:gd name="T4" fmla="*/ 0 w 25"/>
                  <a:gd name="T5" fmla="*/ 9 h 25"/>
                  <a:gd name="T6" fmla="*/ 1 w 25"/>
                  <a:gd name="T7" fmla="*/ 7 h 25"/>
                  <a:gd name="T8" fmla="*/ 16 w 25"/>
                  <a:gd name="T9" fmla="*/ 0 h 25"/>
                  <a:gd name="T10" fmla="*/ 18 w 25"/>
                  <a:gd name="T11" fmla="*/ 1 h 25"/>
                  <a:gd name="T12" fmla="*/ 25 w 25"/>
                  <a:gd name="T13" fmla="*/ 16 h 25"/>
                  <a:gd name="T14" fmla="*/ 24 w 25"/>
                  <a:gd name="T15" fmla="*/ 18 h 25"/>
                  <a:gd name="T16" fmla="*/ 9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9" y="25"/>
                    </a:moveTo>
                    <a:cubicBezTo>
                      <a:pt x="8" y="25"/>
                      <a:pt x="8" y="25"/>
                      <a:pt x="7" y="24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1" y="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7"/>
                      <a:pt x="25" y="18"/>
                      <a:pt x="24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82" name="Freeform 293"/>
              <p:cNvSpPr>
                <a:spLocks/>
              </p:cNvSpPr>
              <p:nvPr/>
            </p:nvSpPr>
            <p:spPr bwMode="auto">
              <a:xfrm>
                <a:off x="3049" y="2786"/>
                <a:ext cx="26" cy="26"/>
              </a:xfrm>
              <a:custGeom>
                <a:avLst/>
                <a:gdLst>
                  <a:gd name="T0" fmla="*/ 9 w 26"/>
                  <a:gd name="T1" fmla="*/ 25 h 26"/>
                  <a:gd name="T2" fmla="*/ 8 w 26"/>
                  <a:gd name="T3" fmla="*/ 25 h 26"/>
                  <a:gd name="T4" fmla="*/ 1 w 26"/>
                  <a:gd name="T5" fmla="*/ 9 h 26"/>
                  <a:gd name="T6" fmla="*/ 1 w 26"/>
                  <a:gd name="T7" fmla="*/ 8 h 26"/>
                  <a:gd name="T8" fmla="*/ 17 w 26"/>
                  <a:gd name="T9" fmla="*/ 0 h 26"/>
                  <a:gd name="T10" fmla="*/ 18 w 26"/>
                  <a:gd name="T11" fmla="*/ 1 h 26"/>
                  <a:gd name="T12" fmla="*/ 25 w 26"/>
                  <a:gd name="T13" fmla="*/ 17 h 26"/>
                  <a:gd name="T14" fmla="*/ 25 w 26"/>
                  <a:gd name="T15" fmla="*/ 18 h 26"/>
                  <a:gd name="T16" fmla="*/ 9 w 26"/>
                  <a:gd name="T17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6">
                    <a:moveTo>
                      <a:pt x="9" y="25"/>
                    </a:moveTo>
                    <a:cubicBezTo>
                      <a:pt x="9" y="26"/>
                      <a:pt x="8" y="25"/>
                      <a:pt x="8" y="25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9"/>
                      <a:pt x="1" y="8"/>
                      <a:pt x="1" y="8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6" y="17"/>
                      <a:pt x="25" y="18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83" name="Freeform 294"/>
              <p:cNvSpPr>
                <a:spLocks/>
              </p:cNvSpPr>
              <p:nvPr/>
            </p:nvSpPr>
            <p:spPr bwMode="auto">
              <a:xfrm>
                <a:off x="3059" y="2808"/>
                <a:ext cx="25" cy="25"/>
              </a:xfrm>
              <a:custGeom>
                <a:avLst/>
                <a:gdLst>
                  <a:gd name="T0" fmla="*/ 9 w 25"/>
                  <a:gd name="T1" fmla="*/ 25 h 25"/>
                  <a:gd name="T2" fmla="*/ 7 w 25"/>
                  <a:gd name="T3" fmla="*/ 24 h 25"/>
                  <a:gd name="T4" fmla="*/ 0 w 25"/>
                  <a:gd name="T5" fmla="*/ 9 h 25"/>
                  <a:gd name="T6" fmla="*/ 1 w 25"/>
                  <a:gd name="T7" fmla="*/ 7 h 25"/>
                  <a:gd name="T8" fmla="*/ 17 w 25"/>
                  <a:gd name="T9" fmla="*/ 0 h 25"/>
                  <a:gd name="T10" fmla="*/ 18 w 25"/>
                  <a:gd name="T11" fmla="*/ 1 h 25"/>
                  <a:gd name="T12" fmla="*/ 25 w 25"/>
                  <a:gd name="T13" fmla="*/ 16 h 25"/>
                  <a:gd name="T14" fmla="*/ 25 w 25"/>
                  <a:gd name="T15" fmla="*/ 18 h 25"/>
                  <a:gd name="T16" fmla="*/ 9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9" y="25"/>
                    </a:moveTo>
                    <a:cubicBezTo>
                      <a:pt x="8" y="25"/>
                      <a:pt x="8" y="25"/>
                      <a:pt x="7" y="24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7"/>
                      <a:pt x="1" y="7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7"/>
                      <a:pt x="25" y="18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84" name="Freeform 295"/>
              <p:cNvSpPr>
                <a:spLocks/>
              </p:cNvSpPr>
              <p:nvPr/>
            </p:nvSpPr>
            <p:spPr bwMode="auto">
              <a:xfrm>
                <a:off x="3069" y="2829"/>
                <a:ext cx="25" cy="26"/>
              </a:xfrm>
              <a:custGeom>
                <a:avLst/>
                <a:gdLst>
                  <a:gd name="T0" fmla="*/ 9 w 25"/>
                  <a:gd name="T1" fmla="*/ 25 h 26"/>
                  <a:gd name="T2" fmla="*/ 7 w 25"/>
                  <a:gd name="T3" fmla="*/ 25 h 26"/>
                  <a:gd name="T4" fmla="*/ 0 w 25"/>
                  <a:gd name="T5" fmla="*/ 9 h 26"/>
                  <a:gd name="T6" fmla="*/ 1 w 25"/>
                  <a:gd name="T7" fmla="*/ 8 h 26"/>
                  <a:gd name="T8" fmla="*/ 16 w 25"/>
                  <a:gd name="T9" fmla="*/ 1 h 26"/>
                  <a:gd name="T10" fmla="*/ 18 w 25"/>
                  <a:gd name="T11" fmla="*/ 1 h 26"/>
                  <a:gd name="T12" fmla="*/ 25 w 25"/>
                  <a:gd name="T13" fmla="*/ 17 h 26"/>
                  <a:gd name="T14" fmla="*/ 24 w 25"/>
                  <a:gd name="T15" fmla="*/ 18 h 26"/>
                  <a:gd name="T16" fmla="*/ 9 w 25"/>
                  <a:gd name="T17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6">
                    <a:moveTo>
                      <a:pt x="9" y="25"/>
                    </a:moveTo>
                    <a:cubicBezTo>
                      <a:pt x="8" y="26"/>
                      <a:pt x="7" y="26"/>
                      <a:pt x="7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8"/>
                      <a:pt x="1" y="8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7" y="0"/>
                      <a:pt x="18" y="1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8"/>
                      <a:pt x="24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85" name="Freeform 296"/>
              <p:cNvSpPr>
                <a:spLocks/>
              </p:cNvSpPr>
              <p:nvPr/>
            </p:nvSpPr>
            <p:spPr bwMode="auto">
              <a:xfrm>
                <a:off x="3079" y="2851"/>
                <a:ext cx="25" cy="25"/>
              </a:xfrm>
              <a:custGeom>
                <a:avLst/>
                <a:gdLst>
                  <a:gd name="T0" fmla="*/ 8 w 25"/>
                  <a:gd name="T1" fmla="*/ 25 h 25"/>
                  <a:gd name="T2" fmla="*/ 7 w 25"/>
                  <a:gd name="T3" fmla="*/ 25 h 25"/>
                  <a:gd name="T4" fmla="*/ 0 w 25"/>
                  <a:gd name="T5" fmla="*/ 9 h 25"/>
                  <a:gd name="T6" fmla="*/ 0 w 25"/>
                  <a:gd name="T7" fmla="*/ 7 h 25"/>
                  <a:gd name="T8" fmla="*/ 16 w 25"/>
                  <a:gd name="T9" fmla="*/ 0 h 25"/>
                  <a:gd name="T10" fmla="*/ 18 w 25"/>
                  <a:gd name="T11" fmla="*/ 1 h 25"/>
                  <a:gd name="T12" fmla="*/ 25 w 25"/>
                  <a:gd name="T13" fmla="*/ 16 h 25"/>
                  <a:gd name="T14" fmla="*/ 24 w 25"/>
                  <a:gd name="T15" fmla="*/ 18 h 25"/>
                  <a:gd name="T16" fmla="*/ 8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8" y="25"/>
                    </a:moveTo>
                    <a:cubicBezTo>
                      <a:pt x="8" y="25"/>
                      <a:pt x="7" y="25"/>
                      <a:pt x="7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0" y="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7" y="0"/>
                      <a:pt x="18" y="1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7"/>
                      <a:pt x="25" y="18"/>
                      <a:pt x="24" y="18"/>
                    </a:cubicBezTo>
                    <a:lnTo>
                      <a:pt x="8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86" name="Freeform 297"/>
              <p:cNvSpPr>
                <a:spLocks/>
              </p:cNvSpPr>
              <p:nvPr/>
            </p:nvSpPr>
            <p:spPr bwMode="auto">
              <a:xfrm>
                <a:off x="3088" y="2873"/>
                <a:ext cx="26" cy="25"/>
              </a:xfrm>
              <a:custGeom>
                <a:avLst/>
                <a:gdLst>
                  <a:gd name="T0" fmla="*/ 9 w 26"/>
                  <a:gd name="T1" fmla="*/ 25 h 25"/>
                  <a:gd name="T2" fmla="*/ 8 w 26"/>
                  <a:gd name="T3" fmla="*/ 24 h 25"/>
                  <a:gd name="T4" fmla="*/ 1 w 26"/>
                  <a:gd name="T5" fmla="*/ 8 h 25"/>
                  <a:gd name="T6" fmla="*/ 1 w 26"/>
                  <a:gd name="T7" fmla="*/ 7 h 25"/>
                  <a:gd name="T8" fmla="*/ 17 w 26"/>
                  <a:gd name="T9" fmla="*/ 0 h 25"/>
                  <a:gd name="T10" fmla="*/ 18 w 26"/>
                  <a:gd name="T11" fmla="*/ 0 h 25"/>
                  <a:gd name="T12" fmla="*/ 25 w 26"/>
                  <a:gd name="T13" fmla="*/ 16 h 25"/>
                  <a:gd name="T14" fmla="*/ 25 w 26"/>
                  <a:gd name="T15" fmla="*/ 18 h 25"/>
                  <a:gd name="T16" fmla="*/ 9 w 26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5">
                    <a:moveTo>
                      <a:pt x="9" y="25"/>
                    </a:moveTo>
                    <a:cubicBezTo>
                      <a:pt x="9" y="25"/>
                      <a:pt x="8" y="25"/>
                      <a:pt x="8" y="24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0" y="8"/>
                      <a:pt x="1" y="7"/>
                      <a:pt x="1" y="7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8" y="0"/>
                      <a:pt x="18" y="0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6" y="17"/>
                      <a:pt x="26" y="17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87" name="Freeform 298"/>
              <p:cNvSpPr>
                <a:spLocks/>
              </p:cNvSpPr>
              <p:nvPr/>
            </p:nvSpPr>
            <p:spPr bwMode="auto">
              <a:xfrm>
                <a:off x="3098" y="2894"/>
                <a:ext cx="26" cy="25"/>
              </a:xfrm>
              <a:custGeom>
                <a:avLst/>
                <a:gdLst>
                  <a:gd name="T0" fmla="*/ 9 w 26"/>
                  <a:gd name="T1" fmla="*/ 25 h 25"/>
                  <a:gd name="T2" fmla="*/ 8 w 26"/>
                  <a:gd name="T3" fmla="*/ 25 h 25"/>
                  <a:gd name="T4" fmla="*/ 0 w 26"/>
                  <a:gd name="T5" fmla="*/ 9 h 25"/>
                  <a:gd name="T6" fmla="*/ 1 w 26"/>
                  <a:gd name="T7" fmla="*/ 8 h 25"/>
                  <a:gd name="T8" fmla="*/ 17 w 26"/>
                  <a:gd name="T9" fmla="*/ 0 h 25"/>
                  <a:gd name="T10" fmla="*/ 18 w 26"/>
                  <a:gd name="T11" fmla="*/ 1 h 25"/>
                  <a:gd name="T12" fmla="*/ 25 w 26"/>
                  <a:gd name="T13" fmla="*/ 17 h 25"/>
                  <a:gd name="T14" fmla="*/ 25 w 26"/>
                  <a:gd name="T15" fmla="*/ 18 h 25"/>
                  <a:gd name="T16" fmla="*/ 9 w 26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5">
                    <a:moveTo>
                      <a:pt x="9" y="25"/>
                    </a:moveTo>
                    <a:cubicBezTo>
                      <a:pt x="8" y="25"/>
                      <a:pt x="8" y="25"/>
                      <a:pt x="8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1" y="8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6" y="17"/>
                      <a:pt x="25" y="18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88" name="Freeform 299"/>
              <p:cNvSpPr>
                <a:spLocks/>
              </p:cNvSpPr>
              <p:nvPr/>
            </p:nvSpPr>
            <p:spPr bwMode="auto">
              <a:xfrm>
                <a:off x="3108" y="2916"/>
                <a:ext cx="25" cy="26"/>
              </a:xfrm>
              <a:custGeom>
                <a:avLst/>
                <a:gdLst>
                  <a:gd name="T0" fmla="*/ 9 w 25"/>
                  <a:gd name="T1" fmla="*/ 25 h 25"/>
                  <a:gd name="T2" fmla="*/ 7 w 25"/>
                  <a:gd name="T3" fmla="*/ 24 h 25"/>
                  <a:gd name="T4" fmla="*/ 0 w 25"/>
                  <a:gd name="T5" fmla="*/ 9 h 25"/>
                  <a:gd name="T6" fmla="*/ 1 w 25"/>
                  <a:gd name="T7" fmla="*/ 7 h 25"/>
                  <a:gd name="T8" fmla="*/ 16 w 25"/>
                  <a:gd name="T9" fmla="*/ 0 h 25"/>
                  <a:gd name="T10" fmla="*/ 18 w 25"/>
                  <a:gd name="T11" fmla="*/ 1 h 25"/>
                  <a:gd name="T12" fmla="*/ 25 w 25"/>
                  <a:gd name="T13" fmla="*/ 16 h 25"/>
                  <a:gd name="T14" fmla="*/ 25 w 25"/>
                  <a:gd name="T15" fmla="*/ 18 h 25"/>
                  <a:gd name="T16" fmla="*/ 9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9" y="25"/>
                    </a:moveTo>
                    <a:cubicBezTo>
                      <a:pt x="8" y="25"/>
                      <a:pt x="8" y="25"/>
                      <a:pt x="7" y="24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7"/>
                      <a:pt x="1" y="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7"/>
                      <a:pt x="25" y="17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89" name="Freeform 300"/>
              <p:cNvSpPr>
                <a:spLocks/>
              </p:cNvSpPr>
              <p:nvPr/>
            </p:nvSpPr>
            <p:spPr bwMode="auto">
              <a:xfrm>
                <a:off x="3118" y="2938"/>
                <a:ext cx="25" cy="26"/>
              </a:xfrm>
              <a:custGeom>
                <a:avLst/>
                <a:gdLst>
                  <a:gd name="T0" fmla="*/ 9 w 25"/>
                  <a:gd name="T1" fmla="*/ 25 h 26"/>
                  <a:gd name="T2" fmla="*/ 7 w 25"/>
                  <a:gd name="T3" fmla="*/ 25 h 26"/>
                  <a:gd name="T4" fmla="*/ 0 w 25"/>
                  <a:gd name="T5" fmla="*/ 9 h 26"/>
                  <a:gd name="T6" fmla="*/ 1 w 25"/>
                  <a:gd name="T7" fmla="*/ 8 h 26"/>
                  <a:gd name="T8" fmla="*/ 16 w 25"/>
                  <a:gd name="T9" fmla="*/ 1 h 26"/>
                  <a:gd name="T10" fmla="*/ 18 w 25"/>
                  <a:gd name="T11" fmla="*/ 1 h 26"/>
                  <a:gd name="T12" fmla="*/ 25 w 25"/>
                  <a:gd name="T13" fmla="*/ 17 h 26"/>
                  <a:gd name="T14" fmla="*/ 24 w 25"/>
                  <a:gd name="T15" fmla="*/ 18 h 26"/>
                  <a:gd name="T16" fmla="*/ 9 w 25"/>
                  <a:gd name="T17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6">
                    <a:moveTo>
                      <a:pt x="9" y="25"/>
                    </a:moveTo>
                    <a:cubicBezTo>
                      <a:pt x="8" y="26"/>
                      <a:pt x="7" y="25"/>
                      <a:pt x="7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8"/>
                      <a:pt x="1" y="8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7" y="0"/>
                      <a:pt x="17" y="1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8"/>
                      <a:pt x="24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90" name="Freeform 301"/>
              <p:cNvSpPr>
                <a:spLocks/>
              </p:cNvSpPr>
              <p:nvPr/>
            </p:nvSpPr>
            <p:spPr bwMode="auto">
              <a:xfrm>
                <a:off x="3128" y="2960"/>
                <a:ext cx="25" cy="25"/>
              </a:xfrm>
              <a:custGeom>
                <a:avLst/>
                <a:gdLst>
                  <a:gd name="T0" fmla="*/ 8 w 25"/>
                  <a:gd name="T1" fmla="*/ 25 h 25"/>
                  <a:gd name="T2" fmla="*/ 7 w 25"/>
                  <a:gd name="T3" fmla="*/ 24 h 25"/>
                  <a:gd name="T4" fmla="*/ 0 w 25"/>
                  <a:gd name="T5" fmla="*/ 9 h 25"/>
                  <a:gd name="T6" fmla="*/ 0 w 25"/>
                  <a:gd name="T7" fmla="*/ 7 h 25"/>
                  <a:gd name="T8" fmla="*/ 16 w 25"/>
                  <a:gd name="T9" fmla="*/ 0 h 25"/>
                  <a:gd name="T10" fmla="*/ 18 w 25"/>
                  <a:gd name="T11" fmla="*/ 1 h 25"/>
                  <a:gd name="T12" fmla="*/ 25 w 25"/>
                  <a:gd name="T13" fmla="*/ 16 h 25"/>
                  <a:gd name="T14" fmla="*/ 24 w 25"/>
                  <a:gd name="T15" fmla="*/ 18 h 25"/>
                  <a:gd name="T16" fmla="*/ 8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8" y="25"/>
                    </a:moveTo>
                    <a:cubicBezTo>
                      <a:pt x="8" y="25"/>
                      <a:pt x="7" y="25"/>
                      <a:pt x="7" y="24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0" y="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7" y="0"/>
                      <a:pt x="18" y="1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7"/>
                      <a:pt x="25" y="18"/>
                      <a:pt x="24" y="18"/>
                    </a:cubicBezTo>
                    <a:lnTo>
                      <a:pt x="8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91" name="Freeform 302"/>
              <p:cNvSpPr>
                <a:spLocks/>
              </p:cNvSpPr>
              <p:nvPr/>
            </p:nvSpPr>
            <p:spPr bwMode="auto">
              <a:xfrm>
                <a:off x="3137" y="2981"/>
                <a:ext cx="26" cy="26"/>
              </a:xfrm>
              <a:custGeom>
                <a:avLst/>
                <a:gdLst>
                  <a:gd name="T0" fmla="*/ 9 w 26"/>
                  <a:gd name="T1" fmla="*/ 26 h 26"/>
                  <a:gd name="T2" fmla="*/ 8 w 26"/>
                  <a:gd name="T3" fmla="*/ 25 h 26"/>
                  <a:gd name="T4" fmla="*/ 1 w 26"/>
                  <a:gd name="T5" fmla="*/ 9 h 26"/>
                  <a:gd name="T6" fmla="*/ 1 w 26"/>
                  <a:gd name="T7" fmla="*/ 8 h 26"/>
                  <a:gd name="T8" fmla="*/ 17 w 26"/>
                  <a:gd name="T9" fmla="*/ 1 h 26"/>
                  <a:gd name="T10" fmla="*/ 18 w 26"/>
                  <a:gd name="T11" fmla="*/ 1 h 26"/>
                  <a:gd name="T12" fmla="*/ 25 w 26"/>
                  <a:gd name="T13" fmla="*/ 17 h 26"/>
                  <a:gd name="T14" fmla="*/ 25 w 26"/>
                  <a:gd name="T15" fmla="*/ 18 h 26"/>
                  <a:gd name="T16" fmla="*/ 9 w 26"/>
                  <a:gd name="T17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6">
                    <a:moveTo>
                      <a:pt x="9" y="26"/>
                    </a:moveTo>
                    <a:cubicBezTo>
                      <a:pt x="9" y="26"/>
                      <a:pt x="8" y="26"/>
                      <a:pt x="8" y="25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9"/>
                      <a:pt x="1" y="8"/>
                      <a:pt x="1" y="8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0"/>
                      <a:pt x="18" y="1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6" y="18"/>
                      <a:pt x="25" y="18"/>
                      <a:pt x="25" y="18"/>
                    </a:cubicBezTo>
                    <a:lnTo>
                      <a:pt x="9" y="2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92" name="Freeform 303"/>
              <p:cNvSpPr>
                <a:spLocks/>
              </p:cNvSpPr>
              <p:nvPr/>
            </p:nvSpPr>
            <p:spPr bwMode="auto">
              <a:xfrm>
                <a:off x="3147" y="3003"/>
                <a:ext cx="25" cy="25"/>
              </a:xfrm>
              <a:custGeom>
                <a:avLst/>
                <a:gdLst>
                  <a:gd name="T0" fmla="*/ 9 w 25"/>
                  <a:gd name="T1" fmla="*/ 25 h 25"/>
                  <a:gd name="T2" fmla="*/ 8 w 25"/>
                  <a:gd name="T3" fmla="*/ 25 h 25"/>
                  <a:gd name="T4" fmla="*/ 0 w 25"/>
                  <a:gd name="T5" fmla="*/ 9 h 25"/>
                  <a:gd name="T6" fmla="*/ 1 w 25"/>
                  <a:gd name="T7" fmla="*/ 7 h 25"/>
                  <a:gd name="T8" fmla="*/ 17 w 25"/>
                  <a:gd name="T9" fmla="*/ 0 h 25"/>
                  <a:gd name="T10" fmla="*/ 18 w 25"/>
                  <a:gd name="T11" fmla="*/ 1 h 25"/>
                  <a:gd name="T12" fmla="*/ 25 w 25"/>
                  <a:gd name="T13" fmla="*/ 17 h 25"/>
                  <a:gd name="T14" fmla="*/ 25 w 25"/>
                  <a:gd name="T15" fmla="*/ 18 h 25"/>
                  <a:gd name="T16" fmla="*/ 9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9" y="25"/>
                    </a:moveTo>
                    <a:cubicBezTo>
                      <a:pt x="8" y="25"/>
                      <a:pt x="8" y="25"/>
                      <a:pt x="8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1" y="7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8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93" name="Freeform 304"/>
              <p:cNvSpPr>
                <a:spLocks/>
              </p:cNvSpPr>
              <p:nvPr/>
            </p:nvSpPr>
            <p:spPr bwMode="auto">
              <a:xfrm>
                <a:off x="3025" y="2731"/>
                <a:ext cx="30" cy="37"/>
              </a:xfrm>
              <a:custGeom>
                <a:avLst/>
                <a:gdLst>
                  <a:gd name="T0" fmla="*/ 14 w 30"/>
                  <a:gd name="T1" fmla="*/ 36 h 36"/>
                  <a:gd name="T2" fmla="*/ 12 w 30"/>
                  <a:gd name="T3" fmla="*/ 36 h 36"/>
                  <a:gd name="T4" fmla="*/ 0 w 30"/>
                  <a:gd name="T5" fmla="*/ 9 h 36"/>
                  <a:gd name="T6" fmla="*/ 1 w 30"/>
                  <a:gd name="T7" fmla="*/ 8 h 36"/>
                  <a:gd name="T8" fmla="*/ 16 w 30"/>
                  <a:gd name="T9" fmla="*/ 0 h 36"/>
                  <a:gd name="T10" fmla="*/ 18 w 30"/>
                  <a:gd name="T11" fmla="*/ 1 h 36"/>
                  <a:gd name="T12" fmla="*/ 30 w 30"/>
                  <a:gd name="T13" fmla="*/ 28 h 36"/>
                  <a:gd name="T14" fmla="*/ 29 w 30"/>
                  <a:gd name="T15" fmla="*/ 29 h 36"/>
                  <a:gd name="T16" fmla="*/ 14 w 30"/>
                  <a:gd name="T1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36">
                    <a:moveTo>
                      <a:pt x="14" y="36"/>
                    </a:moveTo>
                    <a:cubicBezTo>
                      <a:pt x="13" y="36"/>
                      <a:pt x="12" y="36"/>
                      <a:pt x="12" y="36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1" y="8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7" y="0"/>
                      <a:pt x="18" y="1"/>
                    </a:cubicBezTo>
                    <a:cubicBezTo>
                      <a:pt x="30" y="28"/>
                      <a:pt x="30" y="28"/>
                      <a:pt x="30" y="28"/>
                    </a:cubicBezTo>
                    <a:cubicBezTo>
                      <a:pt x="30" y="28"/>
                      <a:pt x="30" y="29"/>
                      <a:pt x="29" y="29"/>
                    </a:cubicBezTo>
                    <a:lnTo>
                      <a:pt x="14" y="3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94" name="Freeform 305"/>
              <p:cNvSpPr>
                <a:spLocks/>
              </p:cNvSpPr>
              <p:nvPr/>
            </p:nvSpPr>
            <p:spPr bwMode="auto">
              <a:xfrm>
                <a:off x="3174" y="3004"/>
                <a:ext cx="31" cy="36"/>
              </a:xfrm>
              <a:custGeom>
                <a:avLst/>
                <a:gdLst>
                  <a:gd name="T0" fmla="*/ 13 w 30"/>
                  <a:gd name="T1" fmla="*/ 36 h 36"/>
                  <a:gd name="T2" fmla="*/ 12 w 30"/>
                  <a:gd name="T3" fmla="*/ 35 h 36"/>
                  <a:gd name="T4" fmla="*/ 0 w 30"/>
                  <a:gd name="T5" fmla="*/ 9 h 36"/>
                  <a:gd name="T6" fmla="*/ 0 w 30"/>
                  <a:gd name="T7" fmla="*/ 7 h 36"/>
                  <a:gd name="T8" fmla="*/ 16 w 30"/>
                  <a:gd name="T9" fmla="*/ 0 h 36"/>
                  <a:gd name="T10" fmla="*/ 18 w 30"/>
                  <a:gd name="T11" fmla="*/ 1 h 36"/>
                  <a:gd name="T12" fmla="*/ 30 w 30"/>
                  <a:gd name="T13" fmla="*/ 27 h 36"/>
                  <a:gd name="T14" fmla="*/ 29 w 30"/>
                  <a:gd name="T15" fmla="*/ 29 h 36"/>
                  <a:gd name="T16" fmla="*/ 13 w 30"/>
                  <a:gd name="T1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36">
                    <a:moveTo>
                      <a:pt x="13" y="36"/>
                    </a:moveTo>
                    <a:cubicBezTo>
                      <a:pt x="13" y="36"/>
                      <a:pt x="12" y="36"/>
                      <a:pt x="12" y="3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0" y="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7" y="0"/>
                      <a:pt x="18" y="1"/>
                    </a:cubicBezTo>
                    <a:cubicBezTo>
                      <a:pt x="30" y="27"/>
                      <a:pt x="30" y="27"/>
                      <a:pt x="30" y="27"/>
                    </a:cubicBezTo>
                    <a:cubicBezTo>
                      <a:pt x="30" y="28"/>
                      <a:pt x="30" y="29"/>
                      <a:pt x="29" y="29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95" name="Freeform 306"/>
              <p:cNvSpPr>
                <a:spLocks/>
              </p:cNvSpPr>
              <p:nvPr/>
            </p:nvSpPr>
            <p:spPr bwMode="auto">
              <a:xfrm>
                <a:off x="3003" y="2741"/>
                <a:ext cx="33" cy="42"/>
              </a:xfrm>
              <a:custGeom>
                <a:avLst/>
                <a:gdLst>
                  <a:gd name="T0" fmla="*/ 16 w 33"/>
                  <a:gd name="T1" fmla="*/ 41 h 41"/>
                  <a:gd name="T2" fmla="*/ 15 w 33"/>
                  <a:gd name="T3" fmla="*/ 40 h 41"/>
                  <a:gd name="T4" fmla="*/ 0 w 33"/>
                  <a:gd name="T5" fmla="*/ 9 h 41"/>
                  <a:gd name="T6" fmla="*/ 1 w 33"/>
                  <a:gd name="T7" fmla="*/ 7 h 41"/>
                  <a:gd name="T8" fmla="*/ 17 w 33"/>
                  <a:gd name="T9" fmla="*/ 0 h 41"/>
                  <a:gd name="T10" fmla="*/ 18 w 33"/>
                  <a:gd name="T11" fmla="*/ 1 h 41"/>
                  <a:gd name="T12" fmla="*/ 33 w 33"/>
                  <a:gd name="T13" fmla="*/ 32 h 41"/>
                  <a:gd name="T14" fmla="*/ 32 w 33"/>
                  <a:gd name="T15" fmla="*/ 34 h 41"/>
                  <a:gd name="T16" fmla="*/ 16 w 33"/>
                  <a:gd name="T17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41">
                    <a:moveTo>
                      <a:pt x="16" y="41"/>
                    </a:moveTo>
                    <a:cubicBezTo>
                      <a:pt x="16" y="41"/>
                      <a:pt x="15" y="41"/>
                      <a:pt x="15" y="4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1" y="7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33" y="32"/>
                      <a:pt x="33" y="32"/>
                      <a:pt x="33" y="32"/>
                    </a:cubicBezTo>
                    <a:cubicBezTo>
                      <a:pt x="33" y="33"/>
                      <a:pt x="33" y="34"/>
                      <a:pt x="32" y="34"/>
                    </a:cubicBezTo>
                    <a:lnTo>
                      <a:pt x="16" y="4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96" name="Freeform 307"/>
              <p:cNvSpPr>
                <a:spLocks/>
              </p:cNvSpPr>
              <p:nvPr/>
            </p:nvSpPr>
            <p:spPr bwMode="auto">
              <a:xfrm>
                <a:off x="2981" y="2752"/>
                <a:ext cx="28" cy="31"/>
              </a:xfrm>
              <a:custGeom>
                <a:avLst/>
                <a:gdLst>
                  <a:gd name="T0" fmla="*/ 11 w 27"/>
                  <a:gd name="T1" fmla="*/ 30 h 31"/>
                  <a:gd name="T2" fmla="*/ 9 w 27"/>
                  <a:gd name="T3" fmla="*/ 30 h 31"/>
                  <a:gd name="T4" fmla="*/ 0 w 27"/>
                  <a:gd name="T5" fmla="*/ 9 h 31"/>
                  <a:gd name="T6" fmla="*/ 0 w 27"/>
                  <a:gd name="T7" fmla="*/ 7 h 31"/>
                  <a:gd name="T8" fmla="*/ 16 w 27"/>
                  <a:gd name="T9" fmla="*/ 0 h 31"/>
                  <a:gd name="T10" fmla="*/ 18 w 27"/>
                  <a:gd name="T11" fmla="*/ 1 h 31"/>
                  <a:gd name="T12" fmla="*/ 27 w 27"/>
                  <a:gd name="T13" fmla="*/ 22 h 31"/>
                  <a:gd name="T14" fmla="*/ 27 w 27"/>
                  <a:gd name="T15" fmla="*/ 23 h 31"/>
                  <a:gd name="T16" fmla="*/ 11 w 27"/>
                  <a:gd name="T17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31">
                    <a:moveTo>
                      <a:pt x="11" y="30"/>
                    </a:moveTo>
                    <a:cubicBezTo>
                      <a:pt x="10" y="31"/>
                      <a:pt x="10" y="30"/>
                      <a:pt x="9" y="3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7"/>
                      <a:pt x="0" y="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7" y="0"/>
                      <a:pt x="18" y="1"/>
                    </a:cubicBezTo>
                    <a:cubicBezTo>
                      <a:pt x="27" y="22"/>
                      <a:pt x="27" y="22"/>
                      <a:pt x="27" y="22"/>
                    </a:cubicBezTo>
                    <a:cubicBezTo>
                      <a:pt x="27" y="22"/>
                      <a:pt x="27" y="23"/>
                      <a:pt x="27" y="23"/>
                    </a:cubicBezTo>
                    <a:lnTo>
                      <a:pt x="11" y="3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97" name="Freeform 308"/>
              <p:cNvSpPr>
                <a:spLocks/>
              </p:cNvSpPr>
              <p:nvPr/>
            </p:nvSpPr>
            <p:spPr bwMode="auto">
              <a:xfrm>
                <a:off x="3056" y="2743"/>
                <a:ext cx="25" cy="26"/>
              </a:xfrm>
              <a:custGeom>
                <a:avLst/>
                <a:gdLst>
                  <a:gd name="T0" fmla="*/ 9 w 25"/>
                  <a:gd name="T1" fmla="*/ 25 h 25"/>
                  <a:gd name="T2" fmla="*/ 7 w 25"/>
                  <a:gd name="T3" fmla="*/ 24 h 25"/>
                  <a:gd name="T4" fmla="*/ 0 w 25"/>
                  <a:gd name="T5" fmla="*/ 9 h 25"/>
                  <a:gd name="T6" fmla="*/ 1 w 25"/>
                  <a:gd name="T7" fmla="*/ 7 h 25"/>
                  <a:gd name="T8" fmla="*/ 17 w 25"/>
                  <a:gd name="T9" fmla="*/ 0 h 25"/>
                  <a:gd name="T10" fmla="*/ 18 w 25"/>
                  <a:gd name="T11" fmla="*/ 1 h 25"/>
                  <a:gd name="T12" fmla="*/ 25 w 25"/>
                  <a:gd name="T13" fmla="*/ 16 h 25"/>
                  <a:gd name="T14" fmla="*/ 25 w 25"/>
                  <a:gd name="T15" fmla="*/ 18 h 25"/>
                  <a:gd name="T16" fmla="*/ 9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9" y="25"/>
                    </a:moveTo>
                    <a:cubicBezTo>
                      <a:pt x="8" y="25"/>
                      <a:pt x="8" y="25"/>
                      <a:pt x="7" y="24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1" y="7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7"/>
                      <a:pt x="25" y="18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98" name="Freeform 309"/>
              <p:cNvSpPr>
                <a:spLocks/>
              </p:cNvSpPr>
              <p:nvPr/>
            </p:nvSpPr>
            <p:spPr bwMode="auto">
              <a:xfrm>
                <a:off x="3066" y="2766"/>
                <a:ext cx="25" cy="25"/>
              </a:xfrm>
              <a:custGeom>
                <a:avLst/>
                <a:gdLst>
                  <a:gd name="T0" fmla="*/ 9 w 25"/>
                  <a:gd name="T1" fmla="*/ 25 h 25"/>
                  <a:gd name="T2" fmla="*/ 7 w 25"/>
                  <a:gd name="T3" fmla="*/ 24 h 25"/>
                  <a:gd name="T4" fmla="*/ 0 w 25"/>
                  <a:gd name="T5" fmla="*/ 8 h 25"/>
                  <a:gd name="T6" fmla="*/ 1 w 25"/>
                  <a:gd name="T7" fmla="*/ 7 h 25"/>
                  <a:gd name="T8" fmla="*/ 16 w 25"/>
                  <a:gd name="T9" fmla="*/ 0 h 25"/>
                  <a:gd name="T10" fmla="*/ 18 w 25"/>
                  <a:gd name="T11" fmla="*/ 0 h 25"/>
                  <a:gd name="T12" fmla="*/ 25 w 25"/>
                  <a:gd name="T13" fmla="*/ 16 h 25"/>
                  <a:gd name="T14" fmla="*/ 24 w 25"/>
                  <a:gd name="T15" fmla="*/ 18 h 25"/>
                  <a:gd name="T16" fmla="*/ 9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9" y="25"/>
                    </a:moveTo>
                    <a:cubicBezTo>
                      <a:pt x="8" y="25"/>
                      <a:pt x="8" y="25"/>
                      <a:pt x="7" y="2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7"/>
                      <a:pt x="1" y="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8" y="0"/>
                      <a:pt x="18" y="0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7"/>
                      <a:pt x="25" y="17"/>
                      <a:pt x="24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999" name="Freeform 310"/>
              <p:cNvSpPr>
                <a:spLocks/>
              </p:cNvSpPr>
              <p:nvPr/>
            </p:nvSpPr>
            <p:spPr bwMode="auto">
              <a:xfrm>
                <a:off x="3076" y="2787"/>
                <a:ext cx="25" cy="25"/>
              </a:xfrm>
              <a:custGeom>
                <a:avLst/>
                <a:gdLst>
                  <a:gd name="T0" fmla="*/ 9 w 25"/>
                  <a:gd name="T1" fmla="*/ 25 h 25"/>
                  <a:gd name="T2" fmla="*/ 7 w 25"/>
                  <a:gd name="T3" fmla="*/ 25 h 25"/>
                  <a:gd name="T4" fmla="*/ 0 w 25"/>
                  <a:gd name="T5" fmla="*/ 9 h 25"/>
                  <a:gd name="T6" fmla="*/ 1 w 25"/>
                  <a:gd name="T7" fmla="*/ 7 h 25"/>
                  <a:gd name="T8" fmla="*/ 16 w 25"/>
                  <a:gd name="T9" fmla="*/ 0 h 25"/>
                  <a:gd name="T10" fmla="*/ 18 w 25"/>
                  <a:gd name="T11" fmla="*/ 1 h 25"/>
                  <a:gd name="T12" fmla="*/ 25 w 25"/>
                  <a:gd name="T13" fmla="*/ 17 h 25"/>
                  <a:gd name="T14" fmla="*/ 24 w 25"/>
                  <a:gd name="T15" fmla="*/ 18 h 25"/>
                  <a:gd name="T16" fmla="*/ 9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9" y="25"/>
                    </a:moveTo>
                    <a:cubicBezTo>
                      <a:pt x="8" y="25"/>
                      <a:pt x="7" y="25"/>
                      <a:pt x="7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1" y="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7" y="0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8"/>
                      <a:pt x="24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00" name="Freeform 311"/>
              <p:cNvSpPr>
                <a:spLocks/>
              </p:cNvSpPr>
              <p:nvPr/>
            </p:nvSpPr>
            <p:spPr bwMode="auto">
              <a:xfrm>
                <a:off x="3085" y="2809"/>
                <a:ext cx="26" cy="25"/>
              </a:xfrm>
              <a:custGeom>
                <a:avLst/>
                <a:gdLst>
                  <a:gd name="T0" fmla="*/ 9 w 26"/>
                  <a:gd name="T1" fmla="*/ 25 h 25"/>
                  <a:gd name="T2" fmla="*/ 8 w 26"/>
                  <a:gd name="T3" fmla="*/ 24 h 25"/>
                  <a:gd name="T4" fmla="*/ 1 w 26"/>
                  <a:gd name="T5" fmla="*/ 9 h 25"/>
                  <a:gd name="T6" fmla="*/ 1 w 26"/>
                  <a:gd name="T7" fmla="*/ 7 h 25"/>
                  <a:gd name="T8" fmla="*/ 17 w 26"/>
                  <a:gd name="T9" fmla="*/ 0 h 25"/>
                  <a:gd name="T10" fmla="*/ 18 w 26"/>
                  <a:gd name="T11" fmla="*/ 1 h 25"/>
                  <a:gd name="T12" fmla="*/ 26 w 26"/>
                  <a:gd name="T13" fmla="*/ 16 h 25"/>
                  <a:gd name="T14" fmla="*/ 25 w 26"/>
                  <a:gd name="T15" fmla="*/ 18 h 25"/>
                  <a:gd name="T16" fmla="*/ 9 w 26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5">
                    <a:moveTo>
                      <a:pt x="9" y="25"/>
                    </a:moveTo>
                    <a:cubicBezTo>
                      <a:pt x="9" y="25"/>
                      <a:pt x="8" y="25"/>
                      <a:pt x="8" y="24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8"/>
                      <a:pt x="1" y="7"/>
                      <a:pt x="1" y="7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0"/>
                      <a:pt x="18" y="0"/>
                      <a:pt x="18" y="1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7"/>
                      <a:pt x="26" y="17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01" name="Freeform 312"/>
              <p:cNvSpPr>
                <a:spLocks/>
              </p:cNvSpPr>
              <p:nvPr/>
            </p:nvSpPr>
            <p:spPr bwMode="auto">
              <a:xfrm>
                <a:off x="3095" y="2830"/>
                <a:ext cx="26" cy="26"/>
              </a:xfrm>
              <a:custGeom>
                <a:avLst/>
                <a:gdLst>
                  <a:gd name="T0" fmla="*/ 9 w 26"/>
                  <a:gd name="T1" fmla="*/ 25 h 26"/>
                  <a:gd name="T2" fmla="*/ 8 w 26"/>
                  <a:gd name="T3" fmla="*/ 25 h 26"/>
                  <a:gd name="T4" fmla="*/ 1 w 26"/>
                  <a:gd name="T5" fmla="*/ 9 h 26"/>
                  <a:gd name="T6" fmla="*/ 1 w 26"/>
                  <a:gd name="T7" fmla="*/ 8 h 26"/>
                  <a:gd name="T8" fmla="*/ 17 w 26"/>
                  <a:gd name="T9" fmla="*/ 1 h 26"/>
                  <a:gd name="T10" fmla="*/ 18 w 26"/>
                  <a:gd name="T11" fmla="*/ 1 h 26"/>
                  <a:gd name="T12" fmla="*/ 25 w 26"/>
                  <a:gd name="T13" fmla="*/ 17 h 26"/>
                  <a:gd name="T14" fmla="*/ 25 w 26"/>
                  <a:gd name="T15" fmla="*/ 18 h 26"/>
                  <a:gd name="T16" fmla="*/ 9 w 26"/>
                  <a:gd name="T17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6">
                    <a:moveTo>
                      <a:pt x="9" y="25"/>
                    </a:moveTo>
                    <a:cubicBezTo>
                      <a:pt x="9" y="26"/>
                      <a:pt x="8" y="25"/>
                      <a:pt x="8" y="25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9"/>
                      <a:pt x="1" y="8"/>
                      <a:pt x="1" y="8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0"/>
                      <a:pt x="18" y="1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6" y="17"/>
                      <a:pt x="25" y="18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02" name="Freeform 313"/>
              <p:cNvSpPr>
                <a:spLocks/>
              </p:cNvSpPr>
              <p:nvPr/>
            </p:nvSpPr>
            <p:spPr bwMode="auto">
              <a:xfrm>
                <a:off x="3105" y="2852"/>
                <a:ext cx="25" cy="25"/>
              </a:xfrm>
              <a:custGeom>
                <a:avLst/>
                <a:gdLst>
                  <a:gd name="T0" fmla="*/ 9 w 25"/>
                  <a:gd name="T1" fmla="*/ 25 h 25"/>
                  <a:gd name="T2" fmla="*/ 7 w 25"/>
                  <a:gd name="T3" fmla="*/ 24 h 25"/>
                  <a:gd name="T4" fmla="*/ 0 w 25"/>
                  <a:gd name="T5" fmla="*/ 9 h 25"/>
                  <a:gd name="T6" fmla="*/ 1 w 25"/>
                  <a:gd name="T7" fmla="*/ 7 h 25"/>
                  <a:gd name="T8" fmla="*/ 17 w 25"/>
                  <a:gd name="T9" fmla="*/ 0 h 25"/>
                  <a:gd name="T10" fmla="*/ 18 w 25"/>
                  <a:gd name="T11" fmla="*/ 1 h 25"/>
                  <a:gd name="T12" fmla="*/ 25 w 25"/>
                  <a:gd name="T13" fmla="*/ 16 h 25"/>
                  <a:gd name="T14" fmla="*/ 25 w 25"/>
                  <a:gd name="T15" fmla="*/ 18 h 25"/>
                  <a:gd name="T16" fmla="*/ 9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9" y="25"/>
                    </a:moveTo>
                    <a:cubicBezTo>
                      <a:pt x="8" y="25"/>
                      <a:pt x="8" y="25"/>
                      <a:pt x="7" y="24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7"/>
                      <a:pt x="1" y="7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7"/>
                      <a:pt x="25" y="18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03" name="Freeform 314"/>
              <p:cNvSpPr>
                <a:spLocks/>
              </p:cNvSpPr>
              <p:nvPr/>
            </p:nvSpPr>
            <p:spPr bwMode="auto">
              <a:xfrm>
                <a:off x="3115" y="2873"/>
                <a:ext cx="25" cy="26"/>
              </a:xfrm>
              <a:custGeom>
                <a:avLst/>
                <a:gdLst>
                  <a:gd name="T0" fmla="*/ 9 w 25"/>
                  <a:gd name="T1" fmla="*/ 26 h 26"/>
                  <a:gd name="T2" fmla="*/ 7 w 25"/>
                  <a:gd name="T3" fmla="*/ 25 h 26"/>
                  <a:gd name="T4" fmla="*/ 0 w 25"/>
                  <a:gd name="T5" fmla="*/ 9 h 26"/>
                  <a:gd name="T6" fmla="*/ 1 w 25"/>
                  <a:gd name="T7" fmla="*/ 8 h 26"/>
                  <a:gd name="T8" fmla="*/ 16 w 25"/>
                  <a:gd name="T9" fmla="*/ 1 h 26"/>
                  <a:gd name="T10" fmla="*/ 18 w 25"/>
                  <a:gd name="T11" fmla="*/ 1 h 26"/>
                  <a:gd name="T12" fmla="*/ 25 w 25"/>
                  <a:gd name="T13" fmla="*/ 17 h 26"/>
                  <a:gd name="T14" fmla="*/ 24 w 25"/>
                  <a:gd name="T15" fmla="*/ 18 h 26"/>
                  <a:gd name="T16" fmla="*/ 9 w 25"/>
                  <a:gd name="T17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6">
                    <a:moveTo>
                      <a:pt x="9" y="26"/>
                    </a:moveTo>
                    <a:cubicBezTo>
                      <a:pt x="8" y="26"/>
                      <a:pt x="7" y="26"/>
                      <a:pt x="7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8"/>
                      <a:pt x="1" y="8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7" y="0"/>
                      <a:pt x="18" y="1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8"/>
                      <a:pt x="25" y="18"/>
                      <a:pt x="24" y="18"/>
                    </a:cubicBezTo>
                    <a:lnTo>
                      <a:pt x="9" y="2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04" name="Freeform 315"/>
              <p:cNvSpPr>
                <a:spLocks/>
              </p:cNvSpPr>
              <p:nvPr/>
            </p:nvSpPr>
            <p:spPr bwMode="auto">
              <a:xfrm>
                <a:off x="3125" y="2895"/>
                <a:ext cx="25" cy="25"/>
              </a:xfrm>
              <a:custGeom>
                <a:avLst/>
                <a:gdLst>
                  <a:gd name="T0" fmla="*/ 8 w 25"/>
                  <a:gd name="T1" fmla="*/ 25 h 25"/>
                  <a:gd name="T2" fmla="*/ 7 w 25"/>
                  <a:gd name="T3" fmla="*/ 25 h 25"/>
                  <a:gd name="T4" fmla="*/ 0 w 25"/>
                  <a:gd name="T5" fmla="*/ 9 h 25"/>
                  <a:gd name="T6" fmla="*/ 0 w 25"/>
                  <a:gd name="T7" fmla="*/ 7 h 25"/>
                  <a:gd name="T8" fmla="*/ 16 w 25"/>
                  <a:gd name="T9" fmla="*/ 0 h 25"/>
                  <a:gd name="T10" fmla="*/ 18 w 25"/>
                  <a:gd name="T11" fmla="*/ 1 h 25"/>
                  <a:gd name="T12" fmla="*/ 25 w 25"/>
                  <a:gd name="T13" fmla="*/ 17 h 25"/>
                  <a:gd name="T14" fmla="*/ 24 w 25"/>
                  <a:gd name="T15" fmla="*/ 18 h 25"/>
                  <a:gd name="T16" fmla="*/ 8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8" y="25"/>
                    </a:moveTo>
                    <a:cubicBezTo>
                      <a:pt x="8" y="25"/>
                      <a:pt x="7" y="25"/>
                      <a:pt x="7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0" y="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7" y="0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8"/>
                      <a:pt x="24" y="18"/>
                    </a:cubicBezTo>
                    <a:lnTo>
                      <a:pt x="8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05" name="Freeform 316"/>
              <p:cNvSpPr>
                <a:spLocks/>
              </p:cNvSpPr>
              <p:nvPr/>
            </p:nvSpPr>
            <p:spPr bwMode="auto">
              <a:xfrm>
                <a:off x="3134" y="2917"/>
                <a:ext cx="26" cy="26"/>
              </a:xfrm>
              <a:custGeom>
                <a:avLst/>
                <a:gdLst>
                  <a:gd name="T0" fmla="*/ 9 w 26"/>
                  <a:gd name="T1" fmla="*/ 25 h 25"/>
                  <a:gd name="T2" fmla="*/ 8 w 26"/>
                  <a:gd name="T3" fmla="*/ 24 h 25"/>
                  <a:gd name="T4" fmla="*/ 1 w 26"/>
                  <a:gd name="T5" fmla="*/ 8 h 25"/>
                  <a:gd name="T6" fmla="*/ 1 w 26"/>
                  <a:gd name="T7" fmla="*/ 7 h 25"/>
                  <a:gd name="T8" fmla="*/ 17 w 26"/>
                  <a:gd name="T9" fmla="*/ 0 h 25"/>
                  <a:gd name="T10" fmla="*/ 18 w 26"/>
                  <a:gd name="T11" fmla="*/ 0 h 25"/>
                  <a:gd name="T12" fmla="*/ 25 w 26"/>
                  <a:gd name="T13" fmla="*/ 16 h 25"/>
                  <a:gd name="T14" fmla="*/ 25 w 26"/>
                  <a:gd name="T15" fmla="*/ 18 h 25"/>
                  <a:gd name="T16" fmla="*/ 9 w 26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5">
                    <a:moveTo>
                      <a:pt x="9" y="25"/>
                    </a:moveTo>
                    <a:cubicBezTo>
                      <a:pt x="9" y="25"/>
                      <a:pt x="8" y="25"/>
                      <a:pt x="8" y="24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0" y="8"/>
                      <a:pt x="1" y="7"/>
                      <a:pt x="1" y="7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8" y="0"/>
                      <a:pt x="18" y="0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6" y="17"/>
                      <a:pt x="26" y="17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06" name="Freeform 317"/>
              <p:cNvSpPr>
                <a:spLocks/>
              </p:cNvSpPr>
              <p:nvPr/>
            </p:nvSpPr>
            <p:spPr bwMode="auto">
              <a:xfrm>
                <a:off x="3144" y="2939"/>
                <a:ext cx="26" cy="26"/>
              </a:xfrm>
              <a:custGeom>
                <a:avLst/>
                <a:gdLst>
                  <a:gd name="T0" fmla="*/ 9 w 26"/>
                  <a:gd name="T1" fmla="*/ 25 h 26"/>
                  <a:gd name="T2" fmla="*/ 8 w 26"/>
                  <a:gd name="T3" fmla="*/ 25 h 26"/>
                  <a:gd name="T4" fmla="*/ 0 w 26"/>
                  <a:gd name="T5" fmla="*/ 9 h 26"/>
                  <a:gd name="T6" fmla="*/ 1 w 26"/>
                  <a:gd name="T7" fmla="*/ 8 h 26"/>
                  <a:gd name="T8" fmla="*/ 17 w 26"/>
                  <a:gd name="T9" fmla="*/ 0 h 26"/>
                  <a:gd name="T10" fmla="*/ 18 w 26"/>
                  <a:gd name="T11" fmla="*/ 1 h 26"/>
                  <a:gd name="T12" fmla="*/ 25 w 26"/>
                  <a:gd name="T13" fmla="*/ 17 h 26"/>
                  <a:gd name="T14" fmla="*/ 25 w 26"/>
                  <a:gd name="T15" fmla="*/ 18 h 26"/>
                  <a:gd name="T16" fmla="*/ 9 w 26"/>
                  <a:gd name="T17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6">
                    <a:moveTo>
                      <a:pt x="9" y="25"/>
                    </a:moveTo>
                    <a:cubicBezTo>
                      <a:pt x="8" y="26"/>
                      <a:pt x="8" y="25"/>
                      <a:pt x="8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1" y="8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6" y="17"/>
                      <a:pt x="25" y="18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07" name="Freeform 318"/>
              <p:cNvSpPr>
                <a:spLocks/>
              </p:cNvSpPr>
              <p:nvPr/>
            </p:nvSpPr>
            <p:spPr bwMode="auto">
              <a:xfrm>
                <a:off x="3154" y="2961"/>
                <a:ext cx="25" cy="25"/>
              </a:xfrm>
              <a:custGeom>
                <a:avLst/>
                <a:gdLst>
                  <a:gd name="T0" fmla="*/ 9 w 25"/>
                  <a:gd name="T1" fmla="*/ 25 h 25"/>
                  <a:gd name="T2" fmla="*/ 7 w 25"/>
                  <a:gd name="T3" fmla="*/ 24 h 25"/>
                  <a:gd name="T4" fmla="*/ 0 w 25"/>
                  <a:gd name="T5" fmla="*/ 9 h 25"/>
                  <a:gd name="T6" fmla="*/ 1 w 25"/>
                  <a:gd name="T7" fmla="*/ 7 h 25"/>
                  <a:gd name="T8" fmla="*/ 16 w 25"/>
                  <a:gd name="T9" fmla="*/ 0 h 25"/>
                  <a:gd name="T10" fmla="*/ 18 w 25"/>
                  <a:gd name="T11" fmla="*/ 1 h 25"/>
                  <a:gd name="T12" fmla="*/ 25 w 25"/>
                  <a:gd name="T13" fmla="*/ 16 h 25"/>
                  <a:gd name="T14" fmla="*/ 25 w 25"/>
                  <a:gd name="T15" fmla="*/ 18 h 25"/>
                  <a:gd name="T16" fmla="*/ 9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9" y="25"/>
                    </a:moveTo>
                    <a:cubicBezTo>
                      <a:pt x="8" y="25"/>
                      <a:pt x="8" y="25"/>
                      <a:pt x="7" y="24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7"/>
                      <a:pt x="1" y="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7"/>
                      <a:pt x="25" y="17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08" name="Freeform 319"/>
              <p:cNvSpPr>
                <a:spLocks/>
              </p:cNvSpPr>
              <p:nvPr/>
            </p:nvSpPr>
            <p:spPr bwMode="auto">
              <a:xfrm>
                <a:off x="3164" y="2982"/>
                <a:ext cx="25" cy="26"/>
              </a:xfrm>
              <a:custGeom>
                <a:avLst/>
                <a:gdLst>
                  <a:gd name="T0" fmla="*/ 9 w 25"/>
                  <a:gd name="T1" fmla="*/ 25 h 26"/>
                  <a:gd name="T2" fmla="*/ 7 w 25"/>
                  <a:gd name="T3" fmla="*/ 25 h 26"/>
                  <a:gd name="T4" fmla="*/ 0 w 25"/>
                  <a:gd name="T5" fmla="*/ 9 h 26"/>
                  <a:gd name="T6" fmla="*/ 1 w 25"/>
                  <a:gd name="T7" fmla="*/ 8 h 26"/>
                  <a:gd name="T8" fmla="*/ 16 w 25"/>
                  <a:gd name="T9" fmla="*/ 1 h 26"/>
                  <a:gd name="T10" fmla="*/ 18 w 25"/>
                  <a:gd name="T11" fmla="*/ 1 h 26"/>
                  <a:gd name="T12" fmla="*/ 25 w 25"/>
                  <a:gd name="T13" fmla="*/ 17 h 26"/>
                  <a:gd name="T14" fmla="*/ 24 w 25"/>
                  <a:gd name="T15" fmla="*/ 18 h 26"/>
                  <a:gd name="T16" fmla="*/ 9 w 25"/>
                  <a:gd name="T17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6">
                    <a:moveTo>
                      <a:pt x="9" y="25"/>
                    </a:moveTo>
                    <a:cubicBezTo>
                      <a:pt x="8" y="26"/>
                      <a:pt x="7" y="25"/>
                      <a:pt x="7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8"/>
                      <a:pt x="1" y="8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7" y="0"/>
                      <a:pt x="18" y="1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8"/>
                      <a:pt x="24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09" name="Freeform 320"/>
              <p:cNvSpPr>
                <a:spLocks/>
              </p:cNvSpPr>
              <p:nvPr/>
            </p:nvSpPr>
            <p:spPr bwMode="auto">
              <a:xfrm>
                <a:off x="3080" y="3037"/>
                <a:ext cx="17" cy="22"/>
              </a:xfrm>
              <a:custGeom>
                <a:avLst/>
                <a:gdLst>
                  <a:gd name="T0" fmla="*/ 9 w 17"/>
                  <a:gd name="T1" fmla="*/ 0 h 22"/>
                  <a:gd name="T2" fmla="*/ 1 w 17"/>
                  <a:gd name="T3" fmla="*/ 4 h 22"/>
                  <a:gd name="T4" fmla="*/ 0 w 17"/>
                  <a:gd name="T5" fmla="*/ 5 h 22"/>
                  <a:gd name="T6" fmla="*/ 0 w 17"/>
                  <a:gd name="T7" fmla="*/ 6 h 22"/>
                  <a:gd name="T8" fmla="*/ 7 w 17"/>
                  <a:gd name="T9" fmla="*/ 21 h 22"/>
                  <a:gd name="T10" fmla="*/ 8 w 17"/>
                  <a:gd name="T11" fmla="*/ 22 h 22"/>
                  <a:gd name="T12" fmla="*/ 9 w 17"/>
                  <a:gd name="T13" fmla="*/ 22 h 22"/>
                  <a:gd name="T14" fmla="*/ 17 w 17"/>
                  <a:gd name="T15" fmla="*/ 18 h 22"/>
                  <a:gd name="T16" fmla="*/ 9 w 17"/>
                  <a:gd name="T1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22">
                    <a:moveTo>
                      <a:pt x="9" y="0"/>
                    </a:moveTo>
                    <a:lnTo>
                      <a:pt x="1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7" y="21"/>
                    </a:lnTo>
                    <a:lnTo>
                      <a:pt x="8" y="22"/>
                    </a:lnTo>
                    <a:lnTo>
                      <a:pt x="9" y="22"/>
                    </a:lnTo>
                    <a:lnTo>
                      <a:pt x="17" y="18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10" name="Freeform 321"/>
              <p:cNvSpPr>
                <a:spLocks/>
              </p:cNvSpPr>
              <p:nvPr/>
            </p:nvSpPr>
            <p:spPr bwMode="auto">
              <a:xfrm>
                <a:off x="3090" y="3033"/>
                <a:ext cx="18" cy="21"/>
              </a:xfrm>
              <a:custGeom>
                <a:avLst/>
                <a:gdLst>
                  <a:gd name="T0" fmla="*/ 8 w 18"/>
                  <a:gd name="T1" fmla="*/ 21 h 21"/>
                  <a:gd name="T2" fmla="*/ 17 w 18"/>
                  <a:gd name="T3" fmla="*/ 18 h 21"/>
                  <a:gd name="T4" fmla="*/ 18 w 18"/>
                  <a:gd name="T5" fmla="*/ 17 h 21"/>
                  <a:gd name="T6" fmla="*/ 18 w 18"/>
                  <a:gd name="T7" fmla="*/ 16 h 21"/>
                  <a:gd name="T8" fmla="*/ 10 w 18"/>
                  <a:gd name="T9" fmla="*/ 0 h 21"/>
                  <a:gd name="T10" fmla="*/ 10 w 18"/>
                  <a:gd name="T11" fmla="*/ 0 h 21"/>
                  <a:gd name="T12" fmla="*/ 9 w 18"/>
                  <a:gd name="T13" fmla="*/ 0 h 21"/>
                  <a:gd name="T14" fmla="*/ 0 w 18"/>
                  <a:gd name="T15" fmla="*/ 4 h 21"/>
                  <a:gd name="T16" fmla="*/ 8 w 18"/>
                  <a:gd name="T17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21">
                    <a:moveTo>
                      <a:pt x="8" y="21"/>
                    </a:moveTo>
                    <a:lnTo>
                      <a:pt x="17" y="18"/>
                    </a:lnTo>
                    <a:lnTo>
                      <a:pt x="18" y="17"/>
                    </a:lnTo>
                    <a:lnTo>
                      <a:pt x="18" y="16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0" y="4"/>
                    </a:lnTo>
                    <a:lnTo>
                      <a:pt x="8" y="2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11" name="Freeform 322"/>
              <p:cNvSpPr>
                <a:spLocks/>
              </p:cNvSpPr>
              <p:nvPr/>
            </p:nvSpPr>
            <p:spPr bwMode="auto">
              <a:xfrm>
                <a:off x="3138" y="3025"/>
                <a:ext cx="44" cy="35"/>
              </a:xfrm>
              <a:custGeom>
                <a:avLst/>
                <a:gdLst>
                  <a:gd name="T0" fmla="*/ 37 w 44"/>
                  <a:gd name="T1" fmla="*/ 0 h 35"/>
                  <a:gd name="T2" fmla="*/ 36 w 44"/>
                  <a:gd name="T3" fmla="*/ 0 h 35"/>
                  <a:gd name="T4" fmla="*/ 35 w 44"/>
                  <a:gd name="T5" fmla="*/ 0 h 35"/>
                  <a:gd name="T6" fmla="*/ 20 w 44"/>
                  <a:gd name="T7" fmla="*/ 7 h 35"/>
                  <a:gd name="T8" fmla="*/ 19 w 44"/>
                  <a:gd name="T9" fmla="*/ 8 h 35"/>
                  <a:gd name="T10" fmla="*/ 19 w 44"/>
                  <a:gd name="T11" fmla="*/ 8 h 35"/>
                  <a:gd name="T12" fmla="*/ 21 w 44"/>
                  <a:gd name="T13" fmla="*/ 13 h 35"/>
                  <a:gd name="T14" fmla="*/ 0 w 44"/>
                  <a:gd name="T15" fmla="*/ 22 h 35"/>
                  <a:gd name="T16" fmla="*/ 0 w 44"/>
                  <a:gd name="T17" fmla="*/ 23 h 35"/>
                  <a:gd name="T18" fmla="*/ 0 w 44"/>
                  <a:gd name="T19" fmla="*/ 23 h 35"/>
                  <a:gd name="T20" fmla="*/ 5 w 44"/>
                  <a:gd name="T21" fmla="*/ 34 h 35"/>
                  <a:gd name="T22" fmla="*/ 5 w 44"/>
                  <a:gd name="T23" fmla="*/ 35 h 35"/>
                  <a:gd name="T24" fmla="*/ 6 w 44"/>
                  <a:gd name="T25" fmla="*/ 34 h 35"/>
                  <a:gd name="T26" fmla="*/ 43 w 44"/>
                  <a:gd name="T27" fmla="*/ 18 h 35"/>
                  <a:gd name="T28" fmla="*/ 44 w 44"/>
                  <a:gd name="T29" fmla="*/ 17 h 35"/>
                  <a:gd name="T30" fmla="*/ 44 w 44"/>
                  <a:gd name="T31" fmla="*/ 16 h 35"/>
                  <a:gd name="T32" fmla="*/ 37 w 44"/>
                  <a:gd name="T33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4" h="35">
                    <a:moveTo>
                      <a:pt x="37" y="0"/>
                    </a:moveTo>
                    <a:lnTo>
                      <a:pt x="36" y="0"/>
                    </a:lnTo>
                    <a:lnTo>
                      <a:pt x="35" y="0"/>
                    </a:lnTo>
                    <a:lnTo>
                      <a:pt x="20" y="7"/>
                    </a:lnTo>
                    <a:lnTo>
                      <a:pt x="19" y="8"/>
                    </a:lnTo>
                    <a:lnTo>
                      <a:pt x="19" y="8"/>
                    </a:lnTo>
                    <a:lnTo>
                      <a:pt x="21" y="13"/>
                    </a:lnTo>
                    <a:lnTo>
                      <a:pt x="0" y="22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5" y="34"/>
                    </a:lnTo>
                    <a:lnTo>
                      <a:pt x="5" y="35"/>
                    </a:lnTo>
                    <a:lnTo>
                      <a:pt x="6" y="34"/>
                    </a:lnTo>
                    <a:lnTo>
                      <a:pt x="43" y="18"/>
                    </a:lnTo>
                    <a:lnTo>
                      <a:pt x="44" y="17"/>
                    </a:lnTo>
                    <a:lnTo>
                      <a:pt x="44" y="16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12" name="Freeform 323"/>
              <p:cNvSpPr>
                <a:spLocks/>
              </p:cNvSpPr>
              <p:nvPr/>
            </p:nvSpPr>
            <p:spPr bwMode="auto">
              <a:xfrm>
                <a:off x="4379" y="2398"/>
                <a:ext cx="28" cy="20"/>
              </a:xfrm>
              <a:custGeom>
                <a:avLst/>
                <a:gdLst>
                  <a:gd name="T0" fmla="*/ 27 w 28"/>
                  <a:gd name="T1" fmla="*/ 16 h 20"/>
                  <a:gd name="T2" fmla="*/ 24 w 28"/>
                  <a:gd name="T3" fmla="*/ 20 h 20"/>
                  <a:gd name="T4" fmla="*/ 19 w 28"/>
                  <a:gd name="T5" fmla="*/ 20 h 20"/>
                  <a:gd name="T6" fmla="*/ 0 w 28"/>
                  <a:gd name="T7" fmla="*/ 12 h 20"/>
                  <a:gd name="T8" fmla="*/ 5 w 28"/>
                  <a:gd name="T9" fmla="*/ 0 h 20"/>
                  <a:gd name="T10" fmla="*/ 24 w 28"/>
                  <a:gd name="T11" fmla="*/ 7 h 20"/>
                  <a:gd name="T12" fmla="*/ 27 w 28"/>
                  <a:gd name="T13" fmla="*/ 11 h 20"/>
                  <a:gd name="T14" fmla="*/ 27 w 28"/>
                  <a:gd name="T15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20">
                    <a:moveTo>
                      <a:pt x="27" y="16"/>
                    </a:moveTo>
                    <a:cubicBezTo>
                      <a:pt x="27" y="17"/>
                      <a:pt x="26" y="19"/>
                      <a:pt x="24" y="20"/>
                    </a:cubicBezTo>
                    <a:cubicBezTo>
                      <a:pt x="22" y="20"/>
                      <a:pt x="20" y="20"/>
                      <a:pt x="19" y="2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5" y="8"/>
                      <a:pt x="27" y="9"/>
                      <a:pt x="27" y="11"/>
                    </a:cubicBezTo>
                    <a:cubicBezTo>
                      <a:pt x="28" y="12"/>
                      <a:pt x="28" y="14"/>
                      <a:pt x="27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13" name="Freeform 324"/>
              <p:cNvSpPr>
                <a:spLocks/>
              </p:cNvSpPr>
              <p:nvPr/>
            </p:nvSpPr>
            <p:spPr bwMode="auto">
              <a:xfrm>
                <a:off x="4379" y="2398"/>
                <a:ext cx="12" cy="15"/>
              </a:xfrm>
              <a:custGeom>
                <a:avLst/>
                <a:gdLst>
                  <a:gd name="T0" fmla="*/ 5 w 12"/>
                  <a:gd name="T1" fmla="*/ 0 h 15"/>
                  <a:gd name="T2" fmla="*/ 0 w 12"/>
                  <a:gd name="T3" fmla="*/ 12 h 15"/>
                  <a:gd name="T4" fmla="*/ 7 w 12"/>
                  <a:gd name="T5" fmla="*/ 15 h 15"/>
                  <a:gd name="T6" fmla="*/ 12 w 12"/>
                  <a:gd name="T7" fmla="*/ 2 h 15"/>
                  <a:gd name="T8" fmla="*/ 5 w 1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5">
                    <a:moveTo>
                      <a:pt x="5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9" y="11"/>
                      <a:pt x="11" y="7"/>
                      <a:pt x="12" y="2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14" name="Freeform 325"/>
              <p:cNvSpPr>
                <a:spLocks/>
              </p:cNvSpPr>
              <p:nvPr/>
            </p:nvSpPr>
            <p:spPr bwMode="auto">
              <a:xfrm>
                <a:off x="4299" y="2344"/>
                <a:ext cx="90" cy="90"/>
              </a:xfrm>
              <a:custGeom>
                <a:avLst/>
                <a:gdLst>
                  <a:gd name="T0" fmla="*/ 86 w 89"/>
                  <a:gd name="T1" fmla="*/ 49 h 89"/>
                  <a:gd name="T2" fmla="*/ 40 w 89"/>
                  <a:gd name="T3" fmla="*/ 86 h 89"/>
                  <a:gd name="T4" fmla="*/ 3 w 89"/>
                  <a:gd name="T5" fmla="*/ 40 h 89"/>
                  <a:gd name="T6" fmla="*/ 49 w 89"/>
                  <a:gd name="T7" fmla="*/ 3 h 89"/>
                  <a:gd name="T8" fmla="*/ 86 w 89"/>
                  <a:gd name="T9" fmla="*/ 4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89">
                    <a:moveTo>
                      <a:pt x="86" y="49"/>
                    </a:moveTo>
                    <a:cubicBezTo>
                      <a:pt x="84" y="72"/>
                      <a:pt x="63" y="89"/>
                      <a:pt x="40" y="86"/>
                    </a:cubicBezTo>
                    <a:cubicBezTo>
                      <a:pt x="17" y="84"/>
                      <a:pt x="0" y="63"/>
                      <a:pt x="3" y="40"/>
                    </a:cubicBezTo>
                    <a:cubicBezTo>
                      <a:pt x="5" y="17"/>
                      <a:pt x="26" y="0"/>
                      <a:pt x="49" y="3"/>
                    </a:cubicBezTo>
                    <a:cubicBezTo>
                      <a:pt x="72" y="5"/>
                      <a:pt x="89" y="26"/>
                      <a:pt x="86" y="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15" name="Freeform 326"/>
              <p:cNvSpPr>
                <a:spLocks/>
              </p:cNvSpPr>
              <p:nvPr/>
            </p:nvSpPr>
            <p:spPr bwMode="auto">
              <a:xfrm>
                <a:off x="4306" y="2351"/>
                <a:ext cx="76" cy="76"/>
              </a:xfrm>
              <a:custGeom>
                <a:avLst/>
                <a:gdLst>
                  <a:gd name="T0" fmla="*/ 73 w 75"/>
                  <a:gd name="T1" fmla="*/ 41 h 75"/>
                  <a:gd name="T2" fmla="*/ 34 w 75"/>
                  <a:gd name="T3" fmla="*/ 72 h 75"/>
                  <a:gd name="T4" fmla="*/ 2 w 75"/>
                  <a:gd name="T5" fmla="*/ 33 h 75"/>
                  <a:gd name="T6" fmla="*/ 41 w 75"/>
                  <a:gd name="T7" fmla="*/ 2 h 75"/>
                  <a:gd name="T8" fmla="*/ 73 w 75"/>
                  <a:gd name="T9" fmla="*/ 41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75">
                    <a:moveTo>
                      <a:pt x="73" y="41"/>
                    </a:moveTo>
                    <a:cubicBezTo>
                      <a:pt x="70" y="61"/>
                      <a:pt x="53" y="75"/>
                      <a:pt x="34" y="72"/>
                    </a:cubicBezTo>
                    <a:cubicBezTo>
                      <a:pt x="14" y="70"/>
                      <a:pt x="0" y="53"/>
                      <a:pt x="2" y="33"/>
                    </a:cubicBezTo>
                    <a:cubicBezTo>
                      <a:pt x="5" y="14"/>
                      <a:pt x="22" y="0"/>
                      <a:pt x="41" y="2"/>
                    </a:cubicBezTo>
                    <a:cubicBezTo>
                      <a:pt x="61" y="4"/>
                      <a:pt x="75" y="22"/>
                      <a:pt x="73" y="41"/>
                    </a:cubicBezTo>
                    <a:close/>
                  </a:path>
                </a:pathLst>
              </a:custGeom>
              <a:solidFill>
                <a:srgbClr val="421F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16" name="Freeform 327"/>
              <p:cNvSpPr>
                <a:spLocks/>
              </p:cNvSpPr>
              <p:nvPr/>
            </p:nvSpPr>
            <p:spPr bwMode="auto">
              <a:xfrm>
                <a:off x="4307" y="2351"/>
                <a:ext cx="69" cy="66"/>
              </a:xfrm>
              <a:custGeom>
                <a:avLst/>
                <a:gdLst>
                  <a:gd name="T0" fmla="*/ 10 w 68"/>
                  <a:gd name="T1" fmla="*/ 45 h 65"/>
                  <a:gd name="T2" fmla="*/ 49 w 68"/>
                  <a:gd name="T3" fmla="*/ 13 h 65"/>
                  <a:gd name="T4" fmla="*/ 68 w 68"/>
                  <a:gd name="T5" fmla="*/ 21 h 65"/>
                  <a:gd name="T6" fmla="*/ 40 w 68"/>
                  <a:gd name="T7" fmla="*/ 2 h 65"/>
                  <a:gd name="T8" fmla="*/ 1 w 68"/>
                  <a:gd name="T9" fmla="*/ 33 h 65"/>
                  <a:gd name="T10" fmla="*/ 14 w 68"/>
                  <a:gd name="T11" fmla="*/ 65 h 65"/>
                  <a:gd name="T12" fmla="*/ 10 w 68"/>
                  <a:gd name="T13" fmla="*/ 4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65">
                    <a:moveTo>
                      <a:pt x="10" y="45"/>
                    </a:moveTo>
                    <a:cubicBezTo>
                      <a:pt x="12" y="25"/>
                      <a:pt x="30" y="11"/>
                      <a:pt x="49" y="13"/>
                    </a:cubicBezTo>
                    <a:cubicBezTo>
                      <a:pt x="56" y="14"/>
                      <a:pt x="63" y="17"/>
                      <a:pt x="68" y="21"/>
                    </a:cubicBezTo>
                    <a:cubicBezTo>
                      <a:pt x="63" y="11"/>
                      <a:pt x="53" y="4"/>
                      <a:pt x="40" y="2"/>
                    </a:cubicBezTo>
                    <a:cubicBezTo>
                      <a:pt x="21" y="0"/>
                      <a:pt x="4" y="14"/>
                      <a:pt x="1" y="33"/>
                    </a:cubicBezTo>
                    <a:cubicBezTo>
                      <a:pt x="0" y="46"/>
                      <a:pt x="5" y="57"/>
                      <a:pt x="14" y="65"/>
                    </a:cubicBezTo>
                    <a:cubicBezTo>
                      <a:pt x="11" y="59"/>
                      <a:pt x="10" y="52"/>
                      <a:pt x="10" y="45"/>
                    </a:cubicBezTo>
                    <a:close/>
                  </a:path>
                </a:pathLst>
              </a:custGeom>
              <a:solidFill>
                <a:srgbClr val="502A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17" name="Freeform 328"/>
              <p:cNvSpPr>
                <a:spLocks/>
              </p:cNvSpPr>
              <p:nvPr/>
            </p:nvSpPr>
            <p:spPr bwMode="auto">
              <a:xfrm>
                <a:off x="3047" y="2616"/>
                <a:ext cx="24" cy="25"/>
              </a:xfrm>
              <a:custGeom>
                <a:avLst/>
                <a:gdLst>
                  <a:gd name="T0" fmla="*/ 2 w 24"/>
                  <a:gd name="T1" fmla="*/ 1 h 25"/>
                  <a:gd name="T2" fmla="*/ 6 w 24"/>
                  <a:gd name="T3" fmla="*/ 0 h 25"/>
                  <a:gd name="T4" fmla="*/ 11 w 24"/>
                  <a:gd name="T5" fmla="*/ 2 h 25"/>
                  <a:gd name="T6" fmla="*/ 24 w 24"/>
                  <a:gd name="T7" fmla="*/ 16 h 25"/>
                  <a:gd name="T8" fmla="*/ 15 w 24"/>
                  <a:gd name="T9" fmla="*/ 25 h 25"/>
                  <a:gd name="T10" fmla="*/ 1 w 24"/>
                  <a:gd name="T11" fmla="*/ 11 h 25"/>
                  <a:gd name="T12" fmla="*/ 0 w 24"/>
                  <a:gd name="T13" fmla="*/ 6 h 25"/>
                  <a:gd name="T14" fmla="*/ 2 w 24"/>
                  <a:gd name="T15" fmla="*/ 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25">
                    <a:moveTo>
                      <a:pt x="2" y="1"/>
                    </a:moveTo>
                    <a:cubicBezTo>
                      <a:pt x="3" y="0"/>
                      <a:pt x="4" y="0"/>
                      <a:pt x="6" y="0"/>
                    </a:cubicBezTo>
                    <a:cubicBezTo>
                      <a:pt x="8" y="0"/>
                      <a:pt x="10" y="0"/>
                      <a:pt x="11" y="2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9"/>
                      <a:pt x="0" y="8"/>
                      <a:pt x="0" y="6"/>
                    </a:cubicBezTo>
                    <a:cubicBezTo>
                      <a:pt x="0" y="4"/>
                      <a:pt x="0" y="3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18" name="Freeform 329"/>
              <p:cNvSpPr>
                <a:spLocks/>
              </p:cNvSpPr>
              <p:nvPr/>
            </p:nvSpPr>
            <p:spPr bwMode="auto">
              <a:xfrm>
                <a:off x="3057" y="2627"/>
                <a:ext cx="14" cy="14"/>
              </a:xfrm>
              <a:custGeom>
                <a:avLst/>
                <a:gdLst>
                  <a:gd name="T0" fmla="*/ 5 w 14"/>
                  <a:gd name="T1" fmla="*/ 14 h 14"/>
                  <a:gd name="T2" fmla="*/ 14 w 14"/>
                  <a:gd name="T3" fmla="*/ 5 h 14"/>
                  <a:gd name="T4" fmla="*/ 9 w 14"/>
                  <a:gd name="T5" fmla="*/ 0 h 14"/>
                  <a:gd name="T6" fmla="*/ 0 w 14"/>
                  <a:gd name="T7" fmla="*/ 9 h 14"/>
                  <a:gd name="T8" fmla="*/ 5 w 14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4">
                    <a:moveTo>
                      <a:pt x="5" y="14"/>
                    </a:moveTo>
                    <a:cubicBezTo>
                      <a:pt x="14" y="5"/>
                      <a:pt x="14" y="5"/>
                      <a:pt x="14" y="5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6" y="2"/>
                      <a:pt x="3" y="5"/>
                      <a:pt x="0" y="9"/>
                    </a:cubicBezTo>
                    <a:lnTo>
                      <a:pt x="5" y="14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19" name="Freeform 330"/>
              <p:cNvSpPr>
                <a:spLocks/>
              </p:cNvSpPr>
              <p:nvPr/>
            </p:nvSpPr>
            <p:spPr bwMode="auto">
              <a:xfrm>
                <a:off x="3046" y="2618"/>
                <a:ext cx="94" cy="93"/>
              </a:xfrm>
              <a:custGeom>
                <a:avLst/>
                <a:gdLst>
                  <a:gd name="T0" fmla="*/ 12 w 94"/>
                  <a:gd name="T1" fmla="*/ 25 h 93"/>
                  <a:gd name="T2" fmla="*/ 68 w 94"/>
                  <a:gd name="T3" fmla="*/ 11 h 93"/>
                  <a:gd name="T4" fmla="*/ 82 w 94"/>
                  <a:gd name="T5" fmla="*/ 68 h 93"/>
                  <a:gd name="T6" fmla="*/ 26 w 94"/>
                  <a:gd name="T7" fmla="*/ 81 h 93"/>
                  <a:gd name="T8" fmla="*/ 12 w 94"/>
                  <a:gd name="T9" fmla="*/ 25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93">
                    <a:moveTo>
                      <a:pt x="12" y="25"/>
                    </a:moveTo>
                    <a:cubicBezTo>
                      <a:pt x="24" y="6"/>
                      <a:pt x="49" y="0"/>
                      <a:pt x="68" y="11"/>
                    </a:cubicBezTo>
                    <a:cubicBezTo>
                      <a:pt x="88" y="23"/>
                      <a:pt x="94" y="48"/>
                      <a:pt x="82" y="68"/>
                    </a:cubicBezTo>
                    <a:cubicBezTo>
                      <a:pt x="70" y="87"/>
                      <a:pt x="45" y="93"/>
                      <a:pt x="26" y="81"/>
                    </a:cubicBezTo>
                    <a:cubicBezTo>
                      <a:pt x="7" y="70"/>
                      <a:pt x="0" y="44"/>
                      <a:pt x="12" y="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20" name="Freeform 331"/>
              <p:cNvSpPr>
                <a:spLocks/>
              </p:cNvSpPr>
              <p:nvPr/>
            </p:nvSpPr>
            <p:spPr bwMode="auto">
              <a:xfrm>
                <a:off x="3054" y="2625"/>
                <a:ext cx="78" cy="79"/>
              </a:xfrm>
              <a:custGeom>
                <a:avLst/>
                <a:gdLst>
                  <a:gd name="T0" fmla="*/ 10 w 78"/>
                  <a:gd name="T1" fmla="*/ 22 h 79"/>
                  <a:gd name="T2" fmla="*/ 57 w 78"/>
                  <a:gd name="T3" fmla="*/ 10 h 79"/>
                  <a:gd name="T4" fmla="*/ 69 w 78"/>
                  <a:gd name="T5" fmla="*/ 57 h 79"/>
                  <a:gd name="T6" fmla="*/ 21 w 78"/>
                  <a:gd name="T7" fmla="*/ 69 h 79"/>
                  <a:gd name="T8" fmla="*/ 10 w 78"/>
                  <a:gd name="T9" fmla="*/ 22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79">
                    <a:moveTo>
                      <a:pt x="10" y="22"/>
                    </a:moveTo>
                    <a:cubicBezTo>
                      <a:pt x="20" y="5"/>
                      <a:pt x="41" y="0"/>
                      <a:pt x="57" y="10"/>
                    </a:cubicBezTo>
                    <a:cubicBezTo>
                      <a:pt x="73" y="20"/>
                      <a:pt x="78" y="41"/>
                      <a:pt x="69" y="57"/>
                    </a:cubicBezTo>
                    <a:cubicBezTo>
                      <a:pt x="59" y="73"/>
                      <a:pt x="38" y="79"/>
                      <a:pt x="21" y="69"/>
                    </a:cubicBezTo>
                    <a:cubicBezTo>
                      <a:pt x="5" y="59"/>
                      <a:pt x="0" y="38"/>
                      <a:pt x="10" y="22"/>
                    </a:cubicBezTo>
                    <a:close/>
                  </a:path>
                </a:pathLst>
              </a:custGeom>
              <a:solidFill>
                <a:srgbClr val="421F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21" name="Freeform 332"/>
              <p:cNvSpPr>
                <a:spLocks/>
              </p:cNvSpPr>
              <p:nvPr/>
            </p:nvSpPr>
            <p:spPr bwMode="auto">
              <a:xfrm>
                <a:off x="3059" y="2650"/>
                <a:ext cx="70" cy="54"/>
              </a:xfrm>
              <a:custGeom>
                <a:avLst/>
                <a:gdLst>
                  <a:gd name="T0" fmla="*/ 60 w 70"/>
                  <a:gd name="T1" fmla="*/ 19 h 54"/>
                  <a:gd name="T2" fmla="*/ 13 w 70"/>
                  <a:gd name="T3" fmla="*/ 30 h 54"/>
                  <a:gd name="T4" fmla="*/ 0 w 70"/>
                  <a:gd name="T5" fmla="*/ 16 h 54"/>
                  <a:gd name="T6" fmla="*/ 16 w 70"/>
                  <a:gd name="T7" fmla="*/ 44 h 54"/>
                  <a:gd name="T8" fmla="*/ 64 w 70"/>
                  <a:gd name="T9" fmla="*/ 32 h 54"/>
                  <a:gd name="T10" fmla="*/ 65 w 70"/>
                  <a:gd name="T11" fmla="*/ 0 h 54"/>
                  <a:gd name="T12" fmla="*/ 60 w 70"/>
                  <a:gd name="T13" fmla="*/ 19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" h="54">
                    <a:moveTo>
                      <a:pt x="60" y="19"/>
                    </a:moveTo>
                    <a:cubicBezTo>
                      <a:pt x="50" y="35"/>
                      <a:pt x="29" y="40"/>
                      <a:pt x="13" y="30"/>
                    </a:cubicBezTo>
                    <a:cubicBezTo>
                      <a:pt x="7" y="27"/>
                      <a:pt x="3" y="21"/>
                      <a:pt x="0" y="16"/>
                    </a:cubicBezTo>
                    <a:cubicBezTo>
                      <a:pt x="0" y="27"/>
                      <a:pt x="6" y="37"/>
                      <a:pt x="16" y="44"/>
                    </a:cubicBezTo>
                    <a:cubicBezTo>
                      <a:pt x="33" y="54"/>
                      <a:pt x="54" y="48"/>
                      <a:pt x="64" y="32"/>
                    </a:cubicBezTo>
                    <a:cubicBezTo>
                      <a:pt x="70" y="22"/>
                      <a:pt x="70" y="10"/>
                      <a:pt x="65" y="0"/>
                    </a:cubicBezTo>
                    <a:cubicBezTo>
                      <a:pt x="65" y="6"/>
                      <a:pt x="64" y="13"/>
                      <a:pt x="60" y="19"/>
                    </a:cubicBezTo>
                    <a:close/>
                  </a:path>
                </a:pathLst>
              </a:custGeom>
              <a:solidFill>
                <a:srgbClr val="502A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22" name="Freeform 333"/>
              <p:cNvSpPr>
                <a:spLocks/>
              </p:cNvSpPr>
              <p:nvPr/>
            </p:nvSpPr>
            <p:spPr bwMode="auto">
              <a:xfrm>
                <a:off x="4317" y="2793"/>
                <a:ext cx="25" cy="24"/>
              </a:xfrm>
              <a:custGeom>
                <a:avLst/>
                <a:gdLst>
                  <a:gd name="T0" fmla="*/ 1 w 25"/>
                  <a:gd name="T1" fmla="*/ 2 h 24"/>
                  <a:gd name="T2" fmla="*/ 6 w 25"/>
                  <a:gd name="T3" fmla="*/ 0 h 24"/>
                  <a:gd name="T4" fmla="*/ 10 w 25"/>
                  <a:gd name="T5" fmla="*/ 1 h 24"/>
                  <a:gd name="T6" fmla="*/ 25 w 25"/>
                  <a:gd name="T7" fmla="*/ 14 h 24"/>
                  <a:gd name="T8" fmla="*/ 17 w 25"/>
                  <a:gd name="T9" fmla="*/ 24 h 24"/>
                  <a:gd name="T10" fmla="*/ 2 w 25"/>
                  <a:gd name="T11" fmla="*/ 11 h 24"/>
                  <a:gd name="T12" fmla="*/ 0 w 25"/>
                  <a:gd name="T13" fmla="*/ 7 h 24"/>
                  <a:gd name="T14" fmla="*/ 1 w 25"/>
                  <a:gd name="T15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24">
                    <a:moveTo>
                      <a:pt x="1" y="2"/>
                    </a:moveTo>
                    <a:cubicBezTo>
                      <a:pt x="2" y="1"/>
                      <a:pt x="4" y="0"/>
                      <a:pt x="6" y="0"/>
                    </a:cubicBezTo>
                    <a:cubicBezTo>
                      <a:pt x="7" y="0"/>
                      <a:pt x="9" y="0"/>
                      <a:pt x="10" y="1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" y="10"/>
                      <a:pt x="0" y="9"/>
                      <a:pt x="0" y="7"/>
                    </a:cubicBezTo>
                    <a:cubicBezTo>
                      <a:pt x="0" y="5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23" name="Freeform 334"/>
              <p:cNvSpPr>
                <a:spLocks/>
              </p:cNvSpPr>
              <p:nvPr/>
            </p:nvSpPr>
            <p:spPr bwMode="auto">
              <a:xfrm>
                <a:off x="4328" y="2802"/>
                <a:ext cx="14" cy="15"/>
              </a:xfrm>
              <a:custGeom>
                <a:avLst/>
                <a:gdLst>
                  <a:gd name="T0" fmla="*/ 6 w 14"/>
                  <a:gd name="T1" fmla="*/ 15 h 15"/>
                  <a:gd name="T2" fmla="*/ 14 w 14"/>
                  <a:gd name="T3" fmla="*/ 5 h 15"/>
                  <a:gd name="T4" fmla="*/ 9 w 14"/>
                  <a:gd name="T5" fmla="*/ 0 h 15"/>
                  <a:gd name="T6" fmla="*/ 0 w 14"/>
                  <a:gd name="T7" fmla="*/ 10 h 15"/>
                  <a:gd name="T8" fmla="*/ 6 w 14"/>
                  <a:gd name="T9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5">
                    <a:moveTo>
                      <a:pt x="6" y="15"/>
                    </a:moveTo>
                    <a:cubicBezTo>
                      <a:pt x="14" y="5"/>
                      <a:pt x="14" y="5"/>
                      <a:pt x="14" y="5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6" y="3"/>
                      <a:pt x="3" y="7"/>
                      <a:pt x="0" y="10"/>
                    </a:cubicBezTo>
                    <a:lnTo>
                      <a:pt x="6" y="15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24" name="Freeform 335"/>
              <p:cNvSpPr>
                <a:spLocks/>
              </p:cNvSpPr>
              <p:nvPr/>
            </p:nvSpPr>
            <p:spPr bwMode="auto">
              <a:xfrm>
                <a:off x="4321" y="2790"/>
                <a:ext cx="94" cy="93"/>
              </a:xfrm>
              <a:custGeom>
                <a:avLst/>
                <a:gdLst>
                  <a:gd name="T0" fmla="*/ 10 w 93"/>
                  <a:gd name="T1" fmla="*/ 30 h 93"/>
                  <a:gd name="T2" fmla="*/ 64 w 93"/>
                  <a:gd name="T3" fmla="*/ 10 h 93"/>
                  <a:gd name="T4" fmla="*/ 84 w 93"/>
                  <a:gd name="T5" fmla="*/ 64 h 93"/>
                  <a:gd name="T6" fmla="*/ 30 w 93"/>
                  <a:gd name="T7" fmla="*/ 84 h 93"/>
                  <a:gd name="T8" fmla="*/ 10 w 93"/>
                  <a:gd name="T9" fmla="*/ 3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93">
                    <a:moveTo>
                      <a:pt x="10" y="30"/>
                    </a:moveTo>
                    <a:cubicBezTo>
                      <a:pt x="19" y="9"/>
                      <a:pt x="43" y="0"/>
                      <a:pt x="64" y="10"/>
                    </a:cubicBezTo>
                    <a:cubicBezTo>
                      <a:pt x="84" y="19"/>
                      <a:pt x="93" y="43"/>
                      <a:pt x="84" y="64"/>
                    </a:cubicBezTo>
                    <a:cubicBezTo>
                      <a:pt x="75" y="84"/>
                      <a:pt x="50" y="93"/>
                      <a:pt x="30" y="84"/>
                    </a:cubicBezTo>
                    <a:cubicBezTo>
                      <a:pt x="9" y="75"/>
                      <a:pt x="0" y="50"/>
                      <a:pt x="10" y="3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25" name="Freeform 336"/>
              <p:cNvSpPr>
                <a:spLocks/>
              </p:cNvSpPr>
              <p:nvPr/>
            </p:nvSpPr>
            <p:spPr bwMode="auto">
              <a:xfrm>
                <a:off x="4329" y="2798"/>
                <a:ext cx="79" cy="78"/>
              </a:xfrm>
              <a:custGeom>
                <a:avLst/>
                <a:gdLst>
                  <a:gd name="T0" fmla="*/ 8 w 78"/>
                  <a:gd name="T1" fmla="*/ 24 h 78"/>
                  <a:gd name="T2" fmla="*/ 53 w 78"/>
                  <a:gd name="T3" fmla="*/ 8 h 78"/>
                  <a:gd name="T4" fmla="*/ 70 w 78"/>
                  <a:gd name="T5" fmla="*/ 53 h 78"/>
                  <a:gd name="T6" fmla="*/ 24 w 78"/>
                  <a:gd name="T7" fmla="*/ 70 h 78"/>
                  <a:gd name="T8" fmla="*/ 8 w 78"/>
                  <a:gd name="T9" fmla="*/ 2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78">
                    <a:moveTo>
                      <a:pt x="8" y="24"/>
                    </a:moveTo>
                    <a:cubicBezTo>
                      <a:pt x="16" y="7"/>
                      <a:pt x="36" y="0"/>
                      <a:pt x="53" y="8"/>
                    </a:cubicBezTo>
                    <a:cubicBezTo>
                      <a:pt x="70" y="15"/>
                      <a:pt x="78" y="36"/>
                      <a:pt x="70" y="53"/>
                    </a:cubicBezTo>
                    <a:cubicBezTo>
                      <a:pt x="62" y="70"/>
                      <a:pt x="42" y="78"/>
                      <a:pt x="24" y="70"/>
                    </a:cubicBezTo>
                    <a:cubicBezTo>
                      <a:pt x="7" y="62"/>
                      <a:pt x="0" y="42"/>
                      <a:pt x="8" y="24"/>
                    </a:cubicBezTo>
                    <a:close/>
                  </a:path>
                </a:pathLst>
              </a:custGeom>
              <a:solidFill>
                <a:srgbClr val="421F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26" name="Freeform 337"/>
              <p:cNvSpPr>
                <a:spLocks/>
              </p:cNvSpPr>
              <p:nvPr/>
            </p:nvSpPr>
            <p:spPr bwMode="auto">
              <a:xfrm>
                <a:off x="4334" y="2819"/>
                <a:ext cx="71" cy="57"/>
              </a:xfrm>
              <a:custGeom>
                <a:avLst/>
                <a:gdLst>
                  <a:gd name="T0" fmla="*/ 60 w 70"/>
                  <a:gd name="T1" fmla="*/ 19 h 57"/>
                  <a:gd name="T2" fmla="*/ 15 w 70"/>
                  <a:gd name="T3" fmla="*/ 36 h 57"/>
                  <a:gd name="T4" fmla="*/ 0 w 70"/>
                  <a:gd name="T5" fmla="*/ 23 h 57"/>
                  <a:gd name="T6" fmla="*/ 19 w 70"/>
                  <a:gd name="T7" fmla="*/ 49 h 57"/>
                  <a:gd name="T8" fmla="*/ 65 w 70"/>
                  <a:gd name="T9" fmla="*/ 32 h 57"/>
                  <a:gd name="T10" fmla="*/ 63 w 70"/>
                  <a:gd name="T11" fmla="*/ 0 h 57"/>
                  <a:gd name="T12" fmla="*/ 60 w 70"/>
                  <a:gd name="T13" fmla="*/ 19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" h="57">
                    <a:moveTo>
                      <a:pt x="60" y="19"/>
                    </a:moveTo>
                    <a:cubicBezTo>
                      <a:pt x="52" y="36"/>
                      <a:pt x="32" y="44"/>
                      <a:pt x="15" y="36"/>
                    </a:cubicBezTo>
                    <a:cubicBezTo>
                      <a:pt x="8" y="33"/>
                      <a:pt x="3" y="28"/>
                      <a:pt x="0" y="23"/>
                    </a:cubicBezTo>
                    <a:cubicBezTo>
                      <a:pt x="2" y="34"/>
                      <a:pt x="9" y="44"/>
                      <a:pt x="19" y="49"/>
                    </a:cubicBezTo>
                    <a:cubicBezTo>
                      <a:pt x="37" y="57"/>
                      <a:pt x="57" y="49"/>
                      <a:pt x="65" y="32"/>
                    </a:cubicBezTo>
                    <a:cubicBezTo>
                      <a:pt x="70" y="21"/>
                      <a:pt x="69" y="9"/>
                      <a:pt x="63" y="0"/>
                    </a:cubicBezTo>
                    <a:cubicBezTo>
                      <a:pt x="64" y="6"/>
                      <a:pt x="63" y="13"/>
                      <a:pt x="60" y="19"/>
                    </a:cubicBezTo>
                    <a:close/>
                  </a:path>
                </a:pathLst>
              </a:custGeom>
              <a:solidFill>
                <a:srgbClr val="502A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27" name="Freeform 338"/>
              <p:cNvSpPr>
                <a:spLocks/>
              </p:cNvSpPr>
              <p:nvPr/>
            </p:nvSpPr>
            <p:spPr bwMode="auto">
              <a:xfrm>
                <a:off x="4145" y="959"/>
                <a:ext cx="358" cy="292"/>
              </a:xfrm>
              <a:custGeom>
                <a:avLst/>
                <a:gdLst>
                  <a:gd name="T0" fmla="*/ 1 w 356"/>
                  <a:gd name="T1" fmla="*/ 161 h 291"/>
                  <a:gd name="T2" fmla="*/ 33 w 356"/>
                  <a:gd name="T3" fmla="*/ 210 h 291"/>
                  <a:gd name="T4" fmla="*/ 225 w 356"/>
                  <a:gd name="T5" fmla="*/ 284 h 291"/>
                  <a:gd name="T6" fmla="*/ 278 w 356"/>
                  <a:gd name="T7" fmla="*/ 267 h 291"/>
                  <a:gd name="T8" fmla="*/ 346 w 356"/>
                  <a:gd name="T9" fmla="*/ 165 h 291"/>
                  <a:gd name="T10" fmla="*/ 335 w 356"/>
                  <a:gd name="T11" fmla="*/ 117 h 291"/>
                  <a:gd name="T12" fmla="*/ 238 w 356"/>
                  <a:gd name="T13" fmla="*/ 59 h 291"/>
                  <a:gd name="T14" fmla="*/ 172 w 356"/>
                  <a:gd name="T15" fmla="*/ 33 h 291"/>
                  <a:gd name="T16" fmla="*/ 42 w 356"/>
                  <a:gd name="T17" fmla="*/ 4 h 291"/>
                  <a:gd name="T18" fmla="*/ 6 w 356"/>
                  <a:gd name="T19" fmla="*/ 32 h 291"/>
                  <a:gd name="T20" fmla="*/ 1 w 356"/>
                  <a:gd name="T21" fmla="*/ 161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56" h="291">
                    <a:moveTo>
                      <a:pt x="1" y="161"/>
                    </a:moveTo>
                    <a:cubicBezTo>
                      <a:pt x="0" y="181"/>
                      <a:pt x="14" y="203"/>
                      <a:pt x="33" y="210"/>
                    </a:cubicBezTo>
                    <a:cubicBezTo>
                      <a:pt x="225" y="284"/>
                      <a:pt x="225" y="284"/>
                      <a:pt x="225" y="284"/>
                    </a:cubicBezTo>
                    <a:cubicBezTo>
                      <a:pt x="244" y="291"/>
                      <a:pt x="268" y="283"/>
                      <a:pt x="278" y="267"/>
                    </a:cubicBezTo>
                    <a:cubicBezTo>
                      <a:pt x="346" y="165"/>
                      <a:pt x="346" y="165"/>
                      <a:pt x="346" y="165"/>
                    </a:cubicBezTo>
                    <a:cubicBezTo>
                      <a:pt x="356" y="148"/>
                      <a:pt x="351" y="127"/>
                      <a:pt x="335" y="117"/>
                    </a:cubicBezTo>
                    <a:cubicBezTo>
                      <a:pt x="238" y="59"/>
                      <a:pt x="238" y="59"/>
                      <a:pt x="238" y="59"/>
                    </a:cubicBezTo>
                    <a:cubicBezTo>
                      <a:pt x="221" y="49"/>
                      <a:pt x="191" y="37"/>
                      <a:pt x="172" y="33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23" y="0"/>
                      <a:pt x="6" y="12"/>
                      <a:pt x="6" y="32"/>
                    </a:cubicBezTo>
                    <a:lnTo>
                      <a:pt x="1" y="161"/>
                    </a:lnTo>
                    <a:close/>
                  </a:path>
                </a:pathLst>
              </a:custGeom>
              <a:solidFill>
                <a:srgbClr val="5F39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28" name="Freeform 339"/>
              <p:cNvSpPr>
                <a:spLocks/>
              </p:cNvSpPr>
              <p:nvPr/>
            </p:nvSpPr>
            <p:spPr bwMode="auto">
              <a:xfrm>
                <a:off x="4150" y="959"/>
                <a:ext cx="353" cy="188"/>
              </a:xfrm>
              <a:custGeom>
                <a:avLst/>
                <a:gdLst>
                  <a:gd name="T0" fmla="*/ 0 w 351"/>
                  <a:gd name="T1" fmla="*/ 55 h 187"/>
                  <a:gd name="T2" fmla="*/ 18 w 351"/>
                  <a:gd name="T3" fmla="*/ 54 h 187"/>
                  <a:gd name="T4" fmla="*/ 148 w 351"/>
                  <a:gd name="T5" fmla="*/ 83 h 187"/>
                  <a:gd name="T6" fmla="*/ 214 w 351"/>
                  <a:gd name="T7" fmla="*/ 109 h 187"/>
                  <a:gd name="T8" fmla="*/ 310 w 351"/>
                  <a:gd name="T9" fmla="*/ 167 h 187"/>
                  <a:gd name="T10" fmla="*/ 326 w 351"/>
                  <a:gd name="T11" fmla="*/ 187 h 187"/>
                  <a:gd name="T12" fmla="*/ 341 w 351"/>
                  <a:gd name="T13" fmla="*/ 165 h 187"/>
                  <a:gd name="T14" fmla="*/ 330 w 351"/>
                  <a:gd name="T15" fmla="*/ 117 h 187"/>
                  <a:gd name="T16" fmla="*/ 233 w 351"/>
                  <a:gd name="T17" fmla="*/ 59 h 187"/>
                  <a:gd name="T18" fmla="*/ 167 w 351"/>
                  <a:gd name="T19" fmla="*/ 33 h 187"/>
                  <a:gd name="T20" fmla="*/ 37 w 351"/>
                  <a:gd name="T21" fmla="*/ 4 h 187"/>
                  <a:gd name="T22" fmla="*/ 1 w 351"/>
                  <a:gd name="T23" fmla="*/ 32 h 187"/>
                  <a:gd name="T24" fmla="*/ 0 w 351"/>
                  <a:gd name="T25" fmla="*/ 55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1" h="187">
                    <a:moveTo>
                      <a:pt x="0" y="55"/>
                    </a:moveTo>
                    <a:cubicBezTo>
                      <a:pt x="5" y="53"/>
                      <a:pt x="11" y="53"/>
                      <a:pt x="18" y="54"/>
                    </a:cubicBezTo>
                    <a:cubicBezTo>
                      <a:pt x="148" y="83"/>
                      <a:pt x="148" y="83"/>
                      <a:pt x="148" y="83"/>
                    </a:cubicBezTo>
                    <a:cubicBezTo>
                      <a:pt x="167" y="87"/>
                      <a:pt x="197" y="99"/>
                      <a:pt x="214" y="109"/>
                    </a:cubicBezTo>
                    <a:cubicBezTo>
                      <a:pt x="310" y="167"/>
                      <a:pt x="310" y="167"/>
                      <a:pt x="310" y="167"/>
                    </a:cubicBezTo>
                    <a:cubicBezTo>
                      <a:pt x="318" y="172"/>
                      <a:pt x="324" y="179"/>
                      <a:pt x="326" y="187"/>
                    </a:cubicBezTo>
                    <a:cubicBezTo>
                      <a:pt x="341" y="165"/>
                      <a:pt x="341" y="165"/>
                      <a:pt x="341" y="165"/>
                    </a:cubicBezTo>
                    <a:cubicBezTo>
                      <a:pt x="351" y="148"/>
                      <a:pt x="346" y="127"/>
                      <a:pt x="330" y="117"/>
                    </a:cubicBezTo>
                    <a:cubicBezTo>
                      <a:pt x="233" y="59"/>
                      <a:pt x="233" y="59"/>
                      <a:pt x="233" y="59"/>
                    </a:cubicBezTo>
                    <a:cubicBezTo>
                      <a:pt x="216" y="49"/>
                      <a:pt x="186" y="37"/>
                      <a:pt x="167" y="33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18" y="0"/>
                      <a:pt x="1" y="12"/>
                      <a:pt x="1" y="32"/>
                    </a:cubicBez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7748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29" name="Freeform 340"/>
              <p:cNvSpPr>
                <a:spLocks/>
              </p:cNvSpPr>
              <p:nvPr/>
            </p:nvSpPr>
            <p:spPr bwMode="auto">
              <a:xfrm>
                <a:off x="4328" y="1494"/>
                <a:ext cx="52" cy="51"/>
              </a:xfrm>
              <a:custGeom>
                <a:avLst/>
                <a:gdLst>
                  <a:gd name="T0" fmla="*/ 14 w 52"/>
                  <a:gd name="T1" fmla="*/ 0 h 51"/>
                  <a:gd name="T2" fmla="*/ 52 w 52"/>
                  <a:gd name="T3" fmla="*/ 36 h 51"/>
                  <a:gd name="T4" fmla="*/ 39 w 52"/>
                  <a:gd name="T5" fmla="*/ 51 h 51"/>
                  <a:gd name="T6" fmla="*/ 0 w 52"/>
                  <a:gd name="T7" fmla="*/ 15 h 51"/>
                  <a:gd name="T8" fmla="*/ 14 w 52"/>
                  <a:gd name="T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1">
                    <a:moveTo>
                      <a:pt x="14" y="0"/>
                    </a:moveTo>
                    <a:lnTo>
                      <a:pt x="52" y="36"/>
                    </a:lnTo>
                    <a:lnTo>
                      <a:pt x="39" y="51"/>
                    </a:lnTo>
                    <a:lnTo>
                      <a:pt x="0" y="15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9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30" name="Freeform 341"/>
              <p:cNvSpPr>
                <a:spLocks/>
              </p:cNvSpPr>
              <p:nvPr/>
            </p:nvSpPr>
            <p:spPr bwMode="auto">
              <a:xfrm>
                <a:off x="4298" y="1086"/>
                <a:ext cx="213" cy="447"/>
              </a:xfrm>
              <a:custGeom>
                <a:avLst/>
                <a:gdLst>
                  <a:gd name="T0" fmla="*/ 0 w 212"/>
                  <a:gd name="T1" fmla="*/ 160 h 445"/>
                  <a:gd name="T2" fmla="*/ 111 w 212"/>
                  <a:gd name="T3" fmla="*/ 188 h 445"/>
                  <a:gd name="T4" fmla="*/ 40 w 212"/>
                  <a:gd name="T5" fmla="*/ 406 h 445"/>
                  <a:gd name="T6" fmla="*/ 84 w 212"/>
                  <a:gd name="T7" fmla="*/ 445 h 445"/>
                  <a:gd name="T8" fmla="*/ 203 w 212"/>
                  <a:gd name="T9" fmla="*/ 266 h 445"/>
                  <a:gd name="T10" fmla="*/ 196 w 212"/>
                  <a:gd name="T11" fmla="*/ 110 h 445"/>
                  <a:gd name="T12" fmla="*/ 73 w 212"/>
                  <a:gd name="T13" fmla="*/ 20 h 445"/>
                  <a:gd name="T14" fmla="*/ 0 w 212"/>
                  <a:gd name="T15" fmla="*/ 160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2" h="445">
                    <a:moveTo>
                      <a:pt x="0" y="160"/>
                    </a:moveTo>
                    <a:cubicBezTo>
                      <a:pt x="0" y="160"/>
                      <a:pt x="74" y="160"/>
                      <a:pt x="111" y="188"/>
                    </a:cubicBezTo>
                    <a:cubicBezTo>
                      <a:pt x="149" y="215"/>
                      <a:pt x="109" y="337"/>
                      <a:pt x="40" y="406"/>
                    </a:cubicBezTo>
                    <a:cubicBezTo>
                      <a:pt x="65" y="429"/>
                      <a:pt x="84" y="445"/>
                      <a:pt x="84" y="445"/>
                    </a:cubicBezTo>
                    <a:cubicBezTo>
                      <a:pt x="84" y="445"/>
                      <a:pt x="194" y="332"/>
                      <a:pt x="203" y="266"/>
                    </a:cubicBezTo>
                    <a:cubicBezTo>
                      <a:pt x="212" y="200"/>
                      <a:pt x="196" y="110"/>
                      <a:pt x="196" y="110"/>
                    </a:cubicBezTo>
                    <a:cubicBezTo>
                      <a:pt x="196" y="110"/>
                      <a:pt x="111" y="39"/>
                      <a:pt x="73" y="20"/>
                    </a:cubicBezTo>
                    <a:cubicBezTo>
                      <a:pt x="34" y="0"/>
                      <a:pt x="0" y="160"/>
                      <a:pt x="0" y="160"/>
                    </a:cubicBezTo>
                    <a:close/>
                  </a:path>
                </a:pathLst>
              </a:custGeom>
              <a:solidFill>
                <a:srgbClr val="60AA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31" name="Freeform 342"/>
              <p:cNvSpPr>
                <a:spLocks/>
              </p:cNvSpPr>
              <p:nvPr/>
            </p:nvSpPr>
            <p:spPr bwMode="auto">
              <a:xfrm>
                <a:off x="4339" y="1100"/>
                <a:ext cx="172" cy="433"/>
              </a:xfrm>
              <a:custGeom>
                <a:avLst/>
                <a:gdLst>
                  <a:gd name="T0" fmla="*/ 119 w 171"/>
                  <a:gd name="T1" fmla="*/ 112 h 431"/>
                  <a:gd name="T2" fmla="*/ 125 w 171"/>
                  <a:gd name="T3" fmla="*/ 268 h 431"/>
                  <a:gd name="T4" fmla="*/ 31 w 171"/>
                  <a:gd name="T5" fmla="*/ 421 h 431"/>
                  <a:gd name="T6" fmla="*/ 43 w 171"/>
                  <a:gd name="T7" fmla="*/ 431 h 431"/>
                  <a:gd name="T8" fmla="*/ 162 w 171"/>
                  <a:gd name="T9" fmla="*/ 252 h 431"/>
                  <a:gd name="T10" fmla="*/ 155 w 171"/>
                  <a:gd name="T11" fmla="*/ 96 h 431"/>
                  <a:gd name="T12" fmla="*/ 32 w 171"/>
                  <a:gd name="T13" fmla="*/ 6 h 431"/>
                  <a:gd name="T14" fmla="*/ 0 w 171"/>
                  <a:gd name="T15" fmla="*/ 25 h 431"/>
                  <a:gd name="T16" fmla="*/ 119 w 171"/>
                  <a:gd name="T17" fmla="*/ 112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1" h="431">
                    <a:moveTo>
                      <a:pt x="119" y="112"/>
                    </a:moveTo>
                    <a:cubicBezTo>
                      <a:pt x="119" y="112"/>
                      <a:pt x="134" y="202"/>
                      <a:pt x="125" y="268"/>
                    </a:cubicBezTo>
                    <a:cubicBezTo>
                      <a:pt x="119" y="315"/>
                      <a:pt x="63" y="383"/>
                      <a:pt x="31" y="421"/>
                    </a:cubicBezTo>
                    <a:cubicBezTo>
                      <a:pt x="38" y="427"/>
                      <a:pt x="43" y="431"/>
                      <a:pt x="43" y="431"/>
                    </a:cubicBezTo>
                    <a:cubicBezTo>
                      <a:pt x="43" y="431"/>
                      <a:pt x="153" y="318"/>
                      <a:pt x="162" y="252"/>
                    </a:cubicBezTo>
                    <a:cubicBezTo>
                      <a:pt x="171" y="186"/>
                      <a:pt x="155" y="96"/>
                      <a:pt x="155" y="96"/>
                    </a:cubicBezTo>
                    <a:cubicBezTo>
                      <a:pt x="155" y="96"/>
                      <a:pt x="70" y="25"/>
                      <a:pt x="32" y="6"/>
                    </a:cubicBezTo>
                    <a:cubicBezTo>
                      <a:pt x="21" y="0"/>
                      <a:pt x="10" y="9"/>
                      <a:pt x="0" y="25"/>
                    </a:cubicBezTo>
                    <a:cubicBezTo>
                      <a:pt x="41" y="48"/>
                      <a:pt x="119" y="112"/>
                      <a:pt x="119" y="112"/>
                    </a:cubicBezTo>
                    <a:close/>
                  </a:path>
                </a:pathLst>
              </a:custGeom>
              <a:solidFill>
                <a:srgbClr val="4483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32" name="Freeform 343"/>
              <p:cNvSpPr>
                <a:spLocks/>
              </p:cNvSpPr>
              <p:nvPr/>
            </p:nvSpPr>
            <p:spPr bwMode="auto">
              <a:xfrm>
                <a:off x="3925" y="1274"/>
                <a:ext cx="57" cy="33"/>
              </a:xfrm>
              <a:custGeom>
                <a:avLst/>
                <a:gdLst>
                  <a:gd name="T0" fmla="*/ 57 w 57"/>
                  <a:gd name="T1" fmla="*/ 13 h 33"/>
                  <a:gd name="T2" fmla="*/ 5 w 57"/>
                  <a:gd name="T3" fmla="*/ 0 h 33"/>
                  <a:gd name="T4" fmla="*/ 0 w 57"/>
                  <a:gd name="T5" fmla="*/ 20 h 33"/>
                  <a:gd name="T6" fmla="*/ 52 w 57"/>
                  <a:gd name="T7" fmla="*/ 33 h 33"/>
                  <a:gd name="T8" fmla="*/ 57 w 57"/>
                  <a:gd name="T9" fmla="*/ 1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33">
                    <a:moveTo>
                      <a:pt x="57" y="13"/>
                    </a:moveTo>
                    <a:lnTo>
                      <a:pt x="5" y="0"/>
                    </a:lnTo>
                    <a:lnTo>
                      <a:pt x="0" y="20"/>
                    </a:lnTo>
                    <a:lnTo>
                      <a:pt x="52" y="33"/>
                    </a:lnTo>
                    <a:lnTo>
                      <a:pt x="57" y="13"/>
                    </a:lnTo>
                    <a:close/>
                  </a:path>
                </a:pathLst>
              </a:custGeom>
              <a:solidFill>
                <a:srgbClr val="F9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33" name="Freeform 344"/>
              <p:cNvSpPr>
                <a:spLocks/>
              </p:cNvSpPr>
              <p:nvPr/>
            </p:nvSpPr>
            <p:spPr bwMode="auto">
              <a:xfrm>
                <a:off x="3925" y="1016"/>
                <a:ext cx="416" cy="275"/>
              </a:xfrm>
              <a:custGeom>
                <a:avLst/>
                <a:gdLst>
                  <a:gd name="T0" fmla="*/ 297 w 414"/>
                  <a:gd name="T1" fmla="*/ 192 h 273"/>
                  <a:gd name="T2" fmla="*/ 214 w 414"/>
                  <a:gd name="T3" fmla="*/ 113 h 273"/>
                  <a:gd name="T4" fmla="*/ 57 w 414"/>
                  <a:gd name="T5" fmla="*/ 273 h 273"/>
                  <a:gd name="T6" fmla="*/ 0 w 414"/>
                  <a:gd name="T7" fmla="*/ 257 h 273"/>
                  <a:gd name="T8" fmla="*/ 99 w 414"/>
                  <a:gd name="T9" fmla="*/ 78 h 273"/>
                  <a:gd name="T10" fmla="*/ 234 w 414"/>
                  <a:gd name="T11" fmla="*/ 0 h 273"/>
                  <a:gd name="T12" fmla="*/ 377 w 414"/>
                  <a:gd name="T13" fmla="*/ 56 h 273"/>
                  <a:gd name="T14" fmla="*/ 297 w 414"/>
                  <a:gd name="T15" fmla="*/ 192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4" h="273">
                    <a:moveTo>
                      <a:pt x="297" y="192"/>
                    </a:moveTo>
                    <a:cubicBezTo>
                      <a:pt x="297" y="192"/>
                      <a:pt x="258" y="130"/>
                      <a:pt x="214" y="113"/>
                    </a:cubicBezTo>
                    <a:cubicBezTo>
                      <a:pt x="171" y="97"/>
                      <a:pt x="78" y="178"/>
                      <a:pt x="57" y="273"/>
                    </a:cubicBezTo>
                    <a:cubicBezTo>
                      <a:pt x="24" y="265"/>
                      <a:pt x="0" y="257"/>
                      <a:pt x="0" y="257"/>
                    </a:cubicBezTo>
                    <a:cubicBezTo>
                      <a:pt x="0" y="257"/>
                      <a:pt x="48" y="121"/>
                      <a:pt x="99" y="78"/>
                    </a:cubicBezTo>
                    <a:cubicBezTo>
                      <a:pt x="150" y="35"/>
                      <a:pt x="234" y="0"/>
                      <a:pt x="234" y="0"/>
                    </a:cubicBezTo>
                    <a:cubicBezTo>
                      <a:pt x="234" y="0"/>
                      <a:pt x="340" y="34"/>
                      <a:pt x="377" y="56"/>
                    </a:cubicBezTo>
                    <a:cubicBezTo>
                      <a:pt x="414" y="78"/>
                      <a:pt x="297" y="192"/>
                      <a:pt x="297" y="192"/>
                    </a:cubicBezTo>
                    <a:close/>
                  </a:path>
                </a:pathLst>
              </a:custGeom>
              <a:solidFill>
                <a:srgbClr val="60AA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34" name="Freeform 345"/>
              <p:cNvSpPr>
                <a:spLocks/>
              </p:cNvSpPr>
              <p:nvPr/>
            </p:nvSpPr>
            <p:spPr bwMode="auto">
              <a:xfrm>
                <a:off x="3925" y="1016"/>
                <a:ext cx="389" cy="264"/>
              </a:xfrm>
              <a:custGeom>
                <a:avLst/>
                <a:gdLst>
                  <a:gd name="T0" fmla="*/ 240 w 387"/>
                  <a:gd name="T1" fmla="*/ 40 h 262"/>
                  <a:gd name="T2" fmla="*/ 105 w 387"/>
                  <a:gd name="T3" fmla="*/ 118 h 262"/>
                  <a:gd name="T4" fmla="*/ 16 w 387"/>
                  <a:gd name="T5" fmla="*/ 262 h 262"/>
                  <a:gd name="T6" fmla="*/ 0 w 387"/>
                  <a:gd name="T7" fmla="*/ 257 h 262"/>
                  <a:gd name="T8" fmla="*/ 99 w 387"/>
                  <a:gd name="T9" fmla="*/ 78 h 262"/>
                  <a:gd name="T10" fmla="*/ 234 w 387"/>
                  <a:gd name="T11" fmla="*/ 0 h 262"/>
                  <a:gd name="T12" fmla="*/ 377 w 387"/>
                  <a:gd name="T13" fmla="*/ 56 h 262"/>
                  <a:gd name="T14" fmla="*/ 377 w 387"/>
                  <a:gd name="T15" fmla="*/ 93 h 262"/>
                  <a:gd name="T16" fmla="*/ 240 w 387"/>
                  <a:gd name="T17" fmla="*/ 40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7" h="262">
                    <a:moveTo>
                      <a:pt x="240" y="40"/>
                    </a:moveTo>
                    <a:cubicBezTo>
                      <a:pt x="240" y="40"/>
                      <a:pt x="156" y="75"/>
                      <a:pt x="105" y="118"/>
                    </a:cubicBezTo>
                    <a:cubicBezTo>
                      <a:pt x="69" y="148"/>
                      <a:pt x="29" y="214"/>
                      <a:pt x="16" y="262"/>
                    </a:cubicBezTo>
                    <a:cubicBezTo>
                      <a:pt x="6" y="259"/>
                      <a:pt x="0" y="257"/>
                      <a:pt x="0" y="257"/>
                    </a:cubicBezTo>
                    <a:cubicBezTo>
                      <a:pt x="0" y="257"/>
                      <a:pt x="48" y="121"/>
                      <a:pt x="99" y="78"/>
                    </a:cubicBezTo>
                    <a:cubicBezTo>
                      <a:pt x="150" y="35"/>
                      <a:pt x="234" y="0"/>
                      <a:pt x="234" y="0"/>
                    </a:cubicBezTo>
                    <a:cubicBezTo>
                      <a:pt x="234" y="0"/>
                      <a:pt x="340" y="34"/>
                      <a:pt x="377" y="56"/>
                    </a:cubicBezTo>
                    <a:cubicBezTo>
                      <a:pt x="387" y="63"/>
                      <a:pt x="385" y="76"/>
                      <a:pt x="377" y="93"/>
                    </a:cubicBezTo>
                    <a:cubicBezTo>
                      <a:pt x="336" y="71"/>
                      <a:pt x="240" y="40"/>
                      <a:pt x="240" y="40"/>
                    </a:cubicBezTo>
                    <a:close/>
                  </a:path>
                </a:pathLst>
              </a:custGeom>
              <a:solidFill>
                <a:srgbClr val="4483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35" name="Freeform 346"/>
              <p:cNvSpPr>
                <a:spLocks/>
              </p:cNvSpPr>
              <p:nvPr/>
            </p:nvSpPr>
            <p:spPr bwMode="auto">
              <a:xfrm>
                <a:off x="3892" y="1297"/>
                <a:ext cx="90" cy="149"/>
              </a:xfrm>
              <a:custGeom>
                <a:avLst/>
                <a:gdLst>
                  <a:gd name="T0" fmla="*/ 47 w 89"/>
                  <a:gd name="T1" fmla="*/ 0 h 148"/>
                  <a:gd name="T2" fmla="*/ 10 w 89"/>
                  <a:gd name="T3" fmla="*/ 61 h 148"/>
                  <a:gd name="T4" fmla="*/ 11 w 89"/>
                  <a:gd name="T5" fmla="*/ 98 h 148"/>
                  <a:gd name="T6" fmla="*/ 23 w 89"/>
                  <a:gd name="T7" fmla="*/ 135 h 148"/>
                  <a:gd name="T8" fmla="*/ 25 w 89"/>
                  <a:gd name="T9" fmla="*/ 133 h 148"/>
                  <a:gd name="T10" fmla="*/ 30 w 89"/>
                  <a:gd name="T11" fmla="*/ 144 h 148"/>
                  <a:gd name="T12" fmla="*/ 36 w 89"/>
                  <a:gd name="T13" fmla="*/ 134 h 148"/>
                  <a:gd name="T14" fmla="*/ 45 w 89"/>
                  <a:gd name="T15" fmla="*/ 148 h 148"/>
                  <a:gd name="T16" fmla="*/ 52 w 89"/>
                  <a:gd name="T17" fmla="*/ 133 h 148"/>
                  <a:gd name="T18" fmla="*/ 61 w 89"/>
                  <a:gd name="T19" fmla="*/ 145 h 148"/>
                  <a:gd name="T20" fmla="*/ 69 w 89"/>
                  <a:gd name="T21" fmla="*/ 128 h 148"/>
                  <a:gd name="T22" fmla="*/ 68 w 89"/>
                  <a:gd name="T23" fmla="*/ 80 h 148"/>
                  <a:gd name="T24" fmla="*/ 74 w 89"/>
                  <a:gd name="T25" fmla="*/ 118 h 148"/>
                  <a:gd name="T26" fmla="*/ 85 w 89"/>
                  <a:gd name="T27" fmla="*/ 107 h 148"/>
                  <a:gd name="T28" fmla="*/ 89 w 89"/>
                  <a:gd name="T29" fmla="*/ 55 h 148"/>
                  <a:gd name="T30" fmla="*/ 79 w 89"/>
                  <a:gd name="T31" fmla="*/ 8 h 148"/>
                  <a:gd name="T32" fmla="*/ 47 w 89"/>
                  <a:gd name="T33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9" h="148">
                    <a:moveTo>
                      <a:pt x="47" y="0"/>
                    </a:moveTo>
                    <a:cubicBezTo>
                      <a:pt x="47" y="0"/>
                      <a:pt x="19" y="43"/>
                      <a:pt x="10" y="61"/>
                    </a:cubicBezTo>
                    <a:cubicBezTo>
                      <a:pt x="0" y="78"/>
                      <a:pt x="8" y="80"/>
                      <a:pt x="11" y="98"/>
                    </a:cubicBezTo>
                    <a:cubicBezTo>
                      <a:pt x="15" y="115"/>
                      <a:pt x="16" y="131"/>
                      <a:pt x="23" y="135"/>
                    </a:cubicBezTo>
                    <a:cubicBezTo>
                      <a:pt x="25" y="133"/>
                      <a:pt x="25" y="133"/>
                      <a:pt x="25" y="133"/>
                    </a:cubicBezTo>
                    <a:cubicBezTo>
                      <a:pt x="25" y="133"/>
                      <a:pt x="25" y="142"/>
                      <a:pt x="30" y="144"/>
                    </a:cubicBezTo>
                    <a:cubicBezTo>
                      <a:pt x="36" y="146"/>
                      <a:pt x="36" y="139"/>
                      <a:pt x="36" y="134"/>
                    </a:cubicBezTo>
                    <a:cubicBezTo>
                      <a:pt x="36" y="144"/>
                      <a:pt x="40" y="148"/>
                      <a:pt x="45" y="148"/>
                    </a:cubicBezTo>
                    <a:cubicBezTo>
                      <a:pt x="49" y="148"/>
                      <a:pt x="52" y="140"/>
                      <a:pt x="52" y="133"/>
                    </a:cubicBezTo>
                    <a:cubicBezTo>
                      <a:pt x="52" y="141"/>
                      <a:pt x="57" y="145"/>
                      <a:pt x="61" y="145"/>
                    </a:cubicBezTo>
                    <a:cubicBezTo>
                      <a:pt x="65" y="146"/>
                      <a:pt x="71" y="141"/>
                      <a:pt x="69" y="128"/>
                    </a:cubicBezTo>
                    <a:cubicBezTo>
                      <a:pt x="67" y="116"/>
                      <a:pt x="68" y="80"/>
                      <a:pt x="68" y="80"/>
                    </a:cubicBezTo>
                    <a:cubicBezTo>
                      <a:pt x="68" y="80"/>
                      <a:pt x="74" y="116"/>
                      <a:pt x="74" y="118"/>
                    </a:cubicBezTo>
                    <a:cubicBezTo>
                      <a:pt x="74" y="121"/>
                      <a:pt x="86" y="123"/>
                      <a:pt x="85" y="107"/>
                    </a:cubicBezTo>
                    <a:cubicBezTo>
                      <a:pt x="83" y="90"/>
                      <a:pt x="88" y="71"/>
                      <a:pt x="89" y="55"/>
                    </a:cubicBezTo>
                    <a:cubicBezTo>
                      <a:pt x="89" y="39"/>
                      <a:pt x="86" y="15"/>
                      <a:pt x="79" y="8"/>
                    </a:cubicBezTo>
                    <a:cubicBezTo>
                      <a:pt x="53" y="2"/>
                      <a:pt x="47" y="0"/>
                      <a:pt x="47" y="0"/>
                    </a:cubicBezTo>
                    <a:close/>
                  </a:path>
                </a:pathLst>
              </a:custGeom>
              <a:solidFill>
                <a:srgbClr val="E7B2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36" name="Freeform 347"/>
              <p:cNvSpPr>
                <a:spLocks/>
              </p:cNvSpPr>
              <p:nvPr/>
            </p:nvSpPr>
            <p:spPr bwMode="auto">
              <a:xfrm>
                <a:off x="4227" y="1512"/>
                <a:ext cx="133" cy="123"/>
              </a:xfrm>
              <a:custGeom>
                <a:avLst/>
                <a:gdLst>
                  <a:gd name="T0" fmla="*/ 133 w 133"/>
                  <a:gd name="T1" fmla="*/ 26 h 122"/>
                  <a:gd name="T2" fmla="*/ 102 w 133"/>
                  <a:gd name="T3" fmla="*/ 90 h 122"/>
                  <a:gd name="T4" fmla="*/ 70 w 133"/>
                  <a:gd name="T5" fmla="*/ 108 h 122"/>
                  <a:gd name="T6" fmla="*/ 32 w 133"/>
                  <a:gd name="T7" fmla="*/ 118 h 122"/>
                  <a:gd name="T8" fmla="*/ 33 w 133"/>
                  <a:gd name="T9" fmla="*/ 116 h 122"/>
                  <a:gd name="T10" fmla="*/ 20 w 133"/>
                  <a:gd name="T11" fmla="*/ 117 h 122"/>
                  <a:gd name="T12" fmla="*/ 25 w 133"/>
                  <a:gd name="T13" fmla="*/ 107 h 122"/>
                  <a:gd name="T14" fmla="*/ 10 w 133"/>
                  <a:gd name="T15" fmla="*/ 107 h 122"/>
                  <a:gd name="T16" fmla="*/ 18 w 133"/>
                  <a:gd name="T17" fmla="*/ 92 h 122"/>
                  <a:gd name="T18" fmla="*/ 3 w 133"/>
                  <a:gd name="T19" fmla="*/ 91 h 122"/>
                  <a:gd name="T20" fmla="*/ 13 w 133"/>
                  <a:gd name="T21" fmla="*/ 76 h 122"/>
                  <a:gd name="T22" fmla="*/ 54 w 133"/>
                  <a:gd name="T23" fmla="*/ 51 h 122"/>
                  <a:gd name="T24" fmla="*/ 18 w 133"/>
                  <a:gd name="T25" fmla="*/ 66 h 122"/>
                  <a:gd name="T26" fmla="*/ 23 w 133"/>
                  <a:gd name="T27" fmla="*/ 51 h 122"/>
                  <a:gd name="T28" fmla="*/ 64 w 133"/>
                  <a:gd name="T29" fmla="*/ 20 h 122"/>
                  <a:gd name="T30" fmla="*/ 109 w 133"/>
                  <a:gd name="T31" fmla="*/ 3 h 122"/>
                  <a:gd name="T32" fmla="*/ 133 w 133"/>
                  <a:gd name="T33" fmla="*/ 26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3" h="122">
                    <a:moveTo>
                      <a:pt x="133" y="26"/>
                    </a:moveTo>
                    <a:cubicBezTo>
                      <a:pt x="133" y="26"/>
                      <a:pt x="112" y="72"/>
                      <a:pt x="102" y="90"/>
                    </a:cubicBezTo>
                    <a:cubicBezTo>
                      <a:pt x="92" y="107"/>
                      <a:pt x="86" y="102"/>
                      <a:pt x="70" y="108"/>
                    </a:cubicBezTo>
                    <a:cubicBezTo>
                      <a:pt x="53" y="114"/>
                      <a:pt x="39" y="122"/>
                      <a:pt x="32" y="118"/>
                    </a:cubicBezTo>
                    <a:cubicBezTo>
                      <a:pt x="33" y="116"/>
                      <a:pt x="33" y="116"/>
                      <a:pt x="33" y="116"/>
                    </a:cubicBezTo>
                    <a:cubicBezTo>
                      <a:pt x="33" y="116"/>
                      <a:pt x="25" y="120"/>
                      <a:pt x="20" y="117"/>
                    </a:cubicBezTo>
                    <a:cubicBezTo>
                      <a:pt x="15" y="113"/>
                      <a:pt x="22" y="109"/>
                      <a:pt x="25" y="107"/>
                    </a:cubicBezTo>
                    <a:cubicBezTo>
                      <a:pt x="17" y="112"/>
                      <a:pt x="12" y="111"/>
                      <a:pt x="10" y="107"/>
                    </a:cubicBezTo>
                    <a:cubicBezTo>
                      <a:pt x="7" y="103"/>
                      <a:pt x="12" y="97"/>
                      <a:pt x="18" y="92"/>
                    </a:cubicBezTo>
                    <a:cubicBezTo>
                      <a:pt x="11" y="97"/>
                      <a:pt x="5" y="94"/>
                      <a:pt x="3" y="91"/>
                    </a:cubicBezTo>
                    <a:cubicBezTo>
                      <a:pt x="0" y="88"/>
                      <a:pt x="1" y="81"/>
                      <a:pt x="13" y="76"/>
                    </a:cubicBezTo>
                    <a:cubicBezTo>
                      <a:pt x="25" y="71"/>
                      <a:pt x="54" y="51"/>
                      <a:pt x="54" y="51"/>
                    </a:cubicBezTo>
                    <a:cubicBezTo>
                      <a:pt x="54" y="51"/>
                      <a:pt x="21" y="65"/>
                      <a:pt x="18" y="66"/>
                    </a:cubicBezTo>
                    <a:cubicBezTo>
                      <a:pt x="16" y="67"/>
                      <a:pt x="8" y="58"/>
                      <a:pt x="23" y="51"/>
                    </a:cubicBezTo>
                    <a:cubicBezTo>
                      <a:pt x="38" y="43"/>
                      <a:pt x="51" y="29"/>
                      <a:pt x="64" y="20"/>
                    </a:cubicBezTo>
                    <a:cubicBezTo>
                      <a:pt x="78" y="11"/>
                      <a:pt x="99" y="0"/>
                      <a:pt x="109" y="3"/>
                    </a:cubicBezTo>
                    <a:cubicBezTo>
                      <a:pt x="128" y="21"/>
                      <a:pt x="133" y="26"/>
                      <a:pt x="133" y="26"/>
                    </a:cubicBezTo>
                    <a:close/>
                  </a:path>
                </a:pathLst>
              </a:custGeom>
              <a:solidFill>
                <a:srgbClr val="E7B2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37" name="Freeform 348"/>
              <p:cNvSpPr>
                <a:spLocks/>
              </p:cNvSpPr>
              <p:nvPr/>
            </p:nvSpPr>
            <p:spPr bwMode="auto">
              <a:xfrm>
                <a:off x="4153" y="1112"/>
                <a:ext cx="240" cy="192"/>
              </a:xfrm>
              <a:custGeom>
                <a:avLst/>
                <a:gdLst>
                  <a:gd name="T0" fmla="*/ 1 w 238"/>
                  <a:gd name="T1" fmla="*/ 105 h 191"/>
                  <a:gd name="T2" fmla="*/ 23 w 238"/>
                  <a:gd name="T3" fmla="*/ 136 h 191"/>
                  <a:gd name="T4" fmla="*/ 152 w 238"/>
                  <a:gd name="T5" fmla="*/ 186 h 191"/>
                  <a:gd name="T6" fmla="*/ 187 w 238"/>
                  <a:gd name="T7" fmla="*/ 175 h 191"/>
                  <a:gd name="T8" fmla="*/ 231 w 238"/>
                  <a:gd name="T9" fmla="*/ 110 h 191"/>
                  <a:gd name="T10" fmla="*/ 223 w 238"/>
                  <a:gd name="T11" fmla="*/ 79 h 191"/>
                  <a:gd name="T12" fmla="*/ 158 w 238"/>
                  <a:gd name="T13" fmla="*/ 40 h 191"/>
                  <a:gd name="T14" fmla="*/ 114 w 238"/>
                  <a:gd name="T15" fmla="*/ 23 h 191"/>
                  <a:gd name="T16" fmla="*/ 27 w 238"/>
                  <a:gd name="T17" fmla="*/ 3 h 191"/>
                  <a:gd name="T18" fmla="*/ 3 w 238"/>
                  <a:gd name="T19" fmla="*/ 21 h 191"/>
                  <a:gd name="T20" fmla="*/ 1 w 238"/>
                  <a:gd name="T21" fmla="*/ 105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8" h="191">
                    <a:moveTo>
                      <a:pt x="1" y="105"/>
                    </a:moveTo>
                    <a:cubicBezTo>
                      <a:pt x="0" y="117"/>
                      <a:pt x="10" y="132"/>
                      <a:pt x="23" y="136"/>
                    </a:cubicBezTo>
                    <a:cubicBezTo>
                      <a:pt x="152" y="186"/>
                      <a:pt x="152" y="186"/>
                      <a:pt x="152" y="186"/>
                    </a:cubicBezTo>
                    <a:cubicBezTo>
                      <a:pt x="164" y="191"/>
                      <a:pt x="180" y="186"/>
                      <a:pt x="187" y="175"/>
                    </a:cubicBezTo>
                    <a:cubicBezTo>
                      <a:pt x="231" y="110"/>
                      <a:pt x="231" y="110"/>
                      <a:pt x="231" y="110"/>
                    </a:cubicBezTo>
                    <a:cubicBezTo>
                      <a:pt x="238" y="99"/>
                      <a:pt x="235" y="85"/>
                      <a:pt x="223" y="79"/>
                    </a:cubicBezTo>
                    <a:cubicBezTo>
                      <a:pt x="158" y="40"/>
                      <a:pt x="158" y="40"/>
                      <a:pt x="158" y="40"/>
                    </a:cubicBezTo>
                    <a:cubicBezTo>
                      <a:pt x="147" y="34"/>
                      <a:pt x="127" y="26"/>
                      <a:pt x="114" y="23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14" y="0"/>
                      <a:pt x="3" y="8"/>
                      <a:pt x="3" y="21"/>
                    </a:cubicBezTo>
                    <a:lnTo>
                      <a:pt x="1" y="105"/>
                    </a:lnTo>
                    <a:close/>
                  </a:path>
                </a:pathLst>
              </a:custGeom>
              <a:solidFill>
                <a:srgbClr val="60AA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38" name="Freeform 349"/>
              <p:cNvSpPr>
                <a:spLocks/>
              </p:cNvSpPr>
              <p:nvPr/>
            </p:nvSpPr>
            <p:spPr bwMode="auto">
              <a:xfrm>
                <a:off x="4185" y="1028"/>
                <a:ext cx="241" cy="256"/>
              </a:xfrm>
              <a:custGeom>
                <a:avLst/>
                <a:gdLst>
                  <a:gd name="T0" fmla="*/ 22 w 240"/>
                  <a:gd name="T1" fmla="*/ 89 h 254"/>
                  <a:gd name="T2" fmla="*/ 79 w 240"/>
                  <a:gd name="T3" fmla="*/ 233 h 254"/>
                  <a:gd name="T4" fmla="*/ 218 w 240"/>
                  <a:gd name="T5" fmla="*/ 164 h 254"/>
                  <a:gd name="T6" fmla="*/ 161 w 240"/>
                  <a:gd name="T7" fmla="*/ 21 h 254"/>
                  <a:gd name="T8" fmla="*/ 22 w 240"/>
                  <a:gd name="T9" fmla="*/ 89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0" h="254">
                    <a:moveTo>
                      <a:pt x="22" y="89"/>
                    </a:moveTo>
                    <a:cubicBezTo>
                      <a:pt x="0" y="148"/>
                      <a:pt x="25" y="212"/>
                      <a:pt x="79" y="233"/>
                    </a:cubicBezTo>
                    <a:cubicBezTo>
                      <a:pt x="133" y="254"/>
                      <a:pt x="195" y="223"/>
                      <a:pt x="218" y="164"/>
                    </a:cubicBezTo>
                    <a:cubicBezTo>
                      <a:pt x="240" y="106"/>
                      <a:pt x="215" y="41"/>
                      <a:pt x="161" y="21"/>
                    </a:cubicBezTo>
                    <a:cubicBezTo>
                      <a:pt x="107" y="0"/>
                      <a:pt x="45" y="31"/>
                      <a:pt x="22" y="89"/>
                    </a:cubicBezTo>
                    <a:close/>
                  </a:path>
                </a:pathLst>
              </a:custGeom>
              <a:solidFill>
                <a:srgbClr val="4A4C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39" name="Freeform 350"/>
              <p:cNvSpPr>
                <a:spLocks/>
              </p:cNvSpPr>
              <p:nvPr/>
            </p:nvSpPr>
            <p:spPr bwMode="auto">
              <a:xfrm>
                <a:off x="4225" y="1046"/>
                <a:ext cx="201" cy="238"/>
              </a:xfrm>
              <a:custGeom>
                <a:avLst/>
                <a:gdLst>
                  <a:gd name="T0" fmla="*/ 131 w 200"/>
                  <a:gd name="T1" fmla="*/ 116 h 236"/>
                  <a:gd name="T2" fmla="*/ 0 w 200"/>
                  <a:gd name="T3" fmla="*/ 188 h 236"/>
                  <a:gd name="T4" fmla="*/ 39 w 200"/>
                  <a:gd name="T5" fmla="*/ 215 h 236"/>
                  <a:gd name="T6" fmla="*/ 178 w 200"/>
                  <a:gd name="T7" fmla="*/ 146 h 236"/>
                  <a:gd name="T8" fmla="*/ 121 w 200"/>
                  <a:gd name="T9" fmla="*/ 3 h 236"/>
                  <a:gd name="T10" fmla="*/ 113 w 200"/>
                  <a:gd name="T11" fmla="*/ 0 h 236"/>
                  <a:gd name="T12" fmla="*/ 131 w 200"/>
                  <a:gd name="T13" fmla="*/ 116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0" h="236">
                    <a:moveTo>
                      <a:pt x="131" y="116"/>
                    </a:moveTo>
                    <a:cubicBezTo>
                      <a:pt x="110" y="172"/>
                      <a:pt x="52" y="203"/>
                      <a:pt x="0" y="188"/>
                    </a:cubicBezTo>
                    <a:cubicBezTo>
                      <a:pt x="11" y="199"/>
                      <a:pt x="24" y="209"/>
                      <a:pt x="39" y="215"/>
                    </a:cubicBezTo>
                    <a:cubicBezTo>
                      <a:pt x="93" y="236"/>
                      <a:pt x="155" y="205"/>
                      <a:pt x="178" y="146"/>
                    </a:cubicBezTo>
                    <a:cubicBezTo>
                      <a:pt x="200" y="88"/>
                      <a:pt x="175" y="23"/>
                      <a:pt x="121" y="3"/>
                    </a:cubicBezTo>
                    <a:cubicBezTo>
                      <a:pt x="118" y="2"/>
                      <a:pt x="116" y="1"/>
                      <a:pt x="113" y="0"/>
                    </a:cubicBezTo>
                    <a:cubicBezTo>
                      <a:pt x="139" y="30"/>
                      <a:pt x="147" y="74"/>
                      <a:pt x="131" y="116"/>
                    </a:cubicBezTo>
                    <a:close/>
                  </a:path>
                </a:pathLst>
              </a:custGeom>
              <a:solidFill>
                <a:srgbClr val="3335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40" name="Freeform 351"/>
              <p:cNvSpPr>
                <a:spLocks/>
              </p:cNvSpPr>
              <p:nvPr/>
            </p:nvSpPr>
            <p:spPr bwMode="auto">
              <a:xfrm>
                <a:off x="2504" y="2984"/>
                <a:ext cx="320" cy="376"/>
              </a:xfrm>
              <a:custGeom>
                <a:avLst/>
                <a:gdLst>
                  <a:gd name="T0" fmla="*/ 304 w 318"/>
                  <a:gd name="T1" fmla="*/ 256 h 374"/>
                  <a:gd name="T2" fmla="*/ 307 w 318"/>
                  <a:gd name="T3" fmla="*/ 197 h 374"/>
                  <a:gd name="T4" fmla="*/ 195 w 318"/>
                  <a:gd name="T5" fmla="*/ 24 h 374"/>
                  <a:gd name="T6" fmla="*/ 142 w 318"/>
                  <a:gd name="T7" fmla="*/ 7 h 374"/>
                  <a:gd name="T8" fmla="*/ 27 w 318"/>
                  <a:gd name="T9" fmla="*/ 50 h 374"/>
                  <a:gd name="T10" fmla="*/ 8 w 318"/>
                  <a:gd name="T11" fmla="*/ 96 h 374"/>
                  <a:gd name="T12" fmla="*/ 52 w 318"/>
                  <a:gd name="T13" fmla="*/ 199 h 374"/>
                  <a:gd name="T14" fmla="*/ 90 w 318"/>
                  <a:gd name="T15" fmla="*/ 259 h 374"/>
                  <a:gd name="T16" fmla="*/ 178 w 318"/>
                  <a:gd name="T17" fmla="*/ 359 h 374"/>
                  <a:gd name="T18" fmla="*/ 224 w 318"/>
                  <a:gd name="T19" fmla="*/ 357 h 374"/>
                  <a:gd name="T20" fmla="*/ 304 w 318"/>
                  <a:gd name="T21" fmla="*/ 256 h 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8" h="374">
                    <a:moveTo>
                      <a:pt x="304" y="256"/>
                    </a:moveTo>
                    <a:cubicBezTo>
                      <a:pt x="317" y="240"/>
                      <a:pt x="318" y="214"/>
                      <a:pt x="307" y="197"/>
                    </a:cubicBezTo>
                    <a:cubicBezTo>
                      <a:pt x="195" y="24"/>
                      <a:pt x="195" y="24"/>
                      <a:pt x="195" y="24"/>
                    </a:cubicBezTo>
                    <a:cubicBezTo>
                      <a:pt x="184" y="8"/>
                      <a:pt x="160" y="0"/>
                      <a:pt x="142" y="7"/>
                    </a:cubicBezTo>
                    <a:cubicBezTo>
                      <a:pt x="27" y="50"/>
                      <a:pt x="27" y="50"/>
                      <a:pt x="27" y="50"/>
                    </a:cubicBezTo>
                    <a:cubicBezTo>
                      <a:pt x="9" y="57"/>
                      <a:pt x="0" y="78"/>
                      <a:pt x="8" y="96"/>
                    </a:cubicBezTo>
                    <a:cubicBezTo>
                      <a:pt x="52" y="199"/>
                      <a:pt x="52" y="199"/>
                      <a:pt x="52" y="199"/>
                    </a:cubicBezTo>
                    <a:cubicBezTo>
                      <a:pt x="60" y="217"/>
                      <a:pt x="77" y="244"/>
                      <a:pt x="90" y="259"/>
                    </a:cubicBezTo>
                    <a:cubicBezTo>
                      <a:pt x="178" y="359"/>
                      <a:pt x="178" y="359"/>
                      <a:pt x="178" y="359"/>
                    </a:cubicBezTo>
                    <a:cubicBezTo>
                      <a:pt x="192" y="374"/>
                      <a:pt x="212" y="373"/>
                      <a:pt x="224" y="357"/>
                    </a:cubicBezTo>
                    <a:lnTo>
                      <a:pt x="304" y="256"/>
                    </a:lnTo>
                    <a:close/>
                  </a:path>
                </a:pathLst>
              </a:custGeom>
              <a:solidFill>
                <a:srgbClr val="5F39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41" name="Freeform 352"/>
              <p:cNvSpPr>
                <a:spLocks/>
              </p:cNvSpPr>
              <p:nvPr/>
            </p:nvSpPr>
            <p:spPr bwMode="auto">
              <a:xfrm>
                <a:off x="2504" y="3025"/>
                <a:ext cx="240" cy="335"/>
              </a:xfrm>
              <a:custGeom>
                <a:avLst/>
                <a:gdLst>
                  <a:gd name="T0" fmla="*/ 239 w 239"/>
                  <a:gd name="T1" fmla="*/ 298 h 333"/>
                  <a:gd name="T2" fmla="*/ 224 w 239"/>
                  <a:gd name="T3" fmla="*/ 288 h 333"/>
                  <a:gd name="T4" fmla="*/ 135 w 239"/>
                  <a:gd name="T5" fmla="*/ 189 h 333"/>
                  <a:gd name="T6" fmla="*/ 97 w 239"/>
                  <a:gd name="T7" fmla="*/ 129 h 333"/>
                  <a:gd name="T8" fmla="*/ 53 w 239"/>
                  <a:gd name="T9" fmla="*/ 25 h 333"/>
                  <a:gd name="T10" fmla="*/ 52 w 239"/>
                  <a:gd name="T11" fmla="*/ 0 h 333"/>
                  <a:gd name="T12" fmla="*/ 27 w 239"/>
                  <a:gd name="T13" fmla="*/ 9 h 333"/>
                  <a:gd name="T14" fmla="*/ 8 w 239"/>
                  <a:gd name="T15" fmla="*/ 55 h 333"/>
                  <a:gd name="T16" fmla="*/ 52 w 239"/>
                  <a:gd name="T17" fmla="*/ 158 h 333"/>
                  <a:gd name="T18" fmla="*/ 90 w 239"/>
                  <a:gd name="T19" fmla="*/ 218 h 333"/>
                  <a:gd name="T20" fmla="*/ 178 w 239"/>
                  <a:gd name="T21" fmla="*/ 318 h 333"/>
                  <a:gd name="T22" fmla="*/ 224 w 239"/>
                  <a:gd name="T23" fmla="*/ 316 h 333"/>
                  <a:gd name="T24" fmla="*/ 239 w 239"/>
                  <a:gd name="T25" fmla="*/ 298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9" h="333">
                    <a:moveTo>
                      <a:pt x="239" y="298"/>
                    </a:moveTo>
                    <a:cubicBezTo>
                      <a:pt x="233" y="297"/>
                      <a:pt x="228" y="293"/>
                      <a:pt x="224" y="288"/>
                    </a:cubicBezTo>
                    <a:cubicBezTo>
                      <a:pt x="135" y="189"/>
                      <a:pt x="135" y="189"/>
                      <a:pt x="135" y="189"/>
                    </a:cubicBezTo>
                    <a:cubicBezTo>
                      <a:pt x="122" y="174"/>
                      <a:pt x="105" y="147"/>
                      <a:pt x="97" y="129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49" y="17"/>
                      <a:pt x="49" y="8"/>
                      <a:pt x="52" y="0"/>
                    </a:cubicBezTo>
                    <a:cubicBezTo>
                      <a:pt x="27" y="9"/>
                      <a:pt x="27" y="9"/>
                      <a:pt x="27" y="9"/>
                    </a:cubicBezTo>
                    <a:cubicBezTo>
                      <a:pt x="9" y="16"/>
                      <a:pt x="0" y="37"/>
                      <a:pt x="8" y="55"/>
                    </a:cubicBezTo>
                    <a:cubicBezTo>
                      <a:pt x="52" y="158"/>
                      <a:pt x="52" y="158"/>
                      <a:pt x="52" y="158"/>
                    </a:cubicBezTo>
                    <a:cubicBezTo>
                      <a:pt x="60" y="176"/>
                      <a:pt x="77" y="203"/>
                      <a:pt x="90" y="218"/>
                    </a:cubicBezTo>
                    <a:cubicBezTo>
                      <a:pt x="178" y="318"/>
                      <a:pt x="178" y="318"/>
                      <a:pt x="178" y="318"/>
                    </a:cubicBezTo>
                    <a:cubicBezTo>
                      <a:pt x="192" y="333"/>
                      <a:pt x="212" y="332"/>
                      <a:pt x="224" y="316"/>
                    </a:cubicBezTo>
                    <a:lnTo>
                      <a:pt x="239" y="298"/>
                    </a:lnTo>
                    <a:close/>
                  </a:path>
                </a:pathLst>
              </a:custGeom>
              <a:solidFill>
                <a:srgbClr val="7748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42" name="Freeform 353"/>
              <p:cNvSpPr>
                <a:spLocks/>
              </p:cNvSpPr>
              <p:nvPr/>
            </p:nvSpPr>
            <p:spPr bwMode="auto">
              <a:xfrm>
                <a:off x="2861" y="2769"/>
                <a:ext cx="29" cy="55"/>
              </a:xfrm>
              <a:custGeom>
                <a:avLst/>
                <a:gdLst>
                  <a:gd name="T0" fmla="*/ 10 w 29"/>
                  <a:gd name="T1" fmla="*/ 55 h 55"/>
                  <a:gd name="T2" fmla="*/ 0 w 29"/>
                  <a:gd name="T3" fmla="*/ 4 h 55"/>
                  <a:gd name="T4" fmla="*/ 20 w 29"/>
                  <a:gd name="T5" fmla="*/ 0 h 55"/>
                  <a:gd name="T6" fmla="*/ 29 w 29"/>
                  <a:gd name="T7" fmla="*/ 51 h 55"/>
                  <a:gd name="T8" fmla="*/ 10 w 29"/>
                  <a:gd name="T9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55">
                    <a:moveTo>
                      <a:pt x="10" y="55"/>
                    </a:moveTo>
                    <a:lnTo>
                      <a:pt x="0" y="4"/>
                    </a:lnTo>
                    <a:lnTo>
                      <a:pt x="20" y="0"/>
                    </a:lnTo>
                    <a:lnTo>
                      <a:pt x="29" y="51"/>
                    </a:lnTo>
                    <a:lnTo>
                      <a:pt x="10" y="55"/>
                    </a:lnTo>
                    <a:close/>
                  </a:path>
                </a:pathLst>
              </a:custGeom>
              <a:solidFill>
                <a:srgbClr val="F9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43" name="Freeform 354"/>
              <p:cNvSpPr>
                <a:spLocks/>
              </p:cNvSpPr>
              <p:nvPr/>
            </p:nvSpPr>
            <p:spPr bwMode="auto">
              <a:xfrm>
                <a:off x="2571" y="2770"/>
                <a:ext cx="302" cy="390"/>
              </a:xfrm>
              <a:custGeom>
                <a:avLst/>
                <a:gdLst>
                  <a:gd name="T0" fmla="*/ 188 w 300"/>
                  <a:gd name="T1" fmla="*/ 279 h 388"/>
                  <a:gd name="T2" fmla="*/ 114 w 300"/>
                  <a:gd name="T3" fmla="*/ 191 h 388"/>
                  <a:gd name="T4" fmla="*/ 300 w 300"/>
                  <a:gd name="T5" fmla="*/ 57 h 388"/>
                  <a:gd name="T6" fmla="*/ 288 w 300"/>
                  <a:gd name="T7" fmla="*/ 0 h 388"/>
                  <a:gd name="T8" fmla="*/ 87 w 300"/>
                  <a:gd name="T9" fmla="*/ 74 h 388"/>
                  <a:gd name="T10" fmla="*/ 0 w 300"/>
                  <a:gd name="T11" fmla="*/ 204 h 388"/>
                  <a:gd name="T12" fmla="*/ 47 w 300"/>
                  <a:gd name="T13" fmla="*/ 350 h 388"/>
                  <a:gd name="T14" fmla="*/ 188 w 300"/>
                  <a:gd name="T15" fmla="*/ 279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0" h="388">
                    <a:moveTo>
                      <a:pt x="188" y="279"/>
                    </a:moveTo>
                    <a:cubicBezTo>
                      <a:pt x="188" y="279"/>
                      <a:pt x="128" y="235"/>
                      <a:pt x="114" y="191"/>
                    </a:cubicBezTo>
                    <a:cubicBezTo>
                      <a:pt x="100" y="147"/>
                      <a:pt x="204" y="72"/>
                      <a:pt x="300" y="57"/>
                    </a:cubicBezTo>
                    <a:cubicBezTo>
                      <a:pt x="294" y="23"/>
                      <a:pt x="288" y="0"/>
                      <a:pt x="288" y="0"/>
                    </a:cubicBezTo>
                    <a:cubicBezTo>
                      <a:pt x="288" y="0"/>
                      <a:pt x="133" y="26"/>
                      <a:pt x="87" y="74"/>
                    </a:cubicBezTo>
                    <a:cubicBezTo>
                      <a:pt x="40" y="122"/>
                      <a:pt x="0" y="204"/>
                      <a:pt x="0" y="204"/>
                    </a:cubicBezTo>
                    <a:cubicBezTo>
                      <a:pt x="0" y="204"/>
                      <a:pt x="27" y="311"/>
                      <a:pt x="47" y="350"/>
                    </a:cubicBezTo>
                    <a:cubicBezTo>
                      <a:pt x="67" y="388"/>
                      <a:pt x="188" y="279"/>
                      <a:pt x="188" y="279"/>
                    </a:cubicBezTo>
                    <a:close/>
                  </a:path>
                </a:pathLst>
              </a:custGeom>
              <a:solidFill>
                <a:srgbClr val="CFC8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44" name="Freeform 355"/>
              <p:cNvSpPr>
                <a:spLocks/>
              </p:cNvSpPr>
              <p:nvPr/>
            </p:nvSpPr>
            <p:spPr bwMode="auto">
              <a:xfrm>
                <a:off x="2571" y="2770"/>
                <a:ext cx="294" cy="363"/>
              </a:xfrm>
              <a:custGeom>
                <a:avLst/>
                <a:gdLst>
                  <a:gd name="T0" fmla="*/ 39 w 292"/>
                  <a:gd name="T1" fmla="*/ 212 h 361"/>
                  <a:gd name="T2" fmla="*/ 125 w 292"/>
                  <a:gd name="T3" fmla="*/ 82 h 361"/>
                  <a:gd name="T4" fmla="*/ 292 w 292"/>
                  <a:gd name="T5" fmla="*/ 15 h 361"/>
                  <a:gd name="T6" fmla="*/ 288 w 292"/>
                  <a:gd name="T7" fmla="*/ 0 h 361"/>
                  <a:gd name="T8" fmla="*/ 87 w 292"/>
                  <a:gd name="T9" fmla="*/ 74 h 361"/>
                  <a:gd name="T10" fmla="*/ 0 w 292"/>
                  <a:gd name="T11" fmla="*/ 204 h 361"/>
                  <a:gd name="T12" fmla="*/ 47 w 292"/>
                  <a:gd name="T13" fmla="*/ 350 h 361"/>
                  <a:gd name="T14" fmla="*/ 83 w 292"/>
                  <a:gd name="T15" fmla="*/ 353 h 361"/>
                  <a:gd name="T16" fmla="*/ 39 w 292"/>
                  <a:gd name="T17" fmla="*/ 212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2" h="361">
                    <a:moveTo>
                      <a:pt x="39" y="212"/>
                    </a:moveTo>
                    <a:cubicBezTo>
                      <a:pt x="39" y="212"/>
                      <a:pt x="79" y="131"/>
                      <a:pt x="125" y="82"/>
                    </a:cubicBezTo>
                    <a:cubicBezTo>
                      <a:pt x="158" y="48"/>
                      <a:pt x="243" y="26"/>
                      <a:pt x="292" y="15"/>
                    </a:cubicBezTo>
                    <a:cubicBezTo>
                      <a:pt x="289" y="5"/>
                      <a:pt x="288" y="0"/>
                      <a:pt x="288" y="0"/>
                    </a:cubicBezTo>
                    <a:cubicBezTo>
                      <a:pt x="288" y="0"/>
                      <a:pt x="133" y="26"/>
                      <a:pt x="87" y="74"/>
                    </a:cubicBezTo>
                    <a:cubicBezTo>
                      <a:pt x="40" y="122"/>
                      <a:pt x="0" y="204"/>
                      <a:pt x="0" y="204"/>
                    </a:cubicBezTo>
                    <a:cubicBezTo>
                      <a:pt x="0" y="204"/>
                      <a:pt x="27" y="311"/>
                      <a:pt x="47" y="350"/>
                    </a:cubicBezTo>
                    <a:cubicBezTo>
                      <a:pt x="53" y="361"/>
                      <a:pt x="67" y="360"/>
                      <a:pt x="83" y="353"/>
                    </a:cubicBezTo>
                    <a:cubicBezTo>
                      <a:pt x="64" y="310"/>
                      <a:pt x="39" y="212"/>
                      <a:pt x="39" y="212"/>
                    </a:cubicBezTo>
                    <a:close/>
                  </a:path>
                </a:pathLst>
              </a:custGeom>
              <a:solidFill>
                <a:srgbClr val="AEA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45" name="Freeform 356"/>
              <p:cNvSpPr>
                <a:spLocks/>
              </p:cNvSpPr>
              <p:nvPr/>
            </p:nvSpPr>
            <p:spPr bwMode="auto">
              <a:xfrm>
                <a:off x="3041" y="3191"/>
                <a:ext cx="49" cy="53"/>
              </a:xfrm>
              <a:custGeom>
                <a:avLst/>
                <a:gdLst>
                  <a:gd name="T0" fmla="*/ 0 w 49"/>
                  <a:gd name="T1" fmla="*/ 13 h 53"/>
                  <a:gd name="T2" fmla="*/ 33 w 49"/>
                  <a:gd name="T3" fmla="*/ 53 h 53"/>
                  <a:gd name="T4" fmla="*/ 49 w 49"/>
                  <a:gd name="T5" fmla="*/ 40 h 53"/>
                  <a:gd name="T6" fmla="*/ 15 w 49"/>
                  <a:gd name="T7" fmla="*/ 0 h 53"/>
                  <a:gd name="T8" fmla="*/ 0 w 49"/>
                  <a:gd name="T9" fmla="*/ 1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53">
                    <a:moveTo>
                      <a:pt x="0" y="13"/>
                    </a:moveTo>
                    <a:lnTo>
                      <a:pt x="33" y="53"/>
                    </a:lnTo>
                    <a:lnTo>
                      <a:pt x="49" y="40"/>
                    </a:lnTo>
                    <a:lnTo>
                      <a:pt x="15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9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46" name="Freeform 357"/>
              <p:cNvSpPr>
                <a:spLocks/>
              </p:cNvSpPr>
              <p:nvPr/>
            </p:nvSpPr>
            <p:spPr bwMode="auto">
              <a:xfrm>
                <a:off x="2637" y="3124"/>
                <a:ext cx="442" cy="214"/>
              </a:xfrm>
              <a:custGeom>
                <a:avLst/>
                <a:gdLst>
                  <a:gd name="T0" fmla="*/ 161 w 440"/>
                  <a:gd name="T1" fmla="*/ 0 h 213"/>
                  <a:gd name="T2" fmla="*/ 182 w 440"/>
                  <a:gd name="T3" fmla="*/ 113 h 213"/>
                  <a:gd name="T4" fmla="*/ 403 w 440"/>
                  <a:gd name="T5" fmla="*/ 76 h 213"/>
                  <a:gd name="T6" fmla="*/ 440 w 440"/>
                  <a:gd name="T7" fmla="*/ 122 h 213"/>
                  <a:gd name="T8" fmla="*/ 254 w 440"/>
                  <a:gd name="T9" fmla="*/ 209 h 213"/>
                  <a:gd name="T10" fmla="*/ 99 w 440"/>
                  <a:gd name="T11" fmla="*/ 192 h 213"/>
                  <a:gd name="T12" fmla="*/ 17 w 440"/>
                  <a:gd name="T13" fmla="*/ 63 h 213"/>
                  <a:gd name="T14" fmla="*/ 161 w 440"/>
                  <a:gd name="T15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0" h="213">
                    <a:moveTo>
                      <a:pt x="161" y="0"/>
                    </a:moveTo>
                    <a:cubicBezTo>
                      <a:pt x="161" y="0"/>
                      <a:pt x="157" y="74"/>
                      <a:pt x="182" y="113"/>
                    </a:cubicBezTo>
                    <a:cubicBezTo>
                      <a:pt x="207" y="152"/>
                      <a:pt x="330" y="141"/>
                      <a:pt x="403" y="76"/>
                    </a:cubicBezTo>
                    <a:cubicBezTo>
                      <a:pt x="426" y="102"/>
                      <a:pt x="440" y="122"/>
                      <a:pt x="440" y="122"/>
                    </a:cubicBezTo>
                    <a:cubicBezTo>
                      <a:pt x="440" y="122"/>
                      <a:pt x="321" y="204"/>
                      <a:pt x="254" y="209"/>
                    </a:cubicBezTo>
                    <a:cubicBezTo>
                      <a:pt x="188" y="213"/>
                      <a:pt x="99" y="192"/>
                      <a:pt x="99" y="192"/>
                    </a:cubicBezTo>
                    <a:cubicBezTo>
                      <a:pt x="99" y="192"/>
                      <a:pt x="34" y="103"/>
                      <a:pt x="17" y="63"/>
                    </a:cubicBezTo>
                    <a:cubicBezTo>
                      <a:pt x="0" y="24"/>
                      <a:pt x="161" y="0"/>
                      <a:pt x="161" y="0"/>
                    </a:cubicBezTo>
                    <a:close/>
                  </a:path>
                </a:pathLst>
              </a:custGeom>
              <a:solidFill>
                <a:srgbClr val="CFC8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47" name="Freeform 358"/>
              <p:cNvSpPr>
                <a:spLocks/>
              </p:cNvSpPr>
              <p:nvPr/>
            </p:nvSpPr>
            <p:spPr bwMode="auto">
              <a:xfrm>
                <a:off x="2649" y="3157"/>
                <a:ext cx="430" cy="181"/>
              </a:xfrm>
              <a:custGeom>
                <a:avLst/>
                <a:gdLst>
                  <a:gd name="T0" fmla="*/ 106 w 428"/>
                  <a:gd name="T1" fmla="*/ 124 h 180"/>
                  <a:gd name="T2" fmla="*/ 261 w 428"/>
                  <a:gd name="T3" fmla="*/ 140 h 180"/>
                  <a:gd name="T4" fmla="*/ 418 w 428"/>
                  <a:gd name="T5" fmla="*/ 76 h 180"/>
                  <a:gd name="T6" fmla="*/ 428 w 428"/>
                  <a:gd name="T7" fmla="*/ 89 h 180"/>
                  <a:gd name="T8" fmla="*/ 242 w 428"/>
                  <a:gd name="T9" fmla="*/ 176 h 180"/>
                  <a:gd name="T10" fmla="*/ 87 w 428"/>
                  <a:gd name="T11" fmla="*/ 159 h 180"/>
                  <a:gd name="T12" fmla="*/ 5 w 428"/>
                  <a:gd name="T13" fmla="*/ 30 h 180"/>
                  <a:gd name="T14" fmla="*/ 26 w 428"/>
                  <a:gd name="T15" fmla="*/ 0 h 180"/>
                  <a:gd name="T16" fmla="*/ 106 w 428"/>
                  <a:gd name="T17" fmla="*/ 124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8" h="180">
                    <a:moveTo>
                      <a:pt x="106" y="124"/>
                    </a:moveTo>
                    <a:cubicBezTo>
                      <a:pt x="106" y="124"/>
                      <a:pt x="194" y="145"/>
                      <a:pt x="261" y="140"/>
                    </a:cubicBezTo>
                    <a:cubicBezTo>
                      <a:pt x="308" y="137"/>
                      <a:pt x="379" y="107"/>
                      <a:pt x="418" y="76"/>
                    </a:cubicBezTo>
                    <a:cubicBezTo>
                      <a:pt x="424" y="84"/>
                      <a:pt x="428" y="89"/>
                      <a:pt x="428" y="89"/>
                    </a:cubicBezTo>
                    <a:cubicBezTo>
                      <a:pt x="428" y="89"/>
                      <a:pt x="309" y="171"/>
                      <a:pt x="242" y="176"/>
                    </a:cubicBezTo>
                    <a:cubicBezTo>
                      <a:pt x="176" y="180"/>
                      <a:pt x="87" y="159"/>
                      <a:pt x="87" y="159"/>
                    </a:cubicBezTo>
                    <a:cubicBezTo>
                      <a:pt x="87" y="159"/>
                      <a:pt x="22" y="70"/>
                      <a:pt x="5" y="30"/>
                    </a:cubicBezTo>
                    <a:cubicBezTo>
                      <a:pt x="0" y="19"/>
                      <a:pt x="10" y="9"/>
                      <a:pt x="26" y="0"/>
                    </a:cubicBezTo>
                    <a:cubicBezTo>
                      <a:pt x="46" y="42"/>
                      <a:pt x="106" y="124"/>
                      <a:pt x="106" y="124"/>
                    </a:cubicBezTo>
                    <a:close/>
                  </a:path>
                </a:pathLst>
              </a:custGeom>
              <a:solidFill>
                <a:srgbClr val="AEA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48" name="Freeform 359"/>
              <p:cNvSpPr>
                <a:spLocks/>
              </p:cNvSpPr>
              <p:nvPr/>
            </p:nvSpPr>
            <p:spPr bwMode="auto">
              <a:xfrm>
                <a:off x="3057" y="3091"/>
                <a:ext cx="126" cy="129"/>
              </a:xfrm>
              <a:custGeom>
                <a:avLst/>
                <a:gdLst>
                  <a:gd name="T0" fmla="*/ 24 w 126"/>
                  <a:gd name="T1" fmla="*/ 128 h 128"/>
                  <a:gd name="T2" fmla="*/ 89 w 126"/>
                  <a:gd name="T3" fmla="*/ 101 h 128"/>
                  <a:gd name="T4" fmla="*/ 109 w 126"/>
                  <a:gd name="T5" fmla="*/ 70 h 128"/>
                  <a:gd name="T6" fmla="*/ 122 w 126"/>
                  <a:gd name="T7" fmla="*/ 33 h 128"/>
                  <a:gd name="T8" fmla="*/ 120 w 126"/>
                  <a:gd name="T9" fmla="*/ 34 h 128"/>
                  <a:gd name="T10" fmla="*/ 122 w 126"/>
                  <a:gd name="T11" fmla="*/ 22 h 128"/>
                  <a:gd name="T12" fmla="*/ 111 w 126"/>
                  <a:gd name="T13" fmla="*/ 26 h 128"/>
                  <a:gd name="T14" fmla="*/ 112 w 126"/>
                  <a:gd name="T15" fmla="*/ 10 h 128"/>
                  <a:gd name="T16" fmla="*/ 97 w 126"/>
                  <a:gd name="T17" fmla="*/ 18 h 128"/>
                  <a:gd name="T18" fmla="*/ 97 w 126"/>
                  <a:gd name="T19" fmla="*/ 2 h 128"/>
                  <a:gd name="T20" fmla="*/ 81 w 126"/>
                  <a:gd name="T21" fmla="*/ 12 h 128"/>
                  <a:gd name="T22" fmla="*/ 54 w 126"/>
                  <a:gd name="T23" fmla="*/ 51 h 128"/>
                  <a:gd name="T24" fmla="*/ 71 w 126"/>
                  <a:gd name="T25" fmla="*/ 16 h 128"/>
                  <a:gd name="T26" fmla="*/ 55 w 126"/>
                  <a:gd name="T27" fmla="*/ 20 h 128"/>
                  <a:gd name="T28" fmla="*/ 22 w 126"/>
                  <a:gd name="T29" fmla="*/ 60 h 128"/>
                  <a:gd name="T30" fmla="*/ 2 w 126"/>
                  <a:gd name="T31" fmla="*/ 103 h 128"/>
                  <a:gd name="T32" fmla="*/ 24 w 126"/>
                  <a:gd name="T33" fmla="*/ 12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6" h="128">
                    <a:moveTo>
                      <a:pt x="24" y="128"/>
                    </a:moveTo>
                    <a:cubicBezTo>
                      <a:pt x="24" y="128"/>
                      <a:pt x="71" y="110"/>
                      <a:pt x="89" y="101"/>
                    </a:cubicBezTo>
                    <a:cubicBezTo>
                      <a:pt x="107" y="92"/>
                      <a:pt x="102" y="86"/>
                      <a:pt x="109" y="70"/>
                    </a:cubicBezTo>
                    <a:cubicBezTo>
                      <a:pt x="117" y="54"/>
                      <a:pt x="126" y="40"/>
                      <a:pt x="122" y="33"/>
                    </a:cubicBezTo>
                    <a:cubicBezTo>
                      <a:pt x="120" y="34"/>
                      <a:pt x="120" y="34"/>
                      <a:pt x="120" y="34"/>
                    </a:cubicBezTo>
                    <a:cubicBezTo>
                      <a:pt x="120" y="34"/>
                      <a:pt x="125" y="27"/>
                      <a:pt x="122" y="22"/>
                    </a:cubicBezTo>
                    <a:cubicBezTo>
                      <a:pt x="118" y="16"/>
                      <a:pt x="114" y="23"/>
                      <a:pt x="111" y="26"/>
                    </a:cubicBezTo>
                    <a:cubicBezTo>
                      <a:pt x="117" y="18"/>
                      <a:pt x="116" y="13"/>
                      <a:pt x="112" y="10"/>
                    </a:cubicBezTo>
                    <a:cubicBezTo>
                      <a:pt x="108" y="7"/>
                      <a:pt x="102" y="12"/>
                      <a:pt x="97" y="18"/>
                    </a:cubicBezTo>
                    <a:cubicBezTo>
                      <a:pt x="102" y="11"/>
                      <a:pt x="100" y="5"/>
                      <a:pt x="97" y="2"/>
                    </a:cubicBezTo>
                    <a:cubicBezTo>
                      <a:pt x="94" y="0"/>
                      <a:pt x="87" y="0"/>
                      <a:pt x="81" y="12"/>
                    </a:cubicBezTo>
                    <a:cubicBezTo>
                      <a:pt x="75" y="23"/>
                      <a:pt x="54" y="51"/>
                      <a:pt x="54" y="51"/>
                    </a:cubicBezTo>
                    <a:cubicBezTo>
                      <a:pt x="54" y="51"/>
                      <a:pt x="69" y="19"/>
                      <a:pt x="71" y="16"/>
                    </a:cubicBezTo>
                    <a:cubicBezTo>
                      <a:pt x="72" y="14"/>
                      <a:pt x="64" y="6"/>
                      <a:pt x="55" y="20"/>
                    </a:cubicBezTo>
                    <a:cubicBezTo>
                      <a:pt x="47" y="34"/>
                      <a:pt x="32" y="47"/>
                      <a:pt x="22" y="60"/>
                    </a:cubicBezTo>
                    <a:cubicBezTo>
                      <a:pt x="12" y="72"/>
                      <a:pt x="0" y="93"/>
                      <a:pt x="2" y="103"/>
                    </a:cubicBezTo>
                    <a:cubicBezTo>
                      <a:pt x="20" y="123"/>
                      <a:pt x="24" y="128"/>
                      <a:pt x="24" y="128"/>
                    </a:cubicBezTo>
                    <a:close/>
                  </a:path>
                </a:pathLst>
              </a:custGeom>
              <a:solidFill>
                <a:srgbClr val="E7B2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49" name="Freeform 360"/>
              <p:cNvSpPr>
                <a:spLocks/>
              </p:cNvSpPr>
              <p:nvPr/>
            </p:nvSpPr>
            <p:spPr bwMode="auto">
              <a:xfrm>
                <a:off x="2881" y="2736"/>
                <a:ext cx="149" cy="89"/>
              </a:xfrm>
              <a:custGeom>
                <a:avLst/>
                <a:gdLst>
                  <a:gd name="T0" fmla="*/ 0 w 148"/>
                  <a:gd name="T1" fmla="*/ 41 h 88"/>
                  <a:gd name="T2" fmla="*/ 63 w 148"/>
                  <a:gd name="T3" fmla="*/ 8 h 88"/>
                  <a:gd name="T4" fmla="*/ 100 w 148"/>
                  <a:gd name="T5" fmla="*/ 12 h 88"/>
                  <a:gd name="T6" fmla="*/ 137 w 148"/>
                  <a:gd name="T7" fmla="*/ 26 h 88"/>
                  <a:gd name="T8" fmla="*/ 134 w 148"/>
                  <a:gd name="T9" fmla="*/ 27 h 88"/>
                  <a:gd name="T10" fmla="*/ 145 w 148"/>
                  <a:gd name="T11" fmla="*/ 34 h 88"/>
                  <a:gd name="T12" fmla="*/ 135 w 148"/>
                  <a:gd name="T13" fmla="*/ 39 h 88"/>
                  <a:gd name="T14" fmla="*/ 148 w 148"/>
                  <a:gd name="T15" fmla="*/ 48 h 88"/>
                  <a:gd name="T16" fmla="*/ 132 w 148"/>
                  <a:gd name="T17" fmla="*/ 55 h 88"/>
                  <a:gd name="T18" fmla="*/ 144 w 148"/>
                  <a:gd name="T19" fmla="*/ 65 h 88"/>
                  <a:gd name="T20" fmla="*/ 127 w 148"/>
                  <a:gd name="T21" fmla="*/ 71 h 88"/>
                  <a:gd name="T22" fmla="*/ 79 w 148"/>
                  <a:gd name="T23" fmla="*/ 67 h 88"/>
                  <a:gd name="T24" fmla="*/ 117 w 148"/>
                  <a:gd name="T25" fmla="*/ 76 h 88"/>
                  <a:gd name="T26" fmla="*/ 104 w 148"/>
                  <a:gd name="T27" fmla="*/ 85 h 88"/>
                  <a:gd name="T28" fmla="*/ 52 w 148"/>
                  <a:gd name="T29" fmla="*/ 86 h 88"/>
                  <a:gd name="T30" fmla="*/ 7 w 148"/>
                  <a:gd name="T31" fmla="*/ 74 h 88"/>
                  <a:gd name="T32" fmla="*/ 0 w 148"/>
                  <a:gd name="T33" fmla="*/ 41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8" h="88">
                    <a:moveTo>
                      <a:pt x="0" y="41"/>
                    </a:moveTo>
                    <a:cubicBezTo>
                      <a:pt x="0" y="41"/>
                      <a:pt x="45" y="16"/>
                      <a:pt x="63" y="8"/>
                    </a:cubicBezTo>
                    <a:cubicBezTo>
                      <a:pt x="81" y="0"/>
                      <a:pt x="83" y="7"/>
                      <a:pt x="100" y="12"/>
                    </a:cubicBezTo>
                    <a:cubicBezTo>
                      <a:pt x="117" y="17"/>
                      <a:pt x="133" y="19"/>
                      <a:pt x="137" y="26"/>
                    </a:cubicBezTo>
                    <a:cubicBezTo>
                      <a:pt x="134" y="27"/>
                      <a:pt x="134" y="27"/>
                      <a:pt x="134" y="27"/>
                    </a:cubicBezTo>
                    <a:cubicBezTo>
                      <a:pt x="134" y="27"/>
                      <a:pt x="143" y="28"/>
                      <a:pt x="145" y="34"/>
                    </a:cubicBezTo>
                    <a:cubicBezTo>
                      <a:pt x="147" y="39"/>
                      <a:pt x="139" y="39"/>
                      <a:pt x="135" y="39"/>
                    </a:cubicBezTo>
                    <a:cubicBezTo>
                      <a:pt x="145" y="40"/>
                      <a:pt x="148" y="43"/>
                      <a:pt x="148" y="48"/>
                    </a:cubicBezTo>
                    <a:cubicBezTo>
                      <a:pt x="147" y="53"/>
                      <a:pt x="140" y="55"/>
                      <a:pt x="132" y="55"/>
                    </a:cubicBezTo>
                    <a:cubicBezTo>
                      <a:pt x="141" y="55"/>
                      <a:pt x="144" y="61"/>
                      <a:pt x="144" y="65"/>
                    </a:cubicBezTo>
                    <a:cubicBezTo>
                      <a:pt x="144" y="69"/>
                      <a:pt x="140" y="74"/>
                      <a:pt x="127" y="71"/>
                    </a:cubicBezTo>
                    <a:cubicBezTo>
                      <a:pt x="114" y="68"/>
                      <a:pt x="79" y="67"/>
                      <a:pt x="79" y="67"/>
                    </a:cubicBezTo>
                    <a:cubicBezTo>
                      <a:pt x="79" y="67"/>
                      <a:pt x="114" y="76"/>
                      <a:pt x="117" y="76"/>
                    </a:cubicBezTo>
                    <a:cubicBezTo>
                      <a:pt x="119" y="76"/>
                      <a:pt x="121" y="88"/>
                      <a:pt x="104" y="85"/>
                    </a:cubicBezTo>
                    <a:cubicBezTo>
                      <a:pt x="88" y="83"/>
                      <a:pt x="68" y="87"/>
                      <a:pt x="52" y="86"/>
                    </a:cubicBezTo>
                    <a:cubicBezTo>
                      <a:pt x="36" y="86"/>
                      <a:pt x="13" y="81"/>
                      <a:pt x="7" y="74"/>
                    </a:cubicBezTo>
                    <a:cubicBezTo>
                      <a:pt x="2" y="47"/>
                      <a:pt x="0" y="41"/>
                      <a:pt x="0" y="41"/>
                    </a:cubicBezTo>
                    <a:close/>
                  </a:path>
                </a:pathLst>
              </a:custGeom>
              <a:solidFill>
                <a:srgbClr val="E7B2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50" name="Freeform 361"/>
              <p:cNvSpPr>
                <a:spLocks/>
              </p:cNvSpPr>
              <p:nvPr/>
            </p:nvSpPr>
            <p:spPr bwMode="auto">
              <a:xfrm>
                <a:off x="2678" y="2954"/>
                <a:ext cx="210" cy="249"/>
              </a:xfrm>
              <a:custGeom>
                <a:avLst/>
                <a:gdLst>
                  <a:gd name="T0" fmla="*/ 200 w 209"/>
                  <a:gd name="T1" fmla="*/ 171 h 248"/>
                  <a:gd name="T2" fmla="*/ 201 w 209"/>
                  <a:gd name="T3" fmla="*/ 133 h 248"/>
                  <a:gd name="T4" fmla="*/ 126 w 209"/>
                  <a:gd name="T5" fmla="*/ 17 h 248"/>
                  <a:gd name="T6" fmla="*/ 91 w 209"/>
                  <a:gd name="T7" fmla="*/ 5 h 248"/>
                  <a:gd name="T8" fmla="*/ 17 w 209"/>
                  <a:gd name="T9" fmla="*/ 32 h 248"/>
                  <a:gd name="T10" fmla="*/ 5 w 209"/>
                  <a:gd name="T11" fmla="*/ 62 h 248"/>
                  <a:gd name="T12" fmla="*/ 35 w 209"/>
                  <a:gd name="T13" fmla="*/ 131 h 248"/>
                  <a:gd name="T14" fmla="*/ 61 w 209"/>
                  <a:gd name="T15" fmla="*/ 171 h 248"/>
                  <a:gd name="T16" fmla="*/ 120 w 209"/>
                  <a:gd name="T17" fmla="*/ 238 h 248"/>
                  <a:gd name="T18" fmla="*/ 149 w 209"/>
                  <a:gd name="T19" fmla="*/ 238 h 248"/>
                  <a:gd name="T20" fmla="*/ 200 w 209"/>
                  <a:gd name="T21" fmla="*/ 171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9" h="248">
                    <a:moveTo>
                      <a:pt x="200" y="171"/>
                    </a:moveTo>
                    <a:cubicBezTo>
                      <a:pt x="208" y="161"/>
                      <a:pt x="209" y="144"/>
                      <a:pt x="201" y="133"/>
                    </a:cubicBezTo>
                    <a:cubicBezTo>
                      <a:pt x="126" y="17"/>
                      <a:pt x="126" y="17"/>
                      <a:pt x="126" y="17"/>
                    </a:cubicBezTo>
                    <a:cubicBezTo>
                      <a:pt x="119" y="6"/>
                      <a:pt x="103" y="0"/>
                      <a:pt x="91" y="5"/>
                    </a:cubicBezTo>
                    <a:cubicBezTo>
                      <a:pt x="17" y="32"/>
                      <a:pt x="17" y="32"/>
                      <a:pt x="17" y="32"/>
                    </a:cubicBezTo>
                    <a:cubicBezTo>
                      <a:pt x="5" y="36"/>
                      <a:pt x="0" y="50"/>
                      <a:pt x="5" y="62"/>
                    </a:cubicBezTo>
                    <a:cubicBezTo>
                      <a:pt x="35" y="131"/>
                      <a:pt x="35" y="131"/>
                      <a:pt x="35" y="131"/>
                    </a:cubicBezTo>
                    <a:cubicBezTo>
                      <a:pt x="41" y="143"/>
                      <a:pt x="52" y="161"/>
                      <a:pt x="61" y="171"/>
                    </a:cubicBezTo>
                    <a:cubicBezTo>
                      <a:pt x="120" y="238"/>
                      <a:pt x="120" y="238"/>
                      <a:pt x="120" y="238"/>
                    </a:cubicBezTo>
                    <a:cubicBezTo>
                      <a:pt x="128" y="248"/>
                      <a:pt x="142" y="248"/>
                      <a:pt x="149" y="238"/>
                    </a:cubicBezTo>
                    <a:lnTo>
                      <a:pt x="200" y="171"/>
                    </a:lnTo>
                    <a:close/>
                  </a:path>
                </a:pathLst>
              </a:custGeom>
              <a:solidFill>
                <a:srgbClr val="CFC8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51" name="Freeform 362"/>
              <p:cNvSpPr>
                <a:spLocks/>
              </p:cNvSpPr>
              <p:nvPr/>
            </p:nvSpPr>
            <p:spPr bwMode="auto">
              <a:xfrm>
                <a:off x="2574" y="2997"/>
                <a:ext cx="255" cy="245"/>
              </a:xfrm>
              <a:custGeom>
                <a:avLst/>
                <a:gdLst>
                  <a:gd name="T0" fmla="*/ 183 w 253"/>
                  <a:gd name="T1" fmla="*/ 210 h 244"/>
                  <a:gd name="T2" fmla="*/ 222 w 253"/>
                  <a:gd name="T3" fmla="*/ 60 h 244"/>
                  <a:gd name="T4" fmla="*/ 70 w 253"/>
                  <a:gd name="T5" fmla="*/ 34 h 244"/>
                  <a:gd name="T6" fmla="*/ 31 w 253"/>
                  <a:gd name="T7" fmla="*/ 184 h 244"/>
                  <a:gd name="T8" fmla="*/ 183 w 253"/>
                  <a:gd name="T9" fmla="*/ 210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3" h="244">
                    <a:moveTo>
                      <a:pt x="183" y="210"/>
                    </a:moveTo>
                    <a:cubicBezTo>
                      <a:pt x="236" y="175"/>
                      <a:pt x="253" y="108"/>
                      <a:pt x="222" y="60"/>
                    </a:cubicBezTo>
                    <a:cubicBezTo>
                      <a:pt x="190" y="11"/>
                      <a:pt x="122" y="0"/>
                      <a:pt x="70" y="34"/>
                    </a:cubicBezTo>
                    <a:cubicBezTo>
                      <a:pt x="17" y="68"/>
                      <a:pt x="0" y="135"/>
                      <a:pt x="31" y="184"/>
                    </a:cubicBezTo>
                    <a:cubicBezTo>
                      <a:pt x="63" y="232"/>
                      <a:pt x="131" y="244"/>
                      <a:pt x="183" y="210"/>
                    </a:cubicBezTo>
                    <a:close/>
                  </a:path>
                </a:pathLst>
              </a:custGeom>
              <a:solidFill>
                <a:srgbClr val="4A4C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52" name="Freeform 363"/>
              <p:cNvSpPr>
                <a:spLocks/>
              </p:cNvSpPr>
              <p:nvPr/>
            </p:nvSpPr>
            <p:spPr bwMode="auto">
              <a:xfrm>
                <a:off x="2574" y="2997"/>
                <a:ext cx="239" cy="191"/>
              </a:xfrm>
              <a:custGeom>
                <a:avLst/>
                <a:gdLst>
                  <a:gd name="T0" fmla="*/ 90 w 237"/>
                  <a:gd name="T1" fmla="*/ 86 h 190"/>
                  <a:gd name="T2" fmla="*/ 237 w 237"/>
                  <a:gd name="T3" fmla="*/ 105 h 190"/>
                  <a:gd name="T4" fmla="*/ 222 w 237"/>
                  <a:gd name="T5" fmla="*/ 60 h 190"/>
                  <a:gd name="T6" fmla="*/ 70 w 237"/>
                  <a:gd name="T7" fmla="*/ 34 h 190"/>
                  <a:gd name="T8" fmla="*/ 31 w 237"/>
                  <a:gd name="T9" fmla="*/ 184 h 190"/>
                  <a:gd name="T10" fmla="*/ 36 w 237"/>
                  <a:gd name="T11" fmla="*/ 190 h 190"/>
                  <a:gd name="T12" fmla="*/ 90 w 237"/>
                  <a:gd name="T13" fmla="*/ 86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7" h="190">
                    <a:moveTo>
                      <a:pt x="90" y="86"/>
                    </a:moveTo>
                    <a:cubicBezTo>
                      <a:pt x="140" y="53"/>
                      <a:pt x="204" y="62"/>
                      <a:pt x="237" y="105"/>
                    </a:cubicBezTo>
                    <a:cubicBezTo>
                      <a:pt x="236" y="89"/>
                      <a:pt x="231" y="74"/>
                      <a:pt x="222" y="60"/>
                    </a:cubicBezTo>
                    <a:cubicBezTo>
                      <a:pt x="190" y="11"/>
                      <a:pt x="122" y="0"/>
                      <a:pt x="70" y="34"/>
                    </a:cubicBezTo>
                    <a:cubicBezTo>
                      <a:pt x="17" y="68"/>
                      <a:pt x="0" y="135"/>
                      <a:pt x="31" y="184"/>
                    </a:cubicBezTo>
                    <a:cubicBezTo>
                      <a:pt x="33" y="186"/>
                      <a:pt x="34" y="188"/>
                      <a:pt x="36" y="190"/>
                    </a:cubicBezTo>
                    <a:cubicBezTo>
                      <a:pt x="33" y="151"/>
                      <a:pt x="52" y="110"/>
                      <a:pt x="90" y="86"/>
                    </a:cubicBezTo>
                    <a:close/>
                  </a:path>
                </a:pathLst>
              </a:custGeom>
              <a:solidFill>
                <a:srgbClr val="3335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53" name="Freeform 364"/>
              <p:cNvSpPr>
                <a:spLocks/>
              </p:cNvSpPr>
              <p:nvPr/>
            </p:nvSpPr>
            <p:spPr bwMode="auto">
              <a:xfrm>
                <a:off x="4115" y="3481"/>
                <a:ext cx="378" cy="287"/>
              </a:xfrm>
              <a:custGeom>
                <a:avLst/>
                <a:gdLst>
                  <a:gd name="T0" fmla="*/ 279 w 376"/>
                  <a:gd name="T1" fmla="*/ 22 h 285"/>
                  <a:gd name="T2" fmla="*/ 223 w 376"/>
                  <a:gd name="T3" fmla="*/ 8 h 285"/>
                  <a:gd name="T4" fmla="*/ 31 w 376"/>
                  <a:gd name="T5" fmla="*/ 83 h 285"/>
                  <a:gd name="T6" fmla="*/ 3 w 376"/>
                  <a:gd name="T7" fmla="*/ 132 h 285"/>
                  <a:gd name="T8" fmla="*/ 23 w 376"/>
                  <a:gd name="T9" fmla="*/ 252 h 285"/>
                  <a:gd name="T10" fmla="*/ 64 w 376"/>
                  <a:gd name="T11" fmla="*/ 281 h 285"/>
                  <a:gd name="T12" fmla="*/ 174 w 376"/>
                  <a:gd name="T13" fmla="*/ 258 h 285"/>
                  <a:gd name="T14" fmla="*/ 240 w 376"/>
                  <a:gd name="T15" fmla="*/ 232 h 285"/>
                  <a:gd name="T16" fmla="*/ 355 w 376"/>
                  <a:gd name="T17" fmla="*/ 166 h 285"/>
                  <a:gd name="T18" fmla="*/ 363 w 376"/>
                  <a:gd name="T19" fmla="*/ 121 h 285"/>
                  <a:gd name="T20" fmla="*/ 279 w 376"/>
                  <a:gd name="T21" fmla="*/ 22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6" h="285">
                    <a:moveTo>
                      <a:pt x="279" y="22"/>
                    </a:moveTo>
                    <a:cubicBezTo>
                      <a:pt x="267" y="7"/>
                      <a:pt x="241" y="0"/>
                      <a:pt x="223" y="8"/>
                    </a:cubicBezTo>
                    <a:cubicBezTo>
                      <a:pt x="31" y="83"/>
                      <a:pt x="31" y="83"/>
                      <a:pt x="31" y="83"/>
                    </a:cubicBezTo>
                    <a:cubicBezTo>
                      <a:pt x="13" y="91"/>
                      <a:pt x="0" y="112"/>
                      <a:pt x="3" y="132"/>
                    </a:cubicBezTo>
                    <a:cubicBezTo>
                      <a:pt x="23" y="252"/>
                      <a:pt x="23" y="252"/>
                      <a:pt x="23" y="252"/>
                    </a:cubicBezTo>
                    <a:cubicBezTo>
                      <a:pt x="26" y="272"/>
                      <a:pt x="44" y="285"/>
                      <a:pt x="64" y="281"/>
                    </a:cubicBezTo>
                    <a:cubicBezTo>
                      <a:pt x="174" y="258"/>
                      <a:pt x="174" y="258"/>
                      <a:pt x="174" y="258"/>
                    </a:cubicBezTo>
                    <a:cubicBezTo>
                      <a:pt x="193" y="254"/>
                      <a:pt x="223" y="242"/>
                      <a:pt x="240" y="232"/>
                    </a:cubicBezTo>
                    <a:cubicBezTo>
                      <a:pt x="355" y="166"/>
                      <a:pt x="355" y="166"/>
                      <a:pt x="355" y="166"/>
                    </a:cubicBezTo>
                    <a:cubicBezTo>
                      <a:pt x="372" y="156"/>
                      <a:pt x="376" y="136"/>
                      <a:pt x="363" y="121"/>
                    </a:cubicBezTo>
                    <a:lnTo>
                      <a:pt x="279" y="22"/>
                    </a:lnTo>
                    <a:close/>
                  </a:path>
                </a:pathLst>
              </a:custGeom>
              <a:solidFill>
                <a:srgbClr val="5F39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54" name="Freeform 365"/>
              <p:cNvSpPr>
                <a:spLocks/>
              </p:cNvSpPr>
              <p:nvPr/>
            </p:nvSpPr>
            <p:spPr bwMode="auto">
              <a:xfrm>
                <a:off x="4133" y="3585"/>
                <a:ext cx="360" cy="183"/>
              </a:xfrm>
              <a:custGeom>
                <a:avLst/>
                <a:gdLst>
                  <a:gd name="T0" fmla="*/ 330 w 358"/>
                  <a:gd name="T1" fmla="*/ 0 h 182"/>
                  <a:gd name="T2" fmla="*/ 318 w 358"/>
                  <a:gd name="T3" fmla="*/ 13 h 182"/>
                  <a:gd name="T4" fmla="*/ 202 w 358"/>
                  <a:gd name="T5" fmla="*/ 79 h 182"/>
                  <a:gd name="T6" fmla="*/ 136 w 358"/>
                  <a:gd name="T7" fmla="*/ 105 h 182"/>
                  <a:gd name="T8" fmla="*/ 26 w 358"/>
                  <a:gd name="T9" fmla="*/ 127 h 182"/>
                  <a:gd name="T10" fmla="*/ 0 w 358"/>
                  <a:gd name="T11" fmla="*/ 123 h 182"/>
                  <a:gd name="T12" fmla="*/ 5 w 358"/>
                  <a:gd name="T13" fmla="*/ 149 h 182"/>
                  <a:gd name="T14" fmla="*/ 46 w 358"/>
                  <a:gd name="T15" fmla="*/ 178 h 182"/>
                  <a:gd name="T16" fmla="*/ 156 w 358"/>
                  <a:gd name="T17" fmla="*/ 155 h 182"/>
                  <a:gd name="T18" fmla="*/ 222 w 358"/>
                  <a:gd name="T19" fmla="*/ 129 h 182"/>
                  <a:gd name="T20" fmla="*/ 337 w 358"/>
                  <a:gd name="T21" fmla="*/ 63 h 182"/>
                  <a:gd name="T22" fmla="*/ 345 w 358"/>
                  <a:gd name="T23" fmla="*/ 18 h 182"/>
                  <a:gd name="T24" fmla="*/ 330 w 358"/>
                  <a:gd name="T25" fmla="*/ 0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8" h="182">
                    <a:moveTo>
                      <a:pt x="330" y="0"/>
                    </a:moveTo>
                    <a:cubicBezTo>
                      <a:pt x="328" y="5"/>
                      <a:pt x="323" y="9"/>
                      <a:pt x="318" y="13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185" y="89"/>
                      <a:pt x="155" y="101"/>
                      <a:pt x="136" y="105"/>
                    </a:cubicBezTo>
                    <a:cubicBezTo>
                      <a:pt x="26" y="127"/>
                      <a:pt x="26" y="127"/>
                      <a:pt x="26" y="127"/>
                    </a:cubicBezTo>
                    <a:cubicBezTo>
                      <a:pt x="17" y="129"/>
                      <a:pt x="8" y="127"/>
                      <a:pt x="0" y="123"/>
                    </a:cubicBezTo>
                    <a:cubicBezTo>
                      <a:pt x="5" y="149"/>
                      <a:pt x="5" y="149"/>
                      <a:pt x="5" y="149"/>
                    </a:cubicBezTo>
                    <a:cubicBezTo>
                      <a:pt x="8" y="169"/>
                      <a:pt x="26" y="182"/>
                      <a:pt x="46" y="178"/>
                    </a:cubicBezTo>
                    <a:cubicBezTo>
                      <a:pt x="156" y="155"/>
                      <a:pt x="156" y="155"/>
                      <a:pt x="156" y="155"/>
                    </a:cubicBezTo>
                    <a:cubicBezTo>
                      <a:pt x="175" y="151"/>
                      <a:pt x="205" y="139"/>
                      <a:pt x="222" y="129"/>
                    </a:cubicBezTo>
                    <a:cubicBezTo>
                      <a:pt x="337" y="63"/>
                      <a:pt x="337" y="63"/>
                      <a:pt x="337" y="63"/>
                    </a:cubicBezTo>
                    <a:cubicBezTo>
                      <a:pt x="354" y="53"/>
                      <a:pt x="358" y="33"/>
                      <a:pt x="345" y="18"/>
                    </a:cubicBezTo>
                    <a:lnTo>
                      <a:pt x="330" y="0"/>
                    </a:lnTo>
                    <a:close/>
                  </a:path>
                </a:pathLst>
              </a:custGeom>
              <a:solidFill>
                <a:srgbClr val="7748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55" name="Freeform 366"/>
              <p:cNvSpPr>
                <a:spLocks/>
              </p:cNvSpPr>
              <p:nvPr/>
            </p:nvSpPr>
            <p:spPr bwMode="auto">
              <a:xfrm>
                <a:off x="3947" y="3340"/>
                <a:ext cx="53" cy="21"/>
              </a:xfrm>
              <a:custGeom>
                <a:avLst/>
                <a:gdLst>
                  <a:gd name="T0" fmla="*/ 53 w 53"/>
                  <a:gd name="T1" fmla="*/ 21 h 21"/>
                  <a:gd name="T2" fmla="*/ 0 w 53"/>
                  <a:gd name="T3" fmla="*/ 20 h 21"/>
                  <a:gd name="T4" fmla="*/ 0 w 53"/>
                  <a:gd name="T5" fmla="*/ 0 h 21"/>
                  <a:gd name="T6" fmla="*/ 53 w 53"/>
                  <a:gd name="T7" fmla="*/ 1 h 21"/>
                  <a:gd name="T8" fmla="*/ 53 w 53"/>
                  <a:gd name="T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21">
                    <a:moveTo>
                      <a:pt x="53" y="21"/>
                    </a:moveTo>
                    <a:lnTo>
                      <a:pt x="0" y="20"/>
                    </a:lnTo>
                    <a:lnTo>
                      <a:pt x="0" y="0"/>
                    </a:lnTo>
                    <a:lnTo>
                      <a:pt x="53" y="1"/>
                    </a:lnTo>
                    <a:lnTo>
                      <a:pt x="53" y="21"/>
                    </a:lnTo>
                    <a:close/>
                  </a:path>
                </a:pathLst>
              </a:custGeom>
              <a:solidFill>
                <a:srgbClr val="F9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56" name="Freeform 367"/>
              <p:cNvSpPr>
                <a:spLocks/>
              </p:cNvSpPr>
              <p:nvPr/>
            </p:nvSpPr>
            <p:spPr bwMode="auto">
              <a:xfrm>
                <a:off x="3938" y="3358"/>
                <a:ext cx="345" cy="327"/>
              </a:xfrm>
              <a:custGeom>
                <a:avLst/>
                <a:gdLst>
                  <a:gd name="T0" fmla="*/ 259 w 343"/>
                  <a:gd name="T1" fmla="*/ 156 h 325"/>
                  <a:gd name="T2" fmla="*/ 159 w 343"/>
                  <a:gd name="T3" fmla="*/ 210 h 325"/>
                  <a:gd name="T4" fmla="*/ 64 w 343"/>
                  <a:gd name="T5" fmla="*/ 1 h 325"/>
                  <a:gd name="T6" fmla="*/ 6 w 343"/>
                  <a:gd name="T7" fmla="*/ 2 h 325"/>
                  <a:gd name="T8" fmla="*/ 39 w 343"/>
                  <a:gd name="T9" fmla="*/ 214 h 325"/>
                  <a:gd name="T10" fmla="*/ 149 w 343"/>
                  <a:gd name="T11" fmla="*/ 325 h 325"/>
                  <a:gd name="T12" fmla="*/ 301 w 343"/>
                  <a:gd name="T13" fmla="*/ 308 h 325"/>
                  <a:gd name="T14" fmla="*/ 259 w 343"/>
                  <a:gd name="T15" fmla="*/ 156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3" h="325">
                    <a:moveTo>
                      <a:pt x="259" y="156"/>
                    </a:moveTo>
                    <a:cubicBezTo>
                      <a:pt x="259" y="156"/>
                      <a:pt x="205" y="205"/>
                      <a:pt x="159" y="210"/>
                    </a:cubicBezTo>
                    <a:cubicBezTo>
                      <a:pt x="113" y="215"/>
                      <a:pt x="60" y="99"/>
                      <a:pt x="64" y="1"/>
                    </a:cubicBezTo>
                    <a:cubicBezTo>
                      <a:pt x="30" y="0"/>
                      <a:pt x="6" y="2"/>
                      <a:pt x="6" y="2"/>
                    </a:cubicBezTo>
                    <a:cubicBezTo>
                      <a:pt x="6" y="2"/>
                      <a:pt x="0" y="159"/>
                      <a:pt x="39" y="214"/>
                    </a:cubicBezTo>
                    <a:cubicBezTo>
                      <a:pt x="77" y="269"/>
                      <a:pt x="149" y="325"/>
                      <a:pt x="149" y="325"/>
                    </a:cubicBezTo>
                    <a:cubicBezTo>
                      <a:pt x="149" y="325"/>
                      <a:pt x="259" y="319"/>
                      <a:pt x="301" y="308"/>
                    </a:cubicBezTo>
                    <a:cubicBezTo>
                      <a:pt x="343" y="296"/>
                      <a:pt x="259" y="156"/>
                      <a:pt x="259" y="156"/>
                    </a:cubicBezTo>
                    <a:close/>
                  </a:path>
                </a:pathLst>
              </a:custGeom>
              <a:solidFill>
                <a:srgbClr val="8ECF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57" name="Freeform 368"/>
              <p:cNvSpPr>
                <a:spLocks/>
              </p:cNvSpPr>
              <p:nvPr/>
            </p:nvSpPr>
            <p:spPr bwMode="auto">
              <a:xfrm>
                <a:off x="3938" y="3359"/>
                <a:ext cx="316" cy="326"/>
              </a:xfrm>
              <a:custGeom>
                <a:avLst/>
                <a:gdLst>
                  <a:gd name="T0" fmla="*/ 165 w 314"/>
                  <a:gd name="T1" fmla="*/ 287 h 324"/>
                  <a:gd name="T2" fmla="*/ 54 w 314"/>
                  <a:gd name="T3" fmla="*/ 177 h 324"/>
                  <a:gd name="T4" fmla="*/ 21 w 314"/>
                  <a:gd name="T5" fmla="*/ 0 h 324"/>
                  <a:gd name="T6" fmla="*/ 6 w 314"/>
                  <a:gd name="T7" fmla="*/ 1 h 324"/>
                  <a:gd name="T8" fmla="*/ 39 w 314"/>
                  <a:gd name="T9" fmla="*/ 213 h 324"/>
                  <a:gd name="T10" fmla="*/ 149 w 314"/>
                  <a:gd name="T11" fmla="*/ 324 h 324"/>
                  <a:gd name="T12" fmla="*/ 301 w 314"/>
                  <a:gd name="T13" fmla="*/ 307 h 324"/>
                  <a:gd name="T14" fmla="*/ 311 w 314"/>
                  <a:gd name="T15" fmla="*/ 272 h 324"/>
                  <a:gd name="T16" fmla="*/ 165 w 314"/>
                  <a:gd name="T17" fmla="*/ 287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4" h="324">
                    <a:moveTo>
                      <a:pt x="165" y="287"/>
                    </a:moveTo>
                    <a:cubicBezTo>
                      <a:pt x="165" y="287"/>
                      <a:pt x="93" y="231"/>
                      <a:pt x="54" y="177"/>
                    </a:cubicBezTo>
                    <a:cubicBezTo>
                      <a:pt x="28" y="138"/>
                      <a:pt x="22" y="50"/>
                      <a:pt x="21" y="0"/>
                    </a:cubicBezTo>
                    <a:cubicBezTo>
                      <a:pt x="11" y="1"/>
                      <a:pt x="6" y="1"/>
                      <a:pt x="6" y="1"/>
                    </a:cubicBezTo>
                    <a:cubicBezTo>
                      <a:pt x="6" y="1"/>
                      <a:pt x="0" y="158"/>
                      <a:pt x="39" y="213"/>
                    </a:cubicBezTo>
                    <a:cubicBezTo>
                      <a:pt x="77" y="268"/>
                      <a:pt x="149" y="324"/>
                      <a:pt x="149" y="324"/>
                    </a:cubicBezTo>
                    <a:cubicBezTo>
                      <a:pt x="149" y="324"/>
                      <a:pt x="259" y="318"/>
                      <a:pt x="301" y="307"/>
                    </a:cubicBezTo>
                    <a:cubicBezTo>
                      <a:pt x="313" y="303"/>
                      <a:pt x="314" y="290"/>
                      <a:pt x="311" y="272"/>
                    </a:cubicBezTo>
                    <a:cubicBezTo>
                      <a:pt x="266" y="282"/>
                      <a:pt x="165" y="287"/>
                      <a:pt x="165" y="287"/>
                    </a:cubicBezTo>
                    <a:close/>
                  </a:path>
                </a:pathLst>
              </a:custGeom>
              <a:solidFill>
                <a:srgbClr val="78B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58" name="Freeform 369"/>
              <p:cNvSpPr>
                <a:spLocks/>
              </p:cNvSpPr>
              <p:nvPr/>
            </p:nvSpPr>
            <p:spPr bwMode="auto">
              <a:xfrm>
                <a:off x="4396" y="3227"/>
                <a:ext cx="56" cy="43"/>
              </a:xfrm>
              <a:custGeom>
                <a:avLst/>
                <a:gdLst>
                  <a:gd name="T0" fmla="*/ 10 w 56"/>
                  <a:gd name="T1" fmla="*/ 43 h 43"/>
                  <a:gd name="T2" fmla="*/ 56 w 56"/>
                  <a:gd name="T3" fmla="*/ 18 h 43"/>
                  <a:gd name="T4" fmla="*/ 46 w 56"/>
                  <a:gd name="T5" fmla="*/ 0 h 43"/>
                  <a:gd name="T6" fmla="*/ 0 w 56"/>
                  <a:gd name="T7" fmla="*/ 25 h 43"/>
                  <a:gd name="T8" fmla="*/ 10 w 56"/>
                  <a:gd name="T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3">
                    <a:moveTo>
                      <a:pt x="10" y="43"/>
                    </a:moveTo>
                    <a:lnTo>
                      <a:pt x="56" y="18"/>
                    </a:lnTo>
                    <a:lnTo>
                      <a:pt x="46" y="0"/>
                    </a:lnTo>
                    <a:lnTo>
                      <a:pt x="0" y="25"/>
                    </a:lnTo>
                    <a:lnTo>
                      <a:pt x="10" y="43"/>
                    </a:lnTo>
                    <a:close/>
                  </a:path>
                </a:pathLst>
              </a:custGeom>
              <a:solidFill>
                <a:srgbClr val="F9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59" name="Freeform 370"/>
              <p:cNvSpPr>
                <a:spLocks/>
              </p:cNvSpPr>
              <p:nvPr/>
            </p:nvSpPr>
            <p:spPr bwMode="auto">
              <a:xfrm>
                <a:off x="4270" y="3241"/>
                <a:ext cx="242" cy="413"/>
              </a:xfrm>
              <a:custGeom>
                <a:avLst/>
                <a:gdLst>
                  <a:gd name="T0" fmla="*/ 9 w 241"/>
                  <a:gd name="T1" fmla="*/ 248 h 411"/>
                  <a:gd name="T2" fmla="*/ 123 w 241"/>
                  <a:gd name="T3" fmla="*/ 251 h 411"/>
                  <a:gd name="T4" fmla="*/ 131 w 241"/>
                  <a:gd name="T5" fmla="*/ 26 h 411"/>
                  <a:gd name="T6" fmla="*/ 184 w 241"/>
                  <a:gd name="T7" fmla="*/ 0 h 411"/>
                  <a:gd name="T8" fmla="*/ 232 w 241"/>
                  <a:gd name="T9" fmla="*/ 199 h 411"/>
                  <a:gd name="T10" fmla="*/ 185 w 241"/>
                  <a:gd name="T11" fmla="*/ 348 h 411"/>
                  <a:gd name="T12" fmla="*/ 42 w 241"/>
                  <a:gd name="T13" fmla="*/ 403 h 411"/>
                  <a:gd name="T14" fmla="*/ 9 w 241"/>
                  <a:gd name="T15" fmla="*/ 248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1" h="411">
                    <a:moveTo>
                      <a:pt x="9" y="248"/>
                    </a:moveTo>
                    <a:cubicBezTo>
                      <a:pt x="9" y="248"/>
                      <a:pt x="80" y="268"/>
                      <a:pt x="123" y="251"/>
                    </a:cubicBezTo>
                    <a:cubicBezTo>
                      <a:pt x="166" y="234"/>
                      <a:pt x="180" y="111"/>
                      <a:pt x="131" y="26"/>
                    </a:cubicBezTo>
                    <a:cubicBezTo>
                      <a:pt x="161" y="10"/>
                      <a:pt x="184" y="0"/>
                      <a:pt x="184" y="0"/>
                    </a:cubicBezTo>
                    <a:cubicBezTo>
                      <a:pt x="184" y="0"/>
                      <a:pt x="241" y="132"/>
                      <a:pt x="232" y="199"/>
                    </a:cubicBezTo>
                    <a:cubicBezTo>
                      <a:pt x="223" y="265"/>
                      <a:pt x="185" y="348"/>
                      <a:pt x="185" y="348"/>
                    </a:cubicBezTo>
                    <a:cubicBezTo>
                      <a:pt x="185" y="348"/>
                      <a:pt x="84" y="394"/>
                      <a:pt x="42" y="403"/>
                    </a:cubicBezTo>
                    <a:cubicBezTo>
                      <a:pt x="0" y="411"/>
                      <a:pt x="9" y="248"/>
                      <a:pt x="9" y="248"/>
                    </a:cubicBezTo>
                    <a:close/>
                  </a:path>
                </a:pathLst>
              </a:custGeom>
              <a:solidFill>
                <a:srgbClr val="8ECF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60" name="Freeform 371"/>
              <p:cNvSpPr>
                <a:spLocks/>
              </p:cNvSpPr>
              <p:nvPr/>
            </p:nvSpPr>
            <p:spPr bwMode="auto">
              <a:xfrm>
                <a:off x="4287" y="3241"/>
                <a:ext cx="225" cy="407"/>
              </a:xfrm>
              <a:custGeom>
                <a:avLst/>
                <a:gdLst>
                  <a:gd name="T0" fmla="*/ 137 w 224"/>
                  <a:gd name="T1" fmla="*/ 322 h 405"/>
                  <a:gd name="T2" fmla="*/ 184 w 224"/>
                  <a:gd name="T3" fmla="*/ 174 h 405"/>
                  <a:gd name="T4" fmla="*/ 152 w 224"/>
                  <a:gd name="T5" fmla="*/ 7 h 405"/>
                  <a:gd name="T6" fmla="*/ 167 w 224"/>
                  <a:gd name="T7" fmla="*/ 0 h 405"/>
                  <a:gd name="T8" fmla="*/ 215 w 224"/>
                  <a:gd name="T9" fmla="*/ 199 h 405"/>
                  <a:gd name="T10" fmla="*/ 168 w 224"/>
                  <a:gd name="T11" fmla="*/ 348 h 405"/>
                  <a:gd name="T12" fmla="*/ 25 w 224"/>
                  <a:gd name="T13" fmla="*/ 403 h 405"/>
                  <a:gd name="T14" fmla="*/ 0 w 224"/>
                  <a:gd name="T15" fmla="*/ 376 h 405"/>
                  <a:gd name="T16" fmla="*/ 137 w 224"/>
                  <a:gd name="T17" fmla="*/ 322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4" h="405">
                    <a:moveTo>
                      <a:pt x="137" y="322"/>
                    </a:moveTo>
                    <a:cubicBezTo>
                      <a:pt x="137" y="322"/>
                      <a:pt x="175" y="240"/>
                      <a:pt x="184" y="174"/>
                    </a:cubicBezTo>
                    <a:cubicBezTo>
                      <a:pt x="190" y="127"/>
                      <a:pt x="174" y="51"/>
                      <a:pt x="152" y="7"/>
                    </a:cubicBezTo>
                    <a:cubicBezTo>
                      <a:pt x="161" y="2"/>
                      <a:pt x="167" y="0"/>
                      <a:pt x="167" y="0"/>
                    </a:cubicBezTo>
                    <a:cubicBezTo>
                      <a:pt x="167" y="0"/>
                      <a:pt x="224" y="132"/>
                      <a:pt x="215" y="199"/>
                    </a:cubicBezTo>
                    <a:cubicBezTo>
                      <a:pt x="206" y="265"/>
                      <a:pt x="168" y="348"/>
                      <a:pt x="168" y="348"/>
                    </a:cubicBezTo>
                    <a:cubicBezTo>
                      <a:pt x="168" y="348"/>
                      <a:pt x="67" y="394"/>
                      <a:pt x="25" y="403"/>
                    </a:cubicBezTo>
                    <a:cubicBezTo>
                      <a:pt x="13" y="405"/>
                      <a:pt x="5" y="394"/>
                      <a:pt x="0" y="376"/>
                    </a:cubicBezTo>
                    <a:cubicBezTo>
                      <a:pt x="45" y="365"/>
                      <a:pt x="137" y="322"/>
                      <a:pt x="137" y="322"/>
                    </a:cubicBezTo>
                    <a:close/>
                  </a:path>
                </a:pathLst>
              </a:custGeom>
              <a:solidFill>
                <a:srgbClr val="78B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61" name="Freeform 372"/>
              <p:cNvSpPr>
                <a:spLocks/>
              </p:cNvSpPr>
              <p:nvPr/>
            </p:nvSpPr>
            <p:spPr bwMode="auto">
              <a:xfrm>
                <a:off x="4316" y="3114"/>
                <a:ext cx="114" cy="136"/>
              </a:xfrm>
              <a:custGeom>
                <a:avLst/>
                <a:gdLst>
                  <a:gd name="T0" fmla="*/ 113 w 113"/>
                  <a:gd name="T1" fmla="*/ 119 h 135"/>
                  <a:gd name="T2" fmla="*/ 99 w 113"/>
                  <a:gd name="T3" fmla="*/ 49 h 135"/>
                  <a:gd name="T4" fmla="*/ 73 w 113"/>
                  <a:gd name="T5" fmla="*/ 23 h 135"/>
                  <a:gd name="T6" fmla="*/ 39 w 113"/>
                  <a:gd name="T7" fmla="*/ 3 h 135"/>
                  <a:gd name="T8" fmla="*/ 40 w 113"/>
                  <a:gd name="T9" fmla="*/ 6 h 135"/>
                  <a:gd name="T10" fmla="*/ 28 w 113"/>
                  <a:gd name="T11" fmla="*/ 2 h 135"/>
                  <a:gd name="T12" fmla="*/ 30 w 113"/>
                  <a:gd name="T13" fmla="*/ 13 h 135"/>
                  <a:gd name="T14" fmla="*/ 15 w 113"/>
                  <a:gd name="T15" fmla="*/ 9 h 135"/>
                  <a:gd name="T16" fmla="*/ 20 w 113"/>
                  <a:gd name="T17" fmla="*/ 25 h 135"/>
                  <a:gd name="T18" fmla="*/ 4 w 113"/>
                  <a:gd name="T19" fmla="*/ 22 h 135"/>
                  <a:gd name="T20" fmla="*/ 10 w 113"/>
                  <a:gd name="T21" fmla="*/ 39 h 135"/>
                  <a:gd name="T22" fmla="*/ 43 w 113"/>
                  <a:gd name="T23" fmla="*/ 74 h 135"/>
                  <a:gd name="T24" fmla="*/ 13 w 113"/>
                  <a:gd name="T25" fmla="*/ 50 h 135"/>
                  <a:gd name="T26" fmla="*/ 13 w 113"/>
                  <a:gd name="T27" fmla="*/ 66 h 135"/>
                  <a:gd name="T28" fmla="*/ 45 w 113"/>
                  <a:gd name="T29" fmla="*/ 107 h 135"/>
                  <a:gd name="T30" fmla="*/ 84 w 113"/>
                  <a:gd name="T31" fmla="*/ 135 h 135"/>
                  <a:gd name="T32" fmla="*/ 113 w 113"/>
                  <a:gd name="T33" fmla="*/ 119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3" h="135">
                    <a:moveTo>
                      <a:pt x="113" y="119"/>
                    </a:moveTo>
                    <a:cubicBezTo>
                      <a:pt x="113" y="119"/>
                      <a:pt x="105" y="69"/>
                      <a:pt x="99" y="49"/>
                    </a:cubicBezTo>
                    <a:cubicBezTo>
                      <a:pt x="94" y="30"/>
                      <a:pt x="88" y="34"/>
                      <a:pt x="73" y="23"/>
                    </a:cubicBezTo>
                    <a:cubicBezTo>
                      <a:pt x="59" y="13"/>
                      <a:pt x="47" y="1"/>
                      <a:pt x="39" y="3"/>
                    </a:cubicBezTo>
                    <a:cubicBezTo>
                      <a:pt x="40" y="6"/>
                      <a:pt x="40" y="6"/>
                      <a:pt x="40" y="6"/>
                    </a:cubicBezTo>
                    <a:cubicBezTo>
                      <a:pt x="40" y="6"/>
                      <a:pt x="34" y="0"/>
                      <a:pt x="28" y="2"/>
                    </a:cubicBezTo>
                    <a:cubicBezTo>
                      <a:pt x="22" y="4"/>
                      <a:pt x="27" y="9"/>
                      <a:pt x="30" y="13"/>
                    </a:cubicBezTo>
                    <a:cubicBezTo>
                      <a:pt x="23" y="6"/>
                      <a:pt x="19" y="5"/>
                      <a:pt x="15" y="9"/>
                    </a:cubicBezTo>
                    <a:cubicBezTo>
                      <a:pt x="11" y="12"/>
                      <a:pt x="15" y="19"/>
                      <a:pt x="20" y="25"/>
                    </a:cubicBezTo>
                    <a:cubicBezTo>
                      <a:pt x="14" y="19"/>
                      <a:pt x="8" y="20"/>
                      <a:pt x="4" y="22"/>
                    </a:cubicBezTo>
                    <a:cubicBezTo>
                      <a:pt x="1" y="24"/>
                      <a:pt x="0" y="32"/>
                      <a:pt x="10" y="39"/>
                    </a:cubicBezTo>
                    <a:cubicBezTo>
                      <a:pt x="20" y="47"/>
                      <a:pt x="43" y="74"/>
                      <a:pt x="43" y="74"/>
                    </a:cubicBezTo>
                    <a:cubicBezTo>
                      <a:pt x="43" y="74"/>
                      <a:pt x="15" y="52"/>
                      <a:pt x="13" y="50"/>
                    </a:cubicBezTo>
                    <a:cubicBezTo>
                      <a:pt x="11" y="48"/>
                      <a:pt x="1" y="55"/>
                      <a:pt x="13" y="66"/>
                    </a:cubicBezTo>
                    <a:cubicBezTo>
                      <a:pt x="26" y="77"/>
                      <a:pt x="35" y="95"/>
                      <a:pt x="45" y="107"/>
                    </a:cubicBezTo>
                    <a:cubicBezTo>
                      <a:pt x="56" y="119"/>
                      <a:pt x="74" y="135"/>
                      <a:pt x="84" y="135"/>
                    </a:cubicBezTo>
                    <a:cubicBezTo>
                      <a:pt x="107" y="122"/>
                      <a:pt x="113" y="119"/>
                      <a:pt x="113" y="119"/>
                    </a:cubicBezTo>
                    <a:close/>
                  </a:path>
                </a:pathLst>
              </a:custGeom>
              <a:solidFill>
                <a:srgbClr val="E7B2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62" name="Freeform 373"/>
              <p:cNvSpPr>
                <a:spLocks/>
              </p:cNvSpPr>
              <p:nvPr/>
            </p:nvSpPr>
            <p:spPr bwMode="auto">
              <a:xfrm>
                <a:off x="3932" y="3196"/>
                <a:ext cx="95" cy="146"/>
              </a:xfrm>
              <a:custGeom>
                <a:avLst/>
                <a:gdLst>
                  <a:gd name="T0" fmla="*/ 24 w 94"/>
                  <a:gd name="T1" fmla="*/ 144 h 145"/>
                  <a:gd name="T2" fmla="*/ 4 w 94"/>
                  <a:gd name="T3" fmla="*/ 76 h 145"/>
                  <a:gd name="T4" fmla="*/ 15 w 94"/>
                  <a:gd name="T5" fmla="*/ 41 h 145"/>
                  <a:gd name="T6" fmla="*/ 36 w 94"/>
                  <a:gd name="T7" fmla="*/ 8 h 145"/>
                  <a:gd name="T8" fmla="*/ 37 w 94"/>
                  <a:gd name="T9" fmla="*/ 11 h 145"/>
                  <a:gd name="T10" fmla="*/ 46 w 94"/>
                  <a:gd name="T11" fmla="*/ 1 h 145"/>
                  <a:gd name="T12" fmla="*/ 49 w 94"/>
                  <a:gd name="T13" fmla="*/ 12 h 145"/>
                  <a:gd name="T14" fmla="*/ 60 w 94"/>
                  <a:gd name="T15" fmla="*/ 1 h 145"/>
                  <a:gd name="T16" fmla="*/ 64 w 94"/>
                  <a:gd name="T17" fmla="*/ 18 h 145"/>
                  <a:gd name="T18" fmla="*/ 76 w 94"/>
                  <a:gd name="T19" fmla="*/ 8 h 145"/>
                  <a:gd name="T20" fmla="*/ 79 w 94"/>
                  <a:gd name="T21" fmla="*/ 26 h 145"/>
                  <a:gd name="T22" fmla="*/ 65 w 94"/>
                  <a:gd name="T23" fmla="*/ 73 h 145"/>
                  <a:gd name="T24" fmla="*/ 81 w 94"/>
                  <a:gd name="T25" fmla="*/ 37 h 145"/>
                  <a:gd name="T26" fmla="*/ 88 w 94"/>
                  <a:gd name="T27" fmla="*/ 52 h 145"/>
                  <a:gd name="T28" fmla="*/ 79 w 94"/>
                  <a:gd name="T29" fmla="*/ 103 h 145"/>
                  <a:gd name="T30" fmla="*/ 57 w 94"/>
                  <a:gd name="T31" fmla="*/ 145 h 145"/>
                  <a:gd name="T32" fmla="*/ 24 w 94"/>
                  <a:gd name="T33" fmla="*/ 144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4" h="145">
                    <a:moveTo>
                      <a:pt x="24" y="144"/>
                    </a:moveTo>
                    <a:cubicBezTo>
                      <a:pt x="24" y="144"/>
                      <a:pt x="8" y="96"/>
                      <a:pt x="4" y="76"/>
                    </a:cubicBezTo>
                    <a:cubicBezTo>
                      <a:pt x="0" y="57"/>
                      <a:pt x="7" y="57"/>
                      <a:pt x="15" y="41"/>
                    </a:cubicBezTo>
                    <a:cubicBezTo>
                      <a:pt x="23" y="25"/>
                      <a:pt x="29" y="10"/>
                      <a:pt x="36" y="8"/>
                    </a:cubicBezTo>
                    <a:cubicBezTo>
                      <a:pt x="37" y="11"/>
                      <a:pt x="37" y="11"/>
                      <a:pt x="37" y="11"/>
                    </a:cubicBezTo>
                    <a:cubicBezTo>
                      <a:pt x="37" y="11"/>
                      <a:pt x="39" y="2"/>
                      <a:pt x="46" y="1"/>
                    </a:cubicBezTo>
                    <a:cubicBezTo>
                      <a:pt x="52" y="0"/>
                      <a:pt x="50" y="8"/>
                      <a:pt x="49" y="12"/>
                    </a:cubicBezTo>
                    <a:cubicBezTo>
                      <a:pt x="52" y="3"/>
                      <a:pt x="56" y="0"/>
                      <a:pt x="60" y="1"/>
                    </a:cubicBezTo>
                    <a:cubicBezTo>
                      <a:pt x="65" y="3"/>
                      <a:pt x="65" y="11"/>
                      <a:pt x="64" y="18"/>
                    </a:cubicBezTo>
                    <a:cubicBezTo>
                      <a:pt x="66" y="10"/>
                      <a:pt x="72" y="8"/>
                      <a:pt x="76" y="8"/>
                    </a:cubicBezTo>
                    <a:cubicBezTo>
                      <a:pt x="80" y="9"/>
                      <a:pt x="84" y="15"/>
                      <a:pt x="79" y="26"/>
                    </a:cubicBezTo>
                    <a:cubicBezTo>
                      <a:pt x="73" y="38"/>
                      <a:pt x="65" y="73"/>
                      <a:pt x="65" y="73"/>
                    </a:cubicBezTo>
                    <a:cubicBezTo>
                      <a:pt x="65" y="73"/>
                      <a:pt x="81" y="40"/>
                      <a:pt x="81" y="37"/>
                    </a:cubicBezTo>
                    <a:cubicBezTo>
                      <a:pt x="82" y="35"/>
                      <a:pt x="94" y="36"/>
                      <a:pt x="88" y="52"/>
                    </a:cubicBezTo>
                    <a:cubicBezTo>
                      <a:pt x="82" y="67"/>
                      <a:pt x="82" y="87"/>
                      <a:pt x="79" y="103"/>
                    </a:cubicBezTo>
                    <a:cubicBezTo>
                      <a:pt x="75" y="118"/>
                      <a:pt x="66" y="141"/>
                      <a:pt x="57" y="145"/>
                    </a:cubicBezTo>
                    <a:cubicBezTo>
                      <a:pt x="30" y="145"/>
                      <a:pt x="24" y="144"/>
                      <a:pt x="24" y="144"/>
                    </a:cubicBezTo>
                    <a:close/>
                  </a:path>
                </a:pathLst>
              </a:custGeom>
              <a:solidFill>
                <a:srgbClr val="E7B2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63" name="Freeform 374"/>
              <p:cNvSpPr>
                <a:spLocks/>
              </p:cNvSpPr>
              <p:nvPr/>
            </p:nvSpPr>
            <p:spPr bwMode="auto">
              <a:xfrm>
                <a:off x="4109" y="3399"/>
                <a:ext cx="251" cy="187"/>
              </a:xfrm>
              <a:custGeom>
                <a:avLst/>
                <a:gdLst>
                  <a:gd name="T0" fmla="*/ 187 w 250"/>
                  <a:gd name="T1" fmla="*/ 13 h 186"/>
                  <a:gd name="T2" fmla="*/ 149 w 250"/>
                  <a:gd name="T3" fmla="*/ 5 h 186"/>
                  <a:gd name="T4" fmla="*/ 21 w 250"/>
                  <a:gd name="T5" fmla="*/ 55 h 186"/>
                  <a:gd name="T6" fmla="*/ 2 w 250"/>
                  <a:gd name="T7" fmla="*/ 87 h 186"/>
                  <a:gd name="T8" fmla="*/ 14 w 250"/>
                  <a:gd name="T9" fmla="*/ 165 h 186"/>
                  <a:gd name="T10" fmla="*/ 41 w 250"/>
                  <a:gd name="T11" fmla="*/ 183 h 186"/>
                  <a:gd name="T12" fmla="*/ 114 w 250"/>
                  <a:gd name="T13" fmla="*/ 167 h 186"/>
                  <a:gd name="T14" fmla="*/ 159 w 250"/>
                  <a:gd name="T15" fmla="*/ 150 h 186"/>
                  <a:gd name="T16" fmla="*/ 236 w 250"/>
                  <a:gd name="T17" fmla="*/ 106 h 186"/>
                  <a:gd name="T18" fmla="*/ 242 w 250"/>
                  <a:gd name="T19" fmla="*/ 77 h 186"/>
                  <a:gd name="T20" fmla="*/ 187 w 250"/>
                  <a:gd name="T21" fmla="*/ 1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0" h="186">
                    <a:moveTo>
                      <a:pt x="187" y="13"/>
                    </a:moveTo>
                    <a:cubicBezTo>
                      <a:pt x="179" y="4"/>
                      <a:pt x="162" y="0"/>
                      <a:pt x="149" y="5"/>
                    </a:cubicBezTo>
                    <a:cubicBezTo>
                      <a:pt x="21" y="55"/>
                      <a:pt x="21" y="55"/>
                      <a:pt x="21" y="55"/>
                    </a:cubicBezTo>
                    <a:cubicBezTo>
                      <a:pt x="8" y="60"/>
                      <a:pt x="0" y="75"/>
                      <a:pt x="2" y="87"/>
                    </a:cubicBezTo>
                    <a:cubicBezTo>
                      <a:pt x="14" y="165"/>
                      <a:pt x="14" y="165"/>
                      <a:pt x="14" y="165"/>
                    </a:cubicBezTo>
                    <a:cubicBezTo>
                      <a:pt x="16" y="178"/>
                      <a:pt x="28" y="186"/>
                      <a:pt x="41" y="183"/>
                    </a:cubicBezTo>
                    <a:cubicBezTo>
                      <a:pt x="114" y="167"/>
                      <a:pt x="114" y="167"/>
                      <a:pt x="114" y="167"/>
                    </a:cubicBezTo>
                    <a:cubicBezTo>
                      <a:pt x="127" y="164"/>
                      <a:pt x="147" y="157"/>
                      <a:pt x="159" y="150"/>
                    </a:cubicBezTo>
                    <a:cubicBezTo>
                      <a:pt x="236" y="106"/>
                      <a:pt x="236" y="106"/>
                      <a:pt x="236" y="106"/>
                    </a:cubicBezTo>
                    <a:cubicBezTo>
                      <a:pt x="248" y="99"/>
                      <a:pt x="250" y="86"/>
                      <a:pt x="242" y="77"/>
                    </a:cubicBezTo>
                    <a:lnTo>
                      <a:pt x="187" y="13"/>
                    </a:lnTo>
                    <a:close/>
                  </a:path>
                </a:pathLst>
              </a:custGeom>
              <a:solidFill>
                <a:srgbClr val="8ECF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64" name="Freeform 375"/>
              <p:cNvSpPr>
                <a:spLocks/>
              </p:cNvSpPr>
              <p:nvPr/>
            </p:nvSpPr>
            <p:spPr bwMode="auto">
              <a:xfrm>
                <a:off x="4134" y="3458"/>
                <a:ext cx="243" cy="255"/>
              </a:xfrm>
              <a:custGeom>
                <a:avLst/>
                <a:gdLst>
                  <a:gd name="T0" fmla="*/ 218 w 241"/>
                  <a:gd name="T1" fmla="*/ 88 h 253"/>
                  <a:gd name="T2" fmla="*/ 79 w 241"/>
                  <a:gd name="T3" fmla="*/ 21 h 253"/>
                  <a:gd name="T4" fmla="*/ 23 w 241"/>
                  <a:gd name="T5" fmla="*/ 165 h 253"/>
                  <a:gd name="T6" fmla="*/ 162 w 241"/>
                  <a:gd name="T7" fmla="*/ 232 h 253"/>
                  <a:gd name="T8" fmla="*/ 218 w 241"/>
                  <a:gd name="T9" fmla="*/ 88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1" h="253">
                    <a:moveTo>
                      <a:pt x="218" y="88"/>
                    </a:moveTo>
                    <a:cubicBezTo>
                      <a:pt x="195" y="30"/>
                      <a:pt x="132" y="0"/>
                      <a:pt x="79" y="21"/>
                    </a:cubicBezTo>
                    <a:cubicBezTo>
                      <a:pt x="25" y="42"/>
                      <a:pt x="0" y="106"/>
                      <a:pt x="23" y="165"/>
                    </a:cubicBezTo>
                    <a:cubicBezTo>
                      <a:pt x="46" y="223"/>
                      <a:pt x="108" y="253"/>
                      <a:pt x="162" y="232"/>
                    </a:cubicBezTo>
                    <a:cubicBezTo>
                      <a:pt x="216" y="211"/>
                      <a:pt x="241" y="147"/>
                      <a:pt x="218" y="88"/>
                    </a:cubicBezTo>
                    <a:close/>
                  </a:path>
                </a:pathLst>
              </a:custGeom>
              <a:solidFill>
                <a:srgbClr val="E8A4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65" name="Freeform 376"/>
              <p:cNvSpPr>
                <a:spLocks/>
              </p:cNvSpPr>
              <p:nvPr/>
            </p:nvSpPr>
            <p:spPr bwMode="auto">
              <a:xfrm>
                <a:off x="4134" y="3471"/>
                <a:ext cx="171" cy="242"/>
              </a:xfrm>
              <a:custGeom>
                <a:avLst/>
                <a:gdLst>
                  <a:gd name="T0" fmla="*/ 78 w 170"/>
                  <a:gd name="T1" fmla="*/ 142 h 240"/>
                  <a:gd name="T2" fmla="*/ 126 w 170"/>
                  <a:gd name="T3" fmla="*/ 2 h 240"/>
                  <a:gd name="T4" fmla="*/ 79 w 170"/>
                  <a:gd name="T5" fmla="*/ 8 h 240"/>
                  <a:gd name="T6" fmla="*/ 23 w 170"/>
                  <a:gd name="T7" fmla="*/ 152 h 240"/>
                  <a:gd name="T8" fmla="*/ 162 w 170"/>
                  <a:gd name="T9" fmla="*/ 219 h 240"/>
                  <a:gd name="T10" fmla="*/ 170 w 170"/>
                  <a:gd name="T11" fmla="*/ 216 h 240"/>
                  <a:gd name="T12" fmla="*/ 78 w 170"/>
                  <a:gd name="T13" fmla="*/ 142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240">
                    <a:moveTo>
                      <a:pt x="78" y="142"/>
                    </a:moveTo>
                    <a:cubicBezTo>
                      <a:pt x="56" y="87"/>
                      <a:pt x="77" y="26"/>
                      <a:pt x="126" y="2"/>
                    </a:cubicBezTo>
                    <a:cubicBezTo>
                      <a:pt x="110" y="0"/>
                      <a:pt x="94" y="2"/>
                      <a:pt x="79" y="8"/>
                    </a:cubicBezTo>
                    <a:cubicBezTo>
                      <a:pt x="25" y="29"/>
                      <a:pt x="0" y="93"/>
                      <a:pt x="23" y="152"/>
                    </a:cubicBezTo>
                    <a:cubicBezTo>
                      <a:pt x="46" y="210"/>
                      <a:pt x="108" y="240"/>
                      <a:pt x="162" y="219"/>
                    </a:cubicBezTo>
                    <a:cubicBezTo>
                      <a:pt x="165" y="218"/>
                      <a:pt x="167" y="217"/>
                      <a:pt x="170" y="216"/>
                    </a:cubicBezTo>
                    <a:cubicBezTo>
                      <a:pt x="131" y="211"/>
                      <a:pt x="94" y="184"/>
                      <a:pt x="78" y="142"/>
                    </a:cubicBezTo>
                    <a:close/>
                  </a:path>
                </a:pathLst>
              </a:custGeom>
              <a:solidFill>
                <a:srgbClr val="D19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66" name="Freeform 377"/>
              <p:cNvSpPr>
                <a:spLocks/>
              </p:cNvSpPr>
              <p:nvPr/>
            </p:nvSpPr>
            <p:spPr bwMode="auto">
              <a:xfrm>
                <a:off x="5013" y="2256"/>
                <a:ext cx="226" cy="377"/>
              </a:xfrm>
              <a:custGeom>
                <a:avLst/>
                <a:gdLst>
                  <a:gd name="T0" fmla="*/ 48 w 225"/>
                  <a:gd name="T1" fmla="*/ 40 h 375"/>
                  <a:gd name="T2" fmla="*/ 11 w 225"/>
                  <a:gd name="T3" fmla="*/ 86 h 375"/>
                  <a:gd name="T4" fmla="*/ 1 w 225"/>
                  <a:gd name="T5" fmla="*/ 292 h 375"/>
                  <a:gd name="T6" fmla="*/ 33 w 225"/>
                  <a:gd name="T7" fmla="*/ 337 h 375"/>
                  <a:gd name="T8" fmla="*/ 151 w 225"/>
                  <a:gd name="T9" fmla="*/ 369 h 375"/>
                  <a:gd name="T10" fmla="*/ 194 w 225"/>
                  <a:gd name="T11" fmla="*/ 344 h 375"/>
                  <a:gd name="T12" fmla="*/ 219 w 225"/>
                  <a:gd name="T13" fmla="*/ 234 h 375"/>
                  <a:gd name="T14" fmla="*/ 223 w 225"/>
                  <a:gd name="T15" fmla="*/ 164 h 375"/>
                  <a:gd name="T16" fmla="*/ 210 w 225"/>
                  <a:gd name="T17" fmla="*/ 31 h 375"/>
                  <a:gd name="T18" fmla="*/ 172 w 225"/>
                  <a:gd name="T19" fmla="*/ 5 h 375"/>
                  <a:gd name="T20" fmla="*/ 48 w 225"/>
                  <a:gd name="T21" fmla="*/ 40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5" h="375">
                    <a:moveTo>
                      <a:pt x="48" y="40"/>
                    </a:moveTo>
                    <a:cubicBezTo>
                      <a:pt x="29" y="46"/>
                      <a:pt x="12" y="66"/>
                      <a:pt x="11" y="86"/>
                    </a:cubicBezTo>
                    <a:cubicBezTo>
                      <a:pt x="1" y="292"/>
                      <a:pt x="1" y="292"/>
                      <a:pt x="1" y="292"/>
                    </a:cubicBezTo>
                    <a:cubicBezTo>
                      <a:pt x="0" y="311"/>
                      <a:pt x="14" y="332"/>
                      <a:pt x="33" y="337"/>
                    </a:cubicBezTo>
                    <a:cubicBezTo>
                      <a:pt x="151" y="369"/>
                      <a:pt x="151" y="369"/>
                      <a:pt x="151" y="369"/>
                    </a:cubicBezTo>
                    <a:cubicBezTo>
                      <a:pt x="170" y="375"/>
                      <a:pt x="189" y="363"/>
                      <a:pt x="194" y="344"/>
                    </a:cubicBezTo>
                    <a:cubicBezTo>
                      <a:pt x="219" y="234"/>
                      <a:pt x="219" y="234"/>
                      <a:pt x="219" y="234"/>
                    </a:cubicBezTo>
                    <a:cubicBezTo>
                      <a:pt x="223" y="215"/>
                      <a:pt x="225" y="183"/>
                      <a:pt x="223" y="164"/>
                    </a:cubicBezTo>
                    <a:cubicBezTo>
                      <a:pt x="210" y="31"/>
                      <a:pt x="210" y="31"/>
                      <a:pt x="210" y="31"/>
                    </a:cubicBezTo>
                    <a:cubicBezTo>
                      <a:pt x="208" y="11"/>
                      <a:pt x="191" y="0"/>
                      <a:pt x="172" y="5"/>
                    </a:cubicBezTo>
                    <a:cubicBezTo>
                      <a:pt x="48" y="40"/>
                      <a:pt x="48" y="40"/>
                      <a:pt x="48" y="40"/>
                    </a:cubicBezTo>
                  </a:path>
                </a:pathLst>
              </a:custGeom>
              <a:solidFill>
                <a:srgbClr val="5F39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67" name="Freeform 378"/>
              <p:cNvSpPr>
                <a:spLocks/>
              </p:cNvSpPr>
              <p:nvPr/>
            </p:nvSpPr>
            <p:spPr bwMode="auto">
              <a:xfrm>
                <a:off x="5138" y="2256"/>
                <a:ext cx="101" cy="377"/>
              </a:xfrm>
              <a:custGeom>
                <a:avLst/>
                <a:gdLst>
                  <a:gd name="T0" fmla="*/ 25 w 100"/>
                  <a:gd name="T1" fmla="*/ 11 h 375"/>
                  <a:gd name="T2" fmla="*/ 32 w 100"/>
                  <a:gd name="T3" fmla="*/ 28 h 375"/>
                  <a:gd name="T4" fmla="*/ 44 w 100"/>
                  <a:gd name="T5" fmla="*/ 161 h 375"/>
                  <a:gd name="T6" fmla="*/ 40 w 100"/>
                  <a:gd name="T7" fmla="*/ 231 h 375"/>
                  <a:gd name="T8" fmla="*/ 15 w 100"/>
                  <a:gd name="T9" fmla="*/ 341 h 375"/>
                  <a:gd name="T10" fmla="*/ 0 w 100"/>
                  <a:gd name="T11" fmla="*/ 362 h 375"/>
                  <a:gd name="T12" fmla="*/ 26 w 100"/>
                  <a:gd name="T13" fmla="*/ 369 h 375"/>
                  <a:gd name="T14" fmla="*/ 69 w 100"/>
                  <a:gd name="T15" fmla="*/ 344 h 375"/>
                  <a:gd name="T16" fmla="*/ 94 w 100"/>
                  <a:gd name="T17" fmla="*/ 234 h 375"/>
                  <a:gd name="T18" fmla="*/ 98 w 100"/>
                  <a:gd name="T19" fmla="*/ 164 h 375"/>
                  <a:gd name="T20" fmla="*/ 85 w 100"/>
                  <a:gd name="T21" fmla="*/ 31 h 375"/>
                  <a:gd name="T22" fmla="*/ 47 w 100"/>
                  <a:gd name="T23" fmla="*/ 5 h 375"/>
                  <a:gd name="T24" fmla="*/ 25 w 100"/>
                  <a:gd name="T25" fmla="*/ 11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" h="375">
                    <a:moveTo>
                      <a:pt x="25" y="11"/>
                    </a:moveTo>
                    <a:cubicBezTo>
                      <a:pt x="29" y="16"/>
                      <a:pt x="31" y="21"/>
                      <a:pt x="32" y="28"/>
                    </a:cubicBezTo>
                    <a:cubicBezTo>
                      <a:pt x="44" y="161"/>
                      <a:pt x="44" y="161"/>
                      <a:pt x="44" y="161"/>
                    </a:cubicBezTo>
                    <a:cubicBezTo>
                      <a:pt x="46" y="180"/>
                      <a:pt x="44" y="212"/>
                      <a:pt x="40" y="231"/>
                    </a:cubicBezTo>
                    <a:cubicBezTo>
                      <a:pt x="15" y="341"/>
                      <a:pt x="15" y="341"/>
                      <a:pt x="15" y="341"/>
                    </a:cubicBezTo>
                    <a:cubicBezTo>
                      <a:pt x="13" y="350"/>
                      <a:pt x="7" y="358"/>
                      <a:pt x="0" y="362"/>
                    </a:cubicBezTo>
                    <a:cubicBezTo>
                      <a:pt x="26" y="369"/>
                      <a:pt x="26" y="369"/>
                      <a:pt x="26" y="369"/>
                    </a:cubicBezTo>
                    <a:cubicBezTo>
                      <a:pt x="45" y="375"/>
                      <a:pt x="64" y="363"/>
                      <a:pt x="69" y="344"/>
                    </a:cubicBezTo>
                    <a:cubicBezTo>
                      <a:pt x="94" y="234"/>
                      <a:pt x="94" y="234"/>
                      <a:pt x="94" y="234"/>
                    </a:cubicBezTo>
                    <a:cubicBezTo>
                      <a:pt x="98" y="215"/>
                      <a:pt x="100" y="183"/>
                      <a:pt x="98" y="164"/>
                    </a:cubicBezTo>
                    <a:cubicBezTo>
                      <a:pt x="85" y="31"/>
                      <a:pt x="85" y="31"/>
                      <a:pt x="85" y="31"/>
                    </a:cubicBezTo>
                    <a:cubicBezTo>
                      <a:pt x="83" y="11"/>
                      <a:pt x="66" y="0"/>
                      <a:pt x="47" y="5"/>
                    </a:cubicBezTo>
                    <a:cubicBezTo>
                      <a:pt x="25" y="11"/>
                      <a:pt x="25" y="11"/>
                      <a:pt x="25" y="11"/>
                    </a:cubicBezTo>
                  </a:path>
                </a:pathLst>
              </a:custGeom>
              <a:solidFill>
                <a:srgbClr val="7748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68" name="Freeform 379"/>
              <p:cNvSpPr>
                <a:spLocks/>
              </p:cNvSpPr>
              <p:nvPr/>
            </p:nvSpPr>
            <p:spPr bwMode="auto">
              <a:xfrm>
                <a:off x="4726" y="2590"/>
                <a:ext cx="41" cy="55"/>
              </a:xfrm>
              <a:custGeom>
                <a:avLst/>
                <a:gdLst>
                  <a:gd name="T0" fmla="*/ 41 w 41"/>
                  <a:gd name="T1" fmla="*/ 8 h 55"/>
                  <a:gd name="T2" fmla="*/ 18 w 41"/>
                  <a:gd name="T3" fmla="*/ 55 h 55"/>
                  <a:gd name="T4" fmla="*/ 0 w 41"/>
                  <a:gd name="T5" fmla="*/ 47 h 55"/>
                  <a:gd name="T6" fmla="*/ 22 w 41"/>
                  <a:gd name="T7" fmla="*/ 0 h 55"/>
                  <a:gd name="T8" fmla="*/ 41 w 41"/>
                  <a:gd name="T9" fmla="*/ 8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41" y="8"/>
                    </a:moveTo>
                    <a:lnTo>
                      <a:pt x="18" y="55"/>
                    </a:lnTo>
                    <a:lnTo>
                      <a:pt x="0" y="47"/>
                    </a:lnTo>
                    <a:lnTo>
                      <a:pt x="22" y="0"/>
                    </a:lnTo>
                    <a:lnTo>
                      <a:pt x="41" y="8"/>
                    </a:lnTo>
                    <a:close/>
                  </a:path>
                </a:pathLst>
              </a:custGeom>
              <a:solidFill>
                <a:srgbClr val="F9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69" name="Freeform 380"/>
              <p:cNvSpPr>
                <a:spLocks/>
              </p:cNvSpPr>
              <p:nvPr/>
            </p:nvSpPr>
            <p:spPr bwMode="auto">
              <a:xfrm>
                <a:off x="4742" y="2463"/>
                <a:ext cx="411" cy="255"/>
              </a:xfrm>
              <a:custGeom>
                <a:avLst/>
                <a:gdLst>
                  <a:gd name="T0" fmla="*/ 245 w 408"/>
                  <a:gd name="T1" fmla="*/ 17 h 254"/>
                  <a:gd name="T2" fmla="*/ 253 w 408"/>
                  <a:gd name="T3" fmla="*/ 131 h 254"/>
                  <a:gd name="T4" fmla="*/ 24 w 408"/>
                  <a:gd name="T5" fmla="*/ 131 h 254"/>
                  <a:gd name="T6" fmla="*/ 0 w 408"/>
                  <a:gd name="T7" fmla="*/ 184 h 254"/>
                  <a:gd name="T8" fmla="*/ 207 w 408"/>
                  <a:gd name="T9" fmla="*/ 242 h 254"/>
                  <a:gd name="T10" fmla="*/ 353 w 408"/>
                  <a:gd name="T11" fmla="*/ 188 h 254"/>
                  <a:gd name="T12" fmla="*/ 401 w 408"/>
                  <a:gd name="T13" fmla="*/ 42 h 254"/>
                  <a:gd name="T14" fmla="*/ 245 w 408"/>
                  <a:gd name="T15" fmla="*/ 17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8" h="254">
                    <a:moveTo>
                      <a:pt x="245" y="17"/>
                    </a:moveTo>
                    <a:cubicBezTo>
                      <a:pt x="245" y="17"/>
                      <a:pt x="268" y="87"/>
                      <a:pt x="253" y="131"/>
                    </a:cubicBezTo>
                    <a:cubicBezTo>
                      <a:pt x="239" y="175"/>
                      <a:pt x="111" y="175"/>
                      <a:pt x="24" y="131"/>
                    </a:cubicBezTo>
                    <a:cubicBezTo>
                      <a:pt x="9" y="161"/>
                      <a:pt x="0" y="184"/>
                      <a:pt x="0" y="184"/>
                    </a:cubicBezTo>
                    <a:cubicBezTo>
                      <a:pt x="0" y="184"/>
                      <a:pt x="141" y="254"/>
                      <a:pt x="207" y="242"/>
                    </a:cubicBezTo>
                    <a:cubicBezTo>
                      <a:pt x="273" y="230"/>
                      <a:pt x="353" y="188"/>
                      <a:pt x="353" y="188"/>
                    </a:cubicBezTo>
                    <a:cubicBezTo>
                      <a:pt x="353" y="188"/>
                      <a:pt x="394" y="85"/>
                      <a:pt x="401" y="42"/>
                    </a:cubicBezTo>
                    <a:cubicBezTo>
                      <a:pt x="408" y="0"/>
                      <a:pt x="245" y="17"/>
                      <a:pt x="245" y="17"/>
                    </a:cubicBezTo>
                  </a:path>
                </a:pathLst>
              </a:custGeom>
              <a:solidFill>
                <a:srgbClr val="CF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70" name="Freeform 381"/>
              <p:cNvSpPr>
                <a:spLocks/>
              </p:cNvSpPr>
              <p:nvPr/>
            </p:nvSpPr>
            <p:spPr bwMode="auto">
              <a:xfrm>
                <a:off x="4742" y="2482"/>
                <a:ext cx="406" cy="236"/>
              </a:xfrm>
              <a:custGeom>
                <a:avLst/>
                <a:gdLst>
                  <a:gd name="T0" fmla="*/ 327 w 403"/>
                  <a:gd name="T1" fmla="*/ 139 h 235"/>
                  <a:gd name="T2" fmla="*/ 180 w 403"/>
                  <a:gd name="T3" fmla="*/ 194 h 235"/>
                  <a:gd name="T4" fmla="*/ 6 w 403"/>
                  <a:gd name="T5" fmla="*/ 150 h 235"/>
                  <a:gd name="T6" fmla="*/ 0 w 403"/>
                  <a:gd name="T7" fmla="*/ 165 h 235"/>
                  <a:gd name="T8" fmla="*/ 207 w 403"/>
                  <a:gd name="T9" fmla="*/ 223 h 235"/>
                  <a:gd name="T10" fmla="*/ 353 w 403"/>
                  <a:gd name="T11" fmla="*/ 169 h 235"/>
                  <a:gd name="T12" fmla="*/ 401 w 403"/>
                  <a:gd name="T13" fmla="*/ 23 h 235"/>
                  <a:gd name="T14" fmla="*/ 373 w 403"/>
                  <a:gd name="T15" fmla="*/ 0 h 235"/>
                  <a:gd name="T16" fmla="*/ 327 w 403"/>
                  <a:gd name="T17" fmla="*/ 139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3" h="235">
                    <a:moveTo>
                      <a:pt x="327" y="139"/>
                    </a:moveTo>
                    <a:cubicBezTo>
                      <a:pt x="327" y="139"/>
                      <a:pt x="246" y="182"/>
                      <a:pt x="180" y="194"/>
                    </a:cubicBezTo>
                    <a:cubicBezTo>
                      <a:pt x="134" y="202"/>
                      <a:pt x="52" y="170"/>
                      <a:pt x="6" y="150"/>
                    </a:cubicBezTo>
                    <a:cubicBezTo>
                      <a:pt x="2" y="160"/>
                      <a:pt x="0" y="165"/>
                      <a:pt x="0" y="165"/>
                    </a:cubicBezTo>
                    <a:cubicBezTo>
                      <a:pt x="0" y="165"/>
                      <a:pt x="141" y="235"/>
                      <a:pt x="207" y="223"/>
                    </a:cubicBezTo>
                    <a:cubicBezTo>
                      <a:pt x="273" y="211"/>
                      <a:pt x="353" y="169"/>
                      <a:pt x="353" y="169"/>
                    </a:cubicBezTo>
                    <a:cubicBezTo>
                      <a:pt x="353" y="169"/>
                      <a:pt x="394" y="66"/>
                      <a:pt x="401" y="23"/>
                    </a:cubicBezTo>
                    <a:cubicBezTo>
                      <a:pt x="403" y="11"/>
                      <a:pt x="391" y="4"/>
                      <a:pt x="373" y="0"/>
                    </a:cubicBezTo>
                    <a:cubicBezTo>
                      <a:pt x="364" y="45"/>
                      <a:pt x="327" y="139"/>
                      <a:pt x="327" y="139"/>
                    </a:cubicBezTo>
                  </a:path>
                </a:pathLst>
              </a:custGeom>
              <a:solidFill>
                <a:srgbClr val="AE47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71" name="Freeform 382"/>
              <p:cNvSpPr>
                <a:spLocks/>
              </p:cNvSpPr>
              <p:nvPr/>
            </p:nvSpPr>
            <p:spPr bwMode="auto">
              <a:xfrm>
                <a:off x="4829" y="2138"/>
                <a:ext cx="23" cy="54"/>
              </a:xfrm>
              <a:custGeom>
                <a:avLst/>
                <a:gdLst>
                  <a:gd name="T0" fmla="*/ 23 w 23"/>
                  <a:gd name="T1" fmla="*/ 53 h 54"/>
                  <a:gd name="T2" fmla="*/ 20 w 23"/>
                  <a:gd name="T3" fmla="*/ 0 h 54"/>
                  <a:gd name="T4" fmla="*/ 0 w 23"/>
                  <a:gd name="T5" fmla="*/ 2 h 54"/>
                  <a:gd name="T6" fmla="*/ 3 w 23"/>
                  <a:gd name="T7" fmla="*/ 54 h 54"/>
                  <a:gd name="T8" fmla="*/ 23 w 23"/>
                  <a:gd name="T9" fmla="*/ 5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54">
                    <a:moveTo>
                      <a:pt x="23" y="53"/>
                    </a:moveTo>
                    <a:lnTo>
                      <a:pt x="20" y="0"/>
                    </a:lnTo>
                    <a:lnTo>
                      <a:pt x="0" y="2"/>
                    </a:lnTo>
                    <a:lnTo>
                      <a:pt x="3" y="54"/>
                    </a:lnTo>
                    <a:lnTo>
                      <a:pt x="23" y="53"/>
                    </a:lnTo>
                    <a:close/>
                  </a:path>
                </a:pathLst>
              </a:custGeom>
              <a:solidFill>
                <a:srgbClr val="F9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72" name="Freeform 383"/>
              <p:cNvSpPr>
                <a:spLocks/>
              </p:cNvSpPr>
              <p:nvPr/>
            </p:nvSpPr>
            <p:spPr bwMode="auto">
              <a:xfrm>
                <a:off x="4846" y="2134"/>
                <a:ext cx="320" cy="340"/>
              </a:xfrm>
              <a:custGeom>
                <a:avLst/>
                <a:gdLst>
                  <a:gd name="T0" fmla="*/ 154 w 318"/>
                  <a:gd name="T1" fmla="*/ 262 h 338"/>
                  <a:gd name="T2" fmla="*/ 204 w 318"/>
                  <a:gd name="T3" fmla="*/ 159 h 338"/>
                  <a:gd name="T4" fmla="*/ 3 w 318"/>
                  <a:gd name="T5" fmla="*/ 58 h 338"/>
                  <a:gd name="T6" fmla="*/ 1 w 318"/>
                  <a:gd name="T7" fmla="*/ 0 h 338"/>
                  <a:gd name="T8" fmla="*/ 202 w 318"/>
                  <a:gd name="T9" fmla="*/ 38 h 338"/>
                  <a:gd name="T10" fmla="*/ 317 w 318"/>
                  <a:gd name="T11" fmla="*/ 143 h 338"/>
                  <a:gd name="T12" fmla="*/ 308 w 318"/>
                  <a:gd name="T13" fmla="*/ 296 h 338"/>
                  <a:gd name="T14" fmla="*/ 154 w 318"/>
                  <a:gd name="T15" fmla="*/ 262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8" h="338">
                    <a:moveTo>
                      <a:pt x="154" y="262"/>
                    </a:moveTo>
                    <a:cubicBezTo>
                      <a:pt x="154" y="262"/>
                      <a:pt x="201" y="205"/>
                      <a:pt x="204" y="159"/>
                    </a:cubicBezTo>
                    <a:cubicBezTo>
                      <a:pt x="206" y="113"/>
                      <a:pt x="100" y="49"/>
                      <a:pt x="3" y="58"/>
                    </a:cubicBezTo>
                    <a:cubicBezTo>
                      <a:pt x="0" y="24"/>
                      <a:pt x="1" y="0"/>
                      <a:pt x="1" y="0"/>
                    </a:cubicBezTo>
                    <a:cubicBezTo>
                      <a:pt x="1" y="0"/>
                      <a:pt x="145" y="3"/>
                      <a:pt x="202" y="38"/>
                    </a:cubicBezTo>
                    <a:cubicBezTo>
                      <a:pt x="258" y="74"/>
                      <a:pt x="317" y="143"/>
                      <a:pt x="317" y="143"/>
                    </a:cubicBezTo>
                    <a:cubicBezTo>
                      <a:pt x="317" y="143"/>
                      <a:pt x="318" y="254"/>
                      <a:pt x="308" y="296"/>
                    </a:cubicBezTo>
                    <a:cubicBezTo>
                      <a:pt x="299" y="338"/>
                      <a:pt x="154" y="262"/>
                      <a:pt x="154" y="262"/>
                    </a:cubicBezTo>
                    <a:close/>
                  </a:path>
                </a:pathLst>
              </a:custGeom>
              <a:solidFill>
                <a:srgbClr val="CF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73" name="Freeform 384"/>
              <p:cNvSpPr>
                <a:spLocks/>
              </p:cNvSpPr>
              <p:nvPr/>
            </p:nvSpPr>
            <p:spPr bwMode="auto">
              <a:xfrm>
                <a:off x="4847" y="2134"/>
                <a:ext cx="319" cy="312"/>
              </a:xfrm>
              <a:custGeom>
                <a:avLst/>
                <a:gdLst>
                  <a:gd name="T0" fmla="*/ 281 w 317"/>
                  <a:gd name="T1" fmla="*/ 161 h 310"/>
                  <a:gd name="T2" fmla="*/ 165 w 317"/>
                  <a:gd name="T3" fmla="*/ 56 h 310"/>
                  <a:gd name="T4" fmla="*/ 0 w 317"/>
                  <a:gd name="T5" fmla="*/ 16 h 310"/>
                  <a:gd name="T6" fmla="*/ 0 w 317"/>
                  <a:gd name="T7" fmla="*/ 0 h 310"/>
                  <a:gd name="T8" fmla="*/ 201 w 317"/>
                  <a:gd name="T9" fmla="*/ 38 h 310"/>
                  <a:gd name="T10" fmla="*/ 316 w 317"/>
                  <a:gd name="T11" fmla="*/ 143 h 310"/>
                  <a:gd name="T12" fmla="*/ 307 w 317"/>
                  <a:gd name="T13" fmla="*/ 296 h 310"/>
                  <a:gd name="T14" fmla="*/ 273 w 317"/>
                  <a:gd name="T15" fmla="*/ 308 h 310"/>
                  <a:gd name="T16" fmla="*/ 281 w 317"/>
                  <a:gd name="T17" fmla="*/ 161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7" h="310">
                    <a:moveTo>
                      <a:pt x="281" y="161"/>
                    </a:moveTo>
                    <a:cubicBezTo>
                      <a:pt x="281" y="161"/>
                      <a:pt x="222" y="92"/>
                      <a:pt x="165" y="56"/>
                    </a:cubicBezTo>
                    <a:cubicBezTo>
                      <a:pt x="125" y="31"/>
                      <a:pt x="50" y="14"/>
                      <a:pt x="0" y="16"/>
                    </a:cubicBezTo>
                    <a:cubicBezTo>
                      <a:pt x="0" y="6"/>
                      <a:pt x="0" y="0"/>
                      <a:pt x="0" y="0"/>
                    </a:cubicBezTo>
                    <a:cubicBezTo>
                      <a:pt x="0" y="0"/>
                      <a:pt x="144" y="3"/>
                      <a:pt x="201" y="38"/>
                    </a:cubicBezTo>
                    <a:cubicBezTo>
                      <a:pt x="257" y="74"/>
                      <a:pt x="316" y="143"/>
                      <a:pt x="316" y="143"/>
                    </a:cubicBezTo>
                    <a:cubicBezTo>
                      <a:pt x="316" y="143"/>
                      <a:pt x="317" y="254"/>
                      <a:pt x="307" y="296"/>
                    </a:cubicBezTo>
                    <a:cubicBezTo>
                      <a:pt x="305" y="308"/>
                      <a:pt x="291" y="310"/>
                      <a:pt x="273" y="308"/>
                    </a:cubicBezTo>
                    <a:cubicBezTo>
                      <a:pt x="281" y="262"/>
                      <a:pt x="281" y="161"/>
                      <a:pt x="281" y="161"/>
                    </a:cubicBezTo>
                    <a:close/>
                  </a:path>
                </a:pathLst>
              </a:custGeom>
              <a:solidFill>
                <a:srgbClr val="AE47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74" name="Freeform 385"/>
              <p:cNvSpPr>
                <a:spLocks/>
              </p:cNvSpPr>
              <p:nvPr/>
            </p:nvSpPr>
            <p:spPr bwMode="auto">
              <a:xfrm>
                <a:off x="4687" y="2134"/>
                <a:ext cx="145" cy="96"/>
              </a:xfrm>
              <a:custGeom>
                <a:avLst/>
                <a:gdLst>
                  <a:gd name="T0" fmla="*/ 142 w 144"/>
                  <a:gd name="T1" fmla="*/ 20 h 95"/>
                  <a:gd name="T2" fmla="*/ 73 w 144"/>
                  <a:gd name="T3" fmla="*/ 3 h 95"/>
                  <a:gd name="T4" fmla="*/ 39 w 144"/>
                  <a:gd name="T5" fmla="*/ 16 h 95"/>
                  <a:gd name="T6" fmla="*/ 6 w 144"/>
                  <a:gd name="T7" fmla="*/ 38 h 95"/>
                  <a:gd name="T8" fmla="*/ 9 w 144"/>
                  <a:gd name="T9" fmla="*/ 39 h 95"/>
                  <a:gd name="T10" fmla="*/ 0 w 144"/>
                  <a:gd name="T11" fmla="*/ 48 h 95"/>
                  <a:gd name="T12" fmla="*/ 11 w 144"/>
                  <a:gd name="T13" fmla="*/ 51 h 95"/>
                  <a:gd name="T14" fmla="*/ 1 w 144"/>
                  <a:gd name="T15" fmla="*/ 63 h 95"/>
                  <a:gd name="T16" fmla="*/ 18 w 144"/>
                  <a:gd name="T17" fmla="*/ 65 h 95"/>
                  <a:gd name="T18" fmla="*/ 9 w 144"/>
                  <a:gd name="T19" fmla="*/ 78 h 95"/>
                  <a:gd name="T20" fmla="*/ 27 w 144"/>
                  <a:gd name="T21" fmla="*/ 80 h 95"/>
                  <a:gd name="T22" fmla="*/ 72 w 144"/>
                  <a:gd name="T23" fmla="*/ 64 h 95"/>
                  <a:gd name="T24" fmla="*/ 38 w 144"/>
                  <a:gd name="T25" fmla="*/ 82 h 95"/>
                  <a:gd name="T26" fmla="*/ 53 w 144"/>
                  <a:gd name="T27" fmla="*/ 88 h 95"/>
                  <a:gd name="T28" fmla="*/ 103 w 144"/>
                  <a:gd name="T29" fmla="*/ 76 h 95"/>
                  <a:gd name="T30" fmla="*/ 144 w 144"/>
                  <a:gd name="T31" fmla="*/ 53 h 95"/>
                  <a:gd name="T32" fmla="*/ 142 w 144"/>
                  <a:gd name="T33" fmla="*/ 2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4" h="95">
                    <a:moveTo>
                      <a:pt x="142" y="20"/>
                    </a:moveTo>
                    <a:cubicBezTo>
                      <a:pt x="142" y="20"/>
                      <a:pt x="93" y="6"/>
                      <a:pt x="73" y="3"/>
                    </a:cubicBezTo>
                    <a:cubicBezTo>
                      <a:pt x="53" y="0"/>
                      <a:pt x="54" y="7"/>
                      <a:pt x="39" y="16"/>
                    </a:cubicBezTo>
                    <a:cubicBezTo>
                      <a:pt x="23" y="25"/>
                      <a:pt x="8" y="31"/>
                      <a:pt x="6" y="38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9" y="39"/>
                      <a:pt x="1" y="42"/>
                      <a:pt x="0" y="48"/>
                    </a:cubicBezTo>
                    <a:cubicBezTo>
                      <a:pt x="0" y="54"/>
                      <a:pt x="7" y="52"/>
                      <a:pt x="11" y="51"/>
                    </a:cubicBezTo>
                    <a:cubicBezTo>
                      <a:pt x="2" y="54"/>
                      <a:pt x="0" y="58"/>
                      <a:pt x="1" y="63"/>
                    </a:cubicBezTo>
                    <a:cubicBezTo>
                      <a:pt x="3" y="68"/>
                      <a:pt x="10" y="67"/>
                      <a:pt x="18" y="65"/>
                    </a:cubicBezTo>
                    <a:cubicBezTo>
                      <a:pt x="10" y="68"/>
                      <a:pt x="8" y="74"/>
                      <a:pt x="9" y="78"/>
                    </a:cubicBezTo>
                    <a:cubicBezTo>
                      <a:pt x="9" y="82"/>
                      <a:pt x="16" y="86"/>
                      <a:pt x="27" y="80"/>
                    </a:cubicBezTo>
                    <a:cubicBezTo>
                      <a:pt x="38" y="74"/>
                      <a:pt x="72" y="64"/>
                      <a:pt x="72" y="64"/>
                    </a:cubicBezTo>
                    <a:cubicBezTo>
                      <a:pt x="72" y="64"/>
                      <a:pt x="41" y="81"/>
                      <a:pt x="38" y="82"/>
                    </a:cubicBezTo>
                    <a:cubicBezTo>
                      <a:pt x="36" y="83"/>
                      <a:pt x="37" y="95"/>
                      <a:pt x="53" y="88"/>
                    </a:cubicBezTo>
                    <a:cubicBezTo>
                      <a:pt x="68" y="82"/>
                      <a:pt x="88" y="80"/>
                      <a:pt x="103" y="76"/>
                    </a:cubicBezTo>
                    <a:cubicBezTo>
                      <a:pt x="118" y="72"/>
                      <a:pt x="140" y="62"/>
                      <a:pt x="144" y="53"/>
                    </a:cubicBezTo>
                    <a:cubicBezTo>
                      <a:pt x="142" y="26"/>
                      <a:pt x="142" y="20"/>
                      <a:pt x="142" y="20"/>
                    </a:cubicBezTo>
                    <a:close/>
                  </a:path>
                </a:pathLst>
              </a:custGeom>
              <a:solidFill>
                <a:srgbClr val="E7B2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75" name="Freeform 386"/>
              <p:cNvSpPr>
                <a:spLocks/>
              </p:cNvSpPr>
              <p:nvPr/>
            </p:nvSpPr>
            <p:spPr bwMode="auto">
              <a:xfrm>
                <a:off x="4607" y="2519"/>
                <a:ext cx="138" cy="110"/>
              </a:xfrm>
              <a:custGeom>
                <a:avLst/>
                <a:gdLst>
                  <a:gd name="T0" fmla="*/ 124 w 138"/>
                  <a:gd name="T1" fmla="*/ 109 h 109"/>
                  <a:gd name="T2" fmla="*/ 53 w 138"/>
                  <a:gd name="T3" fmla="*/ 99 h 109"/>
                  <a:gd name="T4" fmla="*/ 26 w 138"/>
                  <a:gd name="T5" fmla="*/ 74 h 109"/>
                  <a:gd name="T6" fmla="*/ 5 w 138"/>
                  <a:gd name="T7" fmla="*/ 41 h 109"/>
                  <a:gd name="T8" fmla="*/ 7 w 138"/>
                  <a:gd name="T9" fmla="*/ 42 h 109"/>
                  <a:gd name="T10" fmla="*/ 2 w 138"/>
                  <a:gd name="T11" fmla="*/ 30 h 109"/>
                  <a:gd name="T12" fmla="*/ 14 w 138"/>
                  <a:gd name="T13" fmla="*/ 32 h 109"/>
                  <a:gd name="T14" fmla="*/ 9 w 138"/>
                  <a:gd name="T15" fmla="*/ 17 h 109"/>
                  <a:gd name="T16" fmla="*/ 25 w 138"/>
                  <a:gd name="T17" fmla="*/ 21 h 109"/>
                  <a:gd name="T18" fmla="*/ 21 w 138"/>
                  <a:gd name="T19" fmla="*/ 6 h 109"/>
                  <a:gd name="T20" fmla="*/ 39 w 138"/>
                  <a:gd name="T21" fmla="*/ 10 h 109"/>
                  <a:gd name="T22" fmla="*/ 75 w 138"/>
                  <a:gd name="T23" fmla="*/ 42 h 109"/>
                  <a:gd name="T24" fmla="*/ 50 w 138"/>
                  <a:gd name="T25" fmla="*/ 13 h 109"/>
                  <a:gd name="T26" fmla="*/ 66 w 138"/>
                  <a:gd name="T27" fmla="*/ 12 h 109"/>
                  <a:gd name="T28" fmla="*/ 108 w 138"/>
                  <a:gd name="T29" fmla="*/ 42 h 109"/>
                  <a:gd name="T30" fmla="*/ 138 w 138"/>
                  <a:gd name="T31" fmla="*/ 79 h 109"/>
                  <a:gd name="T32" fmla="*/ 124 w 138"/>
                  <a:gd name="T33" fmla="*/ 10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8" h="109">
                    <a:moveTo>
                      <a:pt x="124" y="109"/>
                    </a:moveTo>
                    <a:cubicBezTo>
                      <a:pt x="124" y="109"/>
                      <a:pt x="73" y="103"/>
                      <a:pt x="53" y="99"/>
                    </a:cubicBezTo>
                    <a:cubicBezTo>
                      <a:pt x="34" y="95"/>
                      <a:pt x="37" y="88"/>
                      <a:pt x="26" y="74"/>
                    </a:cubicBezTo>
                    <a:cubicBezTo>
                      <a:pt x="15" y="60"/>
                      <a:pt x="3" y="49"/>
                      <a:pt x="5" y="41"/>
                    </a:cubicBezTo>
                    <a:cubicBezTo>
                      <a:pt x="7" y="42"/>
                      <a:pt x="7" y="42"/>
                      <a:pt x="7" y="42"/>
                    </a:cubicBezTo>
                    <a:cubicBezTo>
                      <a:pt x="7" y="42"/>
                      <a:pt x="0" y="36"/>
                      <a:pt x="2" y="30"/>
                    </a:cubicBezTo>
                    <a:cubicBezTo>
                      <a:pt x="4" y="24"/>
                      <a:pt x="10" y="29"/>
                      <a:pt x="14" y="32"/>
                    </a:cubicBezTo>
                    <a:cubicBezTo>
                      <a:pt x="6" y="25"/>
                      <a:pt x="5" y="21"/>
                      <a:pt x="9" y="17"/>
                    </a:cubicBezTo>
                    <a:cubicBezTo>
                      <a:pt x="12" y="13"/>
                      <a:pt x="19" y="16"/>
                      <a:pt x="25" y="21"/>
                    </a:cubicBezTo>
                    <a:cubicBezTo>
                      <a:pt x="19" y="15"/>
                      <a:pt x="19" y="9"/>
                      <a:pt x="21" y="6"/>
                    </a:cubicBezTo>
                    <a:cubicBezTo>
                      <a:pt x="23" y="2"/>
                      <a:pt x="31" y="0"/>
                      <a:pt x="39" y="10"/>
                    </a:cubicBezTo>
                    <a:cubicBezTo>
                      <a:pt x="47" y="20"/>
                      <a:pt x="75" y="42"/>
                      <a:pt x="75" y="42"/>
                    </a:cubicBezTo>
                    <a:cubicBezTo>
                      <a:pt x="75" y="42"/>
                      <a:pt x="52" y="14"/>
                      <a:pt x="50" y="13"/>
                    </a:cubicBezTo>
                    <a:cubicBezTo>
                      <a:pt x="48" y="11"/>
                      <a:pt x="54" y="0"/>
                      <a:pt x="66" y="12"/>
                    </a:cubicBezTo>
                    <a:cubicBezTo>
                      <a:pt x="78" y="24"/>
                      <a:pt x="95" y="32"/>
                      <a:pt x="108" y="42"/>
                    </a:cubicBezTo>
                    <a:cubicBezTo>
                      <a:pt x="121" y="52"/>
                      <a:pt x="138" y="69"/>
                      <a:pt x="138" y="79"/>
                    </a:cubicBezTo>
                    <a:cubicBezTo>
                      <a:pt x="126" y="103"/>
                      <a:pt x="124" y="109"/>
                      <a:pt x="124" y="109"/>
                    </a:cubicBezTo>
                    <a:close/>
                  </a:path>
                </a:pathLst>
              </a:custGeom>
              <a:solidFill>
                <a:srgbClr val="E7B2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76" name="Freeform 387"/>
              <p:cNvSpPr>
                <a:spLocks/>
              </p:cNvSpPr>
              <p:nvPr/>
            </p:nvSpPr>
            <p:spPr bwMode="auto">
              <a:xfrm>
                <a:off x="4905" y="2321"/>
                <a:ext cx="147" cy="253"/>
              </a:xfrm>
              <a:custGeom>
                <a:avLst/>
                <a:gdLst>
                  <a:gd name="T0" fmla="*/ 32 w 146"/>
                  <a:gd name="T1" fmla="*/ 27 h 251"/>
                  <a:gd name="T2" fmla="*/ 8 w 146"/>
                  <a:gd name="T3" fmla="*/ 58 h 251"/>
                  <a:gd name="T4" fmla="*/ 1 w 146"/>
                  <a:gd name="T5" fmla="*/ 196 h 251"/>
                  <a:gd name="T6" fmla="*/ 22 w 146"/>
                  <a:gd name="T7" fmla="*/ 226 h 251"/>
                  <a:gd name="T8" fmla="*/ 98 w 146"/>
                  <a:gd name="T9" fmla="*/ 248 h 251"/>
                  <a:gd name="T10" fmla="*/ 125 w 146"/>
                  <a:gd name="T11" fmla="*/ 231 h 251"/>
                  <a:gd name="T12" fmla="*/ 142 w 146"/>
                  <a:gd name="T13" fmla="*/ 157 h 251"/>
                  <a:gd name="T14" fmla="*/ 145 w 146"/>
                  <a:gd name="T15" fmla="*/ 110 h 251"/>
                  <a:gd name="T16" fmla="*/ 137 w 146"/>
                  <a:gd name="T17" fmla="*/ 21 h 251"/>
                  <a:gd name="T18" fmla="*/ 112 w 146"/>
                  <a:gd name="T19" fmla="*/ 3 h 251"/>
                  <a:gd name="T20" fmla="*/ 32 w 146"/>
                  <a:gd name="T21" fmla="*/ 27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6" h="251">
                    <a:moveTo>
                      <a:pt x="32" y="27"/>
                    </a:moveTo>
                    <a:cubicBezTo>
                      <a:pt x="20" y="31"/>
                      <a:pt x="9" y="45"/>
                      <a:pt x="8" y="58"/>
                    </a:cubicBezTo>
                    <a:cubicBezTo>
                      <a:pt x="1" y="196"/>
                      <a:pt x="1" y="196"/>
                      <a:pt x="1" y="196"/>
                    </a:cubicBezTo>
                    <a:cubicBezTo>
                      <a:pt x="0" y="209"/>
                      <a:pt x="10" y="223"/>
                      <a:pt x="22" y="226"/>
                    </a:cubicBezTo>
                    <a:cubicBezTo>
                      <a:pt x="98" y="248"/>
                      <a:pt x="98" y="248"/>
                      <a:pt x="98" y="248"/>
                    </a:cubicBezTo>
                    <a:cubicBezTo>
                      <a:pt x="110" y="251"/>
                      <a:pt x="122" y="243"/>
                      <a:pt x="125" y="231"/>
                    </a:cubicBezTo>
                    <a:cubicBezTo>
                      <a:pt x="142" y="157"/>
                      <a:pt x="142" y="157"/>
                      <a:pt x="142" y="157"/>
                    </a:cubicBezTo>
                    <a:cubicBezTo>
                      <a:pt x="144" y="144"/>
                      <a:pt x="146" y="123"/>
                      <a:pt x="145" y="110"/>
                    </a:cubicBezTo>
                    <a:cubicBezTo>
                      <a:pt x="137" y="21"/>
                      <a:pt x="137" y="21"/>
                      <a:pt x="137" y="21"/>
                    </a:cubicBezTo>
                    <a:cubicBezTo>
                      <a:pt x="135" y="7"/>
                      <a:pt x="124" y="0"/>
                      <a:pt x="112" y="3"/>
                    </a:cubicBezTo>
                    <a:cubicBezTo>
                      <a:pt x="32" y="27"/>
                      <a:pt x="32" y="27"/>
                      <a:pt x="32" y="27"/>
                    </a:cubicBezTo>
                  </a:path>
                </a:pathLst>
              </a:custGeom>
              <a:solidFill>
                <a:srgbClr val="CF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77" name="Freeform 388"/>
              <p:cNvSpPr>
                <a:spLocks/>
              </p:cNvSpPr>
              <p:nvPr/>
            </p:nvSpPr>
            <p:spPr bwMode="auto">
              <a:xfrm>
                <a:off x="4960" y="2350"/>
                <a:ext cx="235" cy="217"/>
              </a:xfrm>
              <a:custGeom>
                <a:avLst/>
                <a:gdLst>
                  <a:gd name="T0" fmla="*/ 123 w 234"/>
                  <a:gd name="T1" fmla="*/ 3 h 215"/>
                  <a:gd name="T2" fmla="*/ 4 w 234"/>
                  <a:gd name="T3" fmla="*/ 101 h 215"/>
                  <a:gd name="T4" fmla="*/ 112 w 234"/>
                  <a:gd name="T5" fmla="*/ 212 h 215"/>
                  <a:gd name="T6" fmla="*/ 231 w 234"/>
                  <a:gd name="T7" fmla="*/ 113 h 215"/>
                  <a:gd name="T8" fmla="*/ 123 w 234"/>
                  <a:gd name="T9" fmla="*/ 3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4" h="215">
                    <a:moveTo>
                      <a:pt x="123" y="3"/>
                    </a:moveTo>
                    <a:cubicBezTo>
                      <a:pt x="60" y="0"/>
                      <a:pt x="7" y="44"/>
                      <a:pt x="4" y="101"/>
                    </a:cubicBezTo>
                    <a:cubicBezTo>
                      <a:pt x="0" y="159"/>
                      <a:pt x="49" y="209"/>
                      <a:pt x="112" y="212"/>
                    </a:cubicBezTo>
                    <a:cubicBezTo>
                      <a:pt x="174" y="215"/>
                      <a:pt x="228" y="171"/>
                      <a:pt x="231" y="113"/>
                    </a:cubicBezTo>
                    <a:cubicBezTo>
                      <a:pt x="234" y="56"/>
                      <a:pt x="185" y="6"/>
                      <a:pt x="123" y="3"/>
                    </a:cubicBezTo>
                  </a:path>
                </a:pathLst>
              </a:custGeom>
              <a:solidFill>
                <a:srgbClr val="FAAF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78" name="Freeform 389"/>
              <p:cNvSpPr>
                <a:spLocks/>
              </p:cNvSpPr>
              <p:nvPr/>
            </p:nvSpPr>
            <p:spPr bwMode="auto">
              <a:xfrm>
                <a:off x="5192" y="246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7531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79" name="Freeform 390"/>
              <p:cNvSpPr>
                <a:spLocks noEditPoints="1"/>
              </p:cNvSpPr>
              <p:nvPr/>
            </p:nvSpPr>
            <p:spPr bwMode="auto">
              <a:xfrm>
                <a:off x="4963" y="2445"/>
                <a:ext cx="1" cy="12"/>
              </a:xfrm>
              <a:custGeom>
                <a:avLst/>
                <a:gdLst>
                  <a:gd name="T0" fmla="*/ 1 w 1"/>
                  <a:gd name="T1" fmla="*/ 0 h 12"/>
                  <a:gd name="T2" fmla="*/ 1 w 1"/>
                  <a:gd name="T3" fmla="*/ 7 h 12"/>
                  <a:gd name="T4" fmla="*/ 0 w 1"/>
                  <a:gd name="T5" fmla="*/ 12 h 12"/>
                  <a:gd name="T6" fmla="*/ 1 w 1"/>
                  <a:gd name="T7" fmla="*/ 7 h 12"/>
                  <a:gd name="T8" fmla="*/ 1 w 1"/>
                  <a:gd name="T9" fmla="*/ 0 h 12"/>
                  <a:gd name="T10" fmla="*/ 1 w 1"/>
                  <a:gd name="T11" fmla="*/ 0 h 12"/>
                  <a:gd name="T12" fmla="*/ 1 w 1"/>
                  <a:gd name="T13" fmla="*/ 0 h 12"/>
                  <a:gd name="T14" fmla="*/ 1 w 1"/>
                  <a:gd name="T15" fmla="*/ 0 h 12"/>
                  <a:gd name="T16" fmla="*/ 1 w 1"/>
                  <a:gd name="T17" fmla="*/ 0 h 12"/>
                  <a:gd name="T18" fmla="*/ 1 w 1"/>
                  <a:gd name="T19" fmla="*/ 0 h 12"/>
                  <a:gd name="T20" fmla="*/ 1 w 1"/>
                  <a:gd name="T2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" h="12">
                    <a:moveTo>
                      <a:pt x="1" y="0"/>
                    </a:moveTo>
                    <a:cubicBezTo>
                      <a:pt x="1" y="3"/>
                      <a:pt x="1" y="5"/>
                      <a:pt x="1" y="7"/>
                    </a:cubicBezTo>
                    <a:cubicBezTo>
                      <a:pt x="0" y="9"/>
                      <a:pt x="0" y="11"/>
                      <a:pt x="0" y="12"/>
                    </a:cubicBezTo>
                    <a:cubicBezTo>
                      <a:pt x="0" y="11"/>
                      <a:pt x="0" y="9"/>
                      <a:pt x="1" y="7"/>
                    </a:cubicBezTo>
                    <a:cubicBezTo>
                      <a:pt x="1" y="5"/>
                      <a:pt x="1" y="3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CB4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80" name="Freeform 391"/>
              <p:cNvSpPr>
                <a:spLocks/>
              </p:cNvSpPr>
              <p:nvPr/>
            </p:nvSpPr>
            <p:spPr bwMode="auto">
              <a:xfrm>
                <a:off x="4963" y="2407"/>
                <a:ext cx="229" cy="157"/>
              </a:xfrm>
              <a:custGeom>
                <a:avLst/>
                <a:gdLst>
                  <a:gd name="T0" fmla="*/ 15 w 228"/>
                  <a:gd name="T1" fmla="*/ 0 h 156"/>
                  <a:gd name="T2" fmla="*/ 1 w 228"/>
                  <a:gd name="T3" fmla="*/ 38 h 156"/>
                  <a:gd name="T4" fmla="*/ 1 w 228"/>
                  <a:gd name="T5" fmla="*/ 38 h 156"/>
                  <a:gd name="T6" fmla="*/ 1 w 228"/>
                  <a:gd name="T7" fmla="*/ 38 h 156"/>
                  <a:gd name="T8" fmla="*/ 1 w 228"/>
                  <a:gd name="T9" fmla="*/ 38 h 156"/>
                  <a:gd name="T10" fmla="*/ 1 w 228"/>
                  <a:gd name="T11" fmla="*/ 38 h 156"/>
                  <a:gd name="T12" fmla="*/ 1 w 228"/>
                  <a:gd name="T13" fmla="*/ 45 h 156"/>
                  <a:gd name="T14" fmla="*/ 0 w 228"/>
                  <a:gd name="T15" fmla="*/ 50 h 156"/>
                  <a:gd name="T16" fmla="*/ 109 w 228"/>
                  <a:gd name="T17" fmla="*/ 156 h 156"/>
                  <a:gd name="T18" fmla="*/ 115 w 228"/>
                  <a:gd name="T19" fmla="*/ 156 h 156"/>
                  <a:gd name="T20" fmla="*/ 228 w 228"/>
                  <a:gd name="T21" fmla="*/ 57 h 156"/>
                  <a:gd name="T22" fmla="*/ 228 w 228"/>
                  <a:gd name="T23" fmla="*/ 57 h 156"/>
                  <a:gd name="T24" fmla="*/ 228 w 228"/>
                  <a:gd name="T25" fmla="*/ 57 h 156"/>
                  <a:gd name="T26" fmla="*/ 228 w 228"/>
                  <a:gd name="T27" fmla="*/ 49 h 156"/>
                  <a:gd name="T28" fmla="*/ 129 w 228"/>
                  <a:gd name="T29" fmla="*/ 102 h 156"/>
                  <a:gd name="T30" fmla="*/ 123 w 228"/>
                  <a:gd name="T31" fmla="*/ 102 h 156"/>
                  <a:gd name="T32" fmla="*/ 15 w 228"/>
                  <a:gd name="T33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28" h="156">
                    <a:moveTo>
                      <a:pt x="15" y="0"/>
                    </a:moveTo>
                    <a:cubicBezTo>
                      <a:pt x="8" y="11"/>
                      <a:pt x="3" y="24"/>
                      <a:pt x="1" y="38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1" y="41"/>
                      <a:pt x="1" y="43"/>
                      <a:pt x="1" y="45"/>
                    </a:cubicBezTo>
                    <a:cubicBezTo>
                      <a:pt x="0" y="47"/>
                      <a:pt x="0" y="49"/>
                      <a:pt x="0" y="50"/>
                    </a:cubicBezTo>
                    <a:cubicBezTo>
                      <a:pt x="0" y="106"/>
                      <a:pt x="48" y="153"/>
                      <a:pt x="109" y="156"/>
                    </a:cubicBezTo>
                    <a:cubicBezTo>
                      <a:pt x="111" y="156"/>
                      <a:pt x="113" y="156"/>
                      <a:pt x="115" y="156"/>
                    </a:cubicBezTo>
                    <a:cubicBezTo>
                      <a:pt x="175" y="156"/>
                      <a:pt x="225" y="113"/>
                      <a:pt x="228" y="57"/>
                    </a:cubicBezTo>
                    <a:cubicBezTo>
                      <a:pt x="228" y="57"/>
                      <a:pt x="228" y="57"/>
                      <a:pt x="228" y="57"/>
                    </a:cubicBezTo>
                    <a:cubicBezTo>
                      <a:pt x="228" y="57"/>
                      <a:pt x="228" y="57"/>
                      <a:pt x="228" y="57"/>
                    </a:cubicBezTo>
                    <a:cubicBezTo>
                      <a:pt x="228" y="54"/>
                      <a:pt x="228" y="52"/>
                      <a:pt x="228" y="49"/>
                    </a:cubicBezTo>
                    <a:cubicBezTo>
                      <a:pt x="208" y="81"/>
                      <a:pt x="171" y="102"/>
                      <a:pt x="129" y="102"/>
                    </a:cubicBezTo>
                    <a:cubicBezTo>
                      <a:pt x="127" y="102"/>
                      <a:pt x="125" y="102"/>
                      <a:pt x="123" y="102"/>
                    </a:cubicBezTo>
                    <a:cubicBezTo>
                      <a:pt x="63" y="99"/>
                      <a:pt x="16" y="54"/>
                      <a:pt x="15" y="0"/>
                    </a:cubicBezTo>
                  </a:path>
                </a:pathLst>
              </a:custGeom>
              <a:solidFill>
                <a:srgbClr val="F578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81" name="Freeform 392"/>
              <p:cNvSpPr>
                <a:spLocks/>
              </p:cNvSpPr>
              <p:nvPr/>
            </p:nvSpPr>
            <p:spPr bwMode="auto">
              <a:xfrm>
                <a:off x="4418" y="2119"/>
                <a:ext cx="284" cy="256"/>
              </a:xfrm>
              <a:custGeom>
                <a:avLst/>
                <a:gdLst>
                  <a:gd name="T0" fmla="*/ 78 w 284"/>
                  <a:gd name="T1" fmla="*/ 256 h 256"/>
                  <a:gd name="T2" fmla="*/ 0 w 284"/>
                  <a:gd name="T3" fmla="*/ 110 h 256"/>
                  <a:gd name="T4" fmla="*/ 207 w 284"/>
                  <a:gd name="T5" fmla="*/ 0 h 256"/>
                  <a:gd name="T6" fmla="*/ 284 w 284"/>
                  <a:gd name="T7" fmla="*/ 146 h 256"/>
                  <a:gd name="T8" fmla="*/ 78 w 284"/>
                  <a:gd name="T9" fmla="*/ 256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4" h="256">
                    <a:moveTo>
                      <a:pt x="78" y="256"/>
                    </a:moveTo>
                    <a:lnTo>
                      <a:pt x="0" y="110"/>
                    </a:lnTo>
                    <a:lnTo>
                      <a:pt x="207" y="0"/>
                    </a:lnTo>
                    <a:lnTo>
                      <a:pt x="284" y="146"/>
                    </a:lnTo>
                    <a:lnTo>
                      <a:pt x="78" y="25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82" name="Freeform 393"/>
              <p:cNvSpPr>
                <a:spLocks/>
              </p:cNvSpPr>
              <p:nvPr/>
            </p:nvSpPr>
            <p:spPr bwMode="auto">
              <a:xfrm>
                <a:off x="4586" y="2281"/>
                <a:ext cx="18" cy="18"/>
              </a:xfrm>
              <a:custGeom>
                <a:avLst/>
                <a:gdLst>
                  <a:gd name="T0" fmla="*/ 7 w 18"/>
                  <a:gd name="T1" fmla="*/ 18 h 18"/>
                  <a:gd name="T2" fmla="*/ 0 w 18"/>
                  <a:gd name="T3" fmla="*/ 6 h 18"/>
                  <a:gd name="T4" fmla="*/ 12 w 18"/>
                  <a:gd name="T5" fmla="*/ 0 h 18"/>
                  <a:gd name="T6" fmla="*/ 18 w 18"/>
                  <a:gd name="T7" fmla="*/ 12 h 18"/>
                  <a:gd name="T8" fmla="*/ 7 w 18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7" y="18"/>
                    </a:moveTo>
                    <a:lnTo>
                      <a:pt x="0" y="6"/>
                    </a:lnTo>
                    <a:lnTo>
                      <a:pt x="12" y="0"/>
                    </a:lnTo>
                    <a:lnTo>
                      <a:pt x="18" y="12"/>
                    </a:lnTo>
                    <a:lnTo>
                      <a:pt x="7" y="18"/>
                    </a:lnTo>
                    <a:close/>
                  </a:path>
                </a:pathLst>
              </a:custGeom>
              <a:solidFill>
                <a:srgbClr val="4C8E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83" name="Freeform 394"/>
              <p:cNvSpPr>
                <a:spLocks/>
              </p:cNvSpPr>
              <p:nvPr/>
            </p:nvSpPr>
            <p:spPr bwMode="auto">
              <a:xfrm>
                <a:off x="4574" y="2266"/>
                <a:ext cx="23" cy="22"/>
              </a:xfrm>
              <a:custGeom>
                <a:avLst/>
                <a:gdLst>
                  <a:gd name="T0" fmla="*/ 6 w 23"/>
                  <a:gd name="T1" fmla="*/ 22 h 22"/>
                  <a:gd name="T2" fmla="*/ 0 w 23"/>
                  <a:gd name="T3" fmla="*/ 9 h 22"/>
                  <a:gd name="T4" fmla="*/ 16 w 23"/>
                  <a:gd name="T5" fmla="*/ 0 h 22"/>
                  <a:gd name="T6" fmla="*/ 23 w 23"/>
                  <a:gd name="T7" fmla="*/ 13 h 22"/>
                  <a:gd name="T8" fmla="*/ 6 w 23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2">
                    <a:moveTo>
                      <a:pt x="6" y="22"/>
                    </a:moveTo>
                    <a:lnTo>
                      <a:pt x="0" y="9"/>
                    </a:lnTo>
                    <a:lnTo>
                      <a:pt x="16" y="0"/>
                    </a:lnTo>
                    <a:lnTo>
                      <a:pt x="23" y="13"/>
                    </a:lnTo>
                    <a:lnTo>
                      <a:pt x="6" y="22"/>
                    </a:lnTo>
                    <a:close/>
                  </a:path>
                </a:pathLst>
              </a:custGeom>
              <a:solidFill>
                <a:srgbClr val="609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84" name="Freeform 395"/>
              <p:cNvSpPr>
                <a:spLocks/>
              </p:cNvSpPr>
              <p:nvPr/>
            </p:nvSpPr>
            <p:spPr bwMode="auto">
              <a:xfrm>
                <a:off x="4554" y="2252"/>
                <a:ext cx="35" cy="27"/>
              </a:xfrm>
              <a:custGeom>
                <a:avLst/>
                <a:gdLst>
                  <a:gd name="T0" fmla="*/ 7 w 35"/>
                  <a:gd name="T1" fmla="*/ 27 h 27"/>
                  <a:gd name="T2" fmla="*/ 0 w 35"/>
                  <a:gd name="T3" fmla="*/ 15 h 27"/>
                  <a:gd name="T4" fmla="*/ 28 w 35"/>
                  <a:gd name="T5" fmla="*/ 0 h 27"/>
                  <a:gd name="T6" fmla="*/ 35 w 35"/>
                  <a:gd name="T7" fmla="*/ 12 h 27"/>
                  <a:gd name="T8" fmla="*/ 7 w 35"/>
                  <a:gd name="T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27">
                    <a:moveTo>
                      <a:pt x="7" y="27"/>
                    </a:moveTo>
                    <a:lnTo>
                      <a:pt x="0" y="15"/>
                    </a:lnTo>
                    <a:lnTo>
                      <a:pt x="28" y="0"/>
                    </a:lnTo>
                    <a:lnTo>
                      <a:pt x="35" y="12"/>
                    </a:lnTo>
                    <a:lnTo>
                      <a:pt x="7" y="27"/>
                    </a:lnTo>
                    <a:close/>
                  </a:path>
                </a:pathLst>
              </a:custGeom>
              <a:solidFill>
                <a:srgbClr val="73AC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85" name="Freeform 396"/>
              <p:cNvSpPr>
                <a:spLocks/>
              </p:cNvSpPr>
              <p:nvPr/>
            </p:nvSpPr>
            <p:spPr bwMode="auto">
              <a:xfrm>
                <a:off x="4550" y="2237"/>
                <a:ext cx="31" cy="26"/>
              </a:xfrm>
              <a:custGeom>
                <a:avLst/>
                <a:gdLst>
                  <a:gd name="T0" fmla="*/ 6 w 31"/>
                  <a:gd name="T1" fmla="*/ 26 h 26"/>
                  <a:gd name="T2" fmla="*/ 0 w 31"/>
                  <a:gd name="T3" fmla="*/ 13 h 26"/>
                  <a:gd name="T4" fmla="*/ 25 w 31"/>
                  <a:gd name="T5" fmla="*/ 0 h 26"/>
                  <a:gd name="T6" fmla="*/ 31 w 31"/>
                  <a:gd name="T7" fmla="*/ 13 h 26"/>
                  <a:gd name="T8" fmla="*/ 6 w 3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6">
                    <a:moveTo>
                      <a:pt x="6" y="26"/>
                    </a:moveTo>
                    <a:lnTo>
                      <a:pt x="0" y="13"/>
                    </a:lnTo>
                    <a:lnTo>
                      <a:pt x="25" y="0"/>
                    </a:lnTo>
                    <a:lnTo>
                      <a:pt x="31" y="13"/>
                    </a:lnTo>
                    <a:lnTo>
                      <a:pt x="6" y="26"/>
                    </a:lnTo>
                    <a:close/>
                  </a:path>
                </a:pathLst>
              </a:custGeom>
              <a:solidFill>
                <a:srgbClr val="87B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86" name="Freeform 397"/>
              <p:cNvSpPr>
                <a:spLocks/>
              </p:cNvSpPr>
              <p:nvPr/>
            </p:nvSpPr>
            <p:spPr bwMode="auto">
              <a:xfrm>
                <a:off x="4554" y="2223"/>
                <a:ext cx="20" cy="19"/>
              </a:xfrm>
              <a:custGeom>
                <a:avLst/>
                <a:gdLst>
                  <a:gd name="T0" fmla="*/ 8 w 20"/>
                  <a:gd name="T1" fmla="*/ 19 h 19"/>
                  <a:gd name="T2" fmla="*/ 0 w 20"/>
                  <a:gd name="T3" fmla="*/ 6 h 19"/>
                  <a:gd name="T4" fmla="*/ 13 w 20"/>
                  <a:gd name="T5" fmla="*/ 0 h 19"/>
                  <a:gd name="T6" fmla="*/ 20 w 20"/>
                  <a:gd name="T7" fmla="*/ 12 h 19"/>
                  <a:gd name="T8" fmla="*/ 8 w 20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9">
                    <a:moveTo>
                      <a:pt x="8" y="19"/>
                    </a:moveTo>
                    <a:lnTo>
                      <a:pt x="0" y="6"/>
                    </a:lnTo>
                    <a:lnTo>
                      <a:pt x="13" y="0"/>
                    </a:lnTo>
                    <a:lnTo>
                      <a:pt x="20" y="12"/>
                    </a:lnTo>
                    <a:lnTo>
                      <a:pt x="8" y="19"/>
                    </a:lnTo>
                    <a:close/>
                  </a:path>
                </a:pathLst>
              </a:custGeom>
              <a:solidFill>
                <a:srgbClr val="9ACA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87" name="Freeform 398"/>
              <p:cNvSpPr>
                <a:spLocks/>
              </p:cNvSpPr>
              <p:nvPr/>
            </p:nvSpPr>
            <p:spPr bwMode="auto">
              <a:xfrm>
                <a:off x="4542" y="2209"/>
                <a:ext cx="24" cy="21"/>
              </a:xfrm>
              <a:custGeom>
                <a:avLst/>
                <a:gdLst>
                  <a:gd name="T0" fmla="*/ 7 w 24"/>
                  <a:gd name="T1" fmla="*/ 21 h 21"/>
                  <a:gd name="T2" fmla="*/ 0 w 24"/>
                  <a:gd name="T3" fmla="*/ 8 h 21"/>
                  <a:gd name="T4" fmla="*/ 17 w 24"/>
                  <a:gd name="T5" fmla="*/ 0 h 21"/>
                  <a:gd name="T6" fmla="*/ 24 w 24"/>
                  <a:gd name="T7" fmla="*/ 12 h 21"/>
                  <a:gd name="T8" fmla="*/ 7 w 24"/>
                  <a:gd name="T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1">
                    <a:moveTo>
                      <a:pt x="7" y="21"/>
                    </a:moveTo>
                    <a:lnTo>
                      <a:pt x="0" y="8"/>
                    </a:lnTo>
                    <a:lnTo>
                      <a:pt x="17" y="0"/>
                    </a:lnTo>
                    <a:lnTo>
                      <a:pt x="24" y="12"/>
                    </a:lnTo>
                    <a:lnTo>
                      <a:pt x="7" y="21"/>
                    </a:lnTo>
                    <a:close/>
                  </a:path>
                </a:pathLst>
              </a:custGeom>
              <a:solidFill>
                <a:srgbClr val="73AC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88" name="Freeform 399"/>
              <p:cNvSpPr>
                <a:spLocks/>
              </p:cNvSpPr>
              <p:nvPr/>
            </p:nvSpPr>
            <p:spPr bwMode="auto">
              <a:xfrm>
                <a:off x="4527" y="2194"/>
                <a:ext cx="31" cy="25"/>
              </a:xfrm>
              <a:custGeom>
                <a:avLst/>
                <a:gdLst>
                  <a:gd name="T0" fmla="*/ 6 w 31"/>
                  <a:gd name="T1" fmla="*/ 25 h 25"/>
                  <a:gd name="T2" fmla="*/ 0 w 31"/>
                  <a:gd name="T3" fmla="*/ 13 h 25"/>
                  <a:gd name="T4" fmla="*/ 24 w 31"/>
                  <a:gd name="T5" fmla="*/ 0 h 25"/>
                  <a:gd name="T6" fmla="*/ 31 w 31"/>
                  <a:gd name="T7" fmla="*/ 13 h 25"/>
                  <a:gd name="T8" fmla="*/ 6 w 31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5">
                    <a:moveTo>
                      <a:pt x="6" y="25"/>
                    </a:moveTo>
                    <a:lnTo>
                      <a:pt x="0" y="13"/>
                    </a:lnTo>
                    <a:lnTo>
                      <a:pt x="24" y="0"/>
                    </a:lnTo>
                    <a:lnTo>
                      <a:pt x="31" y="13"/>
                    </a:lnTo>
                    <a:lnTo>
                      <a:pt x="6" y="25"/>
                    </a:lnTo>
                    <a:close/>
                  </a:path>
                </a:pathLst>
              </a:custGeom>
              <a:solidFill>
                <a:srgbClr val="87B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89" name="Freeform 400"/>
              <p:cNvSpPr>
                <a:spLocks/>
              </p:cNvSpPr>
              <p:nvPr/>
            </p:nvSpPr>
            <p:spPr bwMode="auto">
              <a:xfrm>
                <a:off x="4503" y="2179"/>
                <a:ext cx="47" cy="34"/>
              </a:xfrm>
              <a:custGeom>
                <a:avLst/>
                <a:gdLst>
                  <a:gd name="T0" fmla="*/ 7 w 47"/>
                  <a:gd name="T1" fmla="*/ 34 h 34"/>
                  <a:gd name="T2" fmla="*/ 0 w 47"/>
                  <a:gd name="T3" fmla="*/ 22 h 34"/>
                  <a:gd name="T4" fmla="*/ 40 w 47"/>
                  <a:gd name="T5" fmla="*/ 0 h 34"/>
                  <a:gd name="T6" fmla="*/ 47 w 47"/>
                  <a:gd name="T7" fmla="*/ 13 h 34"/>
                  <a:gd name="T8" fmla="*/ 7 w 47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4">
                    <a:moveTo>
                      <a:pt x="7" y="34"/>
                    </a:moveTo>
                    <a:lnTo>
                      <a:pt x="0" y="22"/>
                    </a:lnTo>
                    <a:lnTo>
                      <a:pt x="40" y="0"/>
                    </a:lnTo>
                    <a:lnTo>
                      <a:pt x="47" y="13"/>
                    </a:lnTo>
                    <a:lnTo>
                      <a:pt x="7" y="34"/>
                    </a:lnTo>
                    <a:close/>
                  </a:path>
                </a:pathLst>
              </a:custGeom>
              <a:solidFill>
                <a:srgbClr val="9ACA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90" name="Freeform 401"/>
              <p:cNvSpPr>
                <a:spLocks/>
              </p:cNvSpPr>
              <p:nvPr/>
            </p:nvSpPr>
            <p:spPr bwMode="auto">
              <a:xfrm>
                <a:off x="4595" y="2233"/>
                <a:ext cx="33" cy="56"/>
              </a:xfrm>
              <a:custGeom>
                <a:avLst/>
                <a:gdLst>
                  <a:gd name="T0" fmla="*/ 29 w 33"/>
                  <a:gd name="T1" fmla="*/ 56 h 56"/>
                  <a:gd name="T2" fmla="*/ 0 w 33"/>
                  <a:gd name="T3" fmla="*/ 2 h 56"/>
                  <a:gd name="T4" fmla="*/ 4 w 33"/>
                  <a:gd name="T5" fmla="*/ 0 h 56"/>
                  <a:gd name="T6" fmla="*/ 33 w 33"/>
                  <a:gd name="T7" fmla="*/ 54 h 56"/>
                  <a:gd name="T8" fmla="*/ 29 w 33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56">
                    <a:moveTo>
                      <a:pt x="29" y="56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33" y="54"/>
                    </a:lnTo>
                    <a:lnTo>
                      <a:pt x="29" y="5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91" name="Freeform 402"/>
              <p:cNvSpPr>
                <a:spLocks/>
              </p:cNvSpPr>
              <p:nvPr/>
            </p:nvSpPr>
            <p:spPr bwMode="auto">
              <a:xfrm>
                <a:off x="4601" y="2230"/>
                <a:ext cx="33" cy="56"/>
              </a:xfrm>
              <a:custGeom>
                <a:avLst/>
                <a:gdLst>
                  <a:gd name="T0" fmla="*/ 29 w 33"/>
                  <a:gd name="T1" fmla="*/ 56 h 56"/>
                  <a:gd name="T2" fmla="*/ 0 w 33"/>
                  <a:gd name="T3" fmla="*/ 2 h 56"/>
                  <a:gd name="T4" fmla="*/ 4 w 33"/>
                  <a:gd name="T5" fmla="*/ 0 h 56"/>
                  <a:gd name="T6" fmla="*/ 33 w 33"/>
                  <a:gd name="T7" fmla="*/ 54 h 56"/>
                  <a:gd name="T8" fmla="*/ 29 w 33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56">
                    <a:moveTo>
                      <a:pt x="29" y="56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33" y="54"/>
                    </a:lnTo>
                    <a:lnTo>
                      <a:pt x="29" y="5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92" name="Freeform 403"/>
              <p:cNvSpPr>
                <a:spLocks/>
              </p:cNvSpPr>
              <p:nvPr/>
            </p:nvSpPr>
            <p:spPr bwMode="auto">
              <a:xfrm>
                <a:off x="4608" y="2226"/>
                <a:ext cx="32" cy="57"/>
              </a:xfrm>
              <a:custGeom>
                <a:avLst/>
                <a:gdLst>
                  <a:gd name="T0" fmla="*/ 29 w 32"/>
                  <a:gd name="T1" fmla="*/ 57 h 57"/>
                  <a:gd name="T2" fmla="*/ 0 w 32"/>
                  <a:gd name="T3" fmla="*/ 2 h 57"/>
                  <a:gd name="T4" fmla="*/ 3 w 32"/>
                  <a:gd name="T5" fmla="*/ 0 h 57"/>
                  <a:gd name="T6" fmla="*/ 32 w 32"/>
                  <a:gd name="T7" fmla="*/ 55 h 57"/>
                  <a:gd name="T8" fmla="*/ 29 w 32"/>
                  <a:gd name="T9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57">
                    <a:moveTo>
                      <a:pt x="29" y="57"/>
                    </a:moveTo>
                    <a:lnTo>
                      <a:pt x="0" y="2"/>
                    </a:lnTo>
                    <a:lnTo>
                      <a:pt x="3" y="0"/>
                    </a:lnTo>
                    <a:lnTo>
                      <a:pt x="32" y="55"/>
                    </a:lnTo>
                    <a:lnTo>
                      <a:pt x="29" y="5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93" name="Freeform 404"/>
              <p:cNvSpPr>
                <a:spLocks/>
              </p:cNvSpPr>
              <p:nvPr/>
            </p:nvSpPr>
            <p:spPr bwMode="auto">
              <a:xfrm>
                <a:off x="4614" y="2223"/>
                <a:ext cx="33" cy="56"/>
              </a:xfrm>
              <a:custGeom>
                <a:avLst/>
                <a:gdLst>
                  <a:gd name="T0" fmla="*/ 29 w 33"/>
                  <a:gd name="T1" fmla="*/ 56 h 56"/>
                  <a:gd name="T2" fmla="*/ 0 w 33"/>
                  <a:gd name="T3" fmla="*/ 2 h 56"/>
                  <a:gd name="T4" fmla="*/ 4 w 33"/>
                  <a:gd name="T5" fmla="*/ 0 h 56"/>
                  <a:gd name="T6" fmla="*/ 33 w 33"/>
                  <a:gd name="T7" fmla="*/ 54 h 56"/>
                  <a:gd name="T8" fmla="*/ 29 w 33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56">
                    <a:moveTo>
                      <a:pt x="29" y="56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33" y="54"/>
                    </a:lnTo>
                    <a:lnTo>
                      <a:pt x="29" y="5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1094" name="Freeform 405"/>
              <p:cNvSpPr>
                <a:spLocks/>
              </p:cNvSpPr>
              <p:nvPr/>
            </p:nvSpPr>
            <p:spPr bwMode="auto">
              <a:xfrm>
                <a:off x="4620" y="2220"/>
                <a:ext cx="33" cy="56"/>
              </a:xfrm>
              <a:custGeom>
                <a:avLst/>
                <a:gdLst>
                  <a:gd name="T0" fmla="*/ 29 w 33"/>
                  <a:gd name="T1" fmla="*/ 56 h 56"/>
                  <a:gd name="T2" fmla="*/ 0 w 33"/>
                  <a:gd name="T3" fmla="*/ 1 h 56"/>
                  <a:gd name="T4" fmla="*/ 4 w 33"/>
                  <a:gd name="T5" fmla="*/ 0 h 56"/>
                  <a:gd name="T6" fmla="*/ 33 w 33"/>
                  <a:gd name="T7" fmla="*/ 54 h 56"/>
                  <a:gd name="T8" fmla="*/ 29 w 33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56">
                    <a:moveTo>
                      <a:pt x="29" y="56"/>
                    </a:moveTo>
                    <a:lnTo>
                      <a:pt x="0" y="1"/>
                    </a:lnTo>
                    <a:lnTo>
                      <a:pt x="4" y="0"/>
                    </a:lnTo>
                    <a:lnTo>
                      <a:pt x="33" y="54"/>
                    </a:lnTo>
                    <a:lnTo>
                      <a:pt x="29" y="5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79" name="Group 607"/>
            <p:cNvGrpSpPr>
              <a:grpSpLocks/>
            </p:cNvGrpSpPr>
            <p:nvPr/>
          </p:nvGrpSpPr>
          <p:grpSpPr bwMode="auto">
            <a:xfrm>
              <a:off x="2850" y="1612"/>
              <a:ext cx="1896" cy="1904"/>
              <a:chOff x="2850" y="1612"/>
              <a:chExt cx="1896" cy="1904"/>
            </a:xfrm>
          </p:grpSpPr>
          <p:sp>
            <p:nvSpPr>
              <p:cNvPr id="699" name="Freeform 407"/>
              <p:cNvSpPr>
                <a:spLocks/>
              </p:cNvSpPr>
              <p:nvPr/>
            </p:nvSpPr>
            <p:spPr bwMode="auto">
              <a:xfrm>
                <a:off x="4627" y="2216"/>
                <a:ext cx="32" cy="57"/>
              </a:xfrm>
              <a:custGeom>
                <a:avLst/>
                <a:gdLst>
                  <a:gd name="T0" fmla="*/ 29 w 32"/>
                  <a:gd name="T1" fmla="*/ 57 h 57"/>
                  <a:gd name="T2" fmla="*/ 0 w 32"/>
                  <a:gd name="T3" fmla="*/ 2 h 57"/>
                  <a:gd name="T4" fmla="*/ 3 w 32"/>
                  <a:gd name="T5" fmla="*/ 0 h 57"/>
                  <a:gd name="T6" fmla="*/ 32 w 32"/>
                  <a:gd name="T7" fmla="*/ 55 h 57"/>
                  <a:gd name="T8" fmla="*/ 29 w 32"/>
                  <a:gd name="T9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57">
                    <a:moveTo>
                      <a:pt x="29" y="57"/>
                    </a:moveTo>
                    <a:lnTo>
                      <a:pt x="0" y="2"/>
                    </a:lnTo>
                    <a:lnTo>
                      <a:pt x="3" y="0"/>
                    </a:lnTo>
                    <a:lnTo>
                      <a:pt x="32" y="55"/>
                    </a:lnTo>
                    <a:lnTo>
                      <a:pt x="29" y="5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00" name="Freeform 408"/>
              <p:cNvSpPr>
                <a:spLocks/>
              </p:cNvSpPr>
              <p:nvPr/>
            </p:nvSpPr>
            <p:spPr bwMode="auto">
              <a:xfrm>
                <a:off x="4633" y="2213"/>
                <a:ext cx="33" cy="56"/>
              </a:xfrm>
              <a:custGeom>
                <a:avLst/>
                <a:gdLst>
                  <a:gd name="T0" fmla="*/ 29 w 33"/>
                  <a:gd name="T1" fmla="*/ 56 h 56"/>
                  <a:gd name="T2" fmla="*/ 0 w 33"/>
                  <a:gd name="T3" fmla="*/ 2 h 56"/>
                  <a:gd name="T4" fmla="*/ 4 w 33"/>
                  <a:gd name="T5" fmla="*/ 0 h 56"/>
                  <a:gd name="T6" fmla="*/ 33 w 33"/>
                  <a:gd name="T7" fmla="*/ 54 h 56"/>
                  <a:gd name="T8" fmla="*/ 29 w 33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56">
                    <a:moveTo>
                      <a:pt x="29" y="56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33" y="54"/>
                    </a:lnTo>
                    <a:lnTo>
                      <a:pt x="29" y="5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01" name="Freeform 409"/>
              <p:cNvSpPr>
                <a:spLocks/>
              </p:cNvSpPr>
              <p:nvPr/>
            </p:nvSpPr>
            <p:spPr bwMode="auto">
              <a:xfrm>
                <a:off x="4654" y="2237"/>
                <a:ext cx="18" cy="29"/>
              </a:xfrm>
              <a:custGeom>
                <a:avLst/>
                <a:gdLst>
                  <a:gd name="T0" fmla="*/ 14 w 18"/>
                  <a:gd name="T1" fmla="*/ 29 h 29"/>
                  <a:gd name="T2" fmla="*/ 0 w 18"/>
                  <a:gd name="T3" fmla="*/ 2 h 29"/>
                  <a:gd name="T4" fmla="*/ 3 w 18"/>
                  <a:gd name="T5" fmla="*/ 0 h 29"/>
                  <a:gd name="T6" fmla="*/ 18 w 18"/>
                  <a:gd name="T7" fmla="*/ 27 h 29"/>
                  <a:gd name="T8" fmla="*/ 14 w 18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9">
                    <a:moveTo>
                      <a:pt x="14" y="29"/>
                    </a:moveTo>
                    <a:lnTo>
                      <a:pt x="0" y="2"/>
                    </a:lnTo>
                    <a:lnTo>
                      <a:pt x="3" y="0"/>
                    </a:lnTo>
                    <a:lnTo>
                      <a:pt x="18" y="27"/>
                    </a:lnTo>
                    <a:lnTo>
                      <a:pt x="14" y="29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02" name="Freeform 410"/>
              <p:cNvSpPr>
                <a:spLocks/>
              </p:cNvSpPr>
              <p:nvPr/>
            </p:nvSpPr>
            <p:spPr bwMode="auto">
              <a:xfrm>
                <a:off x="4561" y="2168"/>
                <a:ext cx="33" cy="57"/>
              </a:xfrm>
              <a:custGeom>
                <a:avLst/>
                <a:gdLst>
                  <a:gd name="T0" fmla="*/ 29 w 33"/>
                  <a:gd name="T1" fmla="*/ 57 h 57"/>
                  <a:gd name="T2" fmla="*/ 0 w 33"/>
                  <a:gd name="T3" fmla="*/ 2 h 57"/>
                  <a:gd name="T4" fmla="*/ 4 w 33"/>
                  <a:gd name="T5" fmla="*/ 0 h 57"/>
                  <a:gd name="T6" fmla="*/ 33 w 33"/>
                  <a:gd name="T7" fmla="*/ 55 h 57"/>
                  <a:gd name="T8" fmla="*/ 29 w 33"/>
                  <a:gd name="T9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57">
                    <a:moveTo>
                      <a:pt x="29" y="57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33" y="55"/>
                    </a:lnTo>
                    <a:lnTo>
                      <a:pt x="29" y="5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03" name="Freeform 411"/>
              <p:cNvSpPr>
                <a:spLocks/>
              </p:cNvSpPr>
              <p:nvPr/>
            </p:nvSpPr>
            <p:spPr bwMode="auto">
              <a:xfrm>
                <a:off x="4567" y="2164"/>
                <a:ext cx="33" cy="58"/>
              </a:xfrm>
              <a:custGeom>
                <a:avLst/>
                <a:gdLst>
                  <a:gd name="T0" fmla="*/ 29 w 33"/>
                  <a:gd name="T1" fmla="*/ 58 h 58"/>
                  <a:gd name="T2" fmla="*/ 0 w 33"/>
                  <a:gd name="T3" fmla="*/ 2 h 58"/>
                  <a:gd name="T4" fmla="*/ 4 w 33"/>
                  <a:gd name="T5" fmla="*/ 0 h 58"/>
                  <a:gd name="T6" fmla="*/ 33 w 33"/>
                  <a:gd name="T7" fmla="*/ 56 h 58"/>
                  <a:gd name="T8" fmla="*/ 29 w 33"/>
                  <a:gd name="T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58">
                    <a:moveTo>
                      <a:pt x="29" y="58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33" y="56"/>
                    </a:lnTo>
                    <a:lnTo>
                      <a:pt x="29" y="5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04" name="Freeform 412"/>
              <p:cNvSpPr>
                <a:spLocks/>
              </p:cNvSpPr>
              <p:nvPr/>
            </p:nvSpPr>
            <p:spPr bwMode="auto">
              <a:xfrm>
                <a:off x="4574" y="2161"/>
                <a:ext cx="32" cy="57"/>
              </a:xfrm>
              <a:custGeom>
                <a:avLst/>
                <a:gdLst>
                  <a:gd name="T0" fmla="*/ 29 w 32"/>
                  <a:gd name="T1" fmla="*/ 57 h 57"/>
                  <a:gd name="T2" fmla="*/ 0 w 32"/>
                  <a:gd name="T3" fmla="*/ 2 h 57"/>
                  <a:gd name="T4" fmla="*/ 3 w 32"/>
                  <a:gd name="T5" fmla="*/ 0 h 57"/>
                  <a:gd name="T6" fmla="*/ 32 w 32"/>
                  <a:gd name="T7" fmla="*/ 56 h 57"/>
                  <a:gd name="T8" fmla="*/ 29 w 32"/>
                  <a:gd name="T9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57">
                    <a:moveTo>
                      <a:pt x="29" y="57"/>
                    </a:moveTo>
                    <a:lnTo>
                      <a:pt x="0" y="2"/>
                    </a:lnTo>
                    <a:lnTo>
                      <a:pt x="3" y="0"/>
                    </a:lnTo>
                    <a:lnTo>
                      <a:pt x="32" y="56"/>
                    </a:lnTo>
                    <a:lnTo>
                      <a:pt x="29" y="5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05" name="Freeform 413"/>
              <p:cNvSpPr>
                <a:spLocks/>
              </p:cNvSpPr>
              <p:nvPr/>
            </p:nvSpPr>
            <p:spPr bwMode="auto">
              <a:xfrm>
                <a:off x="4580" y="2158"/>
                <a:ext cx="33" cy="57"/>
              </a:xfrm>
              <a:custGeom>
                <a:avLst/>
                <a:gdLst>
                  <a:gd name="T0" fmla="*/ 29 w 33"/>
                  <a:gd name="T1" fmla="*/ 57 h 57"/>
                  <a:gd name="T2" fmla="*/ 0 w 33"/>
                  <a:gd name="T3" fmla="*/ 2 h 57"/>
                  <a:gd name="T4" fmla="*/ 4 w 33"/>
                  <a:gd name="T5" fmla="*/ 0 h 57"/>
                  <a:gd name="T6" fmla="*/ 33 w 33"/>
                  <a:gd name="T7" fmla="*/ 55 h 57"/>
                  <a:gd name="T8" fmla="*/ 29 w 33"/>
                  <a:gd name="T9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57">
                    <a:moveTo>
                      <a:pt x="29" y="57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33" y="55"/>
                    </a:lnTo>
                    <a:lnTo>
                      <a:pt x="29" y="5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06" name="Freeform 414"/>
              <p:cNvSpPr>
                <a:spLocks/>
              </p:cNvSpPr>
              <p:nvPr/>
            </p:nvSpPr>
            <p:spPr bwMode="auto">
              <a:xfrm>
                <a:off x="4586" y="2154"/>
                <a:ext cx="33" cy="58"/>
              </a:xfrm>
              <a:custGeom>
                <a:avLst/>
                <a:gdLst>
                  <a:gd name="T0" fmla="*/ 29 w 33"/>
                  <a:gd name="T1" fmla="*/ 58 h 58"/>
                  <a:gd name="T2" fmla="*/ 0 w 33"/>
                  <a:gd name="T3" fmla="*/ 2 h 58"/>
                  <a:gd name="T4" fmla="*/ 4 w 33"/>
                  <a:gd name="T5" fmla="*/ 0 h 58"/>
                  <a:gd name="T6" fmla="*/ 33 w 33"/>
                  <a:gd name="T7" fmla="*/ 56 h 58"/>
                  <a:gd name="T8" fmla="*/ 29 w 33"/>
                  <a:gd name="T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58">
                    <a:moveTo>
                      <a:pt x="29" y="58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33" y="56"/>
                    </a:lnTo>
                    <a:lnTo>
                      <a:pt x="29" y="5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07" name="Freeform 415"/>
              <p:cNvSpPr>
                <a:spLocks/>
              </p:cNvSpPr>
              <p:nvPr/>
            </p:nvSpPr>
            <p:spPr bwMode="auto">
              <a:xfrm>
                <a:off x="4593" y="2151"/>
                <a:ext cx="32" cy="57"/>
              </a:xfrm>
              <a:custGeom>
                <a:avLst/>
                <a:gdLst>
                  <a:gd name="T0" fmla="*/ 29 w 32"/>
                  <a:gd name="T1" fmla="*/ 57 h 57"/>
                  <a:gd name="T2" fmla="*/ 0 w 32"/>
                  <a:gd name="T3" fmla="*/ 2 h 57"/>
                  <a:gd name="T4" fmla="*/ 3 w 32"/>
                  <a:gd name="T5" fmla="*/ 0 h 57"/>
                  <a:gd name="T6" fmla="*/ 32 w 32"/>
                  <a:gd name="T7" fmla="*/ 55 h 57"/>
                  <a:gd name="T8" fmla="*/ 29 w 32"/>
                  <a:gd name="T9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57">
                    <a:moveTo>
                      <a:pt x="29" y="57"/>
                    </a:moveTo>
                    <a:lnTo>
                      <a:pt x="0" y="2"/>
                    </a:lnTo>
                    <a:lnTo>
                      <a:pt x="3" y="0"/>
                    </a:lnTo>
                    <a:lnTo>
                      <a:pt x="32" y="55"/>
                    </a:lnTo>
                    <a:lnTo>
                      <a:pt x="29" y="5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08" name="Freeform 416"/>
              <p:cNvSpPr>
                <a:spLocks/>
              </p:cNvSpPr>
              <p:nvPr/>
            </p:nvSpPr>
            <p:spPr bwMode="auto">
              <a:xfrm>
                <a:off x="4599" y="2148"/>
                <a:ext cx="33" cy="57"/>
              </a:xfrm>
              <a:custGeom>
                <a:avLst/>
                <a:gdLst>
                  <a:gd name="T0" fmla="*/ 29 w 33"/>
                  <a:gd name="T1" fmla="*/ 57 h 57"/>
                  <a:gd name="T2" fmla="*/ 0 w 33"/>
                  <a:gd name="T3" fmla="*/ 2 h 57"/>
                  <a:gd name="T4" fmla="*/ 4 w 33"/>
                  <a:gd name="T5" fmla="*/ 0 h 57"/>
                  <a:gd name="T6" fmla="*/ 33 w 33"/>
                  <a:gd name="T7" fmla="*/ 55 h 57"/>
                  <a:gd name="T8" fmla="*/ 29 w 33"/>
                  <a:gd name="T9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57">
                    <a:moveTo>
                      <a:pt x="29" y="57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33" y="55"/>
                    </a:lnTo>
                    <a:lnTo>
                      <a:pt x="29" y="5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09" name="Freeform 417"/>
              <p:cNvSpPr>
                <a:spLocks/>
              </p:cNvSpPr>
              <p:nvPr/>
            </p:nvSpPr>
            <p:spPr bwMode="auto">
              <a:xfrm>
                <a:off x="4614" y="2160"/>
                <a:ext cx="24" cy="42"/>
              </a:xfrm>
              <a:custGeom>
                <a:avLst/>
                <a:gdLst>
                  <a:gd name="T0" fmla="*/ 20 w 24"/>
                  <a:gd name="T1" fmla="*/ 42 h 42"/>
                  <a:gd name="T2" fmla="*/ 0 w 24"/>
                  <a:gd name="T3" fmla="*/ 2 h 42"/>
                  <a:gd name="T4" fmla="*/ 3 w 24"/>
                  <a:gd name="T5" fmla="*/ 0 h 42"/>
                  <a:gd name="T6" fmla="*/ 24 w 24"/>
                  <a:gd name="T7" fmla="*/ 40 h 42"/>
                  <a:gd name="T8" fmla="*/ 20 w 24"/>
                  <a:gd name="T9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42">
                    <a:moveTo>
                      <a:pt x="20" y="42"/>
                    </a:moveTo>
                    <a:lnTo>
                      <a:pt x="0" y="2"/>
                    </a:lnTo>
                    <a:lnTo>
                      <a:pt x="3" y="0"/>
                    </a:lnTo>
                    <a:lnTo>
                      <a:pt x="24" y="40"/>
                    </a:lnTo>
                    <a:lnTo>
                      <a:pt x="20" y="4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10" name="Freeform 418"/>
              <p:cNvSpPr>
                <a:spLocks/>
              </p:cNvSpPr>
              <p:nvPr/>
            </p:nvSpPr>
            <p:spPr bwMode="auto">
              <a:xfrm>
                <a:off x="4449" y="2228"/>
                <a:ext cx="104" cy="94"/>
              </a:xfrm>
              <a:custGeom>
                <a:avLst/>
                <a:gdLst>
                  <a:gd name="T0" fmla="*/ 104 w 104"/>
                  <a:gd name="T1" fmla="*/ 89 h 94"/>
                  <a:gd name="T2" fmla="*/ 101 w 104"/>
                  <a:gd name="T3" fmla="*/ 94 h 94"/>
                  <a:gd name="T4" fmla="*/ 49 w 104"/>
                  <a:gd name="T5" fmla="*/ 69 h 94"/>
                  <a:gd name="T6" fmla="*/ 53 w 104"/>
                  <a:gd name="T7" fmla="*/ 33 h 94"/>
                  <a:gd name="T8" fmla="*/ 0 w 104"/>
                  <a:gd name="T9" fmla="*/ 5 h 94"/>
                  <a:gd name="T10" fmla="*/ 3 w 104"/>
                  <a:gd name="T11" fmla="*/ 0 h 94"/>
                  <a:gd name="T12" fmla="*/ 59 w 104"/>
                  <a:gd name="T13" fmla="*/ 29 h 94"/>
                  <a:gd name="T14" fmla="*/ 55 w 104"/>
                  <a:gd name="T15" fmla="*/ 65 h 94"/>
                  <a:gd name="T16" fmla="*/ 104 w 104"/>
                  <a:gd name="T17" fmla="*/ 89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4" h="94">
                    <a:moveTo>
                      <a:pt x="104" y="89"/>
                    </a:moveTo>
                    <a:lnTo>
                      <a:pt x="101" y="94"/>
                    </a:lnTo>
                    <a:lnTo>
                      <a:pt x="49" y="69"/>
                    </a:lnTo>
                    <a:lnTo>
                      <a:pt x="53" y="33"/>
                    </a:lnTo>
                    <a:lnTo>
                      <a:pt x="0" y="5"/>
                    </a:lnTo>
                    <a:lnTo>
                      <a:pt x="3" y="0"/>
                    </a:lnTo>
                    <a:lnTo>
                      <a:pt x="59" y="29"/>
                    </a:lnTo>
                    <a:lnTo>
                      <a:pt x="55" y="65"/>
                    </a:lnTo>
                    <a:lnTo>
                      <a:pt x="104" y="89"/>
                    </a:lnTo>
                    <a:close/>
                  </a:path>
                </a:pathLst>
              </a:custGeom>
              <a:solidFill>
                <a:srgbClr val="FEC0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11" name="Freeform 419"/>
              <p:cNvSpPr>
                <a:spLocks/>
              </p:cNvSpPr>
              <p:nvPr/>
            </p:nvSpPr>
            <p:spPr bwMode="auto">
              <a:xfrm>
                <a:off x="4447" y="2222"/>
                <a:ext cx="17" cy="22"/>
              </a:xfrm>
              <a:custGeom>
                <a:avLst/>
                <a:gdLst>
                  <a:gd name="T0" fmla="*/ 15 w 17"/>
                  <a:gd name="T1" fmla="*/ 0 h 22"/>
                  <a:gd name="T2" fmla="*/ 17 w 17"/>
                  <a:gd name="T3" fmla="*/ 4 h 22"/>
                  <a:gd name="T4" fmla="*/ 7 w 17"/>
                  <a:gd name="T5" fmla="*/ 10 h 22"/>
                  <a:gd name="T6" fmla="*/ 13 w 17"/>
                  <a:gd name="T7" fmla="*/ 20 h 22"/>
                  <a:gd name="T8" fmla="*/ 8 w 17"/>
                  <a:gd name="T9" fmla="*/ 22 h 22"/>
                  <a:gd name="T10" fmla="*/ 0 w 17"/>
                  <a:gd name="T11" fmla="*/ 8 h 22"/>
                  <a:gd name="T12" fmla="*/ 15 w 17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22">
                    <a:moveTo>
                      <a:pt x="15" y="0"/>
                    </a:moveTo>
                    <a:lnTo>
                      <a:pt x="17" y="4"/>
                    </a:lnTo>
                    <a:lnTo>
                      <a:pt x="7" y="10"/>
                    </a:lnTo>
                    <a:lnTo>
                      <a:pt x="13" y="20"/>
                    </a:lnTo>
                    <a:lnTo>
                      <a:pt x="8" y="22"/>
                    </a:lnTo>
                    <a:lnTo>
                      <a:pt x="0" y="8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EC0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12" name="Freeform 420"/>
              <p:cNvSpPr>
                <a:spLocks/>
              </p:cNvSpPr>
              <p:nvPr/>
            </p:nvSpPr>
            <p:spPr bwMode="auto">
              <a:xfrm>
                <a:off x="4496" y="2252"/>
                <a:ext cx="16" cy="16"/>
              </a:xfrm>
              <a:custGeom>
                <a:avLst/>
                <a:gdLst>
                  <a:gd name="T0" fmla="*/ 5 w 16"/>
                  <a:gd name="T1" fmla="*/ 1 h 16"/>
                  <a:gd name="T2" fmla="*/ 2 w 16"/>
                  <a:gd name="T3" fmla="*/ 11 h 16"/>
                  <a:gd name="T4" fmla="*/ 11 w 16"/>
                  <a:gd name="T5" fmla="*/ 14 h 16"/>
                  <a:gd name="T6" fmla="*/ 14 w 16"/>
                  <a:gd name="T7" fmla="*/ 4 h 16"/>
                  <a:gd name="T8" fmla="*/ 5 w 16"/>
                  <a:gd name="T9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5" y="1"/>
                    </a:moveTo>
                    <a:cubicBezTo>
                      <a:pt x="1" y="3"/>
                      <a:pt x="0" y="8"/>
                      <a:pt x="2" y="11"/>
                    </a:cubicBezTo>
                    <a:cubicBezTo>
                      <a:pt x="4" y="14"/>
                      <a:pt x="8" y="16"/>
                      <a:pt x="11" y="14"/>
                    </a:cubicBezTo>
                    <a:cubicBezTo>
                      <a:pt x="15" y="12"/>
                      <a:pt x="16" y="8"/>
                      <a:pt x="14" y="4"/>
                    </a:cubicBezTo>
                    <a:cubicBezTo>
                      <a:pt x="13" y="1"/>
                      <a:pt x="8" y="0"/>
                      <a:pt x="5" y="1"/>
                    </a:cubicBezTo>
                    <a:close/>
                  </a:path>
                </a:pathLst>
              </a:custGeom>
              <a:solidFill>
                <a:srgbClr val="15B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13" name="Freeform 421"/>
              <p:cNvSpPr>
                <a:spLocks/>
              </p:cNvSpPr>
              <p:nvPr/>
            </p:nvSpPr>
            <p:spPr bwMode="auto">
              <a:xfrm>
                <a:off x="4493" y="2287"/>
                <a:ext cx="16" cy="16"/>
              </a:xfrm>
              <a:custGeom>
                <a:avLst/>
                <a:gdLst>
                  <a:gd name="T0" fmla="*/ 5 w 16"/>
                  <a:gd name="T1" fmla="*/ 2 h 16"/>
                  <a:gd name="T2" fmla="*/ 2 w 16"/>
                  <a:gd name="T3" fmla="*/ 12 h 16"/>
                  <a:gd name="T4" fmla="*/ 11 w 16"/>
                  <a:gd name="T5" fmla="*/ 14 h 16"/>
                  <a:gd name="T6" fmla="*/ 14 w 16"/>
                  <a:gd name="T7" fmla="*/ 5 h 16"/>
                  <a:gd name="T8" fmla="*/ 5 w 16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5" y="2"/>
                    </a:moveTo>
                    <a:cubicBezTo>
                      <a:pt x="1" y="4"/>
                      <a:pt x="0" y="8"/>
                      <a:pt x="2" y="12"/>
                    </a:cubicBezTo>
                    <a:cubicBezTo>
                      <a:pt x="4" y="15"/>
                      <a:pt x="8" y="16"/>
                      <a:pt x="11" y="14"/>
                    </a:cubicBezTo>
                    <a:cubicBezTo>
                      <a:pt x="15" y="13"/>
                      <a:pt x="16" y="8"/>
                      <a:pt x="14" y="5"/>
                    </a:cubicBezTo>
                    <a:cubicBezTo>
                      <a:pt x="12" y="2"/>
                      <a:pt x="8" y="0"/>
                      <a:pt x="5" y="2"/>
                    </a:cubicBezTo>
                    <a:close/>
                  </a:path>
                </a:pathLst>
              </a:custGeom>
              <a:solidFill>
                <a:srgbClr val="15B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14" name="Freeform 422"/>
              <p:cNvSpPr>
                <a:spLocks/>
              </p:cNvSpPr>
              <p:nvPr/>
            </p:nvSpPr>
            <p:spPr bwMode="auto">
              <a:xfrm>
                <a:off x="4474" y="2023"/>
                <a:ext cx="272" cy="227"/>
              </a:xfrm>
              <a:custGeom>
                <a:avLst/>
                <a:gdLst>
                  <a:gd name="T0" fmla="*/ 0 w 272"/>
                  <a:gd name="T1" fmla="*/ 157 h 227"/>
                  <a:gd name="T2" fmla="*/ 49 w 272"/>
                  <a:gd name="T3" fmla="*/ 0 h 227"/>
                  <a:gd name="T4" fmla="*/ 272 w 272"/>
                  <a:gd name="T5" fmla="*/ 69 h 227"/>
                  <a:gd name="T6" fmla="*/ 224 w 272"/>
                  <a:gd name="T7" fmla="*/ 227 h 227"/>
                  <a:gd name="T8" fmla="*/ 0 w 272"/>
                  <a:gd name="T9" fmla="*/ 157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2" h="227">
                    <a:moveTo>
                      <a:pt x="0" y="157"/>
                    </a:moveTo>
                    <a:lnTo>
                      <a:pt x="49" y="0"/>
                    </a:lnTo>
                    <a:lnTo>
                      <a:pt x="272" y="69"/>
                    </a:lnTo>
                    <a:lnTo>
                      <a:pt x="224" y="227"/>
                    </a:lnTo>
                    <a:lnTo>
                      <a:pt x="0" y="15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15" name="Freeform 423"/>
              <p:cNvSpPr>
                <a:spLocks/>
              </p:cNvSpPr>
              <p:nvPr/>
            </p:nvSpPr>
            <p:spPr bwMode="auto">
              <a:xfrm>
                <a:off x="4625" y="2083"/>
                <a:ext cx="44" cy="130"/>
              </a:xfrm>
              <a:custGeom>
                <a:avLst/>
                <a:gdLst>
                  <a:gd name="T0" fmla="*/ 0 w 44"/>
                  <a:gd name="T1" fmla="*/ 129 h 130"/>
                  <a:gd name="T2" fmla="*/ 40 w 44"/>
                  <a:gd name="T3" fmla="*/ 0 h 130"/>
                  <a:gd name="T4" fmla="*/ 44 w 44"/>
                  <a:gd name="T5" fmla="*/ 2 h 130"/>
                  <a:gd name="T6" fmla="*/ 4 w 44"/>
                  <a:gd name="T7" fmla="*/ 130 h 130"/>
                  <a:gd name="T8" fmla="*/ 0 w 44"/>
                  <a:gd name="T9" fmla="*/ 129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30">
                    <a:moveTo>
                      <a:pt x="0" y="129"/>
                    </a:moveTo>
                    <a:lnTo>
                      <a:pt x="40" y="0"/>
                    </a:lnTo>
                    <a:lnTo>
                      <a:pt x="44" y="2"/>
                    </a:lnTo>
                    <a:lnTo>
                      <a:pt x="4" y="130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16" name="Freeform 424"/>
              <p:cNvSpPr>
                <a:spLocks/>
              </p:cNvSpPr>
              <p:nvPr/>
            </p:nvSpPr>
            <p:spPr bwMode="auto">
              <a:xfrm>
                <a:off x="4632" y="2085"/>
                <a:ext cx="44" cy="130"/>
              </a:xfrm>
              <a:custGeom>
                <a:avLst/>
                <a:gdLst>
                  <a:gd name="T0" fmla="*/ 0 w 44"/>
                  <a:gd name="T1" fmla="*/ 129 h 130"/>
                  <a:gd name="T2" fmla="*/ 40 w 44"/>
                  <a:gd name="T3" fmla="*/ 0 h 130"/>
                  <a:gd name="T4" fmla="*/ 44 w 44"/>
                  <a:gd name="T5" fmla="*/ 2 h 130"/>
                  <a:gd name="T6" fmla="*/ 4 w 44"/>
                  <a:gd name="T7" fmla="*/ 130 h 130"/>
                  <a:gd name="T8" fmla="*/ 0 w 44"/>
                  <a:gd name="T9" fmla="*/ 129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30">
                    <a:moveTo>
                      <a:pt x="0" y="129"/>
                    </a:moveTo>
                    <a:lnTo>
                      <a:pt x="40" y="0"/>
                    </a:lnTo>
                    <a:lnTo>
                      <a:pt x="44" y="2"/>
                    </a:lnTo>
                    <a:lnTo>
                      <a:pt x="4" y="130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17" name="Freeform 425"/>
              <p:cNvSpPr>
                <a:spLocks/>
              </p:cNvSpPr>
              <p:nvPr/>
            </p:nvSpPr>
            <p:spPr bwMode="auto">
              <a:xfrm>
                <a:off x="4639" y="2088"/>
                <a:ext cx="43" cy="129"/>
              </a:xfrm>
              <a:custGeom>
                <a:avLst/>
                <a:gdLst>
                  <a:gd name="T0" fmla="*/ 0 w 43"/>
                  <a:gd name="T1" fmla="*/ 128 h 129"/>
                  <a:gd name="T2" fmla="*/ 40 w 43"/>
                  <a:gd name="T3" fmla="*/ 0 h 129"/>
                  <a:gd name="T4" fmla="*/ 43 w 43"/>
                  <a:gd name="T5" fmla="*/ 1 h 129"/>
                  <a:gd name="T6" fmla="*/ 4 w 43"/>
                  <a:gd name="T7" fmla="*/ 129 h 129"/>
                  <a:gd name="T8" fmla="*/ 0 w 43"/>
                  <a:gd name="T9" fmla="*/ 128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129">
                    <a:moveTo>
                      <a:pt x="0" y="128"/>
                    </a:moveTo>
                    <a:lnTo>
                      <a:pt x="40" y="0"/>
                    </a:lnTo>
                    <a:lnTo>
                      <a:pt x="43" y="1"/>
                    </a:lnTo>
                    <a:lnTo>
                      <a:pt x="4" y="129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18" name="Freeform 426"/>
              <p:cNvSpPr>
                <a:spLocks/>
              </p:cNvSpPr>
              <p:nvPr/>
            </p:nvSpPr>
            <p:spPr bwMode="auto">
              <a:xfrm>
                <a:off x="4646" y="2090"/>
                <a:ext cx="43" cy="129"/>
              </a:xfrm>
              <a:custGeom>
                <a:avLst/>
                <a:gdLst>
                  <a:gd name="T0" fmla="*/ 0 w 43"/>
                  <a:gd name="T1" fmla="*/ 128 h 129"/>
                  <a:gd name="T2" fmla="*/ 39 w 43"/>
                  <a:gd name="T3" fmla="*/ 0 h 129"/>
                  <a:gd name="T4" fmla="*/ 43 w 43"/>
                  <a:gd name="T5" fmla="*/ 1 h 129"/>
                  <a:gd name="T6" fmla="*/ 4 w 43"/>
                  <a:gd name="T7" fmla="*/ 129 h 129"/>
                  <a:gd name="T8" fmla="*/ 0 w 43"/>
                  <a:gd name="T9" fmla="*/ 128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129">
                    <a:moveTo>
                      <a:pt x="0" y="128"/>
                    </a:moveTo>
                    <a:lnTo>
                      <a:pt x="39" y="0"/>
                    </a:lnTo>
                    <a:lnTo>
                      <a:pt x="43" y="1"/>
                    </a:lnTo>
                    <a:lnTo>
                      <a:pt x="4" y="129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19" name="Freeform 427"/>
              <p:cNvSpPr>
                <a:spLocks/>
              </p:cNvSpPr>
              <p:nvPr/>
            </p:nvSpPr>
            <p:spPr bwMode="auto">
              <a:xfrm>
                <a:off x="4653" y="2092"/>
                <a:ext cx="43" cy="129"/>
              </a:xfrm>
              <a:custGeom>
                <a:avLst/>
                <a:gdLst>
                  <a:gd name="T0" fmla="*/ 0 w 43"/>
                  <a:gd name="T1" fmla="*/ 128 h 129"/>
                  <a:gd name="T2" fmla="*/ 39 w 43"/>
                  <a:gd name="T3" fmla="*/ 0 h 129"/>
                  <a:gd name="T4" fmla="*/ 43 w 43"/>
                  <a:gd name="T5" fmla="*/ 1 h 129"/>
                  <a:gd name="T6" fmla="*/ 4 w 43"/>
                  <a:gd name="T7" fmla="*/ 129 h 129"/>
                  <a:gd name="T8" fmla="*/ 0 w 43"/>
                  <a:gd name="T9" fmla="*/ 128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129">
                    <a:moveTo>
                      <a:pt x="0" y="128"/>
                    </a:moveTo>
                    <a:lnTo>
                      <a:pt x="39" y="0"/>
                    </a:lnTo>
                    <a:lnTo>
                      <a:pt x="43" y="1"/>
                    </a:lnTo>
                    <a:lnTo>
                      <a:pt x="4" y="129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20" name="Freeform 428"/>
              <p:cNvSpPr>
                <a:spLocks/>
              </p:cNvSpPr>
              <p:nvPr/>
            </p:nvSpPr>
            <p:spPr bwMode="auto">
              <a:xfrm>
                <a:off x="4660" y="2094"/>
                <a:ext cx="43" cy="130"/>
              </a:xfrm>
              <a:custGeom>
                <a:avLst/>
                <a:gdLst>
                  <a:gd name="T0" fmla="*/ 0 w 43"/>
                  <a:gd name="T1" fmla="*/ 128 h 130"/>
                  <a:gd name="T2" fmla="*/ 39 w 43"/>
                  <a:gd name="T3" fmla="*/ 0 h 130"/>
                  <a:gd name="T4" fmla="*/ 43 w 43"/>
                  <a:gd name="T5" fmla="*/ 1 h 130"/>
                  <a:gd name="T6" fmla="*/ 4 w 43"/>
                  <a:gd name="T7" fmla="*/ 130 h 130"/>
                  <a:gd name="T8" fmla="*/ 0 w 43"/>
                  <a:gd name="T9" fmla="*/ 128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130">
                    <a:moveTo>
                      <a:pt x="0" y="128"/>
                    </a:moveTo>
                    <a:lnTo>
                      <a:pt x="39" y="0"/>
                    </a:lnTo>
                    <a:lnTo>
                      <a:pt x="43" y="1"/>
                    </a:lnTo>
                    <a:lnTo>
                      <a:pt x="4" y="130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21" name="Freeform 429"/>
              <p:cNvSpPr>
                <a:spLocks/>
              </p:cNvSpPr>
              <p:nvPr/>
            </p:nvSpPr>
            <p:spPr bwMode="auto">
              <a:xfrm>
                <a:off x="4666" y="2096"/>
                <a:ext cx="44" cy="130"/>
              </a:xfrm>
              <a:custGeom>
                <a:avLst/>
                <a:gdLst>
                  <a:gd name="T0" fmla="*/ 0 w 44"/>
                  <a:gd name="T1" fmla="*/ 128 h 130"/>
                  <a:gd name="T2" fmla="*/ 40 w 44"/>
                  <a:gd name="T3" fmla="*/ 0 h 130"/>
                  <a:gd name="T4" fmla="*/ 44 w 44"/>
                  <a:gd name="T5" fmla="*/ 1 h 130"/>
                  <a:gd name="T6" fmla="*/ 4 w 44"/>
                  <a:gd name="T7" fmla="*/ 130 h 130"/>
                  <a:gd name="T8" fmla="*/ 0 w 44"/>
                  <a:gd name="T9" fmla="*/ 128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30">
                    <a:moveTo>
                      <a:pt x="0" y="128"/>
                    </a:moveTo>
                    <a:lnTo>
                      <a:pt x="40" y="0"/>
                    </a:lnTo>
                    <a:lnTo>
                      <a:pt x="44" y="1"/>
                    </a:lnTo>
                    <a:lnTo>
                      <a:pt x="4" y="130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22" name="Freeform 430"/>
              <p:cNvSpPr>
                <a:spLocks/>
              </p:cNvSpPr>
              <p:nvPr/>
            </p:nvSpPr>
            <p:spPr bwMode="auto">
              <a:xfrm>
                <a:off x="4673" y="2197"/>
                <a:ext cx="13" cy="31"/>
              </a:xfrm>
              <a:custGeom>
                <a:avLst/>
                <a:gdLst>
                  <a:gd name="T0" fmla="*/ 0 w 13"/>
                  <a:gd name="T1" fmla="*/ 30 h 31"/>
                  <a:gd name="T2" fmla="*/ 9 w 13"/>
                  <a:gd name="T3" fmla="*/ 0 h 31"/>
                  <a:gd name="T4" fmla="*/ 13 w 13"/>
                  <a:gd name="T5" fmla="*/ 1 h 31"/>
                  <a:gd name="T6" fmla="*/ 4 w 13"/>
                  <a:gd name="T7" fmla="*/ 31 h 31"/>
                  <a:gd name="T8" fmla="*/ 0 w 13"/>
                  <a:gd name="T9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31">
                    <a:moveTo>
                      <a:pt x="0" y="30"/>
                    </a:moveTo>
                    <a:lnTo>
                      <a:pt x="9" y="0"/>
                    </a:lnTo>
                    <a:lnTo>
                      <a:pt x="13" y="1"/>
                    </a:lnTo>
                    <a:lnTo>
                      <a:pt x="4" y="31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23" name="Freeform 431"/>
              <p:cNvSpPr>
                <a:spLocks/>
              </p:cNvSpPr>
              <p:nvPr/>
            </p:nvSpPr>
            <p:spPr bwMode="auto">
              <a:xfrm>
                <a:off x="4586" y="2086"/>
                <a:ext cx="30" cy="29"/>
              </a:xfrm>
              <a:custGeom>
                <a:avLst/>
                <a:gdLst>
                  <a:gd name="T0" fmla="*/ 0 w 30"/>
                  <a:gd name="T1" fmla="*/ 23 h 29"/>
                  <a:gd name="T2" fmla="*/ 6 w 30"/>
                  <a:gd name="T3" fmla="*/ 29 h 29"/>
                  <a:gd name="T4" fmla="*/ 30 w 30"/>
                  <a:gd name="T5" fmla="*/ 21 h 29"/>
                  <a:gd name="T6" fmla="*/ 10 w 30"/>
                  <a:gd name="T7" fmla="*/ 0 h 29"/>
                  <a:gd name="T8" fmla="*/ 0 w 30"/>
                  <a:gd name="T9" fmla="*/ 23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9">
                    <a:moveTo>
                      <a:pt x="0" y="23"/>
                    </a:moveTo>
                    <a:cubicBezTo>
                      <a:pt x="3" y="24"/>
                      <a:pt x="5" y="26"/>
                      <a:pt x="6" y="29"/>
                    </a:cubicBezTo>
                    <a:cubicBezTo>
                      <a:pt x="30" y="21"/>
                      <a:pt x="30" y="21"/>
                      <a:pt x="30" y="21"/>
                    </a:cubicBezTo>
                    <a:cubicBezTo>
                      <a:pt x="26" y="12"/>
                      <a:pt x="19" y="5"/>
                      <a:pt x="10" y="0"/>
                    </a:cubicBez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00A2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24" name="Freeform 432"/>
              <p:cNvSpPr>
                <a:spLocks/>
              </p:cNvSpPr>
              <p:nvPr/>
            </p:nvSpPr>
            <p:spPr bwMode="auto">
              <a:xfrm>
                <a:off x="4533" y="2076"/>
                <a:ext cx="56" cy="39"/>
              </a:xfrm>
              <a:custGeom>
                <a:avLst/>
                <a:gdLst>
                  <a:gd name="T0" fmla="*/ 24 w 55"/>
                  <a:gd name="T1" fmla="*/ 39 h 39"/>
                  <a:gd name="T2" fmla="*/ 45 w 55"/>
                  <a:gd name="T3" fmla="*/ 30 h 39"/>
                  <a:gd name="T4" fmla="*/ 55 w 55"/>
                  <a:gd name="T5" fmla="*/ 7 h 39"/>
                  <a:gd name="T6" fmla="*/ 54 w 55"/>
                  <a:gd name="T7" fmla="*/ 7 h 39"/>
                  <a:gd name="T8" fmla="*/ 0 w 55"/>
                  <a:gd name="T9" fmla="*/ 32 h 39"/>
                  <a:gd name="T10" fmla="*/ 24 w 55"/>
                  <a:gd name="T11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39">
                    <a:moveTo>
                      <a:pt x="24" y="39"/>
                    </a:moveTo>
                    <a:cubicBezTo>
                      <a:pt x="28" y="32"/>
                      <a:pt x="37" y="28"/>
                      <a:pt x="45" y="30"/>
                    </a:cubicBezTo>
                    <a:cubicBezTo>
                      <a:pt x="55" y="7"/>
                      <a:pt x="55" y="7"/>
                      <a:pt x="55" y="7"/>
                    </a:cubicBezTo>
                    <a:cubicBezTo>
                      <a:pt x="54" y="7"/>
                      <a:pt x="54" y="7"/>
                      <a:pt x="54" y="7"/>
                    </a:cubicBezTo>
                    <a:cubicBezTo>
                      <a:pt x="32" y="0"/>
                      <a:pt x="9" y="11"/>
                      <a:pt x="0" y="32"/>
                    </a:cubicBezTo>
                    <a:lnTo>
                      <a:pt x="24" y="39"/>
                    </a:lnTo>
                    <a:close/>
                  </a:path>
                </a:pathLst>
              </a:custGeom>
              <a:solidFill>
                <a:srgbClr val="FEC0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25" name="Freeform 433"/>
              <p:cNvSpPr>
                <a:spLocks/>
              </p:cNvSpPr>
              <p:nvPr/>
            </p:nvSpPr>
            <p:spPr bwMode="auto">
              <a:xfrm>
                <a:off x="4528" y="2116"/>
                <a:ext cx="30" cy="35"/>
              </a:xfrm>
              <a:custGeom>
                <a:avLst/>
                <a:gdLst>
                  <a:gd name="T0" fmla="*/ 29 w 29"/>
                  <a:gd name="T1" fmla="*/ 19 h 35"/>
                  <a:gd name="T2" fmla="*/ 26 w 29"/>
                  <a:gd name="T3" fmla="*/ 7 h 35"/>
                  <a:gd name="T4" fmla="*/ 3 w 29"/>
                  <a:gd name="T5" fmla="*/ 0 h 35"/>
                  <a:gd name="T6" fmla="*/ 11 w 29"/>
                  <a:gd name="T7" fmla="*/ 35 h 35"/>
                  <a:gd name="T8" fmla="*/ 29 w 29"/>
                  <a:gd name="T9" fmla="*/ 1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35">
                    <a:moveTo>
                      <a:pt x="29" y="19"/>
                    </a:moveTo>
                    <a:cubicBezTo>
                      <a:pt x="27" y="15"/>
                      <a:pt x="26" y="11"/>
                      <a:pt x="26" y="7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13"/>
                      <a:pt x="3" y="26"/>
                      <a:pt x="11" y="35"/>
                    </a:cubicBezTo>
                    <a:lnTo>
                      <a:pt x="29" y="19"/>
                    </a:lnTo>
                    <a:close/>
                  </a:path>
                </a:pathLst>
              </a:custGeom>
              <a:solidFill>
                <a:srgbClr val="FF7C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26" name="Freeform 434"/>
              <p:cNvSpPr>
                <a:spLocks/>
              </p:cNvSpPr>
              <p:nvPr/>
            </p:nvSpPr>
            <p:spPr bwMode="auto">
              <a:xfrm>
                <a:off x="4544" y="2115"/>
                <a:ext cx="76" cy="59"/>
              </a:xfrm>
              <a:custGeom>
                <a:avLst/>
                <a:gdLst>
                  <a:gd name="T0" fmla="*/ 50 w 75"/>
                  <a:gd name="T1" fmla="*/ 8 h 59"/>
                  <a:gd name="T2" fmla="*/ 49 w 75"/>
                  <a:gd name="T3" fmla="*/ 16 h 59"/>
                  <a:gd name="T4" fmla="*/ 24 w 75"/>
                  <a:gd name="T5" fmla="*/ 29 h 59"/>
                  <a:gd name="T6" fmla="*/ 19 w 75"/>
                  <a:gd name="T7" fmla="*/ 26 h 59"/>
                  <a:gd name="T8" fmla="*/ 0 w 75"/>
                  <a:gd name="T9" fmla="*/ 42 h 59"/>
                  <a:gd name="T10" fmla="*/ 17 w 75"/>
                  <a:gd name="T11" fmla="*/ 52 h 59"/>
                  <a:gd name="T12" fmla="*/ 72 w 75"/>
                  <a:gd name="T13" fmla="*/ 23 h 59"/>
                  <a:gd name="T14" fmla="*/ 73 w 75"/>
                  <a:gd name="T15" fmla="*/ 0 h 59"/>
                  <a:gd name="T16" fmla="*/ 50 w 75"/>
                  <a:gd name="T17" fmla="*/ 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59">
                    <a:moveTo>
                      <a:pt x="50" y="8"/>
                    </a:moveTo>
                    <a:cubicBezTo>
                      <a:pt x="50" y="10"/>
                      <a:pt x="50" y="13"/>
                      <a:pt x="49" y="16"/>
                    </a:cubicBezTo>
                    <a:cubicBezTo>
                      <a:pt x="46" y="26"/>
                      <a:pt x="35" y="32"/>
                      <a:pt x="24" y="29"/>
                    </a:cubicBezTo>
                    <a:cubicBezTo>
                      <a:pt x="22" y="28"/>
                      <a:pt x="20" y="27"/>
                      <a:pt x="19" y="26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5" y="47"/>
                      <a:pt x="11" y="50"/>
                      <a:pt x="17" y="52"/>
                    </a:cubicBezTo>
                    <a:cubicBezTo>
                      <a:pt x="40" y="59"/>
                      <a:pt x="65" y="46"/>
                      <a:pt x="72" y="23"/>
                    </a:cubicBezTo>
                    <a:cubicBezTo>
                      <a:pt x="75" y="15"/>
                      <a:pt x="75" y="7"/>
                      <a:pt x="73" y="0"/>
                    </a:cubicBezTo>
                    <a:lnTo>
                      <a:pt x="50" y="8"/>
                    </a:lnTo>
                    <a:close/>
                  </a:path>
                </a:pathLst>
              </a:custGeom>
              <a:solidFill>
                <a:srgbClr val="2C46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27" name="Freeform 435"/>
              <p:cNvSpPr>
                <a:spLocks/>
              </p:cNvSpPr>
              <p:nvPr/>
            </p:nvSpPr>
            <p:spPr bwMode="auto">
              <a:xfrm>
                <a:off x="3218" y="1612"/>
                <a:ext cx="271" cy="227"/>
              </a:xfrm>
              <a:custGeom>
                <a:avLst/>
                <a:gdLst>
                  <a:gd name="T0" fmla="*/ 271 w 271"/>
                  <a:gd name="T1" fmla="*/ 69 h 227"/>
                  <a:gd name="T2" fmla="*/ 223 w 271"/>
                  <a:gd name="T3" fmla="*/ 227 h 227"/>
                  <a:gd name="T4" fmla="*/ 0 w 271"/>
                  <a:gd name="T5" fmla="*/ 158 h 227"/>
                  <a:gd name="T6" fmla="*/ 48 w 271"/>
                  <a:gd name="T7" fmla="*/ 0 h 227"/>
                  <a:gd name="T8" fmla="*/ 271 w 271"/>
                  <a:gd name="T9" fmla="*/ 69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1" h="227">
                    <a:moveTo>
                      <a:pt x="271" y="69"/>
                    </a:moveTo>
                    <a:lnTo>
                      <a:pt x="223" y="227"/>
                    </a:lnTo>
                    <a:lnTo>
                      <a:pt x="0" y="158"/>
                    </a:lnTo>
                    <a:lnTo>
                      <a:pt x="48" y="0"/>
                    </a:lnTo>
                    <a:lnTo>
                      <a:pt x="271" y="6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28" name="Freeform 436"/>
              <p:cNvSpPr>
                <a:spLocks/>
              </p:cNvSpPr>
              <p:nvPr/>
            </p:nvSpPr>
            <p:spPr bwMode="auto">
              <a:xfrm>
                <a:off x="3351" y="1661"/>
                <a:ext cx="16" cy="18"/>
              </a:xfrm>
              <a:custGeom>
                <a:avLst/>
                <a:gdLst>
                  <a:gd name="T0" fmla="*/ 16 w 16"/>
                  <a:gd name="T1" fmla="*/ 4 h 18"/>
                  <a:gd name="T2" fmla="*/ 12 w 16"/>
                  <a:gd name="T3" fmla="*/ 18 h 18"/>
                  <a:gd name="T4" fmla="*/ 0 w 16"/>
                  <a:gd name="T5" fmla="*/ 14 h 18"/>
                  <a:gd name="T6" fmla="*/ 4 w 16"/>
                  <a:gd name="T7" fmla="*/ 0 h 18"/>
                  <a:gd name="T8" fmla="*/ 16 w 16"/>
                  <a:gd name="T9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8">
                    <a:moveTo>
                      <a:pt x="16" y="4"/>
                    </a:moveTo>
                    <a:lnTo>
                      <a:pt x="12" y="18"/>
                    </a:lnTo>
                    <a:lnTo>
                      <a:pt x="0" y="14"/>
                    </a:lnTo>
                    <a:lnTo>
                      <a:pt x="4" y="0"/>
                    </a:lnTo>
                    <a:lnTo>
                      <a:pt x="16" y="4"/>
                    </a:lnTo>
                    <a:close/>
                  </a:path>
                </a:pathLst>
              </a:custGeom>
              <a:solidFill>
                <a:srgbClr val="4C8E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29" name="Freeform 437"/>
              <p:cNvSpPr>
                <a:spLocks/>
              </p:cNvSpPr>
              <p:nvPr/>
            </p:nvSpPr>
            <p:spPr bwMode="auto">
              <a:xfrm>
                <a:off x="3346" y="1677"/>
                <a:ext cx="22" cy="19"/>
              </a:xfrm>
              <a:custGeom>
                <a:avLst/>
                <a:gdLst>
                  <a:gd name="T0" fmla="*/ 22 w 22"/>
                  <a:gd name="T1" fmla="*/ 6 h 19"/>
                  <a:gd name="T2" fmla="*/ 18 w 22"/>
                  <a:gd name="T3" fmla="*/ 19 h 19"/>
                  <a:gd name="T4" fmla="*/ 0 w 22"/>
                  <a:gd name="T5" fmla="*/ 14 h 19"/>
                  <a:gd name="T6" fmla="*/ 4 w 22"/>
                  <a:gd name="T7" fmla="*/ 0 h 19"/>
                  <a:gd name="T8" fmla="*/ 22 w 22"/>
                  <a:gd name="T9" fmla="*/ 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9">
                    <a:moveTo>
                      <a:pt x="22" y="6"/>
                    </a:moveTo>
                    <a:lnTo>
                      <a:pt x="18" y="19"/>
                    </a:lnTo>
                    <a:lnTo>
                      <a:pt x="0" y="14"/>
                    </a:lnTo>
                    <a:lnTo>
                      <a:pt x="4" y="0"/>
                    </a:lnTo>
                    <a:lnTo>
                      <a:pt x="22" y="6"/>
                    </a:lnTo>
                    <a:close/>
                  </a:path>
                </a:pathLst>
              </a:custGeom>
              <a:solidFill>
                <a:srgbClr val="609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30" name="Freeform 438"/>
              <p:cNvSpPr>
                <a:spLocks/>
              </p:cNvSpPr>
              <p:nvPr/>
            </p:nvSpPr>
            <p:spPr bwMode="auto">
              <a:xfrm>
                <a:off x="3341" y="1693"/>
                <a:ext cx="34" cy="23"/>
              </a:xfrm>
              <a:custGeom>
                <a:avLst/>
                <a:gdLst>
                  <a:gd name="T0" fmla="*/ 34 w 34"/>
                  <a:gd name="T1" fmla="*/ 9 h 23"/>
                  <a:gd name="T2" fmla="*/ 30 w 34"/>
                  <a:gd name="T3" fmla="*/ 23 h 23"/>
                  <a:gd name="T4" fmla="*/ 0 w 34"/>
                  <a:gd name="T5" fmla="*/ 13 h 23"/>
                  <a:gd name="T6" fmla="*/ 4 w 34"/>
                  <a:gd name="T7" fmla="*/ 0 h 23"/>
                  <a:gd name="T8" fmla="*/ 34 w 34"/>
                  <a:gd name="T9" fmla="*/ 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3">
                    <a:moveTo>
                      <a:pt x="34" y="9"/>
                    </a:moveTo>
                    <a:lnTo>
                      <a:pt x="30" y="23"/>
                    </a:lnTo>
                    <a:lnTo>
                      <a:pt x="0" y="13"/>
                    </a:lnTo>
                    <a:lnTo>
                      <a:pt x="4" y="0"/>
                    </a:lnTo>
                    <a:lnTo>
                      <a:pt x="34" y="9"/>
                    </a:lnTo>
                    <a:close/>
                  </a:path>
                </a:pathLst>
              </a:custGeom>
              <a:solidFill>
                <a:srgbClr val="73AC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31" name="Freeform 439"/>
              <p:cNvSpPr>
                <a:spLocks/>
              </p:cNvSpPr>
              <p:nvPr/>
            </p:nvSpPr>
            <p:spPr bwMode="auto">
              <a:xfrm>
                <a:off x="3336" y="1709"/>
                <a:ext cx="31" cy="21"/>
              </a:xfrm>
              <a:custGeom>
                <a:avLst/>
                <a:gdLst>
                  <a:gd name="T0" fmla="*/ 31 w 31"/>
                  <a:gd name="T1" fmla="*/ 8 h 21"/>
                  <a:gd name="T2" fmla="*/ 26 w 31"/>
                  <a:gd name="T3" fmla="*/ 21 h 21"/>
                  <a:gd name="T4" fmla="*/ 0 w 31"/>
                  <a:gd name="T5" fmla="*/ 13 h 21"/>
                  <a:gd name="T6" fmla="*/ 5 w 31"/>
                  <a:gd name="T7" fmla="*/ 0 h 21"/>
                  <a:gd name="T8" fmla="*/ 31 w 31"/>
                  <a:gd name="T9" fmla="*/ 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1">
                    <a:moveTo>
                      <a:pt x="31" y="8"/>
                    </a:moveTo>
                    <a:lnTo>
                      <a:pt x="26" y="21"/>
                    </a:lnTo>
                    <a:lnTo>
                      <a:pt x="0" y="13"/>
                    </a:lnTo>
                    <a:lnTo>
                      <a:pt x="5" y="0"/>
                    </a:lnTo>
                    <a:lnTo>
                      <a:pt x="31" y="8"/>
                    </a:lnTo>
                    <a:close/>
                  </a:path>
                </a:pathLst>
              </a:custGeom>
              <a:solidFill>
                <a:srgbClr val="87B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32" name="Freeform 440"/>
              <p:cNvSpPr>
                <a:spLocks/>
              </p:cNvSpPr>
              <p:nvPr/>
            </p:nvSpPr>
            <p:spPr bwMode="auto">
              <a:xfrm>
                <a:off x="3332" y="1724"/>
                <a:ext cx="17" cy="18"/>
              </a:xfrm>
              <a:custGeom>
                <a:avLst/>
                <a:gdLst>
                  <a:gd name="T0" fmla="*/ 17 w 17"/>
                  <a:gd name="T1" fmla="*/ 4 h 18"/>
                  <a:gd name="T2" fmla="*/ 13 w 17"/>
                  <a:gd name="T3" fmla="*/ 18 h 18"/>
                  <a:gd name="T4" fmla="*/ 0 w 17"/>
                  <a:gd name="T5" fmla="*/ 14 h 18"/>
                  <a:gd name="T6" fmla="*/ 4 w 17"/>
                  <a:gd name="T7" fmla="*/ 0 h 18"/>
                  <a:gd name="T8" fmla="*/ 17 w 17"/>
                  <a:gd name="T9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8">
                    <a:moveTo>
                      <a:pt x="17" y="4"/>
                    </a:moveTo>
                    <a:lnTo>
                      <a:pt x="13" y="18"/>
                    </a:lnTo>
                    <a:lnTo>
                      <a:pt x="0" y="14"/>
                    </a:lnTo>
                    <a:lnTo>
                      <a:pt x="4" y="0"/>
                    </a:lnTo>
                    <a:lnTo>
                      <a:pt x="17" y="4"/>
                    </a:lnTo>
                    <a:close/>
                  </a:path>
                </a:pathLst>
              </a:custGeom>
              <a:solidFill>
                <a:srgbClr val="9ACA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33" name="Freeform 441"/>
              <p:cNvSpPr>
                <a:spLocks/>
              </p:cNvSpPr>
              <p:nvPr/>
            </p:nvSpPr>
            <p:spPr bwMode="auto">
              <a:xfrm>
                <a:off x="3327" y="1740"/>
                <a:ext cx="22" cy="19"/>
              </a:xfrm>
              <a:custGeom>
                <a:avLst/>
                <a:gdLst>
                  <a:gd name="T0" fmla="*/ 22 w 22"/>
                  <a:gd name="T1" fmla="*/ 5 h 19"/>
                  <a:gd name="T2" fmla="*/ 18 w 22"/>
                  <a:gd name="T3" fmla="*/ 19 h 19"/>
                  <a:gd name="T4" fmla="*/ 0 w 22"/>
                  <a:gd name="T5" fmla="*/ 13 h 19"/>
                  <a:gd name="T6" fmla="*/ 4 w 22"/>
                  <a:gd name="T7" fmla="*/ 0 h 19"/>
                  <a:gd name="T8" fmla="*/ 22 w 22"/>
                  <a:gd name="T9" fmla="*/ 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9">
                    <a:moveTo>
                      <a:pt x="22" y="5"/>
                    </a:moveTo>
                    <a:lnTo>
                      <a:pt x="18" y="19"/>
                    </a:lnTo>
                    <a:lnTo>
                      <a:pt x="0" y="13"/>
                    </a:lnTo>
                    <a:lnTo>
                      <a:pt x="4" y="0"/>
                    </a:lnTo>
                    <a:lnTo>
                      <a:pt x="22" y="5"/>
                    </a:lnTo>
                    <a:close/>
                  </a:path>
                </a:pathLst>
              </a:custGeom>
              <a:solidFill>
                <a:srgbClr val="73AC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34" name="Freeform 442"/>
              <p:cNvSpPr>
                <a:spLocks/>
              </p:cNvSpPr>
              <p:nvPr/>
            </p:nvSpPr>
            <p:spPr bwMode="auto">
              <a:xfrm>
                <a:off x="3322" y="1755"/>
                <a:ext cx="30" cy="22"/>
              </a:xfrm>
              <a:custGeom>
                <a:avLst/>
                <a:gdLst>
                  <a:gd name="T0" fmla="*/ 30 w 30"/>
                  <a:gd name="T1" fmla="*/ 8 h 22"/>
                  <a:gd name="T2" fmla="*/ 26 w 30"/>
                  <a:gd name="T3" fmla="*/ 22 h 22"/>
                  <a:gd name="T4" fmla="*/ 0 w 30"/>
                  <a:gd name="T5" fmla="*/ 14 h 22"/>
                  <a:gd name="T6" fmla="*/ 4 w 30"/>
                  <a:gd name="T7" fmla="*/ 0 h 22"/>
                  <a:gd name="T8" fmla="*/ 30 w 30"/>
                  <a:gd name="T9" fmla="*/ 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2">
                    <a:moveTo>
                      <a:pt x="30" y="8"/>
                    </a:moveTo>
                    <a:lnTo>
                      <a:pt x="26" y="22"/>
                    </a:lnTo>
                    <a:lnTo>
                      <a:pt x="0" y="14"/>
                    </a:lnTo>
                    <a:lnTo>
                      <a:pt x="4" y="0"/>
                    </a:lnTo>
                    <a:lnTo>
                      <a:pt x="30" y="8"/>
                    </a:lnTo>
                    <a:close/>
                  </a:path>
                </a:pathLst>
              </a:custGeom>
              <a:solidFill>
                <a:srgbClr val="87B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35" name="Freeform 443"/>
              <p:cNvSpPr>
                <a:spLocks/>
              </p:cNvSpPr>
              <p:nvPr/>
            </p:nvSpPr>
            <p:spPr bwMode="auto">
              <a:xfrm>
                <a:off x="3317" y="1771"/>
                <a:ext cx="48" cy="27"/>
              </a:xfrm>
              <a:custGeom>
                <a:avLst/>
                <a:gdLst>
                  <a:gd name="T0" fmla="*/ 48 w 48"/>
                  <a:gd name="T1" fmla="*/ 13 h 27"/>
                  <a:gd name="T2" fmla="*/ 43 w 48"/>
                  <a:gd name="T3" fmla="*/ 27 h 27"/>
                  <a:gd name="T4" fmla="*/ 0 w 48"/>
                  <a:gd name="T5" fmla="*/ 14 h 27"/>
                  <a:gd name="T6" fmla="*/ 5 w 48"/>
                  <a:gd name="T7" fmla="*/ 0 h 27"/>
                  <a:gd name="T8" fmla="*/ 48 w 48"/>
                  <a:gd name="T9" fmla="*/ 1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7">
                    <a:moveTo>
                      <a:pt x="48" y="13"/>
                    </a:moveTo>
                    <a:lnTo>
                      <a:pt x="43" y="27"/>
                    </a:lnTo>
                    <a:lnTo>
                      <a:pt x="0" y="14"/>
                    </a:lnTo>
                    <a:lnTo>
                      <a:pt x="5" y="0"/>
                    </a:lnTo>
                    <a:lnTo>
                      <a:pt x="48" y="13"/>
                    </a:lnTo>
                    <a:close/>
                  </a:path>
                </a:pathLst>
              </a:custGeom>
              <a:solidFill>
                <a:srgbClr val="9ACA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36" name="Freeform 444"/>
              <p:cNvSpPr>
                <a:spLocks/>
              </p:cNvSpPr>
              <p:nvPr/>
            </p:nvSpPr>
            <p:spPr bwMode="auto">
              <a:xfrm>
                <a:off x="3316" y="1649"/>
                <a:ext cx="22" cy="60"/>
              </a:xfrm>
              <a:custGeom>
                <a:avLst/>
                <a:gdLst>
                  <a:gd name="T0" fmla="*/ 22 w 22"/>
                  <a:gd name="T1" fmla="*/ 1 h 60"/>
                  <a:gd name="T2" fmla="*/ 4 w 22"/>
                  <a:gd name="T3" fmla="*/ 60 h 60"/>
                  <a:gd name="T4" fmla="*/ 0 w 22"/>
                  <a:gd name="T5" fmla="*/ 59 h 60"/>
                  <a:gd name="T6" fmla="*/ 18 w 22"/>
                  <a:gd name="T7" fmla="*/ 0 h 60"/>
                  <a:gd name="T8" fmla="*/ 22 w 22"/>
                  <a:gd name="T9" fmla="*/ 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0">
                    <a:moveTo>
                      <a:pt x="22" y="1"/>
                    </a:moveTo>
                    <a:lnTo>
                      <a:pt x="4" y="60"/>
                    </a:lnTo>
                    <a:lnTo>
                      <a:pt x="0" y="59"/>
                    </a:lnTo>
                    <a:lnTo>
                      <a:pt x="18" y="0"/>
                    </a:lnTo>
                    <a:lnTo>
                      <a:pt x="2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37" name="Freeform 445"/>
              <p:cNvSpPr>
                <a:spLocks/>
              </p:cNvSpPr>
              <p:nvPr/>
            </p:nvSpPr>
            <p:spPr bwMode="auto">
              <a:xfrm>
                <a:off x="3310" y="1647"/>
                <a:ext cx="21" cy="60"/>
              </a:xfrm>
              <a:custGeom>
                <a:avLst/>
                <a:gdLst>
                  <a:gd name="T0" fmla="*/ 21 w 21"/>
                  <a:gd name="T1" fmla="*/ 1 h 60"/>
                  <a:gd name="T2" fmla="*/ 3 w 21"/>
                  <a:gd name="T3" fmla="*/ 60 h 60"/>
                  <a:gd name="T4" fmla="*/ 0 w 21"/>
                  <a:gd name="T5" fmla="*/ 59 h 60"/>
                  <a:gd name="T6" fmla="*/ 18 w 21"/>
                  <a:gd name="T7" fmla="*/ 0 h 60"/>
                  <a:gd name="T8" fmla="*/ 21 w 21"/>
                  <a:gd name="T9" fmla="*/ 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60">
                    <a:moveTo>
                      <a:pt x="21" y="1"/>
                    </a:moveTo>
                    <a:lnTo>
                      <a:pt x="3" y="60"/>
                    </a:lnTo>
                    <a:lnTo>
                      <a:pt x="0" y="59"/>
                    </a:lnTo>
                    <a:lnTo>
                      <a:pt x="18" y="0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38" name="Freeform 446"/>
              <p:cNvSpPr>
                <a:spLocks/>
              </p:cNvSpPr>
              <p:nvPr/>
            </p:nvSpPr>
            <p:spPr bwMode="auto">
              <a:xfrm>
                <a:off x="3303" y="1645"/>
                <a:ext cx="22" cy="60"/>
              </a:xfrm>
              <a:custGeom>
                <a:avLst/>
                <a:gdLst>
                  <a:gd name="T0" fmla="*/ 22 w 22"/>
                  <a:gd name="T1" fmla="*/ 1 h 60"/>
                  <a:gd name="T2" fmla="*/ 4 w 22"/>
                  <a:gd name="T3" fmla="*/ 60 h 60"/>
                  <a:gd name="T4" fmla="*/ 0 w 22"/>
                  <a:gd name="T5" fmla="*/ 59 h 60"/>
                  <a:gd name="T6" fmla="*/ 18 w 22"/>
                  <a:gd name="T7" fmla="*/ 0 h 60"/>
                  <a:gd name="T8" fmla="*/ 22 w 22"/>
                  <a:gd name="T9" fmla="*/ 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0">
                    <a:moveTo>
                      <a:pt x="22" y="1"/>
                    </a:moveTo>
                    <a:lnTo>
                      <a:pt x="4" y="60"/>
                    </a:lnTo>
                    <a:lnTo>
                      <a:pt x="0" y="59"/>
                    </a:lnTo>
                    <a:lnTo>
                      <a:pt x="18" y="0"/>
                    </a:lnTo>
                    <a:lnTo>
                      <a:pt x="2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39" name="Freeform 447"/>
              <p:cNvSpPr>
                <a:spLocks/>
              </p:cNvSpPr>
              <p:nvPr/>
            </p:nvSpPr>
            <p:spPr bwMode="auto">
              <a:xfrm>
                <a:off x="3296" y="1643"/>
                <a:ext cx="22" cy="60"/>
              </a:xfrm>
              <a:custGeom>
                <a:avLst/>
                <a:gdLst>
                  <a:gd name="T0" fmla="*/ 22 w 22"/>
                  <a:gd name="T1" fmla="*/ 1 h 60"/>
                  <a:gd name="T2" fmla="*/ 4 w 22"/>
                  <a:gd name="T3" fmla="*/ 60 h 60"/>
                  <a:gd name="T4" fmla="*/ 0 w 22"/>
                  <a:gd name="T5" fmla="*/ 59 h 60"/>
                  <a:gd name="T6" fmla="*/ 18 w 22"/>
                  <a:gd name="T7" fmla="*/ 0 h 60"/>
                  <a:gd name="T8" fmla="*/ 22 w 22"/>
                  <a:gd name="T9" fmla="*/ 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0">
                    <a:moveTo>
                      <a:pt x="22" y="1"/>
                    </a:moveTo>
                    <a:lnTo>
                      <a:pt x="4" y="60"/>
                    </a:lnTo>
                    <a:lnTo>
                      <a:pt x="0" y="59"/>
                    </a:lnTo>
                    <a:lnTo>
                      <a:pt x="18" y="0"/>
                    </a:lnTo>
                    <a:lnTo>
                      <a:pt x="2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40" name="Freeform 448"/>
              <p:cNvSpPr>
                <a:spLocks/>
              </p:cNvSpPr>
              <p:nvPr/>
            </p:nvSpPr>
            <p:spPr bwMode="auto">
              <a:xfrm>
                <a:off x="3289" y="1641"/>
                <a:ext cx="22" cy="60"/>
              </a:xfrm>
              <a:custGeom>
                <a:avLst/>
                <a:gdLst>
                  <a:gd name="T0" fmla="*/ 22 w 22"/>
                  <a:gd name="T1" fmla="*/ 1 h 60"/>
                  <a:gd name="T2" fmla="*/ 4 w 22"/>
                  <a:gd name="T3" fmla="*/ 60 h 60"/>
                  <a:gd name="T4" fmla="*/ 0 w 22"/>
                  <a:gd name="T5" fmla="*/ 59 h 60"/>
                  <a:gd name="T6" fmla="*/ 18 w 22"/>
                  <a:gd name="T7" fmla="*/ 0 h 60"/>
                  <a:gd name="T8" fmla="*/ 22 w 22"/>
                  <a:gd name="T9" fmla="*/ 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0">
                    <a:moveTo>
                      <a:pt x="22" y="1"/>
                    </a:moveTo>
                    <a:lnTo>
                      <a:pt x="4" y="60"/>
                    </a:lnTo>
                    <a:lnTo>
                      <a:pt x="0" y="59"/>
                    </a:lnTo>
                    <a:lnTo>
                      <a:pt x="18" y="0"/>
                    </a:lnTo>
                    <a:lnTo>
                      <a:pt x="2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41" name="Freeform 449"/>
              <p:cNvSpPr>
                <a:spLocks/>
              </p:cNvSpPr>
              <p:nvPr/>
            </p:nvSpPr>
            <p:spPr bwMode="auto">
              <a:xfrm>
                <a:off x="3282" y="1639"/>
                <a:ext cx="22" cy="60"/>
              </a:xfrm>
              <a:custGeom>
                <a:avLst/>
                <a:gdLst>
                  <a:gd name="T0" fmla="*/ 22 w 22"/>
                  <a:gd name="T1" fmla="*/ 1 h 60"/>
                  <a:gd name="T2" fmla="*/ 4 w 22"/>
                  <a:gd name="T3" fmla="*/ 60 h 60"/>
                  <a:gd name="T4" fmla="*/ 0 w 22"/>
                  <a:gd name="T5" fmla="*/ 59 h 60"/>
                  <a:gd name="T6" fmla="*/ 18 w 22"/>
                  <a:gd name="T7" fmla="*/ 0 h 60"/>
                  <a:gd name="T8" fmla="*/ 22 w 22"/>
                  <a:gd name="T9" fmla="*/ 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0">
                    <a:moveTo>
                      <a:pt x="22" y="1"/>
                    </a:moveTo>
                    <a:lnTo>
                      <a:pt x="4" y="60"/>
                    </a:lnTo>
                    <a:lnTo>
                      <a:pt x="0" y="59"/>
                    </a:lnTo>
                    <a:lnTo>
                      <a:pt x="18" y="0"/>
                    </a:lnTo>
                    <a:lnTo>
                      <a:pt x="2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42" name="Freeform 450"/>
              <p:cNvSpPr>
                <a:spLocks/>
              </p:cNvSpPr>
              <p:nvPr/>
            </p:nvSpPr>
            <p:spPr bwMode="auto">
              <a:xfrm>
                <a:off x="3275" y="1637"/>
                <a:ext cx="22" cy="60"/>
              </a:xfrm>
              <a:custGeom>
                <a:avLst/>
                <a:gdLst>
                  <a:gd name="T0" fmla="*/ 22 w 22"/>
                  <a:gd name="T1" fmla="*/ 1 h 60"/>
                  <a:gd name="T2" fmla="*/ 4 w 22"/>
                  <a:gd name="T3" fmla="*/ 60 h 60"/>
                  <a:gd name="T4" fmla="*/ 0 w 22"/>
                  <a:gd name="T5" fmla="*/ 59 h 60"/>
                  <a:gd name="T6" fmla="*/ 18 w 22"/>
                  <a:gd name="T7" fmla="*/ 0 h 60"/>
                  <a:gd name="T8" fmla="*/ 22 w 22"/>
                  <a:gd name="T9" fmla="*/ 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0">
                    <a:moveTo>
                      <a:pt x="22" y="1"/>
                    </a:moveTo>
                    <a:lnTo>
                      <a:pt x="4" y="60"/>
                    </a:lnTo>
                    <a:lnTo>
                      <a:pt x="0" y="59"/>
                    </a:lnTo>
                    <a:lnTo>
                      <a:pt x="18" y="0"/>
                    </a:lnTo>
                    <a:lnTo>
                      <a:pt x="2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43" name="Freeform 451"/>
              <p:cNvSpPr>
                <a:spLocks/>
              </p:cNvSpPr>
              <p:nvPr/>
            </p:nvSpPr>
            <p:spPr bwMode="auto">
              <a:xfrm>
                <a:off x="3277" y="1635"/>
                <a:ext cx="13" cy="30"/>
              </a:xfrm>
              <a:custGeom>
                <a:avLst/>
                <a:gdLst>
                  <a:gd name="T0" fmla="*/ 13 w 13"/>
                  <a:gd name="T1" fmla="*/ 1 h 30"/>
                  <a:gd name="T2" fmla="*/ 4 w 13"/>
                  <a:gd name="T3" fmla="*/ 30 h 30"/>
                  <a:gd name="T4" fmla="*/ 0 w 13"/>
                  <a:gd name="T5" fmla="*/ 29 h 30"/>
                  <a:gd name="T6" fmla="*/ 9 w 13"/>
                  <a:gd name="T7" fmla="*/ 0 h 30"/>
                  <a:gd name="T8" fmla="*/ 13 w 13"/>
                  <a:gd name="T9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30">
                    <a:moveTo>
                      <a:pt x="13" y="1"/>
                    </a:moveTo>
                    <a:lnTo>
                      <a:pt x="4" y="30"/>
                    </a:lnTo>
                    <a:lnTo>
                      <a:pt x="0" y="29"/>
                    </a:lnTo>
                    <a:lnTo>
                      <a:pt x="9" y="0"/>
                    </a:lnTo>
                    <a:lnTo>
                      <a:pt x="13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44" name="Freeform 452"/>
              <p:cNvSpPr>
                <a:spLocks/>
              </p:cNvSpPr>
              <p:nvPr/>
            </p:nvSpPr>
            <p:spPr bwMode="auto">
              <a:xfrm>
                <a:off x="3295" y="1719"/>
                <a:ext cx="22" cy="60"/>
              </a:xfrm>
              <a:custGeom>
                <a:avLst/>
                <a:gdLst>
                  <a:gd name="T0" fmla="*/ 22 w 22"/>
                  <a:gd name="T1" fmla="*/ 1 h 60"/>
                  <a:gd name="T2" fmla="*/ 4 w 22"/>
                  <a:gd name="T3" fmla="*/ 60 h 60"/>
                  <a:gd name="T4" fmla="*/ 0 w 22"/>
                  <a:gd name="T5" fmla="*/ 59 h 60"/>
                  <a:gd name="T6" fmla="*/ 18 w 22"/>
                  <a:gd name="T7" fmla="*/ 0 h 60"/>
                  <a:gd name="T8" fmla="*/ 22 w 22"/>
                  <a:gd name="T9" fmla="*/ 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0">
                    <a:moveTo>
                      <a:pt x="22" y="1"/>
                    </a:moveTo>
                    <a:lnTo>
                      <a:pt x="4" y="60"/>
                    </a:lnTo>
                    <a:lnTo>
                      <a:pt x="0" y="59"/>
                    </a:lnTo>
                    <a:lnTo>
                      <a:pt x="18" y="0"/>
                    </a:lnTo>
                    <a:lnTo>
                      <a:pt x="2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45" name="Freeform 453"/>
              <p:cNvSpPr>
                <a:spLocks/>
              </p:cNvSpPr>
              <p:nvPr/>
            </p:nvSpPr>
            <p:spPr bwMode="auto">
              <a:xfrm>
                <a:off x="3288" y="1717"/>
                <a:ext cx="22" cy="60"/>
              </a:xfrm>
              <a:custGeom>
                <a:avLst/>
                <a:gdLst>
                  <a:gd name="T0" fmla="*/ 22 w 22"/>
                  <a:gd name="T1" fmla="*/ 1 h 60"/>
                  <a:gd name="T2" fmla="*/ 4 w 22"/>
                  <a:gd name="T3" fmla="*/ 60 h 60"/>
                  <a:gd name="T4" fmla="*/ 0 w 22"/>
                  <a:gd name="T5" fmla="*/ 59 h 60"/>
                  <a:gd name="T6" fmla="*/ 18 w 22"/>
                  <a:gd name="T7" fmla="*/ 0 h 60"/>
                  <a:gd name="T8" fmla="*/ 22 w 22"/>
                  <a:gd name="T9" fmla="*/ 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0">
                    <a:moveTo>
                      <a:pt x="22" y="1"/>
                    </a:moveTo>
                    <a:lnTo>
                      <a:pt x="4" y="60"/>
                    </a:lnTo>
                    <a:lnTo>
                      <a:pt x="0" y="59"/>
                    </a:lnTo>
                    <a:lnTo>
                      <a:pt x="18" y="0"/>
                    </a:lnTo>
                    <a:lnTo>
                      <a:pt x="2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46" name="Freeform 454"/>
              <p:cNvSpPr>
                <a:spLocks/>
              </p:cNvSpPr>
              <p:nvPr/>
            </p:nvSpPr>
            <p:spPr bwMode="auto">
              <a:xfrm>
                <a:off x="3281" y="1715"/>
                <a:ext cx="22" cy="60"/>
              </a:xfrm>
              <a:custGeom>
                <a:avLst/>
                <a:gdLst>
                  <a:gd name="T0" fmla="*/ 22 w 22"/>
                  <a:gd name="T1" fmla="*/ 1 h 60"/>
                  <a:gd name="T2" fmla="*/ 4 w 22"/>
                  <a:gd name="T3" fmla="*/ 60 h 60"/>
                  <a:gd name="T4" fmla="*/ 0 w 22"/>
                  <a:gd name="T5" fmla="*/ 59 h 60"/>
                  <a:gd name="T6" fmla="*/ 18 w 22"/>
                  <a:gd name="T7" fmla="*/ 0 h 60"/>
                  <a:gd name="T8" fmla="*/ 22 w 22"/>
                  <a:gd name="T9" fmla="*/ 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0">
                    <a:moveTo>
                      <a:pt x="22" y="1"/>
                    </a:moveTo>
                    <a:lnTo>
                      <a:pt x="4" y="60"/>
                    </a:lnTo>
                    <a:lnTo>
                      <a:pt x="0" y="59"/>
                    </a:lnTo>
                    <a:lnTo>
                      <a:pt x="18" y="0"/>
                    </a:lnTo>
                    <a:lnTo>
                      <a:pt x="2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47" name="Freeform 455"/>
              <p:cNvSpPr>
                <a:spLocks/>
              </p:cNvSpPr>
              <p:nvPr/>
            </p:nvSpPr>
            <p:spPr bwMode="auto">
              <a:xfrm>
                <a:off x="3275" y="1713"/>
                <a:ext cx="21" cy="60"/>
              </a:xfrm>
              <a:custGeom>
                <a:avLst/>
                <a:gdLst>
                  <a:gd name="T0" fmla="*/ 21 w 21"/>
                  <a:gd name="T1" fmla="*/ 1 h 60"/>
                  <a:gd name="T2" fmla="*/ 3 w 21"/>
                  <a:gd name="T3" fmla="*/ 60 h 60"/>
                  <a:gd name="T4" fmla="*/ 0 w 21"/>
                  <a:gd name="T5" fmla="*/ 58 h 60"/>
                  <a:gd name="T6" fmla="*/ 18 w 21"/>
                  <a:gd name="T7" fmla="*/ 0 h 60"/>
                  <a:gd name="T8" fmla="*/ 21 w 21"/>
                  <a:gd name="T9" fmla="*/ 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60">
                    <a:moveTo>
                      <a:pt x="21" y="1"/>
                    </a:moveTo>
                    <a:lnTo>
                      <a:pt x="3" y="60"/>
                    </a:lnTo>
                    <a:lnTo>
                      <a:pt x="0" y="58"/>
                    </a:lnTo>
                    <a:lnTo>
                      <a:pt x="18" y="0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48" name="Freeform 456"/>
              <p:cNvSpPr>
                <a:spLocks/>
              </p:cNvSpPr>
              <p:nvPr/>
            </p:nvSpPr>
            <p:spPr bwMode="auto">
              <a:xfrm>
                <a:off x="3268" y="1710"/>
                <a:ext cx="22" cy="61"/>
              </a:xfrm>
              <a:custGeom>
                <a:avLst/>
                <a:gdLst>
                  <a:gd name="T0" fmla="*/ 22 w 22"/>
                  <a:gd name="T1" fmla="*/ 2 h 61"/>
                  <a:gd name="T2" fmla="*/ 4 w 22"/>
                  <a:gd name="T3" fmla="*/ 61 h 61"/>
                  <a:gd name="T4" fmla="*/ 0 w 22"/>
                  <a:gd name="T5" fmla="*/ 59 h 61"/>
                  <a:gd name="T6" fmla="*/ 18 w 22"/>
                  <a:gd name="T7" fmla="*/ 0 h 61"/>
                  <a:gd name="T8" fmla="*/ 22 w 22"/>
                  <a:gd name="T9" fmla="*/ 2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1">
                    <a:moveTo>
                      <a:pt x="22" y="2"/>
                    </a:moveTo>
                    <a:lnTo>
                      <a:pt x="4" y="61"/>
                    </a:lnTo>
                    <a:lnTo>
                      <a:pt x="0" y="59"/>
                    </a:lnTo>
                    <a:lnTo>
                      <a:pt x="18" y="0"/>
                    </a:lnTo>
                    <a:lnTo>
                      <a:pt x="22" y="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49" name="Freeform 457"/>
              <p:cNvSpPr>
                <a:spLocks/>
              </p:cNvSpPr>
              <p:nvPr/>
            </p:nvSpPr>
            <p:spPr bwMode="auto">
              <a:xfrm>
                <a:off x="3261" y="1708"/>
                <a:ext cx="22" cy="60"/>
              </a:xfrm>
              <a:custGeom>
                <a:avLst/>
                <a:gdLst>
                  <a:gd name="T0" fmla="*/ 22 w 22"/>
                  <a:gd name="T1" fmla="*/ 2 h 60"/>
                  <a:gd name="T2" fmla="*/ 4 w 22"/>
                  <a:gd name="T3" fmla="*/ 60 h 60"/>
                  <a:gd name="T4" fmla="*/ 0 w 22"/>
                  <a:gd name="T5" fmla="*/ 59 h 60"/>
                  <a:gd name="T6" fmla="*/ 18 w 22"/>
                  <a:gd name="T7" fmla="*/ 0 h 60"/>
                  <a:gd name="T8" fmla="*/ 22 w 22"/>
                  <a:gd name="T9" fmla="*/ 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0">
                    <a:moveTo>
                      <a:pt x="22" y="2"/>
                    </a:moveTo>
                    <a:lnTo>
                      <a:pt x="4" y="60"/>
                    </a:lnTo>
                    <a:lnTo>
                      <a:pt x="0" y="59"/>
                    </a:lnTo>
                    <a:lnTo>
                      <a:pt x="18" y="0"/>
                    </a:lnTo>
                    <a:lnTo>
                      <a:pt x="22" y="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50" name="Freeform 458"/>
              <p:cNvSpPr>
                <a:spLocks/>
              </p:cNvSpPr>
              <p:nvPr/>
            </p:nvSpPr>
            <p:spPr bwMode="auto">
              <a:xfrm>
                <a:off x="3254" y="1706"/>
                <a:ext cx="22" cy="60"/>
              </a:xfrm>
              <a:custGeom>
                <a:avLst/>
                <a:gdLst>
                  <a:gd name="T0" fmla="*/ 22 w 22"/>
                  <a:gd name="T1" fmla="*/ 1 h 60"/>
                  <a:gd name="T2" fmla="*/ 4 w 22"/>
                  <a:gd name="T3" fmla="*/ 60 h 60"/>
                  <a:gd name="T4" fmla="*/ 0 w 22"/>
                  <a:gd name="T5" fmla="*/ 59 h 60"/>
                  <a:gd name="T6" fmla="*/ 18 w 22"/>
                  <a:gd name="T7" fmla="*/ 0 h 60"/>
                  <a:gd name="T8" fmla="*/ 22 w 22"/>
                  <a:gd name="T9" fmla="*/ 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0">
                    <a:moveTo>
                      <a:pt x="22" y="1"/>
                    </a:moveTo>
                    <a:lnTo>
                      <a:pt x="4" y="60"/>
                    </a:lnTo>
                    <a:lnTo>
                      <a:pt x="0" y="59"/>
                    </a:lnTo>
                    <a:lnTo>
                      <a:pt x="18" y="0"/>
                    </a:lnTo>
                    <a:lnTo>
                      <a:pt x="2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51" name="Freeform 459"/>
              <p:cNvSpPr>
                <a:spLocks/>
              </p:cNvSpPr>
              <p:nvPr/>
            </p:nvSpPr>
            <p:spPr bwMode="auto">
              <a:xfrm>
                <a:off x="3252" y="1704"/>
                <a:ext cx="17" cy="43"/>
              </a:xfrm>
              <a:custGeom>
                <a:avLst/>
                <a:gdLst>
                  <a:gd name="T0" fmla="*/ 17 w 17"/>
                  <a:gd name="T1" fmla="*/ 1 h 43"/>
                  <a:gd name="T2" fmla="*/ 4 w 17"/>
                  <a:gd name="T3" fmla="*/ 43 h 43"/>
                  <a:gd name="T4" fmla="*/ 0 w 17"/>
                  <a:gd name="T5" fmla="*/ 42 h 43"/>
                  <a:gd name="T6" fmla="*/ 13 w 17"/>
                  <a:gd name="T7" fmla="*/ 0 h 43"/>
                  <a:gd name="T8" fmla="*/ 17 w 17"/>
                  <a:gd name="T9" fmla="*/ 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3">
                    <a:moveTo>
                      <a:pt x="17" y="1"/>
                    </a:moveTo>
                    <a:lnTo>
                      <a:pt x="4" y="43"/>
                    </a:lnTo>
                    <a:lnTo>
                      <a:pt x="0" y="42"/>
                    </a:lnTo>
                    <a:lnTo>
                      <a:pt x="13" y="0"/>
                    </a:lnTo>
                    <a:lnTo>
                      <a:pt x="17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52" name="Freeform 460"/>
              <p:cNvSpPr>
                <a:spLocks/>
              </p:cNvSpPr>
              <p:nvPr/>
            </p:nvSpPr>
            <p:spPr bwMode="auto">
              <a:xfrm>
                <a:off x="3397" y="1679"/>
                <a:ext cx="37" cy="137"/>
              </a:xfrm>
              <a:custGeom>
                <a:avLst/>
                <a:gdLst>
                  <a:gd name="T0" fmla="*/ 11 w 37"/>
                  <a:gd name="T1" fmla="*/ 2 h 137"/>
                  <a:gd name="T2" fmla="*/ 17 w 37"/>
                  <a:gd name="T3" fmla="*/ 0 h 137"/>
                  <a:gd name="T4" fmla="*/ 37 w 37"/>
                  <a:gd name="T5" fmla="*/ 55 h 137"/>
                  <a:gd name="T6" fmla="*/ 8 w 37"/>
                  <a:gd name="T7" fmla="*/ 78 h 137"/>
                  <a:gd name="T8" fmla="*/ 25 w 37"/>
                  <a:gd name="T9" fmla="*/ 134 h 137"/>
                  <a:gd name="T10" fmla="*/ 19 w 37"/>
                  <a:gd name="T11" fmla="*/ 137 h 137"/>
                  <a:gd name="T12" fmla="*/ 0 w 37"/>
                  <a:gd name="T13" fmla="*/ 75 h 137"/>
                  <a:gd name="T14" fmla="*/ 29 w 37"/>
                  <a:gd name="T15" fmla="*/ 53 h 137"/>
                  <a:gd name="T16" fmla="*/ 11 w 37"/>
                  <a:gd name="T17" fmla="*/ 2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137">
                    <a:moveTo>
                      <a:pt x="11" y="2"/>
                    </a:moveTo>
                    <a:lnTo>
                      <a:pt x="17" y="0"/>
                    </a:lnTo>
                    <a:lnTo>
                      <a:pt x="37" y="55"/>
                    </a:lnTo>
                    <a:lnTo>
                      <a:pt x="8" y="78"/>
                    </a:lnTo>
                    <a:lnTo>
                      <a:pt x="25" y="134"/>
                    </a:lnTo>
                    <a:lnTo>
                      <a:pt x="19" y="137"/>
                    </a:lnTo>
                    <a:lnTo>
                      <a:pt x="0" y="75"/>
                    </a:lnTo>
                    <a:lnTo>
                      <a:pt x="29" y="53"/>
                    </a:lnTo>
                    <a:lnTo>
                      <a:pt x="11" y="2"/>
                    </a:lnTo>
                    <a:close/>
                  </a:path>
                </a:pathLst>
              </a:custGeom>
              <a:solidFill>
                <a:srgbClr val="FEC0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53" name="Freeform 461"/>
              <p:cNvSpPr>
                <a:spLocks/>
              </p:cNvSpPr>
              <p:nvPr/>
            </p:nvSpPr>
            <p:spPr bwMode="auto">
              <a:xfrm>
                <a:off x="3406" y="1800"/>
                <a:ext cx="20" cy="18"/>
              </a:xfrm>
              <a:custGeom>
                <a:avLst/>
                <a:gdLst>
                  <a:gd name="T0" fmla="*/ 0 w 20"/>
                  <a:gd name="T1" fmla="*/ 12 h 18"/>
                  <a:gd name="T2" fmla="*/ 1 w 20"/>
                  <a:gd name="T3" fmla="*/ 7 h 18"/>
                  <a:gd name="T4" fmla="*/ 12 w 20"/>
                  <a:gd name="T5" fmla="*/ 11 h 18"/>
                  <a:gd name="T6" fmla="*/ 15 w 20"/>
                  <a:gd name="T7" fmla="*/ 0 h 18"/>
                  <a:gd name="T8" fmla="*/ 20 w 20"/>
                  <a:gd name="T9" fmla="*/ 1 h 18"/>
                  <a:gd name="T10" fmla="*/ 15 w 20"/>
                  <a:gd name="T11" fmla="*/ 18 h 18"/>
                  <a:gd name="T12" fmla="*/ 0 w 20"/>
                  <a:gd name="T13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18">
                    <a:moveTo>
                      <a:pt x="0" y="12"/>
                    </a:moveTo>
                    <a:lnTo>
                      <a:pt x="1" y="7"/>
                    </a:lnTo>
                    <a:lnTo>
                      <a:pt x="12" y="11"/>
                    </a:lnTo>
                    <a:lnTo>
                      <a:pt x="15" y="0"/>
                    </a:lnTo>
                    <a:lnTo>
                      <a:pt x="20" y="1"/>
                    </a:lnTo>
                    <a:lnTo>
                      <a:pt x="15" y="1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EC0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54" name="Freeform 462"/>
              <p:cNvSpPr>
                <a:spLocks/>
              </p:cNvSpPr>
              <p:nvPr/>
            </p:nvSpPr>
            <p:spPr bwMode="auto">
              <a:xfrm>
                <a:off x="3395" y="1748"/>
                <a:ext cx="15" cy="15"/>
              </a:xfrm>
              <a:custGeom>
                <a:avLst/>
                <a:gdLst>
                  <a:gd name="T0" fmla="*/ 5 w 15"/>
                  <a:gd name="T1" fmla="*/ 14 h 15"/>
                  <a:gd name="T2" fmla="*/ 14 w 15"/>
                  <a:gd name="T3" fmla="*/ 10 h 15"/>
                  <a:gd name="T4" fmla="*/ 9 w 15"/>
                  <a:gd name="T5" fmla="*/ 1 h 15"/>
                  <a:gd name="T6" fmla="*/ 1 w 15"/>
                  <a:gd name="T7" fmla="*/ 6 h 15"/>
                  <a:gd name="T8" fmla="*/ 5 w 15"/>
                  <a:gd name="T9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5" y="14"/>
                    </a:moveTo>
                    <a:cubicBezTo>
                      <a:pt x="9" y="15"/>
                      <a:pt x="13" y="13"/>
                      <a:pt x="14" y="10"/>
                    </a:cubicBezTo>
                    <a:cubicBezTo>
                      <a:pt x="15" y="6"/>
                      <a:pt x="13" y="2"/>
                      <a:pt x="9" y="1"/>
                    </a:cubicBezTo>
                    <a:cubicBezTo>
                      <a:pt x="6" y="0"/>
                      <a:pt x="2" y="2"/>
                      <a:pt x="1" y="6"/>
                    </a:cubicBezTo>
                    <a:cubicBezTo>
                      <a:pt x="0" y="9"/>
                      <a:pt x="2" y="13"/>
                      <a:pt x="5" y="14"/>
                    </a:cubicBezTo>
                    <a:close/>
                  </a:path>
                </a:pathLst>
              </a:custGeom>
              <a:solidFill>
                <a:srgbClr val="15B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55" name="Freeform 463"/>
              <p:cNvSpPr>
                <a:spLocks/>
              </p:cNvSpPr>
              <p:nvPr/>
            </p:nvSpPr>
            <p:spPr bwMode="auto">
              <a:xfrm>
                <a:off x="3422" y="1725"/>
                <a:ext cx="16" cy="16"/>
              </a:xfrm>
              <a:custGeom>
                <a:avLst/>
                <a:gdLst>
                  <a:gd name="T0" fmla="*/ 6 w 16"/>
                  <a:gd name="T1" fmla="*/ 14 h 16"/>
                  <a:gd name="T2" fmla="*/ 15 w 16"/>
                  <a:gd name="T3" fmla="*/ 10 h 16"/>
                  <a:gd name="T4" fmla="*/ 10 w 16"/>
                  <a:gd name="T5" fmla="*/ 1 h 16"/>
                  <a:gd name="T6" fmla="*/ 1 w 16"/>
                  <a:gd name="T7" fmla="*/ 6 h 16"/>
                  <a:gd name="T8" fmla="*/ 6 w 16"/>
                  <a:gd name="T9" fmla="*/ 1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6" y="14"/>
                    </a:moveTo>
                    <a:cubicBezTo>
                      <a:pt x="10" y="16"/>
                      <a:pt x="13" y="13"/>
                      <a:pt x="15" y="10"/>
                    </a:cubicBezTo>
                    <a:cubicBezTo>
                      <a:pt x="16" y="6"/>
                      <a:pt x="14" y="2"/>
                      <a:pt x="10" y="1"/>
                    </a:cubicBezTo>
                    <a:cubicBezTo>
                      <a:pt x="6" y="0"/>
                      <a:pt x="2" y="2"/>
                      <a:pt x="1" y="6"/>
                    </a:cubicBezTo>
                    <a:cubicBezTo>
                      <a:pt x="0" y="9"/>
                      <a:pt x="2" y="13"/>
                      <a:pt x="6" y="14"/>
                    </a:cubicBezTo>
                    <a:close/>
                  </a:path>
                </a:pathLst>
              </a:custGeom>
              <a:solidFill>
                <a:srgbClr val="15B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56" name="Freeform 464"/>
              <p:cNvSpPr>
                <a:spLocks/>
              </p:cNvSpPr>
              <p:nvPr/>
            </p:nvSpPr>
            <p:spPr bwMode="auto">
              <a:xfrm>
                <a:off x="3112" y="1625"/>
                <a:ext cx="255" cy="285"/>
              </a:xfrm>
              <a:custGeom>
                <a:avLst/>
                <a:gdLst>
                  <a:gd name="T0" fmla="*/ 255 w 255"/>
                  <a:gd name="T1" fmla="*/ 208 h 285"/>
                  <a:gd name="T2" fmla="*/ 109 w 255"/>
                  <a:gd name="T3" fmla="*/ 285 h 285"/>
                  <a:gd name="T4" fmla="*/ 0 w 255"/>
                  <a:gd name="T5" fmla="*/ 78 h 285"/>
                  <a:gd name="T6" fmla="*/ 146 w 255"/>
                  <a:gd name="T7" fmla="*/ 0 h 285"/>
                  <a:gd name="T8" fmla="*/ 255 w 255"/>
                  <a:gd name="T9" fmla="*/ 208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285">
                    <a:moveTo>
                      <a:pt x="255" y="208"/>
                    </a:moveTo>
                    <a:lnTo>
                      <a:pt x="109" y="285"/>
                    </a:lnTo>
                    <a:lnTo>
                      <a:pt x="0" y="78"/>
                    </a:lnTo>
                    <a:lnTo>
                      <a:pt x="146" y="0"/>
                    </a:lnTo>
                    <a:lnTo>
                      <a:pt x="255" y="20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57" name="Freeform 465"/>
              <p:cNvSpPr>
                <a:spLocks/>
              </p:cNvSpPr>
              <p:nvPr/>
            </p:nvSpPr>
            <p:spPr bwMode="auto">
              <a:xfrm>
                <a:off x="3162" y="1701"/>
                <a:ext cx="121" cy="66"/>
              </a:xfrm>
              <a:custGeom>
                <a:avLst/>
                <a:gdLst>
                  <a:gd name="T0" fmla="*/ 121 w 121"/>
                  <a:gd name="T1" fmla="*/ 3 h 66"/>
                  <a:gd name="T2" fmla="*/ 1 w 121"/>
                  <a:gd name="T3" fmla="*/ 66 h 66"/>
                  <a:gd name="T4" fmla="*/ 0 w 121"/>
                  <a:gd name="T5" fmla="*/ 62 h 66"/>
                  <a:gd name="T6" fmla="*/ 119 w 121"/>
                  <a:gd name="T7" fmla="*/ 0 h 66"/>
                  <a:gd name="T8" fmla="*/ 121 w 121"/>
                  <a:gd name="T9" fmla="*/ 3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66">
                    <a:moveTo>
                      <a:pt x="121" y="3"/>
                    </a:moveTo>
                    <a:lnTo>
                      <a:pt x="1" y="66"/>
                    </a:lnTo>
                    <a:lnTo>
                      <a:pt x="0" y="62"/>
                    </a:lnTo>
                    <a:lnTo>
                      <a:pt x="119" y="0"/>
                    </a:lnTo>
                    <a:lnTo>
                      <a:pt x="121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58" name="Freeform 466"/>
              <p:cNvSpPr>
                <a:spLocks/>
              </p:cNvSpPr>
              <p:nvPr/>
            </p:nvSpPr>
            <p:spPr bwMode="auto">
              <a:xfrm>
                <a:off x="3158" y="1694"/>
                <a:ext cx="121" cy="66"/>
              </a:xfrm>
              <a:custGeom>
                <a:avLst/>
                <a:gdLst>
                  <a:gd name="T0" fmla="*/ 121 w 121"/>
                  <a:gd name="T1" fmla="*/ 4 h 66"/>
                  <a:gd name="T2" fmla="*/ 2 w 121"/>
                  <a:gd name="T3" fmla="*/ 66 h 66"/>
                  <a:gd name="T4" fmla="*/ 0 w 121"/>
                  <a:gd name="T5" fmla="*/ 63 h 66"/>
                  <a:gd name="T6" fmla="*/ 119 w 121"/>
                  <a:gd name="T7" fmla="*/ 0 h 66"/>
                  <a:gd name="T8" fmla="*/ 121 w 121"/>
                  <a:gd name="T9" fmla="*/ 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66">
                    <a:moveTo>
                      <a:pt x="121" y="4"/>
                    </a:moveTo>
                    <a:lnTo>
                      <a:pt x="2" y="66"/>
                    </a:lnTo>
                    <a:lnTo>
                      <a:pt x="0" y="63"/>
                    </a:lnTo>
                    <a:lnTo>
                      <a:pt x="119" y="0"/>
                    </a:lnTo>
                    <a:lnTo>
                      <a:pt x="121" y="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59" name="Freeform 467"/>
              <p:cNvSpPr>
                <a:spLocks/>
              </p:cNvSpPr>
              <p:nvPr/>
            </p:nvSpPr>
            <p:spPr bwMode="auto">
              <a:xfrm>
                <a:off x="3155" y="1688"/>
                <a:ext cx="121" cy="66"/>
              </a:xfrm>
              <a:custGeom>
                <a:avLst/>
                <a:gdLst>
                  <a:gd name="T0" fmla="*/ 121 w 121"/>
                  <a:gd name="T1" fmla="*/ 4 h 66"/>
                  <a:gd name="T2" fmla="*/ 2 w 121"/>
                  <a:gd name="T3" fmla="*/ 66 h 66"/>
                  <a:gd name="T4" fmla="*/ 0 w 121"/>
                  <a:gd name="T5" fmla="*/ 62 h 66"/>
                  <a:gd name="T6" fmla="*/ 119 w 121"/>
                  <a:gd name="T7" fmla="*/ 0 h 66"/>
                  <a:gd name="T8" fmla="*/ 121 w 121"/>
                  <a:gd name="T9" fmla="*/ 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66">
                    <a:moveTo>
                      <a:pt x="121" y="4"/>
                    </a:moveTo>
                    <a:lnTo>
                      <a:pt x="2" y="66"/>
                    </a:lnTo>
                    <a:lnTo>
                      <a:pt x="0" y="62"/>
                    </a:lnTo>
                    <a:lnTo>
                      <a:pt x="119" y="0"/>
                    </a:lnTo>
                    <a:lnTo>
                      <a:pt x="121" y="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60" name="Freeform 468"/>
              <p:cNvSpPr>
                <a:spLocks/>
              </p:cNvSpPr>
              <p:nvPr/>
            </p:nvSpPr>
            <p:spPr bwMode="auto">
              <a:xfrm>
                <a:off x="3152" y="1682"/>
                <a:ext cx="120" cy="66"/>
              </a:xfrm>
              <a:custGeom>
                <a:avLst/>
                <a:gdLst>
                  <a:gd name="T0" fmla="*/ 120 w 120"/>
                  <a:gd name="T1" fmla="*/ 3 h 66"/>
                  <a:gd name="T2" fmla="*/ 1 w 120"/>
                  <a:gd name="T3" fmla="*/ 66 h 66"/>
                  <a:gd name="T4" fmla="*/ 0 w 120"/>
                  <a:gd name="T5" fmla="*/ 62 h 66"/>
                  <a:gd name="T6" fmla="*/ 119 w 120"/>
                  <a:gd name="T7" fmla="*/ 0 h 66"/>
                  <a:gd name="T8" fmla="*/ 120 w 120"/>
                  <a:gd name="T9" fmla="*/ 3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66">
                    <a:moveTo>
                      <a:pt x="120" y="3"/>
                    </a:moveTo>
                    <a:lnTo>
                      <a:pt x="1" y="66"/>
                    </a:lnTo>
                    <a:lnTo>
                      <a:pt x="0" y="62"/>
                    </a:lnTo>
                    <a:lnTo>
                      <a:pt x="119" y="0"/>
                    </a:lnTo>
                    <a:lnTo>
                      <a:pt x="120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61" name="Freeform 469"/>
              <p:cNvSpPr>
                <a:spLocks/>
              </p:cNvSpPr>
              <p:nvPr/>
            </p:nvSpPr>
            <p:spPr bwMode="auto">
              <a:xfrm>
                <a:off x="3148" y="1675"/>
                <a:ext cx="121" cy="66"/>
              </a:xfrm>
              <a:custGeom>
                <a:avLst/>
                <a:gdLst>
                  <a:gd name="T0" fmla="*/ 121 w 121"/>
                  <a:gd name="T1" fmla="*/ 4 h 66"/>
                  <a:gd name="T2" fmla="*/ 2 w 121"/>
                  <a:gd name="T3" fmla="*/ 66 h 66"/>
                  <a:gd name="T4" fmla="*/ 0 w 121"/>
                  <a:gd name="T5" fmla="*/ 63 h 66"/>
                  <a:gd name="T6" fmla="*/ 119 w 121"/>
                  <a:gd name="T7" fmla="*/ 0 h 66"/>
                  <a:gd name="T8" fmla="*/ 121 w 121"/>
                  <a:gd name="T9" fmla="*/ 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66">
                    <a:moveTo>
                      <a:pt x="121" y="4"/>
                    </a:moveTo>
                    <a:lnTo>
                      <a:pt x="2" y="66"/>
                    </a:lnTo>
                    <a:lnTo>
                      <a:pt x="0" y="63"/>
                    </a:lnTo>
                    <a:lnTo>
                      <a:pt x="119" y="0"/>
                    </a:lnTo>
                    <a:lnTo>
                      <a:pt x="121" y="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62" name="Freeform 470"/>
              <p:cNvSpPr>
                <a:spLocks/>
              </p:cNvSpPr>
              <p:nvPr/>
            </p:nvSpPr>
            <p:spPr bwMode="auto">
              <a:xfrm>
                <a:off x="3145" y="1669"/>
                <a:ext cx="121" cy="66"/>
              </a:xfrm>
              <a:custGeom>
                <a:avLst/>
                <a:gdLst>
                  <a:gd name="T0" fmla="*/ 121 w 121"/>
                  <a:gd name="T1" fmla="*/ 4 h 66"/>
                  <a:gd name="T2" fmla="*/ 2 w 121"/>
                  <a:gd name="T3" fmla="*/ 66 h 66"/>
                  <a:gd name="T4" fmla="*/ 0 w 121"/>
                  <a:gd name="T5" fmla="*/ 62 h 66"/>
                  <a:gd name="T6" fmla="*/ 119 w 121"/>
                  <a:gd name="T7" fmla="*/ 0 h 66"/>
                  <a:gd name="T8" fmla="*/ 121 w 121"/>
                  <a:gd name="T9" fmla="*/ 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66">
                    <a:moveTo>
                      <a:pt x="121" y="4"/>
                    </a:moveTo>
                    <a:lnTo>
                      <a:pt x="2" y="66"/>
                    </a:lnTo>
                    <a:lnTo>
                      <a:pt x="0" y="62"/>
                    </a:lnTo>
                    <a:lnTo>
                      <a:pt x="119" y="0"/>
                    </a:lnTo>
                    <a:lnTo>
                      <a:pt x="121" y="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63" name="Freeform 471"/>
              <p:cNvSpPr>
                <a:spLocks/>
              </p:cNvSpPr>
              <p:nvPr/>
            </p:nvSpPr>
            <p:spPr bwMode="auto">
              <a:xfrm>
                <a:off x="3142" y="1663"/>
                <a:ext cx="120" cy="66"/>
              </a:xfrm>
              <a:custGeom>
                <a:avLst/>
                <a:gdLst>
                  <a:gd name="T0" fmla="*/ 120 w 120"/>
                  <a:gd name="T1" fmla="*/ 3 h 66"/>
                  <a:gd name="T2" fmla="*/ 1 w 120"/>
                  <a:gd name="T3" fmla="*/ 66 h 66"/>
                  <a:gd name="T4" fmla="*/ 0 w 120"/>
                  <a:gd name="T5" fmla="*/ 62 h 66"/>
                  <a:gd name="T6" fmla="*/ 119 w 120"/>
                  <a:gd name="T7" fmla="*/ 0 h 66"/>
                  <a:gd name="T8" fmla="*/ 120 w 120"/>
                  <a:gd name="T9" fmla="*/ 3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66">
                    <a:moveTo>
                      <a:pt x="120" y="3"/>
                    </a:moveTo>
                    <a:lnTo>
                      <a:pt x="1" y="66"/>
                    </a:lnTo>
                    <a:lnTo>
                      <a:pt x="0" y="62"/>
                    </a:lnTo>
                    <a:lnTo>
                      <a:pt x="119" y="0"/>
                    </a:lnTo>
                    <a:lnTo>
                      <a:pt x="120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64" name="Freeform 472"/>
              <p:cNvSpPr>
                <a:spLocks/>
              </p:cNvSpPr>
              <p:nvPr/>
            </p:nvSpPr>
            <p:spPr bwMode="auto">
              <a:xfrm>
                <a:off x="3230" y="1656"/>
                <a:ext cx="29" cy="18"/>
              </a:xfrm>
              <a:custGeom>
                <a:avLst/>
                <a:gdLst>
                  <a:gd name="T0" fmla="*/ 29 w 29"/>
                  <a:gd name="T1" fmla="*/ 4 h 18"/>
                  <a:gd name="T2" fmla="*/ 2 w 29"/>
                  <a:gd name="T3" fmla="*/ 18 h 18"/>
                  <a:gd name="T4" fmla="*/ 0 w 29"/>
                  <a:gd name="T5" fmla="*/ 15 h 18"/>
                  <a:gd name="T6" fmla="*/ 27 w 29"/>
                  <a:gd name="T7" fmla="*/ 0 h 18"/>
                  <a:gd name="T8" fmla="*/ 29 w 29"/>
                  <a:gd name="T9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8">
                    <a:moveTo>
                      <a:pt x="29" y="4"/>
                    </a:moveTo>
                    <a:lnTo>
                      <a:pt x="2" y="18"/>
                    </a:lnTo>
                    <a:lnTo>
                      <a:pt x="0" y="15"/>
                    </a:lnTo>
                    <a:lnTo>
                      <a:pt x="27" y="0"/>
                    </a:lnTo>
                    <a:lnTo>
                      <a:pt x="29" y="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65" name="Freeform 473"/>
              <p:cNvSpPr>
                <a:spLocks/>
              </p:cNvSpPr>
              <p:nvPr/>
            </p:nvSpPr>
            <p:spPr bwMode="auto">
              <a:xfrm>
                <a:off x="3212" y="1785"/>
                <a:ext cx="26" cy="28"/>
              </a:xfrm>
              <a:custGeom>
                <a:avLst/>
                <a:gdLst>
                  <a:gd name="T0" fmla="*/ 26 w 26"/>
                  <a:gd name="T1" fmla="*/ 19 h 28"/>
                  <a:gd name="T2" fmla="*/ 26 w 26"/>
                  <a:gd name="T3" fmla="*/ 11 h 28"/>
                  <a:gd name="T4" fmla="*/ 4 w 26"/>
                  <a:gd name="T5" fmla="*/ 0 h 28"/>
                  <a:gd name="T6" fmla="*/ 3 w 26"/>
                  <a:gd name="T7" fmla="*/ 28 h 28"/>
                  <a:gd name="T8" fmla="*/ 26 w 26"/>
                  <a:gd name="T9" fmla="*/ 19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8">
                    <a:moveTo>
                      <a:pt x="26" y="19"/>
                    </a:moveTo>
                    <a:cubicBezTo>
                      <a:pt x="25" y="16"/>
                      <a:pt x="25" y="13"/>
                      <a:pt x="26" y="1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1" y="9"/>
                      <a:pt x="0" y="19"/>
                      <a:pt x="3" y="28"/>
                    </a:cubicBezTo>
                    <a:lnTo>
                      <a:pt x="26" y="19"/>
                    </a:lnTo>
                    <a:close/>
                  </a:path>
                </a:pathLst>
              </a:custGeom>
              <a:solidFill>
                <a:srgbClr val="00A2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66" name="Freeform 474"/>
              <p:cNvSpPr>
                <a:spLocks/>
              </p:cNvSpPr>
              <p:nvPr/>
            </p:nvSpPr>
            <p:spPr bwMode="auto">
              <a:xfrm>
                <a:off x="3218" y="1812"/>
                <a:ext cx="56" cy="39"/>
              </a:xfrm>
              <a:custGeom>
                <a:avLst/>
                <a:gdLst>
                  <a:gd name="T0" fmla="*/ 45 w 56"/>
                  <a:gd name="T1" fmla="*/ 8 h 38"/>
                  <a:gd name="T2" fmla="*/ 23 w 56"/>
                  <a:gd name="T3" fmla="*/ 0 h 38"/>
                  <a:gd name="T4" fmla="*/ 0 w 56"/>
                  <a:gd name="T5" fmla="*/ 9 h 38"/>
                  <a:gd name="T6" fmla="*/ 0 w 56"/>
                  <a:gd name="T7" fmla="*/ 9 h 38"/>
                  <a:gd name="T8" fmla="*/ 56 w 56"/>
                  <a:gd name="T9" fmla="*/ 30 h 38"/>
                  <a:gd name="T10" fmla="*/ 45 w 56"/>
                  <a:gd name="T11" fmla="*/ 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" h="38">
                    <a:moveTo>
                      <a:pt x="45" y="8"/>
                    </a:moveTo>
                    <a:cubicBezTo>
                      <a:pt x="37" y="10"/>
                      <a:pt x="28" y="7"/>
                      <a:pt x="23" y="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1" y="30"/>
                      <a:pt x="35" y="38"/>
                      <a:pt x="56" y="30"/>
                    </a:cubicBezTo>
                    <a:lnTo>
                      <a:pt x="45" y="8"/>
                    </a:lnTo>
                    <a:close/>
                  </a:path>
                </a:pathLst>
              </a:custGeom>
              <a:solidFill>
                <a:srgbClr val="FEC0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67" name="Freeform 475"/>
              <p:cNvSpPr>
                <a:spLocks/>
              </p:cNvSpPr>
              <p:nvPr/>
            </p:nvSpPr>
            <p:spPr bwMode="auto">
              <a:xfrm>
                <a:off x="3270" y="1806"/>
                <a:ext cx="31" cy="33"/>
              </a:xfrm>
              <a:custGeom>
                <a:avLst/>
                <a:gdLst>
                  <a:gd name="T0" fmla="*/ 6 w 31"/>
                  <a:gd name="T1" fmla="*/ 0 h 32"/>
                  <a:gd name="T2" fmla="*/ 0 w 31"/>
                  <a:gd name="T3" fmla="*/ 10 h 32"/>
                  <a:gd name="T4" fmla="*/ 11 w 31"/>
                  <a:gd name="T5" fmla="*/ 32 h 32"/>
                  <a:gd name="T6" fmla="*/ 31 w 31"/>
                  <a:gd name="T7" fmla="*/ 1 h 32"/>
                  <a:gd name="T8" fmla="*/ 6 w 31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2">
                    <a:moveTo>
                      <a:pt x="6" y="0"/>
                    </a:moveTo>
                    <a:cubicBezTo>
                      <a:pt x="5" y="4"/>
                      <a:pt x="3" y="7"/>
                      <a:pt x="0" y="10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22" y="25"/>
                      <a:pt x="29" y="13"/>
                      <a:pt x="31" y="1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7C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68" name="Freeform 476"/>
              <p:cNvSpPr>
                <a:spLocks/>
              </p:cNvSpPr>
              <p:nvPr/>
            </p:nvSpPr>
            <p:spPr bwMode="auto">
              <a:xfrm>
                <a:off x="3220" y="1750"/>
                <a:ext cx="81" cy="49"/>
              </a:xfrm>
              <a:custGeom>
                <a:avLst/>
                <a:gdLst>
                  <a:gd name="T0" fmla="*/ 22 w 81"/>
                  <a:gd name="T1" fmla="*/ 38 h 49"/>
                  <a:gd name="T2" fmla="*/ 28 w 81"/>
                  <a:gd name="T3" fmla="*/ 33 h 49"/>
                  <a:gd name="T4" fmla="*/ 55 w 81"/>
                  <a:gd name="T5" fmla="*/ 41 h 49"/>
                  <a:gd name="T6" fmla="*/ 57 w 81"/>
                  <a:gd name="T7" fmla="*/ 48 h 49"/>
                  <a:gd name="T8" fmla="*/ 81 w 81"/>
                  <a:gd name="T9" fmla="*/ 49 h 49"/>
                  <a:gd name="T10" fmla="*/ 76 w 81"/>
                  <a:gd name="T11" fmla="*/ 30 h 49"/>
                  <a:gd name="T12" fmla="*/ 17 w 81"/>
                  <a:gd name="T13" fmla="*/ 12 h 49"/>
                  <a:gd name="T14" fmla="*/ 0 w 81"/>
                  <a:gd name="T15" fmla="*/ 27 h 49"/>
                  <a:gd name="T16" fmla="*/ 22 w 81"/>
                  <a:gd name="T17" fmla="*/ 3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1" h="49">
                    <a:moveTo>
                      <a:pt x="22" y="38"/>
                    </a:moveTo>
                    <a:cubicBezTo>
                      <a:pt x="23" y="36"/>
                      <a:pt x="26" y="35"/>
                      <a:pt x="28" y="33"/>
                    </a:cubicBezTo>
                    <a:cubicBezTo>
                      <a:pt x="38" y="28"/>
                      <a:pt x="50" y="32"/>
                      <a:pt x="55" y="41"/>
                    </a:cubicBezTo>
                    <a:cubicBezTo>
                      <a:pt x="56" y="43"/>
                      <a:pt x="56" y="46"/>
                      <a:pt x="57" y="48"/>
                    </a:cubicBezTo>
                    <a:cubicBezTo>
                      <a:pt x="81" y="49"/>
                      <a:pt x="81" y="49"/>
                      <a:pt x="81" y="49"/>
                    </a:cubicBezTo>
                    <a:cubicBezTo>
                      <a:pt x="81" y="42"/>
                      <a:pt x="80" y="36"/>
                      <a:pt x="76" y="30"/>
                    </a:cubicBezTo>
                    <a:cubicBezTo>
                      <a:pt x="65" y="8"/>
                      <a:pt x="38" y="0"/>
                      <a:pt x="17" y="12"/>
                    </a:cubicBezTo>
                    <a:cubicBezTo>
                      <a:pt x="9" y="15"/>
                      <a:pt x="4" y="21"/>
                      <a:pt x="0" y="27"/>
                    </a:cubicBezTo>
                    <a:lnTo>
                      <a:pt x="22" y="38"/>
                    </a:lnTo>
                    <a:close/>
                  </a:path>
                </a:pathLst>
              </a:custGeom>
              <a:solidFill>
                <a:srgbClr val="2C46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69" name="Freeform 477"/>
              <p:cNvSpPr>
                <a:spLocks/>
              </p:cNvSpPr>
              <p:nvPr/>
            </p:nvSpPr>
            <p:spPr bwMode="auto">
              <a:xfrm>
                <a:off x="3189" y="2677"/>
                <a:ext cx="168" cy="257"/>
              </a:xfrm>
              <a:custGeom>
                <a:avLst/>
                <a:gdLst>
                  <a:gd name="T0" fmla="*/ 132 w 167"/>
                  <a:gd name="T1" fmla="*/ 247 h 255"/>
                  <a:gd name="T2" fmla="*/ 84 w 167"/>
                  <a:gd name="T3" fmla="*/ 229 h 255"/>
                  <a:gd name="T4" fmla="*/ 9 w 167"/>
                  <a:gd name="T5" fmla="*/ 60 h 255"/>
                  <a:gd name="T6" fmla="*/ 27 w 167"/>
                  <a:gd name="T7" fmla="*/ 12 h 255"/>
                  <a:gd name="T8" fmla="*/ 36 w 167"/>
                  <a:gd name="T9" fmla="*/ 8 h 255"/>
                  <a:gd name="T10" fmla="*/ 84 w 167"/>
                  <a:gd name="T11" fmla="*/ 26 h 255"/>
                  <a:gd name="T12" fmla="*/ 159 w 167"/>
                  <a:gd name="T13" fmla="*/ 195 h 255"/>
                  <a:gd name="T14" fmla="*/ 140 w 167"/>
                  <a:gd name="T15" fmla="*/ 243 h 255"/>
                  <a:gd name="T16" fmla="*/ 132 w 167"/>
                  <a:gd name="T17" fmla="*/ 247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7" h="255">
                    <a:moveTo>
                      <a:pt x="132" y="247"/>
                    </a:moveTo>
                    <a:cubicBezTo>
                      <a:pt x="114" y="255"/>
                      <a:pt x="92" y="247"/>
                      <a:pt x="84" y="229"/>
                    </a:cubicBezTo>
                    <a:cubicBezTo>
                      <a:pt x="9" y="60"/>
                      <a:pt x="9" y="60"/>
                      <a:pt x="9" y="60"/>
                    </a:cubicBezTo>
                    <a:cubicBezTo>
                      <a:pt x="0" y="41"/>
                      <a:pt x="9" y="20"/>
                      <a:pt x="27" y="12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54" y="0"/>
                      <a:pt x="76" y="8"/>
                      <a:pt x="84" y="26"/>
                    </a:cubicBezTo>
                    <a:cubicBezTo>
                      <a:pt x="159" y="195"/>
                      <a:pt x="159" y="195"/>
                      <a:pt x="159" y="195"/>
                    </a:cubicBezTo>
                    <a:cubicBezTo>
                      <a:pt x="167" y="214"/>
                      <a:pt x="159" y="235"/>
                      <a:pt x="140" y="243"/>
                    </a:cubicBezTo>
                    <a:cubicBezTo>
                      <a:pt x="132" y="247"/>
                      <a:pt x="132" y="247"/>
                      <a:pt x="132" y="24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70" name="Freeform 478"/>
              <p:cNvSpPr>
                <a:spLocks/>
              </p:cNvSpPr>
              <p:nvPr/>
            </p:nvSpPr>
            <p:spPr bwMode="auto">
              <a:xfrm>
                <a:off x="3187" y="2433"/>
                <a:ext cx="376" cy="615"/>
              </a:xfrm>
              <a:custGeom>
                <a:avLst/>
                <a:gdLst>
                  <a:gd name="T0" fmla="*/ 105 w 374"/>
                  <a:gd name="T1" fmla="*/ 0 h 612"/>
                  <a:gd name="T2" fmla="*/ 102 w 374"/>
                  <a:gd name="T3" fmla="*/ 3 h 612"/>
                  <a:gd name="T4" fmla="*/ 0 w 374"/>
                  <a:gd name="T5" fmla="*/ 101 h 612"/>
                  <a:gd name="T6" fmla="*/ 228 w 374"/>
                  <a:gd name="T7" fmla="*/ 612 h 612"/>
                  <a:gd name="T8" fmla="*/ 374 w 374"/>
                  <a:gd name="T9" fmla="*/ 603 h 612"/>
                  <a:gd name="T10" fmla="*/ 105 w 374"/>
                  <a:gd name="T11" fmla="*/ 0 h 6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4" h="612">
                    <a:moveTo>
                      <a:pt x="105" y="0"/>
                    </a:moveTo>
                    <a:cubicBezTo>
                      <a:pt x="104" y="1"/>
                      <a:pt x="103" y="2"/>
                      <a:pt x="102" y="3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228" y="612"/>
                      <a:pt x="228" y="612"/>
                      <a:pt x="228" y="612"/>
                    </a:cubicBezTo>
                    <a:cubicBezTo>
                      <a:pt x="374" y="603"/>
                      <a:pt x="374" y="603"/>
                      <a:pt x="374" y="603"/>
                    </a:cubicBezTo>
                    <a:cubicBezTo>
                      <a:pt x="105" y="0"/>
                      <a:pt x="105" y="0"/>
                      <a:pt x="105" y="0"/>
                    </a:cubicBezTo>
                  </a:path>
                </a:pathLst>
              </a:custGeom>
              <a:solidFill>
                <a:srgbClr val="0004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71" name="Freeform 479"/>
              <p:cNvSpPr>
                <a:spLocks/>
              </p:cNvSpPr>
              <p:nvPr/>
            </p:nvSpPr>
            <p:spPr bwMode="auto">
              <a:xfrm>
                <a:off x="3293" y="2429"/>
                <a:ext cx="280" cy="610"/>
              </a:xfrm>
              <a:custGeom>
                <a:avLst/>
                <a:gdLst>
                  <a:gd name="T0" fmla="*/ 268 w 279"/>
                  <a:gd name="T1" fmla="*/ 607 h 607"/>
                  <a:gd name="T2" fmla="*/ 271 w 279"/>
                  <a:gd name="T3" fmla="*/ 607 h 607"/>
                  <a:gd name="T4" fmla="*/ 277 w 279"/>
                  <a:gd name="T5" fmla="*/ 598 h 607"/>
                  <a:gd name="T6" fmla="*/ 13 w 279"/>
                  <a:gd name="T7" fmla="*/ 5 h 607"/>
                  <a:gd name="T8" fmla="*/ 0 w 279"/>
                  <a:gd name="T9" fmla="*/ 5 h 607"/>
                  <a:gd name="T10" fmla="*/ 268 w 279"/>
                  <a:gd name="T11" fmla="*/ 607 h 6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9" h="607">
                    <a:moveTo>
                      <a:pt x="268" y="607"/>
                    </a:moveTo>
                    <a:cubicBezTo>
                      <a:pt x="271" y="607"/>
                      <a:pt x="271" y="607"/>
                      <a:pt x="271" y="607"/>
                    </a:cubicBezTo>
                    <a:cubicBezTo>
                      <a:pt x="276" y="607"/>
                      <a:pt x="279" y="603"/>
                      <a:pt x="277" y="598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1" y="0"/>
                      <a:pt x="5" y="0"/>
                      <a:pt x="0" y="5"/>
                    </a:cubicBezTo>
                    <a:lnTo>
                      <a:pt x="268" y="607"/>
                    </a:lnTo>
                    <a:close/>
                  </a:path>
                </a:pathLst>
              </a:custGeom>
              <a:solidFill>
                <a:srgbClr val="5666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72" name="Freeform 480"/>
              <p:cNvSpPr>
                <a:spLocks/>
              </p:cNvSpPr>
              <p:nvPr/>
            </p:nvSpPr>
            <p:spPr bwMode="auto">
              <a:xfrm>
                <a:off x="3294" y="2478"/>
                <a:ext cx="240" cy="547"/>
              </a:xfrm>
              <a:custGeom>
                <a:avLst/>
                <a:gdLst>
                  <a:gd name="T0" fmla="*/ 0 w 240"/>
                  <a:gd name="T1" fmla="*/ 0 h 547"/>
                  <a:gd name="T2" fmla="*/ 127 w 240"/>
                  <a:gd name="T3" fmla="*/ 547 h 547"/>
                  <a:gd name="T4" fmla="*/ 240 w 240"/>
                  <a:gd name="T5" fmla="*/ 538 h 547"/>
                  <a:gd name="T6" fmla="*/ 0 w 240"/>
                  <a:gd name="T7" fmla="*/ 0 h 5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0" h="547">
                    <a:moveTo>
                      <a:pt x="0" y="0"/>
                    </a:moveTo>
                    <a:lnTo>
                      <a:pt x="127" y="547"/>
                    </a:lnTo>
                    <a:lnTo>
                      <a:pt x="240" y="5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1E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73" name="Freeform 481"/>
              <p:cNvSpPr>
                <a:spLocks/>
              </p:cNvSpPr>
              <p:nvPr/>
            </p:nvSpPr>
            <p:spPr bwMode="auto">
              <a:xfrm>
                <a:off x="3294" y="2478"/>
                <a:ext cx="240" cy="547"/>
              </a:xfrm>
              <a:custGeom>
                <a:avLst/>
                <a:gdLst>
                  <a:gd name="T0" fmla="*/ 0 w 240"/>
                  <a:gd name="T1" fmla="*/ 0 h 547"/>
                  <a:gd name="T2" fmla="*/ 127 w 240"/>
                  <a:gd name="T3" fmla="*/ 547 h 547"/>
                  <a:gd name="T4" fmla="*/ 240 w 240"/>
                  <a:gd name="T5" fmla="*/ 538 h 547"/>
                  <a:gd name="T6" fmla="*/ 0 w 240"/>
                  <a:gd name="T7" fmla="*/ 0 h 5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0" h="547">
                    <a:moveTo>
                      <a:pt x="0" y="0"/>
                    </a:moveTo>
                    <a:lnTo>
                      <a:pt x="127" y="547"/>
                    </a:lnTo>
                    <a:lnTo>
                      <a:pt x="240" y="53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74" name="Freeform 483"/>
              <p:cNvSpPr>
                <a:spLocks/>
              </p:cNvSpPr>
              <p:nvPr/>
            </p:nvSpPr>
            <p:spPr bwMode="auto">
              <a:xfrm>
                <a:off x="3208" y="2468"/>
                <a:ext cx="208" cy="546"/>
              </a:xfrm>
              <a:custGeom>
                <a:avLst/>
                <a:gdLst>
                  <a:gd name="T0" fmla="*/ 82 w 208"/>
                  <a:gd name="T1" fmla="*/ 0 h 546"/>
                  <a:gd name="T2" fmla="*/ 0 w 208"/>
                  <a:gd name="T3" fmla="*/ 78 h 546"/>
                  <a:gd name="T4" fmla="*/ 208 w 208"/>
                  <a:gd name="T5" fmla="*/ 546 h 546"/>
                  <a:gd name="T6" fmla="*/ 82 w 208"/>
                  <a:gd name="T7" fmla="*/ 0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8" h="546">
                    <a:moveTo>
                      <a:pt x="82" y="0"/>
                    </a:moveTo>
                    <a:lnTo>
                      <a:pt x="0" y="78"/>
                    </a:lnTo>
                    <a:lnTo>
                      <a:pt x="208" y="546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3135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75" name="Freeform 484"/>
              <p:cNvSpPr>
                <a:spLocks/>
              </p:cNvSpPr>
              <p:nvPr/>
            </p:nvSpPr>
            <p:spPr bwMode="auto">
              <a:xfrm>
                <a:off x="3208" y="2468"/>
                <a:ext cx="208" cy="546"/>
              </a:xfrm>
              <a:custGeom>
                <a:avLst/>
                <a:gdLst>
                  <a:gd name="T0" fmla="*/ 82 w 208"/>
                  <a:gd name="T1" fmla="*/ 0 h 546"/>
                  <a:gd name="T2" fmla="*/ 0 w 208"/>
                  <a:gd name="T3" fmla="*/ 78 h 546"/>
                  <a:gd name="T4" fmla="*/ 208 w 208"/>
                  <a:gd name="T5" fmla="*/ 546 h 546"/>
                  <a:gd name="T6" fmla="*/ 82 w 208"/>
                  <a:gd name="T7" fmla="*/ 0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8" h="546">
                    <a:moveTo>
                      <a:pt x="82" y="0"/>
                    </a:moveTo>
                    <a:lnTo>
                      <a:pt x="0" y="78"/>
                    </a:lnTo>
                    <a:lnTo>
                      <a:pt x="208" y="546"/>
                    </a:lnTo>
                    <a:lnTo>
                      <a:pt x="8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pic>
            <p:nvPicPr>
              <p:cNvPr id="776" name="Picture 485"/>
              <p:cNvPicPr>
                <a:picLocks noChangeAspect="1" noChangeArrowheads="1"/>
              </p:cNvPicPr>
              <p:nvPr/>
            </p:nvPicPr>
            <p:blipFill>
              <a:blip r:embed="rId2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29" y="3039"/>
                <a:ext cx="217" cy="4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77" name="Freeform 489"/>
              <p:cNvSpPr>
                <a:spLocks/>
              </p:cNvSpPr>
              <p:nvPr/>
            </p:nvSpPr>
            <p:spPr bwMode="auto">
              <a:xfrm>
                <a:off x="3166" y="2534"/>
                <a:ext cx="251" cy="515"/>
              </a:xfrm>
              <a:custGeom>
                <a:avLst/>
                <a:gdLst>
                  <a:gd name="T0" fmla="*/ 21 w 249"/>
                  <a:gd name="T1" fmla="*/ 0 h 512"/>
                  <a:gd name="T2" fmla="*/ 7 w 249"/>
                  <a:gd name="T3" fmla="*/ 13 h 512"/>
                  <a:gd name="T4" fmla="*/ 3 w 249"/>
                  <a:gd name="T5" fmla="*/ 36 h 512"/>
                  <a:gd name="T6" fmla="*/ 209 w 249"/>
                  <a:gd name="T7" fmla="*/ 500 h 512"/>
                  <a:gd name="T8" fmla="*/ 229 w 249"/>
                  <a:gd name="T9" fmla="*/ 512 h 512"/>
                  <a:gd name="T10" fmla="*/ 249 w 249"/>
                  <a:gd name="T11" fmla="*/ 511 h 512"/>
                  <a:gd name="T12" fmla="*/ 21 w 249"/>
                  <a:gd name="T13" fmla="*/ 0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9" h="512">
                    <a:moveTo>
                      <a:pt x="21" y="0"/>
                    </a:moveTo>
                    <a:cubicBezTo>
                      <a:pt x="7" y="13"/>
                      <a:pt x="7" y="13"/>
                      <a:pt x="7" y="13"/>
                    </a:cubicBezTo>
                    <a:cubicBezTo>
                      <a:pt x="2" y="18"/>
                      <a:pt x="0" y="29"/>
                      <a:pt x="3" y="36"/>
                    </a:cubicBezTo>
                    <a:cubicBezTo>
                      <a:pt x="209" y="500"/>
                      <a:pt x="209" y="500"/>
                      <a:pt x="209" y="500"/>
                    </a:cubicBezTo>
                    <a:cubicBezTo>
                      <a:pt x="212" y="507"/>
                      <a:pt x="221" y="512"/>
                      <a:pt x="229" y="512"/>
                    </a:cubicBezTo>
                    <a:cubicBezTo>
                      <a:pt x="249" y="511"/>
                      <a:pt x="249" y="511"/>
                      <a:pt x="249" y="511"/>
                    </a:cubicBez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E7E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78" name="Freeform 490"/>
              <p:cNvSpPr>
                <a:spLocks/>
              </p:cNvSpPr>
              <p:nvPr/>
            </p:nvSpPr>
            <p:spPr bwMode="auto">
              <a:xfrm>
                <a:off x="2858" y="2590"/>
                <a:ext cx="90" cy="51"/>
              </a:xfrm>
              <a:custGeom>
                <a:avLst/>
                <a:gdLst>
                  <a:gd name="T0" fmla="*/ 87 w 90"/>
                  <a:gd name="T1" fmla="*/ 51 h 51"/>
                  <a:gd name="T2" fmla="*/ 87 w 90"/>
                  <a:gd name="T3" fmla="*/ 50 h 51"/>
                  <a:gd name="T4" fmla="*/ 76 w 90"/>
                  <a:gd name="T5" fmla="*/ 38 h 51"/>
                  <a:gd name="T6" fmla="*/ 69 w 90"/>
                  <a:gd name="T7" fmla="*/ 31 h 51"/>
                  <a:gd name="T8" fmla="*/ 60 w 90"/>
                  <a:gd name="T9" fmla="*/ 27 h 51"/>
                  <a:gd name="T10" fmla="*/ 0 w 90"/>
                  <a:gd name="T11" fmla="*/ 4 h 51"/>
                  <a:gd name="T12" fmla="*/ 1 w 90"/>
                  <a:gd name="T13" fmla="*/ 0 h 51"/>
                  <a:gd name="T14" fmla="*/ 61 w 90"/>
                  <a:gd name="T15" fmla="*/ 23 h 51"/>
                  <a:gd name="T16" fmla="*/ 71 w 90"/>
                  <a:gd name="T17" fmla="*/ 28 h 51"/>
                  <a:gd name="T18" fmla="*/ 78 w 90"/>
                  <a:gd name="T19" fmla="*/ 35 h 51"/>
                  <a:gd name="T20" fmla="*/ 89 w 90"/>
                  <a:gd name="T21" fmla="*/ 48 h 51"/>
                  <a:gd name="T22" fmla="*/ 89 w 90"/>
                  <a:gd name="T23" fmla="*/ 51 h 51"/>
                  <a:gd name="T24" fmla="*/ 87 w 90"/>
                  <a:gd name="T25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51">
                    <a:moveTo>
                      <a:pt x="87" y="51"/>
                    </a:moveTo>
                    <a:cubicBezTo>
                      <a:pt x="87" y="50"/>
                      <a:pt x="87" y="50"/>
                      <a:pt x="87" y="50"/>
                    </a:cubicBezTo>
                    <a:cubicBezTo>
                      <a:pt x="76" y="38"/>
                      <a:pt x="76" y="38"/>
                      <a:pt x="76" y="38"/>
                    </a:cubicBezTo>
                    <a:cubicBezTo>
                      <a:pt x="74" y="35"/>
                      <a:pt x="71" y="33"/>
                      <a:pt x="69" y="31"/>
                    </a:cubicBezTo>
                    <a:cubicBezTo>
                      <a:pt x="66" y="29"/>
                      <a:pt x="63" y="28"/>
                      <a:pt x="60" y="2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61" y="23"/>
                      <a:pt x="61" y="23"/>
                      <a:pt x="61" y="23"/>
                    </a:cubicBezTo>
                    <a:cubicBezTo>
                      <a:pt x="65" y="25"/>
                      <a:pt x="68" y="26"/>
                      <a:pt x="71" y="28"/>
                    </a:cubicBezTo>
                    <a:cubicBezTo>
                      <a:pt x="73" y="30"/>
                      <a:pt x="76" y="33"/>
                      <a:pt x="78" y="35"/>
                    </a:cubicBezTo>
                    <a:cubicBezTo>
                      <a:pt x="89" y="48"/>
                      <a:pt x="89" y="48"/>
                      <a:pt x="89" y="48"/>
                    </a:cubicBezTo>
                    <a:cubicBezTo>
                      <a:pt x="90" y="49"/>
                      <a:pt x="90" y="50"/>
                      <a:pt x="89" y="51"/>
                    </a:cubicBezTo>
                    <a:cubicBezTo>
                      <a:pt x="89" y="51"/>
                      <a:pt x="88" y="51"/>
                      <a:pt x="87" y="51"/>
                    </a:cubicBezTo>
                    <a:close/>
                  </a:path>
                </a:pathLst>
              </a:custGeom>
              <a:solidFill>
                <a:srgbClr val="5066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79" name="Freeform 491"/>
              <p:cNvSpPr>
                <a:spLocks/>
              </p:cNvSpPr>
              <p:nvPr/>
            </p:nvSpPr>
            <p:spPr bwMode="auto">
              <a:xfrm>
                <a:off x="2850" y="2599"/>
                <a:ext cx="99" cy="29"/>
              </a:xfrm>
              <a:custGeom>
                <a:avLst/>
                <a:gdLst>
                  <a:gd name="T0" fmla="*/ 1 w 99"/>
                  <a:gd name="T1" fmla="*/ 6 h 29"/>
                  <a:gd name="T2" fmla="*/ 2 w 99"/>
                  <a:gd name="T3" fmla="*/ 6 h 29"/>
                  <a:gd name="T4" fmla="*/ 19 w 99"/>
                  <a:gd name="T5" fmla="*/ 4 h 29"/>
                  <a:gd name="T6" fmla="*/ 28 w 99"/>
                  <a:gd name="T7" fmla="*/ 4 h 29"/>
                  <a:gd name="T8" fmla="*/ 38 w 99"/>
                  <a:gd name="T9" fmla="*/ 6 h 29"/>
                  <a:gd name="T10" fmla="*/ 98 w 99"/>
                  <a:gd name="T11" fmla="*/ 29 h 29"/>
                  <a:gd name="T12" fmla="*/ 99 w 99"/>
                  <a:gd name="T13" fmla="*/ 26 h 29"/>
                  <a:gd name="T14" fmla="*/ 39 w 99"/>
                  <a:gd name="T15" fmla="*/ 3 h 29"/>
                  <a:gd name="T16" fmla="*/ 29 w 99"/>
                  <a:gd name="T17" fmla="*/ 0 h 29"/>
                  <a:gd name="T18" fmla="*/ 18 w 99"/>
                  <a:gd name="T19" fmla="*/ 0 h 29"/>
                  <a:gd name="T20" fmla="*/ 2 w 99"/>
                  <a:gd name="T21" fmla="*/ 2 h 29"/>
                  <a:gd name="T22" fmla="*/ 0 w 99"/>
                  <a:gd name="T23" fmla="*/ 4 h 29"/>
                  <a:gd name="T24" fmla="*/ 1 w 99"/>
                  <a:gd name="T25" fmla="*/ 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29">
                    <a:moveTo>
                      <a:pt x="1" y="6"/>
                    </a:moveTo>
                    <a:cubicBezTo>
                      <a:pt x="2" y="6"/>
                      <a:pt x="2" y="6"/>
                      <a:pt x="2" y="6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22" y="3"/>
                      <a:pt x="25" y="3"/>
                      <a:pt x="28" y="4"/>
                    </a:cubicBezTo>
                    <a:cubicBezTo>
                      <a:pt x="32" y="4"/>
                      <a:pt x="35" y="5"/>
                      <a:pt x="38" y="6"/>
                    </a:cubicBezTo>
                    <a:cubicBezTo>
                      <a:pt x="98" y="29"/>
                      <a:pt x="98" y="29"/>
                      <a:pt x="98" y="29"/>
                    </a:cubicBezTo>
                    <a:cubicBezTo>
                      <a:pt x="99" y="26"/>
                      <a:pt x="99" y="26"/>
                      <a:pt x="99" y="26"/>
                    </a:cubicBezTo>
                    <a:cubicBezTo>
                      <a:pt x="39" y="3"/>
                      <a:pt x="39" y="3"/>
                      <a:pt x="39" y="3"/>
                    </a:cubicBezTo>
                    <a:cubicBezTo>
                      <a:pt x="36" y="2"/>
                      <a:pt x="32" y="1"/>
                      <a:pt x="29" y="0"/>
                    </a:cubicBezTo>
                    <a:cubicBezTo>
                      <a:pt x="25" y="0"/>
                      <a:pt x="22" y="0"/>
                      <a:pt x="18" y="0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0" y="3"/>
                      <a:pt x="0" y="4"/>
                    </a:cubicBezTo>
                    <a:cubicBezTo>
                      <a:pt x="0" y="5"/>
                      <a:pt x="1" y="6"/>
                      <a:pt x="1" y="6"/>
                    </a:cubicBezTo>
                    <a:close/>
                  </a:path>
                </a:pathLst>
              </a:custGeom>
              <a:solidFill>
                <a:srgbClr val="5066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80" name="Freeform 492"/>
              <p:cNvSpPr>
                <a:spLocks/>
              </p:cNvSpPr>
              <p:nvPr/>
            </p:nvSpPr>
            <p:spPr bwMode="auto">
              <a:xfrm>
                <a:off x="2896" y="2601"/>
                <a:ext cx="16" cy="12"/>
              </a:xfrm>
              <a:custGeom>
                <a:avLst/>
                <a:gdLst>
                  <a:gd name="T0" fmla="*/ 3 w 16"/>
                  <a:gd name="T1" fmla="*/ 8 h 12"/>
                  <a:gd name="T2" fmla="*/ 3 w 16"/>
                  <a:gd name="T3" fmla="*/ 8 h 12"/>
                  <a:gd name="T4" fmla="*/ 9 w 16"/>
                  <a:gd name="T5" fmla="*/ 5 h 12"/>
                  <a:gd name="T6" fmla="*/ 11 w 16"/>
                  <a:gd name="T7" fmla="*/ 11 h 12"/>
                  <a:gd name="T8" fmla="*/ 15 w 16"/>
                  <a:gd name="T9" fmla="*/ 12 h 12"/>
                  <a:gd name="T10" fmla="*/ 10 w 16"/>
                  <a:gd name="T11" fmla="*/ 2 h 12"/>
                  <a:gd name="T12" fmla="*/ 0 w 16"/>
                  <a:gd name="T13" fmla="*/ 6 h 12"/>
                  <a:gd name="T14" fmla="*/ 3 w 16"/>
                  <a:gd name="T15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2">
                    <a:moveTo>
                      <a:pt x="3" y="8"/>
                    </a:moveTo>
                    <a:cubicBezTo>
                      <a:pt x="3" y="8"/>
                      <a:pt x="3" y="8"/>
                      <a:pt x="3" y="8"/>
                    </a:cubicBezTo>
                    <a:cubicBezTo>
                      <a:pt x="4" y="5"/>
                      <a:pt x="6" y="4"/>
                      <a:pt x="9" y="5"/>
                    </a:cubicBezTo>
                    <a:cubicBezTo>
                      <a:pt x="11" y="6"/>
                      <a:pt x="12" y="9"/>
                      <a:pt x="11" y="11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6" y="8"/>
                      <a:pt x="14" y="3"/>
                      <a:pt x="10" y="2"/>
                    </a:cubicBezTo>
                    <a:cubicBezTo>
                      <a:pt x="6" y="0"/>
                      <a:pt x="1" y="2"/>
                      <a:pt x="0" y="6"/>
                    </a:cubicBezTo>
                    <a:lnTo>
                      <a:pt x="3" y="8"/>
                    </a:lnTo>
                    <a:close/>
                  </a:path>
                </a:pathLst>
              </a:custGeom>
              <a:solidFill>
                <a:srgbClr val="2036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81" name="Freeform 493"/>
              <p:cNvSpPr>
                <a:spLocks/>
              </p:cNvSpPr>
              <p:nvPr/>
            </p:nvSpPr>
            <p:spPr bwMode="auto">
              <a:xfrm>
                <a:off x="2858" y="2582"/>
                <a:ext cx="41" cy="36"/>
              </a:xfrm>
              <a:custGeom>
                <a:avLst/>
                <a:gdLst>
                  <a:gd name="T0" fmla="*/ 36 w 41"/>
                  <a:gd name="T1" fmla="*/ 30 h 36"/>
                  <a:gd name="T2" fmla="*/ 27 w 41"/>
                  <a:gd name="T3" fmla="*/ 34 h 36"/>
                  <a:gd name="T4" fmla="*/ 5 w 41"/>
                  <a:gd name="T5" fmla="*/ 26 h 36"/>
                  <a:gd name="T6" fmla="*/ 1 w 41"/>
                  <a:gd name="T7" fmla="*/ 17 h 36"/>
                  <a:gd name="T8" fmla="*/ 6 w 41"/>
                  <a:gd name="T9" fmla="*/ 6 h 36"/>
                  <a:gd name="T10" fmla="*/ 14 w 41"/>
                  <a:gd name="T11" fmla="*/ 2 h 36"/>
                  <a:gd name="T12" fmla="*/ 36 w 41"/>
                  <a:gd name="T13" fmla="*/ 10 h 36"/>
                  <a:gd name="T14" fmla="*/ 40 w 41"/>
                  <a:gd name="T15" fmla="*/ 19 h 36"/>
                  <a:gd name="T16" fmla="*/ 36 w 41"/>
                  <a:gd name="T17" fmla="*/ 3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" h="36">
                    <a:moveTo>
                      <a:pt x="36" y="30"/>
                    </a:moveTo>
                    <a:cubicBezTo>
                      <a:pt x="34" y="34"/>
                      <a:pt x="30" y="36"/>
                      <a:pt x="27" y="34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2" y="25"/>
                      <a:pt x="0" y="21"/>
                      <a:pt x="1" y="17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2"/>
                      <a:pt x="11" y="0"/>
                      <a:pt x="14" y="2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40" y="11"/>
                      <a:pt x="41" y="15"/>
                      <a:pt x="40" y="19"/>
                    </a:cubicBezTo>
                    <a:lnTo>
                      <a:pt x="36" y="30"/>
                    </a:lnTo>
                    <a:close/>
                  </a:path>
                </a:pathLst>
              </a:custGeom>
              <a:solidFill>
                <a:srgbClr val="E1EF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82" name="Freeform 494"/>
              <p:cNvSpPr>
                <a:spLocks/>
              </p:cNvSpPr>
              <p:nvPr/>
            </p:nvSpPr>
            <p:spPr bwMode="auto">
              <a:xfrm>
                <a:off x="2873" y="2587"/>
                <a:ext cx="26" cy="31"/>
              </a:xfrm>
              <a:custGeom>
                <a:avLst/>
                <a:gdLst>
                  <a:gd name="T0" fmla="*/ 21 w 26"/>
                  <a:gd name="T1" fmla="*/ 5 h 31"/>
                  <a:gd name="T2" fmla="*/ 9 w 26"/>
                  <a:gd name="T3" fmla="*/ 0 h 31"/>
                  <a:gd name="T4" fmla="*/ 0 w 26"/>
                  <a:gd name="T5" fmla="*/ 25 h 31"/>
                  <a:gd name="T6" fmla="*/ 12 w 26"/>
                  <a:gd name="T7" fmla="*/ 29 h 31"/>
                  <a:gd name="T8" fmla="*/ 21 w 26"/>
                  <a:gd name="T9" fmla="*/ 25 h 31"/>
                  <a:gd name="T10" fmla="*/ 25 w 26"/>
                  <a:gd name="T11" fmla="*/ 14 h 31"/>
                  <a:gd name="T12" fmla="*/ 21 w 26"/>
                  <a:gd name="T13" fmla="*/ 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31">
                    <a:moveTo>
                      <a:pt x="21" y="5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15" y="31"/>
                      <a:pt x="19" y="29"/>
                      <a:pt x="21" y="25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6" y="10"/>
                      <a:pt x="25" y="6"/>
                      <a:pt x="21" y="5"/>
                    </a:cubicBezTo>
                    <a:close/>
                  </a:path>
                </a:pathLst>
              </a:custGeom>
              <a:solidFill>
                <a:srgbClr val="CEE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83" name="Freeform 495"/>
              <p:cNvSpPr>
                <a:spLocks/>
              </p:cNvSpPr>
              <p:nvPr/>
            </p:nvSpPr>
            <p:spPr bwMode="auto">
              <a:xfrm>
                <a:off x="2907" y="2601"/>
                <a:ext cx="42" cy="36"/>
              </a:xfrm>
              <a:custGeom>
                <a:avLst/>
                <a:gdLst>
                  <a:gd name="T0" fmla="*/ 36 w 42"/>
                  <a:gd name="T1" fmla="*/ 30 h 36"/>
                  <a:gd name="T2" fmla="*/ 27 w 42"/>
                  <a:gd name="T3" fmla="*/ 34 h 36"/>
                  <a:gd name="T4" fmla="*/ 6 w 42"/>
                  <a:gd name="T5" fmla="*/ 26 h 36"/>
                  <a:gd name="T6" fmla="*/ 2 w 42"/>
                  <a:gd name="T7" fmla="*/ 17 h 36"/>
                  <a:gd name="T8" fmla="*/ 6 w 42"/>
                  <a:gd name="T9" fmla="*/ 5 h 36"/>
                  <a:gd name="T10" fmla="*/ 15 w 42"/>
                  <a:gd name="T11" fmla="*/ 2 h 36"/>
                  <a:gd name="T12" fmla="*/ 37 w 42"/>
                  <a:gd name="T13" fmla="*/ 10 h 36"/>
                  <a:gd name="T14" fmla="*/ 41 w 42"/>
                  <a:gd name="T15" fmla="*/ 19 h 36"/>
                  <a:gd name="T16" fmla="*/ 36 w 42"/>
                  <a:gd name="T17" fmla="*/ 3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" h="36">
                    <a:moveTo>
                      <a:pt x="36" y="30"/>
                    </a:moveTo>
                    <a:cubicBezTo>
                      <a:pt x="35" y="34"/>
                      <a:pt x="31" y="36"/>
                      <a:pt x="27" y="34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2" y="25"/>
                      <a:pt x="0" y="21"/>
                      <a:pt x="2" y="17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8" y="2"/>
                      <a:pt x="11" y="0"/>
                      <a:pt x="15" y="2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40" y="11"/>
                      <a:pt x="42" y="15"/>
                      <a:pt x="41" y="19"/>
                    </a:cubicBezTo>
                    <a:lnTo>
                      <a:pt x="36" y="30"/>
                    </a:lnTo>
                    <a:close/>
                  </a:path>
                </a:pathLst>
              </a:custGeom>
              <a:solidFill>
                <a:srgbClr val="E1EF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84" name="Freeform 496"/>
              <p:cNvSpPr>
                <a:spLocks/>
              </p:cNvSpPr>
              <p:nvPr/>
            </p:nvSpPr>
            <p:spPr bwMode="auto">
              <a:xfrm>
                <a:off x="2922" y="2606"/>
                <a:ext cx="27" cy="31"/>
              </a:xfrm>
              <a:custGeom>
                <a:avLst/>
                <a:gdLst>
                  <a:gd name="T0" fmla="*/ 22 w 27"/>
                  <a:gd name="T1" fmla="*/ 5 h 31"/>
                  <a:gd name="T2" fmla="*/ 10 w 27"/>
                  <a:gd name="T3" fmla="*/ 0 h 31"/>
                  <a:gd name="T4" fmla="*/ 0 w 27"/>
                  <a:gd name="T5" fmla="*/ 25 h 31"/>
                  <a:gd name="T6" fmla="*/ 12 w 27"/>
                  <a:gd name="T7" fmla="*/ 29 h 31"/>
                  <a:gd name="T8" fmla="*/ 21 w 27"/>
                  <a:gd name="T9" fmla="*/ 25 h 31"/>
                  <a:gd name="T10" fmla="*/ 26 w 27"/>
                  <a:gd name="T11" fmla="*/ 14 h 31"/>
                  <a:gd name="T12" fmla="*/ 22 w 27"/>
                  <a:gd name="T13" fmla="*/ 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31">
                    <a:moveTo>
                      <a:pt x="22" y="5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16" y="31"/>
                      <a:pt x="20" y="29"/>
                      <a:pt x="21" y="25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7" y="10"/>
                      <a:pt x="25" y="6"/>
                      <a:pt x="22" y="5"/>
                    </a:cubicBezTo>
                    <a:close/>
                  </a:path>
                </a:pathLst>
              </a:custGeom>
              <a:solidFill>
                <a:srgbClr val="CEE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85" name="Freeform 497"/>
              <p:cNvSpPr>
                <a:spLocks noEditPoints="1"/>
              </p:cNvSpPr>
              <p:nvPr/>
            </p:nvSpPr>
            <p:spPr bwMode="auto">
              <a:xfrm>
                <a:off x="2854" y="2578"/>
                <a:ext cx="50" cy="44"/>
              </a:xfrm>
              <a:custGeom>
                <a:avLst/>
                <a:gdLst>
                  <a:gd name="T0" fmla="*/ 43 w 50"/>
                  <a:gd name="T1" fmla="*/ 11 h 44"/>
                  <a:gd name="T2" fmla="*/ 18 w 50"/>
                  <a:gd name="T3" fmla="*/ 2 h 44"/>
                  <a:gd name="T4" fmla="*/ 7 w 50"/>
                  <a:gd name="T5" fmla="*/ 7 h 44"/>
                  <a:gd name="T6" fmla="*/ 1 w 50"/>
                  <a:gd name="T7" fmla="*/ 22 h 44"/>
                  <a:gd name="T8" fmla="*/ 6 w 50"/>
                  <a:gd name="T9" fmla="*/ 33 h 44"/>
                  <a:gd name="T10" fmla="*/ 31 w 50"/>
                  <a:gd name="T11" fmla="*/ 42 h 44"/>
                  <a:gd name="T12" fmla="*/ 42 w 50"/>
                  <a:gd name="T13" fmla="*/ 37 h 44"/>
                  <a:gd name="T14" fmla="*/ 48 w 50"/>
                  <a:gd name="T15" fmla="*/ 22 h 44"/>
                  <a:gd name="T16" fmla="*/ 43 w 50"/>
                  <a:gd name="T17" fmla="*/ 11 h 44"/>
                  <a:gd name="T18" fmla="*/ 40 w 50"/>
                  <a:gd name="T19" fmla="*/ 34 h 44"/>
                  <a:gd name="T20" fmla="*/ 31 w 50"/>
                  <a:gd name="T21" fmla="*/ 38 h 44"/>
                  <a:gd name="T22" fmla="*/ 9 w 50"/>
                  <a:gd name="T23" fmla="*/ 30 h 44"/>
                  <a:gd name="T24" fmla="*/ 5 w 50"/>
                  <a:gd name="T25" fmla="*/ 21 h 44"/>
                  <a:gd name="T26" fmla="*/ 10 w 50"/>
                  <a:gd name="T27" fmla="*/ 10 h 44"/>
                  <a:gd name="T28" fmla="*/ 18 w 50"/>
                  <a:gd name="T29" fmla="*/ 6 h 44"/>
                  <a:gd name="T30" fmla="*/ 40 w 50"/>
                  <a:gd name="T31" fmla="*/ 14 h 44"/>
                  <a:gd name="T32" fmla="*/ 44 w 50"/>
                  <a:gd name="T33" fmla="*/ 23 h 44"/>
                  <a:gd name="T34" fmla="*/ 40 w 50"/>
                  <a:gd name="T35" fmla="*/ 3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0" h="44">
                    <a:moveTo>
                      <a:pt x="43" y="11"/>
                    </a:moveTo>
                    <a:cubicBezTo>
                      <a:pt x="18" y="2"/>
                      <a:pt x="18" y="2"/>
                      <a:pt x="18" y="2"/>
                    </a:cubicBezTo>
                    <a:cubicBezTo>
                      <a:pt x="14" y="0"/>
                      <a:pt x="9" y="2"/>
                      <a:pt x="7" y="7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26"/>
                      <a:pt x="2" y="31"/>
                      <a:pt x="6" y="33"/>
                    </a:cubicBezTo>
                    <a:cubicBezTo>
                      <a:pt x="31" y="42"/>
                      <a:pt x="31" y="42"/>
                      <a:pt x="31" y="42"/>
                    </a:cubicBezTo>
                    <a:cubicBezTo>
                      <a:pt x="36" y="44"/>
                      <a:pt x="41" y="42"/>
                      <a:pt x="42" y="37"/>
                    </a:cubicBezTo>
                    <a:cubicBezTo>
                      <a:pt x="48" y="22"/>
                      <a:pt x="48" y="22"/>
                      <a:pt x="48" y="22"/>
                    </a:cubicBezTo>
                    <a:cubicBezTo>
                      <a:pt x="50" y="18"/>
                      <a:pt x="48" y="13"/>
                      <a:pt x="43" y="11"/>
                    </a:cubicBezTo>
                    <a:close/>
                    <a:moveTo>
                      <a:pt x="40" y="34"/>
                    </a:moveTo>
                    <a:cubicBezTo>
                      <a:pt x="38" y="38"/>
                      <a:pt x="34" y="40"/>
                      <a:pt x="31" y="38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6" y="29"/>
                      <a:pt x="4" y="25"/>
                      <a:pt x="5" y="21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1" y="6"/>
                      <a:pt x="15" y="4"/>
                      <a:pt x="18" y="6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44" y="15"/>
                      <a:pt x="45" y="19"/>
                      <a:pt x="44" y="23"/>
                    </a:cubicBezTo>
                    <a:lnTo>
                      <a:pt x="40" y="34"/>
                    </a:lnTo>
                    <a:close/>
                  </a:path>
                </a:pathLst>
              </a:custGeom>
              <a:solidFill>
                <a:srgbClr val="2A44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86" name="Freeform 498"/>
              <p:cNvSpPr>
                <a:spLocks noEditPoints="1"/>
              </p:cNvSpPr>
              <p:nvPr/>
            </p:nvSpPr>
            <p:spPr bwMode="auto">
              <a:xfrm>
                <a:off x="2903" y="2597"/>
                <a:ext cx="50" cy="44"/>
              </a:xfrm>
              <a:custGeom>
                <a:avLst/>
                <a:gdLst>
                  <a:gd name="T0" fmla="*/ 44 w 50"/>
                  <a:gd name="T1" fmla="*/ 11 h 44"/>
                  <a:gd name="T2" fmla="*/ 18 w 50"/>
                  <a:gd name="T3" fmla="*/ 2 h 44"/>
                  <a:gd name="T4" fmla="*/ 8 w 50"/>
                  <a:gd name="T5" fmla="*/ 7 h 44"/>
                  <a:gd name="T6" fmla="*/ 2 w 50"/>
                  <a:gd name="T7" fmla="*/ 22 h 44"/>
                  <a:gd name="T8" fmla="*/ 7 w 50"/>
                  <a:gd name="T9" fmla="*/ 33 h 44"/>
                  <a:gd name="T10" fmla="*/ 32 w 50"/>
                  <a:gd name="T11" fmla="*/ 42 h 44"/>
                  <a:gd name="T12" fmla="*/ 43 w 50"/>
                  <a:gd name="T13" fmla="*/ 37 h 44"/>
                  <a:gd name="T14" fmla="*/ 48 w 50"/>
                  <a:gd name="T15" fmla="*/ 22 h 44"/>
                  <a:gd name="T16" fmla="*/ 44 w 50"/>
                  <a:gd name="T17" fmla="*/ 11 h 44"/>
                  <a:gd name="T18" fmla="*/ 40 w 50"/>
                  <a:gd name="T19" fmla="*/ 34 h 44"/>
                  <a:gd name="T20" fmla="*/ 31 w 50"/>
                  <a:gd name="T21" fmla="*/ 38 h 44"/>
                  <a:gd name="T22" fmla="*/ 10 w 50"/>
                  <a:gd name="T23" fmla="*/ 30 h 44"/>
                  <a:gd name="T24" fmla="*/ 6 w 50"/>
                  <a:gd name="T25" fmla="*/ 21 h 44"/>
                  <a:gd name="T26" fmla="*/ 10 w 50"/>
                  <a:gd name="T27" fmla="*/ 9 h 44"/>
                  <a:gd name="T28" fmla="*/ 19 w 50"/>
                  <a:gd name="T29" fmla="*/ 6 h 44"/>
                  <a:gd name="T30" fmla="*/ 41 w 50"/>
                  <a:gd name="T31" fmla="*/ 14 h 44"/>
                  <a:gd name="T32" fmla="*/ 45 w 50"/>
                  <a:gd name="T33" fmla="*/ 23 h 44"/>
                  <a:gd name="T34" fmla="*/ 40 w 50"/>
                  <a:gd name="T35" fmla="*/ 3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0" h="44">
                    <a:moveTo>
                      <a:pt x="44" y="11"/>
                    </a:moveTo>
                    <a:cubicBezTo>
                      <a:pt x="18" y="2"/>
                      <a:pt x="18" y="2"/>
                      <a:pt x="18" y="2"/>
                    </a:cubicBezTo>
                    <a:cubicBezTo>
                      <a:pt x="14" y="0"/>
                      <a:pt x="9" y="2"/>
                      <a:pt x="8" y="7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0" y="26"/>
                      <a:pt x="2" y="31"/>
                      <a:pt x="7" y="33"/>
                    </a:cubicBezTo>
                    <a:cubicBezTo>
                      <a:pt x="32" y="42"/>
                      <a:pt x="32" y="42"/>
                      <a:pt x="32" y="42"/>
                    </a:cubicBezTo>
                    <a:cubicBezTo>
                      <a:pt x="36" y="44"/>
                      <a:pt x="41" y="42"/>
                      <a:pt x="43" y="37"/>
                    </a:cubicBezTo>
                    <a:cubicBezTo>
                      <a:pt x="48" y="22"/>
                      <a:pt x="48" y="22"/>
                      <a:pt x="48" y="22"/>
                    </a:cubicBezTo>
                    <a:cubicBezTo>
                      <a:pt x="50" y="18"/>
                      <a:pt x="48" y="13"/>
                      <a:pt x="44" y="11"/>
                    </a:cubicBezTo>
                    <a:close/>
                    <a:moveTo>
                      <a:pt x="40" y="34"/>
                    </a:moveTo>
                    <a:cubicBezTo>
                      <a:pt x="39" y="38"/>
                      <a:pt x="35" y="40"/>
                      <a:pt x="31" y="38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6" y="29"/>
                      <a:pt x="4" y="25"/>
                      <a:pt x="6" y="21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2" y="6"/>
                      <a:pt x="15" y="4"/>
                      <a:pt x="19" y="6"/>
                    </a:cubicBezTo>
                    <a:cubicBezTo>
                      <a:pt x="41" y="14"/>
                      <a:pt x="41" y="14"/>
                      <a:pt x="41" y="14"/>
                    </a:cubicBezTo>
                    <a:cubicBezTo>
                      <a:pt x="44" y="15"/>
                      <a:pt x="46" y="19"/>
                      <a:pt x="45" y="23"/>
                    </a:cubicBezTo>
                    <a:lnTo>
                      <a:pt x="40" y="34"/>
                    </a:lnTo>
                    <a:close/>
                  </a:path>
                </a:pathLst>
              </a:custGeom>
              <a:solidFill>
                <a:srgbClr val="2A44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87" name="Freeform 499"/>
              <p:cNvSpPr>
                <a:spLocks/>
              </p:cNvSpPr>
              <p:nvPr/>
            </p:nvSpPr>
            <p:spPr bwMode="auto">
              <a:xfrm>
                <a:off x="3278" y="3145"/>
                <a:ext cx="112" cy="88"/>
              </a:xfrm>
              <a:custGeom>
                <a:avLst/>
                <a:gdLst>
                  <a:gd name="T0" fmla="*/ 109 w 111"/>
                  <a:gd name="T1" fmla="*/ 53 h 88"/>
                  <a:gd name="T2" fmla="*/ 95 w 111"/>
                  <a:gd name="T3" fmla="*/ 80 h 88"/>
                  <a:gd name="T4" fmla="*/ 81 w 111"/>
                  <a:gd name="T5" fmla="*/ 85 h 88"/>
                  <a:gd name="T6" fmla="*/ 8 w 111"/>
                  <a:gd name="T7" fmla="*/ 48 h 88"/>
                  <a:gd name="T8" fmla="*/ 3 w 111"/>
                  <a:gd name="T9" fmla="*/ 34 h 88"/>
                  <a:gd name="T10" fmla="*/ 17 w 111"/>
                  <a:gd name="T11" fmla="*/ 7 h 88"/>
                  <a:gd name="T12" fmla="*/ 31 w 111"/>
                  <a:gd name="T13" fmla="*/ 2 h 88"/>
                  <a:gd name="T14" fmla="*/ 104 w 111"/>
                  <a:gd name="T15" fmla="*/ 39 h 88"/>
                  <a:gd name="T16" fmla="*/ 109 w 111"/>
                  <a:gd name="T17" fmla="*/ 53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1" h="88">
                    <a:moveTo>
                      <a:pt x="109" y="53"/>
                    </a:moveTo>
                    <a:cubicBezTo>
                      <a:pt x="95" y="80"/>
                      <a:pt x="95" y="80"/>
                      <a:pt x="95" y="80"/>
                    </a:cubicBezTo>
                    <a:cubicBezTo>
                      <a:pt x="93" y="85"/>
                      <a:pt x="86" y="88"/>
                      <a:pt x="81" y="85"/>
                    </a:cubicBezTo>
                    <a:cubicBezTo>
                      <a:pt x="8" y="48"/>
                      <a:pt x="8" y="48"/>
                      <a:pt x="8" y="48"/>
                    </a:cubicBezTo>
                    <a:cubicBezTo>
                      <a:pt x="3" y="46"/>
                      <a:pt x="0" y="40"/>
                      <a:pt x="3" y="34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9" y="2"/>
                      <a:pt x="25" y="0"/>
                      <a:pt x="31" y="2"/>
                    </a:cubicBezTo>
                    <a:cubicBezTo>
                      <a:pt x="104" y="39"/>
                      <a:pt x="104" y="39"/>
                      <a:pt x="104" y="39"/>
                    </a:cubicBezTo>
                    <a:cubicBezTo>
                      <a:pt x="109" y="41"/>
                      <a:pt x="111" y="48"/>
                      <a:pt x="109" y="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88" name="Freeform 500"/>
              <p:cNvSpPr>
                <a:spLocks/>
              </p:cNvSpPr>
              <p:nvPr/>
            </p:nvSpPr>
            <p:spPr bwMode="auto">
              <a:xfrm>
                <a:off x="3291" y="3152"/>
                <a:ext cx="89" cy="74"/>
              </a:xfrm>
              <a:custGeom>
                <a:avLst/>
                <a:gdLst>
                  <a:gd name="T0" fmla="*/ 89 w 89"/>
                  <a:gd name="T1" fmla="*/ 35 h 74"/>
                  <a:gd name="T2" fmla="*/ 70 w 89"/>
                  <a:gd name="T3" fmla="*/ 74 h 74"/>
                  <a:gd name="T4" fmla="*/ 0 w 89"/>
                  <a:gd name="T5" fmla="*/ 40 h 74"/>
                  <a:gd name="T6" fmla="*/ 19 w 89"/>
                  <a:gd name="T7" fmla="*/ 0 h 74"/>
                  <a:gd name="T8" fmla="*/ 89 w 89"/>
                  <a:gd name="T9" fmla="*/ 35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4">
                    <a:moveTo>
                      <a:pt x="89" y="35"/>
                    </a:moveTo>
                    <a:lnTo>
                      <a:pt x="70" y="74"/>
                    </a:lnTo>
                    <a:lnTo>
                      <a:pt x="0" y="40"/>
                    </a:lnTo>
                    <a:lnTo>
                      <a:pt x="19" y="0"/>
                    </a:lnTo>
                    <a:lnTo>
                      <a:pt x="89" y="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89" name="Freeform 501"/>
              <p:cNvSpPr>
                <a:spLocks/>
              </p:cNvSpPr>
              <p:nvPr/>
            </p:nvSpPr>
            <p:spPr bwMode="auto">
              <a:xfrm>
                <a:off x="3370" y="3199"/>
                <a:ext cx="11" cy="20"/>
              </a:xfrm>
              <a:custGeom>
                <a:avLst/>
                <a:gdLst>
                  <a:gd name="T0" fmla="*/ 9 w 11"/>
                  <a:gd name="T1" fmla="*/ 1 h 20"/>
                  <a:gd name="T2" fmla="*/ 0 w 11"/>
                  <a:gd name="T3" fmla="*/ 19 h 20"/>
                  <a:gd name="T4" fmla="*/ 1 w 11"/>
                  <a:gd name="T5" fmla="*/ 20 h 20"/>
                  <a:gd name="T6" fmla="*/ 2 w 11"/>
                  <a:gd name="T7" fmla="*/ 20 h 20"/>
                  <a:gd name="T8" fmla="*/ 11 w 11"/>
                  <a:gd name="T9" fmla="*/ 2 h 20"/>
                  <a:gd name="T10" fmla="*/ 11 w 11"/>
                  <a:gd name="T11" fmla="*/ 1 h 20"/>
                  <a:gd name="T12" fmla="*/ 9 w 11"/>
                  <a:gd name="T13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20">
                    <a:moveTo>
                      <a:pt x="9" y="1"/>
                    </a:move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20"/>
                      <a:pt x="1" y="20"/>
                    </a:cubicBezTo>
                    <a:cubicBezTo>
                      <a:pt x="1" y="20"/>
                      <a:pt x="2" y="20"/>
                      <a:pt x="2" y="20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2"/>
                      <a:pt x="11" y="1"/>
                      <a:pt x="11" y="1"/>
                    </a:cubicBezTo>
                    <a:cubicBezTo>
                      <a:pt x="10" y="0"/>
                      <a:pt x="10" y="1"/>
                      <a:pt x="9" y="1"/>
                    </a:cubicBez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90" name="Freeform 502"/>
              <p:cNvSpPr>
                <a:spLocks/>
              </p:cNvSpPr>
              <p:nvPr/>
            </p:nvSpPr>
            <p:spPr bwMode="auto">
              <a:xfrm>
                <a:off x="3291" y="3187"/>
                <a:ext cx="89" cy="39"/>
              </a:xfrm>
              <a:custGeom>
                <a:avLst/>
                <a:gdLst>
                  <a:gd name="T0" fmla="*/ 89 w 89"/>
                  <a:gd name="T1" fmla="*/ 0 h 39"/>
                  <a:gd name="T2" fmla="*/ 0 w 89"/>
                  <a:gd name="T3" fmla="*/ 5 h 39"/>
                  <a:gd name="T4" fmla="*/ 70 w 89"/>
                  <a:gd name="T5" fmla="*/ 39 h 39"/>
                  <a:gd name="T6" fmla="*/ 89 w 89"/>
                  <a:gd name="T7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9" h="39">
                    <a:moveTo>
                      <a:pt x="89" y="0"/>
                    </a:moveTo>
                    <a:lnTo>
                      <a:pt x="0" y="5"/>
                    </a:lnTo>
                    <a:lnTo>
                      <a:pt x="70" y="39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91" name="Freeform 503"/>
              <p:cNvSpPr>
                <a:spLocks/>
              </p:cNvSpPr>
              <p:nvPr/>
            </p:nvSpPr>
            <p:spPr bwMode="auto">
              <a:xfrm>
                <a:off x="3285" y="3152"/>
                <a:ext cx="18" cy="34"/>
              </a:xfrm>
              <a:custGeom>
                <a:avLst/>
                <a:gdLst>
                  <a:gd name="T0" fmla="*/ 15 w 18"/>
                  <a:gd name="T1" fmla="*/ 1 h 34"/>
                  <a:gd name="T2" fmla="*/ 0 w 18"/>
                  <a:gd name="T3" fmla="*/ 31 h 34"/>
                  <a:gd name="T4" fmla="*/ 1 w 18"/>
                  <a:gd name="T5" fmla="*/ 33 h 34"/>
                  <a:gd name="T6" fmla="*/ 3 w 18"/>
                  <a:gd name="T7" fmla="*/ 33 h 34"/>
                  <a:gd name="T8" fmla="*/ 18 w 18"/>
                  <a:gd name="T9" fmla="*/ 3 h 34"/>
                  <a:gd name="T10" fmla="*/ 17 w 18"/>
                  <a:gd name="T11" fmla="*/ 1 h 34"/>
                  <a:gd name="T12" fmla="*/ 15 w 18"/>
                  <a:gd name="T13" fmla="*/ 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34">
                    <a:moveTo>
                      <a:pt x="15" y="1"/>
                    </a:moveTo>
                    <a:cubicBezTo>
                      <a:pt x="0" y="31"/>
                      <a:pt x="0" y="31"/>
                      <a:pt x="0" y="31"/>
                    </a:cubicBezTo>
                    <a:cubicBezTo>
                      <a:pt x="0" y="32"/>
                      <a:pt x="0" y="33"/>
                      <a:pt x="1" y="33"/>
                    </a:cubicBezTo>
                    <a:cubicBezTo>
                      <a:pt x="2" y="34"/>
                      <a:pt x="3" y="33"/>
                      <a:pt x="3" y="3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2"/>
                      <a:pt x="18" y="1"/>
                      <a:pt x="17" y="1"/>
                    </a:cubicBezTo>
                    <a:cubicBezTo>
                      <a:pt x="16" y="0"/>
                      <a:pt x="15" y="1"/>
                      <a:pt x="15" y="1"/>
                    </a:cubicBez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92" name="Freeform 504"/>
              <p:cNvSpPr>
                <a:spLocks/>
              </p:cNvSpPr>
              <p:nvPr/>
            </p:nvSpPr>
            <p:spPr bwMode="auto">
              <a:xfrm>
                <a:off x="3287" y="3162"/>
                <a:ext cx="14" cy="14"/>
              </a:xfrm>
              <a:custGeom>
                <a:avLst/>
                <a:gdLst>
                  <a:gd name="T0" fmla="*/ 12 w 14"/>
                  <a:gd name="T1" fmla="*/ 10 h 14"/>
                  <a:gd name="T2" fmla="*/ 4 w 14"/>
                  <a:gd name="T3" fmla="*/ 12 h 14"/>
                  <a:gd name="T4" fmla="*/ 2 w 14"/>
                  <a:gd name="T5" fmla="*/ 4 h 14"/>
                  <a:gd name="T6" fmla="*/ 10 w 14"/>
                  <a:gd name="T7" fmla="*/ 2 h 14"/>
                  <a:gd name="T8" fmla="*/ 12 w 14"/>
                  <a:gd name="T9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4">
                    <a:moveTo>
                      <a:pt x="12" y="10"/>
                    </a:moveTo>
                    <a:cubicBezTo>
                      <a:pt x="11" y="12"/>
                      <a:pt x="7" y="14"/>
                      <a:pt x="4" y="12"/>
                    </a:cubicBezTo>
                    <a:cubicBezTo>
                      <a:pt x="1" y="11"/>
                      <a:pt x="0" y="7"/>
                      <a:pt x="2" y="4"/>
                    </a:cubicBezTo>
                    <a:cubicBezTo>
                      <a:pt x="3" y="1"/>
                      <a:pt x="7" y="0"/>
                      <a:pt x="10" y="2"/>
                    </a:cubicBezTo>
                    <a:cubicBezTo>
                      <a:pt x="13" y="3"/>
                      <a:pt x="14" y="7"/>
                      <a:pt x="12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93" name="Freeform 505"/>
              <p:cNvSpPr>
                <a:spLocks/>
              </p:cNvSpPr>
              <p:nvPr/>
            </p:nvSpPr>
            <p:spPr bwMode="auto">
              <a:xfrm>
                <a:off x="3289" y="3164"/>
                <a:ext cx="10" cy="10"/>
              </a:xfrm>
              <a:custGeom>
                <a:avLst/>
                <a:gdLst>
                  <a:gd name="T0" fmla="*/ 9 w 10"/>
                  <a:gd name="T1" fmla="*/ 7 h 10"/>
                  <a:gd name="T2" fmla="*/ 3 w 10"/>
                  <a:gd name="T3" fmla="*/ 9 h 10"/>
                  <a:gd name="T4" fmla="*/ 1 w 10"/>
                  <a:gd name="T5" fmla="*/ 3 h 10"/>
                  <a:gd name="T6" fmla="*/ 7 w 10"/>
                  <a:gd name="T7" fmla="*/ 1 h 10"/>
                  <a:gd name="T8" fmla="*/ 9 w 10"/>
                  <a:gd name="T9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0">
                    <a:moveTo>
                      <a:pt x="9" y="7"/>
                    </a:moveTo>
                    <a:cubicBezTo>
                      <a:pt x="8" y="9"/>
                      <a:pt x="5" y="10"/>
                      <a:pt x="3" y="9"/>
                    </a:cubicBezTo>
                    <a:cubicBezTo>
                      <a:pt x="1" y="8"/>
                      <a:pt x="0" y="5"/>
                      <a:pt x="1" y="3"/>
                    </a:cubicBezTo>
                    <a:cubicBezTo>
                      <a:pt x="2" y="1"/>
                      <a:pt x="5" y="0"/>
                      <a:pt x="7" y="1"/>
                    </a:cubicBezTo>
                    <a:cubicBezTo>
                      <a:pt x="9" y="2"/>
                      <a:pt x="10" y="5"/>
                      <a:pt x="9" y="7"/>
                    </a:cubicBez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94" name="Freeform 506"/>
              <p:cNvSpPr>
                <a:spLocks/>
              </p:cNvSpPr>
              <p:nvPr/>
            </p:nvSpPr>
            <p:spPr bwMode="auto">
              <a:xfrm>
                <a:off x="3892" y="2899"/>
                <a:ext cx="262" cy="264"/>
              </a:xfrm>
              <a:custGeom>
                <a:avLst/>
                <a:gdLst>
                  <a:gd name="T0" fmla="*/ 0 w 262"/>
                  <a:gd name="T1" fmla="*/ 108 h 264"/>
                  <a:gd name="T2" fmla="*/ 111 w 262"/>
                  <a:gd name="T3" fmla="*/ 0 h 264"/>
                  <a:gd name="T4" fmla="*/ 262 w 262"/>
                  <a:gd name="T5" fmla="*/ 156 h 264"/>
                  <a:gd name="T6" fmla="*/ 153 w 262"/>
                  <a:gd name="T7" fmla="*/ 264 h 264"/>
                  <a:gd name="T8" fmla="*/ 0 w 262"/>
                  <a:gd name="T9" fmla="*/ 108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2" h="264">
                    <a:moveTo>
                      <a:pt x="0" y="108"/>
                    </a:moveTo>
                    <a:lnTo>
                      <a:pt x="111" y="0"/>
                    </a:lnTo>
                    <a:lnTo>
                      <a:pt x="262" y="156"/>
                    </a:lnTo>
                    <a:lnTo>
                      <a:pt x="153" y="264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95" name="Freeform 507"/>
              <p:cNvSpPr>
                <a:spLocks/>
              </p:cNvSpPr>
              <p:nvPr/>
            </p:nvSpPr>
            <p:spPr bwMode="auto">
              <a:xfrm>
                <a:off x="3937" y="2944"/>
                <a:ext cx="56" cy="55"/>
              </a:xfrm>
              <a:custGeom>
                <a:avLst/>
                <a:gdLst>
                  <a:gd name="T0" fmla="*/ 0 w 56"/>
                  <a:gd name="T1" fmla="*/ 52 h 55"/>
                  <a:gd name="T2" fmla="*/ 54 w 56"/>
                  <a:gd name="T3" fmla="*/ 0 h 55"/>
                  <a:gd name="T4" fmla="*/ 56 w 56"/>
                  <a:gd name="T5" fmla="*/ 3 h 55"/>
                  <a:gd name="T6" fmla="*/ 2 w 56"/>
                  <a:gd name="T7" fmla="*/ 55 h 55"/>
                  <a:gd name="T8" fmla="*/ 0 w 56"/>
                  <a:gd name="T9" fmla="*/ 52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5">
                    <a:moveTo>
                      <a:pt x="0" y="52"/>
                    </a:moveTo>
                    <a:lnTo>
                      <a:pt x="54" y="0"/>
                    </a:lnTo>
                    <a:lnTo>
                      <a:pt x="56" y="3"/>
                    </a:lnTo>
                    <a:lnTo>
                      <a:pt x="2" y="55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96" name="Freeform 508"/>
              <p:cNvSpPr>
                <a:spLocks/>
              </p:cNvSpPr>
              <p:nvPr/>
            </p:nvSpPr>
            <p:spPr bwMode="auto">
              <a:xfrm>
                <a:off x="3925" y="2934"/>
                <a:ext cx="93" cy="90"/>
              </a:xfrm>
              <a:custGeom>
                <a:avLst/>
                <a:gdLst>
                  <a:gd name="T0" fmla="*/ 0 w 93"/>
                  <a:gd name="T1" fmla="*/ 87 h 90"/>
                  <a:gd name="T2" fmla="*/ 90 w 93"/>
                  <a:gd name="T3" fmla="*/ 0 h 90"/>
                  <a:gd name="T4" fmla="*/ 93 w 93"/>
                  <a:gd name="T5" fmla="*/ 2 h 90"/>
                  <a:gd name="T6" fmla="*/ 3 w 93"/>
                  <a:gd name="T7" fmla="*/ 90 h 90"/>
                  <a:gd name="T8" fmla="*/ 0 w 93"/>
                  <a:gd name="T9" fmla="*/ 8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90">
                    <a:moveTo>
                      <a:pt x="0" y="87"/>
                    </a:moveTo>
                    <a:lnTo>
                      <a:pt x="90" y="0"/>
                    </a:lnTo>
                    <a:lnTo>
                      <a:pt x="93" y="2"/>
                    </a:lnTo>
                    <a:lnTo>
                      <a:pt x="3" y="9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97" name="Freeform 509"/>
              <p:cNvSpPr>
                <a:spLocks/>
              </p:cNvSpPr>
              <p:nvPr/>
            </p:nvSpPr>
            <p:spPr bwMode="auto">
              <a:xfrm>
                <a:off x="3930" y="2938"/>
                <a:ext cx="93" cy="90"/>
              </a:xfrm>
              <a:custGeom>
                <a:avLst/>
                <a:gdLst>
                  <a:gd name="T0" fmla="*/ 0 w 93"/>
                  <a:gd name="T1" fmla="*/ 88 h 90"/>
                  <a:gd name="T2" fmla="*/ 90 w 93"/>
                  <a:gd name="T3" fmla="*/ 0 h 90"/>
                  <a:gd name="T4" fmla="*/ 93 w 93"/>
                  <a:gd name="T5" fmla="*/ 3 h 90"/>
                  <a:gd name="T6" fmla="*/ 3 w 93"/>
                  <a:gd name="T7" fmla="*/ 90 h 90"/>
                  <a:gd name="T8" fmla="*/ 0 w 93"/>
                  <a:gd name="T9" fmla="*/ 88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90">
                    <a:moveTo>
                      <a:pt x="0" y="88"/>
                    </a:moveTo>
                    <a:lnTo>
                      <a:pt x="90" y="0"/>
                    </a:lnTo>
                    <a:lnTo>
                      <a:pt x="93" y="3"/>
                    </a:lnTo>
                    <a:lnTo>
                      <a:pt x="3" y="90"/>
                    </a:ln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98" name="Freeform 510"/>
              <p:cNvSpPr>
                <a:spLocks/>
              </p:cNvSpPr>
              <p:nvPr/>
            </p:nvSpPr>
            <p:spPr bwMode="auto">
              <a:xfrm>
                <a:off x="3935" y="2943"/>
                <a:ext cx="92" cy="90"/>
              </a:xfrm>
              <a:custGeom>
                <a:avLst/>
                <a:gdLst>
                  <a:gd name="T0" fmla="*/ 0 w 92"/>
                  <a:gd name="T1" fmla="*/ 87 h 90"/>
                  <a:gd name="T2" fmla="*/ 90 w 92"/>
                  <a:gd name="T3" fmla="*/ 0 h 90"/>
                  <a:gd name="T4" fmla="*/ 92 w 92"/>
                  <a:gd name="T5" fmla="*/ 3 h 90"/>
                  <a:gd name="T6" fmla="*/ 2 w 92"/>
                  <a:gd name="T7" fmla="*/ 90 h 90"/>
                  <a:gd name="T8" fmla="*/ 0 w 92"/>
                  <a:gd name="T9" fmla="*/ 8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90">
                    <a:moveTo>
                      <a:pt x="0" y="87"/>
                    </a:moveTo>
                    <a:lnTo>
                      <a:pt x="90" y="0"/>
                    </a:lnTo>
                    <a:lnTo>
                      <a:pt x="92" y="3"/>
                    </a:lnTo>
                    <a:lnTo>
                      <a:pt x="2" y="9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799" name="Freeform 511"/>
              <p:cNvSpPr>
                <a:spLocks/>
              </p:cNvSpPr>
              <p:nvPr/>
            </p:nvSpPr>
            <p:spPr bwMode="auto">
              <a:xfrm>
                <a:off x="3939" y="2948"/>
                <a:ext cx="93" cy="90"/>
              </a:xfrm>
              <a:custGeom>
                <a:avLst/>
                <a:gdLst>
                  <a:gd name="T0" fmla="*/ 0 w 93"/>
                  <a:gd name="T1" fmla="*/ 87 h 90"/>
                  <a:gd name="T2" fmla="*/ 90 w 93"/>
                  <a:gd name="T3" fmla="*/ 0 h 90"/>
                  <a:gd name="T4" fmla="*/ 93 w 93"/>
                  <a:gd name="T5" fmla="*/ 3 h 90"/>
                  <a:gd name="T6" fmla="*/ 3 w 93"/>
                  <a:gd name="T7" fmla="*/ 90 h 90"/>
                  <a:gd name="T8" fmla="*/ 0 w 93"/>
                  <a:gd name="T9" fmla="*/ 8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90">
                    <a:moveTo>
                      <a:pt x="0" y="87"/>
                    </a:moveTo>
                    <a:lnTo>
                      <a:pt x="90" y="0"/>
                    </a:lnTo>
                    <a:lnTo>
                      <a:pt x="93" y="3"/>
                    </a:lnTo>
                    <a:lnTo>
                      <a:pt x="3" y="9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00" name="Freeform 512"/>
              <p:cNvSpPr>
                <a:spLocks/>
              </p:cNvSpPr>
              <p:nvPr/>
            </p:nvSpPr>
            <p:spPr bwMode="auto">
              <a:xfrm>
                <a:off x="3944" y="2953"/>
                <a:ext cx="93" cy="90"/>
              </a:xfrm>
              <a:custGeom>
                <a:avLst/>
                <a:gdLst>
                  <a:gd name="T0" fmla="*/ 0 w 93"/>
                  <a:gd name="T1" fmla="*/ 87 h 90"/>
                  <a:gd name="T2" fmla="*/ 90 w 93"/>
                  <a:gd name="T3" fmla="*/ 0 h 90"/>
                  <a:gd name="T4" fmla="*/ 93 w 93"/>
                  <a:gd name="T5" fmla="*/ 2 h 90"/>
                  <a:gd name="T6" fmla="*/ 3 w 93"/>
                  <a:gd name="T7" fmla="*/ 90 h 90"/>
                  <a:gd name="T8" fmla="*/ 0 w 93"/>
                  <a:gd name="T9" fmla="*/ 8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90">
                    <a:moveTo>
                      <a:pt x="0" y="87"/>
                    </a:moveTo>
                    <a:lnTo>
                      <a:pt x="90" y="0"/>
                    </a:lnTo>
                    <a:lnTo>
                      <a:pt x="93" y="2"/>
                    </a:lnTo>
                    <a:lnTo>
                      <a:pt x="3" y="9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01" name="Freeform 513"/>
              <p:cNvSpPr>
                <a:spLocks/>
              </p:cNvSpPr>
              <p:nvPr/>
            </p:nvSpPr>
            <p:spPr bwMode="auto">
              <a:xfrm>
                <a:off x="3949" y="2957"/>
                <a:ext cx="92" cy="90"/>
              </a:xfrm>
              <a:custGeom>
                <a:avLst/>
                <a:gdLst>
                  <a:gd name="T0" fmla="*/ 0 w 92"/>
                  <a:gd name="T1" fmla="*/ 88 h 90"/>
                  <a:gd name="T2" fmla="*/ 90 w 92"/>
                  <a:gd name="T3" fmla="*/ 0 h 90"/>
                  <a:gd name="T4" fmla="*/ 92 w 92"/>
                  <a:gd name="T5" fmla="*/ 3 h 90"/>
                  <a:gd name="T6" fmla="*/ 2 w 92"/>
                  <a:gd name="T7" fmla="*/ 90 h 90"/>
                  <a:gd name="T8" fmla="*/ 0 w 92"/>
                  <a:gd name="T9" fmla="*/ 88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90">
                    <a:moveTo>
                      <a:pt x="0" y="88"/>
                    </a:moveTo>
                    <a:lnTo>
                      <a:pt x="90" y="0"/>
                    </a:lnTo>
                    <a:lnTo>
                      <a:pt x="92" y="3"/>
                    </a:lnTo>
                    <a:lnTo>
                      <a:pt x="2" y="90"/>
                    </a:ln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02" name="Freeform 514"/>
              <p:cNvSpPr>
                <a:spLocks/>
              </p:cNvSpPr>
              <p:nvPr/>
            </p:nvSpPr>
            <p:spPr bwMode="auto">
              <a:xfrm>
                <a:off x="3953" y="2962"/>
                <a:ext cx="93" cy="90"/>
              </a:xfrm>
              <a:custGeom>
                <a:avLst/>
                <a:gdLst>
                  <a:gd name="T0" fmla="*/ 0 w 93"/>
                  <a:gd name="T1" fmla="*/ 87 h 90"/>
                  <a:gd name="T2" fmla="*/ 90 w 93"/>
                  <a:gd name="T3" fmla="*/ 0 h 90"/>
                  <a:gd name="T4" fmla="*/ 93 w 93"/>
                  <a:gd name="T5" fmla="*/ 3 h 90"/>
                  <a:gd name="T6" fmla="*/ 3 w 93"/>
                  <a:gd name="T7" fmla="*/ 90 h 90"/>
                  <a:gd name="T8" fmla="*/ 0 w 93"/>
                  <a:gd name="T9" fmla="*/ 8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90">
                    <a:moveTo>
                      <a:pt x="0" y="87"/>
                    </a:moveTo>
                    <a:lnTo>
                      <a:pt x="90" y="0"/>
                    </a:lnTo>
                    <a:lnTo>
                      <a:pt x="93" y="3"/>
                    </a:lnTo>
                    <a:lnTo>
                      <a:pt x="3" y="9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03" name="Freeform 515"/>
              <p:cNvSpPr>
                <a:spLocks/>
              </p:cNvSpPr>
              <p:nvPr/>
            </p:nvSpPr>
            <p:spPr bwMode="auto">
              <a:xfrm>
                <a:off x="3958" y="2967"/>
                <a:ext cx="93" cy="90"/>
              </a:xfrm>
              <a:custGeom>
                <a:avLst/>
                <a:gdLst>
                  <a:gd name="T0" fmla="*/ 0 w 93"/>
                  <a:gd name="T1" fmla="*/ 87 h 90"/>
                  <a:gd name="T2" fmla="*/ 90 w 93"/>
                  <a:gd name="T3" fmla="*/ 0 h 90"/>
                  <a:gd name="T4" fmla="*/ 93 w 93"/>
                  <a:gd name="T5" fmla="*/ 3 h 90"/>
                  <a:gd name="T6" fmla="*/ 3 w 93"/>
                  <a:gd name="T7" fmla="*/ 90 h 90"/>
                  <a:gd name="T8" fmla="*/ 0 w 93"/>
                  <a:gd name="T9" fmla="*/ 8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90">
                    <a:moveTo>
                      <a:pt x="0" y="87"/>
                    </a:moveTo>
                    <a:lnTo>
                      <a:pt x="90" y="0"/>
                    </a:lnTo>
                    <a:lnTo>
                      <a:pt x="93" y="3"/>
                    </a:lnTo>
                    <a:lnTo>
                      <a:pt x="3" y="9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04" name="Freeform 516"/>
              <p:cNvSpPr>
                <a:spLocks/>
              </p:cNvSpPr>
              <p:nvPr/>
            </p:nvSpPr>
            <p:spPr bwMode="auto">
              <a:xfrm>
                <a:off x="3963" y="3015"/>
                <a:ext cx="48" cy="47"/>
              </a:xfrm>
              <a:custGeom>
                <a:avLst/>
                <a:gdLst>
                  <a:gd name="T0" fmla="*/ 0 w 48"/>
                  <a:gd name="T1" fmla="*/ 44 h 47"/>
                  <a:gd name="T2" fmla="*/ 45 w 48"/>
                  <a:gd name="T3" fmla="*/ 0 h 47"/>
                  <a:gd name="T4" fmla="*/ 48 w 48"/>
                  <a:gd name="T5" fmla="*/ 3 h 47"/>
                  <a:gd name="T6" fmla="*/ 2 w 48"/>
                  <a:gd name="T7" fmla="*/ 47 h 47"/>
                  <a:gd name="T8" fmla="*/ 0 w 48"/>
                  <a:gd name="T9" fmla="*/ 4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7">
                    <a:moveTo>
                      <a:pt x="0" y="44"/>
                    </a:moveTo>
                    <a:lnTo>
                      <a:pt x="45" y="0"/>
                    </a:lnTo>
                    <a:lnTo>
                      <a:pt x="48" y="3"/>
                    </a:lnTo>
                    <a:lnTo>
                      <a:pt x="2" y="47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05" name="Freeform 517"/>
              <p:cNvSpPr>
                <a:spLocks/>
              </p:cNvSpPr>
              <p:nvPr/>
            </p:nvSpPr>
            <p:spPr bwMode="auto">
              <a:xfrm>
                <a:off x="4049" y="2991"/>
                <a:ext cx="36" cy="36"/>
              </a:xfrm>
              <a:custGeom>
                <a:avLst/>
                <a:gdLst>
                  <a:gd name="T0" fmla="*/ 7 w 36"/>
                  <a:gd name="T1" fmla="*/ 7 h 36"/>
                  <a:gd name="T2" fmla="*/ 29 w 36"/>
                  <a:gd name="T3" fmla="*/ 7 h 36"/>
                  <a:gd name="T4" fmla="*/ 29 w 36"/>
                  <a:gd name="T5" fmla="*/ 30 h 36"/>
                  <a:gd name="T6" fmla="*/ 6 w 36"/>
                  <a:gd name="T7" fmla="*/ 29 h 36"/>
                  <a:gd name="T8" fmla="*/ 7 w 36"/>
                  <a:gd name="T9" fmla="*/ 7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7" y="7"/>
                    </a:moveTo>
                    <a:cubicBezTo>
                      <a:pt x="13" y="0"/>
                      <a:pt x="23" y="0"/>
                      <a:pt x="29" y="7"/>
                    </a:cubicBezTo>
                    <a:cubicBezTo>
                      <a:pt x="36" y="13"/>
                      <a:pt x="36" y="23"/>
                      <a:pt x="29" y="30"/>
                    </a:cubicBezTo>
                    <a:cubicBezTo>
                      <a:pt x="23" y="36"/>
                      <a:pt x="13" y="36"/>
                      <a:pt x="6" y="29"/>
                    </a:cubicBezTo>
                    <a:cubicBezTo>
                      <a:pt x="0" y="23"/>
                      <a:pt x="0" y="13"/>
                      <a:pt x="7" y="7"/>
                    </a:cubicBezTo>
                    <a:close/>
                  </a:path>
                </a:pathLst>
              </a:custGeom>
              <a:solidFill>
                <a:srgbClr val="4C8E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06" name="Freeform 518"/>
              <p:cNvSpPr>
                <a:spLocks/>
              </p:cNvSpPr>
              <p:nvPr/>
            </p:nvSpPr>
            <p:spPr bwMode="auto">
              <a:xfrm>
                <a:off x="4062" y="3009"/>
                <a:ext cx="8" cy="17"/>
              </a:xfrm>
              <a:custGeom>
                <a:avLst/>
                <a:gdLst>
                  <a:gd name="T0" fmla="*/ 8 w 8"/>
                  <a:gd name="T1" fmla="*/ 16 h 17"/>
                  <a:gd name="T2" fmla="*/ 0 w 8"/>
                  <a:gd name="T3" fmla="*/ 16 h 17"/>
                  <a:gd name="T4" fmla="*/ 5 w 8"/>
                  <a:gd name="T5" fmla="*/ 0 h 17"/>
                  <a:gd name="T6" fmla="*/ 8 w 8"/>
                  <a:gd name="T7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7">
                    <a:moveTo>
                      <a:pt x="8" y="16"/>
                    </a:moveTo>
                    <a:cubicBezTo>
                      <a:pt x="5" y="17"/>
                      <a:pt x="2" y="16"/>
                      <a:pt x="0" y="16"/>
                    </a:cubicBezTo>
                    <a:cubicBezTo>
                      <a:pt x="5" y="0"/>
                      <a:pt x="5" y="0"/>
                      <a:pt x="5" y="0"/>
                    </a:cubicBezTo>
                    <a:lnTo>
                      <a:pt x="8" y="16"/>
                    </a:lnTo>
                    <a:close/>
                  </a:path>
                </a:pathLst>
              </a:custGeom>
              <a:solidFill>
                <a:srgbClr val="9ACA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07" name="Freeform 519"/>
              <p:cNvSpPr>
                <a:spLocks/>
              </p:cNvSpPr>
              <p:nvPr/>
            </p:nvSpPr>
            <p:spPr bwMode="auto">
              <a:xfrm>
                <a:off x="4050" y="3007"/>
                <a:ext cx="17" cy="18"/>
              </a:xfrm>
              <a:custGeom>
                <a:avLst/>
                <a:gdLst>
                  <a:gd name="T0" fmla="*/ 12 w 17"/>
                  <a:gd name="T1" fmla="*/ 18 h 18"/>
                  <a:gd name="T2" fmla="*/ 5 w 17"/>
                  <a:gd name="T3" fmla="*/ 13 h 18"/>
                  <a:gd name="T4" fmla="*/ 1 w 17"/>
                  <a:gd name="T5" fmla="*/ 0 h 18"/>
                  <a:gd name="T6" fmla="*/ 17 w 17"/>
                  <a:gd name="T7" fmla="*/ 2 h 18"/>
                  <a:gd name="T8" fmla="*/ 12 w 17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8">
                    <a:moveTo>
                      <a:pt x="12" y="18"/>
                    </a:moveTo>
                    <a:cubicBezTo>
                      <a:pt x="9" y="17"/>
                      <a:pt x="7" y="15"/>
                      <a:pt x="5" y="13"/>
                    </a:cubicBezTo>
                    <a:cubicBezTo>
                      <a:pt x="2" y="10"/>
                      <a:pt x="0" y="5"/>
                      <a:pt x="1" y="0"/>
                    </a:cubicBezTo>
                    <a:cubicBezTo>
                      <a:pt x="17" y="2"/>
                      <a:pt x="17" y="2"/>
                      <a:pt x="17" y="2"/>
                    </a:cubicBezTo>
                    <a:lnTo>
                      <a:pt x="12" y="18"/>
                    </a:lnTo>
                    <a:close/>
                  </a:path>
                </a:pathLst>
              </a:custGeom>
              <a:solidFill>
                <a:srgbClr val="87B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08" name="Freeform 520"/>
              <p:cNvSpPr>
                <a:spLocks/>
              </p:cNvSpPr>
              <p:nvPr/>
            </p:nvSpPr>
            <p:spPr bwMode="auto">
              <a:xfrm>
                <a:off x="4051" y="2998"/>
                <a:ext cx="16" cy="11"/>
              </a:xfrm>
              <a:custGeom>
                <a:avLst/>
                <a:gdLst>
                  <a:gd name="T0" fmla="*/ 0 w 16"/>
                  <a:gd name="T1" fmla="*/ 9 h 11"/>
                  <a:gd name="T2" fmla="*/ 5 w 16"/>
                  <a:gd name="T3" fmla="*/ 0 h 11"/>
                  <a:gd name="T4" fmla="*/ 16 w 16"/>
                  <a:gd name="T5" fmla="*/ 11 h 11"/>
                  <a:gd name="T6" fmla="*/ 0 w 16"/>
                  <a:gd name="T7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11">
                    <a:moveTo>
                      <a:pt x="0" y="9"/>
                    </a:moveTo>
                    <a:cubicBezTo>
                      <a:pt x="0" y="6"/>
                      <a:pt x="2" y="2"/>
                      <a:pt x="5" y="0"/>
                    </a:cubicBezTo>
                    <a:cubicBezTo>
                      <a:pt x="16" y="11"/>
                      <a:pt x="16" y="11"/>
                      <a:pt x="16" y="11"/>
                    </a:cubicBez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73AC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09" name="Freeform 521"/>
              <p:cNvSpPr>
                <a:spLocks/>
              </p:cNvSpPr>
              <p:nvPr/>
            </p:nvSpPr>
            <p:spPr bwMode="auto">
              <a:xfrm>
                <a:off x="4056" y="2993"/>
                <a:ext cx="11" cy="16"/>
              </a:xfrm>
              <a:custGeom>
                <a:avLst/>
                <a:gdLst>
                  <a:gd name="T0" fmla="*/ 0 w 11"/>
                  <a:gd name="T1" fmla="*/ 5 h 16"/>
                  <a:gd name="T2" fmla="*/ 11 w 11"/>
                  <a:gd name="T3" fmla="*/ 16 h 16"/>
                  <a:gd name="T4" fmla="*/ 11 w 11"/>
                  <a:gd name="T5" fmla="*/ 0 h 16"/>
                  <a:gd name="T6" fmla="*/ 0 w 11"/>
                  <a:gd name="T7" fmla="*/ 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16">
                    <a:moveTo>
                      <a:pt x="0" y="5"/>
                    </a:move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7" y="0"/>
                      <a:pt x="3" y="1"/>
                      <a:pt x="0" y="5"/>
                    </a:cubicBezTo>
                    <a:close/>
                  </a:path>
                </a:pathLst>
              </a:custGeom>
              <a:solidFill>
                <a:srgbClr val="609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10" name="Freeform 522"/>
              <p:cNvSpPr>
                <a:spLocks/>
              </p:cNvSpPr>
              <p:nvPr/>
            </p:nvSpPr>
            <p:spPr bwMode="auto">
              <a:xfrm>
                <a:off x="4003" y="3047"/>
                <a:ext cx="54" cy="53"/>
              </a:xfrm>
              <a:custGeom>
                <a:avLst/>
                <a:gdLst>
                  <a:gd name="T0" fmla="*/ 0 w 54"/>
                  <a:gd name="T1" fmla="*/ 52 h 53"/>
                  <a:gd name="T2" fmla="*/ 53 w 54"/>
                  <a:gd name="T3" fmla="*/ 0 h 53"/>
                  <a:gd name="T4" fmla="*/ 54 w 54"/>
                  <a:gd name="T5" fmla="*/ 1 h 53"/>
                  <a:gd name="T6" fmla="*/ 1 w 54"/>
                  <a:gd name="T7" fmla="*/ 53 h 53"/>
                  <a:gd name="T8" fmla="*/ 0 w 54"/>
                  <a:gd name="T9" fmla="*/ 5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53">
                    <a:moveTo>
                      <a:pt x="0" y="52"/>
                    </a:moveTo>
                    <a:lnTo>
                      <a:pt x="53" y="0"/>
                    </a:lnTo>
                    <a:lnTo>
                      <a:pt x="54" y="1"/>
                    </a:lnTo>
                    <a:lnTo>
                      <a:pt x="1" y="53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11" name="Freeform 523"/>
              <p:cNvSpPr>
                <a:spLocks/>
              </p:cNvSpPr>
              <p:nvPr/>
            </p:nvSpPr>
            <p:spPr bwMode="auto">
              <a:xfrm>
                <a:off x="3975" y="3061"/>
                <a:ext cx="37" cy="38"/>
              </a:xfrm>
              <a:custGeom>
                <a:avLst/>
                <a:gdLst>
                  <a:gd name="T0" fmla="*/ 0 w 37"/>
                  <a:gd name="T1" fmla="*/ 9 h 38"/>
                  <a:gd name="T2" fmla="*/ 9 w 37"/>
                  <a:gd name="T3" fmla="*/ 0 h 38"/>
                  <a:gd name="T4" fmla="*/ 37 w 37"/>
                  <a:gd name="T5" fmla="*/ 28 h 38"/>
                  <a:gd name="T6" fmla="*/ 28 w 37"/>
                  <a:gd name="T7" fmla="*/ 38 h 38"/>
                  <a:gd name="T8" fmla="*/ 0 w 37"/>
                  <a:gd name="T9" fmla="*/ 9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38">
                    <a:moveTo>
                      <a:pt x="0" y="9"/>
                    </a:moveTo>
                    <a:lnTo>
                      <a:pt x="9" y="0"/>
                    </a:lnTo>
                    <a:lnTo>
                      <a:pt x="37" y="28"/>
                    </a:lnTo>
                    <a:lnTo>
                      <a:pt x="28" y="38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4C8E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12" name="Freeform 524"/>
              <p:cNvSpPr>
                <a:spLocks/>
              </p:cNvSpPr>
              <p:nvPr/>
            </p:nvSpPr>
            <p:spPr bwMode="auto">
              <a:xfrm>
                <a:off x="3996" y="3061"/>
                <a:ext cx="27" cy="27"/>
              </a:xfrm>
              <a:custGeom>
                <a:avLst/>
                <a:gdLst>
                  <a:gd name="T0" fmla="*/ 0 w 27"/>
                  <a:gd name="T1" fmla="*/ 9 h 27"/>
                  <a:gd name="T2" fmla="*/ 10 w 27"/>
                  <a:gd name="T3" fmla="*/ 0 h 27"/>
                  <a:gd name="T4" fmla="*/ 27 w 27"/>
                  <a:gd name="T5" fmla="*/ 18 h 27"/>
                  <a:gd name="T6" fmla="*/ 17 w 27"/>
                  <a:gd name="T7" fmla="*/ 27 h 27"/>
                  <a:gd name="T8" fmla="*/ 0 w 27"/>
                  <a:gd name="T9" fmla="*/ 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0" y="9"/>
                    </a:moveTo>
                    <a:lnTo>
                      <a:pt x="10" y="0"/>
                    </a:lnTo>
                    <a:lnTo>
                      <a:pt x="27" y="18"/>
                    </a:lnTo>
                    <a:lnTo>
                      <a:pt x="17" y="27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609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13" name="Freeform 525"/>
              <p:cNvSpPr>
                <a:spLocks/>
              </p:cNvSpPr>
              <p:nvPr/>
            </p:nvSpPr>
            <p:spPr bwMode="auto">
              <a:xfrm>
                <a:off x="4013" y="3056"/>
                <a:ext cx="21" cy="21"/>
              </a:xfrm>
              <a:custGeom>
                <a:avLst/>
                <a:gdLst>
                  <a:gd name="T0" fmla="*/ 0 w 21"/>
                  <a:gd name="T1" fmla="*/ 10 h 21"/>
                  <a:gd name="T2" fmla="*/ 9 w 21"/>
                  <a:gd name="T3" fmla="*/ 0 h 21"/>
                  <a:gd name="T4" fmla="*/ 21 w 21"/>
                  <a:gd name="T5" fmla="*/ 12 h 21"/>
                  <a:gd name="T6" fmla="*/ 11 w 21"/>
                  <a:gd name="T7" fmla="*/ 21 h 21"/>
                  <a:gd name="T8" fmla="*/ 0 w 21"/>
                  <a:gd name="T9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1">
                    <a:moveTo>
                      <a:pt x="0" y="10"/>
                    </a:moveTo>
                    <a:lnTo>
                      <a:pt x="9" y="0"/>
                    </a:lnTo>
                    <a:lnTo>
                      <a:pt x="21" y="12"/>
                    </a:lnTo>
                    <a:lnTo>
                      <a:pt x="11" y="21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73AC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14" name="Freeform 526"/>
              <p:cNvSpPr>
                <a:spLocks/>
              </p:cNvSpPr>
              <p:nvPr/>
            </p:nvSpPr>
            <p:spPr bwMode="auto">
              <a:xfrm>
                <a:off x="4018" y="3040"/>
                <a:ext cx="27" cy="27"/>
              </a:xfrm>
              <a:custGeom>
                <a:avLst/>
                <a:gdLst>
                  <a:gd name="T0" fmla="*/ 0 w 27"/>
                  <a:gd name="T1" fmla="*/ 9 h 27"/>
                  <a:gd name="T2" fmla="*/ 10 w 27"/>
                  <a:gd name="T3" fmla="*/ 0 h 27"/>
                  <a:gd name="T4" fmla="*/ 27 w 27"/>
                  <a:gd name="T5" fmla="*/ 17 h 27"/>
                  <a:gd name="T6" fmla="*/ 17 w 27"/>
                  <a:gd name="T7" fmla="*/ 27 h 27"/>
                  <a:gd name="T8" fmla="*/ 0 w 27"/>
                  <a:gd name="T9" fmla="*/ 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0" y="9"/>
                    </a:moveTo>
                    <a:lnTo>
                      <a:pt x="10" y="0"/>
                    </a:lnTo>
                    <a:lnTo>
                      <a:pt x="27" y="17"/>
                    </a:lnTo>
                    <a:lnTo>
                      <a:pt x="17" y="27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87B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15" name="Freeform 527"/>
              <p:cNvSpPr>
                <a:spLocks/>
              </p:cNvSpPr>
              <p:nvPr/>
            </p:nvSpPr>
            <p:spPr bwMode="auto">
              <a:xfrm>
                <a:off x="4034" y="3034"/>
                <a:ext cx="22" cy="22"/>
              </a:xfrm>
              <a:custGeom>
                <a:avLst/>
                <a:gdLst>
                  <a:gd name="T0" fmla="*/ 0 w 22"/>
                  <a:gd name="T1" fmla="*/ 10 h 22"/>
                  <a:gd name="T2" fmla="*/ 10 w 22"/>
                  <a:gd name="T3" fmla="*/ 0 h 22"/>
                  <a:gd name="T4" fmla="*/ 22 w 22"/>
                  <a:gd name="T5" fmla="*/ 13 h 22"/>
                  <a:gd name="T6" fmla="*/ 12 w 22"/>
                  <a:gd name="T7" fmla="*/ 22 h 22"/>
                  <a:gd name="T8" fmla="*/ 0 w 22"/>
                  <a:gd name="T9" fmla="*/ 1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2">
                    <a:moveTo>
                      <a:pt x="0" y="10"/>
                    </a:moveTo>
                    <a:lnTo>
                      <a:pt x="10" y="0"/>
                    </a:lnTo>
                    <a:lnTo>
                      <a:pt x="22" y="13"/>
                    </a:lnTo>
                    <a:lnTo>
                      <a:pt x="12" y="22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9ACA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16" name="Freeform 528"/>
              <p:cNvSpPr>
                <a:spLocks/>
              </p:cNvSpPr>
              <p:nvPr/>
            </p:nvSpPr>
            <p:spPr bwMode="auto">
              <a:xfrm>
                <a:off x="4069" y="3029"/>
                <a:ext cx="6" cy="6"/>
              </a:xfrm>
              <a:custGeom>
                <a:avLst/>
                <a:gdLst>
                  <a:gd name="T0" fmla="*/ 0 w 6"/>
                  <a:gd name="T1" fmla="*/ 4 h 6"/>
                  <a:gd name="T2" fmla="*/ 5 w 6"/>
                  <a:gd name="T3" fmla="*/ 0 h 6"/>
                  <a:gd name="T4" fmla="*/ 6 w 6"/>
                  <a:gd name="T5" fmla="*/ 1 h 6"/>
                  <a:gd name="T6" fmla="*/ 2 w 6"/>
                  <a:gd name="T7" fmla="*/ 6 h 6"/>
                  <a:gd name="T8" fmla="*/ 0 w 6"/>
                  <a:gd name="T9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4"/>
                    </a:moveTo>
                    <a:lnTo>
                      <a:pt x="5" y="0"/>
                    </a:lnTo>
                    <a:lnTo>
                      <a:pt x="6" y="1"/>
                    </a:lnTo>
                    <a:lnTo>
                      <a:pt x="2" y="6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17" name="Freeform 529"/>
              <p:cNvSpPr>
                <a:spLocks/>
              </p:cNvSpPr>
              <p:nvPr/>
            </p:nvSpPr>
            <p:spPr bwMode="auto">
              <a:xfrm>
                <a:off x="4076" y="3013"/>
                <a:ext cx="16" cy="15"/>
              </a:xfrm>
              <a:custGeom>
                <a:avLst/>
                <a:gdLst>
                  <a:gd name="T0" fmla="*/ 0 w 16"/>
                  <a:gd name="T1" fmla="*/ 13 h 15"/>
                  <a:gd name="T2" fmla="*/ 14 w 16"/>
                  <a:gd name="T3" fmla="*/ 0 h 15"/>
                  <a:gd name="T4" fmla="*/ 16 w 16"/>
                  <a:gd name="T5" fmla="*/ 1 h 15"/>
                  <a:gd name="T6" fmla="*/ 2 w 16"/>
                  <a:gd name="T7" fmla="*/ 15 h 15"/>
                  <a:gd name="T8" fmla="*/ 0 w 16"/>
                  <a:gd name="T9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5">
                    <a:moveTo>
                      <a:pt x="0" y="13"/>
                    </a:moveTo>
                    <a:lnTo>
                      <a:pt x="14" y="0"/>
                    </a:lnTo>
                    <a:lnTo>
                      <a:pt x="16" y="1"/>
                    </a:lnTo>
                    <a:lnTo>
                      <a:pt x="2" y="1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18" name="Freeform 530"/>
              <p:cNvSpPr>
                <a:spLocks/>
              </p:cNvSpPr>
              <p:nvPr/>
            </p:nvSpPr>
            <p:spPr bwMode="auto">
              <a:xfrm>
                <a:off x="4008" y="3064"/>
                <a:ext cx="44" cy="43"/>
              </a:xfrm>
              <a:custGeom>
                <a:avLst/>
                <a:gdLst>
                  <a:gd name="T0" fmla="*/ 0 w 44"/>
                  <a:gd name="T1" fmla="*/ 40 h 43"/>
                  <a:gd name="T2" fmla="*/ 41 w 44"/>
                  <a:gd name="T3" fmla="*/ 0 h 43"/>
                  <a:gd name="T4" fmla="*/ 44 w 44"/>
                  <a:gd name="T5" fmla="*/ 3 h 43"/>
                  <a:gd name="T6" fmla="*/ 3 w 44"/>
                  <a:gd name="T7" fmla="*/ 43 h 43"/>
                  <a:gd name="T8" fmla="*/ 0 w 44"/>
                  <a:gd name="T9" fmla="*/ 4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3">
                    <a:moveTo>
                      <a:pt x="0" y="40"/>
                    </a:moveTo>
                    <a:lnTo>
                      <a:pt x="41" y="0"/>
                    </a:lnTo>
                    <a:lnTo>
                      <a:pt x="44" y="3"/>
                    </a:lnTo>
                    <a:lnTo>
                      <a:pt x="3" y="4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19" name="Freeform 531"/>
              <p:cNvSpPr>
                <a:spLocks/>
              </p:cNvSpPr>
              <p:nvPr/>
            </p:nvSpPr>
            <p:spPr bwMode="auto">
              <a:xfrm>
                <a:off x="4013" y="3069"/>
                <a:ext cx="43" cy="43"/>
              </a:xfrm>
              <a:custGeom>
                <a:avLst/>
                <a:gdLst>
                  <a:gd name="T0" fmla="*/ 0 w 43"/>
                  <a:gd name="T1" fmla="*/ 40 h 43"/>
                  <a:gd name="T2" fmla="*/ 41 w 43"/>
                  <a:gd name="T3" fmla="*/ 0 h 43"/>
                  <a:gd name="T4" fmla="*/ 43 w 43"/>
                  <a:gd name="T5" fmla="*/ 3 h 43"/>
                  <a:gd name="T6" fmla="*/ 2 w 43"/>
                  <a:gd name="T7" fmla="*/ 43 h 43"/>
                  <a:gd name="T8" fmla="*/ 0 w 43"/>
                  <a:gd name="T9" fmla="*/ 4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3">
                    <a:moveTo>
                      <a:pt x="0" y="40"/>
                    </a:moveTo>
                    <a:lnTo>
                      <a:pt x="41" y="0"/>
                    </a:lnTo>
                    <a:lnTo>
                      <a:pt x="43" y="3"/>
                    </a:lnTo>
                    <a:lnTo>
                      <a:pt x="2" y="4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20" name="Freeform 532"/>
              <p:cNvSpPr>
                <a:spLocks/>
              </p:cNvSpPr>
              <p:nvPr/>
            </p:nvSpPr>
            <p:spPr bwMode="auto">
              <a:xfrm>
                <a:off x="4017" y="3074"/>
                <a:ext cx="44" cy="42"/>
              </a:xfrm>
              <a:custGeom>
                <a:avLst/>
                <a:gdLst>
                  <a:gd name="T0" fmla="*/ 0 w 44"/>
                  <a:gd name="T1" fmla="*/ 40 h 42"/>
                  <a:gd name="T2" fmla="*/ 41 w 44"/>
                  <a:gd name="T3" fmla="*/ 0 h 42"/>
                  <a:gd name="T4" fmla="*/ 44 w 44"/>
                  <a:gd name="T5" fmla="*/ 2 h 42"/>
                  <a:gd name="T6" fmla="*/ 3 w 44"/>
                  <a:gd name="T7" fmla="*/ 42 h 42"/>
                  <a:gd name="T8" fmla="*/ 0 w 44"/>
                  <a:gd name="T9" fmla="*/ 4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2">
                    <a:moveTo>
                      <a:pt x="0" y="40"/>
                    </a:moveTo>
                    <a:lnTo>
                      <a:pt x="41" y="0"/>
                    </a:lnTo>
                    <a:lnTo>
                      <a:pt x="44" y="2"/>
                    </a:lnTo>
                    <a:lnTo>
                      <a:pt x="3" y="42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21" name="Freeform 533"/>
              <p:cNvSpPr>
                <a:spLocks/>
              </p:cNvSpPr>
              <p:nvPr/>
            </p:nvSpPr>
            <p:spPr bwMode="auto">
              <a:xfrm>
                <a:off x="4022" y="3078"/>
                <a:ext cx="44" cy="44"/>
              </a:xfrm>
              <a:custGeom>
                <a:avLst/>
                <a:gdLst>
                  <a:gd name="T0" fmla="*/ 0 w 44"/>
                  <a:gd name="T1" fmla="*/ 42 h 44"/>
                  <a:gd name="T2" fmla="*/ 41 w 44"/>
                  <a:gd name="T3" fmla="*/ 0 h 44"/>
                  <a:gd name="T4" fmla="*/ 44 w 44"/>
                  <a:gd name="T5" fmla="*/ 3 h 44"/>
                  <a:gd name="T6" fmla="*/ 3 w 44"/>
                  <a:gd name="T7" fmla="*/ 44 h 44"/>
                  <a:gd name="T8" fmla="*/ 0 w 44"/>
                  <a:gd name="T9" fmla="*/ 4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4">
                    <a:moveTo>
                      <a:pt x="0" y="42"/>
                    </a:moveTo>
                    <a:lnTo>
                      <a:pt x="41" y="0"/>
                    </a:lnTo>
                    <a:lnTo>
                      <a:pt x="44" y="3"/>
                    </a:lnTo>
                    <a:lnTo>
                      <a:pt x="3" y="44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22" name="Freeform 534"/>
              <p:cNvSpPr>
                <a:spLocks/>
              </p:cNvSpPr>
              <p:nvPr/>
            </p:nvSpPr>
            <p:spPr bwMode="auto">
              <a:xfrm>
                <a:off x="4027" y="3083"/>
                <a:ext cx="43" cy="44"/>
              </a:xfrm>
              <a:custGeom>
                <a:avLst/>
                <a:gdLst>
                  <a:gd name="T0" fmla="*/ 0 w 43"/>
                  <a:gd name="T1" fmla="*/ 41 h 44"/>
                  <a:gd name="T2" fmla="*/ 41 w 43"/>
                  <a:gd name="T3" fmla="*/ 0 h 44"/>
                  <a:gd name="T4" fmla="*/ 43 w 43"/>
                  <a:gd name="T5" fmla="*/ 3 h 44"/>
                  <a:gd name="T6" fmla="*/ 2 w 43"/>
                  <a:gd name="T7" fmla="*/ 44 h 44"/>
                  <a:gd name="T8" fmla="*/ 0 w 43"/>
                  <a:gd name="T9" fmla="*/ 4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4">
                    <a:moveTo>
                      <a:pt x="0" y="41"/>
                    </a:moveTo>
                    <a:lnTo>
                      <a:pt x="41" y="0"/>
                    </a:lnTo>
                    <a:lnTo>
                      <a:pt x="43" y="3"/>
                    </a:lnTo>
                    <a:lnTo>
                      <a:pt x="2" y="44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23" name="Freeform 535"/>
              <p:cNvSpPr>
                <a:spLocks/>
              </p:cNvSpPr>
              <p:nvPr/>
            </p:nvSpPr>
            <p:spPr bwMode="auto">
              <a:xfrm>
                <a:off x="4031" y="3088"/>
                <a:ext cx="44" cy="44"/>
              </a:xfrm>
              <a:custGeom>
                <a:avLst/>
                <a:gdLst>
                  <a:gd name="T0" fmla="*/ 0 w 44"/>
                  <a:gd name="T1" fmla="*/ 41 h 44"/>
                  <a:gd name="T2" fmla="*/ 41 w 44"/>
                  <a:gd name="T3" fmla="*/ 0 h 44"/>
                  <a:gd name="T4" fmla="*/ 44 w 44"/>
                  <a:gd name="T5" fmla="*/ 3 h 44"/>
                  <a:gd name="T6" fmla="*/ 3 w 44"/>
                  <a:gd name="T7" fmla="*/ 44 h 44"/>
                  <a:gd name="T8" fmla="*/ 0 w 44"/>
                  <a:gd name="T9" fmla="*/ 4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4">
                    <a:moveTo>
                      <a:pt x="0" y="41"/>
                    </a:moveTo>
                    <a:lnTo>
                      <a:pt x="41" y="0"/>
                    </a:lnTo>
                    <a:lnTo>
                      <a:pt x="44" y="3"/>
                    </a:lnTo>
                    <a:lnTo>
                      <a:pt x="3" y="44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24" name="Freeform 536"/>
              <p:cNvSpPr>
                <a:spLocks/>
              </p:cNvSpPr>
              <p:nvPr/>
            </p:nvSpPr>
            <p:spPr bwMode="auto">
              <a:xfrm>
                <a:off x="4036" y="3093"/>
                <a:ext cx="44" cy="44"/>
              </a:xfrm>
              <a:custGeom>
                <a:avLst/>
                <a:gdLst>
                  <a:gd name="T0" fmla="*/ 0 w 44"/>
                  <a:gd name="T1" fmla="*/ 41 h 44"/>
                  <a:gd name="T2" fmla="*/ 41 w 44"/>
                  <a:gd name="T3" fmla="*/ 0 h 44"/>
                  <a:gd name="T4" fmla="*/ 44 w 44"/>
                  <a:gd name="T5" fmla="*/ 2 h 44"/>
                  <a:gd name="T6" fmla="*/ 3 w 44"/>
                  <a:gd name="T7" fmla="*/ 44 h 44"/>
                  <a:gd name="T8" fmla="*/ 0 w 44"/>
                  <a:gd name="T9" fmla="*/ 4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4">
                    <a:moveTo>
                      <a:pt x="0" y="41"/>
                    </a:moveTo>
                    <a:lnTo>
                      <a:pt x="41" y="0"/>
                    </a:lnTo>
                    <a:lnTo>
                      <a:pt x="44" y="2"/>
                    </a:lnTo>
                    <a:lnTo>
                      <a:pt x="3" y="44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25" name="Freeform 537"/>
              <p:cNvSpPr>
                <a:spLocks/>
              </p:cNvSpPr>
              <p:nvPr/>
            </p:nvSpPr>
            <p:spPr bwMode="auto">
              <a:xfrm>
                <a:off x="4041" y="3118"/>
                <a:ext cx="23" cy="23"/>
              </a:xfrm>
              <a:custGeom>
                <a:avLst/>
                <a:gdLst>
                  <a:gd name="T0" fmla="*/ 0 w 23"/>
                  <a:gd name="T1" fmla="*/ 21 h 23"/>
                  <a:gd name="T2" fmla="*/ 20 w 23"/>
                  <a:gd name="T3" fmla="*/ 0 h 23"/>
                  <a:gd name="T4" fmla="*/ 23 w 23"/>
                  <a:gd name="T5" fmla="*/ 3 h 23"/>
                  <a:gd name="T6" fmla="*/ 2 w 23"/>
                  <a:gd name="T7" fmla="*/ 23 h 23"/>
                  <a:gd name="T8" fmla="*/ 0 w 23"/>
                  <a:gd name="T9" fmla="*/ 2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3">
                    <a:moveTo>
                      <a:pt x="0" y="21"/>
                    </a:moveTo>
                    <a:lnTo>
                      <a:pt x="20" y="0"/>
                    </a:lnTo>
                    <a:lnTo>
                      <a:pt x="23" y="3"/>
                    </a:lnTo>
                    <a:lnTo>
                      <a:pt x="2" y="23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26" name="Freeform 538"/>
              <p:cNvSpPr>
                <a:spLocks/>
              </p:cNvSpPr>
              <p:nvPr/>
            </p:nvSpPr>
            <p:spPr bwMode="auto">
              <a:xfrm>
                <a:off x="4056" y="3017"/>
                <a:ext cx="44" cy="43"/>
              </a:xfrm>
              <a:custGeom>
                <a:avLst/>
                <a:gdLst>
                  <a:gd name="T0" fmla="*/ 0 w 44"/>
                  <a:gd name="T1" fmla="*/ 40 h 43"/>
                  <a:gd name="T2" fmla="*/ 41 w 44"/>
                  <a:gd name="T3" fmla="*/ 0 h 43"/>
                  <a:gd name="T4" fmla="*/ 44 w 44"/>
                  <a:gd name="T5" fmla="*/ 3 h 43"/>
                  <a:gd name="T6" fmla="*/ 3 w 44"/>
                  <a:gd name="T7" fmla="*/ 43 h 43"/>
                  <a:gd name="T8" fmla="*/ 0 w 44"/>
                  <a:gd name="T9" fmla="*/ 4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3">
                    <a:moveTo>
                      <a:pt x="0" y="40"/>
                    </a:moveTo>
                    <a:lnTo>
                      <a:pt x="41" y="0"/>
                    </a:lnTo>
                    <a:lnTo>
                      <a:pt x="44" y="3"/>
                    </a:lnTo>
                    <a:lnTo>
                      <a:pt x="3" y="4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27" name="Freeform 539"/>
              <p:cNvSpPr>
                <a:spLocks/>
              </p:cNvSpPr>
              <p:nvPr/>
            </p:nvSpPr>
            <p:spPr bwMode="auto">
              <a:xfrm>
                <a:off x="4061" y="3022"/>
                <a:ext cx="43" cy="43"/>
              </a:xfrm>
              <a:custGeom>
                <a:avLst/>
                <a:gdLst>
                  <a:gd name="T0" fmla="*/ 0 w 43"/>
                  <a:gd name="T1" fmla="*/ 40 h 43"/>
                  <a:gd name="T2" fmla="*/ 41 w 43"/>
                  <a:gd name="T3" fmla="*/ 0 h 43"/>
                  <a:gd name="T4" fmla="*/ 43 w 43"/>
                  <a:gd name="T5" fmla="*/ 3 h 43"/>
                  <a:gd name="T6" fmla="*/ 3 w 43"/>
                  <a:gd name="T7" fmla="*/ 43 h 43"/>
                  <a:gd name="T8" fmla="*/ 0 w 43"/>
                  <a:gd name="T9" fmla="*/ 4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3">
                    <a:moveTo>
                      <a:pt x="0" y="40"/>
                    </a:moveTo>
                    <a:lnTo>
                      <a:pt x="41" y="0"/>
                    </a:lnTo>
                    <a:lnTo>
                      <a:pt x="43" y="3"/>
                    </a:lnTo>
                    <a:lnTo>
                      <a:pt x="3" y="4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28" name="Freeform 540"/>
              <p:cNvSpPr>
                <a:spLocks/>
              </p:cNvSpPr>
              <p:nvPr/>
            </p:nvSpPr>
            <p:spPr bwMode="auto">
              <a:xfrm>
                <a:off x="4066" y="3027"/>
                <a:ext cx="43" cy="42"/>
              </a:xfrm>
              <a:custGeom>
                <a:avLst/>
                <a:gdLst>
                  <a:gd name="T0" fmla="*/ 0 w 43"/>
                  <a:gd name="T1" fmla="*/ 40 h 42"/>
                  <a:gd name="T2" fmla="*/ 40 w 43"/>
                  <a:gd name="T3" fmla="*/ 0 h 42"/>
                  <a:gd name="T4" fmla="*/ 43 w 43"/>
                  <a:gd name="T5" fmla="*/ 2 h 42"/>
                  <a:gd name="T6" fmla="*/ 2 w 43"/>
                  <a:gd name="T7" fmla="*/ 42 h 42"/>
                  <a:gd name="T8" fmla="*/ 0 w 43"/>
                  <a:gd name="T9" fmla="*/ 4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2">
                    <a:moveTo>
                      <a:pt x="0" y="40"/>
                    </a:moveTo>
                    <a:lnTo>
                      <a:pt x="40" y="0"/>
                    </a:lnTo>
                    <a:lnTo>
                      <a:pt x="43" y="2"/>
                    </a:lnTo>
                    <a:lnTo>
                      <a:pt x="2" y="42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29" name="Freeform 541"/>
              <p:cNvSpPr>
                <a:spLocks/>
              </p:cNvSpPr>
              <p:nvPr/>
            </p:nvSpPr>
            <p:spPr bwMode="auto">
              <a:xfrm>
                <a:off x="4070" y="3031"/>
                <a:ext cx="44" cy="43"/>
              </a:xfrm>
              <a:custGeom>
                <a:avLst/>
                <a:gdLst>
                  <a:gd name="T0" fmla="*/ 0 w 44"/>
                  <a:gd name="T1" fmla="*/ 40 h 43"/>
                  <a:gd name="T2" fmla="*/ 41 w 44"/>
                  <a:gd name="T3" fmla="*/ 0 h 43"/>
                  <a:gd name="T4" fmla="*/ 44 w 44"/>
                  <a:gd name="T5" fmla="*/ 3 h 43"/>
                  <a:gd name="T6" fmla="*/ 3 w 44"/>
                  <a:gd name="T7" fmla="*/ 43 h 43"/>
                  <a:gd name="T8" fmla="*/ 0 w 44"/>
                  <a:gd name="T9" fmla="*/ 4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3">
                    <a:moveTo>
                      <a:pt x="0" y="40"/>
                    </a:moveTo>
                    <a:lnTo>
                      <a:pt x="41" y="0"/>
                    </a:lnTo>
                    <a:lnTo>
                      <a:pt x="44" y="3"/>
                    </a:lnTo>
                    <a:lnTo>
                      <a:pt x="3" y="4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30" name="Freeform 542"/>
              <p:cNvSpPr>
                <a:spLocks/>
              </p:cNvSpPr>
              <p:nvPr/>
            </p:nvSpPr>
            <p:spPr bwMode="auto">
              <a:xfrm>
                <a:off x="4075" y="3036"/>
                <a:ext cx="43" cy="43"/>
              </a:xfrm>
              <a:custGeom>
                <a:avLst/>
                <a:gdLst>
                  <a:gd name="T0" fmla="*/ 0 w 43"/>
                  <a:gd name="T1" fmla="*/ 40 h 43"/>
                  <a:gd name="T2" fmla="*/ 41 w 43"/>
                  <a:gd name="T3" fmla="*/ 0 h 43"/>
                  <a:gd name="T4" fmla="*/ 43 w 43"/>
                  <a:gd name="T5" fmla="*/ 3 h 43"/>
                  <a:gd name="T6" fmla="*/ 3 w 43"/>
                  <a:gd name="T7" fmla="*/ 43 h 43"/>
                  <a:gd name="T8" fmla="*/ 0 w 43"/>
                  <a:gd name="T9" fmla="*/ 4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3">
                    <a:moveTo>
                      <a:pt x="0" y="40"/>
                    </a:moveTo>
                    <a:lnTo>
                      <a:pt x="41" y="0"/>
                    </a:lnTo>
                    <a:lnTo>
                      <a:pt x="43" y="3"/>
                    </a:lnTo>
                    <a:lnTo>
                      <a:pt x="3" y="4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31" name="Freeform 543"/>
              <p:cNvSpPr>
                <a:spLocks/>
              </p:cNvSpPr>
              <p:nvPr/>
            </p:nvSpPr>
            <p:spPr bwMode="auto">
              <a:xfrm>
                <a:off x="4080" y="3041"/>
                <a:ext cx="43" cy="43"/>
              </a:xfrm>
              <a:custGeom>
                <a:avLst/>
                <a:gdLst>
                  <a:gd name="T0" fmla="*/ 0 w 43"/>
                  <a:gd name="T1" fmla="*/ 40 h 43"/>
                  <a:gd name="T2" fmla="*/ 40 w 43"/>
                  <a:gd name="T3" fmla="*/ 0 h 43"/>
                  <a:gd name="T4" fmla="*/ 43 w 43"/>
                  <a:gd name="T5" fmla="*/ 3 h 43"/>
                  <a:gd name="T6" fmla="*/ 2 w 43"/>
                  <a:gd name="T7" fmla="*/ 43 h 43"/>
                  <a:gd name="T8" fmla="*/ 0 w 43"/>
                  <a:gd name="T9" fmla="*/ 4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3">
                    <a:moveTo>
                      <a:pt x="0" y="40"/>
                    </a:moveTo>
                    <a:lnTo>
                      <a:pt x="40" y="0"/>
                    </a:lnTo>
                    <a:lnTo>
                      <a:pt x="43" y="3"/>
                    </a:lnTo>
                    <a:lnTo>
                      <a:pt x="2" y="4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32" name="Freeform 544"/>
              <p:cNvSpPr>
                <a:spLocks/>
              </p:cNvSpPr>
              <p:nvPr/>
            </p:nvSpPr>
            <p:spPr bwMode="auto">
              <a:xfrm>
                <a:off x="4084" y="3046"/>
                <a:ext cx="44" cy="42"/>
              </a:xfrm>
              <a:custGeom>
                <a:avLst/>
                <a:gdLst>
                  <a:gd name="T0" fmla="*/ 0 w 44"/>
                  <a:gd name="T1" fmla="*/ 40 h 42"/>
                  <a:gd name="T2" fmla="*/ 41 w 44"/>
                  <a:gd name="T3" fmla="*/ 0 h 42"/>
                  <a:gd name="T4" fmla="*/ 44 w 44"/>
                  <a:gd name="T5" fmla="*/ 2 h 42"/>
                  <a:gd name="T6" fmla="*/ 3 w 44"/>
                  <a:gd name="T7" fmla="*/ 42 h 42"/>
                  <a:gd name="T8" fmla="*/ 0 w 44"/>
                  <a:gd name="T9" fmla="*/ 4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2">
                    <a:moveTo>
                      <a:pt x="0" y="40"/>
                    </a:moveTo>
                    <a:lnTo>
                      <a:pt x="41" y="0"/>
                    </a:lnTo>
                    <a:lnTo>
                      <a:pt x="44" y="2"/>
                    </a:lnTo>
                    <a:lnTo>
                      <a:pt x="3" y="42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33" name="Freeform 545"/>
              <p:cNvSpPr>
                <a:spLocks/>
              </p:cNvSpPr>
              <p:nvPr/>
            </p:nvSpPr>
            <p:spPr bwMode="auto">
              <a:xfrm>
                <a:off x="4089" y="3062"/>
                <a:ext cx="31" cy="31"/>
              </a:xfrm>
              <a:custGeom>
                <a:avLst/>
                <a:gdLst>
                  <a:gd name="T0" fmla="*/ 0 w 31"/>
                  <a:gd name="T1" fmla="*/ 28 h 31"/>
                  <a:gd name="T2" fmla="*/ 29 w 31"/>
                  <a:gd name="T3" fmla="*/ 0 h 31"/>
                  <a:gd name="T4" fmla="*/ 31 w 31"/>
                  <a:gd name="T5" fmla="*/ 3 h 31"/>
                  <a:gd name="T6" fmla="*/ 3 w 31"/>
                  <a:gd name="T7" fmla="*/ 31 h 31"/>
                  <a:gd name="T8" fmla="*/ 0 w 31"/>
                  <a:gd name="T9" fmla="*/ 28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1">
                    <a:moveTo>
                      <a:pt x="0" y="28"/>
                    </a:moveTo>
                    <a:lnTo>
                      <a:pt x="29" y="0"/>
                    </a:lnTo>
                    <a:lnTo>
                      <a:pt x="31" y="3"/>
                    </a:lnTo>
                    <a:lnTo>
                      <a:pt x="3" y="31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34" name="Freeform 546"/>
              <p:cNvSpPr>
                <a:spLocks/>
              </p:cNvSpPr>
              <p:nvPr/>
            </p:nvSpPr>
            <p:spPr bwMode="auto">
              <a:xfrm>
                <a:off x="3858" y="2901"/>
                <a:ext cx="261" cy="263"/>
              </a:xfrm>
              <a:custGeom>
                <a:avLst/>
                <a:gdLst>
                  <a:gd name="T0" fmla="*/ 0 w 261"/>
                  <a:gd name="T1" fmla="*/ 108 h 263"/>
                  <a:gd name="T2" fmla="*/ 109 w 261"/>
                  <a:gd name="T3" fmla="*/ 0 h 263"/>
                  <a:gd name="T4" fmla="*/ 261 w 261"/>
                  <a:gd name="T5" fmla="*/ 155 h 263"/>
                  <a:gd name="T6" fmla="*/ 152 w 261"/>
                  <a:gd name="T7" fmla="*/ 263 h 263"/>
                  <a:gd name="T8" fmla="*/ 0 w 261"/>
                  <a:gd name="T9" fmla="*/ 108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263">
                    <a:moveTo>
                      <a:pt x="0" y="108"/>
                    </a:moveTo>
                    <a:lnTo>
                      <a:pt x="109" y="0"/>
                    </a:lnTo>
                    <a:lnTo>
                      <a:pt x="261" y="155"/>
                    </a:lnTo>
                    <a:lnTo>
                      <a:pt x="152" y="263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35" name="Freeform 547"/>
              <p:cNvSpPr>
                <a:spLocks/>
              </p:cNvSpPr>
              <p:nvPr/>
            </p:nvSpPr>
            <p:spPr bwMode="auto">
              <a:xfrm>
                <a:off x="3902" y="2946"/>
                <a:ext cx="56" cy="55"/>
              </a:xfrm>
              <a:custGeom>
                <a:avLst/>
                <a:gdLst>
                  <a:gd name="T0" fmla="*/ 0 w 56"/>
                  <a:gd name="T1" fmla="*/ 52 h 55"/>
                  <a:gd name="T2" fmla="*/ 53 w 56"/>
                  <a:gd name="T3" fmla="*/ 0 h 55"/>
                  <a:gd name="T4" fmla="*/ 56 w 56"/>
                  <a:gd name="T5" fmla="*/ 3 h 55"/>
                  <a:gd name="T6" fmla="*/ 3 w 56"/>
                  <a:gd name="T7" fmla="*/ 55 h 55"/>
                  <a:gd name="T8" fmla="*/ 0 w 56"/>
                  <a:gd name="T9" fmla="*/ 52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5">
                    <a:moveTo>
                      <a:pt x="0" y="52"/>
                    </a:moveTo>
                    <a:lnTo>
                      <a:pt x="53" y="0"/>
                    </a:lnTo>
                    <a:lnTo>
                      <a:pt x="56" y="3"/>
                    </a:lnTo>
                    <a:lnTo>
                      <a:pt x="3" y="55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36" name="Freeform 548"/>
              <p:cNvSpPr>
                <a:spLocks/>
              </p:cNvSpPr>
              <p:nvPr/>
            </p:nvSpPr>
            <p:spPr bwMode="auto">
              <a:xfrm>
                <a:off x="3891" y="2935"/>
                <a:ext cx="93" cy="90"/>
              </a:xfrm>
              <a:custGeom>
                <a:avLst/>
                <a:gdLst>
                  <a:gd name="T0" fmla="*/ 0 w 93"/>
                  <a:gd name="T1" fmla="*/ 87 h 90"/>
                  <a:gd name="T2" fmla="*/ 90 w 93"/>
                  <a:gd name="T3" fmla="*/ 0 h 90"/>
                  <a:gd name="T4" fmla="*/ 93 w 93"/>
                  <a:gd name="T5" fmla="*/ 3 h 90"/>
                  <a:gd name="T6" fmla="*/ 3 w 93"/>
                  <a:gd name="T7" fmla="*/ 90 h 90"/>
                  <a:gd name="T8" fmla="*/ 0 w 93"/>
                  <a:gd name="T9" fmla="*/ 8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90">
                    <a:moveTo>
                      <a:pt x="0" y="87"/>
                    </a:moveTo>
                    <a:lnTo>
                      <a:pt x="90" y="0"/>
                    </a:lnTo>
                    <a:lnTo>
                      <a:pt x="93" y="3"/>
                    </a:lnTo>
                    <a:lnTo>
                      <a:pt x="3" y="9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37" name="Freeform 549"/>
              <p:cNvSpPr>
                <a:spLocks/>
              </p:cNvSpPr>
              <p:nvPr/>
            </p:nvSpPr>
            <p:spPr bwMode="auto">
              <a:xfrm>
                <a:off x="3896" y="2940"/>
                <a:ext cx="92" cy="90"/>
              </a:xfrm>
              <a:custGeom>
                <a:avLst/>
                <a:gdLst>
                  <a:gd name="T0" fmla="*/ 0 w 92"/>
                  <a:gd name="T1" fmla="*/ 87 h 90"/>
                  <a:gd name="T2" fmla="*/ 90 w 92"/>
                  <a:gd name="T3" fmla="*/ 0 h 90"/>
                  <a:gd name="T4" fmla="*/ 92 w 92"/>
                  <a:gd name="T5" fmla="*/ 3 h 90"/>
                  <a:gd name="T6" fmla="*/ 2 w 92"/>
                  <a:gd name="T7" fmla="*/ 90 h 90"/>
                  <a:gd name="T8" fmla="*/ 0 w 92"/>
                  <a:gd name="T9" fmla="*/ 8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90">
                    <a:moveTo>
                      <a:pt x="0" y="87"/>
                    </a:moveTo>
                    <a:lnTo>
                      <a:pt x="90" y="0"/>
                    </a:lnTo>
                    <a:lnTo>
                      <a:pt x="92" y="3"/>
                    </a:lnTo>
                    <a:lnTo>
                      <a:pt x="2" y="9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38" name="Freeform 550"/>
              <p:cNvSpPr>
                <a:spLocks/>
              </p:cNvSpPr>
              <p:nvPr/>
            </p:nvSpPr>
            <p:spPr bwMode="auto">
              <a:xfrm>
                <a:off x="3900" y="2945"/>
                <a:ext cx="93" cy="90"/>
              </a:xfrm>
              <a:custGeom>
                <a:avLst/>
                <a:gdLst>
                  <a:gd name="T0" fmla="*/ 0 w 93"/>
                  <a:gd name="T1" fmla="*/ 87 h 90"/>
                  <a:gd name="T2" fmla="*/ 90 w 93"/>
                  <a:gd name="T3" fmla="*/ 0 h 90"/>
                  <a:gd name="T4" fmla="*/ 93 w 93"/>
                  <a:gd name="T5" fmla="*/ 2 h 90"/>
                  <a:gd name="T6" fmla="*/ 3 w 93"/>
                  <a:gd name="T7" fmla="*/ 90 h 90"/>
                  <a:gd name="T8" fmla="*/ 0 w 93"/>
                  <a:gd name="T9" fmla="*/ 8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90">
                    <a:moveTo>
                      <a:pt x="0" y="87"/>
                    </a:moveTo>
                    <a:lnTo>
                      <a:pt x="90" y="0"/>
                    </a:lnTo>
                    <a:lnTo>
                      <a:pt x="93" y="2"/>
                    </a:lnTo>
                    <a:lnTo>
                      <a:pt x="3" y="9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39" name="Freeform 551"/>
              <p:cNvSpPr>
                <a:spLocks/>
              </p:cNvSpPr>
              <p:nvPr/>
            </p:nvSpPr>
            <p:spPr bwMode="auto">
              <a:xfrm>
                <a:off x="3905" y="2949"/>
                <a:ext cx="93" cy="90"/>
              </a:xfrm>
              <a:custGeom>
                <a:avLst/>
                <a:gdLst>
                  <a:gd name="T0" fmla="*/ 0 w 93"/>
                  <a:gd name="T1" fmla="*/ 88 h 90"/>
                  <a:gd name="T2" fmla="*/ 90 w 93"/>
                  <a:gd name="T3" fmla="*/ 0 h 90"/>
                  <a:gd name="T4" fmla="*/ 93 w 93"/>
                  <a:gd name="T5" fmla="*/ 3 h 90"/>
                  <a:gd name="T6" fmla="*/ 3 w 93"/>
                  <a:gd name="T7" fmla="*/ 90 h 90"/>
                  <a:gd name="T8" fmla="*/ 0 w 93"/>
                  <a:gd name="T9" fmla="*/ 88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90">
                    <a:moveTo>
                      <a:pt x="0" y="88"/>
                    </a:moveTo>
                    <a:lnTo>
                      <a:pt x="90" y="0"/>
                    </a:lnTo>
                    <a:lnTo>
                      <a:pt x="93" y="3"/>
                    </a:lnTo>
                    <a:lnTo>
                      <a:pt x="3" y="90"/>
                    </a:ln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40" name="Freeform 552"/>
              <p:cNvSpPr>
                <a:spLocks/>
              </p:cNvSpPr>
              <p:nvPr/>
            </p:nvSpPr>
            <p:spPr bwMode="auto">
              <a:xfrm>
                <a:off x="3910" y="2954"/>
                <a:ext cx="92" cy="90"/>
              </a:xfrm>
              <a:custGeom>
                <a:avLst/>
                <a:gdLst>
                  <a:gd name="T0" fmla="*/ 0 w 92"/>
                  <a:gd name="T1" fmla="*/ 87 h 90"/>
                  <a:gd name="T2" fmla="*/ 90 w 92"/>
                  <a:gd name="T3" fmla="*/ 0 h 90"/>
                  <a:gd name="T4" fmla="*/ 92 w 92"/>
                  <a:gd name="T5" fmla="*/ 3 h 90"/>
                  <a:gd name="T6" fmla="*/ 2 w 92"/>
                  <a:gd name="T7" fmla="*/ 90 h 90"/>
                  <a:gd name="T8" fmla="*/ 0 w 92"/>
                  <a:gd name="T9" fmla="*/ 8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90">
                    <a:moveTo>
                      <a:pt x="0" y="87"/>
                    </a:moveTo>
                    <a:lnTo>
                      <a:pt x="90" y="0"/>
                    </a:lnTo>
                    <a:lnTo>
                      <a:pt x="92" y="3"/>
                    </a:lnTo>
                    <a:lnTo>
                      <a:pt x="2" y="9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41" name="Freeform 553"/>
              <p:cNvSpPr>
                <a:spLocks/>
              </p:cNvSpPr>
              <p:nvPr/>
            </p:nvSpPr>
            <p:spPr bwMode="auto">
              <a:xfrm>
                <a:off x="3914" y="2959"/>
                <a:ext cx="93" cy="90"/>
              </a:xfrm>
              <a:custGeom>
                <a:avLst/>
                <a:gdLst>
                  <a:gd name="T0" fmla="*/ 0 w 93"/>
                  <a:gd name="T1" fmla="*/ 87 h 90"/>
                  <a:gd name="T2" fmla="*/ 90 w 93"/>
                  <a:gd name="T3" fmla="*/ 0 h 90"/>
                  <a:gd name="T4" fmla="*/ 93 w 93"/>
                  <a:gd name="T5" fmla="*/ 3 h 90"/>
                  <a:gd name="T6" fmla="*/ 3 w 93"/>
                  <a:gd name="T7" fmla="*/ 90 h 90"/>
                  <a:gd name="T8" fmla="*/ 0 w 93"/>
                  <a:gd name="T9" fmla="*/ 8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90">
                    <a:moveTo>
                      <a:pt x="0" y="87"/>
                    </a:moveTo>
                    <a:lnTo>
                      <a:pt x="90" y="0"/>
                    </a:lnTo>
                    <a:lnTo>
                      <a:pt x="93" y="3"/>
                    </a:lnTo>
                    <a:lnTo>
                      <a:pt x="3" y="9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42" name="Freeform 554"/>
              <p:cNvSpPr>
                <a:spLocks/>
              </p:cNvSpPr>
              <p:nvPr/>
            </p:nvSpPr>
            <p:spPr bwMode="auto">
              <a:xfrm>
                <a:off x="3919" y="2964"/>
                <a:ext cx="93" cy="90"/>
              </a:xfrm>
              <a:custGeom>
                <a:avLst/>
                <a:gdLst>
                  <a:gd name="T0" fmla="*/ 0 w 93"/>
                  <a:gd name="T1" fmla="*/ 87 h 90"/>
                  <a:gd name="T2" fmla="*/ 90 w 93"/>
                  <a:gd name="T3" fmla="*/ 0 h 90"/>
                  <a:gd name="T4" fmla="*/ 93 w 93"/>
                  <a:gd name="T5" fmla="*/ 2 h 90"/>
                  <a:gd name="T6" fmla="*/ 3 w 93"/>
                  <a:gd name="T7" fmla="*/ 90 h 90"/>
                  <a:gd name="T8" fmla="*/ 0 w 93"/>
                  <a:gd name="T9" fmla="*/ 8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90">
                    <a:moveTo>
                      <a:pt x="0" y="87"/>
                    </a:moveTo>
                    <a:lnTo>
                      <a:pt x="90" y="0"/>
                    </a:lnTo>
                    <a:lnTo>
                      <a:pt x="93" y="2"/>
                    </a:lnTo>
                    <a:lnTo>
                      <a:pt x="3" y="9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43" name="Freeform 555"/>
              <p:cNvSpPr>
                <a:spLocks/>
              </p:cNvSpPr>
              <p:nvPr/>
            </p:nvSpPr>
            <p:spPr bwMode="auto">
              <a:xfrm>
                <a:off x="3924" y="2968"/>
                <a:ext cx="92" cy="90"/>
              </a:xfrm>
              <a:custGeom>
                <a:avLst/>
                <a:gdLst>
                  <a:gd name="T0" fmla="*/ 0 w 92"/>
                  <a:gd name="T1" fmla="*/ 88 h 90"/>
                  <a:gd name="T2" fmla="*/ 90 w 92"/>
                  <a:gd name="T3" fmla="*/ 0 h 90"/>
                  <a:gd name="T4" fmla="*/ 92 w 92"/>
                  <a:gd name="T5" fmla="*/ 3 h 90"/>
                  <a:gd name="T6" fmla="*/ 2 w 92"/>
                  <a:gd name="T7" fmla="*/ 90 h 90"/>
                  <a:gd name="T8" fmla="*/ 0 w 92"/>
                  <a:gd name="T9" fmla="*/ 88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90">
                    <a:moveTo>
                      <a:pt x="0" y="88"/>
                    </a:moveTo>
                    <a:lnTo>
                      <a:pt x="90" y="0"/>
                    </a:lnTo>
                    <a:lnTo>
                      <a:pt x="92" y="3"/>
                    </a:lnTo>
                    <a:lnTo>
                      <a:pt x="2" y="90"/>
                    </a:ln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44" name="Freeform 556"/>
              <p:cNvSpPr>
                <a:spLocks/>
              </p:cNvSpPr>
              <p:nvPr/>
            </p:nvSpPr>
            <p:spPr bwMode="auto">
              <a:xfrm>
                <a:off x="3928" y="3017"/>
                <a:ext cx="48" cy="46"/>
              </a:xfrm>
              <a:custGeom>
                <a:avLst/>
                <a:gdLst>
                  <a:gd name="T0" fmla="*/ 0 w 48"/>
                  <a:gd name="T1" fmla="*/ 43 h 46"/>
                  <a:gd name="T2" fmla="*/ 46 w 48"/>
                  <a:gd name="T3" fmla="*/ 0 h 46"/>
                  <a:gd name="T4" fmla="*/ 48 w 48"/>
                  <a:gd name="T5" fmla="*/ 3 h 46"/>
                  <a:gd name="T6" fmla="*/ 3 w 48"/>
                  <a:gd name="T7" fmla="*/ 46 h 46"/>
                  <a:gd name="T8" fmla="*/ 0 w 48"/>
                  <a:gd name="T9" fmla="*/ 4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6">
                    <a:moveTo>
                      <a:pt x="0" y="43"/>
                    </a:moveTo>
                    <a:lnTo>
                      <a:pt x="46" y="0"/>
                    </a:lnTo>
                    <a:lnTo>
                      <a:pt x="48" y="3"/>
                    </a:lnTo>
                    <a:lnTo>
                      <a:pt x="3" y="46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45" name="Freeform 557"/>
              <p:cNvSpPr>
                <a:spLocks/>
              </p:cNvSpPr>
              <p:nvPr/>
            </p:nvSpPr>
            <p:spPr bwMode="auto">
              <a:xfrm>
                <a:off x="4015" y="2993"/>
                <a:ext cx="35" cy="36"/>
              </a:xfrm>
              <a:custGeom>
                <a:avLst/>
                <a:gdLst>
                  <a:gd name="T0" fmla="*/ 6 w 35"/>
                  <a:gd name="T1" fmla="*/ 6 h 36"/>
                  <a:gd name="T2" fmla="*/ 29 w 35"/>
                  <a:gd name="T3" fmla="*/ 6 h 36"/>
                  <a:gd name="T4" fmla="*/ 29 w 35"/>
                  <a:gd name="T5" fmla="*/ 29 h 36"/>
                  <a:gd name="T6" fmla="*/ 6 w 35"/>
                  <a:gd name="T7" fmla="*/ 29 h 36"/>
                  <a:gd name="T8" fmla="*/ 6 w 35"/>
                  <a:gd name="T9" fmla="*/ 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36">
                    <a:moveTo>
                      <a:pt x="6" y="6"/>
                    </a:moveTo>
                    <a:cubicBezTo>
                      <a:pt x="13" y="0"/>
                      <a:pt x="23" y="0"/>
                      <a:pt x="29" y="6"/>
                    </a:cubicBezTo>
                    <a:cubicBezTo>
                      <a:pt x="35" y="13"/>
                      <a:pt x="35" y="23"/>
                      <a:pt x="29" y="29"/>
                    </a:cubicBezTo>
                    <a:cubicBezTo>
                      <a:pt x="22" y="36"/>
                      <a:pt x="12" y="35"/>
                      <a:pt x="6" y="29"/>
                    </a:cubicBezTo>
                    <a:cubicBezTo>
                      <a:pt x="0" y="23"/>
                      <a:pt x="0" y="12"/>
                      <a:pt x="6" y="6"/>
                    </a:cubicBezTo>
                    <a:close/>
                  </a:path>
                </a:pathLst>
              </a:custGeom>
              <a:solidFill>
                <a:srgbClr val="4C8E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46" name="Freeform 558"/>
              <p:cNvSpPr>
                <a:spLocks/>
              </p:cNvSpPr>
              <p:nvPr/>
            </p:nvSpPr>
            <p:spPr bwMode="auto">
              <a:xfrm>
                <a:off x="4027" y="3011"/>
                <a:ext cx="9" cy="16"/>
              </a:xfrm>
              <a:custGeom>
                <a:avLst/>
                <a:gdLst>
                  <a:gd name="T0" fmla="*/ 9 w 9"/>
                  <a:gd name="T1" fmla="*/ 16 h 16"/>
                  <a:gd name="T2" fmla="*/ 0 w 9"/>
                  <a:gd name="T3" fmla="*/ 15 h 16"/>
                  <a:gd name="T4" fmla="*/ 6 w 9"/>
                  <a:gd name="T5" fmla="*/ 0 h 16"/>
                  <a:gd name="T6" fmla="*/ 9 w 9"/>
                  <a:gd name="T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6">
                    <a:moveTo>
                      <a:pt x="9" y="16"/>
                    </a:moveTo>
                    <a:cubicBezTo>
                      <a:pt x="6" y="16"/>
                      <a:pt x="3" y="16"/>
                      <a:pt x="0" y="15"/>
                    </a:cubicBezTo>
                    <a:cubicBezTo>
                      <a:pt x="6" y="0"/>
                      <a:pt x="6" y="0"/>
                      <a:pt x="6" y="0"/>
                    </a:cubicBezTo>
                    <a:lnTo>
                      <a:pt x="9" y="16"/>
                    </a:lnTo>
                    <a:close/>
                  </a:path>
                </a:pathLst>
              </a:custGeom>
              <a:solidFill>
                <a:srgbClr val="9ACA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47" name="Freeform 559"/>
              <p:cNvSpPr>
                <a:spLocks/>
              </p:cNvSpPr>
              <p:nvPr/>
            </p:nvSpPr>
            <p:spPr bwMode="auto">
              <a:xfrm>
                <a:off x="4016" y="3009"/>
                <a:ext cx="17" cy="17"/>
              </a:xfrm>
              <a:custGeom>
                <a:avLst/>
                <a:gdLst>
                  <a:gd name="T0" fmla="*/ 11 w 17"/>
                  <a:gd name="T1" fmla="*/ 17 h 17"/>
                  <a:gd name="T2" fmla="*/ 5 w 17"/>
                  <a:gd name="T3" fmla="*/ 13 h 17"/>
                  <a:gd name="T4" fmla="*/ 1 w 17"/>
                  <a:gd name="T5" fmla="*/ 0 h 17"/>
                  <a:gd name="T6" fmla="*/ 17 w 17"/>
                  <a:gd name="T7" fmla="*/ 2 h 17"/>
                  <a:gd name="T8" fmla="*/ 11 w 17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11" y="17"/>
                    </a:moveTo>
                    <a:cubicBezTo>
                      <a:pt x="9" y="16"/>
                      <a:pt x="7" y="15"/>
                      <a:pt x="5" y="13"/>
                    </a:cubicBezTo>
                    <a:cubicBezTo>
                      <a:pt x="1" y="9"/>
                      <a:pt x="0" y="4"/>
                      <a:pt x="1" y="0"/>
                    </a:cubicBezTo>
                    <a:cubicBezTo>
                      <a:pt x="17" y="2"/>
                      <a:pt x="17" y="2"/>
                      <a:pt x="17" y="2"/>
                    </a:cubicBezTo>
                    <a:lnTo>
                      <a:pt x="11" y="17"/>
                    </a:lnTo>
                    <a:close/>
                  </a:path>
                </a:pathLst>
              </a:custGeom>
              <a:solidFill>
                <a:srgbClr val="87B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48" name="Freeform 560"/>
              <p:cNvSpPr>
                <a:spLocks/>
              </p:cNvSpPr>
              <p:nvPr/>
            </p:nvSpPr>
            <p:spPr bwMode="auto">
              <a:xfrm>
                <a:off x="4017" y="2999"/>
                <a:ext cx="16" cy="12"/>
              </a:xfrm>
              <a:custGeom>
                <a:avLst/>
                <a:gdLst>
                  <a:gd name="T0" fmla="*/ 0 w 16"/>
                  <a:gd name="T1" fmla="*/ 10 h 12"/>
                  <a:gd name="T2" fmla="*/ 4 w 16"/>
                  <a:gd name="T3" fmla="*/ 0 h 12"/>
                  <a:gd name="T4" fmla="*/ 16 w 16"/>
                  <a:gd name="T5" fmla="*/ 12 h 12"/>
                  <a:gd name="T6" fmla="*/ 0 w 16"/>
                  <a:gd name="T7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12">
                    <a:moveTo>
                      <a:pt x="0" y="10"/>
                    </a:moveTo>
                    <a:cubicBezTo>
                      <a:pt x="0" y="6"/>
                      <a:pt x="2" y="3"/>
                      <a:pt x="4" y="0"/>
                    </a:cubicBezTo>
                    <a:cubicBezTo>
                      <a:pt x="16" y="12"/>
                      <a:pt x="16" y="12"/>
                      <a:pt x="16" y="12"/>
                    </a:cubicBez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73AC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49" name="Freeform 561"/>
              <p:cNvSpPr>
                <a:spLocks/>
              </p:cNvSpPr>
              <p:nvPr/>
            </p:nvSpPr>
            <p:spPr bwMode="auto">
              <a:xfrm>
                <a:off x="4021" y="2995"/>
                <a:ext cx="12" cy="16"/>
              </a:xfrm>
              <a:custGeom>
                <a:avLst/>
                <a:gdLst>
                  <a:gd name="T0" fmla="*/ 0 w 12"/>
                  <a:gd name="T1" fmla="*/ 4 h 16"/>
                  <a:gd name="T2" fmla="*/ 12 w 12"/>
                  <a:gd name="T3" fmla="*/ 16 h 16"/>
                  <a:gd name="T4" fmla="*/ 12 w 12"/>
                  <a:gd name="T5" fmla="*/ 0 h 16"/>
                  <a:gd name="T6" fmla="*/ 0 w 12"/>
                  <a:gd name="T7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6">
                    <a:moveTo>
                      <a:pt x="0" y="4"/>
                    </a:move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8" y="0"/>
                      <a:pt x="3" y="1"/>
                      <a:pt x="0" y="4"/>
                    </a:cubicBezTo>
                    <a:close/>
                  </a:path>
                </a:pathLst>
              </a:custGeom>
              <a:solidFill>
                <a:srgbClr val="609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50" name="Freeform 562"/>
              <p:cNvSpPr>
                <a:spLocks/>
              </p:cNvSpPr>
              <p:nvPr/>
            </p:nvSpPr>
            <p:spPr bwMode="auto">
              <a:xfrm>
                <a:off x="3967" y="3048"/>
                <a:ext cx="56" cy="54"/>
              </a:xfrm>
              <a:custGeom>
                <a:avLst/>
                <a:gdLst>
                  <a:gd name="T0" fmla="*/ 0 w 56"/>
                  <a:gd name="T1" fmla="*/ 52 h 54"/>
                  <a:gd name="T2" fmla="*/ 54 w 56"/>
                  <a:gd name="T3" fmla="*/ 0 h 54"/>
                  <a:gd name="T4" fmla="*/ 56 w 56"/>
                  <a:gd name="T5" fmla="*/ 2 h 54"/>
                  <a:gd name="T6" fmla="*/ 2 w 56"/>
                  <a:gd name="T7" fmla="*/ 54 h 54"/>
                  <a:gd name="T8" fmla="*/ 0 w 56"/>
                  <a:gd name="T9" fmla="*/ 52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4">
                    <a:moveTo>
                      <a:pt x="0" y="52"/>
                    </a:moveTo>
                    <a:lnTo>
                      <a:pt x="54" y="0"/>
                    </a:lnTo>
                    <a:lnTo>
                      <a:pt x="56" y="2"/>
                    </a:lnTo>
                    <a:lnTo>
                      <a:pt x="2" y="54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51" name="Freeform 563"/>
              <p:cNvSpPr>
                <a:spLocks/>
              </p:cNvSpPr>
              <p:nvPr/>
            </p:nvSpPr>
            <p:spPr bwMode="auto">
              <a:xfrm>
                <a:off x="3939" y="3063"/>
                <a:ext cx="39" cy="37"/>
              </a:xfrm>
              <a:custGeom>
                <a:avLst/>
                <a:gdLst>
                  <a:gd name="T0" fmla="*/ 0 w 39"/>
                  <a:gd name="T1" fmla="*/ 9 h 37"/>
                  <a:gd name="T2" fmla="*/ 10 w 39"/>
                  <a:gd name="T3" fmla="*/ 0 h 37"/>
                  <a:gd name="T4" fmla="*/ 39 w 39"/>
                  <a:gd name="T5" fmla="*/ 28 h 37"/>
                  <a:gd name="T6" fmla="*/ 28 w 39"/>
                  <a:gd name="T7" fmla="*/ 37 h 37"/>
                  <a:gd name="T8" fmla="*/ 0 w 39"/>
                  <a:gd name="T9" fmla="*/ 9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37">
                    <a:moveTo>
                      <a:pt x="0" y="9"/>
                    </a:moveTo>
                    <a:lnTo>
                      <a:pt x="10" y="0"/>
                    </a:lnTo>
                    <a:lnTo>
                      <a:pt x="39" y="28"/>
                    </a:lnTo>
                    <a:lnTo>
                      <a:pt x="28" y="37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4C8E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52" name="Freeform 564"/>
              <p:cNvSpPr>
                <a:spLocks/>
              </p:cNvSpPr>
              <p:nvPr/>
            </p:nvSpPr>
            <p:spPr bwMode="auto">
              <a:xfrm>
                <a:off x="3961" y="3063"/>
                <a:ext cx="28" cy="27"/>
              </a:xfrm>
              <a:custGeom>
                <a:avLst/>
                <a:gdLst>
                  <a:gd name="T0" fmla="*/ 0 w 28"/>
                  <a:gd name="T1" fmla="*/ 9 h 27"/>
                  <a:gd name="T2" fmla="*/ 9 w 28"/>
                  <a:gd name="T3" fmla="*/ 0 h 27"/>
                  <a:gd name="T4" fmla="*/ 28 w 28"/>
                  <a:gd name="T5" fmla="*/ 17 h 27"/>
                  <a:gd name="T6" fmla="*/ 18 w 28"/>
                  <a:gd name="T7" fmla="*/ 27 h 27"/>
                  <a:gd name="T8" fmla="*/ 0 w 28"/>
                  <a:gd name="T9" fmla="*/ 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7">
                    <a:moveTo>
                      <a:pt x="0" y="9"/>
                    </a:moveTo>
                    <a:lnTo>
                      <a:pt x="9" y="0"/>
                    </a:lnTo>
                    <a:lnTo>
                      <a:pt x="28" y="17"/>
                    </a:lnTo>
                    <a:lnTo>
                      <a:pt x="18" y="27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609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53" name="Freeform 565"/>
              <p:cNvSpPr>
                <a:spLocks/>
              </p:cNvSpPr>
              <p:nvPr/>
            </p:nvSpPr>
            <p:spPr bwMode="auto">
              <a:xfrm>
                <a:off x="3979" y="3058"/>
                <a:ext cx="20" cy="21"/>
              </a:xfrm>
              <a:custGeom>
                <a:avLst/>
                <a:gdLst>
                  <a:gd name="T0" fmla="*/ 0 w 20"/>
                  <a:gd name="T1" fmla="*/ 9 h 21"/>
                  <a:gd name="T2" fmla="*/ 9 w 20"/>
                  <a:gd name="T3" fmla="*/ 0 h 21"/>
                  <a:gd name="T4" fmla="*/ 20 w 20"/>
                  <a:gd name="T5" fmla="*/ 12 h 21"/>
                  <a:gd name="T6" fmla="*/ 11 w 20"/>
                  <a:gd name="T7" fmla="*/ 21 h 21"/>
                  <a:gd name="T8" fmla="*/ 0 w 20"/>
                  <a:gd name="T9" fmla="*/ 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1">
                    <a:moveTo>
                      <a:pt x="0" y="9"/>
                    </a:moveTo>
                    <a:lnTo>
                      <a:pt x="9" y="0"/>
                    </a:lnTo>
                    <a:lnTo>
                      <a:pt x="20" y="12"/>
                    </a:lnTo>
                    <a:lnTo>
                      <a:pt x="11" y="21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73AC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54" name="Freeform 566"/>
              <p:cNvSpPr>
                <a:spLocks/>
              </p:cNvSpPr>
              <p:nvPr/>
            </p:nvSpPr>
            <p:spPr bwMode="auto">
              <a:xfrm>
                <a:off x="3984" y="3042"/>
                <a:ext cx="26" cy="26"/>
              </a:xfrm>
              <a:custGeom>
                <a:avLst/>
                <a:gdLst>
                  <a:gd name="T0" fmla="*/ 0 w 26"/>
                  <a:gd name="T1" fmla="*/ 9 h 26"/>
                  <a:gd name="T2" fmla="*/ 10 w 26"/>
                  <a:gd name="T3" fmla="*/ 0 h 26"/>
                  <a:gd name="T4" fmla="*/ 26 w 26"/>
                  <a:gd name="T5" fmla="*/ 17 h 26"/>
                  <a:gd name="T6" fmla="*/ 17 w 26"/>
                  <a:gd name="T7" fmla="*/ 26 h 26"/>
                  <a:gd name="T8" fmla="*/ 0 w 26"/>
                  <a:gd name="T9" fmla="*/ 9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6">
                    <a:moveTo>
                      <a:pt x="0" y="9"/>
                    </a:moveTo>
                    <a:lnTo>
                      <a:pt x="10" y="0"/>
                    </a:lnTo>
                    <a:lnTo>
                      <a:pt x="26" y="17"/>
                    </a:lnTo>
                    <a:lnTo>
                      <a:pt x="17" y="26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87B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55" name="Freeform 567"/>
              <p:cNvSpPr>
                <a:spLocks/>
              </p:cNvSpPr>
              <p:nvPr/>
            </p:nvSpPr>
            <p:spPr bwMode="auto">
              <a:xfrm>
                <a:off x="4000" y="3036"/>
                <a:ext cx="21" cy="22"/>
              </a:xfrm>
              <a:custGeom>
                <a:avLst/>
                <a:gdLst>
                  <a:gd name="T0" fmla="*/ 0 w 21"/>
                  <a:gd name="T1" fmla="*/ 9 h 22"/>
                  <a:gd name="T2" fmla="*/ 9 w 21"/>
                  <a:gd name="T3" fmla="*/ 0 h 22"/>
                  <a:gd name="T4" fmla="*/ 21 w 21"/>
                  <a:gd name="T5" fmla="*/ 12 h 22"/>
                  <a:gd name="T6" fmla="*/ 12 w 21"/>
                  <a:gd name="T7" fmla="*/ 22 h 22"/>
                  <a:gd name="T8" fmla="*/ 0 w 21"/>
                  <a:gd name="T9" fmla="*/ 9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2">
                    <a:moveTo>
                      <a:pt x="0" y="9"/>
                    </a:moveTo>
                    <a:lnTo>
                      <a:pt x="9" y="0"/>
                    </a:lnTo>
                    <a:lnTo>
                      <a:pt x="21" y="12"/>
                    </a:lnTo>
                    <a:lnTo>
                      <a:pt x="12" y="22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9ACA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56" name="Freeform 568"/>
              <p:cNvSpPr>
                <a:spLocks/>
              </p:cNvSpPr>
              <p:nvPr/>
            </p:nvSpPr>
            <p:spPr bwMode="auto">
              <a:xfrm>
                <a:off x="4035" y="3030"/>
                <a:ext cx="6" cy="6"/>
              </a:xfrm>
              <a:custGeom>
                <a:avLst/>
                <a:gdLst>
                  <a:gd name="T0" fmla="*/ 0 w 6"/>
                  <a:gd name="T1" fmla="*/ 5 h 6"/>
                  <a:gd name="T2" fmla="*/ 5 w 6"/>
                  <a:gd name="T3" fmla="*/ 0 h 6"/>
                  <a:gd name="T4" fmla="*/ 6 w 6"/>
                  <a:gd name="T5" fmla="*/ 2 h 6"/>
                  <a:gd name="T6" fmla="*/ 1 w 6"/>
                  <a:gd name="T7" fmla="*/ 6 h 6"/>
                  <a:gd name="T8" fmla="*/ 0 w 6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5"/>
                    </a:moveTo>
                    <a:lnTo>
                      <a:pt x="5" y="0"/>
                    </a:lnTo>
                    <a:lnTo>
                      <a:pt x="6" y="2"/>
                    </a:lnTo>
                    <a:lnTo>
                      <a:pt x="1" y="6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57" name="Freeform 569"/>
              <p:cNvSpPr>
                <a:spLocks/>
              </p:cNvSpPr>
              <p:nvPr/>
            </p:nvSpPr>
            <p:spPr bwMode="auto">
              <a:xfrm>
                <a:off x="4042" y="3014"/>
                <a:ext cx="15" cy="15"/>
              </a:xfrm>
              <a:custGeom>
                <a:avLst/>
                <a:gdLst>
                  <a:gd name="T0" fmla="*/ 0 w 15"/>
                  <a:gd name="T1" fmla="*/ 14 h 15"/>
                  <a:gd name="T2" fmla="*/ 14 w 15"/>
                  <a:gd name="T3" fmla="*/ 0 h 15"/>
                  <a:gd name="T4" fmla="*/ 15 w 15"/>
                  <a:gd name="T5" fmla="*/ 2 h 15"/>
                  <a:gd name="T6" fmla="*/ 1 w 15"/>
                  <a:gd name="T7" fmla="*/ 15 h 15"/>
                  <a:gd name="T8" fmla="*/ 0 w 15"/>
                  <a:gd name="T9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0" y="14"/>
                    </a:moveTo>
                    <a:lnTo>
                      <a:pt x="14" y="0"/>
                    </a:lnTo>
                    <a:lnTo>
                      <a:pt x="15" y="2"/>
                    </a:lnTo>
                    <a:lnTo>
                      <a:pt x="1" y="15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58" name="Freeform 570"/>
              <p:cNvSpPr>
                <a:spLocks/>
              </p:cNvSpPr>
              <p:nvPr/>
            </p:nvSpPr>
            <p:spPr bwMode="auto">
              <a:xfrm>
                <a:off x="3974" y="3066"/>
                <a:ext cx="43" cy="43"/>
              </a:xfrm>
              <a:custGeom>
                <a:avLst/>
                <a:gdLst>
                  <a:gd name="T0" fmla="*/ 0 w 43"/>
                  <a:gd name="T1" fmla="*/ 40 h 43"/>
                  <a:gd name="T2" fmla="*/ 41 w 43"/>
                  <a:gd name="T3" fmla="*/ 0 h 43"/>
                  <a:gd name="T4" fmla="*/ 43 w 43"/>
                  <a:gd name="T5" fmla="*/ 3 h 43"/>
                  <a:gd name="T6" fmla="*/ 2 w 43"/>
                  <a:gd name="T7" fmla="*/ 43 h 43"/>
                  <a:gd name="T8" fmla="*/ 0 w 43"/>
                  <a:gd name="T9" fmla="*/ 4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3">
                    <a:moveTo>
                      <a:pt x="0" y="40"/>
                    </a:moveTo>
                    <a:lnTo>
                      <a:pt x="41" y="0"/>
                    </a:lnTo>
                    <a:lnTo>
                      <a:pt x="43" y="3"/>
                    </a:lnTo>
                    <a:lnTo>
                      <a:pt x="2" y="4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59" name="Freeform 571"/>
              <p:cNvSpPr>
                <a:spLocks/>
              </p:cNvSpPr>
              <p:nvPr/>
            </p:nvSpPr>
            <p:spPr bwMode="auto">
              <a:xfrm>
                <a:off x="3978" y="3071"/>
                <a:ext cx="44" cy="42"/>
              </a:xfrm>
              <a:custGeom>
                <a:avLst/>
                <a:gdLst>
                  <a:gd name="T0" fmla="*/ 0 w 44"/>
                  <a:gd name="T1" fmla="*/ 40 h 42"/>
                  <a:gd name="T2" fmla="*/ 41 w 44"/>
                  <a:gd name="T3" fmla="*/ 0 h 42"/>
                  <a:gd name="T4" fmla="*/ 44 w 44"/>
                  <a:gd name="T5" fmla="*/ 2 h 42"/>
                  <a:gd name="T6" fmla="*/ 3 w 44"/>
                  <a:gd name="T7" fmla="*/ 42 h 42"/>
                  <a:gd name="T8" fmla="*/ 0 w 44"/>
                  <a:gd name="T9" fmla="*/ 4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2">
                    <a:moveTo>
                      <a:pt x="0" y="40"/>
                    </a:moveTo>
                    <a:lnTo>
                      <a:pt x="41" y="0"/>
                    </a:lnTo>
                    <a:lnTo>
                      <a:pt x="44" y="2"/>
                    </a:lnTo>
                    <a:lnTo>
                      <a:pt x="3" y="42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60" name="Freeform 572"/>
              <p:cNvSpPr>
                <a:spLocks/>
              </p:cNvSpPr>
              <p:nvPr/>
            </p:nvSpPr>
            <p:spPr bwMode="auto">
              <a:xfrm>
                <a:off x="3983" y="3075"/>
                <a:ext cx="44" cy="43"/>
              </a:xfrm>
              <a:custGeom>
                <a:avLst/>
                <a:gdLst>
                  <a:gd name="T0" fmla="*/ 0 w 44"/>
                  <a:gd name="T1" fmla="*/ 40 h 43"/>
                  <a:gd name="T2" fmla="*/ 41 w 44"/>
                  <a:gd name="T3" fmla="*/ 0 h 43"/>
                  <a:gd name="T4" fmla="*/ 44 w 44"/>
                  <a:gd name="T5" fmla="*/ 3 h 43"/>
                  <a:gd name="T6" fmla="*/ 3 w 44"/>
                  <a:gd name="T7" fmla="*/ 43 h 43"/>
                  <a:gd name="T8" fmla="*/ 0 w 44"/>
                  <a:gd name="T9" fmla="*/ 4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3">
                    <a:moveTo>
                      <a:pt x="0" y="40"/>
                    </a:moveTo>
                    <a:lnTo>
                      <a:pt x="41" y="0"/>
                    </a:lnTo>
                    <a:lnTo>
                      <a:pt x="44" y="3"/>
                    </a:lnTo>
                    <a:lnTo>
                      <a:pt x="3" y="4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61" name="Freeform 573"/>
              <p:cNvSpPr>
                <a:spLocks/>
              </p:cNvSpPr>
              <p:nvPr/>
            </p:nvSpPr>
            <p:spPr bwMode="auto">
              <a:xfrm>
                <a:off x="3988" y="3080"/>
                <a:ext cx="43" cy="44"/>
              </a:xfrm>
              <a:custGeom>
                <a:avLst/>
                <a:gdLst>
                  <a:gd name="T0" fmla="*/ 0 w 43"/>
                  <a:gd name="T1" fmla="*/ 41 h 44"/>
                  <a:gd name="T2" fmla="*/ 41 w 43"/>
                  <a:gd name="T3" fmla="*/ 0 h 44"/>
                  <a:gd name="T4" fmla="*/ 43 w 43"/>
                  <a:gd name="T5" fmla="*/ 3 h 44"/>
                  <a:gd name="T6" fmla="*/ 2 w 43"/>
                  <a:gd name="T7" fmla="*/ 44 h 44"/>
                  <a:gd name="T8" fmla="*/ 0 w 43"/>
                  <a:gd name="T9" fmla="*/ 4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4">
                    <a:moveTo>
                      <a:pt x="0" y="41"/>
                    </a:moveTo>
                    <a:lnTo>
                      <a:pt x="41" y="0"/>
                    </a:lnTo>
                    <a:lnTo>
                      <a:pt x="43" y="3"/>
                    </a:lnTo>
                    <a:lnTo>
                      <a:pt x="2" y="44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62" name="Freeform 574"/>
              <p:cNvSpPr>
                <a:spLocks/>
              </p:cNvSpPr>
              <p:nvPr/>
            </p:nvSpPr>
            <p:spPr bwMode="auto">
              <a:xfrm>
                <a:off x="3992" y="3085"/>
                <a:ext cx="44" cy="44"/>
              </a:xfrm>
              <a:custGeom>
                <a:avLst/>
                <a:gdLst>
                  <a:gd name="T0" fmla="*/ 0 w 44"/>
                  <a:gd name="T1" fmla="*/ 41 h 44"/>
                  <a:gd name="T2" fmla="*/ 41 w 44"/>
                  <a:gd name="T3" fmla="*/ 0 h 44"/>
                  <a:gd name="T4" fmla="*/ 44 w 44"/>
                  <a:gd name="T5" fmla="*/ 3 h 44"/>
                  <a:gd name="T6" fmla="*/ 3 w 44"/>
                  <a:gd name="T7" fmla="*/ 44 h 44"/>
                  <a:gd name="T8" fmla="*/ 0 w 44"/>
                  <a:gd name="T9" fmla="*/ 4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4">
                    <a:moveTo>
                      <a:pt x="0" y="41"/>
                    </a:moveTo>
                    <a:lnTo>
                      <a:pt x="41" y="0"/>
                    </a:lnTo>
                    <a:lnTo>
                      <a:pt x="44" y="3"/>
                    </a:lnTo>
                    <a:lnTo>
                      <a:pt x="3" y="44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63" name="Freeform 575"/>
              <p:cNvSpPr>
                <a:spLocks/>
              </p:cNvSpPr>
              <p:nvPr/>
            </p:nvSpPr>
            <p:spPr bwMode="auto">
              <a:xfrm>
                <a:off x="3997" y="3090"/>
                <a:ext cx="44" cy="43"/>
              </a:xfrm>
              <a:custGeom>
                <a:avLst/>
                <a:gdLst>
                  <a:gd name="T0" fmla="*/ 0 w 44"/>
                  <a:gd name="T1" fmla="*/ 41 h 43"/>
                  <a:gd name="T2" fmla="*/ 41 w 44"/>
                  <a:gd name="T3" fmla="*/ 0 h 43"/>
                  <a:gd name="T4" fmla="*/ 44 w 44"/>
                  <a:gd name="T5" fmla="*/ 2 h 43"/>
                  <a:gd name="T6" fmla="*/ 3 w 44"/>
                  <a:gd name="T7" fmla="*/ 43 h 43"/>
                  <a:gd name="T8" fmla="*/ 0 w 44"/>
                  <a:gd name="T9" fmla="*/ 4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3">
                    <a:moveTo>
                      <a:pt x="0" y="41"/>
                    </a:moveTo>
                    <a:lnTo>
                      <a:pt x="41" y="0"/>
                    </a:lnTo>
                    <a:lnTo>
                      <a:pt x="44" y="2"/>
                    </a:lnTo>
                    <a:lnTo>
                      <a:pt x="3" y="43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64" name="Freeform 576"/>
              <p:cNvSpPr>
                <a:spLocks/>
              </p:cNvSpPr>
              <p:nvPr/>
            </p:nvSpPr>
            <p:spPr bwMode="auto">
              <a:xfrm>
                <a:off x="4002" y="3094"/>
                <a:ext cx="43" cy="44"/>
              </a:xfrm>
              <a:custGeom>
                <a:avLst/>
                <a:gdLst>
                  <a:gd name="T0" fmla="*/ 0 w 43"/>
                  <a:gd name="T1" fmla="*/ 41 h 44"/>
                  <a:gd name="T2" fmla="*/ 41 w 43"/>
                  <a:gd name="T3" fmla="*/ 0 h 44"/>
                  <a:gd name="T4" fmla="*/ 43 w 43"/>
                  <a:gd name="T5" fmla="*/ 3 h 44"/>
                  <a:gd name="T6" fmla="*/ 2 w 43"/>
                  <a:gd name="T7" fmla="*/ 44 h 44"/>
                  <a:gd name="T8" fmla="*/ 0 w 43"/>
                  <a:gd name="T9" fmla="*/ 4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4">
                    <a:moveTo>
                      <a:pt x="0" y="41"/>
                    </a:moveTo>
                    <a:lnTo>
                      <a:pt x="41" y="0"/>
                    </a:lnTo>
                    <a:lnTo>
                      <a:pt x="43" y="3"/>
                    </a:lnTo>
                    <a:lnTo>
                      <a:pt x="2" y="44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65" name="Freeform 577"/>
              <p:cNvSpPr>
                <a:spLocks/>
              </p:cNvSpPr>
              <p:nvPr/>
            </p:nvSpPr>
            <p:spPr bwMode="auto">
              <a:xfrm>
                <a:off x="4006" y="3120"/>
                <a:ext cx="23" cy="23"/>
              </a:xfrm>
              <a:custGeom>
                <a:avLst/>
                <a:gdLst>
                  <a:gd name="T0" fmla="*/ 0 w 23"/>
                  <a:gd name="T1" fmla="*/ 20 h 23"/>
                  <a:gd name="T2" fmla="*/ 21 w 23"/>
                  <a:gd name="T3" fmla="*/ 0 h 23"/>
                  <a:gd name="T4" fmla="*/ 23 w 23"/>
                  <a:gd name="T5" fmla="*/ 3 h 23"/>
                  <a:gd name="T6" fmla="*/ 3 w 23"/>
                  <a:gd name="T7" fmla="*/ 23 h 23"/>
                  <a:gd name="T8" fmla="*/ 0 w 23"/>
                  <a:gd name="T9" fmla="*/ 2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3">
                    <a:moveTo>
                      <a:pt x="0" y="20"/>
                    </a:moveTo>
                    <a:lnTo>
                      <a:pt x="21" y="0"/>
                    </a:lnTo>
                    <a:lnTo>
                      <a:pt x="23" y="3"/>
                    </a:lnTo>
                    <a:lnTo>
                      <a:pt x="3" y="23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66" name="Freeform 578"/>
              <p:cNvSpPr>
                <a:spLocks/>
              </p:cNvSpPr>
              <p:nvPr/>
            </p:nvSpPr>
            <p:spPr bwMode="auto">
              <a:xfrm>
                <a:off x="4022" y="3019"/>
                <a:ext cx="44" cy="42"/>
              </a:xfrm>
              <a:custGeom>
                <a:avLst/>
                <a:gdLst>
                  <a:gd name="T0" fmla="*/ 0 w 44"/>
                  <a:gd name="T1" fmla="*/ 40 h 42"/>
                  <a:gd name="T2" fmla="*/ 41 w 44"/>
                  <a:gd name="T3" fmla="*/ 0 h 42"/>
                  <a:gd name="T4" fmla="*/ 44 w 44"/>
                  <a:gd name="T5" fmla="*/ 2 h 42"/>
                  <a:gd name="T6" fmla="*/ 3 w 44"/>
                  <a:gd name="T7" fmla="*/ 42 h 42"/>
                  <a:gd name="T8" fmla="*/ 0 w 44"/>
                  <a:gd name="T9" fmla="*/ 4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2">
                    <a:moveTo>
                      <a:pt x="0" y="40"/>
                    </a:moveTo>
                    <a:lnTo>
                      <a:pt x="41" y="0"/>
                    </a:lnTo>
                    <a:lnTo>
                      <a:pt x="44" y="2"/>
                    </a:lnTo>
                    <a:lnTo>
                      <a:pt x="3" y="42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67" name="Freeform 579"/>
              <p:cNvSpPr>
                <a:spLocks/>
              </p:cNvSpPr>
              <p:nvPr/>
            </p:nvSpPr>
            <p:spPr bwMode="auto">
              <a:xfrm>
                <a:off x="4027" y="3023"/>
                <a:ext cx="43" cy="43"/>
              </a:xfrm>
              <a:custGeom>
                <a:avLst/>
                <a:gdLst>
                  <a:gd name="T0" fmla="*/ 0 w 43"/>
                  <a:gd name="T1" fmla="*/ 40 h 43"/>
                  <a:gd name="T2" fmla="*/ 41 w 43"/>
                  <a:gd name="T3" fmla="*/ 0 h 43"/>
                  <a:gd name="T4" fmla="*/ 43 w 43"/>
                  <a:gd name="T5" fmla="*/ 3 h 43"/>
                  <a:gd name="T6" fmla="*/ 2 w 43"/>
                  <a:gd name="T7" fmla="*/ 43 h 43"/>
                  <a:gd name="T8" fmla="*/ 0 w 43"/>
                  <a:gd name="T9" fmla="*/ 4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3">
                    <a:moveTo>
                      <a:pt x="0" y="40"/>
                    </a:moveTo>
                    <a:lnTo>
                      <a:pt x="41" y="0"/>
                    </a:lnTo>
                    <a:lnTo>
                      <a:pt x="43" y="3"/>
                    </a:lnTo>
                    <a:lnTo>
                      <a:pt x="2" y="4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68" name="Freeform 580"/>
              <p:cNvSpPr>
                <a:spLocks/>
              </p:cNvSpPr>
              <p:nvPr/>
            </p:nvSpPr>
            <p:spPr bwMode="auto">
              <a:xfrm>
                <a:off x="4031" y="3028"/>
                <a:ext cx="44" cy="43"/>
              </a:xfrm>
              <a:custGeom>
                <a:avLst/>
                <a:gdLst>
                  <a:gd name="T0" fmla="*/ 0 w 44"/>
                  <a:gd name="T1" fmla="*/ 40 h 43"/>
                  <a:gd name="T2" fmla="*/ 41 w 44"/>
                  <a:gd name="T3" fmla="*/ 0 h 43"/>
                  <a:gd name="T4" fmla="*/ 44 w 44"/>
                  <a:gd name="T5" fmla="*/ 3 h 43"/>
                  <a:gd name="T6" fmla="*/ 3 w 44"/>
                  <a:gd name="T7" fmla="*/ 43 h 43"/>
                  <a:gd name="T8" fmla="*/ 0 w 44"/>
                  <a:gd name="T9" fmla="*/ 4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3">
                    <a:moveTo>
                      <a:pt x="0" y="40"/>
                    </a:moveTo>
                    <a:lnTo>
                      <a:pt x="41" y="0"/>
                    </a:lnTo>
                    <a:lnTo>
                      <a:pt x="44" y="3"/>
                    </a:lnTo>
                    <a:lnTo>
                      <a:pt x="3" y="4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69" name="Freeform 581"/>
              <p:cNvSpPr>
                <a:spLocks/>
              </p:cNvSpPr>
              <p:nvPr/>
            </p:nvSpPr>
            <p:spPr bwMode="auto">
              <a:xfrm>
                <a:off x="4036" y="3033"/>
                <a:ext cx="43" cy="43"/>
              </a:xfrm>
              <a:custGeom>
                <a:avLst/>
                <a:gdLst>
                  <a:gd name="T0" fmla="*/ 0 w 43"/>
                  <a:gd name="T1" fmla="*/ 40 h 43"/>
                  <a:gd name="T2" fmla="*/ 41 w 43"/>
                  <a:gd name="T3" fmla="*/ 0 h 43"/>
                  <a:gd name="T4" fmla="*/ 43 w 43"/>
                  <a:gd name="T5" fmla="*/ 3 h 43"/>
                  <a:gd name="T6" fmla="*/ 3 w 43"/>
                  <a:gd name="T7" fmla="*/ 43 h 43"/>
                  <a:gd name="T8" fmla="*/ 0 w 43"/>
                  <a:gd name="T9" fmla="*/ 4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3">
                    <a:moveTo>
                      <a:pt x="0" y="40"/>
                    </a:moveTo>
                    <a:lnTo>
                      <a:pt x="41" y="0"/>
                    </a:lnTo>
                    <a:lnTo>
                      <a:pt x="43" y="3"/>
                    </a:lnTo>
                    <a:lnTo>
                      <a:pt x="3" y="4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70" name="Freeform 582"/>
              <p:cNvSpPr>
                <a:spLocks/>
              </p:cNvSpPr>
              <p:nvPr/>
            </p:nvSpPr>
            <p:spPr bwMode="auto">
              <a:xfrm>
                <a:off x="4041" y="3038"/>
                <a:ext cx="43" cy="42"/>
              </a:xfrm>
              <a:custGeom>
                <a:avLst/>
                <a:gdLst>
                  <a:gd name="T0" fmla="*/ 0 w 43"/>
                  <a:gd name="T1" fmla="*/ 40 h 42"/>
                  <a:gd name="T2" fmla="*/ 40 w 43"/>
                  <a:gd name="T3" fmla="*/ 0 h 42"/>
                  <a:gd name="T4" fmla="*/ 43 w 43"/>
                  <a:gd name="T5" fmla="*/ 2 h 42"/>
                  <a:gd name="T6" fmla="*/ 2 w 43"/>
                  <a:gd name="T7" fmla="*/ 42 h 42"/>
                  <a:gd name="T8" fmla="*/ 0 w 43"/>
                  <a:gd name="T9" fmla="*/ 4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2">
                    <a:moveTo>
                      <a:pt x="0" y="40"/>
                    </a:moveTo>
                    <a:lnTo>
                      <a:pt x="40" y="0"/>
                    </a:lnTo>
                    <a:lnTo>
                      <a:pt x="43" y="2"/>
                    </a:lnTo>
                    <a:lnTo>
                      <a:pt x="2" y="42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71" name="Freeform 583"/>
              <p:cNvSpPr>
                <a:spLocks/>
              </p:cNvSpPr>
              <p:nvPr/>
            </p:nvSpPr>
            <p:spPr bwMode="auto">
              <a:xfrm>
                <a:off x="4045" y="3042"/>
                <a:ext cx="44" cy="43"/>
              </a:xfrm>
              <a:custGeom>
                <a:avLst/>
                <a:gdLst>
                  <a:gd name="T0" fmla="*/ 0 w 44"/>
                  <a:gd name="T1" fmla="*/ 40 h 43"/>
                  <a:gd name="T2" fmla="*/ 41 w 44"/>
                  <a:gd name="T3" fmla="*/ 0 h 43"/>
                  <a:gd name="T4" fmla="*/ 44 w 44"/>
                  <a:gd name="T5" fmla="*/ 3 h 43"/>
                  <a:gd name="T6" fmla="*/ 3 w 44"/>
                  <a:gd name="T7" fmla="*/ 43 h 43"/>
                  <a:gd name="T8" fmla="*/ 0 w 44"/>
                  <a:gd name="T9" fmla="*/ 4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3">
                    <a:moveTo>
                      <a:pt x="0" y="40"/>
                    </a:moveTo>
                    <a:lnTo>
                      <a:pt x="41" y="0"/>
                    </a:lnTo>
                    <a:lnTo>
                      <a:pt x="44" y="3"/>
                    </a:lnTo>
                    <a:lnTo>
                      <a:pt x="3" y="4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72" name="Freeform 584"/>
              <p:cNvSpPr>
                <a:spLocks/>
              </p:cNvSpPr>
              <p:nvPr/>
            </p:nvSpPr>
            <p:spPr bwMode="auto">
              <a:xfrm>
                <a:off x="4050" y="3047"/>
                <a:ext cx="43" cy="43"/>
              </a:xfrm>
              <a:custGeom>
                <a:avLst/>
                <a:gdLst>
                  <a:gd name="T0" fmla="*/ 0 w 43"/>
                  <a:gd name="T1" fmla="*/ 40 h 43"/>
                  <a:gd name="T2" fmla="*/ 41 w 43"/>
                  <a:gd name="T3" fmla="*/ 0 h 43"/>
                  <a:gd name="T4" fmla="*/ 43 w 43"/>
                  <a:gd name="T5" fmla="*/ 3 h 43"/>
                  <a:gd name="T6" fmla="*/ 3 w 43"/>
                  <a:gd name="T7" fmla="*/ 43 h 43"/>
                  <a:gd name="T8" fmla="*/ 0 w 43"/>
                  <a:gd name="T9" fmla="*/ 4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3">
                    <a:moveTo>
                      <a:pt x="0" y="40"/>
                    </a:moveTo>
                    <a:lnTo>
                      <a:pt x="41" y="0"/>
                    </a:lnTo>
                    <a:lnTo>
                      <a:pt x="43" y="3"/>
                    </a:lnTo>
                    <a:lnTo>
                      <a:pt x="3" y="4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73" name="Freeform 585"/>
              <p:cNvSpPr>
                <a:spLocks/>
              </p:cNvSpPr>
              <p:nvPr/>
            </p:nvSpPr>
            <p:spPr bwMode="auto">
              <a:xfrm>
                <a:off x="4055" y="3064"/>
                <a:ext cx="31" cy="31"/>
              </a:xfrm>
              <a:custGeom>
                <a:avLst/>
                <a:gdLst>
                  <a:gd name="T0" fmla="*/ 0 w 31"/>
                  <a:gd name="T1" fmla="*/ 28 h 31"/>
                  <a:gd name="T2" fmla="*/ 28 w 31"/>
                  <a:gd name="T3" fmla="*/ 0 h 31"/>
                  <a:gd name="T4" fmla="*/ 31 w 31"/>
                  <a:gd name="T5" fmla="*/ 2 h 31"/>
                  <a:gd name="T6" fmla="*/ 2 w 31"/>
                  <a:gd name="T7" fmla="*/ 31 h 31"/>
                  <a:gd name="T8" fmla="*/ 0 w 31"/>
                  <a:gd name="T9" fmla="*/ 28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1">
                    <a:moveTo>
                      <a:pt x="0" y="28"/>
                    </a:moveTo>
                    <a:lnTo>
                      <a:pt x="28" y="0"/>
                    </a:lnTo>
                    <a:lnTo>
                      <a:pt x="31" y="2"/>
                    </a:lnTo>
                    <a:lnTo>
                      <a:pt x="2" y="31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74" name="Freeform 586"/>
              <p:cNvSpPr>
                <a:spLocks/>
              </p:cNvSpPr>
              <p:nvPr/>
            </p:nvSpPr>
            <p:spPr bwMode="auto">
              <a:xfrm>
                <a:off x="4128" y="2816"/>
                <a:ext cx="232" cy="261"/>
              </a:xfrm>
              <a:custGeom>
                <a:avLst/>
                <a:gdLst>
                  <a:gd name="T0" fmla="*/ 94 w 232"/>
                  <a:gd name="T1" fmla="*/ 0 h 261"/>
                  <a:gd name="T2" fmla="*/ 232 w 232"/>
                  <a:gd name="T3" fmla="*/ 65 h 261"/>
                  <a:gd name="T4" fmla="*/ 139 w 232"/>
                  <a:gd name="T5" fmla="*/ 261 h 261"/>
                  <a:gd name="T6" fmla="*/ 0 w 232"/>
                  <a:gd name="T7" fmla="*/ 196 h 261"/>
                  <a:gd name="T8" fmla="*/ 94 w 232"/>
                  <a:gd name="T9" fmla="*/ 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261">
                    <a:moveTo>
                      <a:pt x="94" y="0"/>
                    </a:moveTo>
                    <a:lnTo>
                      <a:pt x="232" y="65"/>
                    </a:lnTo>
                    <a:lnTo>
                      <a:pt x="139" y="261"/>
                    </a:lnTo>
                    <a:lnTo>
                      <a:pt x="0" y="19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75" name="Freeform 587"/>
              <p:cNvSpPr>
                <a:spLocks/>
              </p:cNvSpPr>
              <p:nvPr/>
            </p:nvSpPr>
            <p:spPr bwMode="auto">
              <a:xfrm>
                <a:off x="4246" y="2854"/>
                <a:ext cx="68" cy="35"/>
              </a:xfrm>
              <a:custGeom>
                <a:avLst/>
                <a:gdLst>
                  <a:gd name="T0" fmla="*/ 1 w 68"/>
                  <a:gd name="T1" fmla="*/ 0 h 35"/>
                  <a:gd name="T2" fmla="*/ 68 w 68"/>
                  <a:gd name="T3" fmla="*/ 31 h 35"/>
                  <a:gd name="T4" fmla="*/ 67 w 68"/>
                  <a:gd name="T5" fmla="*/ 35 h 35"/>
                  <a:gd name="T6" fmla="*/ 0 w 68"/>
                  <a:gd name="T7" fmla="*/ 3 h 35"/>
                  <a:gd name="T8" fmla="*/ 1 w 68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5">
                    <a:moveTo>
                      <a:pt x="1" y="0"/>
                    </a:moveTo>
                    <a:lnTo>
                      <a:pt x="68" y="31"/>
                    </a:lnTo>
                    <a:lnTo>
                      <a:pt x="67" y="35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76" name="Freeform 588"/>
              <p:cNvSpPr>
                <a:spLocks/>
              </p:cNvSpPr>
              <p:nvPr/>
            </p:nvSpPr>
            <p:spPr bwMode="auto">
              <a:xfrm>
                <a:off x="4219" y="2851"/>
                <a:ext cx="114" cy="57"/>
              </a:xfrm>
              <a:custGeom>
                <a:avLst/>
                <a:gdLst>
                  <a:gd name="T0" fmla="*/ 2 w 114"/>
                  <a:gd name="T1" fmla="*/ 0 h 57"/>
                  <a:gd name="T2" fmla="*/ 114 w 114"/>
                  <a:gd name="T3" fmla="*/ 54 h 57"/>
                  <a:gd name="T4" fmla="*/ 113 w 114"/>
                  <a:gd name="T5" fmla="*/ 57 h 57"/>
                  <a:gd name="T6" fmla="*/ 0 w 114"/>
                  <a:gd name="T7" fmla="*/ 4 h 57"/>
                  <a:gd name="T8" fmla="*/ 2 w 114"/>
                  <a:gd name="T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57">
                    <a:moveTo>
                      <a:pt x="2" y="0"/>
                    </a:moveTo>
                    <a:lnTo>
                      <a:pt x="114" y="54"/>
                    </a:lnTo>
                    <a:lnTo>
                      <a:pt x="113" y="57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77" name="Freeform 589"/>
              <p:cNvSpPr>
                <a:spLocks/>
              </p:cNvSpPr>
              <p:nvPr/>
            </p:nvSpPr>
            <p:spPr bwMode="auto">
              <a:xfrm>
                <a:off x="4216" y="2857"/>
                <a:ext cx="114" cy="57"/>
              </a:xfrm>
              <a:custGeom>
                <a:avLst/>
                <a:gdLst>
                  <a:gd name="T0" fmla="*/ 2 w 114"/>
                  <a:gd name="T1" fmla="*/ 0 h 57"/>
                  <a:gd name="T2" fmla="*/ 114 w 114"/>
                  <a:gd name="T3" fmla="*/ 54 h 57"/>
                  <a:gd name="T4" fmla="*/ 113 w 114"/>
                  <a:gd name="T5" fmla="*/ 57 h 57"/>
                  <a:gd name="T6" fmla="*/ 0 w 114"/>
                  <a:gd name="T7" fmla="*/ 4 h 57"/>
                  <a:gd name="T8" fmla="*/ 2 w 114"/>
                  <a:gd name="T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57">
                    <a:moveTo>
                      <a:pt x="2" y="0"/>
                    </a:moveTo>
                    <a:lnTo>
                      <a:pt x="114" y="54"/>
                    </a:lnTo>
                    <a:lnTo>
                      <a:pt x="113" y="57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78" name="Freeform 590"/>
              <p:cNvSpPr>
                <a:spLocks/>
              </p:cNvSpPr>
              <p:nvPr/>
            </p:nvSpPr>
            <p:spPr bwMode="auto">
              <a:xfrm>
                <a:off x="4213" y="2863"/>
                <a:ext cx="114" cy="57"/>
              </a:xfrm>
              <a:custGeom>
                <a:avLst/>
                <a:gdLst>
                  <a:gd name="T0" fmla="*/ 2 w 114"/>
                  <a:gd name="T1" fmla="*/ 0 h 57"/>
                  <a:gd name="T2" fmla="*/ 114 w 114"/>
                  <a:gd name="T3" fmla="*/ 54 h 57"/>
                  <a:gd name="T4" fmla="*/ 113 w 114"/>
                  <a:gd name="T5" fmla="*/ 57 h 57"/>
                  <a:gd name="T6" fmla="*/ 0 w 114"/>
                  <a:gd name="T7" fmla="*/ 4 h 57"/>
                  <a:gd name="T8" fmla="*/ 2 w 114"/>
                  <a:gd name="T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57">
                    <a:moveTo>
                      <a:pt x="2" y="0"/>
                    </a:moveTo>
                    <a:lnTo>
                      <a:pt x="114" y="54"/>
                    </a:lnTo>
                    <a:lnTo>
                      <a:pt x="113" y="57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79" name="Freeform 591"/>
              <p:cNvSpPr>
                <a:spLocks/>
              </p:cNvSpPr>
              <p:nvPr/>
            </p:nvSpPr>
            <p:spPr bwMode="auto">
              <a:xfrm>
                <a:off x="4210" y="2869"/>
                <a:ext cx="115" cy="57"/>
              </a:xfrm>
              <a:custGeom>
                <a:avLst/>
                <a:gdLst>
                  <a:gd name="T0" fmla="*/ 2 w 115"/>
                  <a:gd name="T1" fmla="*/ 0 h 57"/>
                  <a:gd name="T2" fmla="*/ 115 w 115"/>
                  <a:gd name="T3" fmla="*/ 54 h 57"/>
                  <a:gd name="T4" fmla="*/ 113 w 115"/>
                  <a:gd name="T5" fmla="*/ 57 h 57"/>
                  <a:gd name="T6" fmla="*/ 0 w 115"/>
                  <a:gd name="T7" fmla="*/ 4 h 57"/>
                  <a:gd name="T8" fmla="*/ 2 w 115"/>
                  <a:gd name="T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" h="57">
                    <a:moveTo>
                      <a:pt x="2" y="0"/>
                    </a:moveTo>
                    <a:lnTo>
                      <a:pt x="115" y="54"/>
                    </a:lnTo>
                    <a:lnTo>
                      <a:pt x="113" y="57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80" name="Freeform 592"/>
              <p:cNvSpPr>
                <a:spLocks/>
              </p:cNvSpPr>
              <p:nvPr/>
            </p:nvSpPr>
            <p:spPr bwMode="auto">
              <a:xfrm>
                <a:off x="4207" y="2875"/>
                <a:ext cx="115" cy="57"/>
              </a:xfrm>
              <a:custGeom>
                <a:avLst/>
                <a:gdLst>
                  <a:gd name="T0" fmla="*/ 2 w 115"/>
                  <a:gd name="T1" fmla="*/ 0 h 57"/>
                  <a:gd name="T2" fmla="*/ 115 w 115"/>
                  <a:gd name="T3" fmla="*/ 54 h 57"/>
                  <a:gd name="T4" fmla="*/ 113 w 115"/>
                  <a:gd name="T5" fmla="*/ 57 h 57"/>
                  <a:gd name="T6" fmla="*/ 0 w 115"/>
                  <a:gd name="T7" fmla="*/ 4 h 57"/>
                  <a:gd name="T8" fmla="*/ 2 w 115"/>
                  <a:gd name="T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" h="57">
                    <a:moveTo>
                      <a:pt x="2" y="0"/>
                    </a:moveTo>
                    <a:lnTo>
                      <a:pt x="115" y="54"/>
                    </a:lnTo>
                    <a:lnTo>
                      <a:pt x="113" y="57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81" name="Freeform 593"/>
              <p:cNvSpPr>
                <a:spLocks/>
              </p:cNvSpPr>
              <p:nvPr/>
            </p:nvSpPr>
            <p:spPr bwMode="auto">
              <a:xfrm>
                <a:off x="4205" y="2881"/>
                <a:ext cx="114" cy="58"/>
              </a:xfrm>
              <a:custGeom>
                <a:avLst/>
                <a:gdLst>
                  <a:gd name="T0" fmla="*/ 1 w 114"/>
                  <a:gd name="T1" fmla="*/ 0 h 58"/>
                  <a:gd name="T2" fmla="*/ 114 w 114"/>
                  <a:gd name="T3" fmla="*/ 55 h 58"/>
                  <a:gd name="T4" fmla="*/ 112 w 114"/>
                  <a:gd name="T5" fmla="*/ 58 h 58"/>
                  <a:gd name="T6" fmla="*/ 0 w 114"/>
                  <a:gd name="T7" fmla="*/ 4 h 58"/>
                  <a:gd name="T8" fmla="*/ 1 w 114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58">
                    <a:moveTo>
                      <a:pt x="1" y="0"/>
                    </a:moveTo>
                    <a:lnTo>
                      <a:pt x="114" y="55"/>
                    </a:lnTo>
                    <a:lnTo>
                      <a:pt x="112" y="58"/>
                    </a:lnTo>
                    <a:lnTo>
                      <a:pt x="0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82" name="Freeform 594"/>
              <p:cNvSpPr>
                <a:spLocks/>
              </p:cNvSpPr>
              <p:nvPr/>
            </p:nvSpPr>
            <p:spPr bwMode="auto">
              <a:xfrm>
                <a:off x="4202" y="2887"/>
                <a:ext cx="114" cy="58"/>
              </a:xfrm>
              <a:custGeom>
                <a:avLst/>
                <a:gdLst>
                  <a:gd name="T0" fmla="*/ 1 w 114"/>
                  <a:gd name="T1" fmla="*/ 0 h 58"/>
                  <a:gd name="T2" fmla="*/ 114 w 114"/>
                  <a:gd name="T3" fmla="*/ 55 h 58"/>
                  <a:gd name="T4" fmla="*/ 112 w 114"/>
                  <a:gd name="T5" fmla="*/ 58 h 58"/>
                  <a:gd name="T6" fmla="*/ 0 w 114"/>
                  <a:gd name="T7" fmla="*/ 4 h 58"/>
                  <a:gd name="T8" fmla="*/ 1 w 114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58">
                    <a:moveTo>
                      <a:pt x="1" y="0"/>
                    </a:moveTo>
                    <a:lnTo>
                      <a:pt x="114" y="55"/>
                    </a:lnTo>
                    <a:lnTo>
                      <a:pt x="112" y="58"/>
                    </a:lnTo>
                    <a:lnTo>
                      <a:pt x="0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83" name="Freeform 595"/>
              <p:cNvSpPr>
                <a:spLocks/>
              </p:cNvSpPr>
              <p:nvPr/>
            </p:nvSpPr>
            <p:spPr bwMode="auto">
              <a:xfrm>
                <a:off x="4199" y="2893"/>
                <a:ext cx="114" cy="58"/>
              </a:xfrm>
              <a:custGeom>
                <a:avLst/>
                <a:gdLst>
                  <a:gd name="T0" fmla="*/ 2 w 114"/>
                  <a:gd name="T1" fmla="*/ 0 h 58"/>
                  <a:gd name="T2" fmla="*/ 114 w 114"/>
                  <a:gd name="T3" fmla="*/ 55 h 58"/>
                  <a:gd name="T4" fmla="*/ 113 w 114"/>
                  <a:gd name="T5" fmla="*/ 58 h 58"/>
                  <a:gd name="T6" fmla="*/ 0 w 114"/>
                  <a:gd name="T7" fmla="*/ 4 h 58"/>
                  <a:gd name="T8" fmla="*/ 2 w 114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58">
                    <a:moveTo>
                      <a:pt x="2" y="0"/>
                    </a:moveTo>
                    <a:lnTo>
                      <a:pt x="114" y="55"/>
                    </a:lnTo>
                    <a:lnTo>
                      <a:pt x="113" y="58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84" name="Freeform 596"/>
              <p:cNvSpPr>
                <a:spLocks/>
              </p:cNvSpPr>
              <p:nvPr/>
            </p:nvSpPr>
            <p:spPr bwMode="auto">
              <a:xfrm>
                <a:off x="4196" y="2899"/>
                <a:ext cx="58" cy="31"/>
              </a:xfrm>
              <a:custGeom>
                <a:avLst/>
                <a:gdLst>
                  <a:gd name="T0" fmla="*/ 2 w 58"/>
                  <a:gd name="T1" fmla="*/ 0 h 31"/>
                  <a:gd name="T2" fmla="*/ 58 w 58"/>
                  <a:gd name="T3" fmla="*/ 27 h 31"/>
                  <a:gd name="T4" fmla="*/ 56 w 58"/>
                  <a:gd name="T5" fmla="*/ 31 h 31"/>
                  <a:gd name="T6" fmla="*/ 0 w 58"/>
                  <a:gd name="T7" fmla="*/ 4 h 31"/>
                  <a:gd name="T8" fmla="*/ 2 w 58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31">
                    <a:moveTo>
                      <a:pt x="2" y="0"/>
                    </a:moveTo>
                    <a:lnTo>
                      <a:pt x="58" y="27"/>
                    </a:lnTo>
                    <a:lnTo>
                      <a:pt x="56" y="31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85" name="Freeform 597"/>
              <p:cNvSpPr>
                <a:spLocks/>
              </p:cNvSpPr>
              <p:nvPr/>
            </p:nvSpPr>
            <p:spPr bwMode="auto">
              <a:xfrm>
                <a:off x="4261" y="2962"/>
                <a:ext cx="37" cy="37"/>
              </a:xfrm>
              <a:custGeom>
                <a:avLst/>
                <a:gdLst>
                  <a:gd name="T0" fmla="*/ 26 w 37"/>
                  <a:gd name="T1" fmla="*/ 4 h 37"/>
                  <a:gd name="T2" fmla="*/ 34 w 37"/>
                  <a:gd name="T3" fmla="*/ 25 h 37"/>
                  <a:gd name="T4" fmla="*/ 12 w 37"/>
                  <a:gd name="T5" fmla="*/ 33 h 37"/>
                  <a:gd name="T6" fmla="*/ 4 w 37"/>
                  <a:gd name="T7" fmla="*/ 11 h 37"/>
                  <a:gd name="T8" fmla="*/ 26 w 37"/>
                  <a:gd name="T9" fmla="*/ 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37">
                    <a:moveTo>
                      <a:pt x="26" y="4"/>
                    </a:moveTo>
                    <a:cubicBezTo>
                      <a:pt x="34" y="7"/>
                      <a:pt x="37" y="17"/>
                      <a:pt x="34" y="25"/>
                    </a:cubicBezTo>
                    <a:cubicBezTo>
                      <a:pt x="30" y="33"/>
                      <a:pt x="20" y="37"/>
                      <a:pt x="12" y="33"/>
                    </a:cubicBezTo>
                    <a:cubicBezTo>
                      <a:pt x="4" y="29"/>
                      <a:pt x="0" y="19"/>
                      <a:pt x="4" y="11"/>
                    </a:cubicBezTo>
                    <a:cubicBezTo>
                      <a:pt x="8" y="3"/>
                      <a:pt x="18" y="0"/>
                      <a:pt x="26" y="4"/>
                    </a:cubicBezTo>
                    <a:close/>
                  </a:path>
                </a:pathLst>
              </a:custGeom>
              <a:solidFill>
                <a:srgbClr val="4C8E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86" name="Freeform 598"/>
              <p:cNvSpPr>
                <a:spLocks/>
              </p:cNvSpPr>
              <p:nvPr/>
            </p:nvSpPr>
            <p:spPr bwMode="auto">
              <a:xfrm>
                <a:off x="4264" y="2980"/>
                <a:ext cx="16" cy="9"/>
              </a:xfrm>
              <a:custGeom>
                <a:avLst/>
                <a:gdLst>
                  <a:gd name="T0" fmla="*/ 2 w 16"/>
                  <a:gd name="T1" fmla="*/ 9 h 9"/>
                  <a:gd name="T2" fmla="*/ 0 w 16"/>
                  <a:gd name="T3" fmla="*/ 1 h 9"/>
                  <a:gd name="T4" fmla="*/ 16 w 16"/>
                  <a:gd name="T5" fmla="*/ 0 h 9"/>
                  <a:gd name="T6" fmla="*/ 2 w 16"/>
                  <a:gd name="T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9">
                    <a:moveTo>
                      <a:pt x="2" y="9"/>
                    </a:moveTo>
                    <a:cubicBezTo>
                      <a:pt x="1" y="6"/>
                      <a:pt x="0" y="4"/>
                      <a:pt x="0" y="1"/>
                    </a:cubicBezTo>
                    <a:cubicBezTo>
                      <a:pt x="16" y="0"/>
                      <a:pt x="16" y="0"/>
                      <a:pt x="16" y="0"/>
                    </a:cubicBez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9ACA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87" name="Freeform 599"/>
              <p:cNvSpPr>
                <a:spLocks/>
              </p:cNvSpPr>
              <p:nvPr/>
            </p:nvSpPr>
            <p:spPr bwMode="auto">
              <a:xfrm>
                <a:off x="4264" y="2964"/>
                <a:ext cx="16" cy="17"/>
              </a:xfrm>
              <a:custGeom>
                <a:avLst/>
                <a:gdLst>
                  <a:gd name="T0" fmla="*/ 0 w 16"/>
                  <a:gd name="T1" fmla="*/ 17 h 17"/>
                  <a:gd name="T2" fmla="*/ 1 w 16"/>
                  <a:gd name="T3" fmla="*/ 9 h 17"/>
                  <a:gd name="T4" fmla="*/ 12 w 16"/>
                  <a:gd name="T5" fmla="*/ 0 h 17"/>
                  <a:gd name="T6" fmla="*/ 16 w 16"/>
                  <a:gd name="T7" fmla="*/ 16 h 17"/>
                  <a:gd name="T8" fmla="*/ 0 w 16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7">
                    <a:moveTo>
                      <a:pt x="0" y="17"/>
                    </a:moveTo>
                    <a:cubicBezTo>
                      <a:pt x="0" y="14"/>
                      <a:pt x="0" y="12"/>
                      <a:pt x="1" y="9"/>
                    </a:cubicBezTo>
                    <a:cubicBezTo>
                      <a:pt x="4" y="5"/>
                      <a:pt x="8" y="2"/>
                      <a:pt x="12" y="0"/>
                    </a:cubicBezTo>
                    <a:cubicBezTo>
                      <a:pt x="16" y="16"/>
                      <a:pt x="16" y="16"/>
                      <a:pt x="16" y="16"/>
                    </a:cubicBez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87B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88" name="Freeform 600"/>
              <p:cNvSpPr>
                <a:spLocks/>
              </p:cNvSpPr>
              <p:nvPr/>
            </p:nvSpPr>
            <p:spPr bwMode="auto">
              <a:xfrm>
                <a:off x="4276" y="2964"/>
                <a:ext cx="11" cy="16"/>
              </a:xfrm>
              <a:custGeom>
                <a:avLst/>
                <a:gdLst>
                  <a:gd name="T0" fmla="*/ 0 w 11"/>
                  <a:gd name="T1" fmla="*/ 0 h 16"/>
                  <a:gd name="T2" fmla="*/ 11 w 11"/>
                  <a:gd name="T3" fmla="*/ 2 h 16"/>
                  <a:gd name="T4" fmla="*/ 4 w 11"/>
                  <a:gd name="T5" fmla="*/ 16 h 16"/>
                  <a:gd name="T6" fmla="*/ 0 w 11"/>
                  <a:gd name="T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16">
                    <a:moveTo>
                      <a:pt x="0" y="0"/>
                    </a:moveTo>
                    <a:cubicBezTo>
                      <a:pt x="4" y="0"/>
                      <a:pt x="7" y="0"/>
                      <a:pt x="11" y="2"/>
                    </a:cubicBezTo>
                    <a:cubicBezTo>
                      <a:pt x="4" y="16"/>
                      <a:pt x="4" y="16"/>
                      <a:pt x="4" y="1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3AC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89" name="Freeform 601"/>
              <p:cNvSpPr>
                <a:spLocks/>
              </p:cNvSpPr>
              <p:nvPr/>
            </p:nvSpPr>
            <p:spPr bwMode="auto">
              <a:xfrm>
                <a:off x="4280" y="2966"/>
                <a:ext cx="15" cy="14"/>
              </a:xfrm>
              <a:custGeom>
                <a:avLst/>
                <a:gdLst>
                  <a:gd name="T0" fmla="*/ 7 w 15"/>
                  <a:gd name="T1" fmla="*/ 0 h 14"/>
                  <a:gd name="T2" fmla="*/ 0 w 15"/>
                  <a:gd name="T3" fmla="*/ 14 h 14"/>
                  <a:gd name="T4" fmla="*/ 15 w 15"/>
                  <a:gd name="T5" fmla="*/ 9 h 14"/>
                  <a:gd name="T6" fmla="*/ 7 w 15"/>
                  <a:gd name="T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14">
                    <a:moveTo>
                      <a:pt x="7" y="0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4" y="5"/>
                      <a:pt x="11" y="2"/>
                      <a:pt x="7" y="0"/>
                    </a:cubicBezTo>
                    <a:close/>
                  </a:path>
                </a:pathLst>
              </a:custGeom>
              <a:solidFill>
                <a:srgbClr val="609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90" name="Freeform 602"/>
              <p:cNvSpPr>
                <a:spLocks/>
              </p:cNvSpPr>
              <p:nvPr/>
            </p:nvSpPr>
            <p:spPr bwMode="auto">
              <a:xfrm>
                <a:off x="4173" y="2951"/>
                <a:ext cx="68" cy="33"/>
              </a:xfrm>
              <a:custGeom>
                <a:avLst/>
                <a:gdLst>
                  <a:gd name="T0" fmla="*/ 1 w 68"/>
                  <a:gd name="T1" fmla="*/ 0 h 33"/>
                  <a:gd name="T2" fmla="*/ 68 w 68"/>
                  <a:gd name="T3" fmla="*/ 32 h 33"/>
                  <a:gd name="T4" fmla="*/ 67 w 68"/>
                  <a:gd name="T5" fmla="*/ 33 h 33"/>
                  <a:gd name="T6" fmla="*/ 0 w 68"/>
                  <a:gd name="T7" fmla="*/ 1 h 33"/>
                  <a:gd name="T8" fmla="*/ 1 w 68"/>
                  <a:gd name="T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1" y="0"/>
                    </a:moveTo>
                    <a:lnTo>
                      <a:pt x="68" y="32"/>
                    </a:lnTo>
                    <a:lnTo>
                      <a:pt x="67" y="3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91" name="Freeform 603"/>
              <p:cNvSpPr>
                <a:spLocks/>
              </p:cNvSpPr>
              <p:nvPr/>
            </p:nvSpPr>
            <p:spPr bwMode="auto">
              <a:xfrm>
                <a:off x="4174" y="2914"/>
                <a:ext cx="29" cy="42"/>
              </a:xfrm>
              <a:custGeom>
                <a:avLst/>
                <a:gdLst>
                  <a:gd name="T0" fmla="*/ 17 w 29"/>
                  <a:gd name="T1" fmla="*/ 0 h 42"/>
                  <a:gd name="T2" fmla="*/ 29 w 29"/>
                  <a:gd name="T3" fmla="*/ 6 h 42"/>
                  <a:gd name="T4" fmla="*/ 12 w 29"/>
                  <a:gd name="T5" fmla="*/ 42 h 42"/>
                  <a:gd name="T6" fmla="*/ 0 w 29"/>
                  <a:gd name="T7" fmla="*/ 37 h 42"/>
                  <a:gd name="T8" fmla="*/ 17 w 29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42">
                    <a:moveTo>
                      <a:pt x="17" y="0"/>
                    </a:moveTo>
                    <a:lnTo>
                      <a:pt x="29" y="6"/>
                    </a:lnTo>
                    <a:lnTo>
                      <a:pt x="12" y="42"/>
                    </a:lnTo>
                    <a:lnTo>
                      <a:pt x="0" y="37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4C8E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92" name="Freeform 604"/>
              <p:cNvSpPr>
                <a:spLocks/>
              </p:cNvSpPr>
              <p:nvPr/>
            </p:nvSpPr>
            <p:spPr bwMode="auto">
              <a:xfrm>
                <a:off x="4188" y="2935"/>
                <a:ext cx="22" cy="28"/>
              </a:xfrm>
              <a:custGeom>
                <a:avLst/>
                <a:gdLst>
                  <a:gd name="T0" fmla="*/ 10 w 22"/>
                  <a:gd name="T1" fmla="*/ 0 h 28"/>
                  <a:gd name="T2" fmla="*/ 22 w 22"/>
                  <a:gd name="T3" fmla="*/ 6 h 28"/>
                  <a:gd name="T4" fmla="*/ 11 w 22"/>
                  <a:gd name="T5" fmla="*/ 28 h 28"/>
                  <a:gd name="T6" fmla="*/ 0 w 22"/>
                  <a:gd name="T7" fmla="*/ 22 h 28"/>
                  <a:gd name="T8" fmla="*/ 10 w 22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8">
                    <a:moveTo>
                      <a:pt x="10" y="0"/>
                    </a:moveTo>
                    <a:lnTo>
                      <a:pt x="22" y="6"/>
                    </a:lnTo>
                    <a:lnTo>
                      <a:pt x="11" y="28"/>
                    </a:lnTo>
                    <a:lnTo>
                      <a:pt x="0" y="2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609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93" name="Freeform 605"/>
              <p:cNvSpPr>
                <a:spLocks/>
              </p:cNvSpPr>
              <p:nvPr/>
            </p:nvSpPr>
            <p:spPr bwMode="auto">
              <a:xfrm>
                <a:off x="4201" y="2949"/>
                <a:ext cx="19" cy="21"/>
              </a:xfrm>
              <a:custGeom>
                <a:avLst/>
                <a:gdLst>
                  <a:gd name="T0" fmla="*/ 7 w 19"/>
                  <a:gd name="T1" fmla="*/ 0 h 21"/>
                  <a:gd name="T2" fmla="*/ 19 w 19"/>
                  <a:gd name="T3" fmla="*/ 6 h 21"/>
                  <a:gd name="T4" fmla="*/ 12 w 19"/>
                  <a:gd name="T5" fmla="*/ 21 h 21"/>
                  <a:gd name="T6" fmla="*/ 0 w 19"/>
                  <a:gd name="T7" fmla="*/ 15 h 21"/>
                  <a:gd name="T8" fmla="*/ 7 w 19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1">
                    <a:moveTo>
                      <a:pt x="7" y="0"/>
                    </a:moveTo>
                    <a:lnTo>
                      <a:pt x="19" y="6"/>
                    </a:lnTo>
                    <a:lnTo>
                      <a:pt x="12" y="21"/>
                    </a:lnTo>
                    <a:lnTo>
                      <a:pt x="0" y="15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73AC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894" name="Freeform 606"/>
              <p:cNvSpPr>
                <a:spLocks/>
              </p:cNvSpPr>
              <p:nvPr/>
            </p:nvSpPr>
            <p:spPr bwMode="auto">
              <a:xfrm>
                <a:off x="4215" y="2949"/>
                <a:ext cx="22" cy="27"/>
              </a:xfrm>
              <a:custGeom>
                <a:avLst/>
                <a:gdLst>
                  <a:gd name="T0" fmla="*/ 10 w 22"/>
                  <a:gd name="T1" fmla="*/ 0 h 27"/>
                  <a:gd name="T2" fmla="*/ 22 w 22"/>
                  <a:gd name="T3" fmla="*/ 5 h 27"/>
                  <a:gd name="T4" fmla="*/ 12 w 22"/>
                  <a:gd name="T5" fmla="*/ 27 h 27"/>
                  <a:gd name="T6" fmla="*/ 0 w 22"/>
                  <a:gd name="T7" fmla="*/ 21 h 27"/>
                  <a:gd name="T8" fmla="*/ 10 w 22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7">
                    <a:moveTo>
                      <a:pt x="10" y="0"/>
                    </a:moveTo>
                    <a:lnTo>
                      <a:pt x="22" y="5"/>
                    </a:lnTo>
                    <a:lnTo>
                      <a:pt x="12" y="27"/>
                    </a:lnTo>
                    <a:lnTo>
                      <a:pt x="0" y="21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87B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80" name="Group 808"/>
            <p:cNvGrpSpPr>
              <a:grpSpLocks/>
            </p:cNvGrpSpPr>
            <p:nvPr/>
          </p:nvGrpSpPr>
          <p:grpSpPr bwMode="auto">
            <a:xfrm>
              <a:off x="2846" y="1763"/>
              <a:ext cx="1468" cy="1331"/>
              <a:chOff x="2846" y="1763"/>
              <a:chExt cx="1468" cy="1331"/>
            </a:xfrm>
          </p:grpSpPr>
          <p:sp>
            <p:nvSpPr>
              <p:cNvPr id="499" name="Freeform 608"/>
              <p:cNvSpPr>
                <a:spLocks/>
              </p:cNvSpPr>
              <p:nvPr/>
            </p:nvSpPr>
            <p:spPr bwMode="auto">
              <a:xfrm>
                <a:off x="4229" y="2961"/>
                <a:ext cx="19" cy="22"/>
              </a:xfrm>
              <a:custGeom>
                <a:avLst/>
                <a:gdLst>
                  <a:gd name="T0" fmla="*/ 7 w 19"/>
                  <a:gd name="T1" fmla="*/ 0 h 22"/>
                  <a:gd name="T2" fmla="*/ 19 w 19"/>
                  <a:gd name="T3" fmla="*/ 6 h 22"/>
                  <a:gd name="T4" fmla="*/ 12 w 19"/>
                  <a:gd name="T5" fmla="*/ 22 h 22"/>
                  <a:gd name="T6" fmla="*/ 0 w 19"/>
                  <a:gd name="T7" fmla="*/ 16 h 22"/>
                  <a:gd name="T8" fmla="*/ 7 w 19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2">
                    <a:moveTo>
                      <a:pt x="7" y="0"/>
                    </a:moveTo>
                    <a:lnTo>
                      <a:pt x="19" y="6"/>
                    </a:lnTo>
                    <a:lnTo>
                      <a:pt x="12" y="22"/>
                    </a:lnTo>
                    <a:lnTo>
                      <a:pt x="0" y="16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9ACA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00" name="Freeform 609"/>
              <p:cNvSpPr>
                <a:spLocks/>
              </p:cNvSpPr>
              <p:nvPr/>
            </p:nvSpPr>
            <p:spPr bwMode="auto">
              <a:xfrm>
                <a:off x="4257" y="2991"/>
                <a:ext cx="7" cy="4"/>
              </a:xfrm>
              <a:custGeom>
                <a:avLst/>
                <a:gdLst>
                  <a:gd name="T0" fmla="*/ 1 w 7"/>
                  <a:gd name="T1" fmla="*/ 0 h 4"/>
                  <a:gd name="T2" fmla="*/ 7 w 7"/>
                  <a:gd name="T3" fmla="*/ 3 h 4"/>
                  <a:gd name="T4" fmla="*/ 6 w 7"/>
                  <a:gd name="T5" fmla="*/ 4 h 4"/>
                  <a:gd name="T6" fmla="*/ 0 w 7"/>
                  <a:gd name="T7" fmla="*/ 2 h 4"/>
                  <a:gd name="T8" fmla="*/ 1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1" y="0"/>
                    </a:moveTo>
                    <a:lnTo>
                      <a:pt x="7" y="3"/>
                    </a:lnTo>
                    <a:lnTo>
                      <a:pt x="6" y="4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01" name="Freeform 610"/>
              <p:cNvSpPr>
                <a:spLocks/>
              </p:cNvSpPr>
              <p:nvPr/>
            </p:nvSpPr>
            <p:spPr bwMode="auto">
              <a:xfrm>
                <a:off x="4266" y="2995"/>
                <a:ext cx="19" cy="10"/>
              </a:xfrm>
              <a:custGeom>
                <a:avLst/>
                <a:gdLst>
                  <a:gd name="T0" fmla="*/ 1 w 19"/>
                  <a:gd name="T1" fmla="*/ 0 h 10"/>
                  <a:gd name="T2" fmla="*/ 19 w 19"/>
                  <a:gd name="T3" fmla="*/ 9 h 10"/>
                  <a:gd name="T4" fmla="*/ 18 w 19"/>
                  <a:gd name="T5" fmla="*/ 10 h 10"/>
                  <a:gd name="T6" fmla="*/ 0 w 19"/>
                  <a:gd name="T7" fmla="*/ 2 h 10"/>
                  <a:gd name="T8" fmla="*/ 1 w 19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0">
                    <a:moveTo>
                      <a:pt x="1" y="0"/>
                    </a:moveTo>
                    <a:lnTo>
                      <a:pt x="19" y="9"/>
                    </a:lnTo>
                    <a:lnTo>
                      <a:pt x="18" y="10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02" name="Freeform 611"/>
              <p:cNvSpPr>
                <a:spLocks/>
              </p:cNvSpPr>
              <p:nvPr/>
            </p:nvSpPr>
            <p:spPr bwMode="auto">
              <a:xfrm>
                <a:off x="4169" y="2958"/>
                <a:ext cx="53" cy="28"/>
              </a:xfrm>
              <a:custGeom>
                <a:avLst/>
                <a:gdLst>
                  <a:gd name="T0" fmla="*/ 1 w 53"/>
                  <a:gd name="T1" fmla="*/ 0 h 28"/>
                  <a:gd name="T2" fmla="*/ 53 w 53"/>
                  <a:gd name="T3" fmla="*/ 24 h 28"/>
                  <a:gd name="T4" fmla="*/ 51 w 53"/>
                  <a:gd name="T5" fmla="*/ 28 h 28"/>
                  <a:gd name="T6" fmla="*/ 0 w 53"/>
                  <a:gd name="T7" fmla="*/ 3 h 28"/>
                  <a:gd name="T8" fmla="*/ 1 w 53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28">
                    <a:moveTo>
                      <a:pt x="1" y="0"/>
                    </a:moveTo>
                    <a:lnTo>
                      <a:pt x="53" y="24"/>
                    </a:lnTo>
                    <a:lnTo>
                      <a:pt x="51" y="28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03" name="Freeform 612"/>
              <p:cNvSpPr>
                <a:spLocks/>
              </p:cNvSpPr>
              <p:nvPr/>
            </p:nvSpPr>
            <p:spPr bwMode="auto">
              <a:xfrm>
                <a:off x="4165" y="2964"/>
                <a:ext cx="54" cy="28"/>
              </a:xfrm>
              <a:custGeom>
                <a:avLst/>
                <a:gdLst>
                  <a:gd name="T0" fmla="*/ 2 w 54"/>
                  <a:gd name="T1" fmla="*/ 0 h 28"/>
                  <a:gd name="T2" fmla="*/ 54 w 54"/>
                  <a:gd name="T3" fmla="*/ 24 h 28"/>
                  <a:gd name="T4" fmla="*/ 53 w 54"/>
                  <a:gd name="T5" fmla="*/ 28 h 28"/>
                  <a:gd name="T6" fmla="*/ 0 w 54"/>
                  <a:gd name="T7" fmla="*/ 3 h 28"/>
                  <a:gd name="T8" fmla="*/ 2 w 5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28">
                    <a:moveTo>
                      <a:pt x="2" y="0"/>
                    </a:moveTo>
                    <a:lnTo>
                      <a:pt x="54" y="24"/>
                    </a:lnTo>
                    <a:lnTo>
                      <a:pt x="53" y="28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04" name="Freeform 613"/>
              <p:cNvSpPr>
                <a:spLocks/>
              </p:cNvSpPr>
              <p:nvPr/>
            </p:nvSpPr>
            <p:spPr bwMode="auto">
              <a:xfrm>
                <a:off x="4162" y="2970"/>
                <a:ext cx="54" cy="28"/>
              </a:xfrm>
              <a:custGeom>
                <a:avLst/>
                <a:gdLst>
                  <a:gd name="T0" fmla="*/ 2 w 54"/>
                  <a:gd name="T1" fmla="*/ 0 h 28"/>
                  <a:gd name="T2" fmla="*/ 54 w 54"/>
                  <a:gd name="T3" fmla="*/ 25 h 28"/>
                  <a:gd name="T4" fmla="*/ 53 w 54"/>
                  <a:gd name="T5" fmla="*/ 28 h 28"/>
                  <a:gd name="T6" fmla="*/ 0 w 54"/>
                  <a:gd name="T7" fmla="*/ 3 h 28"/>
                  <a:gd name="T8" fmla="*/ 2 w 5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28">
                    <a:moveTo>
                      <a:pt x="2" y="0"/>
                    </a:moveTo>
                    <a:lnTo>
                      <a:pt x="54" y="25"/>
                    </a:lnTo>
                    <a:lnTo>
                      <a:pt x="53" y="28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05" name="Freeform 614"/>
              <p:cNvSpPr>
                <a:spLocks/>
              </p:cNvSpPr>
              <p:nvPr/>
            </p:nvSpPr>
            <p:spPr bwMode="auto">
              <a:xfrm>
                <a:off x="4159" y="2976"/>
                <a:ext cx="55" cy="28"/>
              </a:xfrm>
              <a:custGeom>
                <a:avLst/>
                <a:gdLst>
                  <a:gd name="T0" fmla="*/ 2 w 55"/>
                  <a:gd name="T1" fmla="*/ 0 h 28"/>
                  <a:gd name="T2" fmla="*/ 55 w 55"/>
                  <a:gd name="T3" fmla="*/ 25 h 28"/>
                  <a:gd name="T4" fmla="*/ 53 w 55"/>
                  <a:gd name="T5" fmla="*/ 28 h 28"/>
                  <a:gd name="T6" fmla="*/ 0 w 55"/>
                  <a:gd name="T7" fmla="*/ 3 h 28"/>
                  <a:gd name="T8" fmla="*/ 2 w 55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28">
                    <a:moveTo>
                      <a:pt x="2" y="0"/>
                    </a:moveTo>
                    <a:lnTo>
                      <a:pt x="55" y="25"/>
                    </a:lnTo>
                    <a:lnTo>
                      <a:pt x="53" y="28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06" name="Freeform 615"/>
              <p:cNvSpPr>
                <a:spLocks/>
              </p:cNvSpPr>
              <p:nvPr/>
            </p:nvSpPr>
            <p:spPr bwMode="auto">
              <a:xfrm>
                <a:off x="4156" y="2982"/>
                <a:ext cx="55" cy="28"/>
              </a:xfrm>
              <a:custGeom>
                <a:avLst/>
                <a:gdLst>
                  <a:gd name="T0" fmla="*/ 2 w 55"/>
                  <a:gd name="T1" fmla="*/ 0 h 28"/>
                  <a:gd name="T2" fmla="*/ 55 w 55"/>
                  <a:gd name="T3" fmla="*/ 25 h 28"/>
                  <a:gd name="T4" fmla="*/ 53 w 55"/>
                  <a:gd name="T5" fmla="*/ 28 h 28"/>
                  <a:gd name="T6" fmla="*/ 0 w 55"/>
                  <a:gd name="T7" fmla="*/ 3 h 28"/>
                  <a:gd name="T8" fmla="*/ 2 w 55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28">
                    <a:moveTo>
                      <a:pt x="2" y="0"/>
                    </a:moveTo>
                    <a:lnTo>
                      <a:pt x="55" y="25"/>
                    </a:lnTo>
                    <a:lnTo>
                      <a:pt x="53" y="28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07" name="Freeform 616"/>
              <p:cNvSpPr>
                <a:spLocks/>
              </p:cNvSpPr>
              <p:nvPr/>
            </p:nvSpPr>
            <p:spPr bwMode="auto">
              <a:xfrm>
                <a:off x="4154" y="2988"/>
                <a:ext cx="54" cy="28"/>
              </a:xfrm>
              <a:custGeom>
                <a:avLst/>
                <a:gdLst>
                  <a:gd name="T0" fmla="*/ 1 w 54"/>
                  <a:gd name="T1" fmla="*/ 0 h 28"/>
                  <a:gd name="T2" fmla="*/ 54 w 54"/>
                  <a:gd name="T3" fmla="*/ 25 h 28"/>
                  <a:gd name="T4" fmla="*/ 52 w 54"/>
                  <a:gd name="T5" fmla="*/ 28 h 28"/>
                  <a:gd name="T6" fmla="*/ 0 w 54"/>
                  <a:gd name="T7" fmla="*/ 3 h 28"/>
                  <a:gd name="T8" fmla="*/ 1 w 5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28">
                    <a:moveTo>
                      <a:pt x="1" y="0"/>
                    </a:moveTo>
                    <a:lnTo>
                      <a:pt x="54" y="25"/>
                    </a:lnTo>
                    <a:lnTo>
                      <a:pt x="52" y="28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08" name="Freeform 617"/>
              <p:cNvSpPr>
                <a:spLocks/>
              </p:cNvSpPr>
              <p:nvPr/>
            </p:nvSpPr>
            <p:spPr bwMode="auto">
              <a:xfrm>
                <a:off x="4151" y="2994"/>
                <a:ext cx="54" cy="28"/>
              </a:xfrm>
              <a:custGeom>
                <a:avLst/>
                <a:gdLst>
                  <a:gd name="T0" fmla="*/ 1 w 54"/>
                  <a:gd name="T1" fmla="*/ 0 h 28"/>
                  <a:gd name="T2" fmla="*/ 54 w 54"/>
                  <a:gd name="T3" fmla="*/ 25 h 28"/>
                  <a:gd name="T4" fmla="*/ 52 w 54"/>
                  <a:gd name="T5" fmla="*/ 28 h 28"/>
                  <a:gd name="T6" fmla="*/ 0 w 54"/>
                  <a:gd name="T7" fmla="*/ 3 h 28"/>
                  <a:gd name="T8" fmla="*/ 1 w 5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28">
                    <a:moveTo>
                      <a:pt x="1" y="0"/>
                    </a:moveTo>
                    <a:lnTo>
                      <a:pt x="54" y="25"/>
                    </a:lnTo>
                    <a:lnTo>
                      <a:pt x="52" y="28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09" name="Freeform 618"/>
              <p:cNvSpPr>
                <a:spLocks/>
              </p:cNvSpPr>
              <p:nvPr/>
            </p:nvSpPr>
            <p:spPr bwMode="auto">
              <a:xfrm>
                <a:off x="4148" y="3000"/>
                <a:ext cx="28" cy="16"/>
              </a:xfrm>
              <a:custGeom>
                <a:avLst/>
                <a:gdLst>
                  <a:gd name="T0" fmla="*/ 1 w 28"/>
                  <a:gd name="T1" fmla="*/ 0 h 16"/>
                  <a:gd name="T2" fmla="*/ 28 w 28"/>
                  <a:gd name="T3" fmla="*/ 12 h 16"/>
                  <a:gd name="T4" fmla="*/ 27 w 28"/>
                  <a:gd name="T5" fmla="*/ 16 h 16"/>
                  <a:gd name="T6" fmla="*/ 0 w 28"/>
                  <a:gd name="T7" fmla="*/ 3 h 16"/>
                  <a:gd name="T8" fmla="*/ 1 w 28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16">
                    <a:moveTo>
                      <a:pt x="1" y="0"/>
                    </a:moveTo>
                    <a:lnTo>
                      <a:pt x="28" y="12"/>
                    </a:lnTo>
                    <a:lnTo>
                      <a:pt x="27" y="16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10" name="Freeform 619"/>
              <p:cNvSpPr>
                <a:spLocks/>
              </p:cNvSpPr>
              <p:nvPr/>
            </p:nvSpPr>
            <p:spPr bwMode="auto">
              <a:xfrm>
                <a:off x="4230" y="2987"/>
                <a:ext cx="53" cy="28"/>
              </a:xfrm>
              <a:custGeom>
                <a:avLst/>
                <a:gdLst>
                  <a:gd name="T0" fmla="*/ 1 w 53"/>
                  <a:gd name="T1" fmla="*/ 0 h 28"/>
                  <a:gd name="T2" fmla="*/ 53 w 53"/>
                  <a:gd name="T3" fmla="*/ 24 h 28"/>
                  <a:gd name="T4" fmla="*/ 51 w 53"/>
                  <a:gd name="T5" fmla="*/ 28 h 28"/>
                  <a:gd name="T6" fmla="*/ 0 w 53"/>
                  <a:gd name="T7" fmla="*/ 3 h 28"/>
                  <a:gd name="T8" fmla="*/ 1 w 53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28">
                    <a:moveTo>
                      <a:pt x="1" y="0"/>
                    </a:moveTo>
                    <a:lnTo>
                      <a:pt x="53" y="24"/>
                    </a:lnTo>
                    <a:lnTo>
                      <a:pt x="51" y="28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11" name="Freeform 620"/>
              <p:cNvSpPr>
                <a:spLocks/>
              </p:cNvSpPr>
              <p:nvPr/>
            </p:nvSpPr>
            <p:spPr bwMode="auto">
              <a:xfrm>
                <a:off x="4227" y="2993"/>
                <a:ext cx="53" cy="28"/>
              </a:xfrm>
              <a:custGeom>
                <a:avLst/>
                <a:gdLst>
                  <a:gd name="T0" fmla="*/ 1 w 53"/>
                  <a:gd name="T1" fmla="*/ 0 h 28"/>
                  <a:gd name="T2" fmla="*/ 53 w 53"/>
                  <a:gd name="T3" fmla="*/ 24 h 28"/>
                  <a:gd name="T4" fmla="*/ 52 w 53"/>
                  <a:gd name="T5" fmla="*/ 28 h 28"/>
                  <a:gd name="T6" fmla="*/ 0 w 53"/>
                  <a:gd name="T7" fmla="*/ 3 h 28"/>
                  <a:gd name="T8" fmla="*/ 1 w 53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28">
                    <a:moveTo>
                      <a:pt x="1" y="0"/>
                    </a:moveTo>
                    <a:lnTo>
                      <a:pt x="53" y="24"/>
                    </a:lnTo>
                    <a:lnTo>
                      <a:pt x="52" y="28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12" name="Freeform 621"/>
              <p:cNvSpPr>
                <a:spLocks/>
              </p:cNvSpPr>
              <p:nvPr/>
            </p:nvSpPr>
            <p:spPr bwMode="auto">
              <a:xfrm>
                <a:off x="4224" y="2999"/>
                <a:ext cx="53" cy="28"/>
              </a:xfrm>
              <a:custGeom>
                <a:avLst/>
                <a:gdLst>
                  <a:gd name="T0" fmla="*/ 2 w 53"/>
                  <a:gd name="T1" fmla="*/ 0 h 28"/>
                  <a:gd name="T2" fmla="*/ 53 w 53"/>
                  <a:gd name="T3" fmla="*/ 24 h 28"/>
                  <a:gd name="T4" fmla="*/ 52 w 53"/>
                  <a:gd name="T5" fmla="*/ 28 h 28"/>
                  <a:gd name="T6" fmla="*/ 0 w 53"/>
                  <a:gd name="T7" fmla="*/ 3 h 28"/>
                  <a:gd name="T8" fmla="*/ 2 w 53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28">
                    <a:moveTo>
                      <a:pt x="2" y="0"/>
                    </a:moveTo>
                    <a:lnTo>
                      <a:pt x="53" y="24"/>
                    </a:lnTo>
                    <a:lnTo>
                      <a:pt x="52" y="28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13" name="Freeform 622"/>
              <p:cNvSpPr>
                <a:spLocks/>
              </p:cNvSpPr>
              <p:nvPr/>
            </p:nvSpPr>
            <p:spPr bwMode="auto">
              <a:xfrm>
                <a:off x="4221" y="3005"/>
                <a:ext cx="53" cy="28"/>
              </a:xfrm>
              <a:custGeom>
                <a:avLst/>
                <a:gdLst>
                  <a:gd name="T0" fmla="*/ 2 w 53"/>
                  <a:gd name="T1" fmla="*/ 0 h 28"/>
                  <a:gd name="T2" fmla="*/ 53 w 53"/>
                  <a:gd name="T3" fmla="*/ 24 h 28"/>
                  <a:gd name="T4" fmla="*/ 52 w 53"/>
                  <a:gd name="T5" fmla="*/ 28 h 28"/>
                  <a:gd name="T6" fmla="*/ 0 w 53"/>
                  <a:gd name="T7" fmla="*/ 3 h 28"/>
                  <a:gd name="T8" fmla="*/ 2 w 53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28">
                    <a:moveTo>
                      <a:pt x="2" y="0"/>
                    </a:moveTo>
                    <a:lnTo>
                      <a:pt x="53" y="24"/>
                    </a:lnTo>
                    <a:lnTo>
                      <a:pt x="52" y="28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14" name="Freeform 623"/>
              <p:cNvSpPr>
                <a:spLocks/>
              </p:cNvSpPr>
              <p:nvPr/>
            </p:nvSpPr>
            <p:spPr bwMode="auto">
              <a:xfrm>
                <a:off x="4218" y="3011"/>
                <a:ext cx="54" cy="28"/>
              </a:xfrm>
              <a:custGeom>
                <a:avLst/>
                <a:gdLst>
                  <a:gd name="T0" fmla="*/ 2 w 54"/>
                  <a:gd name="T1" fmla="*/ 0 h 28"/>
                  <a:gd name="T2" fmla="*/ 54 w 54"/>
                  <a:gd name="T3" fmla="*/ 24 h 28"/>
                  <a:gd name="T4" fmla="*/ 52 w 54"/>
                  <a:gd name="T5" fmla="*/ 28 h 28"/>
                  <a:gd name="T6" fmla="*/ 0 w 54"/>
                  <a:gd name="T7" fmla="*/ 3 h 28"/>
                  <a:gd name="T8" fmla="*/ 2 w 5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28">
                    <a:moveTo>
                      <a:pt x="2" y="0"/>
                    </a:moveTo>
                    <a:lnTo>
                      <a:pt x="54" y="24"/>
                    </a:lnTo>
                    <a:lnTo>
                      <a:pt x="52" y="28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15" name="Freeform 624"/>
              <p:cNvSpPr>
                <a:spLocks/>
              </p:cNvSpPr>
              <p:nvPr/>
            </p:nvSpPr>
            <p:spPr bwMode="auto">
              <a:xfrm>
                <a:off x="4215" y="3017"/>
                <a:ext cx="54" cy="28"/>
              </a:xfrm>
              <a:custGeom>
                <a:avLst/>
                <a:gdLst>
                  <a:gd name="T0" fmla="*/ 2 w 54"/>
                  <a:gd name="T1" fmla="*/ 0 h 28"/>
                  <a:gd name="T2" fmla="*/ 54 w 54"/>
                  <a:gd name="T3" fmla="*/ 24 h 28"/>
                  <a:gd name="T4" fmla="*/ 52 w 54"/>
                  <a:gd name="T5" fmla="*/ 28 h 28"/>
                  <a:gd name="T6" fmla="*/ 0 w 54"/>
                  <a:gd name="T7" fmla="*/ 3 h 28"/>
                  <a:gd name="T8" fmla="*/ 2 w 5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28">
                    <a:moveTo>
                      <a:pt x="2" y="0"/>
                    </a:moveTo>
                    <a:lnTo>
                      <a:pt x="54" y="24"/>
                    </a:lnTo>
                    <a:lnTo>
                      <a:pt x="52" y="28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16" name="Freeform 625"/>
              <p:cNvSpPr>
                <a:spLocks/>
              </p:cNvSpPr>
              <p:nvPr/>
            </p:nvSpPr>
            <p:spPr bwMode="auto">
              <a:xfrm>
                <a:off x="4213" y="3023"/>
                <a:ext cx="53" cy="28"/>
              </a:xfrm>
              <a:custGeom>
                <a:avLst/>
                <a:gdLst>
                  <a:gd name="T0" fmla="*/ 1 w 53"/>
                  <a:gd name="T1" fmla="*/ 0 h 28"/>
                  <a:gd name="T2" fmla="*/ 53 w 53"/>
                  <a:gd name="T3" fmla="*/ 24 h 28"/>
                  <a:gd name="T4" fmla="*/ 51 w 53"/>
                  <a:gd name="T5" fmla="*/ 28 h 28"/>
                  <a:gd name="T6" fmla="*/ 0 w 53"/>
                  <a:gd name="T7" fmla="*/ 3 h 28"/>
                  <a:gd name="T8" fmla="*/ 1 w 53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28">
                    <a:moveTo>
                      <a:pt x="1" y="0"/>
                    </a:moveTo>
                    <a:lnTo>
                      <a:pt x="53" y="24"/>
                    </a:lnTo>
                    <a:lnTo>
                      <a:pt x="51" y="28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17" name="Freeform 626"/>
              <p:cNvSpPr>
                <a:spLocks/>
              </p:cNvSpPr>
              <p:nvPr/>
            </p:nvSpPr>
            <p:spPr bwMode="auto">
              <a:xfrm>
                <a:off x="4210" y="3029"/>
                <a:ext cx="38" cy="21"/>
              </a:xfrm>
              <a:custGeom>
                <a:avLst/>
                <a:gdLst>
                  <a:gd name="T0" fmla="*/ 1 w 38"/>
                  <a:gd name="T1" fmla="*/ 0 h 21"/>
                  <a:gd name="T2" fmla="*/ 38 w 38"/>
                  <a:gd name="T3" fmla="*/ 17 h 21"/>
                  <a:gd name="T4" fmla="*/ 36 w 38"/>
                  <a:gd name="T5" fmla="*/ 21 h 21"/>
                  <a:gd name="T6" fmla="*/ 0 w 38"/>
                  <a:gd name="T7" fmla="*/ 3 h 21"/>
                  <a:gd name="T8" fmla="*/ 1 w 38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21">
                    <a:moveTo>
                      <a:pt x="1" y="0"/>
                    </a:moveTo>
                    <a:lnTo>
                      <a:pt x="38" y="17"/>
                    </a:lnTo>
                    <a:lnTo>
                      <a:pt x="36" y="21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18" name="Freeform 627"/>
              <p:cNvSpPr>
                <a:spLocks/>
              </p:cNvSpPr>
              <p:nvPr/>
            </p:nvSpPr>
            <p:spPr bwMode="auto">
              <a:xfrm>
                <a:off x="4136" y="2861"/>
                <a:ext cx="178" cy="233"/>
              </a:xfrm>
              <a:custGeom>
                <a:avLst/>
                <a:gdLst>
                  <a:gd name="T0" fmla="*/ 26 w 178"/>
                  <a:gd name="T1" fmla="*/ 0 h 233"/>
                  <a:gd name="T2" fmla="*/ 178 w 178"/>
                  <a:gd name="T3" fmla="*/ 17 h 233"/>
                  <a:gd name="T4" fmla="*/ 153 w 178"/>
                  <a:gd name="T5" fmla="*/ 233 h 233"/>
                  <a:gd name="T6" fmla="*/ 0 w 178"/>
                  <a:gd name="T7" fmla="*/ 215 h 233"/>
                  <a:gd name="T8" fmla="*/ 26 w 178"/>
                  <a:gd name="T9" fmla="*/ 0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8" h="233">
                    <a:moveTo>
                      <a:pt x="26" y="0"/>
                    </a:moveTo>
                    <a:lnTo>
                      <a:pt x="178" y="17"/>
                    </a:lnTo>
                    <a:lnTo>
                      <a:pt x="153" y="233"/>
                    </a:lnTo>
                    <a:lnTo>
                      <a:pt x="0" y="21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19" name="Freeform 628"/>
              <p:cNvSpPr>
                <a:spLocks/>
              </p:cNvSpPr>
              <p:nvPr/>
            </p:nvSpPr>
            <p:spPr bwMode="auto">
              <a:xfrm>
                <a:off x="4199" y="2888"/>
                <a:ext cx="74" cy="13"/>
              </a:xfrm>
              <a:custGeom>
                <a:avLst/>
                <a:gdLst>
                  <a:gd name="T0" fmla="*/ 0 w 74"/>
                  <a:gd name="T1" fmla="*/ 0 h 13"/>
                  <a:gd name="T2" fmla="*/ 74 w 74"/>
                  <a:gd name="T3" fmla="*/ 9 h 13"/>
                  <a:gd name="T4" fmla="*/ 73 w 74"/>
                  <a:gd name="T5" fmla="*/ 13 h 13"/>
                  <a:gd name="T6" fmla="*/ 0 w 74"/>
                  <a:gd name="T7" fmla="*/ 4 h 13"/>
                  <a:gd name="T8" fmla="*/ 0 w 74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13">
                    <a:moveTo>
                      <a:pt x="0" y="0"/>
                    </a:moveTo>
                    <a:lnTo>
                      <a:pt x="74" y="9"/>
                    </a:lnTo>
                    <a:lnTo>
                      <a:pt x="73" y="13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20" name="Freeform 629"/>
              <p:cNvSpPr>
                <a:spLocks/>
              </p:cNvSpPr>
              <p:nvPr/>
            </p:nvSpPr>
            <p:spPr bwMode="auto">
              <a:xfrm>
                <a:off x="4172" y="2895"/>
                <a:ext cx="125" cy="18"/>
              </a:xfrm>
              <a:custGeom>
                <a:avLst/>
                <a:gdLst>
                  <a:gd name="T0" fmla="*/ 1 w 125"/>
                  <a:gd name="T1" fmla="*/ 0 h 18"/>
                  <a:gd name="T2" fmla="*/ 125 w 125"/>
                  <a:gd name="T3" fmla="*/ 14 h 18"/>
                  <a:gd name="T4" fmla="*/ 124 w 125"/>
                  <a:gd name="T5" fmla="*/ 18 h 18"/>
                  <a:gd name="T6" fmla="*/ 0 w 125"/>
                  <a:gd name="T7" fmla="*/ 3 h 18"/>
                  <a:gd name="T8" fmla="*/ 1 w 125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8">
                    <a:moveTo>
                      <a:pt x="1" y="0"/>
                    </a:moveTo>
                    <a:lnTo>
                      <a:pt x="125" y="14"/>
                    </a:lnTo>
                    <a:lnTo>
                      <a:pt x="124" y="18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21" name="Freeform 630"/>
              <p:cNvSpPr>
                <a:spLocks/>
              </p:cNvSpPr>
              <p:nvPr/>
            </p:nvSpPr>
            <p:spPr bwMode="auto">
              <a:xfrm>
                <a:off x="4172" y="2901"/>
                <a:ext cx="124" cy="19"/>
              </a:xfrm>
              <a:custGeom>
                <a:avLst/>
                <a:gdLst>
                  <a:gd name="T0" fmla="*/ 0 w 124"/>
                  <a:gd name="T1" fmla="*/ 0 h 19"/>
                  <a:gd name="T2" fmla="*/ 124 w 124"/>
                  <a:gd name="T3" fmla="*/ 15 h 19"/>
                  <a:gd name="T4" fmla="*/ 123 w 124"/>
                  <a:gd name="T5" fmla="*/ 19 h 19"/>
                  <a:gd name="T6" fmla="*/ 0 w 124"/>
                  <a:gd name="T7" fmla="*/ 4 h 19"/>
                  <a:gd name="T8" fmla="*/ 0 w 124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19">
                    <a:moveTo>
                      <a:pt x="0" y="0"/>
                    </a:moveTo>
                    <a:lnTo>
                      <a:pt x="124" y="15"/>
                    </a:lnTo>
                    <a:lnTo>
                      <a:pt x="123" y="19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22" name="Freeform 631"/>
              <p:cNvSpPr>
                <a:spLocks/>
              </p:cNvSpPr>
              <p:nvPr/>
            </p:nvSpPr>
            <p:spPr bwMode="auto">
              <a:xfrm>
                <a:off x="4171" y="2908"/>
                <a:ext cx="124" cy="18"/>
              </a:xfrm>
              <a:custGeom>
                <a:avLst/>
                <a:gdLst>
                  <a:gd name="T0" fmla="*/ 0 w 124"/>
                  <a:gd name="T1" fmla="*/ 0 h 18"/>
                  <a:gd name="T2" fmla="*/ 124 w 124"/>
                  <a:gd name="T3" fmla="*/ 14 h 18"/>
                  <a:gd name="T4" fmla="*/ 124 w 124"/>
                  <a:gd name="T5" fmla="*/ 18 h 18"/>
                  <a:gd name="T6" fmla="*/ 0 w 124"/>
                  <a:gd name="T7" fmla="*/ 4 h 18"/>
                  <a:gd name="T8" fmla="*/ 0 w 124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18">
                    <a:moveTo>
                      <a:pt x="0" y="0"/>
                    </a:moveTo>
                    <a:lnTo>
                      <a:pt x="124" y="14"/>
                    </a:lnTo>
                    <a:lnTo>
                      <a:pt x="124" y="18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23" name="Freeform 632"/>
              <p:cNvSpPr>
                <a:spLocks/>
              </p:cNvSpPr>
              <p:nvPr/>
            </p:nvSpPr>
            <p:spPr bwMode="auto">
              <a:xfrm>
                <a:off x="4170" y="2914"/>
                <a:ext cx="124" cy="20"/>
              </a:xfrm>
              <a:custGeom>
                <a:avLst/>
                <a:gdLst>
                  <a:gd name="T0" fmla="*/ 0 w 124"/>
                  <a:gd name="T1" fmla="*/ 0 h 20"/>
                  <a:gd name="T2" fmla="*/ 124 w 124"/>
                  <a:gd name="T3" fmla="*/ 15 h 20"/>
                  <a:gd name="T4" fmla="*/ 124 w 124"/>
                  <a:gd name="T5" fmla="*/ 20 h 20"/>
                  <a:gd name="T6" fmla="*/ 0 w 124"/>
                  <a:gd name="T7" fmla="*/ 4 h 20"/>
                  <a:gd name="T8" fmla="*/ 0 w 124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20">
                    <a:moveTo>
                      <a:pt x="0" y="0"/>
                    </a:moveTo>
                    <a:lnTo>
                      <a:pt x="124" y="15"/>
                    </a:lnTo>
                    <a:lnTo>
                      <a:pt x="124" y="20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24" name="Freeform 633"/>
              <p:cNvSpPr>
                <a:spLocks/>
              </p:cNvSpPr>
              <p:nvPr/>
            </p:nvSpPr>
            <p:spPr bwMode="auto">
              <a:xfrm>
                <a:off x="4169" y="2921"/>
                <a:ext cx="125" cy="19"/>
              </a:xfrm>
              <a:custGeom>
                <a:avLst/>
                <a:gdLst>
                  <a:gd name="T0" fmla="*/ 1 w 125"/>
                  <a:gd name="T1" fmla="*/ 0 h 19"/>
                  <a:gd name="T2" fmla="*/ 125 w 125"/>
                  <a:gd name="T3" fmla="*/ 16 h 19"/>
                  <a:gd name="T4" fmla="*/ 124 w 125"/>
                  <a:gd name="T5" fmla="*/ 19 h 19"/>
                  <a:gd name="T6" fmla="*/ 0 w 125"/>
                  <a:gd name="T7" fmla="*/ 4 h 19"/>
                  <a:gd name="T8" fmla="*/ 1 w 125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9">
                    <a:moveTo>
                      <a:pt x="1" y="0"/>
                    </a:moveTo>
                    <a:lnTo>
                      <a:pt x="125" y="16"/>
                    </a:lnTo>
                    <a:lnTo>
                      <a:pt x="124" y="19"/>
                    </a:lnTo>
                    <a:lnTo>
                      <a:pt x="0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25" name="Freeform 634"/>
              <p:cNvSpPr>
                <a:spLocks/>
              </p:cNvSpPr>
              <p:nvPr/>
            </p:nvSpPr>
            <p:spPr bwMode="auto">
              <a:xfrm>
                <a:off x="4167" y="2928"/>
                <a:ext cx="126" cy="19"/>
              </a:xfrm>
              <a:custGeom>
                <a:avLst/>
                <a:gdLst>
                  <a:gd name="T0" fmla="*/ 2 w 126"/>
                  <a:gd name="T1" fmla="*/ 0 h 19"/>
                  <a:gd name="T2" fmla="*/ 126 w 126"/>
                  <a:gd name="T3" fmla="*/ 15 h 19"/>
                  <a:gd name="T4" fmla="*/ 125 w 126"/>
                  <a:gd name="T5" fmla="*/ 19 h 19"/>
                  <a:gd name="T6" fmla="*/ 0 w 126"/>
                  <a:gd name="T7" fmla="*/ 3 h 19"/>
                  <a:gd name="T8" fmla="*/ 2 w 126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6" h="19">
                    <a:moveTo>
                      <a:pt x="2" y="0"/>
                    </a:moveTo>
                    <a:lnTo>
                      <a:pt x="126" y="15"/>
                    </a:lnTo>
                    <a:lnTo>
                      <a:pt x="125" y="19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26" name="Freeform 635"/>
              <p:cNvSpPr>
                <a:spLocks/>
              </p:cNvSpPr>
              <p:nvPr/>
            </p:nvSpPr>
            <p:spPr bwMode="auto">
              <a:xfrm>
                <a:off x="4167" y="2935"/>
                <a:ext cx="125" cy="19"/>
              </a:xfrm>
              <a:custGeom>
                <a:avLst/>
                <a:gdLst>
                  <a:gd name="T0" fmla="*/ 0 w 125"/>
                  <a:gd name="T1" fmla="*/ 0 h 19"/>
                  <a:gd name="T2" fmla="*/ 125 w 125"/>
                  <a:gd name="T3" fmla="*/ 15 h 19"/>
                  <a:gd name="T4" fmla="*/ 124 w 125"/>
                  <a:gd name="T5" fmla="*/ 19 h 19"/>
                  <a:gd name="T6" fmla="*/ 0 w 125"/>
                  <a:gd name="T7" fmla="*/ 4 h 19"/>
                  <a:gd name="T8" fmla="*/ 0 w 125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9">
                    <a:moveTo>
                      <a:pt x="0" y="0"/>
                    </a:moveTo>
                    <a:lnTo>
                      <a:pt x="125" y="15"/>
                    </a:lnTo>
                    <a:lnTo>
                      <a:pt x="124" y="19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27" name="Freeform 636"/>
              <p:cNvSpPr>
                <a:spLocks/>
              </p:cNvSpPr>
              <p:nvPr/>
            </p:nvSpPr>
            <p:spPr bwMode="auto">
              <a:xfrm>
                <a:off x="4166" y="2942"/>
                <a:ext cx="125" cy="18"/>
              </a:xfrm>
              <a:custGeom>
                <a:avLst/>
                <a:gdLst>
                  <a:gd name="T0" fmla="*/ 0 w 125"/>
                  <a:gd name="T1" fmla="*/ 0 h 18"/>
                  <a:gd name="T2" fmla="*/ 125 w 125"/>
                  <a:gd name="T3" fmla="*/ 15 h 18"/>
                  <a:gd name="T4" fmla="*/ 125 w 125"/>
                  <a:gd name="T5" fmla="*/ 18 h 18"/>
                  <a:gd name="T6" fmla="*/ 0 w 125"/>
                  <a:gd name="T7" fmla="*/ 4 h 18"/>
                  <a:gd name="T8" fmla="*/ 0 w 125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8">
                    <a:moveTo>
                      <a:pt x="0" y="0"/>
                    </a:moveTo>
                    <a:lnTo>
                      <a:pt x="125" y="15"/>
                    </a:lnTo>
                    <a:lnTo>
                      <a:pt x="125" y="18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28" name="Freeform 637"/>
              <p:cNvSpPr>
                <a:spLocks/>
              </p:cNvSpPr>
              <p:nvPr/>
            </p:nvSpPr>
            <p:spPr bwMode="auto">
              <a:xfrm>
                <a:off x="4165" y="2949"/>
                <a:ext cx="63" cy="11"/>
              </a:xfrm>
              <a:custGeom>
                <a:avLst/>
                <a:gdLst>
                  <a:gd name="T0" fmla="*/ 1 w 63"/>
                  <a:gd name="T1" fmla="*/ 0 h 11"/>
                  <a:gd name="T2" fmla="*/ 63 w 63"/>
                  <a:gd name="T3" fmla="*/ 7 h 11"/>
                  <a:gd name="T4" fmla="*/ 63 w 63"/>
                  <a:gd name="T5" fmla="*/ 11 h 11"/>
                  <a:gd name="T6" fmla="*/ 0 w 63"/>
                  <a:gd name="T7" fmla="*/ 3 h 11"/>
                  <a:gd name="T8" fmla="*/ 1 w 63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11">
                    <a:moveTo>
                      <a:pt x="1" y="0"/>
                    </a:moveTo>
                    <a:lnTo>
                      <a:pt x="63" y="7"/>
                    </a:lnTo>
                    <a:lnTo>
                      <a:pt x="63" y="11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29" name="Freeform 638"/>
              <p:cNvSpPr>
                <a:spLocks/>
              </p:cNvSpPr>
              <p:nvPr/>
            </p:nvSpPr>
            <p:spPr bwMode="auto">
              <a:xfrm>
                <a:off x="4253" y="2981"/>
                <a:ext cx="34" cy="34"/>
              </a:xfrm>
              <a:custGeom>
                <a:avLst/>
                <a:gdLst>
                  <a:gd name="T0" fmla="*/ 19 w 34"/>
                  <a:gd name="T1" fmla="*/ 1 h 34"/>
                  <a:gd name="T2" fmla="*/ 33 w 34"/>
                  <a:gd name="T3" fmla="*/ 19 h 34"/>
                  <a:gd name="T4" fmla="*/ 15 w 34"/>
                  <a:gd name="T5" fmla="*/ 33 h 34"/>
                  <a:gd name="T6" fmla="*/ 1 w 34"/>
                  <a:gd name="T7" fmla="*/ 15 h 34"/>
                  <a:gd name="T8" fmla="*/ 19 w 34"/>
                  <a:gd name="T9" fmla="*/ 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4">
                    <a:moveTo>
                      <a:pt x="19" y="1"/>
                    </a:moveTo>
                    <a:cubicBezTo>
                      <a:pt x="28" y="2"/>
                      <a:pt x="34" y="10"/>
                      <a:pt x="33" y="19"/>
                    </a:cubicBezTo>
                    <a:cubicBezTo>
                      <a:pt x="32" y="28"/>
                      <a:pt x="24" y="34"/>
                      <a:pt x="15" y="33"/>
                    </a:cubicBezTo>
                    <a:cubicBezTo>
                      <a:pt x="6" y="32"/>
                      <a:pt x="0" y="24"/>
                      <a:pt x="1" y="15"/>
                    </a:cubicBezTo>
                    <a:cubicBezTo>
                      <a:pt x="2" y="6"/>
                      <a:pt x="10" y="0"/>
                      <a:pt x="19" y="1"/>
                    </a:cubicBezTo>
                    <a:close/>
                  </a:path>
                </a:pathLst>
              </a:custGeom>
              <a:solidFill>
                <a:srgbClr val="4C8E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30" name="Freeform 639"/>
              <p:cNvSpPr>
                <a:spLocks/>
              </p:cNvSpPr>
              <p:nvPr/>
            </p:nvSpPr>
            <p:spPr bwMode="auto">
              <a:xfrm>
                <a:off x="4255" y="2998"/>
                <a:ext cx="15" cy="12"/>
              </a:xfrm>
              <a:custGeom>
                <a:avLst/>
                <a:gdLst>
                  <a:gd name="T0" fmla="*/ 5 w 15"/>
                  <a:gd name="T1" fmla="*/ 12 h 12"/>
                  <a:gd name="T2" fmla="*/ 0 w 15"/>
                  <a:gd name="T3" fmla="*/ 5 h 12"/>
                  <a:gd name="T4" fmla="*/ 15 w 15"/>
                  <a:gd name="T5" fmla="*/ 0 h 12"/>
                  <a:gd name="T6" fmla="*/ 5 w 15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12">
                    <a:moveTo>
                      <a:pt x="5" y="12"/>
                    </a:moveTo>
                    <a:cubicBezTo>
                      <a:pt x="2" y="10"/>
                      <a:pt x="1" y="8"/>
                      <a:pt x="0" y="5"/>
                    </a:cubicBezTo>
                    <a:cubicBezTo>
                      <a:pt x="15" y="0"/>
                      <a:pt x="15" y="0"/>
                      <a:pt x="15" y="0"/>
                    </a:cubicBezTo>
                    <a:lnTo>
                      <a:pt x="5" y="12"/>
                    </a:lnTo>
                    <a:close/>
                  </a:path>
                </a:pathLst>
              </a:custGeom>
              <a:solidFill>
                <a:srgbClr val="9ACA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31" name="Freeform 640"/>
              <p:cNvSpPr>
                <a:spLocks/>
              </p:cNvSpPr>
              <p:nvPr/>
            </p:nvSpPr>
            <p:spPr bwMode="auto">
              <a:xfrm>
                <a:off x="4254" y="2984"/>
                <a:ext cx="16" cy="19"/>
              </a:xfrm>
              <a:custGeom>
                <a:avLst/>
                <a:gdLst>
                  <a:gd name="T0" fmla="*/ 1 w 16"/>
                  <a:gd name="T1" fmla="*/ 19 h 19"/>
                  <a:gd name="T2" fmla="*/ 0 w 16"/>
                  <a:gd name="T3" fmla="*/ 12 h 19"/>
                  <a:gd name="T4" fmla="*/ 8 w 16"/>
                  <a:gd name="T5" fmla="*/ 0 h 19"/>
                  <a:gd name="T6" fmla="*/ 16 w 16"/>
                  <a:gd name="T7" fmla="*/ 14 h 19"/>
                  <a:gd name="T8" fmla="*/ 1 w 16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9">
                    <a:moveTo>
                      <a:pt x="1" y="19"/>
                    </a:moveTo>
                    <a:cubicBezTo>
                      <a:pt x="0" y="17"/>
                      <a:pt x="0" y="15"/>
                      <a:pt x="0" y="12"/>
                    </a:cubicBezTo>
                    <a:cubicBezTo>
                      <a:pt x="1" y="7"/>
                      <a:pt x="4" y="2"/>
                      <a:pt x="8" y="0"/>
                    </a:cubicBezTo>
                    <a:cubicBezTo>
                      <a:pt x="16" y="14"/>
                      <a:pt x="16" y="14"/>
                      <a:pt x="16" y="14"/>
                    </a:cubicBezTo>
                    <a:lnTo>
                      <a:pt x="1" y="19"/>
                    </a:lnTo>
                    <a:close/>
                  </a:path>
                </a:pathLst>
              </a:custGeom>
              <a:solidFill>
                <a:srgbClr val="87B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32" name="Freeform 641"/>
              <p:cNvSpPr>
                <a:spLocks/>
              </p:cNvSpPr>
              <p:nvPr/>
            </p:nvSpPr>
            <p:spPr bwMode="auto">
              <a:xfrm>
                <a:off x="4262" y="2981"/>
                <a:ext cx="10" cy="17"/>
              </a:xfrm>
              <a:custGeom>
                <a:avLst/>
                <a:gdLst>
                  <a:gd name="T0" fmla="*/ 0 w 10"/>
                  <a:gd name="T1" fmla="*/ 3 h 17"/>
                  <a:gd name="T2" fmla="*/ 10 w 10"/>
                  <a:gd name="T3" fmla="*/ 1 h 17"/>
                  <a:gd name="T4" fmla="*/ 8 w 10"/>
                  <a:gd name="T5" fmla="*/ 17 h 17"/>
                  <a:gd name="T6" fmla="*/ 0 w 10"/>
                  <a:gd name="T7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7">
                    <a:moveTo>
                      <a:pt x="0" y="3"/>
                    </a:moveTo>
                    <a:cubicBezTo>
                      <a:pt x="3" y="1"/>
                      <a:pt x="6" y="0"/>
                      <a:pt x="10" y="1"/>
                    </a:cubicBezTo>
                    <a:cubicBezTo>
                      <a:pt x="8" y="17"/>
                      <a:pt x="8" y="17"/>
                      <a:pt x="8" y="17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73AC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33" name="Freeform 642"/>
              <p:cNvSpPr>
                <a:spLocks/>
              </p:cNvSpPr>
              <p:nvPr/>
            </p:nvSpPr>
            <p:spPr bwMode="auto">
              <a:xfrm>
                <a:off x="4270" y="2982"/>
                <a:ext cx="13" cy="16"/>
              </a:xfrm>
              <a:custGeom>
                <a:avLst/>
                <a:gdLst>
                  <a:gd name="T0" fmla="*/ 2 w 13"/>
                  <a:gd name="T1" fmla="*/ 0 h 16"/>
                  <a:gd name="T2" fmla="*/ 0 w 13"/>
                  <a:gd name="T3" fmla="*/ 16 h 16"/>
                  <a:gd name="T4" fmla="*/ 13 w 13"/>
                  <a:gd name="T5" fmla="*/ 6 h 16"/>
                  <a:gd name="T6" fmla="*/ 2 w 13"/>
                  <a:gd name="T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6">
                    <a:moveTo>
                      <a:pt x="2" y="0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0" y="3"/>
                      <a:pt x="6" y="0"/>
                      <a:pt x="2" y="0"/>
                    </a:cubicBezTo>
                    <a:close/>
                  </a:path>
                </a:pathLst>
              </a:custGeom>
              <a:solidFill>
                <a:srgbClr val="609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34" name="Freeform 643"/>
              <p:cNvSpPr>
                <a:spLocks/>
              </p:cNvSpPr>
              <p:nvPr/>
            </p:nvSpPr>
            <p:spPr bwMode="auto">
              <a:xfrm>
                <a:off x="4159" y="3004"/>
                <a:ext cx="75" cy="10"/>
              </a:xfrm>
              <a:custGeom>
                <a:avLst/>
                <a:gdLst>
                  <a:gd name="T0" fmla="*/ 0 w 75"/>
                  <a:gd name="T1" fmla="*/ 0 h 10"/>
                  <a:gd name="T2" fmla="*/ 75 w 75"/>
                  <a:gd name="T3" fmla="*/ 9 h 10"/>
                  <a:gd name="T4" fmla="*/ 74 w 75"/>
                  <a:gd name="T5" fmla="*/ 10 h 10"/>
                  <a:gd name="T6" fmla="*/ 0 w 75"/>
                  <a:gd name="T7" fmla="*/ 2 h 10"/>
                  <a:gd name="T8" fmla="*/ 0 w 75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10">
                    <a:moveTo>
                      <a:pt x="0" y="0"/>
                    </a:moveTo>
                    <a:lnTo>
                      <a:pt x="75" y="9"/>
                    </a:lnTo>
                    <a:lnTo>
                      <a:pt x="74" y="1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35" name="Freeform 644"/>
              <p:cNvSpPr>
                <a:spLocks/>
              </p:cNvSpPr>
              <p:nvPr/>
            </p:nvSpPr>
            <p:spPr bwMode="auto">
              <a:xfrm>
                <a:off x="4159" y="2964"/>
                <a:ext cx="19" cy="41"/>
              </a:xfrm>
              <a:custGeom>
                <a:avLst/>
                <a:gdLst>
                  <a:gd name="T0" fmla="*/ 5 w 19"/>
                  <a:gd name="T1" fmla="*/ 0 h 41"/>
                  <a:gd name="T2" fmla="*/ 19 w 19"/>
                  <a:gd name="T3" fmla="*/ 2 h 41"/>
                  <a:gd name="T4" fmla="*/ 14 w 19"/>
                  <a:gd name="T5" fmla="*/ 41 h 41"/>
                  <a:gd name="T6" fmla="*/ 0 w 19"/>
                  <a:gd name="T7" fmla="*/ 40 h 41"/>
                  <a:gd name="T8" fmla="*/ 5 w 19"/>
                  <a:gd name="T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41">
                    <a:moveTo>
                      <a:pt x="5" y="0"/>
                    </a:moveTo>
                    <a:lnTo>
                      <a:pt x="19" y="2"/>
                    </a:lnTo>
                    <a:lnTo>
                      <a:pt x="14" y="41"/>
                    </a:lnTo>
                    <a:lnTo>
                      <a:pt x="0" y="4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4C8E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36" name="Freeform 645"/>
              <p:cNvSpPr>
                <a:spLocks/>
              </p:cNvSpPr>
              <p:nvPr/>
            </p:nvSpPr>
            <p:spPr bwMode="auto">
              <a:xfrm>
                <a:off x="4175" y="2981"/>
                <a:ext cx="16" cy="26"/>
              </a:xfrm>
              <a:custGeom>
                <a:avLst/>
                <a:gdLst>
                  <a:gd name="T0" fmla="*/ 3 w 16"/>
                  <a:gd name="T1" fmla="*/ 0 h 26"/>
                  <a:gd name="T2" fmla="*/ 16 w 16"/>
                  <a:gd name="T3" fmla="*/ 2 h 26"/>
                  <a:gd name="T4" fmla="*/ 13 w 16"/>
                  <a:gd name="T5" fmla="*/ 26 h 26"/>
                  <a:gd name="T6" fmla="*/ 0 w 16"/>
                  <a:gd name="T7" fmla="*/ 25 h 26"/>
                  <a:gd name="T8" fmla="*/ 3 w 16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26">
                    <a:moveTo>
                      <a:pt x="3" y="0"/>
                    </a:moveTo>
                    <a:lnTo>
                      <a:pt x="16" y="2"/>
                    </a:lnTo>
                    <a:lnTo>
                      <a:pt x="13" y="26"/>
                    </a:lnTo>
                    <a:lnTo>
                      <a:pt x="0" y="2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609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37" name="Freeform 646"/>
              <p:cNvSpPr>
                <a:spLocks/>
              </p:cNvSpPr>
              <p:nvPr/>
            </p:nvSpPr>
            <p:spPr bwMode="auto">
              <a:xfrm>
                <a:off x="4190" y="2991"/>
                <a:ext cx="15" cy="18"/>
              </a:xfrm>
              <a:custGeom>
                <a:avLst/>
                <a:gdLst>
                  <a:gd name="T0" fmla="*/ 2 w 15"/>
                  <a:gd name="T1" fmla="*/ 0 h 18"/>
                  <a:gd name="T2" fmla="*/ 15 w 15"/>
                  <a:gd name="T3" fmla="*/ 2 h 18"/>
                  <a:gd name="T4" fmla="*/ 13 w 15"/>
                  <a:gd name="T5" fmla="*/ 18 h 18"/>
                  <a:gd name="T6" fmla="*/ 0 w 15"/>
                  <a:gd name="T7" fmla="*/ 16 h 18"/>
                  <a:gd name="T8" fmla="*/ 2 w 15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8">
                    <a:moveTo>
                      <a:pt x="2" y="0"/>
                    </a:moveTo>
                    <a:lnTo>
                      <a:pt x="15" y="2"/>
                    </a:lnTo>
                    <a:lnTo>
                      <a:pt x="13" y="18"/>
                    </a:lnTo>
                    <a:lnTo>
                      <a:pt x="0" y="1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73AC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38" name="Freeform 647"/>
              <p:cNvSpPr>
                <a:spLocks/>
              </p:cNvSpPr>
              <p:nvPr/>
            </p:nvSpPr>
            <p:spPr bwMode="auto">
              <a:xfrm>
                <a:off x="4205" y="2985"/>
                <a:ext cx="16" cy="26"/>
              </a:xfrm>
              <a:custGeom>
                <a:avLst/>
                <a:gdLst>
                  <a:gd name="T0" fmla="*/ 3 w 16"/>
                  <a:gd name="T1" fmla="*/ 0 h 26"/>
                  <a:gd name="T2" fmla="*/ 16 w 16"/>
                  <a:gd name="T3" fmla="*/ 2 h 26"/>
                  <a:gd name="T4" fmla="*/ 14 w 16"/>
                  <a:gd name="T5" fmla="*/ 26 h 26"/>
                  <a:gd name="T6" fmla="*/ 0 w 16"/>
                  <a:gd name="T7" fmla="*/ 24 h 26"/>
                  <a:gd name="T8" fmla="*/ 3 w 16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26">
                    <a:moveTo>
                      <a:pt x="3" y="0"/>
                    </a:moveTo>
                    <a:lnTo>
                      <a:pt x="16" y="2"/>
                    </a:lnTo>
                    <a:lnTo>
                      <a:pt x="14" y="26"/>
                    </a:lnTo>
                    <a:lnTo>
                      <a:pt x="0" y="2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7B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39" name="Freeform 648"/>
              <p:cNvSpPr>
                <a:spLocks/>
              </p:cNvSpPr>
              <p:nvPr/>
            </p:nvSpPr>
            <p:spPr bwMode="auto">
              <a:xfrm>
                <a:off x="4221" y="2994"/>
                <a:ext cx="15" cy="19"/>
              </a:xfrm>
              <a:custGeom>
                <a:avLst/>
                <a:gdLst>
                  <a:gd name="T0" fmla="*/ 2 w 15"/>
                  <a:gd name="T1" fmla="*/ 0 h 19"/>
                  <a:gd name="T2" fmla="*/ 15 w 15"/>
                  <a:gd name="T3" fmla="*/ 1 h 19"/>
                  <a:gd name="T4" fmla="*/ 13 w 15"/>
                  <a:gd name="T5" fmla="*/ 19 h 19"/>
                  <a:gd name="T6" fmla="*/ 0 w 15"/>
                  <a:gd name="T7" fmla="*/ 17 h 19"/>
                  <a:gd name="T8" fmla="*/ 2 w 15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9">
                    <a:moveTo>
                      <a:pt x="2" y="0"/>
                    </a:moveTo>
                    <a:lnTo>
                      <a:pt x="15" y="1"/>
                    </a:lnTo>
                    <a:lnTo>
                      <a:pt x="13" y="19"/>
                    </a:lnTo>
                    <a:lnTo>
                      <a:pt x="0" y="17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9ACA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40" name="Freeform 649"/>
              <p:cNvSpPr>
                <a:spLocks/>
              </p:cNvSpPr>
              <p:nvPr/>
            </p:nvSpPr>
            <p:spPr bwMode="auto">
              <a:xfrm>
                <a:off x="4253" y="3015"/>
                <a:ext cx="6" cy="2"/>
              </a:xfrm>
              <a:custGeom>
                <a:avLst/>
                <a:gdLst>
                  <a:gd name="T0" fmla="*/ 0 w 6"/>
                  <a:gd name="T1" fmla="*/ 0 h 2"/>
                  <a:gd name="T2" fmla="*/ 6 w 6"/>
                  <a:gd name="T3" fmla="*/ 1 h 2"/>
                  <a:gd name="T4" fmla="*/ 6 w 6"/>
                  <a:gd name="T5" fmla="*/ 2 h 2"/>
                  <a:gd name="T6" fmla="*/ 0 w 6"/>
                  <a:gd name="T7" fmla="*/ 2 h 2"/>
                  <a:gd name="T8" fmla="*/ 0 w 6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0" y="0"/>
                    </a:moveTo>
                    <a:lnTo>
                      <a:pt x="6" y="1"/>
                    </a:lnTo>
                    <a:lnTo>
                      <a:pt x="6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41" name="Freeform 650"/>
              <p:cNvSpPr>
                <a:spLocks/>
              </p:cNvSpPr>
              <p:nvPr/>
            </p:nvSpPr>
            <p:spPr bwMode="auto">
              <a:xfrm>
                <a:off x="4262" y="3016"/>
                <a:ext cx="20" cy="4"/>
              </a:xfrm>
              <a:custGeom>
                <a:avLst/>
                <a:gdLst>
                  <a:gd name="T0" fmla="*/ 0 w 20"/>
                  <a:gd name="T1" fmla="*/ 0 h 4"/>
                  <a:gd name="T2" fmla="*/ 20 w 20"/>
                  <a:gd name="T3" fmla="*/ 2 h 4"/>
                  <a:gd name="T4" fmla="*/ 20 w 20"/>
                  <a:gd name="T5" fmla="*/ 4 h 4"/>
                  <a:gd name="T6" fmla="*/ 0 w 20"/>
                  <a:gd name="T7" fmla="*/ 2 h 4"/>
                  <a:gd name="T8" fmla="*/ 0 w 20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4">
                    <a:moveTo>
                      <a:pt x="0" y="0"/>
                    </a:moveTo>
                    <a:lnTo>
                      <a:pt x="20" y="2"/>
                    </a:lnTo>
                    <a:lnTo>
                      <a:pt x="2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42" name="Freeform 651"/>
              <p:cNvSpPr>
                <a:spLocks/>
              </p:cNvSpPr>
              <p:nvPr/>
            </p:nvSpPr>
            <p:spPr bwMode="auto">
              <a:xfrm>
                <a:off x="4158" y="3012"/>
                <a:ext cx="58" cy="10"/>
              </a:xfrm>
              <a:custGeom>
                <a:avLst/>
                <a:gdLst>
                  <a:gd name="T0" fmla="*/ 0 w 58"/>
                  <a:gd name="T1" fmla="*/ 0 h 10"/>
                  <a:gd name="T2" fmla="*/ 58 w 58"/>
                  <a:gd name="T3" fmla="*/ 6 h 10"/>
                  <a:gd name="T4" fmla="*/ 57 w 58"/>
                  <a:gd name="T5" fmla="*/ 10 h 10"/>
                  <a:gd name="T6" fmla="*/ 0 w 58"/>
                  <a:gd name="T7" fmla="*/ 3 h 10"/>
                  <a:gd name="T8" fmla="*/ 0 w 58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0">
                    <a:moveTo>
                      <a:pt x="0" y="0"/>
                    </a:moveTo>
                    <a:lnTo>
                      <a:pt x="58" y="6"/>
                    </a:lnTo>
                    <a:lnTo>
                      <a:pt x="57" y="1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43" name="Freeform 652"/>
              <p:cNvSpPr>
                <a:spLocks/>
              </p:cNvSpPr>
              <p:nvPr/>
            </p:nvSpPr>
            <p:spPr bwMode="auto">
              <a:xfrm>
                <a:off x="4157" y="3018"/>
                <a:ext cx="58" cy="11"/>
              </a:xfrm>
              <a:custGeom>
                <a:avLst/>
                <a:gdLst>
                  <a:gd name="T0" fmla="*/ 0 w 58"/>
                  <a:gd name="T1" fmla="*/ 0 h 11"/>
                  <a:gd name="T2" fmla="*/ 58 w 58"/>
                  <a:gd name="T3" fmla="*/ 7 h 11"/>
                  <a:gd name="T4" fmla="*/ 58 w 58"/>
                  <a:gd name="T5" fmla="*/ 11 h 11"/>
                  <a:gd name="T6" fmla="*/ 0 w 58"/>
                  <a:gd name="T7" fmla="*/ 4 h 11"/>
                  <a:gd name="T8" fmla="*/ 0 w 58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1">
                    <a:moveTo>
                      <a:pt x="0" y="0"/>
                    </a:moveTo>
                    <a:lnTo>
                      <a:pt x="58" y="7"/>
                    </a:lnTo>
                    <a:lnTo>
                      <a:pt x="58" y="11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44" name="Freeform 653"/>
              <p:cNvSpPr>
                <a:spLocks/>
              </p:cNvSpPr>
              <p:nvPr/>
            </p:nvSpPr>
            <p:spPr bwMode="auto">
              <a:xfrm>
                <a:off x="4156" y="3025"/>
                <a:ext cx="58" cy="10"/>
              </a:xfrm>
              <a:custGeom>
                <a:avLst/>
                <a:gdLst>
                  <a:gd name="T0" fmla="*/ 1 w 58"/>
                  <a:gd name="T1" fmla="*/ 0 h 10"/>
                  <a:gd name="T2" fmla="*/ 58 w 58"/>
                  <a:gd name="T3" fmla="*/ 7 h 10"/>
                  <a:gd name="T4" fmla="*/ 58 w 58"/>
                  <a:gd name="T5" fmla="*/ 10 h 10"/>
                  <a:gd name="T6" fmla="*/ 0 w 58"/>
                  <a:gd name="T7" fmla="*/ 4 h 10"/>
                  <a:gd name="T8" fmla="*/ 1 w 58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0">
                    <a:moveTo>
                      <a:pt x="1" y="0"/>
                    </a:moveTo>
                    <a:lnTo>
                      <a:pt x="58" y="7"/>
                    </a:lnTo>
                    <a:lnTo>
                      <a:pt x="58" y="10"/>
                    </a:lnTo>
                    <a:lnTo>
                      <a:pt x="0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45" name="Freeform 654"/>
              <p:cNvSpPr>
                <a:spLocks/>
              </p:cNvSpPr>
              <p:nvPr/>
            </p:nvSpPr>
            <p:spPr bwMode="auto">
              <a:xfrm>
                <a:off x="4155" y="3031"/>
                <a:ext cx="59" cy="11"/>
              </a:xfrm>
              <a:custGeom>
                <a:avLst/>
                <a:gdLst>
                  <a:gd name="T0" fmla="*/ 1 w 59"/>
                  <a:gd name="T1" fmla="*/ 0 h 11"/>
                  <a:gd name="T2" fmla="*/ 59 w 59"/>
                  <a:gd name="T3" fmla="*/ 7 h 11"/>
                  <a:gd name="T4" fmla="*/ 58 w 59"/>
                  <a:gd name="T5" fmla="*/ 11 h 11"/>
                  <a:gd name="T6" fmla="*/ 0 w 59"/>
                  <a:gd name="T7" fmla="*/ 4 h 11"/>
                  <a:gd name="T8" fmla="*/ 1 w 59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11">
                    <a:moveTo>
                      <a:pt x="1" y="0"/>
                    </a:moveTo>
                    <a:lnTo>
                      <a:pt x="59" y="7"/>
                    </a:lnTo>
                    <a:lnTo>
                      <a:pt x="58" y="11"/>
                    </a:lnTo>
                    <a:lnTo>
                      <a:pt x="0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46" name="Freeform 655"/>
              <p:cNvSpPr>
                <a:spLocks/>
              </p:cNvSpPr>
              <p:nvPr/>
            </p:nvSpPr>
            <p:spPr bwMode="auto">
              <a:xfrm>
                <a:off x="4155" y="3038"/>
                <a:ext cx="58" cy="11"/>
              </a:xfrm>
              <a:custGeom>
                <a:avLst/>
                <a:gdLst>
                  <a:gd name="T0" fmla="*/ 0 w 58"/>
                  <a:gd name="T1" fmla="*/ 0 h 11"/>
                  <a:gd name="T2" fmla="*/ 58 w 58"/>
                  <a:gd name="T3" fmla="*/ 7 h 11"/>
                  <a:gd name="T4" fmla="*/ 57 w 58"/>
                  <a:gd name="T5" fmla="*/ 11 h 11"/>
                  <a:gd name="T6" fmla="*/ 0 w 58"/>
                  <a:gd name="T7" fmla="*/ 4 h 11"/>
                  <a:gd name="T8" fmla="*/ 0 w 58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1">
                    <a:moveTo>
                      <a:pt x="0" y="0"/>
                    </a:moveTo>
                    <a:lnTo>
                      <a:pt x="58" y="7"/>
                    </a:lnTo>
                    <a:lnTo>
                      <a:pt x="57" y="11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47" name="Freeform 656"/>
              <p:cNvSpPr>
                <a:spLocks/>
              </p:cNvSpPr>
              <p:nvPr/>
            </p:nvSpPr>
            <p:spPr bwMode="auto">
              <a:xfrm>
                <a:off x="4154" y="3045"/>
                <a:ext cx="58" cy="10"/>
              </a:xfrm>
              <a:custGeom>
                <a:avLst/>
                <a:gdLst>
                  <a:gd name="T0" fmla="*/ 0 w 58"/>
                  <a:gd name="T1" fmla="*/ 0 h 10"/>
                  <a:gd name="T2" fmla="*/ 58 w 58"/>
                  <a:gd name="T3" fmla="*/ 6 h 10"/>
                  <a:gd name="T4" fmla="*/ 58 w 58"/>
                  <a:gd name="T5" fmla="*/ 10 h 10"/>
                  <a:gd name="T6" fmla="*/ 0 w 58"/>
                  <a:gd name="T7" fmla="*/ 3 h 10"/>
                  <a:gd name="T8" fmla="*/ 0 w 58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0">
                    <a:moveTo>
                      <a:pt x="0" y="0"/>
                    </a:moveTo>
                    <a:lnTo>
                      <a:pt x="58" y="6"/>
                    </a:lnTo>
                    <a:lnTo>
                      <a:pt x="58" y="1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48" name="Freeform 657"/>
              <p:cNvSpPr>
                <a:spLocks/>
              </p:cNvSpPr>
              <p:nvPr/>
            </p:nvSpPr>
            <p:spPr bwMode="auto">
              <a:xfrm>
                <a:off x="4153" y="3051"/>
                <a:ext cx="58" cy="11"/>
              </a:xfrm>
              <a:custGeom>
                <a:avLst/>
                <a:gdLst>
                  <a:gd name="T0" fmla="*/ 0 w 58"/>
                  <a:gd name="T1" fmla="*/ 0 h 11"/>
                  <a:gd name="T2" fmla="*/ 58 w 58"/>
                  <a:gd name="T3" fmla="*/ 7 h 11"/>
                  <a:gd name="T4" fmla="*/ 58 w 58"/>
                  <a:gd name="T5" fmla="*/ 11 h 11"/>
                  <a:gd name="T6" fmla="*/ 0 w 58"/>
                  <a:gd name="T7" fmla="*/ 4 h 11"/>
                  <a:gd name="T8" fmla="*/ 0 w 58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1">
                    <a:moveTo>
                      <a:pt x="0" y="0"/>
                    </a:moveTo>
                    <a:lnTo>
                      <a:pt x="58" y="7"/>
                    </a:lnTo>
                    <a:lnTo>
                      <a:pt x="58" y="11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49" name="Freeform 658"/>
              <p:cNvSpPr>
                <a:spLocks/>
              </p:cNvSpPr>
              <p:nvPr/>
            </p:nvSpPr>
            <p:spPr bwMode="auto">
              <a:xfrm>
                <a:off x="4152" y="3058"/>
                <a:ext cx="30" cy="7"/>
              </a:xfrm>
              <a:custGeom>
                <a:avLst/>
                <a:gdLst>
                  <a:gd name="T0" fmla="*/ 1 w 30"/>
                  <a:gd name="T1" fmla="*/ 0 h 7"/>
                  <a:gd name="T2" fmla="*/ 30 w 30"/>
                  <a:gd name="T3" fmla="*/ 3 h 7"/>
                  <a:gd name="T4" fmla="*/ 30 w 30"/>
                  <a:gd name="T5" fmla="*/ 7 h 7"/>
                  <a:gd name="T6" fmla="*/ 0 w 30"/>
                  <a:gd name="T7" fmla="*/ 4 h 7"/>
                  <a:gd name="T8" fmla="*/ 1 w 30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7">
                    <a:moveTo>
                      <a:pt x="1" y="0"/>
                    </a:moveTo>
                    <a:lnTo>
                      <a:pt x="30" y="3"/>
                    </a:lnTo>
                    <a:lnTo>
                      <a:pt x="30" y="7"/>
                    </a:lnTo>
                    <a:lnTo>
                      <a:pt x="0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50" name="Freeform 659"/>
              <p:cNvSpPr>
                <a:spLocks/>
              </p:cNvSpPr>
              <p:nvPr/>
            </p:nvSpPr>
            <p:spPr bwMode="auto">
              <a:xfrm>
                <a:off x="4226" y="3020"/>
                <a:ext cx="57" cy="10"/>
              </a:xfrm>
              <a:custGeom>
                <a:avLst/>
                <a:gdLst>
                  <a:gd name="T0" fmla="*/ 0 w 57"/>
                  <a:gd name="T1" fmla="*/ 0 h 10"/>
                  <a:gd name="T2" fmla="*/ 57 w 57"/>
                  <a:gd name="T3" fmla="*/ 6 h 10"/>
                  <a:gd name="T4" fmla="*/ 56 w 57"/>
                  <a:gd name="T5" fmla="*/ 10 h 10"/>
                  <a:gd name="T6" fmla="*/ 0 w 57"/>
                  <a:gd name="T7" fmla="*/ 3 h 10"/>
                  <a:gd name="T8" fmla="*/ 0 w 57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0">
                    <a:moveTo>
                      <a:pt x="0" y="0"/>
                    </a:moveTo>
                    <a:lnTo>
                      <a:pt x="57" y="6"/>
                    </a:lnTo>
                    <a:lnTo>
                      <a:pt x="56" y="1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51" name="Freeform 660"/>
              <p:cNvSpPr>
                <a:spLocks/>
              </p:cNvSpPr>
              <p:nvPr/>
            </p:nvSpPr>
            <p:spPr bwMode="auto">
              <a:xfrm>
                <a:off x="4225" y="3026"/>
                <a:ext cx="57" cy="11"/>
              </a:xfrm>
              <a:custGeom>
                <a:avLst/>
                <a:gdLst>
                  <a:gd name="T0" fmla="*/ 0 w 57"/>
                  <a:gd name="T1" fmla="*/ 0 h 11"/>
                  <a:gd name="T2" fmla="*/ 57 w 57"/>
                  <a:gd name="T3" fmla="*/ 7 h 11"/>
                  <a:gd name="T4" fmla="*/ 57 w 57"/>
                  <a:gd name="T5" fmla="*/ 11 h 11"/>
                  <a:gd name="T6" fmla="*/ 0 w 57"/>
                  <a:gd name="T7" fmla="*/ 4 h 11"/>
                  <a:gd name="T8" fmla="*/ 0 w 57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1">
                    <a:moveTo>
                      <a:pt x="0" y="0"/>
                    </a:moveTo>
                    <a:lnTo>
                      <a:pt x="57" y="7"/>
                    </a:lnTo>
                    <a:lnTo>
                      <a:pt x="57" y="11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52" name="Freeform 661"/>
              <p:cNvSpPr>
                <a:spLocks/>
              </p:cNvSpPr>
              <p:nvPr/>
            </p:nvSpPr>
            <p:spPr bwMode="auto">
              <a:xfrm>
                <a:off x="4224" y="3033"/>
                <a:ext cx="57" cy="10"/>
              </a:xfrm>
              <a:custGeom>
                <a:avLst/>
                <a:gdLst>
                  <a:gd name="T0" fmla="*/ 1 w 57"/>
                  <a:gd name="T1" fmla="*/ 0 h 10"/>
                  <a:gd name="T2" fmla="*/ 57 w 57"/>
                  <a:gd name="T3" fmla="*/ 7 h 10"/>
                  <a:gd name="T4" fmla="*/ 57 w 57"/>
                  <a:gd name="T5" fmla="*/ 10 h 10"/>
                  <a:gd name="T6" fmla="*/ 0 w 57"/>
                  <a:gd name="T7" fmla="*/ 4 h 10"/>
                  <a:gd name="T8" fmla="*/ 1 w 57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0">
                    <a:moveTo>
                      <a:pt x="1" y="0"/>
                    </a:moveTo>
                    <a:lnTo>
                      <a:pt x="57" y="7"/>
                    </a:lnTo>
                    <a:lnTo>
                      <a:pt x="57" y="10"/>
                    </a:lnTo>
                    <a:lnTo>
                      <a:pt x="0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53" name="Freeform 662"/>
              <p:cNvSpPr>
                <a:spLocks/>
              </p:cNvSpPr>
              <p:nvPr/>
            </p:nvSpPr>
            <p:spPr bwMode="auto">
              <a:xfrm>
                <a:off x="4223" y="3039"/>
                <a:ext cx="58" cy="11"/>
              </a:xfrm>
              <a:custGeom>
                <a:avLst/>
                <a:gdLst>
                  <a:gd name="T0" fmla="*/ 1 w 58"/>
                  <a:gd name="T1" fmla="*/ 0 h 11"/>
                  <a:gd name="T2" fmla="*/ 58 w 58"/>
                  <a:gd name="T3" fmla="*/ 7 h 11"/>
                  <a:gd name="T4" fmla="*/ 57 w 58"/>
                  <a:gd name="T5" fmla="*/ 11 h 11"/>
                  <a:gd name="T6" fmla="*/ 0 w 58"/>
                  <a:gd name="T7" fmla="*/ 4 h 11"/>
                  <a:gd name="T8" fmla="*/ 1 w 58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1">
                    <a:moveTo>
                      <a:pt x="1" y="0"/>
                    </a:moveTo>
                    <a:lnTo>
                      <a:pt x="58" y="7"/>
                    </a:lnTo>
                    <a:lnTo>
                      <a:pt x="57" y="11"/>
                    </a:lnTo>
                    <a:lnTo>
                      <a:pt x="0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54" name="Freeform 663"/>
              <p:cNvSpPr>
                <a:spLocks/>
              </p:cNvSpPr>
              <p:nvPr/>
            </p:nvSpPr>
            <p:spPr bwMode="auto">
              <a:xfrm>
                <a:off x="4223" y="3046"/>
                <a:ext cx="57" cy="10"/>
              </a:xfrm>
              <a:custGeom>
                <a:avLst/>
                <a:gdLst>
                  <a:gd name="T0" fmla="*/ 0 w 57"/>
                  <a:gd name="T1" fmla="*/ 0 h 10"/>
                  <a:gd name="T2" fmla="*/ 57 w 57"/>
                  <a:gd name="T3" fmla="*/ 7 h 10"/>
                  <a:gd name="T4" fmla="*/ 56 w 57"/>
                  <a:gd name="T5" fmla="*/ 10 h 10"/>
                  <a:gd name="T6" fmla="*/ 0 w 57"/>
                  <a:gd name="T7" fmla="*/ 4 h 10"/>
                  <a:gd name="T8" fmla="*/ 0 w 57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0">
                    <a:moveTo>
                      <a:pt x="0" y="0"/>
                    </a:moveTo>
                    <a:lnTo>
                      <a:pt x="57" y="7"/>
                    </a:lnTo>
                    <a:lnTo>
                      <a:pt x="56" y="10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55" name="Freeform 664"/>
              <p:cNvSpPr>
                <a:spLocks/>
              </p:cNvSpPr>
              <p:nvPr/>
            </p:nvSpPr>
            <p:spPr bwMode="auto">
              <a:xfrm>
                <a:off x="4222" y="3053"/>
                <a:ext cx="57" cy="10"/>
              </a:xfrm>
              <a:custGeom>
                <a:avLst/>
                <a:gdLst>
                  <a:gd name="T0" fmla="*/ 0 w 57"/>
                  <a:gd name="T1" fmla="*/ 0 h 10"/>
                  <a:gd name="T2" fmla="*/ 57 w 57"/>
                  <a:gd name="T3" fmla="*/ 6 h 10"/>
                  <a:gd name="T4" fmla="*/ 57 w 57"/>
                  <a:gd name="T5" fmla="*/ 10 h 10"/>
                  <a:gd name="T6" fmla="*/ 0 w 57"/>
                  <a:gd name="T7" fmla="*/ 3 h 10"/>
                  <a:gd name="T8" fmla="*/ 0 w 57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0">
                    <a:moveTo>
                      <a:pt x="0" y="0"/>
                    </a:moveTo>
                    <a:lnTo>
                      <a:pt x="57" y="6"/>
                    </a:lnTo>
                    <a:lnTo>
                      <a:pt x="57" y="1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56" name="Freeform 665"/>
              <p:cNvSpPr>
                <a:spLocks/>
              </p:cNvSpPr>
              <p:nvPr/>
            </p:nvSpPr>
            <p:spPr bwMode="auto">
              <a:xfrm>
                <a:off x="4221" y="3059"/>
                <a:ext cx="57" cy="11"/>
              </a:xfrm>
              <a:custGeom>
                <a:avLst/>
                <a:gdLst>
                  <a:gd name="T0" fmla="*/ 0 w 57"/>
                  <a:gd name="T1" fmla="*/ 0 h 11"/>
                  <a:gd name="T2" fmla="*/ 57 w 57"/>
                  <a:gd name="T3" fmla="*/ 7 h 11"/>
                  <a:gd name="T4" fmla="*/ 57 w 57"/>
                  <a:gd name="T5" fmla="*/ 11 h 11"/>
                  <a:gd name="T6" fmla="*/ 0 w 57"/>
                  <a:gd name="T7" fmla="*/ 4 h 11"/>
                  <a:gd name="T8" fmla="*/ 0 w 57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1">
                    <a:moveTo>
                      <a:pt x="0" y="0"/>
                    </a:moveTo>
                    <a:lnTo>
                      <a:pt x="57" y="7"/>
                    </a:lnTo>
                    <a:lnTo>
                      <a:pt x="57" y="11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57" name="Freeform 666"/>
              <p:cNvSpPr>
                <a:spLocks/>
              </p:cNvSpPr>
              <p:nvPr/>
            </p:nvSpPr>
            <p:spPr bwMode="auto">
              <a:xfrm>
                <a:off x="4220" y="3066"/>
                <a:ext cx="41" cy="8"/>
              </a:xfrm>
              <a:custGeom>
                <a:avLst/>
                <a:gdLst>
                  <a:gd name="T0" fmla="*/ 1 w 41"/>
                  <a:gd name="T1" fmla="*/ 0 h 8"/>
                  <a:gd name="T2" fmla="*/ 41 w 41"/>
                  <a:gd name="T3" fmla="*/ 5 h 8"/>
                  <a:gd name="T4" fmla="*/ 40 w 41"/>
                  <a:gd name="T5" fmla="*/ 8 h 8"/>
                  <a:gd name="T6" fmla="*/ 0 w 41"/>
                  <a:gd name="T7" fmla="*/ 4 h 8"/>
                  <a:gd name="T8" fmla="*/ 1 w 41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">
                    <a:moveTo>
                      <a:pt x="1" y="0"/>
                    </a:moveTo>
                    <a:lnTo>
                      <a:pt x="41" y="5"/>
                    </a:lnTo>
                    <a:lnTo>
                      <a:pt x="40" y="8"/>
                    </a:lnTo>
                    <a:lnTo>
                      <a:pt x="0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58" name="Freeform 667"/>
              <p:cNvSpPr>
                <a:spLocks/>
              </p:cNvSpPr>
              <p:nvPr/>
            </p:nvSpPr>
            <p:spPr bwMode="auto">
              <a:xfrm>
                <a:off x="3104" y="1763"/>
                <a:ext cx="254" cy="266"/>
              </a:xfrm>
              <a:custGeom>
                <a:avLst/>
                <a:gdLst>
                  <a:gd name="T0" fmla="*/ 254 w 254"/>
                  <a:gd name="T1" fmla="*/ 171 h 266"/>
                  <a:gd name="T2" fmla="*/ 134 w 254"/>
                  <a:gd name="T3" fmla="*/ 266 h 266"/>
                  <a:gd name="T4" fmla="*/ 0 w 254"/>
                  <a:gd name="T5" fmla="*/ 95 h 266"/>
                  <a:gd name="T6" fmla="*/ 122 w 254"/>
                  <a:gd name="T7" fmla="*/ 0 h 266"/>
                  <a:gd name="T8" fmla="*/ 254 w 254"/>
                  <a:gd name="T9" fmla="*/ 171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4" h="266">
                    <a:moveTo>
                      <a:pt x="254" y="171"/>
                    </a:moveTo>
                    <a:lnTo>
                      <a:pt x="134" y="266"/>
                    </a:lnTo>
                    <a:lnTo>
                      <a:pt x="0" y="95"/>
                    </a:lnTo>
                    <a:lnTo>
                      <a:pt x="122" y="0"/>
                    </a:lnTo>
                    <a:lnTo>
                      <a:pt x="254" y="171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59" name="Freeform 668"/>
              <p:cNvSpPr>
                <a:spLocks/>
              </p:cNvSpPr>
              <p:nvPr/>
            </p:nvSpPr>
            <p:spPr bwMode="auto">
              <a:xfrm>
                <a:off x="3252" y="1937"/>
                <a:ext cx="61" cy="49"/>
              </a:xfrm>
              <a:custGeom>
                <a:avLst/>
                <a:gdLst>
                  <a:gd name="T0" fmla="*/ 61 w 61"/>
                  <a:gd name="T1" fmla="*/ 3 h 49"/>
                  <a:gd name="T2" fmla="*/ 3 w 61"/>
                  <a:gd name="T3" fmla="*/ 49 h 49"/>
                  <a:gd name="T4" fmla="*/ 0 w 61"/>
                  <a:gd name="T5" fmla="*/ 46 h 49"/>
                  <a:gd name="T6" fmla="*/ 59 w 61"/>
                  <a:gd name="T7" fmla="*/ 0 h 49"/>
                  <a:gd name="T8" fmla="*/ 61 w 61"/>
                  <a:gd name="T9" fmla="*/ 3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49">
                    <a:moveTo>
                      <a:pt x="61" y="3"/>
                    </a:moveTo>
                    <a:lnTo>
                      <a:pt x="3" y="49"/>
                    </a:lnTo>
                    <a:lnTo>
                      <a:pt x="0" y="46"/>
                    </a:lnTo>
                    <a:lnTo>
                      <a:pt x="59" y="0"/>
                    </a:lnTo>
                    <a:lnTo>
                      <a:pt x="61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60" name="Freeform 669"/>
              <p:cNvSpPr>
                <a:spLocks/>
              </p:cNvSpPr>
              <p:nvPr/>
            </p:nvSpPr>
            <p:spPr bwMode="auto">
              <a:xfrm>
                <a:off x="3227" y="1914"/>
                <a:ext cx="100" cy="80"/>
              </a:xfrm>
              <a:custGeom>
                <a:avLst/>
                <a:gdLst>
                  <a:gd name="T0" fmla="*/ 100 w 100"/>
                  <a:gd name="T1" fmla="*/ 3 h 80"/>
                  <a:gd name="T2" fmla="*/ 2 w 100"/>
                  <a:gd name="T3" fmla="*/ 80 h 80"/>
                  <a:gd name="T4" fmla="*/ 0 w 100"/>
                  <a:gd name="T5" fmla="*/ 77 h 80"/>
                  <a:gd name="T6" fmla="*/ 98 w 100"/>
                  <a:gd name="T7" fmla="*/ 0 h 80"/>
                  <a:gd name="T8" fmla="*/ 100 w 100"/>
                  <a:gd name="T9" fmla="*/ 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80">
                    <a:moveTo>
                      <a:pt x="100" y="3"/>
                    </a:moveTo>
                    <a:lnTo>
                      <a:pt x="2" y="80"/>
                    </a:lnTo>
                    <a:lnTo>
                      <a:pt x="0" y="77"/>
                    </a:lnTo>
                    <a:lnTo>
                      <a:pt x="98" y="0"/>
                    </a:lnTo>
                    <a:lnTo>
                      <a:pt x="100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61" name="Freeform 670"/>
              <p:cNvSpPr>
                <a:spLocks/>
              </p:cNvSpPr>
              <p:nvPr/>
            </p:nvSpPr>
            <p:spPr bwMode="auto">
              <a:xfrm>
                <a:off x="3223" y="1909"/>
                <a:ext cx="100" cy="80"/>
              </a:xfrm>
              <a:custGeom>
                <a:avLst/>
                <a:gdLst>
                  <a:gd name="T0" fmla="*/ 100 w 100"/>
                  <a:gd name="T1" fmla="*/ 3 h 80"/>
                  <a:gd name="T2" fmla="*/ 2 w 100"/>
                  <a:gd name="T3" fmla="*/ 80 h 80"/>
                  <a:gd name="T4" fmla="*/ 0 w 100"/>
                  <a:gd name="T5" fmla="*/ 77 h 80"/>
                  <a:gd name="T6" fmla="*/ 98 w 100"/>
                  <a:gd name="T7" fmla="*/ 0 h 80"/>
                  <a:gd name="T8" fmla="*/ 100 w 100"/>
                  <a:gd name="T9" fmla="*/ 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80">
                    <a:moveTo>
                      <a:pt x="100" y="3"/>
                    </a:moveTo>
                    <a:lnTo>
                      <a:pt x="2" y="80"/>
                    </a:lnTo>
                    <a:lnTo>
                      <a:pt x="0" y="77"/>
                    </a:lnTo>
                    <a:lnTo>
                      <a:pt x="98" y="0"/>
                    </a:lnTo>
                    <a:lnTo>
                      <a:pt x="100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62" name="Freeform 671"/>
              <p:cNvSpPr>
                <a:spLocks/>
              </p:cNvSpPr>
              <p:nvPr/>
            </p:nvSpPr>
            <p:spPr bwMode="auto">
              <a:xfrm>
                <a:off x="3218" y="1904"/>
                <a:ext cx="101" cy="79"/>
              </a:xfrm>
              <a:custGeom>
                <a:avLst/>
                <a:gdLst>
                  <a:gd name="T0" fmla="*/ 101 w 101"/>
                  <a:gd name="T1" fmla="*/ 3 h 79"/>
                  <a:gd name="T2" fmla="*/ 3 w 101"/>
                  <a:gd name="T3" fmla="*/ 79 h 79"/>
                  <a:gd name="T4" fmla="*/ 0 w 101"/>
                  <a:gd name="T5" fmla="*/ 76 h 79"/>
                  <a:gd name="T6" fmla="*/ 99 w 101"/>
                  <a:gd name="T7" fmla="*/ 0 h 79"/>
                  <a:gd name="T8" fmla="*/ 101 w 101"/>
                  <a:gd name="T9" fmla="*/ 3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79">
                    <a:moveTo>
                      <a:pt x="101" y="3"/>
                    </a:moveTo>
                    <a:lnTo>
                      <a:pt x="3" y="79"/>
                    </a:lnTo>
                    <a:lnTo>
                      <a:pt x="0" y="76"/>
                    </a:lnTo>
                    <a:lnTo>
                      <a:pt x="99" y="0"/>
                    </a:lnTo>
                    <a:lnTo>
                      <a:pt x="101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63" name="Freeform 672"/>
              <p:cNvSpPr>
                <a:spLocks/>
              </p:cNvSpPr>
              <p:nvPr/>
            </p:nvSpPr>
            <p:spPr bwMode="auto">
              <a:xfrm>
                <a:off x="3214" y="1899"/>
                <a:ext cx="101" cy="79"/>
              </a:xfrm>
              <a:custGeom>
                <a:avLst/>
                <a:gdLst>
                  <a:gd name="T0" fmla="*/ 101 w 101"/>
                  <a:gd name="T1" fmla="*/ 3 h 79"/>
                  <a:gd name="T2" fmla="*/ 3 w 101"/>
                  <a:gd name="T3" fmla="*/ 79 h 79"/>
                  <a:gd name="T4" fmla="*/ 0 w 101"/>
                  <a:gd name="T5" fmla="*/ 76 h 79"/>
                  <a:gd name="T6" fmla="*/ 99 w 101"/>
                  <a:gd name="T7" fmla="*/ 0 h 79"/>
                  <a:gd name="T8" fmla="*/ 101 w 101"/>
                  <a:gd name="T9" fmla="*/ 3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79">
                    <a:moveTo>
                      <a:pt x="101" y="3"/>
                    </a:moveTo>
                    <a:lnTo>
                      <a:pt x="3" y="79"/>
                    </a:lnTo>
                    <a:lnTo>
                      <a:pt x="0" y="76"/>
                    </a:lnTo>
                    <a:lnTo>
                      <a:pt x="99" y="0"/>
                    </a:lnTo>
                    <a:lnTo>
                      <a:pt x="101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64" name="Freeform 673"/>
              <p:cNvSpPr>
                <a:spLocks/>
              </p:cNvSpPr>
              <p:nvPr/>
            </p:nvSpPr>
            <p:spPr bwMode="auto">
              <a:xfrm>
                <a:off x="3210" y="1893"/>
                <a:ext cx="101" cy="80"/>
              </a:xfrm>
              <a:custGeom>
                <a:avLst/>
                <a:gdLst>
                  <a:gd name="T0" fmla="*/ 101 w 101"/>
                  <a:gd name="T1" fmla="*/ 3 h 80"/>
                  <a:gd name="T2" fmla="*/ 3 w 101"/>
                  <a:gd name="T3" fmla="*/ 80 h 80"/>
                  <a:gd name="T4" fmla="*/ 0 w 101"/>
                  <a:gd name="T5" fmla="*/ 77 h 80"/>
                  <a:gd name="T6" fmla="*/ 99 w 101"/>
                  <a:gd name="T7" fmla="*/ 0 h 80"/>
                  <a:gd name="T8" fmla="*/ 101 w 101"/>
                  <a:gd name="T9" fmla="*/ 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80">
                    <a:moveTo>
                      <a:pt x="101" y="3"/>
                    </a:moveTo>
                    <a:lnTo>
                      <a:pt x="3" y="80"/>
                    </a:lnTo>
                    <a:lnTo>
                      <a:pt x="0" y="77"/>
                    </a:lnTo>
                    <a:lnTo>
                      <a:pt x="99" y="0"/>
                    </a:lnTo>
                    <a:lnTo>
                      <a:pt x="101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65" name="Freeform 674"/>
              <p:cNvSpPr>
                <a:spLocks/>
              </p:cNvSpPr>
              <p:nvPr/>
            </p:nvSpPr>
            <p:spPr bwMode="auto">
              <a:xfrm>
                <a:off x="3206" y="1888"/>
                <a:ext cx="101" cy="80"/>
              </a:xfrm>
              <a:custGeom>
                <a:avLst/>
                <a:gdLst>
                  <a:gd name="T0" fmla="*/ 101 w 101"/>
                  <a:gd name="T1" fmla="*/ 3 h 80"/>
                  <a:gd name="T2" fmla="*/ 3 w 101"/>
                  <a:gd name="T3" fmla="*/ 80 h 80"/>
                  <a:gd name="T4" fmla="*/ 0 w 101"/>
                  <a:gd name="T5" fmla="*/ 77 h 80"/>
                  <a:gd name="T6" fmla="*/ 99 w 101"/>
                  <a:gd name="T7" fmla="*/ 0 h 80"/>
                  <a:gd name="T8" fmla="*/ 101 w 101"/>
                  <a:gd name="T9" fmla="*/ 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80">
                    <a:moveTo>
                      <a:pt x="101" y="3"/>
                    </a:moveTo>
                    <a:lnTo>
                      <a:pt x="3" y="80"/>
                    </a:lnTo>
                    <a:lnTo>
                      <a:pt x="0" y="77"/>
                    </a:lnTo>
                    <a:lnTo>
                      <a:pt x="99" y="0"/>
                    </a:lnTo>
                    <a:lnTo>
                      <a:pt x="101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66" name="Freeform 675"/>
              <p:cNvSpPr>
                <a:spLocks/>
              </p:cNvSpPr>
              <p:nvPr/>
            </p:nvSpPr>
            <p:spPr bwMode="auto">
              <a:xfrm>
                <a:off x="3202" y="1883"/>
                <a:ext cx="101" cy="79"/>
              </a:xfrm>
              <a:custGeom>
                <a:avLst/>
                <a:gdLst>
                  <a:gd name="T0" fmla="*/ 101 w 101"/>
                  <a:gd name="T1" fmla="*/ 3 h 79"/>
                  <a:gd name="T2" fmla="*/ 2 w 101"/>
                  <a:gd name="T3" fmla="*/ 79 h 79"/>
                  <a:gd name="T4" fmla="*/ 0 w 101"/>
                  <a:gd name="T5" fmla="*/ 76 h 79"/>
                  <a:gd name="T6" fmla="*/ 99 w 101"/>
                  <a:gd name="T7" fmla="*/ 0 h 79"/>
                  <a:gd name="T8" fmla="*/ 101 w 101"/>
                  <a:gd name="T9" fmla="*/ 3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79">
                    <a:moveTo>
                      <a:pt x="101" y="3"/>
                    </a:moveTo>
                    <a:lnTo>
                      <a:pt x="2" y="79"/>
                    </a:lnTo>
                    <a:lnTo>
                      <a:pt x="0" y="76"/>
                    </a:lnTo>
                    <a:lnTo>
                      <a:pt x="99" y="0"/>
                    </a:lnTo>
                    <a:lnTo>
                      <a:pt x="101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67" name="Freeform 676"/>
              <p:cNvSpPr>
                <a:spLocks/>
              </p:cNvSpPr>
              <p:nvPr/>
            </p:nvSpPr>
            <p:spPr bwMode="auto">
              <a:xfrm>
                <a:off x="3198" y="1878"/>
                <a:ext cx="101" cy="79"/>
              </a:xfrm>
              <a:custGeom>
                <a:avLst/>
                <a:gdLst>
                  <a:gd name="T0" fmla="*/ 101 w 101"/>
                  <a:gd name="T1" fmla="*/ 3 h 79"/>
                  <a:gd name="T2" fmla="*/ 2 w 101"/>
                  <a:gd name="T3" fmla="*/ 79 h 79"/>
                  <a:gd name="T4" fmla="*/ 0 w 101"/>
                  <a:gd name="T5" fmla="*/ 76 h 79"/>
                  <a:gd name="T6" fmla="*/ 98 w 101"/>
                  <a:gd name="T7" fmla="*/ 0 h 79"/>
                  <a:gd name="T8" fmla="*/ 101 w 101"/>
                  <a:gd name="T9" fmla="*/ 3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79">
                    <a:moveTo>
                      <a:pt x="101" y="3"/>
                    </a:moveTo>
                    <a:lnTo>
                      <a:pt x="2" y="79"/>
                    </a:lnTo>
                    <a:lnTo>
                      <a:pt x="0" y="76"/>
                    </a:lnTo>
                    <a:lnTo>
                      <a:pt x="98" y="0"/>
                    </a:lnTo>
                    <a:lnTo>
                      <a:pt x="101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68" name="Freeform 677"/>
              <p:cNvSpPr>
                <a:spLocks/>
              </p:cNvSpPr>
              <p:nvPr/>
            </p:nvSpPr>
            <p:spPr bwMode="auto">
              <a:xfrm>
                <a:off x="3243" y="1872"/>
                <a:ext cx="52" cy="42"/>
              </a:xfrm>
              <a:custGeom>
                <a:avLst/>
                <a:gdLst>
                  <a:gd name="T0" fmla="*/ 52 w 52"/>
                  <a:gd name="T1" fmla="*/ 3 h 42"/>
                  <a:gd name="T2" fmla="*/ 2 w 52"/>
                  <a:gd name="T3" fmla="*/ 42 h 42"/>
                  <a:gd name="T4" fmla="*/ 0 w 52"/>
                  <a:gd name="T5" fmla="*/ 39 h 42"/>
                  <a:gd name="T6" fmla="*/ 49 w 52"/>
                  <a:gd name="T7" fmla="*/ 0 h 42"/>
                  <a:gd name="T8" fmla="*/ 52 w 52"/>
                  <a:gd name="T9" fmla="*/ 3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42">
                    <a:moveTo>
                      <a:pt x="52" y="3"/>
                    </a:moveTo>
                    <a:lnTo>
                      <a:pt x="2" y="42"/>
                    </a:lnTo>
                    <a:lnTo>
                      <a:pt x="0" y="39"/>
                    </a:lnTo>
                    <a:lnTo>
                      <a:pt x="49" y="0"/>
                    </a:lnTo>
                    <a:lnTo>
                      <a:pt x="52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69" name="Freeform 678"/>
              <p:cNvSpPr>
                <a:spLocks/>
              </p:cNvSpPr>
              <p:nvPr/>
            </p:nvSpPr>
            <p:spPr bwMode="auto">
              <a:xfrm>
                <a:off x="3167" y="1895"/>
                <a:ext cx="38" cy="36"/>
              </a:xfrm>
              <a:custGeom>
                <a:avLst/>
                <a:gdLst>
                  <a:gd name="T0" fmla="*/ 28 w 37"/>
                  <a:gd name="T1" fmla="*/ 31 h 36"/>
                  <a:gd name="T2" fmla="*/ 6 w 37"/>
                  <a:gd name="T3" fmla="*/ 28 h 36"/>
                  <a:gd name="T4" fmla="*/ 9 w 37"/>
                  <a:gd name="T5" fmla="*/ 5 h 36"/>
                  <a:gd name="T6" fmla="*/ 31 w 37"/>
                  <a:gd name="T7" fmla="*/ 8 h 36"/>
                  <a:gd name="T8" fmla="*/ 28 w 37"/>
                  <a:gd name="T9" fmla="*/ 3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36">
                    <a:moveTo>
                      <a:pt x="28" y="31"/>
                    </a:moveTo>
                    <a:cubicBezTo>
                      <a:pt x="21" y="36"/>
                      <a:pt x="11" y="35"/>
                      <a:pt x="6" y="28"/>
                    </a:cubicBezTo>
                    <a:cubicBezTo>
                      <a:pt x="0" y="21"/>
                      <a:pt x="1" y="11"/>
                      <a:pt x="9" y="5"/>
                    </a:cubicBezTo>
                    <a:cubicBezTo>
                      <a:pt x="16" y="0"/>
                      <a:pt x="26" y="1"/>
                      <a:pt x="31" y="8"/>
                    </a:cubicBezTo>
                    <a:cubicBezTo>
                      <a:pt x="37" y="15"/>
                      <a:pt x="35" y="25"/>
                      <a:pt x="28" y="31"/>
                    </a:cubicBezTo>
                    <a:close/>
                  </a:path>
                </a:pathLst>
              </a:custGeom>
              <a:solidFill>
                <a:srgbClr val="4C8E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70" name="Freeform 679"/>
              <p:cNvSpPr>
                <a:spLocks/>
              </p:cNvSpPr>
              <p:nvPr/>
            </p:nvSpPr>
            <p:spPr bwMode="auto">
              <a:xfrm>
                <a:off x="3184" y="1897"/>
                <a:ext cx="8" cy="16"/>
              </a:xfrm>
              <a:custGeom>
                <a:avLst/>
                <a:gdLst>
                  <a:gd name="T0" fmla="*/ 0 w 8"/>
                  <a:gd name="T1" fmla="*/ 0 h 16"/>
                  <a:gd name="T2" fmla="*/ 8 w 8"/>
                  <a:gd name="T3" fmla="*/ 1 h 16"/>
                  <a:gd name="T4" fmla="*/ 1 w 8"/>
                  <a:gd name="T5" fmla="*/ 16 h 16"/>
                  <a:gd name="T6" fmla="*/ 0 w 8"/>
                  <a:gd name="T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6">
                    <a:moveTo>
                      <a:pt x="0" y="0"/>
                    </a:moveTo>
                    <a:cubicBezTo>
                      <a:pt x="3" y="0"/>
                      <a:pt x="6" y="0"/>
                      <a:pt x="8" y="1"/>
                    </a:cubicBezTo>
                    <a:cubicBezTo>
                      <a:pt x="1" y="16"/>
                      <a:pt x="1" y="16"/>
                      <a:pt x="1" y="1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ACA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71" name="Freeform 680"/>
              <p:cNvSpPr>
                <a:spLocks/>
              </p:cNvSpPr>
              <p:nvPr/>
            </p:nvSpPr>
            <p:spPr bwMode="auto">
              <a:xfrm>
                <a:off x="3185" y="1898"/>
                <a:ext cx="18" cy="19"/>
              </a:xfrm>
              <a:custGeom>
                <a:avLst/>
                <a:gdLst>
                  <a:gd name="T0" fmla="*/ 7 w 17"/>
                  <a:gd name="T1" fmla="*/ 0 h 19"/>
                  <a:gd name="T2" fmla="*/ 13 w 17"/>
                  <a:gd name="T3" fmla="*/ 5 h 19"/>
                  <a:gd name="T4" fmla="*/ 16 w 17"/>
                  <a:gd name="T5" fmla="*/ 19 h 19"/>
                  <a:gd name="T6" fmla="*/ 0 w 17"/>
                  <a:gd name="T7" fmla="*/ 15 h 19"/>
                  <a:gd name="T8" fmla="*/ 7 w 17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9">
                    <a:moveTo>
                      <a:pt x="7" y="0"/>
                    </a:moveTo>
                    <a:cubicBezTo>
                      <a:pt x="10" y="1"/>
                      <a:pt x="12" y="3"/>
                      <a:pt x="13" y="5"/>
                    </a:cubicBezTo>
                    <a:cubicBezTo>
                      <a:pt x="16" y="9"/>
                      <a:pt x="17" y="14"/>
                      <a:pt x="16" y="19"/>
                    </a:cubicBezTo>
                    <a:cubicBezTo>
                      <a:pt x="0" y="15"/>
                      <a:pt x="0" y="15"/>
                      <a:pt x="0" y="15"/>
                    </a:cubicBez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87B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72" name="Freeform 681"/>
              <p:cNvSpPr>
                <a:spLocks/>
              </p:cNvSpPr>
              <p:nvPr/>
            </p:nvSpPr>
            <p:spPr bwMode="auto">
              <a:xfrm>
                <a:off x="3185" y="1913"/>
                <a:ext cx="17" cy="13"/>
              </a:xfrm>
              <a:custGeom>
                <a:avLst/>
                <a:gdLst>
                  <a:gd name="T0" fmla="*/ 16 w 16"/>
                  <a:gd name="T1" fmla="*/ 4 h 13"/>
                  <a:gd name="T2" fmla="*/ 10 w 16"/>
                  <a:gd name="T3" fmla="*/ 13 h 13"/>
                  <a:gd name="T4" fmla="*/ 0 w 16"/>
                  <a:gd name="T5" fmla="*/ 0 h 13"/>
                  <a:gd name="T6" fmla="*/ 16 w 16"/>
                  <a:gd name="T7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13">
                    <a:moveTo>
                      <a:pt x="16" y="4"/>
                    </a:moveTo>
                    <a:cubicBezTo>
                      <a:pt x="15" y="7"/>
                      <a:pt x="13" y="10"/>
                      <a:pt x="10" y="13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6" y="4"/>
                    </a:lnTo>
                    <a:close/>
                  </a:path>
                </a:pathLst>
              </a:custGeom>
              <a:solidFill>
                <a:srgbClr val="73AC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73" name="Freeform 682"/>
              <p:cNvSpPr>
                <a:spLocks/>
              </p:cNvSpPr>
              <p:nvPr/>
            </p:nvSpPr>
            <p:spPr bwMode="auto">
              <a:xfrm>
                <a:off x="3183" y="1913"/>
                <a:ext cx="13" cy="16"/>
              </a:xfrm>
              <a:custGeom>
                <a:avLst/>
                <a:gdLst>
                  <a:gd name="T0" fmla="*/ 12 w 12"/>
                  <a:gd name="T1" fmla="*/ 13 h 16"/>
                  <a:gd name="T2" fmla="*/ 2 w 12"/>
                  <a:gd name="T3" fmla="*/ 0 h 16"/>
                  <a:gd name="T4" fmla="*/ 0 w 12"/>
                  <a:gd name="T5" fmla="*/ 16 h 16"/>
                  <a:gd name="T6" fmla="*/ 12 w 12"/>
                  <a:gd name="T7" fmla="*/ 1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6">
                    <a:moveTo>
                      <a:pt x="12" y="13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4" y="16"/>
                      <a:pt x="9" y="15"/>
                      <a:pt x="12" y="13"/>
                    </a:cubicBezTo>
                    <a:close/>
                  </a:path>
                </a:pathLst>
              </a:custGeom>
              <a:solidFill>
                <a:srgbClr val="609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74" name="Freeform 683"/>
              <p:cNvSpPr>
                <a:spLocks/>
              </p:cNvSpPr>
              <p:nvPr/>
            </p:nvSpPr>
            <p:spPr bwMode="auto">
              <a:xfrm>
                <a:off x="3201" y="1830"/>
                <a:ext cx="59" cy="47"/>
              </a:xfrm>
              <a:custGeom>
                <a:avLst/>
                <a:gdLst>
                  <a:gd name="T0" fmla="*/ 59 w 59"/>
                  <a:gd name="T1" fmla="*/ 1 h 47"/>
                  <a:gd name="T2" fmla="*/ 1 w 59"/>
                  <a:gd name="T3" fmla="*/ 47 h 47"/>
                  <a:gd name="T4" fmla="*/ 0 w 59"/>
                  <a:gd name="T5" fmla="*/ 45 h 47"/>
                  <a:gd name="T6" fmla="*/ 58 w 59"/>
                  <a:gd name="T7" fmla="*/ 0 h 47"/>
                  <a:gd name="T8" fmla="*/ 59 w 59"/>
                  <a:gd name="T9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47">
                    <a:moveTo>
                      <a:pt x="59" y="1"/>
                    </a:moveTo>
                    <a:lnTo>
                      <a:pt x="1" y="47"/>
                    </a:lnTo>
                    <a:lnTo>
                      <a:pt x="0" y="45"/>
                    </a:lnTo>
                    <a:lnTo>
                      <a:pt x="58" y="0"/>
                    </a:lnTo>
                    <a:lnTo>
                      <a:pt x="59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75" name="Freeform 684"/>
              <p:cNvSpPr>
                <a:spLocks/>
              </p:cNvSpPr>
              <p:nvPr/>
            </p:nvSpPr>
            <p:spPr bwMode="auto">
              <a:xfrm>
                <a:off x="3250" y="1831"/>
                <a:ext cx="35" cy="40"/>
              </a:xfrm>
              <a:custGeom>
                <a:avLst/>
                <a:gdLst>
                  <a:gd name="T0" fmla="*/ 35 w 35"/>
                  <a:gd name="T1" fmla="*/ 32 h 40"/>
                  <a:gd name="T2" fmla="*/ 24 w 35"/>
                  <a:gd name="T3" fmla="*/ 40 h 40"/>
                  <a:gd name="T4" fmla="*/ 0 w 35"/>
                  <a:gd name="T5" fmla="*/ 8 h 40"/>
                  <a:gd name="T6" fmla="*/ 10 w 35"/>
                  <a:gd name="T7" fmla="*/ 0 h 40"/>
                  <a:gd name="T8" fmla="*/ 35 w 35"/>
                  <a:gd name="T9" fmla="*/ 32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40">
                    <a:moveTo>
                      <a:pt x="35" y="32"/>
                    </a:moveTo>
                    <a:lnTo>
                      <a:pt x="24" y="40"/>
                    </a:lnTo>
                    <a:lnTo>
                      <a:pt x="0" y="8"/>
                    </a:lnTo>
                    <a:lnTo>
                      <a:pt x="10" y="0"/>
                    </a:lnTo>
                    <a:lnTo>
                      <a:pt x="35" y="32"/>
                    </a:lnTo>
                    <a:close/>
                  </a:path>
                </a:pathLst>
              </a:custGeom>
              <a:solidFill>
                <a:srgbClr val="4C8E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76" name="Freeform 685"/>
              <p:cNvSpPr>
                <a:spLocks/>
              </p:cNvSpPr>
              <p:nvPr/>
            </p:nvSpPr>
            <p:spPr bwMode="auto">
              <a:xfrm>
                <a:off x="3238" y="1841"/>
                <a:ext cx="26" cy="27"/>
              </a:xfrm>
              <a:custGeom>
                <a:avLst/>
                <a:gdLst>
                  <a:gd name="T0" fmla="*/ 26 w 26"/>
                  <a:gd name="T1" fmla="*/ 19 h 27"/>
                  <a:gd name="T2" fmla="*/ 15 w 26"/>
                  <a:gd name="T3" fmla="*/ 27 h 27"/>
                  <a:gd name="T4" fmla="*/ 0 w 26"/>
                  <a:gd name="T5" fmla="*/ 8 h 27"/>
                  <a:gd name="T6" fmla="*/ 10 w 26"/>
                  <a:gd name="T7" fmla="*/ 0 h 27"/>
                  <a:gd name="T8" fmla="*/ 26 w 26"/>
                  <a:gd name="T9" fmla="*/ 1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7">
                    <a:moveTo>
                      <a:pt x="26" y="19"/>
                    </a:moveTo>
                    <a:lnTo>
                      <a:pt x="15" y="27"/>
                    </a:lnTo>
                    <a:lnTo>
                      <a:pt x="0" y="8"/>
                    </a:lnTo>
                    <a:lnTo>
                      <a:pt x="10" y="0"/>
                    </a:lnTo>
                    <a:lnTo>
                      <a:pt x="26" y="19"/>
                    </a:lnTo>
                    <a:close/>
                  </a:path>
                </a:pathLst>
              </a:custGeom>
              <a:solidFill>
                <a:srgbClr val="609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77" name="Freeform 686"/>
              <p:cNvSpPr>
                <a:spLocks/>
              </p:cNvSpPr>
              <p:nvPr/>
            </p:nvSpPr>
            <p:spPr bwMode="auto">
              <a:xfrm>
                <a:off x="3226" y="1850"/>
                <a:ext cx="20" cy="21"/>
              </a:xfrm>
              <a:custGeom>
                <a:avLst/>
                <a:gdLst>
                  <a:gd name="T0" fmla="*/ 20 w 20"/>
                  <a:gd name="T1" fmla="*/ 13 h 21"/>
                  <a:gd name="T2" fmla="*/ 10 w 20"/>
                  <a:gd name="T3" fmla="*/ 21 h 21"/>
                  <a:gd name="T4" fmla="*/ 0 w 20"/>
                  <a:gd name="T5" fmla="*/ 8 h 21"/>
                  <a:gd name="T6" fmla="*/ 10 w 20"/>
                  <a:gd name="T7" fmla="*/ 0 h 21"/>
                  <a:gd name="T8" fmla="*/ 20 w 20"/>
                  <a:gd name="T9" fmla="*/ 13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1">
                    <a:moveTo>
                      <a:pt x="20" y="13"/>
                    </a:moveTo>
                    <a:lnTo>
                      <a:pt x="10" y="21"/>
                    </a:lnTo>
                    <a:lnTo>
                      <a:pt x="0" y="8"/>
                    </a:lnTo>
                    <a:lnTo>
                      <a:pt x="10" y="0"/>
                    </a:lnTo>
                    <a:lnTo>
                      <a:pt x="20" y="13"/>
                    </a:lnTo>
                    <a:close/>
                  </a:path>
                </a:pathLst>
              </a:custGeom>
              <a:solidFill>
                <a:srgbClr val="73AC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78" name="Freeform 687"/>
              <p:cNvSpPr>
                <a:spLocks/>
              </p:cNvSpPr>
              <p:nvPr/>
            </p:nvSpPr>
            <p:spPr bwMode="auto">
              <a:xfrm>
                <a:off x="3214" y="1859"/>
                <a:ext cx="25" cy="27"/>
              </a:xfrm>
              <a:custGeom>
                <a:avLst/>
                <a:gdLst>
                  <a:gd name="T0" fmla="*/ 25 w 25"/>
                  <a:gd name="T1" fmla="*/ 19 h 27"/>
                  <a:gd name="T2" fmla="*/ 15 w 25"/>
                  <a:gd name="T3" fmla="*/ 27 h 27"/>
                  <a:gd name="T4" fmla="*/ 0 w 25"/>
                  <a:gd name="T5" fmla="*/ 8 h 27"/>
                  <a:gd name="T6" fmla="*/ 10 w 25"/>
                  <a:gd name="T7" fmla="*/ 0 h 27"/>
                  <a:gd name="T8" fmla="*/ 25 w 25"/>
                  <a:gd name="T9" fmla="*/ 1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7">
                    <a:moveTo>
                      <a:pt x="25" y="19"/>
                    </a:moveTo>
                    <a:lnTo>
                      <a:pt x="15" y="27"/>
                    </a:lnTo>
                    <a:lnTo>
                      <a:pt x="0" y="8"/>
                    </a:lnTo>
                    <a:lnTo>
                      <a:pt x="10" y="0"/>
                    </a:lnTo>
                    <a:lnTo>
                      <a:pt x="25" y="19"/>
                    </a:lnTo>
                    <a:close/>
                  </a:path>
                </a:pathLst>
              </a:custGeom>
              <a:solidFill>
                <a:srgbClr val="87B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79" name="Freeform 688"/>
              <p:cNvSpPr>
                <a:spLocks/>
              </p:cNvSpPr>
              <p:nvPr/>
            </p:nvSpPr>
            <p:spPr bwMode="auto">
              <a:xfrm>
                <a:off x="3202" y="1869"/>
                <a:ext cx="21" cy="21"/>
              </a:xfrm>
              <a:custGeom>
                <a:avLst/>
                <a:gdLst>
                  <a:gd name="T0" fmla="*/ 21 w 21"/>
                  <a:gd name="T1" fmla="*/ 13 h 21"/>
                  <a:gd name="T2" fmla="*/ 10 w 21"/>
                  <a:gd name="T3" fmla="*/ 21 h 21"/>
                  <a:gd name="T4" fmla="*/ 0 w 21"/>
                  <a:gd name="T5" fmla="*/ 8 h 21"/>
                  <a:gd name="T6" fmla="*/ 10 w 21"/>
                  <a:gd name="T7" fmla="*/ 0 h 21"/>
                  <a:gd name="T8" fmla="*/ 21 w 21"/>
                  <a:gd name="T9" fmla="*/ 13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1">
                    <a:moveTo>
                      <a:pt x="21" y="13"/>
                    </a:moveTo>
                    <a:lnTo>
                      <a:pt x="10" y="21"/>
                    </a:lnTo>
                    <a:lnTo>
                      <a:pt x="0" y="8"/>
                    </a:lnTo>
                    <a:lnTo>
                      <a:pt x="10" y="0"/>
                    </a:lnTo>
                    <a:lnTo>
                      <a:pt x="21" y="13"/>
                    </a:lnTo>
                    <a:close/>
                  </a:path>
                </a:pathLst>
              </a:custGeom>
              <a:solidFill>
                <a:srgbClr val="9ACA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80" name="Freeform 689"/>
              <p:cNvSpPr>
                <a:spLocks/>
              </p:cNvSpPr>
              <p:nvPr/>
            </p:nvSpPr>
            <p:spPr bwMode="auto">
              <a:xfrm>
                <a:off x="3179" y="1887"/>
                <a:ext cx="7" cy="6"/>
              </a:xfrm>
              <a:custGeom>
                <a:avLst/>
                <a:gdLst>
                  <a:gd name="T0" fmla="*/ 7 w 7"/>
                  <a:gd name="T1" fmla="*/ 2 h 6"/>
                  <a:gd name="T2" fmla="*/ 2 w 7"/>
                  <a:gd name="T3" fmla="*/ 6 h 6"/>
                  <a:gd name="T4" fmla="*/ 0 w 7"/>
                  <a:gd name="T5" fmla="*/ 4 h 6"/>
                  <a:gd name="T6" fmla="*/ 6 w 7"/>
                  <a:gd name="T7" fmla="*/ 0 h 6"/>
                  <a:gd name="T8" fmla="*/ 7 w 7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7" y="2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6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81" name="Freeform 690"/>
              <p:cNvSpPr>
                <a:spLocks/>
              </p:cNvSpPr>
              <p:nvPr/>
            </p:nvSpPr>
            <p:spPr bwMode="auto">
              <a:xfrm>
                <a:off x="3161" y="1893"/>
                <a:ext cx="17" cy="14"/>
              </a:xfrm>
              <a:custGeom>
                <a:avLst/>
                <a:gdLst>
                  <a:gd name="T0" fmla="*/ 17 w 17"/>
                  <a:gd name="T1" fmla="*/ 2 h 14"/>
                  <a:gd name="T2" fmla="*/ 1 w 17"/>
                  <a:gd name="T3" fmla="*/ 14 h 14"/>
                  <a:gd name="T4" fmla="*/ 0 w 17"/>
                  <a:gd name="T5" fmla="*/ 12 h 14"/>
                  <a:gd name="T6" fmla="*/ 16 w 17"/>
                  <a:gd name="T7" fmla="*/ 0 h 14"/>
                  <a:gd name="T8" fmla="*/ 17 w 17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4">
                    <a:moveTo>
                      <a:pt x="17" y="2"/>
                    </a:moveTo>
                    <a:lnTo>
                      <a:pt x="1" y="14"/>
                    </a:lnTo>
                    <a:lnTo>
                      <a:pt x="0" y="12"/>
                    </a:lnTo>
                    <a:lnTo>
                      <a:pt x="16" y="0"/>
                    </a:lnTo>
                    <a:lnTo>
                      <a:pt x="17" y="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82" name="Freeform 691"/>
              <p:cNvSpPr>
                <a:spLocks/>
              </p:cNvSpPr>
              <p:nvPr/>
            </p:nvSpPr>
            <p:spPr bwMode="auto">
              <a:xfrm>
                <a:off x="3208" y="1822"/>
                <a:ext cx="48" cy="38"/>
              </a:xfrm>
              <a:custGeom>
                <a:avLst/>
                <a:gdLst>
                  <a:gd name="T0" fmla="*/ 48 w 48"/>
                  <a:gd name="T1" fmla="*/ 3 h 38"/>
                  <a:gd name="T2" fmla="*/ 2 w 48"/>
                  <a:gd name="T3" fmla="*/ 38 h 38"/>
                  <a:gd name="T4" fmla="*/ 0 w 48"/>
                  <a:gd name="T5" fmla="*/ 35 h 38"/>
                  <a:gd name="T6" fmla="*/ 45 w 48"/>
                  <a:gd name="T7" fmla="*/ 0 h 38"/>
                  <a:gd name="T8" fmla="*/ 48 w 48"/>
                  <a:gd name="T9" fmla="*/ 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48" y="3"/>
                    </a:moveTo>
                    <a:lnTo>
                      <a:pt x="2" y="38"/>
                    </a:lnTo>
                    <a:lnTo>
                      <a:pt x="0" y="35"/>
                    </a:lnTo>
                    <a:lnTo>
                      <a:pt x="45" y="0"/>
                    </a:lnTo>
                    <a:lnTo>
                      <a:pt x="48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83" name="Freeform 692"/>
              <p:cNvSpPr>
                <a:spLocks/>
              </p:cNvSpPr>
              <p:nvPr/>
            </p:nvSpPr>
            <p:spPr bwMode="auto">
              <a:xfrm>
                <a:off x="3204" y="1817"/>
                <a:ext cx="48" cy="38"/>
              </a:xfrm>
              <a:custGeom>
                <a:avLst/>
                <a:gdLst>
                  <a:gd name="T0" fmla="*/ 48 w 48"/>
                  <a:gd name="T1" fmla="*/ 3 h 38"/>
                  <a:gd name="T2" fmla="*/ 2 w 48"/>
                  <a:gd name="T3" fmla="*/ 38 h 38"/>
                  <a:gd name="T4" fmla="*/ 0 w 48"/>
                  <a:gd name="T5" fmla="*/ 35 h 38"/>
                  <a:gd name="T6" fmla="*/ 45 w 48"/>
                  <a:gd name="T7" fmla="*/ 0 h 38"/>
                  <a:gd name="T8" fmla="*/ 48 w 48"/>
                  <a:gd name="T9" fmla="*/ 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48" y="3"/>
                    </a:moveTo>
                    <a:lnTo>
                      <a:pt x="2" y="38"/>
                    </a:lnTo>
                    <a:lnTo>
                      <a:pt x="0" y="35"/>
                    </a:lnTo>
                    <a:lnTo>
                      <a:pt x="45" y="0"/>
                    </a:lnTo>
                    <a:lnTo>
                      <a:pt x="48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84" name="Freeform 693"/>
              <p:cNvSpPr>
                <a:spLocks/>
              </p:cNvSpPr>
              <p:nvPr/>
            </p:nvSpPr>
            <p:spPr bwMode="auto">
              <a:xfrm>
                <a:off x="3200" y="1811"/>
                <a:ext cx="47" cy="39"/>
              </a:xfrm>
              <a:custGeom>
                <a:avLst/>
                <a:gdLst>
                  <a:gd name="T0" fmla="*/ 47 w 47"/>
                  <a:gd name="T1" fmla="*/ 4 h 39"/>
                  <a:gd name="T2" fmla="*/ 2 w 47"/>
                  <a:gd name="T3" fmla="*/ 39 h 39"/>
                  <a:gd name="T4" fmla="*/ 0 w 47"/>
                  <a:gd name="T5" fmla="*/ 36 h 39"/>
                  <a:gd name="T6" fmla="*/ 45 w 47"/>
                  <a:gd name="T7" fmla="*/ 0 h 39"/>
                  <a:gd name="T8" fmla="*/ 47 w 47"/>
                  <a:gd name="T9" fmla="*/ 4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9">
                    <a:moveTo>
                      <a:pt x="47" y="4"/>
                    </a:moveTo>
                    <a:lnTo>
                      <a:pt x="2" y="39"/>
                    </a:lnTo>
                    <a:lnTo>
                      <a:pt x="0" y="36"/>
                    </a:lnTo>
                    <a:lnTo>
                      <a:pt x="45" y="0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85" name="Freeform 694"/>
              <p:cNvSpPr>
                <a:spLocks/>
              </p:cNvSpPr>
              <p:nvPr/>
            </p:nvSpPr>
            <p:spPr bwMode="auto">
              <a:xfrm>
                <a:off x="3196" y="1805"/>
                <a:ext cx="47" cy="39"/>
              </a:xfrm>
              <a:custGeom>
                <a:avLst/>
                <a:gdLst>
                  <a:gd name="T0" fmla="*/ 47 w 47"/>
                  <a:gd name="T1" fmla="*/ 3 h 39"/>
                  <a:gd name="T2" fmla="*/ 2 w 47"/>
                  <a:gd name="T3" fmla="*/ 39 h 39"/>
                  <a:gd name="T4" fmla="*/ 0 w 47"/>
                  <a:gd name="T5" fmla="*/ 36 h 39"/>
                  <a:gd name="T6" fmla="*/ 45 w 47"/>
                  <a:gd name="T7" fmla="*/ 0 h 39"/>
                  <a:gd name="T8" fmla="*/ 47 w 47"/>
                  <a:gd name="T9" fmla="*/ 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9">
                    <a:moveTo>
                      <a:pt x="47" y="3"/>
                    </a:moveTo>
                    <a:lnTo>
                      <a:pt x="2" y="39"/>
                    </a:lnTo>
                    <a:lnTo>
                      <a:pt x="0" y="36"/>
                    </a:lnTo>
                    <a:lnTo>
                      <a:pt x="45" y="0"/>
                    </a:lnTo>
                    <a:lnTo>
                      <a:pt x="47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86" name="Freeform 695"/>
              <p:cNvSpPr>
                <a:spLocks/>
              </p:cNvSpPr>
              <p:nvPr/>
            </p:nvSpPr>
            <p:spPr bwMode="auto">
              <a:xfrm>
                <a:off x="3191" y="1800"/>
                <a:ext cx="48" cy="39"/>
              </a:xfrm>
              <a:custGeom>
                <a:avLst/>
                <a:gdLst>
                  <a:gd name="T0" fmla="*/ 48 w 48"/>
                  <a:gd name="T1" fmla="*/ 3 h 39"/>
                  <a:gd name="T2" fmla="*/ 2 w 48"/>
                  <a:gd name="T3" fmla="*/ 39 h 39"/>
                  <a:gd name="T4" fmla="*/ 0 w 48"/>
                  <a:gd name="T5" fmla="*/ 36 h 39"/>
                  <a:gd name="T6" fmla="*/ 46 w 48"/>
                  <a:gd name="T7" fmla="*/ 0 h 39"/>
                  <a:gd name="T8" fmla="*/ 48 w 48"/>
                  <a:gd name="T9" fmla="*/ 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9">
                    <a:moveTo>
                      <a:pt x="48" y="3"/>
                    </a:moveTo>
                    <a:lnTo>
                      <a:pt x="2" y="39"/>
                    </a:lnTo>
                    <a:lnTo>
                      <a:pt x="0" y="36"/>
                    </a:lnTo>
                    <a:lnTo>
                      <a:pt x="46" y="0"/>
                    </a:lnTo>
                    <a:lnTo>
                      <a:pt x="48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87" name="Freeform 696"/>
              <p:cNvSpPr>
                <a:spLocks/>
              </p:cNvSpPr>
              <p:nvPr/>
            </p:nvSpPr>
            <p:spPr bwMode="auto">
              <a:xfrm>
                <a:off x="3187" y="1795"/>
                <a:ext cx="48" cy="39"/>
              </a:xfrm>
              <a:custGeom>
                <a:avLst/>
                <a:gdLst>
                  <a:gd name="T0" fmla="*/ 48 w 48"/>
                  <a:gd name="T1" fmla="*/ 3 h 39"/>
                  <a:gd name="T2" fmla="*/ 2 w 48"/>
                  <a:gd name="T3" fmla="*/ 39 h 39"/>
                  <a:gd name="T4" fmla="*/ 0 w 48"/>
                  <a:gd name="T5" fmla="*/ 36 h 39"/>
                  <a:gd name="T6" fmla="*/ 46 w 48"/>
                  <a:gd name="T7" fmla="*/ 0 h 39"/>
                  <a:gd name="T8" fmla="*/ 48 w 48"/>
                  <a:gd name="T9" fmla="*/ 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9">
                    <a:moveTo>
                      <a:pt x="48" y="3"/>
                    </a:moveTo>
                    <a:lnTo>
                      <a:pt x="2" y="39"/>
                    </a:lnTo>
                    <a:lnTo>
                      <a:pt x="0" y="36"/>
                    </a:lnTo>
                    <a:lnTo>
                      <a:pt x="46" y="0"/>
                    </a:lnTo>
                    <a:lnTo>
                      <a:pt x="48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88" name="Freeform 697"/>
              <p:cNvSpPr>
                <a:spLocks/>
              </p:cNvSpPr>
              <p:nvPr/>
            </p:nvSpPr>
            <p:spPr bwMode="auto">
              <a:xfrm>
                <a:off x="3183" y="1790"/>
                <a:ext cx="48" cy="39"/>
              </a:xfrm>
              <a:custGeom>
                <a:avLst/>
                <a:gdLst>
                  <a:gd name="T0" fmla="*/ 48 w 48"/>
                  <a:gd name="T1" fmla="*/ 3 h 39"/>
                  <a:gd name="T2" fmla="*/ 2 w 48"/>
                  <a:gd name="T3" fmla="*/ 39 h 39"/>
                  <a:gd name="T4" fmla="*/ 0 w 48"/>
                  <a:gd name="T5" fmla="*/ 36 h 39"/>
                  <a:gd name="T6" fmla="*/ 46 w 48"/>
                  <a:gd name="T7" fmla="*/ 0 h 39"/>
                  <a:gd name="T8" fmla="*/ 48 w 48"/>
                  <a:gd name="T9" fmla="*/ 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9">
                    <a:moveTo>
                      <a:pt x="48" y="3"/>
                    </a:moveTo>
                    <a:lnTo>
                      <a:pt x="2" y="39"/>
                    </a:lnTo>
                    <a:lnTo>
                      <a:pt x="0" y="36"/>
                    </a:lnTo>
                    <a:lnTo>
                      <a:pt x="46" y="0"/>
                    </a:lnTo>
                    <a:lnTo>
                      <a:pt x="48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89" name="Freeform 698"/>
              <p:cNvSpPr>
                <a:spLocks/>
              </p:cNvSpPr>
              <p:nvPr/>
            </p:nvSpPr>
            <p:spPr bwMode="auto">
              <a:xfrm>
                <a:off x="3202" y="1784"/>
                <a:ext cx="25" cy="21"/>
              </a:xfrm>
              <a:custGeom>
                <a:avLst/>
                <a:gdLst>
                  <a:gd name="T0" fmla="*/ 25 w 25"/>
                  <a:gd name="T1" fmla="*/ 3 h 21"/>
                  <a:gd name="T2" fmla="*/ 2 w 25"/>
                  <a:gd name="T3" fmla="*/ 21 h 21"/>
                  <a:gd name="T4" fmla="*/ 0 w 25"/>
                  <a:gd name="T5" fmla="*/ 18 h 21"/>
                  <a:gd name="T6" fmla="*/ 23 w 25"/>
                  <a:gd name="T7" fmla="*/ 0 h 21"/>
                  <a:gd name="T8" fmla="*/ 25 w 25"/>
                  <a:gd name="T9" fmla="*/ 3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1">
                    <a:moveTo>
                      <a:pt x="25" y="3"/>
                    </a:moveTo>
                    <a:lnTo>
                      <a:pt x="2" y="21"/>
                    </a:lnTo>
                    <a:lnTo>
                      <a:pt x="0" y="18"/>
                    </a:lnTo>
                    <a:lnTo>
                      <a:pt x="23" y="0"/>
                    </a:lnTo>
                    <a:lnTo>
                      <a:pt x="25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90" name="Freeform 699"/>
              <p:cNvSpPr>
                <a:spLocks/>
              </p:cNvSpPr>
              <p:nvPr/>
            </p:nvSpPr>
            <p:spPr bwMode="auto">
              <a:xfrm>
                <a:off x="3154" y="1863"/>
                <a:ext cx="48" cy="39"/>
              </a:xfrm>
              <a:custGeom>
                <a:avLst/>
                <a:gdLst>
                  <a:gd name="T0" fmla="*/ 48 w 48"/>
                  <a:gd name="T1" fmla="*/ 3 h 39"/>
                  <a:gd name="T2" fmla="*/ 2 w 48"/>
                  <a:gd name="T3" fmla="*/ 39 h 39"/>
                  <a:gd name="T4" fmla="*/ 0 w 48"/>
                  <a:gd name="T5" fmla="*/ 36 h 39"/>
                  <a:gd name="T6" fmla="*/ 46 w 48"/>
                  <a:gd name="T7" fmla="*/ 0 h 39"/>
                  <a:gd name="T8" fmla="*/ 48 w 48"/>
                  <a:gd name="T9" fmla="*/ 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9">
                    <a:moveTo>
                      <a:pt x="48" y="3"/>
                    </a:moveTo>
                    <a:lnTo>
                      <a:pt x="2" y="39"/>
                    </a:lnTo>
                    <a:lnTo>
                      <a:pt x="0" y="36"/>
                    </a:lnTo>
                    <a:lnTo>
                      <a:pt x="46" y="0"/>
                    </a:lnTo>
                    <a:lnTo>
                      <a:pt x="48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91" name="Freeform 700"/>
              <p:cNvSpPr>
                <a:spLocks/>
              </p:cNvSpPr>
              <p:nvPr/>
            </p:nvSpPr>
            <p:spPr bwMode="auto">
              <a:xfrm>
                <a:off x="3150" y="1858"/>
                <a:ext cx="48" cy="38"/>
              </a:xfrm>
              <a:custGeom>
                <a:avLst/>
                <a:gdLst>
                  <a:gd name="T0" fmla="*/ 48 w 48"/>
                  <a:gd name="T1" fmla="*/ 3 h 38"/>
                  <a:gd name="T2" fmla="*/ 2 w 48"/>
                  <a:gd name="T3" fmla="*/ 38 h 38"/>
                  <a:gd name="T4" fmla="*/ 0 w 48"/>
                  <a:gd name="T5" fmla="*/ 35 h 38"/>
                  <a:gd name="T6" fmla="*/ 46 w 48"/>
                  <a:gd name="T7" fmla="*/ 0 h 38"/>
                  <a:gd name="T8" fmla="*/ 48 w 48"/>
                  <a:gd name="T9" fmla="*/ 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48" y="3"/>
                    </a:moveTo>
                    <a:lnTo>
                      <a:pt x="2" y="38"/>
                    </a:lnTo>
                    <a:lnTo>
                      <a:pt x="0" y="35"/>
                    </a:lnTo>
                    <a:lnTo>
                      <a:pt x="46" y="0"/>
                    </a:lnTo>
                    <a:lnTo>
                      <a:pt x="48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92" name="Freeform 701"/>
              <p:cNvSpPr>
                <a:spLocks/>
              </p:cNvSpPr>
              <p:nvPr/>
            </p:nvSpPr>
            <p:spPr bwMode="auto">
              <a:xfrm>
                <a:off x="3146" y="1853"/>
                <a:ext cx="47" cy="38"/>
              </a:xfrm>
              <a:custGeom>
                <a:avLst/>
                <a:gdLst>
                  <a:gd name="T0" fmla="*/ 47 w 47"/>
                  <a:gd name="T1" fmla="*/ 3 h 38"/>
                  <a:gd name="T2" fmla="*/ 2 w 47"/>
                  <a:gd name="T3" fmla="*/ 38 h 38"/>
                  <a:gd name="T4" fmla="*/ 0 w 47"/>
                  <a:gd name="T5" fmla="*/ 35 h 38"/>
                  <a:gd name="T6" fmla="*/ 45 w 47"/>
                  <a:gd name="T7" fmla="*/ 0 h 38"/>
                  <a:gd name="T8" fmla="*/ 47 w 47"/>
                  <a:gd name="T9" fmla="*/ 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47" y="3"/>
                    </a:moveTo>
                    <a:lnTo>
                      <a:pt x="2" y="38"/>
                    </a:lnTo>
                    <a:lnTo>
                      <a:pt x="0" y="35"/>
                    </a:lnTo>
                    <a:lnTo>
                      <a:pt x="45" y="0"/>
                    </a:lnTo>
                    <a:lnTo>
                      <a:pt x="47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93" name="Freeform 702"/>
              <p:cNvSpPr>
                <a:spLocks/>
              </p:cNvSpPr>
              <p:nvPr/>
            </p:nvSpPr>
            <p:spPr bwMode="auto">
              <a:xfrm>
                <a:off x="3142" y="1848"/>
                <a:ext cx="47" cy="38"/>
              </a:xfrm>
              <a:custGeom>
                <a:avLst/>
                <a:gdLst>
                  <a:gd name="T0" fmla="*/ 47 w 47"/>
                  <a:gd name="T1" fmla="*/ 3 h 38"/>
                  <a:gd name="T2" fmla="*/ 2 w 47"/>
                  <a:gd name="T3" fmla="*/ 38 h 38"/>
                  <a:gd name="T4" fmla="*/ 0 w 47"/>
                  <a:gd name="T5" fmla="*/ 35 h 38"/>
                  <a:gd name="T6" fmla="*/ 45 w 47"/>
                  <a:gd name="T7" fmla="*/ 0 h 38"/>
                  <a:gd name="T8" fmla="*/ 47 w 47"/>
                  <a:gd name="T9" fmla="*/ 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47" y="3"/>
                    </a:moveTo>
                    <a:lnTo>
                      <a:pt x="2" y="38"/>
                    </a:lnTo>
                    <a:lnTo>
                      <a:pt x="0" y="35"/>
                    </a:lnTo>
                    <a:lnTo>
                      <a:pt x="45" y="0"/>
                    </a:lnTo>
                    <a:lnTo>
                      <a:pt x="47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94" name="Freeform 703"/>
              <p:cNvSpPr>
                <a:spLocks/>
              </p:cNvSpPr>
              <p:nvPr/>
            </p:nvSpPr>
            <p:spPr bwMode="auto">
              <a:xfrm>
                <a:off x="3138" y="1842"/>
                <a:ext cx="47" cy="39"/>
              </a:xfrm>
              <a:custGeom>
                <a:avLst/>
                <a:gdLst>
                  <a:gd name="T0" fmla="*/ 47 w 47"/>
                  <a:gd name="T1" fmla="*/ 3 h 39"/>
                  <a:gd name="T2" fmla="*/ 2 w 47"/>
                  <a:gd name="T3" fmla="*/ 39 h 39"/>
                  <a:gd name="T4" fmla="*/ 0 w 47"/>
                  <a:gd name="T5" fmla="*/ 36 h 39"/>
                  <a:gd name="T6" fmla="*/ 45 w 47"/>
                  <a:gd name="T7" fmla="*/ 0 h 39"/>
                  <a:gd name="T8" fmla="*/ 47 w 47"/>
                  <a:gd name="T9" fmla="*/ 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9">
                    <a:moveTo>
                      <a:pt x="47" y="3"/>
                    </a:moveTo>
                    <a:lnTo>
                      <a:pt x="2" y="39"/>
                    </a:lnTo>
                    <a:lnTo>
                      <a:pt x="0" y="36"/>
                    </a:lnTo>
                    <a:lnTo>
                      <a:pt x="45" y="0"/>
                    </a:lnTo>
                    <a:lnTo>
                      <a:pt x="47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95" name="Freeform 704"/>
              <p:cNvSpPr>
                <a:spLocks/>
              </p:cNvSpPr>
              <p:nvPr/>
            </p:nvSpPr>
            <p:spPr bwMode="auto">
              <a:xfrm>
                <a:off x="3133" y="1837"/>
                <a:ext cx="48" cy="38"/>
              </a:xfrm>
              <a:custGeom>
                <a:avLst/>
                <a:gdLst>
                  <a:gd name="T0" fmla="*/ 48 w 48"/>
                  <a:gd name="T1" fmla="*/ 3 h 38"/>
                  <a:gd name="T2" fmla="*/ 3 w 48"/>
                  <a:gd name="T3" fmla="*/ 38 h 38"/>
                  <a:gd name="T4" fmla="*/ 0 w 48"/>
                  <a:gd name="T5" fmla="*/ 35 h 38"/>
                  <a:gd name="T6" fmla="*/ 46 w 48"/>
                  <a:gd name="T7" fmla="*/ 0 h 38"/>
                  <a:gd name="T8" fmla="*/ 48 w 48"/>
                  <a:gd name="T9" fmla="*/ 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48" y="3"/>
                    </a:moveTo>
                    <a:lnTo>
                      <a:pt x="3" y="38"/>
                    </a:lnTo>
                    <a:lnTo>
                      <a:pt x="0" y="35"/>
                    </a:lnTo>
                    <a:lnTo>
                      <a:pt x="46" y="0"/>
                    </a:lnTo>
                    <a:lnTo>
                      <a:pt x="48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96" name="Freeform 705"/>
              <p:cNvSpPr>
                <a:spLocks/>
              </p:cNvSpPr>
              <p:nvPr/>
            </p:nvSpPr>
            <p:spPr bwMode="auto">
              <a:xfrm>
                <a:off x="3129" y="1832"/>
                <a:ext cx="48" cy="38"/>
              </a:xfrm>
              <a:custGeom>
                <a:avLst/>
                <a:gdLst>
                  <a:gd name="T0" fmla="*/ 48 w 48"/>
                  <a:gd name="T1" fmla="*/ 3 h 38"/>
                  <a:gd name="T2" fmla="*/ 3 w 48"/>
                  <a:gd name="T3" fmla="*/ 38 h 38"/>
                  <a:gd name="T4" fmla="*/ 0 w 48"/>
                  <a:gd name="T5" fmla="*/ 35 h 38"/>
                  <a:gd name="T6" fmla="*/ 46 w 48"/>
                  <a:gd name="T7" fmla="*/ 0 h 38"/>
                  <a:gd name="T8" fmla="*/ 48 w 48"/>
                  <a:gd name="T9" fmla="*/ 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48" y="3"/>
                    </a:moveTo>
                    <a:lnTo>
                      <a:pt x="3" y="38"/>
                    </a:lnTo>
                    <a:lnTo>
                      <a:pt x="0" y="35"/>
                    </a:lnTo>
                    <a:lnTo>
                      <a:pt x="46" y="0"/>
                    </a:lnTo>
                    <a:lnTo>
                      <a:pt x="48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97" name="Freeform 706"/>
              <p:cNvSpPr>
                <a:spLocks/>
              </p:cNvSpPr>
              <p:nvPr/>
            </p:nvSpPr>
            <p:spPr bwMode="auto">
              <a:xfrm>
                <a:off x="3139" y="1827"/>
                <a:ext cx="34" cy="27"/>
              </a:xfrm>
              <a:custGeom>
                <a:avLst/>
                <a:gdLst>
                  <a:gd name="T0" fmla="*/ 34 w 34"/>
                  <a:gd name="T1" fmla="*/ 3 h 27"/>
                  <a:gd name="T2" fmla="*/ 2 w 34"/>
                  <a:gd name="T3" fmla="*/ 27 h 27"/>
                  <a:gd name="T4" fmla="*/ 0 w 34"/>
                  <a:gd name="T5" fmla="*/ 24 h 27"/>
                  <a:gd name="T6" fmla="*/ 31 w 34"/>
                  <a:gd name="T7" fmla="*/ 0 h 27"/>
                  <a:gd name="T8" fmla="*/ 34 w 34"/>
                  <a:gd name="T9" fmla="*/ 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7">
                    <a:moveTo>
                      <a:pt x="34" y="3"/>
                    </a:moveTo>
                    <a:lnTo>
                      <a:pt x="2" y="27"/>
                    </a:lnTo>
                    <a:lnTo>
                      <a:pt x="0" y="24"/>
                    </a:lnTo>
                    <a:lnTo>
                      <a:pt x="31" y="0"/>
                    </a:lnTo>
                    <a:lnTo>
                      <a:pt x="34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98" name="Freeform 707"/>
              <p:cNvSpPr>
                <a:spLocks/>
              </p:cNvSpPr>
              <p:nvPr/>
            </p:nvSpPr>
            <p:spPr bwMode="auto">
              <a:xfrm>
                <a:off x="2846" y="1820"/>
                <a:ext cx="245" cy="265"/>
              </a:xfrm>
              <a:custGeom>
                <a:avLst/>
                <a:gdLst>
                  <a:gd name="T0" fmla="*/ 129 w 245"/>
                  <a:gd name="T1" fmla="*/ 265 h 265"/>
                  <a:gd name="T2" fmla="*/ 0 w 245"/>
                  <a:gd name="T3" fmla="*/ 184 h 265"/>
                  <a:gd name="T4" fmla="*/ 114 w 245"/>
                  <a:gd name="T5" fmla="*/ 0 h 265"/>
                  <a:gd name="T6" fmla="*/ 245 w 245"/>
                  <a:gd name="T7" fmla="*/ 81 h 265"/>
                  <a:gd name="T8" fmla="*/ 129 w 245"/>
                  <a:gd name="T9" fmla="*/ 265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5" h="265">
                    <a:moveTo>
                      <a:pt x="129" y="265"/>
                    </a:moveTo>
                    <a:lnTo>
                      <a:pt x="0" y="184"/>
                    </a:lnTo>
                    <a:lnTo>
                      <a:pt x="114" y="0"/>
                    </a:lnTo>
                    <a:lnTo>
                      <a:pt x="245" y="81"/>
                    </a:lnTo>
                    <a:lnTo>
                      <a:pt x="129" y="265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599" name="Freeform 708"/>
              <p:cNvSpPr>
                <a:spLocks/>
              </p:cNvSpPr>
              <p:nvPr/>
            </p:nvSpPr>
            <p:spPr bwMode="auto">
              <a:xfrm>
                <a:off x="2891" y="2002"/>
                <a:ext cx="65" cy="43"/>
              </a:xfrm>
              <a:custGeom>
                <a:avLst/>
                <a:gdLst>
                  <a:gd name="T0" fmla="*/ 63 w 65"/>
                  <a:gd name="T1" fmla="*/ 43 h 43"/>
                  <a:gd name="T2" fmla="*/ 0 w 65"/>
                  <a:gd name="T3" fmla="*/ 4 h 43"/>
                  <a:gd name="T4" fmla="*/ 2 w 65"/>
                  <a:gd name="T5" fmla="*/ 0 h 43"/>
                  <a:gd name="T6" fmla="*/ 65 w 65"/>
                  <a:gd name="T7" fmla="*/ 39 h 43"/>
                  <a:gd name="T8" fmla="*/ 63 w 65"/>
                  <a:gd name="T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43">
                    <a:moveTo>
                      <a:pt x="63" y="43"/>
                    </a:moveTo>
                    <a:lnTo>
                      <a:pt x="0" y="4"/>
                    </a:lnTo>
                    <a:lnTo>
                      <a:pt x="2" y="0"/>
                    </a:lnTo>
                    <a:lnTo>
                      <a:pt x="65" y="39"/>
                    </a:lnTo>
                    <a:lnTo>
                      <a:pt x="63" y="4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00" name="Freeform 709"/>
              <p:cNvSpPr>
                <a:spLocks/>
              </p:cNvSpPr>
              <p:nvPr/>
            </p:nvSpPr>
            <p:spPr bwMode="auto">
              <a:xfrm>
                <a:off x="2875" y="1980"/>
                <a:ext cx="108" cy="70"/>
              </a:xfrm>
              <a:custGeom>
                <a:avLst/>
                <a:gdLst>
                  <a:gd name="T0" fmla="*/ 106 w 108"/>
                  <a:gd name="T1" fmla="*/ 70 h 70"/>
                  <a:gd name="T2" fmla="*/ 0 w 108"/>
                  <a:gd name="T3" fmla="*/ 3 h 70"/>
                  <a:gd name="T4" fmla="*/ 2 w 108"/>
                  <a:gd name="T5" fmla="*/ 0 h 70"/>
                  <a:gd name="T6" fmla="*/ 108 w 108"/>
                  <a:gd name="T7" fmla="*/ 67 h 70"/>
                  <a:gd name="T8" fmla="*/ 106 w 108"/>
                  <a:gd name="T9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70">
                    <a:moveTo>
                      <a:pt x="106" y="70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108" y="67"/>
                    </a:lnTo>
                    <a:lnTo>
                      <a:pt x="106" y="7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01" name="Freeform 710"/>
              <p:cNvSpPr>
                <a:spLocks/>
              </p:cNvSpPr>
              <p:nvPr/>
            </p:nvSpPr>
            <p:spPr bwMode="auto">
              <a:xfrm>
                <a:off x="2878" y="1974"/>
                <a:ext cx="108" cy="70"/>
              </a:xfrm>
              <a:custGeom>
                <a:avLst/>
                <a:gdLst>
                  <a:gd name="T0" fmla="*/ 106 w 108"/>
                  <a:gd name="T1" fmla="*/ 70 h 70"/>
                  <a:gd name="T2" fmla="*/ 0 w 108"/>
                  <a:gd name="T3" fmla="*/ 3 h 70"/>
                  <a:gd name="T4" fmla="*/ 2 w 108"/>
                  <a:gd name="T5" fmla="*/ 0 h 70"/>
                  <a:gd name="T6" fmla="*/ 108 w 108"/>
                  <a:gd name="T7" fmla="*/ 67 h 70"/>
                  <a:gd name="T8" fmla="*/ 106 w 108"/>
                  <a:gd name="T9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70">
                    <a:moveTo>
                      <a:pt x="106" y="70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108" y="67"/>
                    </a:lnTo>
                    <a:lnTo>
                      <a:pt x="106" y="7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02" name="Freeform 711"/>
              <p:cNvSpPr>
                <a:spLocks/>
              </p:cNvSpPr>
              <p:nvPr/>
            </p:nvSpPr>
            <p:spPr bwMode="auto">
              <a:xfrm>
                <a:off x="2882" y="1969"/>
                <a:ext cx="108" cy="70"/>
              </a:xfrm>
              <a:custGeom>
                <a:avLst/>
                <a:gdLst>
                  <a:gd name="T0" fmla="*/ 106 w 108"/>
                  <a:gd name="T1" fmla="*/ 70 h 70"/>
                  <a:gd name="T2" fmla="*/ 0 w 108"/>
                  <a:gd name="T3" fmla="*/ 3 h 70"/>
                  <a:gd name="T4" fmla="*/ 2 w 108"/>
                  <a:gd name="T5" fmla="*/ 0 h 70"/>
                  <a:gd name="T6" fmla="*/ 108 w 108"/>
                  <a:gd name="T7" fmla="*/ 66 h 70"/>
                  <a:gd name="T8" fmla="*/ 106 w 108"/>
                  <a:gd name="T9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70">
                    <a:moveTo>
                      <a:pt x="106" y="70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108" y="66"/>
                    </a:lnTo>
                    <a:lnTo>
                      <a:pt x="106" y="7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03" name="Freeform 712"/>
              <p:cNvSpPr>
                <a:spLocks/>
              </p:cNvSpPr>
              <p:nvPr/>
            </p:nvSpPr>
            <p:spPr bwMode="auto">
              <a:xfrm>
                <a:off x="2885" y="1963"/>
                <a:ext cx="108" cy="70"/>
              </a:xfrm>
              <a:custGeom>
                <a:avLst/>
                <a:gdLst>
                  <a:gd name="T0" fmla="*/ 106 w 108"/>
                  <a:gd name="T1" fmla="*/ 70 h 70"/>
                  <a:gd name="T2" fmla="*/ 0 w 108"/>
                  <a:gd name="T3" fmla="*/ 3 h 70"/>
                  <a:gd name="T4" fmla="*/ 2 w 108"/>
                  <a:gd name="T5" fmla="*/ 0 h 70"/>
                  <a:gd name="T6" fmla="*/ 108 w 108"/>
                  <a:gd name="T7" fmla="*/ 67 h 70"/>
                  <a:gd name="T8" fmla="*/ 106 w 108"/>
                  <a:gd name="T9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70">
                    <a:moveTo>
                      <a:pt x="106" y="70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108" y="67"/>
                    </a:lnTo>
                    <a:lnTo>
                      <a:pt x="106" y="7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04" name="Freeform 713"/>
              <p:cNvSpPr>
                <a:spLocks/>
              </p:cNvSpPr>
              <p:nvPr/>
            </p:nvSpPr>
            <p:spPr bwMode="auto">
              <a:xfrm>
                <a:off x="2889" y="1957"/>
                <a:ext cx="108" cy="70"/>
              </a:xfrm>
              <a:custGeom>
                <a:avLst/>
                <a:gdLst>
                  <a:gd name="T0" fmla="*/ 106 w 108"/>
                  <a:gd name="T1" fmla="*/ 70 h 70"/>
                  <a:gd name="T2" fmla="*/ 0 w 108"/>
                  <a:gd name="T3" fmla="*/ 4 h 70"/>
                  <a:gd name="T4" fmla="*/ 2 w 108"/>
                  <a:gd name="T5" fmla="*/ 0 h 70"/>
                  <a:gd name="T6" fmla="*/ 108 w 108"/>
                  <a:gd name="T7" fmla="*/ 67 h 70"/>
                  <a:gd name="T8" fmla="*/ 106 w 108"/>
                  <a:gd name="T9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70">
                    <a:moveTo>
                      <a:pt x="106" y="70"/>
                    </a:moveTo>
                    <a:lnTo>
                      <a:pt x="0" y="4"/>
                    </a:lnTo>
                    <a:lnTo>
                      <a:pt x="2" y="0"/>
                    </a:lnTo>
                    <a:lnTo>
                      <a:pt x="108" y="67"/>
                    </a:lnTo>
                    <a:lnTo>
                      <a:pt x="106" y="7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05" name="Freeform 714"/>
              <p:cNvSpPr>
                <a:spLocks/>
              </p:cNvSpPr>
              <p:nvPr/>
            </p:nvSpPr>
            <p:spPr bwMode="auto">
              <a:xfrm>
                <a:off x="2892" y="1952"/>
                <a:ext cx="109" cy="70"/>
              </a:xfrm>
              <a:custGeom>
                <a:avLst/>
                <a:gdLst>
                  <a:gd name="T0" fmla="*/ 106 w 109"/>
                  <a:gd name="T1" fmla="*/ 70 h 70"/>
                  <a:gd name="T2" fmla="*/ 0 w 109"/>
                  <a:gd name="T3" fmla="*/ 3 h 70"/>
                  <a:gd name="T4" fmla="*/ 2 w 109"/>
                  <a:gd name="T5" fmla="*/ 0 h 70"/>
                  <a:gd name="T6" fmla="*/ 109 w 109"/>
                  <a:gd name="T7" fmla="*/ 67 h 70"/>
                  <a:gd name="T8" fmla="*/ 106 w 109"/>
                  <a:gd name="T9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70">
                    <a:moveTo>
                      <a:pt x="106" y="70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109" y="67"/>
                    </a:lnTo>
                    <a:lnTo>
                      <a:pt x="106" y="7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06" name="Freeform 715"/>
              <p:cNvSpPr>
                <a:spLocks/>
              </p:cNvSpPr>
              <p:nvPr/>
            </p:nvSpPr>
            <p:spPr bwMode="auto">
              <a:xfrm>
                <a:off x="2896" y="1946"/>
                <a:ext cx="109" cy="70"/>
              </a:xfrm>
              <a:custGeom>
                <a:avLst/>
                <a:gdLst>
                  <a:gd name="T0" fmla="*/ 107 w 109"/>
                  <a:gd name="T1" fmla="*/ 70 h 70"/>
                  <a:gd name="T2" fmla="*/ 0 w 109"/>
                  <a:gd name="T3" fmla="*/ 3 h 70"/>
                  <a:gd name="T4" fmla="*/ 2 w 109"/>
                  <a:gd name="T5" fmla="*/ 0 h 70"/>
                  <a:gd name="T6" fmla="*/ 109 w 109"/>
                  <a:gd name="T7" fmla="*/ 67 h 70"/>
                  <a:gd name="T8" fmla="*/ 107 w 109"/>
                  <a:gd name="T9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70">
                    <a:moveTo>
                      <a:pt x="107" y="70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109" y="67"/>
                    </a:lnTo>
                    <a:lnTo>
                      <a:pt x="107" y="7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07" name="Freeform 716"/>
              <p:cNvSpPr>
                <a:spLocks/>
              </p:cNvSpPr>
              <p:nvPr/>
            </p:nvSpPr>
            <p:spPr bwMode="auto">
              <a:xfrm>
                <a:off x="2900" y="1940"/>
                <a:ext cx="108" cy="70"/>
              </a:xfrm>
              <a:custGeom>
                <a:avLst/>
                <a:gdLst>
                  <a:gd name="T0" fmla="*/ 106 w 108"/>
                  <a:gd name="T1" fmla="*/ 70 h 70"/>
                  <a:gd name="T2" fmla="*/ 0 w 108"/>
                  <a:gd name="T3" fmla="*/ 4 h 70"/>
                  <a:gd name="T4" fmla="*/ 2 w 108"/>
                  <a:gd name="T5" fmla="*/ 0 h 70"/>
                  <a:gd name="T6" fmla="*/ 108 w 108"/>
                  <a:gd name="T7" fmla="*/ 67 h 70"/>
                  <a:gd name="T8" fmla="*/ 106 w 108"/>
                  <a:gd name="T9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70">
                    <a:moveTo>
                      <a:pt x="106" y="70"/>
                    </a:moveTo>
                    <a:lnTo>
                      <a:pt x="0" y="4"/>
                    </a:lnTo>
                    <a:lnTo>
                      <a:pt x="2" y="0"/>
                    </a:lnTo>
                    <a:lnTo>
                      <a:pt x="108" y="67"/>
                    </a:lnTo>
                    <a:lnTo>
                      <a:pt x="106" y="7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08" name="Freeform 717"/>
              <p:cNvSpPr>
                <a:spLocks/>
              </p:cNvSpPr>
              <p:nvPr/>
            </p:nvSpPr>
            <p:spPr bwMode="auto">
              <a:xfrm>
                <a:off x="2956" y="1968"/>
                <a:ext cx="56" cy="37"/>
              </a:xfrm>
              <a:custGeom>
                <a:avLst/>
                <a:gdLst>
                  <a:gd name="T0" fmla="*/ 54 w 56"/>
                  <a:gd name="T1" fmla="*/ 37 h 37"/>
                  <a:gd name="T2" fmla="*/ 0 w 56"/>
                  <a:gd name="T3" fmla="*/ 3 h 37"/>
                  <a:gd name="T4" fmla="*/ 2 w 56"/>
                  <a:gd name="T5" fmla="*/ 0 h 37"/>
                  <a:gd name="T6" fmla="*/ 56 w 56"/>
                  <a:gd name="T7" fmla="*/ 34 h 37"/>
                  <a:gd name="T8" fmla="*/ 54 w 56"/>
                  <a:gd name="T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37">
                    <a:moveTo>
                      <a:pt x="54" y="37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56" y="34"/>
                    </a:lnTo>
                    <a:lnTo>
                      <a:pt x="54" y="3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09" name="Freeform 718"/>
              <p:cNvSpPr>
                <a:spLocks/>
              </p:cNvSpPr>
              <p:nvPr/>
            </p:nvSpPr>
            <p:spPr bwMode="auto">
              <a:xfrm>
                <a:off x="2918" y="1897"/>
                <a:ext cx="37" cy="37"/>
              </a:xfrm>
              <a:custGeom>
                <a:avLst/>
                <a:gdLst>
                  <a:gd name="T0" fmla="*/ 10 w 37"/>
                  <a:gd name="T1" fmla="*/ 32 h 37"/>
                  <a:gd name="T2" fmla="*/ 4 w 37"/>
                  <a:gd name="T3" fmla="*/ 10 h 37"/>
                  <a:gd name="T4" fmla="*/ 27 w 37"/>
                  <a:gd name="T5" fmla="*/ 5 h 37"/>
                  <a:gd name="T6" fmla="*/ 32 w 37"/>
                  <a:gd name="T7" fmla="*/ 27 h 37"/>
                  <a:gd name="T8" fmla="*/ 10 w 37"/>
                  <a:gd name="T9" fmla="*/ 3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37">
                    <a:moveTo>
                      <a:pt x="10" y="32"/>
                    </a:moveTo>
                    <a:cubicBezTo>
                      <a:pt x="2" y="27"/>
                      <a:pt x="0" y="17"/>
                      <a:pt x="4" y="10"/>
                    </a:cubicBezTo>
                    <a:cubicBezTo>
                      <a:pt x="9" y="2"/>
                      <a:pt x="19" y="0"/>
                      <a:pt x="27" y="5"/>
                    </a:cubicBezTo>
                    <a:cubicBezTo>
                      <a:pt x="34" y="9"/>
                      <a:pt x="37" y="19"/>
                      <a:pt x="32" y="27"/>
                    </a:cubicBezTo>
                    <a:cubicBezTo>
                      <a:pt x="27" y="34"/>
                      <a:pt x="17" y="37"/>
                      <a:pt x="10" y="32"/>
                    </a:cubicBezTo>
                    <a:close/>
                  </a:path>
                </a:pathLst>
              </a:custGeom>
              <a:solidFill>
                <a:srgbClr val="4C8E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10" name="Freeform 719"/>
              <p:cNvSpPr>
                <a:spLocks/>
              </p:cNvSpPr>
              <p:nvPr/>
            </p:nvSpPr>
            <p:spPr bwMode="auto">
              <a:xfrm>
                <a:off x="2936" y="1908"/>
                <a:ext cx="17" cy="9"/>
              </a:xfrm>
              <a:custGeom>
                <a:avLst/>
                <a:gdLst>
                  <a:gd name="T0" fmla="*/ 15 w 17"/>
                  <a:gd name="T1" fmla="*/ 0 h 9"/>
                  <a:gd name="T2" fmla="*/ 16 w 17"/>
                  <a:gd name="T3" fmla="*/ 9 h 9"/>
                  <a:gd name="T4" fmla="*/ 0 w 17"/>
                  <a:gd name="T5" fmla="*/ 7 h 9"/>
                  <a:gd name="T6" fmla="*/ 15 w 17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9">
                    <a:moveTo>
                      <a:pt x="15" y="0"/>
                    </a:moveTo>
                    <a:cubicBezTo>
                      <a:pt x="16" y="3"/>
                      <a:pt x="17" y="6"/>
                      <a:pt x="16" y="9"/>
                    </a:cubicBezTo>
                    <a:cubicBezTo>
                      <a:pt x="0" y="7"/>
                      <a:pt x="0" y="7"/>
                      <a:pt x="0" y="7"/>
                    </a:cubicBez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9ACA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11" name="Freeform 720"/>
              <p:cNvSpPr>
                <a:spLocks/>
              </p:cNvSpPr>
              <p:nvPr/>
            </p:nvSpPr>
            <p:spPr bwMode="auto">
              <a:xfrm>
                <a:off x="2936" y="1915"/>
                <a:ext cx="16" cy="16"/>
              </a:xfrm>
              <a:custGeom>
                <a:avLst/>
                <a:gdLst>
                  <a:gd name="T0" fmla="*/ 16 w 16"/>
                  <a:gd name="T1" fmla="*/ 2 h 16"/>
                  <a:gd name="T2" fmla="*/ 14 w 16"/>
                  <a:gd name="T3" fmla="*/ 9 h 16"/>
                  <a:gd name="T4" fmla="*/ 2 w 16"/>
                  <a:gd name="T5" fmla="*/ 16 h 16"/>
                  <a:gd name="T6" fmla="*/ 0 w 16"/>
                  <a:gd name="T7" fmla="*/ 0 h 16"/>
                  <a:gd name="T8" fmla="*/ 16 w 16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16" y="2"/>
                    </a:moveTo>
                    <a:cubicBezTo>
                      <a:pt x="16" y="4"/>
                      <a:pt x="15" y="7"/>
                      <a:pt x="14" y="9"/>
                    </a:cubicBezTo>
                    <a:cubicBezTo>
                      <a:pt x="11" y="13"/>
                      <a:pt x="7" y="16"/>
                      <a:pt x="2" y="16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87B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12" name="Freeform 721"/>
              <p:cNvSpPr>
                <a:spLocks/>
              </p:cNvSpPr>
              <p:nvPr/>
            </p:nvSpPr>
            <p:spPr bwMode="auto">
              <a:xfrm>
                <a:off x="2928" y="1915"/>
                <a:ext cx="10" cy="17"/>
              </a:xfrm>
              <a:custGeom>
                <a:avLst/>
                <a:gdLst>
                  <a:gd name="T0" fmla="*/ 10 w 10"/>
                  <a:gd name="T1" fmla="*/ 16 h 17"/>
                  <a:gd name="T2" fmla="*/ 0 w 10"/>
                  <a:gd name="T3" fmla="*/ 14 h 17"/>
                  <a:gd name="T4" fmla="*/ 8 w 10"/>
                  <a:gd name="T5" fmla="*/ 0 h 17"/>
                  <a:gd name="T6" fmla="*/ 10 w 10"/>
                  <a:gd name="T7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7">
                    <a:moveTo>
                      <a:pt x="10" y="16"/>
                    </a:moveTo>
                    <a:cubicBezTo>
                      <a:pt x="6" y="17"/>
                      <a:pt x="3" y="16"/>
                      <a:pt x="0" y="14"/>
                    </a:cubicBezTo>
                    <a:cubicBezTo>
                      <a:pt x="8" y="0"/>
                      <a:pt x="8" y="0"/>
                      <a:pt x="8" y="0"/>
                    </a:cubicBezTo>
                    <a:lnTo>
                      <a:pt x="10" y="16"/>
                    </a:lnTo>
                    <a:close/>
                  </a:path>
                </a:pathLst>
              </a:custGeom>
              <a:solidFill>
                <a:srgbClr val="73AC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13" name="Freeform 722"/>
              <p:cNvSpPr>
                <a:spLocks/>
              </p:cNvSpPr>
              <p:nvPr/>
            </p:nvSpPr>
            <p:spPr bwMode="auto">
              <a:xfrm>
                <a:off x="2920" y="1915"/>
                <a:ext cx="16" cy="14"/>
              </a:xfrm>
              <a:custGeom>
                <a:avLst/>
                <a:gdLst>
                  <a:gd name="T0" fmla="*/ 8 w 16"/>
                  <a:gd name="T1" fmla="*/ 14 h 14"/>
                  <a:gd name="T2" fmla="*/ 16 w 16"/>
                  <a:gd name="T3" fmla="*/ 0 h 14"/>
                  <a:gd name="T4" fmla="*/ 0 w 16"/>
                  <a:gd name="T5" fmla="*/ 4 h 14"/>
                  <a:gd name="T6" fmla="*/ 8 w 16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14">
                    <a:moveTo>
                      <a:pt x="8" y="14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8"/>
                      <a:pt x="4" y="12"/>
                      <a:pt x="8" y="14"/>
                    </a:cubicBezTo>
                    <a:close/>
                  </a:path>
                </a:pathLst>
              </a:custGeom>
              <a:solidFill>
                <a:srgbClr val="609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14" name="Freeform 723"/>
              <p:cNvSpPr>
                <a:spLocks/>
              </p:cNvSpPr>
              <p:nvPr/>
            </p:nvSpPr>
            <p:spPr bwMode="auto">
              <a:xfrm>
                <a:off x="2975" y="1916"/>
                <a:ext cx="65" cy="41"/>
              </a:xfrm>
              <a:custGeom>
                <a:avLst/>
                <a:gdLst>
                  <a:gd name="T0" fmla="*/ 64 w 65"/>
                  <a:gd name="T1" fmla="*/ 41 h 41"/>
                  <a:gd name="T2" fmla="*/ 0 w 65"/>
                  <a:gd name="T3" fmla="*/ 1 h 41"/>
                  <a:gd name="T4" fmla="*/ 1 w 65"/>
                  <a:gd name="T5" fmla="*/ 0 h 41"/>
                  <a:gd name="T6" fmla="*/ 65 w 65"/>
                  <a:gd name="T7" fmla="*/ 39 h 41"/>
                  <a:gd name="T8" fmla="*/ 64 w 65"/>
                  <a:gd name="T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41">
                    <a:moveTo>
                      <a:pt x="64" y="4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65" y="39"/>
                    </a:lnTo>
                    <a:lnTo>
                      <a:pt x="64" y="4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15" name="Freeform 724"/>
              <p:cNvSpPr>
                <a:spLocks/>
              </p:cNvSpPr>
              <p:nvPr/>
            </p:nvSpPr>
            <p:spPr bwMode="auto">
              <a:xfrm>
                <a:off x="3007" y="1950"/>
                <a:ext cx="32" cy="40"/>
              </a:xfrm>
              <a:custGeom>
                <a:avLst/>
                <a:gdLst>
                  <a:gd name="T0" fmla="*/ 11 w 32"/>
                  <a:gd name="T1" fmla="*/ 40 h 40"/>
                  <a:gd name="T2" fmla="*/ 0 w 32"/>
                  <a:gd name="T3" fmla="*/ 33 h 40"/>
                  <a:gd name="T4" fmla="*/ 21 w 32"/>
                  <a:gd name="T5" fmla="*/ 0 h 40"/>
                  <a:gd name="T6" fmla="*/ 32 w 32"/>
                  <a:gd name="T7" fmla="*/ 7 h 40"/>
                  <a:gd name="T8" fmla="*/ 11 w 32"/>
                  <a:gd name="T9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40">
                    <a:moveTo>
                      <a:pt x="11" y="40"/>
                    </a:moveTo>
                    <a:lnTo>
                      <a:pt x="0" y="33"/>
                    </a:lnTo>
                    <a:lnTo>
                      <a:pt x="21" y="0"/>
                    </a:lnTo>
                    <a:lnTo>
                      <a:pt x="32" y="7"/>
                    </a:lnTo>
                    <a:lnTo>
                      <a:pt x="11" y="40"/>
                    </a:lnTo>
                    <a:close/>
                  </a:path>
                </a:pathLst>
              </a:custGeom>
              <a:solidFill>
                <a:srgbClr val="4C8E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16" name="Freeform 725"/>
              <p:cNvSpPr>
                <a:spLocks/>
              </p:cNvSpPr>
              <p:nvPr/>
            </p:nvSpPr>
            <p:spPr bwMode="auto">
              <a:xfrm>
                <a:off x="3002" y="1942"/>
                <a:ext cx="24" cy="28"/>
              </a:xfrm>
              <a:custGeom>
                <a:avLst/>
                <a:gdLst>
                  <a:gd name="T0" fmla="*/ 11 w 24"/>
                  <a:gd name="T1" fmla="*/ 28 h 28"/>
                  <a:gd name="T2" fmla="*/ 0 w 24"/>
                  <a:gd name="T3" fmla="*/ 21 h 28"/>
                  <a:gd name="T4" fmla="*/ 13 w 24"/>
                  <a:gd name="T5" fmla="*/ 0 h 28"/>
                  <a:gd name="T6" fmla="*/ 24 w 24"/>
                  <a:gd name="T7" fmla="*/ 6 h 28"/>
                  <a:gd name="T8" fmla="*/ 11 w 24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8">
                    <a:moveTo>
                      <a:pt x="11" y="28"/>
                    </a:moveTo>
                    <a:lnTo>
                      <a:pt x="0" y="21"/>
                    </a:lnTo>
                    <a:lnTo>
                      <a:pt x="13" y="0"/>
                    </a:lnTo>
                    <a:lnTo>
                      <a:pt x="24" y="6"/>
                    </a:lnTo>
                    <a:lnTo>
                      <a:pt x="11" y="28"/>
                    </a:lnTo>
                    <a:close/>
                  </a:path>
                </a:pathLst>
              </a:custGeom>
              <a:solidFill>
                <a:srgbClr val="609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17" name="Freeform 726"/>
              <p:cNvSpPr>
                <a:spLocks/>
              </p:cNvSpPr>
              <p:nvPr/>
            </p:nvSpPr>
            <p:spPr bwMode="auto">
              <a:xfrm>
                <a:off x="2993" y="1933"/>
                <a:ext cx="20" cy="21"/>
              </a:xfrm>
              <a:custGeom>
                <a:avLst/>
                <a:gdLst>
                  <a:gd name="T0" fmla="*/ 12 w 20"/>
                  <a:gd name="T1" fmla="*/ 21 h 21"/>
                  <a:gd name="T2" fmla="*/ 0 w 20"/>
                  <a:gd name="T3" fmla="*/ 14 h 21"/>
                  <a:gd name="T4" fmla="*/ 9 w 20"/>
                  <a:gd name="T5" fmla="*/ 0 h 21"/>
                  <a:gd name="T6" fmla="*/ 20 w 20"/>
                  <a:gd name="T7" fmla="*/ 7 h 21"/>
                  <a:gd name="T8" fmla="*/ 12 w 20"/>
                  <a:gd name="T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1">
                    <a:moveTo>
                      <a:pt x="12" y="21"/>
                    </a:moveTo>
                    <a:lnTo>
                      <a:pt x="0" y="14"/>
                    </a:lnTo>
                    <a:lnTo>
                      <a:pt x="9" y="0"/>
                    </a:lnTo>
                    <a:lnTo>
                      <a:pt x="20" y="7"/>
                    </a:lnTo>
                    <a:lnTo>
                      <a:pt x="12" y="21"/>
                    </a:lnTo>
                    <a:close/>
                  </a:path>
                </a:pathLst>
              </a:custGeom>
              <a:solidFill>
                <a:srgbClr val="73AC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18" name="Freeform 727"/>
              <p:cNvSpPr>
                <a:spLocks/>
              </p:cNvSpPr>
              <p:nvPr/>
            </p:nvSpPr>
            <p:spPr bwMode="auto">
              <a:xfrm>
                <a:off x="2976" y="1925"/>
                <a:ext cx="23" cy="28"/>
              </a:xfrm>
              <a:custGeom>
                <a:avLst/>
                <a:gdLst>
                  <a:gd name="T0" fmla="*/ 11 w 23"/>
                  <a:gd name="T1" fmla="*/ 28 h 28"/>
                  <a:gd name="T2" fmla="*/ 0 w 23"/>
                  <a:gd name="T3" fmla="*/ 21 h 28"/>
                  <a:gd name="T4" fmla="*/ 12 w 23"/>
                  <a:gd name="T5" fmla="*/ 0 h 28"/>
                  <a:gd name="T6" fmla="*/ 23 w 23"/>
                  <a:gd name="T7" fmla="*/ 7 h 28"/>
                  <a:gd name="T8" fmla="*/ 11 w 23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8">
                    <a:moveTo>
                      <a:pt x="11" y="28"/>
                    </a:moveTo>
                    <a:lnTo>
                      <a:pt x="0" y="21"/>
                    </a:lnTo>
                    <a:lnTo>
                      <a:pt x="12" y="0"/>
                    </a:lnTo>
                    <a:lnTo>
                      <a:pt x="23" y="7"/>
                    </a:lnTo>
                    <a:lnTo>
                      <a:pt x="11" y="28"/>
                    </a:lnTo>
                    <a:close/>
                  </a:path>
                </a:pathLst>
              </a:custGeom>
              <a:solidFill>
                <a:srgbClr val="87B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19" name="Freeform 728"/>
              <p:cNvSpPr>
                <a:spLocks/>
              </p:cNvSpPr>
              <p:nvPr/>
            </p:nvSpPr>
            <p:spPr bwMode="auto">
              <a:xfrm>
                <a:off x="2966" y="1917"/>
                <a:ext cx="21" cy="22"/>
              </a:xfrm>
              <a:custGeom>
                <a:avLst/>
                <a:gdLst>
                  <a:gd name="T0" fmla="*/ 11 w 21"/>
                  <a:gd name="T1" fmla="*/ 22 h 22"/>
                  <a:gd name="T2" fmla="*/ 0 w 21"/>
                  <a:gd name="T3" fmla="*/ 15 h 22"/>
                  <a:gd name="T4" fmla="*/ 9 w 21"/>
                  <a:gd name="T5" fmla="*/ 0 h 22"/>
                  <a:gd name="T6" fmla="*/ 21 w 21"/>
                  <a:gd name="T7" fmla="*/ 7 h 22"/>
                  <a:gd name="T8" fmla="*/ 11 w 21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2">
                    <a:moveTo>
                      <a:pt x="11" y="22"/>
                    </a:moveTo>
                    <a:lnTo>
                      <a:pt x="0" y="15"/>
                    </a:lnTo>
                    <a:lnTo>
                      <a:pt x="9" y="0"/>
                    </a:lnTo>
                    <a:lnTo>
                      <a:pt x="21" y="7"/>
                    </a:lnTo>
                    <a:lnTo>
                      <a:pt x="11" y="22"/>
                    </a:lnTo>
                    <a:close/>
                  </a:path>
                </a:pathLst>
              </a:custGeom>
              <a:solidFill>
                <a:srgbClr val="9ACA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20" name="Freeform 729"/>
              <p:cNvSpPr>
                <a:spLocks/>
              </p:cNvSpPr>
              <p:nvPr/>
            </p:nvSpPr>
            <p:spPr bwMode="auto">
              <a:xfrm>
                <a:off x="2953" y="1902"/>
                <a:ext cx="7" cy="5"/>
              </a:xfrm>
              <a:custGeom>
                <a:avLst/>
                <a:gdLst>
                  <a:gd name="T0" fmla="*/ 6 w 7"/>
                  <a:gd name="T1" fmla="*/ 5 h 5"/>
                  <a:gd name="T2" fmla="*/ 0 w 7"/>
                  <a:gd name="T3" fmla="*/ 2 h 5"/>
                  <a:gd name="T4" fmla="*/ 1 w 7"/>
                  <a:gd name="T5" fmla="*/ 0 h 5"/>
                  <a:gd name="T6" fmla="*/ 7 w 7"/>
                  <a:gd name="T7" fmla="*/ 4 h 5"/>
                  <a:gd name="T8" fmla="*/ 6 w 7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5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7" y="4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21" name="Freeform 730"/>
              <p:cNvSpPr>
                <a:spLocks/>
              </p:cNvSpPr>
              <p:nvPr/>
            </p:nvSpPr>
            <p:spPr bwMode="auto">
              <a:xfrm>
                <a:off x="2934" y="1890"/>
                <a:ext cx="18" cy="12"/>
              </a:xfrm>
              <a:custGeom>
                <a:avLst/>
                <a:gdLst>
                  <a:gd name="T0" fmla="*/ 17 w 18"/>
                  <a:gd name="T1" fmla="*/ 12 h 12"/>
                  <a:gd name="T2" fmla="*/ 0 w 18"/>
                  <a:gd name="T3" fmla="*/ 2 h 12"/>
                  <a:gd name="T4" fmla="*/ 1 w 18"/>
                  <a:gd name="T5" fmla="*/ 0 h 12"/>
                  <a:gd name="T6" fmla="*/ 18 w 18"/>
                  <a:gd name="T7" fmla="*/ 10 h 12"/>
                  <a:gd name="T8" fmla="*/ 17 w 18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2">
                    <a:moveTo>
                      <a:pt x="17" y="1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18" y="10"/>
                    </a:lnTo>
                    <a:lnTo>
                      <a:pt x="17" y="1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22" name="Freeform 731"/>
              <p:cNvSpPr>
                <a:spLocks/>
              </p:cNvSpPr>
              <p:nvPr/>
            </p:nvSpPr>
            <p:spPr bwMode="auto">
              <a:xfrm>
                <a:off x="2994" y="1916"/>
                <a:ext cx="51" cy="34"/>
              </a:xfrm>
              <a:custGeom>
                <a:avLst/>
                <a:gdLst>
                  <a:gd name="T0" fmla="*/ 49 w 51"/>
                  <a:gd name="T1" fmla="*/ 34 h 34"/>
                  <a:gd name="T2" fmla="*/ 0 w 51"/>
                  <a:gd name="T3" fmla="*/ 4 h 34"/>
                  <a:gd name="T4" fmla="*/ 2 w 51"/>
                  <a:gd name="T5" fmla="*/ 0 h 34"/>
                  <a:gd name="T6" fmla="*/ 51 w 51"/>
                  <a:gd name="T7" fmla="*/ 31 h 34"/>
                  <a:gd name="T8" fmla="*/ 49 w 51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34">
                    <a:moveTo>
                      <a:pt x="49" y="34"/>
                    </a:moveTo>
                    <a:lnTo>
                      <a:pt x="0" y="4"/>
                    </a:lnTo>
                    <a:lnTo>
                      <a:pt x="2" y="0"/>
                    </a:lnTo>
                    <a:lnTo>
                      <a:pt x="51" y="31"/>
                    </a:lnTo>
                    <a:lnTo>
                      <a:pt x="49" y="3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23" name="Freeform 732"/>
              <p:cNvSpPr>
                <a:spLocks/>
              </p:cNvSpPr>
              <p:nvPr/>
            </p:nvSpPr>
            <p:spPr bwMode="auto">
              <a:xfrm>
                <a:off x="2997" y="1911"/>
                <a:ext cx="52" cy="33"/>
              </a:xfrm>
              <a:custGeom>
                <a:avLst/>
                <a:gdLst>
                  <a:gd name="T0" fmla="*/ 50 w 52"/>
                  <a:gd name="T1" fmla="*/ 33 h 33"/>
                  <a:gd name="T2" fmla="*/ 0 w 52"/>
                  <a:gd name="T3" fmla="*/ 3 h 33"/>
                  <a:gd name="T4" fmla="*/ 2 w 52"/>
                  <a:gd name="T5" fmla="*/ 0 h 33"/>
                  <a:gd name="T6" fmla="*/ 52 w 52"/>
                  <a:gd name="T7" fmla="*/ 30 h 33"/>
                  <a:gd name="T8" fmla="*/ 50 w 52"/>
                  <a:gd name="T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3">
                    <a:moveTo>
                      <a:pt x="50" y="33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52" y="30"/>
                    </a:lnTo>
                    <a:lnTo>
                      <a:pt x="50" y="3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24" name="Freeform 733"/>
              <p:cNvSpPr>
                <a:spLocks/>
              </p:cNvSpPr>
              <p:nvPr/>
            </p:nvSpPr>
            <p:spPr bwMode="auto">
              <a:xfrm>
                <a:off x="3002" y="1905"/>
                <a:ext cx="51" cy="34"/>
              </a:xfrm>
              <a:custGeom>
                <a:avLst/>
                <a:gdLst>
                  <a:gd name="T0" fmla="*/ 49 w 51"/>
                  <a:gd name="T1" fmla="*/ 34 h 34"/>
                  <a:gd name="T2" fmla="*/ 0 w 51"/>
                  <a:gd name="T3" fmla="*/ 3 h 34"/>
                  <a:gd name="T4" fmla="*/ 2 w 51"/>
                  <a:gd name="T5" fmla="*/ 0 h 34"/>
                  <a:gd name="T6" fmla="*/ 51 w 51"/>
                  <a:gd name="T7" fmla="*/ 30 h 34"/>
                  <a:gd name="T8" fmla="*/ 49 w 51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34">
                    <a:moveTo>
                      <a:pt x="49" y="34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51" y="30"/>
                    </a:lnTo>
                    <a:lnTo>
                      <a:pt x="49" y="3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25" name="Freeform 734"/>
              <p:cNvSpPr>
                <a:spLocks/>
              </p:cNvSpPr>
              <p:nvPr/>
            </p:nvSpPr>
            <p:spPr bwMode="auto">
              <a:xfrm>
                <a:off x="3005" y="1899"/>
                <a:ext cx="51" cy="34"/>
              </a:xfrm>
              <a:custGeom>
                <a:avLst/>
                <a:gdLst>
                  <a:gd name="T0" fmla="*/ 49 w 51"/>
                  <a:gd name="T1" fmla="*/ 34 h 34"/>
                  <a:gd name="T2" fmla="*/ 0 w 51"/>
                  <a:gd name="T3" fmla="*/ 4 h 34"/>
                  <a:gd name="T4" fmla="*/ 2 w 51"/>
                  <a:gd name="T5" fmla="*/ 0 h 34"/>
                  <a:gd name="T6" fmla="*/ 51 w 51"/>
                  <a:gd name="T7" fmla="*/ 31 h 34"/>
                  <a:gd name="T8" fmla="*/ 49 w 51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34">
                    <a:moveTo>
                      <a:pt x="49" y="34"/>
                    </a:moveTo>
                    <a:lnTo>
                      <a:pt x="0" y="4"/>
                    </a:lnTo>
                    <a:lnTo>
                      <a:pt x="2" y="0"/>
                    </a:lnTo>
                    <a:lnTo>
                      <a:pt x="51" y="31"/>
                    </a:lnTo>
                    <a:lnTo>
                      <a:pt x="49" y="3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26" name="Freeform 735"/>
              <p:cNvSpPr>
                <a:spLocks/>
              </p:cNvSpPr>
              <p:nvPr/>
            </p:nvSpPr>
            <p:spPr bwMode="auto">
              <a:xfrm>
                <a:off x="3009" y="1894"/>
                <a:ext cx="51" cy="33"/>
              </a:xfrm>
              <a:custGeom>
                <a:avLst/>
                <a:gdLst>
                  <a:gd name="T0" fmla="*/ 49 w 51"/>
                  <a:gd name="T1" fmla="*/ 33 h 33"/>
                  <a:gd name="T2" fmla="*/ 0 w 51"/>
                  <a:gd name="T3" fmla="*/ 3 h 33"/>
                  <a:gd name="T4" fmla="*/ 2 w 51"/>
                  <a:gd name="T5" fmla="*/ 0 h 33"/>
                  <a:gd name="T6" fmla="*/ 51 w 51"/>
                  <a:gd name="T7" fmla="*/ 30 h 33"/>
                  <a:gd name="T8" fmla="*/ 49 w 51"/>
                  <a:gd name="T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33">
                    <a:moveTo>
                      <a:pt x="49" y="33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51" y="30"/>
                    </a:lnTo>
                    <a:lnTo>
                      <a:pt x="49" y="3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27" name="Freeform 736"/>
              <p:cNvSpPr>
                <a:spLocks/>
              </p:cNvSpPr>
              <p:nvPr/>
            </p:nvSpPr>
            <p:spPr bwMode="auto">
              <a:xfrm>
                <a:off x="3013" y="1888"/>
                <a:ext cx="50" cy="34"/>
              </a:xfrm>
              <a:custGeom>
                <a:avLst/>
                <a:gdLst>
                  <a:gd name="T0" fmla="*/ 48 w 50"/>
                  <a:gd name="T1" fmla="*/ 34 h 34"/>
                  <a:gd name="T2" fmla="*/ 0 w 50"/>
                  <a:gd name="T3" fmla="*/ 3 h 34"/>
                  <a:gd name="T4" fmla="*/ 2 w 50"/>
                  <a:gd name="T5" fmla="*/ 0 h 34"/>
                  <a:gd name="T6" fmla="*/ 50 w 50"/>
                  <a:gd name="T7" fmla="*/ 30 h 34"/>
                  <a:gd name="T8" fmla="*/ 48 w 50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4">
                    <a:moveTo>
                      <a:pt x="48" y="34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50" y="30"/>
                    </a:lnTo>
                    <a:lnTo>
                      <a:pt x="48" y="3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28" name="Freeform 737"/>
              <p:cNvSpPr>
                <a:spLocks/>
              </p:cNvSpPr>
              <p:nvPr/>
            </p:nvSpPr>
            <p:spPr bwMode="auto">
              <a:xfrm>
                <a:off x="3016" y="1882"/>
                <a:ext cx="51" cy="34"/>
              </a:xfrm>
              <a:custGeom>
                <a:avLst/>
                <a:gdLst>
                  <a:gd name="T0" fmla="*/ 49 w 51"/>
                  <a:gd name="T1" fmla="*/ 34 h 34"/>
                  <a:gd name="T2" fmla="*/ 0 w 51"/>
                  <a:gd name="T3" fmla="*/ 4 h 34"/>
                  <a:gd name="T4" fmla="*/ 2 w 51"/>
                  <a:gd name="T5" fmla="*/ 0 h 34"/>
                  <a:gd name="T6" fmla="*/ 51 w 51"/>
                  <a:gd name="T7" fmla="*/ 31 h 34"/>
                  <a:gd name="T8" fmla="*/ 49 w 51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34">
                    <a:moveTo>
                      <a:pt x="49" y="34"/>
                    </a:moveTo>
                    <a:lnTo>
                      <a:pt x="0" y="4"/>
                    </a:lnTo>
                    <a:lnTo>
                      <a:pt x="2" y="0"/>
                    </a:lnTo>
                    <a:lnTo>
                      <a:pt x="51" y="31"/>
                    </a:lnTo>
                    <a:lnTo>
                      <a:pt x="49" y="3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29" name="Freeform 738"/>
              <p:cNvSpPr>
                <a:spLocks/>
              </p:cNvSpPr>
              <p:nvPr/>
            </p:nvSpPr>
            <p:spPr bwMode="auto">
              <a:xfrm>
                <a:off x="3044" y="1892"/>
                <a:ext cx="26" cy="18"/>
              </a:xfrm>
              <a:custGeom>
                <a:avLst/>
                <a:gdLst>
                  <a:gd name="T0" fmla="*/ 24 w 26"/>
                  <a:gd name="T1" fmla="*/ 18 h 18"/>
                  <a:gd name="T2" fmla="*/ 0 w 26"/>
                  <a:gd name="T3" fmla="*/ 3 h 18"/>
                  <a:gd name="T4" fmla="*/ 2 w 26"/>
                  <a:gd name="T5" fmla="*/ 0 h 18"/>
                  <a:gd name="T6" fmla="*/ 26 w 26"/>
                  <a:gd name="T7" fmla="*/ 15 h 18"/>
                  <a:gd name="T8" fmla="*/ 24 w 26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8">
                    <a:moveTo>
                      <a:pt x="24" y="18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26" y="15"/>
                    </a:lnTo>
                    <a:lnTo>
                      <a:pt x="24" y="1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30" name="Freeform 739"/>
              <p:cNvSpPr>
                <a:spLocks/>
              </p:cNvSpPr>
              <p:nvPr/>
            </p:nvSpPr>
            <p:spPr bwMode="auto">
              <a:xfrm>
                <a:off x="2937" y="1881"/>
                <a:ext cx="50" cy="33"/>
              </a:xfrm>
              <a:custGeom>
                <a:avLst/>
                <a:gdLst>
                  <a:gd name="T0" fmla="*/ 48 w 50"/>
                  <a:gd name="T1" fmla="*/ 33 h 33"/>
                  <a:gd name="T2" fmla="*/ 0 w 50"/>
                  <a:gd name="T3" fmla="*/ 3 h 33"/>
                  <a:gd name="T4" fmla="*/ 2 w 50"/>
                  <a:gd name="T5" fmla="*/ 0 h 33"/>
                  <a:gd name="T6" fmla="*/ 50 w 50"/>
                  <a:gd name="T7" fmla="*/ 30 h 33"/>
                  <a:gd name="T8" fmla="*/ 48 w 50"/>
                  <a:gd name="T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3">
                    <a:moveTo>
                      <a:pt x="48" y="33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50" y="30"/>
                    </a:lnTo>
                    <a:lnTo>
                      <a:pt x="48" y="3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31" name="Freeform 740"/>
              <p:cNvSpPr>
                <a:spLocks/>
              </p:cNvSpPr>
              <p:nvPr/>
            </p:nvSpPr>
            <p:spPr bwMode="auto">
              <a:xfrm>
                <a:off x="2940" y="1875"/>
                <a:ext cx="51" cy="34"/>
              </a:xfrm>
              <a:custGeom>
                <a:avLst/>
                <a:gdLst>
                  <a:gd name="T0" fmla="*/ 49 w 51"/>
                  <a:gd name="T1" fmla="*/ 34 h 34"/>
                  <a:gd name="T2" fmla="*/ 0 w 51"/>
                  <a:gd name="T3" fmla="*/ 3 h 34"/>
                  <a:gd name="T4" fmla="*/ 2 w 51"/>
                  <a:gd name="T5" fmla="*/ 0 h 34"/>
                  <a:gd name="T6" fmla="*/ 51 w 51"/>
                  <a:gd name="T7" fmla="*/ 30 h 34"/>
                  <a:gd name="T8" fmla="*/ 49 w 51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34">
                    <a:moveTo>
                      <a:pt x="49" y="34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51" y="30"/>
                    </a:lnTo>
                    <a:lnTo>
                      <a:pt x="49" y="3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32" name="Freeform 741"/>
              <p:cNvSpPr>
                <a:spLocks/>
              </p:cNvSpPr>
              <p:nvPr/>
            </p:nvSpPr>
            <p:spPr bwMode="auto">
              <a:xfrm>
                <a:off x="2944" y="1869"/>
                <a:ext cx="50" cy="34"/>
              </a:xfrm>
              <a:custGeom>
                <a:avLst/>
                <a:gdLst>
                  <a:gd name="T0" fmla="*/ 48 w 50"/>
                  <a:gd name="T1" fmla="*/ 34 h 34"/>
                  <a:gd name="T2" fmla="*/ 0 w 50"/>
                  <a:gd name="T3" fmla="*/ 4 h 34"/>
                  <a:gd name="T4" fmla="*/ 2 w 50"/>
                  <a:gd name="T5" fmla="*/ 0 h 34"/>
                  <a:gd name="T6" fmla="*/ 50 w 50"/>
                  <a:gd name="T7" fmla="*/ 31 h 34"/>
                  <a:gd name="T8" fmla="*/ 48 w 50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4">
                    <a:moveTo>
                      <a:pt x="48" y="34"/>
                    </a:moveTo>
                    <a:lnTo>
                      <a:pt x="0" y="4"/>
                    </a:lnTo>
                    <a:lnTo>
                      <a:pt x="2" y="0"/>
                    </a:lnTo>
                    <a:lnTo>
                      <a:pt x="50" y="31"/>
                    </a:lnTo>
                    <a:lnTo>
                      <a:pt x="48" y="3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33" name="Freeform 742"/>
              <p:cNvSpPr>
                <a:spLocks/>
              </p:cNvSpPr>
              <p:nvPr/>
            </p:nvSpPr>
            <p:spPr bwMode="auto">
              <a:xfrm>
                <a:off x="2947" y="1864"/>
                <a:ext cx="51" cy="33"/>
              </a:xfrm>
              <a:custGeom>
                <a:avLst/>
                <a:gdLst>
                  <a:gd name="T0" fmla="*/ 49 w 51"/>
                  <a:gd name="T1" fmla="*/ 33 h 33"/>
                  <a:gd name="T2" fmla="*/ 0 w 51"/>
                  <a:gd name="T3" fmla="*/ 3 h 33"/>
                  <a:gd name="T4" fmla="*/ 2 w 51"/>
                  <a:gd name="T5" fmla="*/ 0 h 33"/>
                  <a:gd name="T6" fmla="*/ 51 w 51"/>
                  <a:gd name="T7" fmla="*/ 30 h 33"/>
                  <a:gd name="T8" fmla="*/ 49 w 51"/>
                  <a:gd name="T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33">
                    <a:moveTo>
                      <a:pt x="49" y="33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51" y="30"/>
                    </a:lnTo>
                    <a:lnTo>
                      <a:pt x="49" y="3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34" name="Freeform 743"/>
              <p:cNvSpPr>
                <a:spLocks/>
              </p:cNvSpPr>
              <p:nvPr/>
            </p:nvSpPr>
            <p:spPr bwMode="auto">
              <a:xfrm>
                <a:off x="2951" y="1858"/>
                <a:ext cx="51" cy="34"/>
              </a:xfrm>
              <a:custGeom>
                <a:avLst/>
                <a:gdLst>
                  <a:gd name="T0" fmla="*/ 48 w 51"/>
                  <a:gd name="T1" fmla="*/ 34 h 34"/>
                  <a:gd name="T2" fmla="*/ 0 w 51"/>
                  <a:gd name="T3" fmla="*/ 3 h 34"/>
                  <a:gd name="T4" fmla="*/ 2 w 51"/>
                  <a:gd name="T5" fmla="*/ 0 h 34"/>
                  <a:gd name="T6" fmla="*/ 51 w 51"/>
                  <a:gd name="T7" fmla="*/ 30 h 34"/>
                  <a:gd name="T8" fmla="*/ 48 w 51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34">
                    <a:moveTo>
                      <a:pt x="48" y="34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51" y="30"/>
                    </a:lnTo>
                    <a:lnTo>
                      <a:pt x="48" y="3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35" name="Freeform 744"/>
              <p:cNvSpPr>
                <a:spLocks/>
              </p:cNvSpPr>
              <p:nvPr/>
            </p:nvSpPr>
            <p:spPr bwMode="auto">
              <a:xfrm>
                <a:off x="2954" y="1852"/>
                <a:ext cx="52" cy="34"/>
              </a:xfrm>
              <a:custGeom>
                <a:avLst/>
                <a:gdLst>
                  <a:gd name="T0" fmla="*/ 50 w 52"/>
                  <a:gd name="T1" fmla="*/ 34 h 34"/>
                  <a:gd name="T2" fmla="*/ 0 w 52"/>
                  <a:gd name="T3" fmla="*/ 4 h 34"/>
                  <a:gd name="T4" fmla="*/ 2 w 52"/>
                  <a:gd name="T5" fmla="*/ 0 h 34"/>
                  <a:gd name="T6" fmla="*/ 52 w 52"/>
                  <a:gd name="T7" fmla="*/ 31 h 34"/>
                  <a:gd name="T8" fmla="*/ 50 w 52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4">
                    <a:moveTo>
                      <a:pt x="50" y="34"/>
                    </a:moveTo>
                    <a:lnTo>
                      <a:pt x="0" y="4"/>
                    </a:lnTo>
                    <a:lnTo>
                      <a:pt x="2" y="0"/>
                    </a:lnTo>
                    <a:lnTo>
                      <a:pt x="52" y="31"/>
                    </a:lnTo>
                    <a:lnTo>
                      <a:pt x="50" y="3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36" name="Freeform 745"/>
              <p:cNvSpPr>
                <a:spLocks/>
              </p:cNvSpPr>
              <p:nvPr/>
            </p:nvSpPr>
            <p:spPr bwMode="auto">
              <a:xfrm>
                <a:off x="2958" y="1847"/>
                <a:ext cx="51" cy="33"/>
              </a:xfrm>
              <a:custGeom>
                <a:avLst/>
                <a:gdLst>
                  <a:gd name="T0" fmla="*/ 49 w 51"/>
                  <a:gd name="T1" fmla="*/ 33 h 33"/>
                  <a:gd name="T2" fmla="*/ 0 w 51"/>
                  <a:gd name="T3" fmla="*/ 3 h 33"/>
                  <a:gd name="T4" fmla="*/ 2 w 51"/>
                  <a:gd name="T5" fmla="*/ 0 h 33"/>
                  <a:gd name="T6" fmla="*/ 51 w 51"/>
                  <a:gd name="T7" fmla="*/ 30 h 33"/>
                  <a:gd name="T8" fmla="*/ 49 w 51"/>
                  <a:gd name="T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33">
                    <a:moveTo>
                      <a:pt x="49" y="33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51" y="30"/>
                    </a:lnTo>
                    <a:lnTo>
                      <a:pt x="49" y="3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37" name="Freeform 746"/>
              <p:cNvSpPr>
                <a:spLocks/>
              </p:cNvSpPr>
              <p:nvPr/>
            </p:nvSpPr>
            <p:spPr bwMode="auto">
              <a:xfrm>
                <a:off x="2976" y="1850"/>
                <a:ext cx="37" cy="25"/>
              </a:xfrm>
              <a:custGeom>
                <a:avLst/>
                <a:gdLst>
                  <a:gd name="T0" fmla="*/ 35 w 37"/>
                  <a:gd name="T1" fmla="*/ 25 h 25"/>
                  <a:gd name="T2" fmla="*/ 0 w 37"/>
                  <a:gd name="T3" fmla="*/ 3 h 25"/>
                  <a:gd name="T4" fmla="*/ 2 w 37"/>
                  <a:gd name="T5" fmla="*/ 0 h 25"/>
                  <a:gd name="T6" fmla="*/ 37 w 37"/>
                  <a:gd name="T7" fmla="*/ 21 h 25"/>
                  <a:gd name="T8" fmla="*/ 35 w 37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25">
                    <a:moveTo>
                      <a:pt x="35" y="25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37" y="21"/>
                    </a:lnTo>
                    <a:lnTo>
                      <a:pt x="35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38" name="Freeform 747"/>
              <p:cNvSpPr>
                <a:spLocks/>
              </p:cNvSpPr>
              <p:nvPr/>
            </p:nvSpPr>
            <p:spPr bwMode="auto">
              <a:xfrm>
                <a:off x="2891" y="1800"/>
                <a:ext cx="199" cy="247"/>
              </a:xfrm>
              <a:custGeom>
                <a:avLst/>
                <a:gdLst>
                  <a:gd name="T0" fmla="*/ 149 w 199"/>
                  <a:gd name="T1" fmla="*/ 247 h 247"/>
                  <a:gd name="T2" fmla="*/ 0 w 199"/>
                  <a:gd name="T3" fmla="*/ 212 h 247"/>
                  <a:gd name="T4" fmla="*/ 49 w 199"/>
                  <a:gd name="T5" fmla="*/ 0 h 247"/>
                  <a:gd name="T6" fmla="*/ 199 w 199"/>
                  <a:gd name="T7" fmla="*/ 36 h 247"/>
                  <a:gd name="T8" fmla="*/ 149 w 199"/>
                  <a:gd name="T9" fmla="*/ 247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9" h="247">
                    <a:moveTo>
                      <a:pt x="149" y="247"/>
                    </a:moveTo>
                    <a:lnTo>
                      <a:pt x="0" y="212"/>
                    </a:lnTo>
                    <a:lnTo>
                      <a:pt x="49" y="0"/>
                    </a:lnTo>
                    <a:lnTo>
                      <a:pt x="199" y="36"/>
                    </a:lnTo>
                    <a:lnTo>
                      <a:pt x="149" y="247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39" name="Freeform 748"/>
              <p:cNvSpPr>
                <a:spLocks/>
              </p:cNvSpPr>
              <p:nvPr/>
            </p:nvSpPr>
            <p:spPr bwMode="auto">
              <a:xfrm>
                <a:off x="2934" y="1994"/>
                <a:ext cx="74" cy="22"/>
              </a:xfrm>
              <a:custGeom>
                <a:avLst/>
                <a:gdLst>
                  <a:gd name="T0" fmla="*/ 73 w 74"/>
                  <a:gd name="T1" fmla="*/ 22 h 22"/>
                  <a:gd name="T2" fmla="*/ 0 w 74"/>
                  <a:gd name="T3" fmla="*/ 4 h 22"/>
                  <a:gd name="T4" fmla="*/ 1 w 74"/>
                  <a:gd name="T5" fmla="*/ 0 h 22"/>
                  <a:gd name="T6" fmla="*/ 74 w 74"/>
                  <a:gd name="T7" fmla="*/ 18 h 22"/>
                  <a:gd name="T8" fmla="*/ 73 w 74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22">
                    <a:moveTo>
                      <a:pt x="73" y="22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74" y="18"/>
                    </a:lnTo>
                    <a:lnTo>
                      <a:pt x="73" y="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40" name="Freeform 749"/>
              <p:cNvSpPr>
                <a:spLocks/>
              </p:cNvSpPr>
              <p:nvPr/>
            </p:nvSpPr>
            <p:spPr bwMode="auto">
              <a:xfrm>
                <a:off x="2912" y="1979"/>
                <a:ext cx="123" cy="33"/>
              </a:xfrm>
              <a:custGeom>
                <a:avLst/>
                <a:gdLst>
                  <a:gd name="T0" fmla="*/ 122 w 123"/>
                  <a:gd name="T1" fmla="*/ 33 h 33"/>
                  <a:gd name="T2" fmla="*/ 0 w 123"/>
                  <a:gd name="T3" fmla="*/ 4 h 33"/>
                  <a:gd name="T4" fmla="*/ 1 w 123"/>
                  <a:gd name="T5" fmla="*/ 0 h 33"/>
                  <a:gd name="T6" fmla="*/ 123 w 123"/>
                  <a:gd name="T7" fmla="*/ 30 h 33"/>
                  <a:gd name="T8" fmla="*/ 122 w 123"/>
                  <a:gd name="T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33">
                    <a:moveTo>
                      <a:pt x="122" y="33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123" y="30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41" name="Freeform 750"/>
              <p:cNvSpPr>
                <a:spLocks/>
              </p:cNvSpPr>
              <p:nvPr/>
            </p:nvSpPr>
            <p:spPr bwMode="auto">
              <a:xfrm>
                <a:off x="2913" y="1973"/>
                <a:ext cx="123" cy="33"/>
              </a:xfrm>
              <a:custGeom>
                <a:avLst/>
                <a:gdLst>
                  <a:gd name="T0" fmla="*/ 123 w 123"/>
                  <a:gd name="T1" fmla="*/ 33 h 33"/>
                  <a:gd name="T2" fmla="*/ 0 w 123"/>
                  <a:gd name="T3" fmla="*/ 3 h 33"/>
                  <a:gd name="T4" fmla="*/ 1 w 123"/>
                  <a:gd name="T5" fmla="*/ 0 h 33"/>
                  <a:gd name="T6" fmla="*/ 123 w 123"/>
                  <a:gd name="T7" fmla="*/ 29 h 33"/>
                  <a:gd name="T8" fmla="*/ 123 w 123"/>
                  <a:gd name="T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33">
                    <a:moveTo>
                      <a:pt x="123" y="33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123" y="29"/>
                    </a:lnTo>
                    <a:lnTo>
                      <a:pt x="123" y="3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42" name="Freeform 751"/>
              <p:cNvSpPr>
                <a:spLocks/>
              </p:cNvSpPr>
              <p:nvPr/>
            </p:nvSpPr>
            <p:spPr bwMode="auto">
              <a:xfrm>
                <a:off x="2915" y="1966"/>
                <a:ext cx="123" cy="33"/>
              </a:xfrm>
              <a:custGeom>
                <a:avLst/>
                <a:gdLst>
                  <a:gd name="T0" fmla="*/ 122 w 123"/>
                  <a:gd name="T1" fmla="*/ 33 h 33"/>
                  <a:gd name="T2" fmla="*/ 0 w 123"/>
                  <a:gd name="T3" fmla="*/ 4 h 33"/>
                  <a:gd name="T4" fmla="*/ 1 w 123"/>
                  <a:gd name="T5" fmla="*/ 0 h 33"/>
                  <a:gd name="T6" fmla="*/ 123 w 123"/>
                  <a:gd name="T7" fmla="*/ 29 h 33"/>
                  <a:gd name="T8" fmla="*/ 122 w 123"/>
                  <a:gd name="T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33">
                    <a:moveTo>
                      <a:pt x="122" y="33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123" y="29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43" name="Freeform 752"/>
              <p:cNvSpPr>
                <a:spLocks/>
              </p:cNvSpPr>
              <p:nvPr/>
            </p:nvSpPr>
            <p:spPr bwMode="auto">
              <a:xfrm>
                <a:off x="2916" y="1960"/>
                <a:ext cx="123" cy="32"/>
              </a:xfrm>
              <a:custGeom>
                <a:avLst/>
                <a:gdLst>
                  <a:gd name="T0" fmla="*/ 123 w 123"/>
                  <a:gd name="T1" fmla="*/ 32 h 32"/>
                  <a:gd name="T2" fmla="*/ 0 w 123"/>
                  <a:gd name="T3" fmla="*/ 3 h 32"/>
                  <a:gd name="T4" fmla="*/ 1 w 123"/>
                  <a:gd name="T5" fmla="*/ 0 h 32"/>
                  <a:gd name="T6" fmla="*/ 123 w 123"/>
                  <a:gd name="T7" fmla="*/ 28 h 32"/>
                  <a:gd name="T8" fmla="*/ 123 w 123"/>
                  <a:gd name="T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32">
                    <a:moveTo>
                      <a:pt x="123" y="32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123" y="28"/>
                    </a:lnTo>
                    <a:lnTo>
                      <a:pt x="123" y="3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44" name="Freeform 753"/>
              <p:cNvSpPr>
                <a:spLocks/>
              </p:cNvSpPr>
              <p:nvPr/>
            </p:nvSpPr>
            <p:spPr bwMode="auto">
              <a:xfrm>
                <a:off x="2918" y="1953"/>
                <a:ext cx="123" cy="33"/>
              </a:xfrm>
              <a:custGeom>
                <a:avLst/>
                <a:gdLst>
                  <a:gd name="T0" fmla="*/ 122 w 123"/>
                  <a:gd name="T1" fmla="*/ 33 h 33"/>
                  <a:gd name="T2" fmla="*/ 0 w 123"/>
                  <a:gd name="T3" fmla="*/ 4 h 33"/>
                  <a:gd name="T4" fmla="*/ 1 w 123"/>
                  <a:gd name="T5" fmla="*/ 0 h 33"/>
                  <a:gd name="T6" fmla="*/ 123 w 123"/>
                  <a:gd name="T7" fmla="*/ 29 h 33"/>
                  <a:gd name="T8" fmla="*/ 122 w 123"/>
                  <a:gd name="T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33">
                    <a:moveTo>
                      <a:pt x="122" y="33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123" y="29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45" name="Freeform 754"/>
              <p:cNvSpPr>
                <a:spLocks/>
              </p:cNvSpPr>
              <p:nvPr/>
            </p:nvSpPr>
            <p:spPr bwMode="auto">
              <a:xfrm>
                <a:off x="2919" y="1947"/>
                <a:ext cx="124" cy="32"/>
              </a:xfrm>
              <a:custGeom>
                <a:avLst/>
                <a:gdLst>
                  <a:gd name="T0" fmla="*/ 123 w 124"/>
                  <a:gd name="T1" fmla="*/ 32 h 32"/>
                  <a:gd name="T2" fmla="*/ 0 w 124"/>
                  <a:gd name="T3" fmla="*/ 4 h 32"/>
                  <a:gd name="T4" fmla="*/ 1 w 124"/>
                  <a:gd name="T5" fmla="*/ 0 h 32"/>
                  <a:gd name="T6" fmla="*/ 124 w 124"/>
                  <a:gd name="T7" fmla="*/ 28 h 32"/>
                  <a:gd name="T8" fmla="*/ 123 w 124"/>
                  <a:gd name="T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32">
                    <a:moveTo>
                      <a:pt x="123" y="32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124" y="28"/>
                    </a:lnTo>
                    <a:lnTo>
                      <a:pt x="123" y="3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46" name="Freeform 755"/>
              <p:cNvSpPr>
                <a:spLocks/>
              </p:cNvSpPr>
              <p:nvPr/>
            </p:nvSpPr>
            <p:spPr bwMode="auto">
              <a:xfrm>
                <a:off x="2921" y="1940"/>
                <a:ext cx="123" cy="33"/>
              </a:xfrm>
              <a:custGeom>
                <a:avLst/>
                <a:gdLst>
                  <a:gd name="T0" fmla="*/ 122 w 123"/>
                  <a:gd name="T1" fmla="*/ 33 h 33"/>
                  <a:gd name="T2" fmla="*/ 0 w 123"/>
                  <a:gd name="T3" fmla="*/ 4 h 33"/>
                  <a:gd name="T4" fmla="*/ 1 w 123"/>
                  <a:gd name="T5" fmla="*/ 0 h 33"/>
                  <a:gd name="T6" fmla="*/ 123 w 123"/>
                  <a:gd name="T7" fmla="*/ 29 h 33"/>
                  <a:gd name="T8" fmla="*/ 122 w 123"/>
                  <a:gd name="T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33">
                    <a:moveTo>
                      <a:pt x="122" y="33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123" y="29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47" name="Freeform 756"/>
              <p:cNvSpPr>
                <a:spLocks/>
              </p:cNvSpPr>
              <p:nvPr/>
            </p:nvSpPr>
            <p:spPr bwMode="auto">
              <a:xfrm>
                <a:off x="2922" y="1934"/>
                <a:ext cx="124" cy="32"/>
              </a:xfrm>
              <a:custGeom>
                <a:avLst/>
                <a:gdLst>
                  <a:gd name="T0" fmla="*/ 123 w 124"/>
                  <a:gd name="T1" fmla="*/ 32 h 32"/>
                  <a:gd name="T2" fmla="*/ 0 w 124"/>
                  <a:gd name="T3" fmla="*/ 4 h 32"/>
                  <a:gd name="T4" fmla="*/ 1 w 124"/>
                  <a:gd name="T5" fmla="*/ 0 h 32"/>
                  <a:gd name="T6" fmla="*/ 124 w 124"/>
                  <a:gd name="T7" fmla="*/ 28 h 32"/>
                  <a:gd name="T8" fmla="*/ 123 w 124"/>
                  <a:gd name="T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32">
                    <a:moveTo>
                      <a:pt x="123" y="32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124" y="28"/>
                    </a:lnTo>
                    <a:lnTo>
                      <a:pt x="123" y="3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48" name="Freeform 757"/>
              <p:cNvSpPr>
                <a:spLocks/>
              </p:cNvSpPr>
              <p:nvPr/>
            </p:nvSpPr>
            <p:spPr bwMode="auto">
              <a:xfrm>
                <a:off x="2985" y="1942"/>
                <a:ext cx="62" cy="18"/>
              </a:xfrm>
              <a:custGeom>
                <a:avLst/>
                <a:gdLst>
                  <a:gd name="T0" fmla="*/ 61 w 62"/>
                  <a:gd name="T1" fmla="*/ 18 h 18"/>
                  <a:gd name="T2" fmla="*/ 0 w 62"/>
                  <a:gd name="T3" fmla="*/ 3 h 18"/>
                  <a:gd name="T4" fmla="*/ 0 w 62"/>
                  <a:gd name="T5" fmla="*/ 0 h 18"/>
                  <a:gd name="T6" fmla="*/ 62 w 62"/>
                  <a:gd name="T7" fmla="*/ 14 h 18"/>
                  <a:gd name="T8" fmla="*/ 61 w 62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18">
                    <a:moveTo>
                      <a:pt x="61" y="18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62" y="14"/>
                    </a:lnTo>
                    <a:lnTo>
                      <a:pt x="61" y="1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49" name="Freeform 758"/>
              <p:cNvSpPr>
                <a:spLocks/>
              </p:cNvSpPr>
              <p:nvPr/>
            </p:nvSpPr>
            <p:spPr bwMode="auto">
              <a:xfrm>
                <a:off x="2930" y="1881"/>
                <a:ext cx="36" cy="36"/>
              </a:xfrm>
              <a:custGeom>
                <a:avLst/>
                <a:gdLst>
                  <a:gd name="T0" fmla="*/ 14 w 36"/>
                  <a:gd name="T1" fmla="*/ 34 h 36"/>
                  <a:gd name="T2" fmla="*/ 2 w 36"/>
                  <a:gd name="T3" fmla="*/ 14 h 36"/>
                  <a:gd name="T4" fmla="*/ 22 w 36"/>
                  <a:gd name="T5" fmla="*/ 2 h 36"/>
                  <a:gd name="T6" fmla="*/ 34 w 36"/>
                  <a:gd name="T7" fmla="*/ 22 h 36"/>
                  <a:gd name="T8" fmla="*/ 14 w 36"/>
                  <a:gd name="T9" fmla="*/ 3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14" y="34"/>
                    </a:moveTo>
                    <a:cubicBezTo>
                      <a:pt x="6" y="32"/>
                      <a:pt x="0" y="23"/>
                      <a:pt x="2" y="14"/>
                    </a:cubicBezTo>
                    <a:cubicBezTo>
                      <a:pt x="4" y="6"/>
                      <a:pt x="13" y="0"/>
                      <a:pt x="22" y="2"/>
                    </a:cubicBezTo>
                    <a:cubicBezTo>
                      <a:pt x="30" y="4"/>
                      <a:pt x="36" y="13"/>
                      <a:pt x="34" y="22"/>
                    </a:cubicBezTo>
                    <a:cubicBezTo>
                      <a:pt x="32" y="30"/>
                      <a:pt x="23" y="36"/>
                      <a:pt x="14" y="34"/>
                    </a:cubicBezTo>
                    <a:close/>
                  </a:path>
                </a:pathLst>
              </a:custGeom>
              <a:solidFill>
                <a:srgbClr val="4C8E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50" name="Freeform 759"/>
              <p:cNvSpPr>
                <a:spLocks/>
              </p:cNvSpPr>
              <p:nvPr/>
            </p:nvSpPr>
            <p:spPr bwMode="auto">
              <a:xfrm>
                <a:off x="2948" y="1888"/>
                <a:ext cx="16" cy="11"/>
              </a:xfrm>
              <a:custGeom>
                <a:avLst/>
                <a:gdLst>
                  <a:gd name="T0" fmla="*/ 12 w 16"/>
                  <a:gd name="T1" fmla="*/ 0 h 11"/>
                  <a:gd name="T2" fmla="*/ 16 w 16"/>
                  <a:gd name="T3" fmla="*/ 7 h 11"/>
                  <a:gd name="T4" fmla="*/ 0 w 16"/>
                  <a:gd name="T5" fmla="*/ 11 h 11"/>
                  <a:gd name="T6" fmla="*/ 12 w 16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11">
                    <a:moveTo>
                      <a:pt x="12" y="0"/>
                    </a:moveTo>
                    <a:cubicBezTo>
                      <a:pt x="14" y="2"/>
                      <a:pt x="15" y="4"/>
                      <a:pt x="16" y="7"/>
                    </a:cubicBezTo>
                    <a:cubicBezTo>
                      <a:pt x="0" y="11"/>
                      <a:pt x="0" y="11"/>
                      <a:pt x="0" y="11"/>
                    </a:cubicBez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9ACA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51" name="Freeform 760"/>
              <p:cNvSpPr>
                <a:spLocks/>
              </p:cNvSpPr>
              <p:nvPr/>
            </p:nvSpPr>
            <p:spPr bwMode="auto">
              <a:xfrm>
                <a:off x="2948" y="1895"/>
                <a:ext cx="16" cy="19"/>
              </a:xfrm>
              <a:custGeom>
                <a:avLst/>
                <a:gdLst>
                  <a:gd name="T0" fmla="*/ 16 w 16"/>
                  <a:gd name="T1" fmla="*/ 0 h 19"/>
                  <a:gd name="T2" fmla="*/ 16 w 16"/>
                  <a:gd name="T3" fmla="*/ 8 h 19"/>
                  <a:gd name="T4" fmla="*/ 7 w 16"/>
                  <a:gd name="T5" fmla="*/ 19 h 19"/>
                  <a:gd name="T6" fmla="*/ 0 w 16"/>
                  <a:gd name="T7" fmla="*/ 4 h 19"/>
                  <a:gd name="T8" fmla="*/ 16 w 16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9">
                    <a:moveTo>
                      <a:pt x="16" y="0"/>
                    </a:moveTo>
                    <a:cubicBezTo>
                      <a:pt x="16" y="3"/>
                      <a:pt x="16" y="5"/>
                      <a:pt x="16" y="8"/>
                    </a:cubicBezTo>
                    <a:cubicBezTo>
                      <a:pt x="15" y="13"/>
                      <a:pt x="11" y="17"/>
                      <a:pt x="7" y="19"/>
                    </a:cubicBezTo>
                    <a:cubicBezTo>
                      <a:pt x="0" y="4"/>
                      <a:pt x="0" y="4"/>
                      <a:pt x="0" y="4"/>
                    </a:cubicBez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87B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52" name="Freeform 761"/>
              <p:cNvSpPr>
                <a:spLocks/>
              </p:cNvSpPr>
              <p:nvPr/>
            </p:nvSpPr>
            <p:spPr bwMode="auto">
              <a:xfrm>
                <a:off x="2944" y="1899"/>
                <a:ext cx="11" cy="17"/>
              </a:xfrm>
              <a:custGeom>
                <a:avLst/>
                <a:gdLst>
                  <a:gd name="T0" fmla="*/ 11 w 11"/>
                  <a:gd name="T1" fmla="*/ 15 h 17"/>
                  <a:gd name="T2" fmla="*/ 0 w 11"/>
                  <a:gd name="T3" fmla="*/ 16 h 17"/>
                  <a:gd name="T4" fmla="*/ 4 w 11"/>
                  <a:gd name="T5" fmla="*/ 0 h 17"/>
                  <a:gd name="T6" fmla="*/ 11 w 11"/>
                  <a:gd name="T7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17">
                    <a:moveTo>
                      <a:pt x="11" y="15"/>
                    </a:moveTo>
                    <a:cubicBezTo>
                      <a:pt x="8" y="16"/>
                      <a:pt x="4" y="17"/>
                      <a:pt x="0" y="16"/>
                    </a:cubicBezTo>
                    <a:cubicBezTo>
                      <a:pt x="4" y="0"/>
                      <a:pt x="4" y="0"/>
                      <a:pt x="4" y="0"/>
                    </a:cubicBezTo>
                    <a:lnTo>
                      <a:pt x="11" y="15"/>
                    </a:lnTo>
                    <a:close/>
                  </a:path>
                </a:pathLst>
              </a:custGeom>
              <a:solidFill>
                <a:srgbClr val="73AC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53" name="Freeform 762"/>
              <p:cNvSpPr>
                <a:spLocks/>
              </p:cNvSpPr>
              <p:nvPr/>
            </p:nvSpPr>
            <p:spPr bwMode="auto">
              <a:xfrm>
                <a:off x="2934" y="1899"/>
                <a:ext cx="14" cy="16"/>
              </a:xfrm>
              <a:custGeom>
                <a:avLst/>
                <a:gdLst>
                  <a:gd name="T0" fmla="*/ 10 w 14"/>
                  <a:gd name="T1" fmla="*/ 16 h 16"/>
                  <a:gd name="T2" fmla="*/ 14 w 14"/>
                  <a:gd name="T3" fmla="*/ 0 h 16"/>
                  <a:gd name="T4" fmla="*/ 0 w 14"/>
                  <a:gd name="T5" fmla="*/ 8 h 16"/>
                  <a:gd name="T6" fmla="*/ 10 w 14"/>
                  <a:gd name="T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6">
                    <a:moveTo>
                      <a:pt x="10" y="16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2" y="12"/>
                      <a:pt x="6" y="15"/>
                      <a:pt x="10" y="16"/>
                    </a:cubicBezTo>
                    <a:close/>
                  </a:path>
                </a:pathLst>
              </a:custGeom>
              <a:solidFill>
                <a:srgbClr val="609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54" name="Freeform 763"/>
              <p:cNvSpPr>
                <a:spLocks/>
              </p:cNvSpPr>
              <p:nvPr/>
            </p:nvSpPr>
            <p:spPr bwMode="auto">
              <a:xfrm>
                <a:off x="2986" y="1887"/>
                <a:ext cx="73" cy="18"/>
              </a:xfrm>
              <a:custGeom>
                <a:avLst/>
                <a:gdLst>
                  <a:gd name="T0" fmla="*/ 73 w 73"/>
                  <a:gd name="T1" fmla="*/ 18 h 18"/>
                  <a:gd name="T2" fmla="*/ 0 w 73"/>
                  <a:gd name="T3" fmla="*/ 1 h 18"/>
                  <a:gd name="T4" fmla="*/ 0 w 73"/>
                  <a:gd name="T5" fmla="*/ 0 h 18"/>
                  <a:gd name="T6" fmla="*/ 73 w 73"/>
                  <a:gd name="T7" fmla="*/ 17 h 18"/>
                  <a:gd name="T8" fmla="*/ 73 w 73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18">
                    <a:moveTo>
                      <a:pt x="73" y="18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73" y="17"/>
                    </a:lnTo>
                    <a:lnTo>
                      <a:pt x="73" y="1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55" name="Freeform 764"/>
              <p:cNvSpPr>
                <a:spLocks/>
              </p:cNvSpPr>
              <p:nvPr/>
            </p:nvSpPr>
            <p:spPr bwMode="auto">
              <a:xfrm>
                <a:off x="3037" y="1902"/>
                <a:ext cx="22" cy="42"/>
              </a:xfrm>
              <a:custGeom>
                <a:avLst/>
                <a:gdLst>
                  <a:gd name="T0" fmla="*/ 13 w 22"/>
                  <a:gd name="T1" fmla="*/ 42 h 42"/>
                  <a:gd name="T2" fmla="*/ 0 w 22"/>
                  <a:gd name="T3" fmla="*/ 39 h 42"/>
                  <a:gd name="T4" fmla="*/ 9 w 22"/>
                  <a:gd name="T5" fmla="*/ 0 h 42"/>
                  <a:gd name="T6" fmla="*/ 22 w 22"/>
                  <a:gd name="T7" fmla="*/ 3 h 42"/>
                  <a:gd name="T8" fmla="*/ 13 w 22"/>
                  <a:gd name="T9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42">
                    <a:moveTo>
                      <a:pt x="13" y="42"/>
                    </a:moveTo>
                    <a:lnTo>
                      <a:pt x="0" y="39"/>
                    </a:lnTo>
                    <a:lnTo>
                      <a:pt x="9" y="0"/>
                    </a:lnTo>
                    <a:lnTo>
                      <a:pt x="22" y="3"/>
                    </a:lnTo>
                    <a:lnTo>
                      <a:pt x="13" y="42"/>
                    </a:lnTo>
                    <a:close/>
                  </a:path>
                </a:pathLst>
              </a:custGeom>
              <a:solidFill>
                <a:srgbClr val="4C8E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56" name="Freeform 765"/>
              <p:cNvSpPr>
                <a:spLocks/>
              </p:cNvSpPr>
              <p:nvPr/>
            </p:nvSpPr>
            <p:spPr bwMode="auto">
              <a:xfrm>
                <a:off x="3026" y="1899"/>
                <a:ext cx="18" cy="27"/>
              </a:xfrm>
              <a:custGeom>
                <a:avLst/>
                <a:gdLst>
                  <a:gd name="T0" fmla="*/ 12 w 18"/>
                  <a:gd name="T1" fmla="*/ 27 h 27"/>
                  <a:gd name="T2" fmla="*/ 0 w 18"/>
                  <a:gd name="T3" fmla="*/ 24 h 27"/>
                  <a:gd name="T4" fmla="*/ 5 w 18"/>
                  <a:gd name="T5" fmla="*/ 0 h 27"/>
                  <a:gd name="T6" fmla="*/ 18 w 18"/>
                  <a:gd name="T7" fmla="*/ 3 h 27"/>
                  <a:gd name="T8" fmla="*/ 12 w 18"/>
                  <a:gd name="T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7">
                    <a:moveTo>
                      <a:pt x="12" y="27"/>
                    </a:moveTo>
                    <a:lnTo>
                      <a:pt x="0" y="24"/>
                    </a:lnTo>
                    <a:lnTo>
                      <a:pt x="5" y="0"/>
                    </a:lnTo>
                    <a:lnTo>
                      <a:pt x="18" y="3"/>
                    </a:lnTo>
                    <a:lnTo>
                      <a:pt x="12" y="27"/>
                    </a:lnTo>
                    <a:close/>
                  </a:path>
                </a:pathLst>
              </a:custGeom>
              <a:solidFill>
                <a:srgbClr val="609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57" name="Freeform 766"/>
              <p:cNvSpPr>
                <a:spLocks/>
              </p:cNvSpPr>
              <p:nvPr/>
            </p:nvSpPr>
            <p:spPr bwMode="auto">
              <a:xfrm>
                <a:off x="3013" y="1895"/>
                <a:ext cx="16" cy="19"/>
              </a:xfrm>
              <a:custGeom>
                <a:avLst/>
                <a:gdLst>
                  <a:gd name="T0" fmla="*/ 13 w 16"/>
                  <a:gd name="T1" fmla="*/ 19 h 19"/>
                  <a:gd name="T2" fmla="*/ 0 w 16"/>
                  <a:gd name="T3" fmla="*/ 16 h 19"/>
                  <a:gd name="T4" fmla="*/ 3 w 16"/>
                  <a:gd name="T5" fmla="*/ 0 h 19"/>
                  <a:gd name="T6" fmla="*/ 16 w 16"/>
                  <a:gd name="T7" fmla="*/ 3 h 19"/>
                  <a:gd name="T8" fmla="*/ 13 w 16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9">
                    <a:moveTo>
                      <a:pt x="13" y="19"/>
                    </a:moveTo>
                    <a:lnTo>
                      <a:pt x="0" y="16"/>
                    </a:lnTo>
                    <a:lnTo>
                      <a:pt x="3" y="0"/>
                    </a:lnTo>
                    <a:lnTo>
                      <a:pt x="16" y="3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73AC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58" name="Freeform 767"/>
              <p:cNvSpPr>
                <a:spLocks/>
              </p:cNvSpPr>
              <p:nvPr/>
            </p:nvSpPr>
            <p:spPr bwMode="auto">
              <a:xfrm>
                <a:off x="2995" y="1892"/>
                <a:ext cx="19" cy="26"/>
              </a:xfrm>
              <a:custGeom>
                <a:avLst/>
                <a:gdLst>
                  <a:gd name="T0" fmla="*/ 14 w 19"/>
                  <a:gd name="T1" fmla="*/ 26 h 26"/>
                  <a:gd name="T2" fmla="*/ 0 w 19"/>
                  <a:gd name="T3" fmla="*/ 23 h 26"/>
                  <a:gd name="T4" fmla="*/ 7 w 19"/>
                  <a:gd name="T5" fmla="*/ 0 h 26"/>
                  <a:gd name="T6" fmla="*/ 19 w 19"/>
                  <a:gd name="T7" fmla="*/ 3 h 26"/>
                  <a:gd name="T8" fmla="*/ 14 w 19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6">
                    <a:moveTo>
                      <a:pt x="14" y="26"/>
                    </a:moveTo>
                    <a:lnTo>
                      <a:pt x="0" y="23"/>
                    </a:lnTo>
                    <a:lnTo>
                      <a:pt x="7" y="0"/>
                    </a:lnTo>
                    <a:lnTo>
                      <a:pt x="19" y="3"/>
                    </a:lnTo>
                    <a:lnTo>
                      <a:pt x="14" y="26"/>
                    </a:lnTo>
                    <a:close/>
                  </a:path>
                </a:pathLst>
              </a:custGeom>
              <a:solidFill>
                <a:srgbClr val="87B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59" name="Freeform 768"/>
              <p:cNvSpPr>
                <a:spLocks/>
              </p:cNvSpPr>
              <p:nvPr/>
            </p:nvSpPr>
            <p:spPr bwMode="auto">
              <a:xfrm>
                <a:off x="2982" y="1888"/>
                <a:ext cx="17" cy="20"/>
              </a:xfrm>
              <a:custGeom>
                <a:avLst/>
                <a:gdLst>
                  <a:gd name="T0" fmla="*/ 13 w 17"/>
                  <a:gd name="T1" fmla="*/ 20 h 20"/>
                  <a:gd name="T2" fmla="*/ 0 w 17"/>
                  <a:gd name="T3" fmla="*/ 17 h 20"/>
                  <a:gd name="T4" fmla="*/ 4 w 17"/>
                  <a:gd name="T5" fmla="*/ 0 h 20"/>
                  <a:gd name="T6" fmla="*/ 17 w 17"/>
                  <a:gd name="T7" fmla="*/ 3 h 20"/>
                  <a:gd name="T8" fmla="*/ 13 w 17"/>
                  <a:gd name="T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20">
                    <a:moveTo>
                      <a:pt x="13" y="20"/>
                    </a:moveTo>
                    <a:lnTo>
                      <a:pt x="0" y="17"/>
                    </a:lnTo>
                    <a:lnTo>
                      <a:pt x="4" y="0"/>
                    </a:lnTo>
                    <a:lnTo>
                      <a:pt x="17" y="3"/>
                    </a:lnTo>
                    <a:lnTo>
                      <a:pt x="13" y="20"/>
                    </a:lnTo>
                    <a:close/>
                  </a:path>
                </a:pathLst>
              </a:custGeom>
              <a:solidFill>
                <a:srgbClr val="9ACA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60" name="Freeform 769"/>
              <p:cNvSpPr>
                <a:spLocks/>
              </p:cNvSpPr>
              <p:nvPr/>
            </p:nvSpPr>
            <p:spPr bwMode="auto">
              <a:xfrm>
                <a:off x="2961" y="1881"/>
                <a:ext cx="7" cy="3"/>
              </a:xfrm>
              <a:custGeom>
                <a:avLst/>
                <a:gdLst>
                  <a:gd name="T0" fmla="*/ 6 w 7"/>
                  <a:gd name="T1" fmla="*/ 3 h 3"/>
                  <a:gd name="T2" fmla="*/ 0 w 7"/>
                  <a:gd name="T3" fmla="*/ 2 h 3"/>
                  <a:gd name="T4" fmla="*/ 0 w 7"/>
                  <a:gd name="T5" fmla="*/ 0 h 3"/>
                  <a:gd name="T6" fmla="*/ 7 w 7"/>
                  <a:gd name="T7" fmla="*/ 1 h 3"/>
                  <a:gd name="T8" fmla="*/ 6 w 7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6" y="3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7" y="1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61" name="Freeform 770"/>
              <p:cNvSpPr>
                <a:spLocks/>
              </p:cNvSpPr>
              <p:nvPr/>
            </p:nvSpPr>
            <p:spPr bwMode="auto">
              <a:xfrm>
                <a:off x="2938" y="1875"/>
                <a:ext cx="20" cy="7"/>
              </a:xfrm>
              <a:custGeom>
                <a:avLst/>
                <a:gdLst>
                  <a:gd name="T0" fmla="*/ 20 w 20"/>
                  <a:gd name="T1" fmla="*/ 7 h 7"/>
                  <a:gd name="T2" fmla="*/ 0 w 20"/>
                  <a:gd name="T3" fmla="*/ 2 h 7"/>
                  <a:gd name="T4" fmla="*/ 1 w 20"/>
                  <a:gd name="T5" fmla="*/ 0 h 7"/>
                  <a:gd name="T6" fmla="*/ 20 w 20"/>
                  <a:gd name="T7" fmla="*/ 5 h 7"/>
                  <a:gd name="T8" fmla="*/ 20 w 20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7">
                    <a:moveTo>
                      <a:pt x="20" y="7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20" y="5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62" name="Freeform 771"/>
              <p:cNvSpPr>
                <a:spLocks/>
              </p:cNvSpPr>
              <p:nvPr/>
            </p:nvSpPr>
            <p:spPr bwMode="auto">
              <a:xfrm>
                <a:off x="3005" y="1881"/>
                <a:ext cx="57" cy="17"/>
              </a:xfrm>
              <a:custGeom>
                <a:avLst/>
                <a:gdLst>
                  <a:gd name="T0" fmla="*/ 56 w 57"/>
                  <a:gd name="T1" fmla="*/ 17 h 17"/>
                  <a:gd name="T2" fmla="*/ 0 w 57"/>
                  <a:gd name="T3" fmla="*/ 4 h 17"/>
                  <a:gd name="T4" fmla="*/ 1 w 57"/>
                  <a:gd name="T5" fmla="*/ 0 h 17"/>
                  <a:gd name="T6" fmla="*/ 57 w 57"/>
                  <a:gd name="T7" fmla="*/ 13 h 17"/>
                  <a:gd name="T8" fmla="*/ 56 w 57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7">
                    <a:moveTo>
                      <a:pt x="56" y="17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57" y="13"/>
                    </a:lnTo>
                    <a:lnTo>
                      <a:pt x="56" y="1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63" name="Freeform 772"/>
              <p:cNvSpPr>
                <a:spLocks/>
              </p:cNvSpPr>
              <p:nvPr/>
            </p:nvSpPr>
            <p:spPr bwMode="auto">
              <a:xfrm>
                <a:off x="3007" y="1874"/>
                <a:ext cx="56" cy="17"/>
              </a:xfrm>
              <a:custGeom>
                <a:avLst/>
                <a:gdLst>
                  <a:gd name="T0" fmla="*/ 55 w 56"/>
                  <a:gd name="T1" fmla="*/ 17 h 17"/>
                  <a:gd name="T2" fmla="*/ 0 w 56"/>
                  <a:gd name="T3" fmla="*/ 4 h 17"/>
                  <a:gd name="T4" fmla="*/ 0 w 56"/>
                  <a:gd name="T5" fmla="*/ 0 h 17"/>
                  <a:gd name="T6" fmla="*/ 56 w 56"/>
                  <a:gd name="T7" fmla="*/ 14 h 17"/>
                  <a:gd name="T8" fmla="*/ 55 w 56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17">
                    <a:moveTo>
                      <a:pt x="55" y="17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56" y="14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64" name="Freeform 773"/>
              <p:cNvSpPr>
                <a:spLocks/>
              </p:cNvSpPr>
              <p:nvPr/>
            </p:nvSpPr>
            <p:spPr bwMode="auto">
              <a:xfrm>
                <a:off x="3008" y="1868"/>
                <a:ext cx="57" cy="17"/>
              </a:xfrm>
              <a:custGeom>
                <a:avLst/>
                <a:gdLst>
                  <a:gd name="T0" fmla="*/ 56 w 57"/>
                  <a:gd name="T1" fmla="*/ 17 h 17"/>
                  <a:gd name="T2" fmla="*/ 0 w 57"/>
                  <a:gd name="T3" fmla="*/ 4 h 17"/>
                  <a:gd name="T4" fmla="*/ 1 w 57"/>
                  <a:gd name="T5" fmla="*/ 0 h 17"/>
                  <a:gd name="T6" fmla="*/ 57 w 57"/>
                  <a:gd name="T7" fmla="*/ 13 h 17"/>
                  <a:gd name="T8" fmla="*/ 56 w 57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7">
                    <a:moveTo>
                      <a:pt x="56" y="17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57" y="13"/>
                    </a:lnTo>
                    <a:lnTo>
                      <a:pt x="56" y="1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65" name="Freeform 774"/>
              <p:cNvSpPr>
                <a:spLocks/>
              </p:cNvSpPr>
              <p:nvPr/>
            </p:nvSpPr>
            <p:spPr bwMode="auto">
              <a:xfrm>
                <a:off x="3010" y="1861"/>
                <a:ext cx="56" cy="17"/>
              </a:xfrm>
              <a:custGeom>
                <a:avLst/>
                <a:gdLst>
                  <a:gd name="T0" fmla="*/ 55 w 56"/>
                  <a:gd name="T1" fmla="*/ 17 h 17"/>
                  <a:gd name="T2" fmla="*/ 0 w 56"/>
                  <a:gd name="T3" fmla="*/ 4 h 17"/>
                  <a:gd name="T4" fmla="*/ 1 w 56"/>
                  <a:gd name="T5" fmla="*/ 0 h 17"/>
                  <a:gd name="T6" fmla="*/ 56 w 56"/>
                  <a:gd name="T7" fmla="*/ 14 h 17"/>
                  <a:gd name="T8" fmla="*/ 55 w 56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17">
                    <a:moveTo>
                      <a:pt x="55" y="17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56" y="14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66" name="Freeform 775"/>
              <p:cNvSpPr>
                <a:spLocks/>
              </p:cNvSpPr>
              <p:nvPr/>
            </p:nvSpPr>
            <p:spPr bwMode="auto">
              <a:xfrm>
                <a:off x="3011" y="1855"/>
                <a:ext cx="57" cy="17"/>
              </a:xfrm>
              <a:custGeom>
                <a:avLst/>
                <a:gdLst>
                  <a:gd name="T0" fmla="*/ 56 w 57"/>
                  <a:gd name="T1" fmla="*/ 17 h 17"/>
                  <a:gd name="T2" fmla="*/ 0 w 57"/>
                  <a:gd name="T3" fmla="*/ 4 h 17"/>
                  <a:gd name="T4" fmla="*/ 1 w 57"/>
                  <a:gd name="T5" fmla="*/ 0 h 17"/>
                  <a:gd name="T6" fmla="*/ 57 w 57"/>
                  <a:gd name="T7" fmla="*/ 13 h 17"/>
                  <a:gd name="T8" fmla="*/ 56 w 57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7">
                    <a:moveTo>
                      <a:pt x="56" y="17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57" y="13"/>
                    </a:lnTo>
                    <a:lnTo>
                      <a:pt x="56" y="1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67" name="Freeform 776"/>
              <p:cNvSpPr>
                <a:spLocks/>
              </p:cNvSpPr>
              <p:nvPr/>
            </p:nvSpPr>
            <p:spPr bwMode="auto">
              <a:xfrm>
                <a:off x="3013" y="1849"/>
                <a:ext cx="56" cy="16"/>
              </a:xfrm>
              <a:custGeom>
                <a:avLst/>
                <a:gdLst>
                  <a:gd name="T0" fmla="*/ 55 w 56"/>
                  <a:gd name="T1" fmla="*/ 16 h 16"/>
                  <a:gd name="T2" fmla="*/ 0 w 56"/>
                  <a:gd name="T3" fmla="*/ 3 h 16"/>
                  <a:gd name="T4" fmla="*/ 1 w 56"/>
                  <a:gd name="T5" fmla="*/ 0 h 16"/>
                  <a:gd name="T6" fmla="*/ 56 w 56"/>
                  <a:gd name="T7" fmla="*/ 13 h 16"/>
                  <a:gd name="T8" fmla="*/ 55 w 56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16">
                    <a:moveTo>
                      <a:pt x="55" y="16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56" y="13"/>
                    </a:lnTo>
                    <a:lnTo>
                      <a:pt x="55" y="1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68" name="Freeform 777"/>
              <p:cNvSpPr>
                <a:spLocks/>
              </p:cNvSpPr>
              <p:nvPr/>
            </p:nvSpPr>
            <p:spPr bwMode="auto">
              <a:xfrm>
                <a:off x="3014" y="1842"/>
                <a:ext cx="57" cy="17"/>
              </a:xfrm>
              <a:custGeom>
                <a:avLst/>
                <a:gdLst>
                  <a:gd name="T0" fmla="*/ 56 w 57"/>
                  <a:gd name="T1" fmla="*/ 17 h 17"/>
                  <a:gd name="T2" fmla="*/ 0 w 57"/>
                  <a:gd name="T3" fmla="*/ 4 h 17"/>
                  <a:gd name="T4" fmla="*/ 1 w 57"/>
                  <a:gd name="T5" fmla="*/ 0 h 17"/>
                  <a:gd name="T6" fmla="*/ 57 w 57"/>
                  <a:gd name="T7" fmla="*/ 13 h 17"/>
                  <a:gd name="T8" fmla="*/ 56 w 57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7">
                    <a:moveTo>
                      <a:pt x="56" y="17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57" y="13"/>
                    </a:lnTo>
                    <a:lnTo>
                      <a:pt x="56" y="1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69" name="Freeform 778"/>
              <p:cNvSpPr>
                <a:spLocks/>
              </p:cNvSpPr>
              <p:nvPr/>
            </p:nvSpPr>
            <p:spPr bwMode="auto">
              <a:xfrm>
                <a:off x="3044" y="1842"/>
                <a:ext cx="28" cy="10"/>
              </a:xfrm>
              <a:custGeom>
                <a:avLst/>
                <a:gdLst>
                  <a:gd name="T0" fmla="*/ 27 w 28"/>
                  <a:gd name="T1" fmla="*/ 10 h 10"/>
                  <a:gd name="T2" fmla="*/ 0 w 28"/>
                  <a:gd name="T3" fmla="*/ 4 h 10"/>
                  <a:gd name="T4" fmla="*/ 0 w 28"/>
                  <a:gd name="T5" fmla="*/ 0 h 10"/>
                  <a:gd name="T6" fmla="*/ 28 w 28"/>
                  <a:gd name="T7" fmla="*/ 7 h 10"/>
                  <a:gd name="T8" fmla="*/ 27 w 28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10">
                    <a:moveTo>
                      <a:pt x="27" y="10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28" y="7"/>
                    </a:lnTo>
                    <a:lnTo>
                      <a:pt x="27" y="1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70" name="Freeform 779"/>
              <p:cNvSpPr>
                <a:spLocks/>
              </p:cNvSpPr>
              <p:nvPr/>
            </p:nvSpPr>
            <p:spPr bwMode="auto">
              <a:xfrm>
                <a:off x="2938" y="1865"/>
                <a:ext cx="57" cy="17"/>
              </a:xfrm>
              <a:custGeom>
                <a:avLst/>
                <a:gdLst>
                  <a:gd name="T0" fmla="*/ 56 w 57"/>
                  <a:gd name="T1" fmla="*/ 17 h 17"/>
                  <a:gd name="T2" fmla="*/ 0 w 57"/>
                  <a:gd name="T3" fmla="*/ 4 h 17"/>
                  <a:gd name="T4" fmla="*/ 1 w 57"/>
                  <a:gd name="T5" fmla="*/ 0 h 17"/>
                  <a:gd name="T6" fmla="*/ 57 w 57"/>
                  <a:gd name="T7" fmla="*/ 14 h 17"/>
                  <a:gd name="T8" fmla="*/ 56 w 57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7">
                    <a:moveTo>
                      <a:pt x="56" y="17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57" y="14"/>
                    </a:lnTo>
                    <a:lnTo>
                      <a:pt x="56" y="1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71" name="Freeform 780"/>
              <p:cNvSpPr>
                <a:spLocks/>
              </p:cNvSpPr>
              <p:nvPr/>
            </p:nvSpPr>
            <p:spPr bwMode="auto">
              <a:xfrm>
                <a:off x="2940" y="1859"/>
                <a:ext cx="57" cy="17"/>
              </a:xfrm>
              <a:custGeom>
                <a:avLst/>
                <a:gdLst>
                  <a:gd name="T0" fmla="*/ 56 w 57"/>
                  <a:gd name="T1" fmla="*/ 17 h 17"/>
                  <a:gd name="T2" fmla="*/ 0 w 57"/>
                  <a:gd name="T3" fmla="*/ 4 h 17"/>
                  <a:gd name="T4" fmla="*/ 1 w 57"/>
                  <a:gd name="T5" fmla="*/ 0 h 17"/>
                  <a:gd name="T6" fmla="*/ 57 w 57"/>
                  <a:gd name="T7" fmla="*/ 13 h 17"/>
                  <a:gd name="T8" fmla="*/ 56 w 57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7">
                    <a:moveTo>
                      <a:pt x="56" y="17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57" y="13"/>
                    </a:lnTo>
                    <a:lnTo>
                      <a:pt x="56" y="1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72" name="Freeform 781"/>
              <p:cNvSpPr>
                <a:spLocks/>
              </p:cNvSpPr>
              <p:nvPr/>
            </p:nvSpPr>
            <p:spPr bwMode="auto">
              <a:xfrm>
                <a:off x="2941" y="1853"/>
                <a:ext cx="57" cy="16"/>
              </a:xfrm>
              <a:custGeom>
                <a:avLst/>
                <a:gdLst>
                  <a:gd name="T0" fmla="*/ 56 w 57"/>
                  <a:gd name="T1" fmla="*/ 16 h 16"/>
                  <a:gd name="T2" fmla="*/ 0 w 57"/>
                  <a:gd name="T3" fmla="*/ 3 h 16"/>
                  <a:gd name="T4" fmla="*/ 1 w 57"/>
                  <a:gd name="T5" fmla="*/ 0 h 16"/>
                  <a:gd name="T6" fmla="*/ 57 w 57"/>
                  <a:gd name="T7" fmla="*/ 13 h 16"/>
                  <a:gd name="T8" fmla="*/ 56 w 57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6">
                    <a:moveTo>
                      <a:pt x="56" y="16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57" y="13"/>
                    </a:lnTo>
                    <a:lnTo>
                      <a:pt x="56" y="1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73" name="Freeform 782"/>
              <p:cNvSpPr>
                <a:spLocks/>
              </p:cNvSpPr>
              <p:nvPr/>
            </p:nvSpPr>
            <p:spPr bwMode="auto">
              <a:xfrm>
                <a:off x="2943" y="1846"/>
                <a:ext cx="58" cy="17"/>
              </a:xfrm>
              <a:custGeom>
                <a:avLst/>
                <a:gdLst>
                  <a:gd name="T0" fmla="*/ 56 w 58"/>
                  <a:gd name="T1" fmla="*/ 17 h 17"/>
                  <a:gd name="T2" fmla="*/ 0 w 58"/>
                  <a:gd name="T3" fmla="*/ 4 h 17"/>
                  <a:gd name="T4" fmla="*/ 1 w 58"/>
                  <a:gd name="T5" fmla="*/ 0 h 17"/>
                  <a:gd name="T6" fmla="*/ 58 w 58"/>
                  <a:gd name="T7" fmla="*/ 13 h 17"/>
                  <a:gd name="T8" fmla="*/ 56 w 58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7">
                    <a:moveTo>
                      <a:pt x="56" y="17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58" y="13"/>
                    </a:lnTo>
                    <a:lnTo>
                      <a:pt x="56" y="1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74" name="Freeform 783"/>
              <p:cNvSpPr>
                <a:spLocks/>
              </p:cNvSpPr>
              <p:nvPr/>
            </p:nvSpPr>
            <p:spPr bwMode="auto">
              <a:xfrm>
                <a:off x="2945" y="1840"/>
                <a:ext cx="57" cy="16"/>
              </a:xfrm>
              <a:custGeom>
                <a:avLst/>
                <a:gdLst>
                  <a:gd name="T0" fmla="*/ 56 w 57"/>
                  <a:gd name="T1" fmla="*/ 16 h 16"/>
                  <a:gd name="T2" fmla="*/ 0 w 57"/>
                  <a:gd name="T3" fmla="*/ 3 h 16"/>
                  <a:gd name="T4" fmla="*/ 0 w 57"/>
                  <a:gd name="T5" fmla="*/ 0 h 16"/>
                  <a:gd name="T6" fmla="*/ 57 w 57"/>
                  <a:gd name="T7" fmla="*/ 13 h 16"/>
                  <a:gd name="T8" fmla="*/ 56 w 57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6">
                    <a:moveTo>
                      <a:pt x="56" y="16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57" y="13"/>
                    </a:lnTo>
                    <a:lnTo>
                      <a:pt x="56" y="1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75" name="Freeform 784"/>
              <p:cNvSpPr>
                <a:spLocks/>
              </p:cNvSpPr>
              <p:nvPr/>
            </p:nvSpPr>
            <p:spPr bwMode="auto">
              <a:xfrm>
                <a:off x="2946" y="1833"/>
                <a:ext cx="58" cy="17"/>
              </a:xfrm>
              <a:custGeom>
                <a:avLst/>
                <a:gdLst>
                  <a:gd name="T0" fmla="*/ 57 w 58"/>
                  <a:gd name="T1" fmla="*/ 17 h 17"/>
                  <a:gd name="T2" fmla="*/ 0 w 58"/>
                  <a:gd name="T3" fmla="*/ 4 h 17"/>
                  <a:gd name="T4" fmla="*/ 1 w 58"/>
                  <a:gd name="T5" fmla="*/ 0 h 17"/>
                  <a:gd name="T6" fmla="*/ 58 w 58"/>
                  <a:gd name="T7" fmla="*/ 13 h 17"/>
                  <a:gd name="T8" fmla="*/ 57 w 58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7">
                    <a:moveTo>
                      <a:pt x="57" y="17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58" y="13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76" name="Freeform 785"/>
              <p:cNvSpPr>
                <a:spLocks/>
              </p:cNvSpPr>
              <p:nvPr/>
            </p:nvSpPr>
            <p:spPr bwMode="auto">
              <a:xfrm>
                <a:off x="2948" y="1827"/>
                <a:ext cx="57" cy="16"/>
              </a:xfrm>
              <a:custGeom>
                <a:avLst/>
                <a:gdLst>
                  <a:gd name="T0" fmla="*/ 56 w 57"/>
                  <a:gd name="T1" fmla="*/ 16 h 16"/>
                  <a:gd name="T2" fmla="*/ 0 w 57"/>
                  <a:gd name="T3" fmla="*/ 3 h 16"/>
                  <a:gd name="T4" fmla="*/ 0 w 57"/>
                  <a:gd name="T5" fmla="*/ 0 h 16"/>
                  <a:gd name="T6" fmla="*/ 57 w 57"/>
                  <a:gd name="T7" fmla="*/ 13 h 16"/>
                  <a:gd name="T8" fmla="*/ 56 w 57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6">
                    <a:moveTo>
                      <a:pt x="56" y="16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57" y="13"/>
                    </a:lnTo>
                    <a:lnTo>
                      <a:pt x="56" y="1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77" name="Freeform 786"/>
              <p:cNvSpPr>
                <a:spLocks/>
              </p:cNvSpPr>
              <p:nvPr/>
            </p:nvSpPr>
            <p:spPr bwMode="auto">
              <a:xfrm>
                <a:off x="2966" y="1824"/>
                <a:ext cx="41" cy="13"/>
              </a:xfrm>
              <a:custGeom>
                <a:avLst/>
                <a:gdLst>
                  <a:gd name="T0" fmla="*/ 40 w 41"/>
                  <a:gd name="T1" fmla="*/ 13 h 13"/>
                  <a:gd name="T2" fmla="*/ 0 w 41"/>
                  <a:gd name="T3" fmla="*/ 4 h 13"/>
                  <a:gd name="T4" fmla="*/ 0 w 41"/>
                  <a:gd name="T5" fmla="*/ 0 h 13"/>
                  <a:gd name="T6" fmla="*/ 41 w 41"/>
                  <a:gd name="T7" fmla="*/ 9 h 13"/>
                  <a:gd name="T8" fmla="*/ 40 w 41"/>
                  <a:gd name="T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13">
                    <a:moveTo>
                      <a:pt x="40" y="13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41" y="9"/>
                    </a:lnTo>
                    <a:lnTo>
                      <a:pt x="40" y="1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78" name="Freeform 787"/>
              <p:cNvSpPr>
                <a:spLocks/>
              </p:cNvSpPr>
              <p:nvPr/>
            </p:nvSpPr>
            <p:spPr bwMode="auto">
              <a:xfrm>
                <a:off x="2903" y="2080"/>
                <a:ext cx="197" cy="172"/>
              </a:xfrm>
              <a:custGeom>
                <a:avLst/>
                <a:gdLst>
                  <a:gd name="T0" fmla="*/ 179 w 197"/>
                  <a:gd name="T1" fmla="*/ 172 h 172"/>
                  <a:gd name="T2" fmla="*/ 0 w 197"/>
                  <a:gd name="T3" fmla="*/ 22 h 172"/>
                  <a:gd name="T4" fmla="*/ 19 w 197"/>
                  <a:gd name="T5" fmla="*/ 0 h 172"/>
                  <a:gd name="T6" fmla="*/ 197 w 197"/>
                  <a:gd name="T7" fmla="*/ 150 h 172"/>
                  <a:gd name="T8" fmla="*/ 179 w 197"/>
                  <a:gd name="T9" fmla="*/ 17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7" h="172">
                    <a:moveTo>
                      <a:pt x="179" y="172"/>
                    </a:moveTo>
                    <a:lnTo>
                      <a:pt x="0" y="22"/>
                    </a:lnTo>
                    <a:lnTo>
                      <a:pt x="19" y="0"/>
                    </a:lnTo>
                    <a:lnTo>
                      <a:pt x="197" y="150"/>
                    </a:lnTo>
                    <a:lnTo>
                      <a:pt x="179" y="1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79" name="Freeform 788"/>
              <p:cNvSpPr>
                <a:spLocks/>
              </p:cNvSpPr>
              <p:nvPr/>
            </p:nvSpPr>
            <p:spPr bwMode="auto">
              <a:xfrm>
                <a:off x="2903" y="2096"/>
                <a:ext cx="184" cy="156"/>
              </a:xfrm>
              <a:custGeom>
                <a:avLst/>
                <a:gdLst>
                  <a:gd name="T0" fmla="*/ 179 w 184"/>
                  <a:gd name="T1" fmla="*/ 156 h 156"/>
                  <a:gd name="T2" fmla="*/ 0 w 184"/>
                  <a:gd name="T3" fmla="*/ 6 h 156"/>
                  <a:gd name="T4" fmla="*/ 5 w 184"/>
                  <a:gd name="T5" fmla="*/ 0 h 156"/>
                  <a:gd name="T6" fmla="*/ 184 w 184"/>
                  <a:gd name="T7" fmla="*/ 150 h 156"/>
                  <a:gd name="T8" fmla="*/ 179 w 184"/>
                  <a:gd name="T9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4" h="156">
                    <a:moveTo>
                      <a:pt x="179" y="156"/>
                    </a:moveTo>
                    <a:lnTo>
                      <a:pt x="0" y="6"/>
                    </a:lnTo>
                    <a:lnTo>
                      <a:pt x="5" y="0"/>
                    </a:lnTo>
                    <a:lnTo>
                      <a:pt x="184" y="150"/>
                    </a:lnTo>
                    <a:lnTo>
                      <a:pt x="179" y="156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80" name="Freeform 789"/>
              <p:cNvSpPr>
                <a:spLocks/>
              </p:cNvSpPr>
              <p:nvPr/>
            </p:nvSpPr>
            <p:spPr bwMode="auto">
              <a:xfrm>
                <a:off x="3091" y="2228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1 w 6"/>
                  <a:gd name="T3" fmla="*/ 7 h 7"/>
                  <a:gd name="T4" fmla="*/ 6 w 6"/>
                  <a:gd name="T5" fmla="*/ 0 h 7"/>
                  <a:gd name="T6" fmla="*/ 6 w 6"/>
                  <a:gd name="T7" fmla="*/ 0 h 7"/>
                  <a:gd name="T8" fmla="*/ 0 w 6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1" y="7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81" name="Freeform 790"/>
              <p:cNvSpPr>
                <a:spLocks/>
              </p:cNvSpPr>
              <p:nvPr/>
            </p:nvSpPr>
            <p:spPr bwMode="auto">
              <a:xfrm>
                <a:off x="3093" y="2227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82" name="Freeform 791"/>
              <p:cNvSpPr>
                <a:spLocks/>
              </p:cNvSpPr>
              <p:nvPr/>
            </p:nvSpPr>
            <p:spPr bwMode="auto">
              <a:xfrm>
                <a:off x="3092" y="2227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83" name="Freeform 792"/>
              <p:cNvSpPr>
                <a:spLocks/>
              </p:cNvSpPr>
              <p:nvPr/>
            </p:nvSpPr>
            <p:spPr bwMode="auto">
              <a:xfrm>
                <a:off x="3091" y="2226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84" name="Freeform 793"/>
              <p:cNvSpPr>
                <a:spLocks/>
              </p:cNvSpPr>
              <p:nvPr/>
            </p:nvSpPr>
            <p:spPr bwMode="auto">
              <a:xfrm>
                <a:off x="3090" y="2225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85" name="Freeform 794"/>
              <p:cNvSpPr>
                <a:spLocks/>
              </p:cNvSpPr>
              <p:nvPr/>
            </p:nvSpPr>
            <p:spPr bwMode="auto">
              <a:xfrm>
                <a:off x="3089" y="2224"/>
                <a:ext cx="3" cy="5"/>
              </a:xfrm>
              <a:custGeom>
                <a:avLst/>
                <a:gdLst>
                  <a:gd name="T0" fmla="*/ 0 w 3"/>
                  <a:gd name="T1" fmla="*/ 4 h 5"/>
                  <a:gd name="T2" fmla="*/ 0 w 3"/>
                  <a:gd name="T3" fmla="*/ 5 h 5"/>
                  <a:gd name="T4" fmla="*/ 3 w 3"/>
                  <a:gd name="T5" fmla="*/ 1 h 5"/>
                  <a:gd name="T6" fmla="*/ 3 w 3"/>
                  <a:gd name="T7" fmla="*/ 0 h 5"/>
                  <a:gd name="T8" fmla="*/ 0 w 3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0" y="4"/>
                    </a:moveTo>
                    <a:lnTo>
                      <a:pt x="0" y="5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86" name="Freeform 795"/>
              <p:cNvSpPr>
                <a:spLocks/>
              </p:cNvSpPr>
              <p:nvPr/>
            </p:nvSpPr>
            <p:spPr bwMode="auto">
              <a:xfrm>
                <a:off x="3088" y="2223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1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1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87" name="Freeform 796"/>
              <p:cNvSpPr>
                <a:spLocks/>
              </p:cNvSpPr>
              <p:nvPr/>
            </p:nvSpPr>
            <p:spPr bwMode="auto">
              <a:xfrm>
                <a:off x="3087" y="2223"/>
                <a:ext cx="4" cy="3"/>
              </a:xfrm>
              <a:custGeom>
                <a:avLst/>
                <a:gdLst>
                  <a:gd name="T0" fmla="*/ 0 w 4"/>
                  <a:gd name="T1" fmla="*/ 3 h 3"/>
                  <a:gd name="T2" fmla="*/ 1 w 4"/>
                  <a:gd name="T3" fmla="*/ 3 h 3"/>
                  <a:gd name="T4" fmla="*/ 4 w 4"/>
                  <a:gd name="T5" fmla="*/ 0 h 3"/>
                  <a:gd name="T6" fmla="*/ 3 w 4"/>
                  <a:gd name="T7" fmla="*/ 0 h 3"/>
                  <a:gd name="T8" fmla="*/ 0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1" y="3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88" name="Freeform 797"/>
              <p:cNvSpPr>
                <a:spLocks/>
              </p:cNvSpPr>
              <p:nvPr/>
            </p:nvSpPr>
            <p:spPr bwMode="auto">
              <a:xfrm>
                <a:off x="3087" y="2222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89" name="Freeform 798"/>
              <p:cNvSpPr>
                <a:spLocks/>
              </p:cNvSpPr>
              <p:nvPr/>
            </p:nvSpPr>
            <p:spPr bwMode="auto">
              <a:xfrm>
                <a:off x="3086" y="2221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0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90" name="Freeform 799"/>
              <p:cNvSpPr>
                <a:spLocks/>
              </p:cNvSpPr>
              <p:nvPr/>
            </p:nvSpPr>
            <p:spPr bwMode="auto">
              <a:xfrm>
                <a:off x="3082" y="2220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0 w 6"/>
                  <a:gd name="T3" fmla="*/ 7 h 7"/>
                  <a:gd name="T4" fmla="*/ 6 w 6"/>
                  <a:gd name="T5" fmla="*/ 1 h 7"/>
                  <a:gd name="T6" fmla="*/ 5 w 6"/>
                  <a:gd name="T7" fmla="*/ 0 h 7"/>
                  <a:gd name="T8" fmla="*/ 0 w 6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0" y="7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91" name="Freeform 800"/>
              <p:cNvSpPr>
                <a:spLocks/>
              </p:cNvSpPr>
              <p:nvPr/>
            </p:nvSpPr>
            <p:spPr bwMode="auto">
              <a:xfrm>
                <a:off x="3084" y="2219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0 w 3"/>
                  <a:gd name="T3" fmla="*/ 4 h 4"/>
                  <a:gd name="T4" fmla="*/ 3 w 3"/>
                  <a:gd name="T5" fmla="*/ 1 h 4"/>
                  <a:gd name="T6" fmla="*/ 2 w 3"/>
                  <a:gd name="T7" fmla="*/ 0 h 4"/>
                  <a:gd name="T8" fmla="*/ 0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0" y="4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92" name="Freeform 801"/>
              <p:cNvSpPr>
                <a:spLocks/>
              </p:cNvSpPr>
              <p:nvPr/>
            </p:nvSpPr>
            <p:spPr bwMode="auto">
              <a:xfrm>
                <a:off x="3083" y="2219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93" name="Freeform 802"/>
              <p:cNvSpPr>
                <a:spLocks/>
              </p:cNvSpPr>
              <p:nvPr/>
            </p:nvSpPr>
            <p:spPr bwMode="auto">
              <a:xfrm>
                <a:off x="3082" y="2218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94" name="Freeform 803"/>
              <p:cNvSpPr>
                <a:spLocks/>
              </p:cNvSpPr>
              <p:nvPr/>
            </p:nvSpPr>
            <p:spPr bwMode="auto">
              <a:xfrm>
                <a:off x="3081" y="2217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0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95" name="Freeform 804"/>
              <p:cNvSpPr>
                <a:spLocks/>
              </p:cNvSpPr>
              <p:nvPr/>
            </p:nvSpPr>
            <p:spPr bwMode="auto">
              <a:xfrm>
                <a:off x="3079" y="2216"/>
                <a:ext cx="4" cy="5"/>
              </a:xfrm>
              <a:custGeom>
                <a:avLst/>
                <a:gdLst>
                  <a:gd name="T0" fmla="*/ 0 w 4"/>
                  <a:gd name="T1" fmla="*/ 4 h 5"/>
                  <a:gd name="T2" fmla="*/ 1 w 4"/>
                  <a:gd name="T3" fmla="*/ 5 h 5"/>
                  <a:gd name="T4" fmla="*/ 4 w 4"/>
                  <a:gd name="T5" fmla="*/ 1 h 5"/>
                  <a:gd name="T6" fmla="*/ 4 w 4"/>
                  <a:gd name="T7" fmla="*/ 0 h 5"/>
                  <a:gd name="T8" fmla="*/ 0 w 4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0" y="4"/>
                    </a:moveTo>
                    <a:lnTo>
                      <a:pt x="1" y="5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96" name="Freeform 805"/>
              <p:cNvSpPr>
                <a:spLocks/>
              </p:cNvSpPr>
              <p:nvPr/>
            </p:nvSpPr>
            <p:spPr bwMode="auto">
              <a:xfrm>
                <a:off x="3079" y="2215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0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0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97" name="Freeform 806"/>
              <p:cNvSpPr>
                <a:spLocks/>
              </p:cNvSpPr>
              <p:nvPr/>
            </p:nvSpPr>
            <p:spPr bwMode="auto">
              <a:xfrm>
                <a:off x="3078" y="2215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698" name="Freeform 807"/>
              <p:cNvSpPr>
                <a:spLocks/>
              </p:cNvSpPr>
              <p:nvPr/>
            </p:nvSpPr>
            <p:spPr bwMode="auto">
              <a:xfrm>
                <a:off x="3077" y="2214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81" name="Group 1009"/>
            <p:cNvGrpSpPr>
              <a:grpSpLocks/>
            </p:cNvGrpSpPr>
            <p:nvPr/>
          </p:nvGrpSpPr>
          <p:grpSpPr bwMode="auto">
            <a:xfrm>
              <a:off x="2919" y="2083"/>
              <a:ext cx="160" cy="136"/>
              <a:chOff x="2919" y="2083"/>
              <a:chExt cx="160" cy="136"/>
            </a:xfrm>
          </p:grpSpPr>
          <p:sp>
            <p:nvSpPr>
              <p:cNvPr id="299" name="Freeform 809"/>
              <p:cNvSpPr>
                <a:spLocks/>
              </p:cNvSpPr>
              <p:nvPr/>
            </p:nvSpPr>
            <p:spPr bwMode="auto">
              <a:xfrm>
                <a:off x="3076" y="2213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0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00" name="Freeform 810"/>
              <p:cNvSpPr>
                <a:spLocks/>
              </p:cNvSpPr>
              <p:nvPr/>
            </p:nvSpPr>
            <p:spPr bwMode="auto">
              <a:xfrm>
                <a:off x="3072" y="2212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1 w 6"/>
                  <a:gd name="T3" fmla="*/ 7 h 7"/>
                  <a:gd name="T4" fmla="*/ 6 w 6"/>
                  <a:gd name="T5" fmla="*/ 1 h 7"/>
                  <a:gd name="T6" fmla="*/ 6 w 6"/>
                  <a:gd name="T7" fmla="*/ 0 h 7"/>
                  <a:gd name="T8" fmla="*/ 0 w 6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1" y="7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01" name="Freeform 811"/>
              <p:cNvSpPr>
                <a:spLocks/>
              </p:cNvSpPr>
              <p:nvPr/>
            </p:nvSpPr>
            <p:spPr bwMode="auto">
              <a:xfrm>
                <a:off x="3074" y="2211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1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1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02" name="Freeform 812"/>
              <p:cNvSpPr>
                <a:spLocks/>
              </p:cNvSpPr>
              <p:nvPr/>
            </p:nvSpPr>
            <p:spPr bwMode="auto">
              <a:xfrm>
                <a:off x="3073" y="2211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03" name="Freeform 813"/>
              <p:cNvSpPr>
                <a:spLocks/>
              </p:cNvSpPr>
              <p:nvPr/>
            </p:nvSpPr>
            <p:spPr bwMode="auto">
              <a:xfrm>
                <a:off x="3072" y="2210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04" name="Freeform 814"/>
              <p:cNvSpPr>
                <a:spLocks/>
              </p:cNvSpPr>
              <p:nvPr/>
            </p:nvSpPr>
            <p:spPr bwMode="auto">
              <a:xfrm>
                <a:off x="3071" y="2209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0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05" name="Freeform 815"/>
              <p:cNvSpPr>
                <a:spLocks/>
              </p:cNvSpPr>
              <p:nvPr/>
            </p:nvSpPr>
            <p:spPr bwMode="auto">
              <a:xfrm>
                <a:off x="3070" y="2208"/>
                <a:ext cx="3" cy="5"/>
              </a:xfrm>
              <a:custGeom>
                <a:avLst/>
                <a:gdLst>
                  <a:gd name="T0" fmla="*/ 0 w 3"/>
                  <a:gd name="T1" fmla="*/ 4 h 5"/>
                  <a:gd name="T2" fmla="*/ 0 w 3"/>
                  <a:gd name="T3" fmla="*/ 5 h 5"/>
                  <a:gd name="T4" fmla="*/ 3 w 3"/>
                  <a:gd name="T5" fmla="*/ 1 h 5"/>
                  <a:gd name="T6" fmla="*/ 3 w 3"/>
                  <a:gd name="T7" fmla="*/ 0 h 5"/>
                  <a:gd name="T8" fmla="*/ 0 w 3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0" y="4"/>
                    </a:moveTo>
                    <a:lnTo>
                      <a:pt x="0" y="5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06" name="Freeform 816"/>
              <p:cNvSpPr>
                <a:spLocks/>
              </p:cNvSpPr>
              <p:nvPr/>
            </p:nvSpPr>
            <p:spPr bwMode="auto">
              <a:xfrm>
                <a:off x="3069" y="2207"/>
                <a:ext cx="4" cy="4"/>
              </a:xfrm>
              <a:custGeom>
                <a:avLst/>
                <a:gdLst>
                  <a:gd name="T0" fmla="*/ 0 w 4"/>
                  <a:gd name="T1" fmla="*/ 4 h 4"/>
                  <a:gd name="T2" fmla="*/ 1 w 4"/>
                  <a:gd name="T3" fmla="*/ 4 h 4"/>
                  <a:gd name="T4" fmla="*/ 4 w 4"/>
                  <a:gd name="T5" fmla="*/ 1 h 4"/>
                  <a:gd name="T6" fmla="*/ 3 w 4"/>
                  <a:gd name="T7" fmla="*/ 0 h 4"/>
                  <a:gd name="T8" fmla="*/ 0 w 4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lnTo>
                      <a:pt x="1" y="4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07" name="Freeform 817"/>
              <p:cNvSpPr>
                <a:spLocks/>
              </p:cNvSpPr>
              <p:nvPr/>
            </p:nvSpPr>
            <p:spPr bwMode="auto">
              <a:xfrm>
                <a:off x="3068" y="2207"/>
                <a:ext cx="4" cy="3"/>
              </a:xfrm>
              <a:custGeom>
                <a:avLst/>
                <a:gdLst>
                  <a:gd name="T0" fmla="*/ 0 w 4"/>
                  <a:gd name="T1" fmla="*/ 3 h 3"/>
                  <a:gd name="T2" fmla="*/ 1 w 4"/>
                  <a:gd name="T3" fmla="*/ 3 h 3"/>
                  <a:gd name="T4" fmla="*/ 4 w 4"/>
                  <a:gd name="T5" fmla="*/ 0 h 3"/>
                  <a:gd name="T6" fmla="*/ 3 w 4"/>
                  <a:gd name="T7" fmla="*/ 0 h 3"/>
                  <a:gd name="T8" fmla="*/ 0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1" y="3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08" name="Freeform 818"/>
              <p:cNvSpPr>
                <a:spLocks/>
              </p:cNvSpPr>
              <p:nvPr/>
            </p:nvSpPr>
            <p:spPr bwMode="auto">
              <a:xfrm>
                <a:off x="3068" y="2206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09" name="Freeform 819"/>
              <p:cNvSpPr>
                <a:spLocks/>
              </p:cNvSpPr>
              <p:nvPr/>
            </p:nvSpPr>
            <p:spPr bwMode="auto">
              <a:xfrm>
                <a:off x="3067" y="2205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0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10" name="Freeform 820"/>
              <p:cNvSpPr>
                <a:spLocks/>
              </p:cNvSpPr>
              <p:nvPr/>
            </p:nvSpPr>
            <p:spPr bwMode="auto">
              <a:xfrm>
                <a:off x="3063" y="2204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0 w 6"/>
                  <a:gd name="T3" fmla="*/ 7 h 7"/>
                  <a:gd name="T4" fmla="*/ 6 w 6"/>
                  <a:gd name="T5" fmla="*/ 1 h 7"/>
                  <a:gd name="T6" fmla="*/ 5 w 6"/>
                  <a:gd name="T7" fmla="*/ 0 h 7"/>
                  <a:gd name="T8" fmla="*/ 0 w 6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0" y="7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11" name="Freeform 821"/>
              <p:cNvSpPr>
                <a:spLocks/>
              </p:cNvSpPr>
              <p:nvPr/>
            </p:nvSpPr>
            <p:spPr bwMode="auto">
              <a:xfrm>
                <a:off x="3065" y="2203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0 w 3"/>
                  <a:gd name="T3" fmla="*/ 4 h 4"/>
                  <a:gd name="T4" fmla="*/ 3 w 3"/>
                  <a:gd name="T5" fmla="*/ 1 h 4"/>
                  <a:gd name="T6" fmla="*/ 2 w 3"/>
                  <a:gd name="T7" fmla="*/ 0 h 4"/>
                  <a:gd name="T8" fmla="*/ 0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0" y="4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12" name="Freeform 822"/>
              <p:cNvSpPr>
                <a:spLocks/>
              </p:cNvSpPr>
              <p:nvPr/>
            </p:nvSpPr>
            <p:spPr bwMode="auto">
              <a:xfrm>
                <a:off x="3064" y="2203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13" name="Freeform 823"/>
              <p:cNvSpPr>
                <a:spLocks/>
              </p:cNvSpPr>
              <p:nvPr/>
            </p:nvSpPr>
            <p:spPr bwMode="auto">
              <a:xfrm>
                <a:off x="3063" y="2202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14" name="Freeform 824"/>
              <p:cNvSpPr>
                <a:spLocks/>
              </p:cNvSpPr>
              <p:nvPr/>
            </p:nvSpPr>
            <p:spPr bwMode="auto">
              <a:xfrm>
                <a:off x="3062" y="2201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0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15" name="Freeform 825"/>
              <p:cNvSpPr>
                <a:spLocks/>
              </p:cNvSpPr>
              <p:nvPr/>
            </p:nvSpPr>
            <p:spPr bwMode="auto">
              <a:xfrm>
                <a:off x="3060" y="2200"/>
                <a:ext cx="4" cy="5"/>
              </a:xfrm>
              <a:custGeom>
                <a:avLst/>
                <a:gdLst>
                  <a:gd name="T0" fmla="*/ 0 w 4"/>
                  <a:gd name="T1" fmla="*/ 4 h 5"/>
                  <a:gd name="T2" fmla="*/ 1 w 4"/>
                  <a:gd name="T3" fmla="*/ 5 h 5"/>
                  <a:gd name="T4" fmla="*/ 4 w 4"/>
                  <a:gd name="T5" fmla="*/ 1 h 5"/>
                  <a:gd name="T6" fmla="*/ 4 w 4"/>
                  <a:gd name="T7" fmla="*/ 0 h 5"/>
                  <a:gd name="T8" fmla="*/ 0 w 4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0" y="4"/>
                    </a:moveTo>
                    <a:lnTo>
                      <a:pt x="1" y="5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16" name="Freeform 826"/>
              <p:cNvSpPr>
                <a:spLocks/>
              </p:cNvSpPr>
              <p:nvPr/>
            </p:nvSpPr>
            <p:spPr bwMode="auto">
              <a:xfrm>
                <a:off x="3060" y="2199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0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0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17" name="Freeform 827"/>
              <p:cNvSpPr>
                <a:spLocks/>
              </p:cNvSpPr>
              <p:nvPr/>
            </p:nvSpPr>
            <p:spPr bwMode="auto">
              <a:xfrm>
                <a:off x="3059" y="2199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18" name="Freeform 828"/>
              <p:cNvSpPr>
                <a:spLocks/>
              </p:cNvSpPr>
              <p:nvPr/>
            </p:nvSpPr>
            <p:spPr bwMode="auto">
              <a:xfrm>
                <a:off x="3058" y="2198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19" name="Freeform 829"/>
              <p:cNvSpPr>
                <a:spLocks/>
              </p:cNvSpPr>
              <p:nvPr/>
            </p:nvSpPr>
            <p:spPr bwMode="auto">
              <a:xfrm>
                <a:off x="3057" y="2197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0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20" name="Freeform 830"/>
              <p:cNvSpPr>
                <a:spLocks/>
              </p:cNvSpPr>
              <p:nvPr/>
            </p:nvSpPr>
            <p:spPr bwMode="auto">
              <a:xfrm>
                <a:off x="3053" y="2196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1 w 6"/>
                  <a:gd name="T3" fmla="*/ 7 h 7"/>
                  <a:gd name="T4" fmla="*/ 6 w 6"/>
                  <a:gd name="T5" fmla="*/ 1 h 7"/>
                  <a:gd name="T6" fmla="*/ 6 w 6"/>
                  <a:gd name="T7" fmla="*/ 0 h 7"/>
                  <a:gd name="T8" fmla="*/ 0 w 6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1" y="7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21" name="Freeform 831"/>
              <p:cNvSpPr>
                <a:spLocks/>
              </p:cNvSpPr>
              <p:nvPr/>
            </p:nvSpPr>
            <p:spPr bwMode="auto">
              <a:xfrm>
                <a:off x="3055" y="2195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1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1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22" name="Freeform 832"/>
              <p:cNvSpPr>
                <a:spLocks/>
              </p:cNvSpPr>
              <p:nvPr/>
            </p:nvSpPr>
            <p:spPr bwMode="auto">
              <a:xfrm>
                <a:off x="3054" y="2195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23" name="Freeform 833"/>
              <p:cNvSpPr>
                <a:spLocks/>
              </p:cNvSpPr>
              <p:nvPr/>
            </p:nvSpPr>
            <p:spPr bwMode="auto">
              <a:xfrm>
                <a:off x="3053" y="2194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24" name="Freeform 834"/>
              <p:cNvSpPr>
                <a:spLocks/>
              </p:cNvSpPr>
              <p:nvPr/>
            </p:nvSpPr>
            <p:spPr bwMode="auto">
              <a:xfrm>
                <a:off x="3052" y="2193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0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25" name="Freeform 835"/>
              <p:cNvSpPr>
                <a:spLocks/>
              </p:cNvSpPr>
              <p:nvPr/>
            </p:nvSpPr>
            <p:spPr bwMode="auto">
              <a:xfrm>
                <a:off x="3051" y="2192"/>
                <a:ext cx="3" cy="5"/>
              </a:xfrm>
              <a:custGeom>
                <a:avLst/>
                <a:gdLst>
                  <a:gd name="T0" fmla="*/ 0 w 3"/>
                  <a:gd name="T1" fmla="*/ 4 h 5"/>
                  <a:gd name="T2" fmla="*/ 0 w 3"/>
                  <a:gd name="T3" fmla="*/ 5 h 5"/>
                  <a:gd name="T4" fmla="*/ 3 w 3"/>
                  <a:gd name="T5" fmla="*/ 1 h 5"/>
                  <a:gd name="T6" fmla="*/ 3 w 3"/>
                  <a:gd name="T7" fmla="*/ 0 h 5"/>
                  <a:gd name="T8" fmla="*/ 0 w 3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0" y="4"/>
                    </a:moveTo>
                    <a:lnTo>
                      <a:pt x="0" y="5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26" name="Freeform 836"/>
              <p:cNvSpPr>
                <a:spLocks/>
              </p:cNvSpPr>
              <p:nvPr/>
            </p:nvSpPr>
            <p:spPr bwMode="auto">
              <a:xfrm>
                <a:off x="3050" y="2191"/>
                <a:ext cx="4" cy="4"/>
              </a:xfrm>
              <a:custGeom>
                <a:avLst/>
                <a:gdLst>
                  <a:gd name="T0" fmla="*/ 0 w 4"/>
                  <a:gd name="T1" fmla="*/ 4 h 4"/>
                  <a:gd name="T2" fmla="*/ 1 w 4"/>
                  <a:gd name="T3" fmla="*/ 4 h 4"/>
                  <a:gd name="T4" fmla="*/ 4 w 4"/>
                  <a:gd name="T5" fmla="*/ 1 h 4"/>
                  <a:gd name="T6" fmla="*/ 3 w 4"/>
                  <a:gd name="T7" fmla="*/ 0 h 4"/>
                  <a:gd name="T8" fmla="*/ 0 w 4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lnTo>
                      <a:pt x="1" y="4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27" name="Freeform 837"/>
              <p:cNvSpPr>
                <a:spLocks/>
              </p:cNvSpPr>
              <p:nvPr/>
            </p:nvSpPr>
            <p:spPr bwMode="auto">
              <a:xfrm>
                <a:off x="3049" y="2191"/>
                <a:ext cx="4" cy="3"/>
              </a:xfrm>
              <a:custGeom>
                <a:avLst/>
                <a:gdLst>
                  <a:gd name="T0" fmla="*/ 0 w 4"/>
                  <a:gd name="T1" fmla="*/ 3 h 3"/>
                  <a:gd name="T2" fmla="*/ 1 w 4"/>
                  <a:gd name="T3" fmla="*/ 3 h 3"/>
                  <a:gd name="T4" fmla="*/ 4 w 4"/>
                  <a:gd name="T5" fmla="*/ 0 h 3"/>
                  <a:gd name="T6" fmla="*/ 3 w 4"/>
                  <a:gd name="T7" fmla="*/ 0 h 3"/>
                  <a:gd name="T8" fmla="*/ 0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1" y="3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28" name="Freeform 838"/>
              <p:cNvSpPr>
                <a:spLocks/>
              </p:cNvSpPr>
              <p:nvPr/>
            </p:nvSpPr>
            <p:spPr bwMode="auto">
              <a:xfrm>
                <a:off x="3049" y="2190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29" name="Freeform 839"/>
              <p:cNvSpPr>
                <a:spLocks/>
              </p:cNvSpPr>
              <p:nvPr/>
            </p:nvSpPr>
            <p:spPr bwMode="auto">
              <a:xfrm>
                <a:off x="3048" y="2189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0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30" name="Freeform 840"/>
              <p:cNvSpPr>
                <a:spLocks/>
              </p:cNvSpPr>
              <p:nvPr/>
            </p:nvSpPr>
            <p:spPr bwMode="auto">
              <a:xfrm>
                <a:off x="3044" y="2188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0 w 6"/>
                  <a:gd name="T3" fmla="*/ 7 h 7"/>
                  <a:gd name="T4" fmla="*/ 6 w 6"/>
                  <a:gd name="T5" fmla="*/ 1 h 7"/>
                  <a:gd name="T6" fmla="*/ 5 w 6"/>
                  <a:gd name="T7" fmla="*/ 0 h 7"/>
                  <a:gd name="T8" fmla="*/ 0 w 6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0" y="7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31" name="Freeform 841"/>
              <p:cNvSpPr>
                <a:spLocks/>
              </p:cNvSpPr>
              <p:nvPr/>
            </p:nvSpPr>
            <p:spPr bwMode="auto">
              <a:xfrm>
                <a:off x="3046" y="2186"/>
                <a:ext cx="3" cy="5"/>
              </a:xfrm>
              <a:custGeom>
                <a:avLst/>
                <a:gdLst>
                  <a:gd name="T0" fmla="*/ 0 w 3"/>
                  <a:gd name="T1" fmla="*/ 5 h 5"/>
                  <a:gd name="T2" fmla="*/ 0 w 3"/>
                  <a:gd name="T3" fmla="*/ 5 h 5"/>
                  <a:gd name="T4" fmla="*/ 3 w 3"/>
                  <a:gd name="T5" fmla="*/ 2 h 5"/>
                  <a:gd name="T6" fmla="*/ 2 w 3"/>
                  <a:gd name="T7" fmla="*/ 0 h 5"/>
                  <a:gd name="T8" fmla="*/ 0 w 3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0" y="5"/>
                    </a:moveTo>
                    <a:lnTo>
                      <a:pt x="0" y="5"/>
                    </a:lnTo>
                    <a:lnTo>
                      <a:pt x="3" y="2"/>
                    </a:lnTo>
                    <a:lnTo>
                      <a:pt x="2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32" name="Freeform 842"/>
              <p:cNvSpPr>
                <a:spLocks/>
              </p:cNvSpPr>
              <p:nvPr/>
            </p:nvSpPr>
            <p:spPr bwMode="auto">
              <a:xfrm>
                <a:off x="3045" y="2186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0 w 3"/>
                  <a:gd name="T3" fmla="*/ 4 h 4"/>
                  <a:gd name="T4" fmla="*/ 3 w 3"/>
                  <a:gd name="T5" fmla="*/ 0 h 4"/>
                  <a:gd name="T6" fmla="*/ 2 w 3"/>
                  <a:gd name="T7" fmla="*/ 0 h 4"/>
                  <a:gd name="T8" fmla="*/ 0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33" name="Freeform 843"/>
              <p:cNvSpPr>
                <a:spLocks/>
              </p:cNvSpPr>
              <p:nvPr/>
            </p:nvSpPr>
            <p:spPr bwMode="auto">
              <a:xfrm>
                <a:off x="3044" y="2185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0 w 3"/>
                  <a:gd name="T3" fmla="*/ 4 h 4"/>
                  <a:gd name="T4" fmla="*/ 3 w 3"/>
                  <a:gd name="T5" fmla="*/ 0 h 4"/>
                  <a:gd name="T6" fmla="*/ 2 w 3"/>
                  <a:gd name="T7" fmla="*/ 0 h 4"/>
                  <a:gd name="T8" fmla="*/ 0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34" name="Freeform 844"/>
              <p:cNvSpPr>
                <a:spLocks/>
              </p:cNvSpPr>
              <p:nvPr/>
            </p:nvSpPr>
            <p:spPr bwMode="auto">
              <a:xfrm>
                <a:off x="3043" y="2184"/>
                <a:ext cx="3" cy="5"/>
              </a:xfrm>
              <a:custGeom>
                <a:avLst/>
                <a:gdLst>
                  <a:gd name="T0" fmla="*/ 0 w 3"/>
                  <a:gd name="T1" fmla="*/ 4 h 5"/>
                  <a:gd name="T2" fmla="*/ 0 w 3"/>
                  <a:gd name="T3" fmla="*/ 5 h 5"/>
                  <a:gd name="T4" fmla="*/ 3 w 3"/>
                  <a:gd name="T5" fmla="*/ 0 h 5"/>
                  <a:gd name="T6" fmla="*/ 2 w 3"/>
                  <a:gd name="T7" fmla="*/ 0 h 5"/>
                  <a:gd name="T8" fmla="*/ 0 w 3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0" y="4"/>
                    </a:moveTo>
                    <a:lnTo>
                      <a:pt x="0" y="5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35" name="Freeform 845"/>
              <p:cNvSpPr>
                <a:spLocks/>
              </p:cNvSpPr>
              <p:nvPr/>
            </p:nvSpPr>
            <p:spPr bwMode="auto">
              <a:xfrm>
                <a:off x="3041" y="2183"/>
                <a:ext cx="4" cy="6"/>
              </a:xfrm>
              <a:custGeom>
                <a:avLst/>
                <a:gdLst>
                  <a:gd name="T0" fmla="*/ 0 w 4"/>
                  <a:gd name="T1" fmla="*/ 5 h 6"/>
                  <a:gd name="T2" fmla="*/ 1 w 4"/>
                  <a:gd name="T3" fmla="*/ 6 h 6"/>
                  <a:gd name="T4" fmla="*/ 4 w 4"/>
                  <a:gd name="T5" fmla="*/ 1 h 6"/>
                  <a:gd name="T6" fmla="*/ 4 w 4"/>
                  <a:gd name="T7" fmla="*/ 0 h 6"/>
                  <a:gd name="T8" fmla="*/ 0 w 4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0" y="5"/>
                    </a:moveTo>
                    <a:lnTo>
                      <a:pt x="1" y="6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36" name="Freeform 846"/>
              <p:cNvSpPr>
                <a:spLocks/>
              </p:cNvSpPr>
              <p:nvPr/>
            </p:nvSpPr>
            <p:spPr bwMode="auto">
              <a:xfrm>
                <a:off x="3041" y="2182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0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0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37" name="Freeform 847"/>
              <p:cNvSpPr>
                <a:spLocks/>
              </p:cNvSpPr>
              <p:nvPr/>
            </p:nvSpPr>
            <p:spPr bwMode="auto">
              <a:xfrm>
                <a:off x="3040" y="2182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38" name="Freeform 848"/>
              <p:cNvSpPr>
                <a:spLocks/>
              </p:cNvSpPr>
              <p:nvPr/>
            </p:nvSpPr>
            <p:spPr bwMode="auto">
              <a:xfrm>
                <a:off x="3039" y="2181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39" name="Freeform 849"/>
              <p:cNvSpPr>
                <a:spLocks/>
              </p:cNvSpPr>
              <p:nvPr/>
            </p:nvSpPr>
            <p:spPr bwMode="auto">
              <a:xfrm>
                <a:off x="3038" y="2180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0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40" name="Freeform 850"/>
              <p:cNvSpPr>
                <a:spLocks/>
              </p:cNvSpPr>
              <p:nvPr/>
            </p:nvSpPr>
            <p:spPr bwMode="auto">
              <a:xfrm>
                <a:off x="3034" y="2179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1 w 6"/>
                  <a:gd name="T3" fmla="*/ 7 h 7"/>
                  <a:gd name="T4" fmla="*/ 6 w 6"/>
                  <a:gd name="T5" fmla="*/ 1 h 7"/>
                  <a:gd name="T6" fmla="*/ 6 w 6"/>
                  <a:gd name="T7" fmla="*/ 0 h 7"/>
                  <a:gd name="T8" fmla="*/ 0 w 6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1" y="7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41" name="Freeform 851"/>
              <p:cNvSpPr>
                <a:spLocks/>
              </p:cNvSpPr>
              <p:nvPr/>
            </p:nvSpPr>
            <p:spPr bwMode="auto">
              <a:xfrm>
                <a:off x="3036" y="2178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1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1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42" name="Freeform 852"/>
              <p:cNvSpPr>
                <a:spLocks/>
              </p:cNvSpPr>
              <p:nvPr/>
            </p:nvSpPr>
            <p:spPr bwMode="auto">
              <a:xfrm>
                <a:off x="3035" y="2178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43" name="Freeform 853"/>
              <p:cNvSpPr>
                <a:spLocks/>
              </p:cNvSpPr>
              <p:nvPr/>
            </p:nvSpPr>
            <p:spPr bwMode="auto">
              <a:xfrm>
                <a:off x="3034" y="2177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44" name="Freeform 854"/>
              <p:cNvSpPr>
                <a:spLocks/>
              </p:cNvSpPr>
              <p:nvPr/>
            </p:nvSpPr>
            <p:spPr bwMode="auto">
              <a:xfrm>
                <a:off x="3033" y="2176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0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45" name="Freeform 855"/>
              <p:cNvSpPr>
                <a:spLocks/>
              </p:cNvSpPr>
              <p:nvPr/>
            </p:nvSpPr>
            <p:spPr bwMode="auto">
              <a:xfrm>
                <a:off x="3032" y="2175"/>
                <a:ext cx="3" cy="5"/>
              </a:xfrm>
              <a:custGeom>
                <a:avLst/>
                <a:gdLst>
                  <a:gd name="T0" fmla="*/ 0 w 3"/>
                  <a:gd name="T1" fmla="*/ 4 h 5"/>
                  <a:gd name="T2" fmla="*/ 0 w 3"/>
                  <a:gd name="T3" fmla="*/ 5 h 5"/>
                  <a:gd name="T4" fmla="*/ 3 w 3"/>
                  <a:gd name="T5" fmla="*/ 1 h 5"/>
                  <a:gd name="T6" fmla="*/ 3 w 3"/>
                  <a:gd name="T7" fmla="*/ 0 h 5"/>
                  <a:gd name="T8" fmla="*/ 0 w 3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0" y="4"/>
                    </a:moveTo>
                    <a:lnTo>
                      <a:pt x="0" y="5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46" name="Freeform 856"/>
              <p:cNvSpPr>
                <a:spLocks/>
              </p:cNvSpPr>
              <p:nvPr/>
            </p:nvSpPr>
            <p:spPr bwMode="auto">
              <a:xfrm>
                <a:off x="3031" y="2174"/>
                <a:ext cx="4" cy="4"/>
              </a:xfrm>
              <a:custGeom>
                <a:avLst/>
                <a:gdLst>
                  <a:gd name="T0" fmla="*/ 0 w 4"/>
                  <a:gd name="T1" fmla="*/ 4 h 4"/>
                  <a:gd name="T2" fmla="*/ 1 w 4"/>
                  <a:gd name="T3" fmla="*/ 4 h 4"/>
                  <a:gd name="T4" fmla="*/ 4 w 4"/>
                  <a:gd name="T5" fmla="*/ 1 h 4"/>
                  <a:gd name="T6" fmla="*/ 3 w 4"/>
                  <a:gd name="T7" fmla="*/ 0 h 4"/>
                  <a:gd name="T8" fmla="*/ 0 w 4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lnTo>
                      <a:pt x="1" y="4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47" name="Freeform 857"/>
              <p:cNvSpPr>
                <a:spLocks/>
              </p:cNvSpPr>
              <p:nvPr/>
            </p:nvSpPr>
            <p:spPr bwMode="auto">
              <a:xfrm>
                <a:off x="3030" y="2174"/>
                <a:ext cx="4" cy="3"/>
              </a:xfrm>
              <a:custGeom>
                <a:avLst/>
                <a:gdLst>
                  <a:gd name="T0" fmla="*/ 0 w 4"/>
                  <a:gd name="T1" fmla="*/ 3 h 3"/>
                  <a:gd name="T2" fmla="*/ 1 w 4"/>
                  <a:gd name="T3" fmla="*/ 3 h 3"/>
                  <a:gd name="T4" fmla="*/ 4 w 4"/>
                  <a:gd name="T5" fmla="*/ 0 h 3"/>
                  <a:gd name="T6" fmla="*/ 3 w 4"/>
                  <a:gd name="T7" fmla="*/ 0 h 3"/>
                  <a:gd name="T8" fmla="*/ 0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1" y="3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48" name="Freeform 858"/>
              <p:cNvSpPr>
                <a:spLocks/>
              </p:cNvSpPr>
              <p:nvPr/>
            </p:nvSpPr>
            <p:spPr bwMode="auto">
              <a:xfrm>
                <a:off x="3030" y="2173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49" name="Freeform 859"/>
              <p:cNvSpPr>
                <a:spLocks/>
              </p:cNvSpPr>
              <p:nvPr/>
            </p:nvSpPr>
            <p:spPr bwMode="auto">
              <a:xfrm>
                <a:off x="3029" y="2172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0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50" name="Freeform 860"/>
              <p:cNvSpPr>
                <a:spLocks/>
              </p:cNvSpPr>
              <p:nvPr/>
            </p:nvSpPr>
            <p:spPr bwMode="auto">
              <a:xfrm>
                <a:off x="3025" y="2171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0 w 6"/>
                  <a:gd name="T3" fmla="*/ 7 h 7"/>
                  <a:gd name="T4" fmla="*/ 6 w 6"/>
                  <a:gd name="T5" fmla="*/ 1 h 7"/>
                  <a:gd name="T6" fmla="*/ 5 w 6"/>
                  <a:gd name="T7" fmla="*/ 0 h 7"/>
                  <a:gd name="T8" fmla="*/ 0 w 6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0" y="7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51" name="Freeform 861"/>
              <p:cNvSpPr>
                <a:spLocks/>
              </p:cNvSpPr>
              <p:nvPr/>
            </p:nvSpPr>
            <p:spPr bwMode="auto">
              <a:xfrm>
                <a:off x="3027" y="2170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0 w 3"/>
                  <a:gd name="T3" fmla="*/ 4 h 4"/>
                  <a:gd name="T4" fmla="*/ 3 w 3"/>
                  <a:gd name="T5" fmla="*/ 1 h 4"/>
                  <a:gd name="T6" fmla="*/ 2 w 3"/>
                  <a:gd name="T7" fmla="*/ 0 h 4"/>
                  <a:gd name="T8" fmla="*/ 0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0" y="4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52" name="Freeform 862"/>
              <p:cNvSpPr>
                <a:spLocks/>
              </p:cNvSpPr>
              <p:nvPr/>
            </p:nvSpPr>
            <p:spPr bwMode="auto">
              <a:xfrm>
                <a:off x="3026" y="2170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53" name="Freeform 863"/>
              <p:cNvSpPr>
                <a:spLocks/>
              </p:cNvSpPr>
              <p:nvPr/>
            </p:nvSpPr>
            <p:spPr bwMode="auto">
              <a:xfrm>
                <a:off x="3025" y="2169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54" name="Freeform 864"/>
              <p:cNvSpPr>
                <a:spLocks/>
              </p:cNvSpPr>
              <p:nvPr/>
            </p:nvSpPr>
            <p:spPr bwMode="auto">
              <a:xfrm>
                <a:off x="3024" y="2168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0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55" name="Freeform 865"/>
              <p:cNvSpPr>
                <a:spLocks/>
              </p:cNvSpPr>
              <p:nvPr/>
            </p:nvSpPr>
            <p:spPr bwMode="auto">
              <a:xfrm>
                <a:off x="3022" y="2167"/>
                <a:ext cx="4" cy="5"/>
              </a:xfrm>
              <a:custGeom>
                <a:avLst/>
                <a:gdLst>
                  <a:gd name="T0" fmla="*/ 0 w 4"/>
                  <a:gd name="T1" fmla="*/ 4 h 5"/>
                  <a:gd name="T2" fmla="*/ 1 w 4"/>
                  <a:gd name="T3" fmla="*/ 5 h 5"/>
                  <a:gd name="T4" fmla="*/ 4 w 4"/>
                  <a:gd name="T5" fmla="*/ 1 h 5"/>
                  <a:gd name="T6" fmla="*/ 4 w 4"/>
                  <a:gd name="T7" fmla="*/ 0 h 5"/>
                  <a:gd name="T8" fmla="*/ 0 w 4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0" y="4"/>
                    </a:moveTo>
                    <a:lnTo>
                      <a:pt x="1" y="5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56" name="Freeform 866"/>
              <p:cNvSpPr>
                <a:spLocks/>
              </p:cNvSpPr>
              <p:nvPr/>
            </p:nvSpPr>
            <p:spPr bwMode="auto">
              <a:xfrm>
                <a:off x="3022" y="2166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0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0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57" name="Freeform 867"/>
              <p:cNvSpPr>
                <a:spLocks/>
              </p:cNvSpPr>
              <p:nvPr/>
            </p:nvSpPr>
            <p:spPr bwMode="auto">
              <a:xfrm>
                <a:off x="3021" y="2166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58" name="Freeform 868"/>
              <p:cNvSpPr>
                <a:spLocks/>
              </p:cNvSpPr>
              <p:nvPr/>
            </p:nvSpPr>
            <p:spPr bwMode="auto">
              <a:xfrm>
                <a:off x="3020" y="2165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59" name="Freeform 869"/>
              <p:cNvSpPr>
                <a:spLocks/>
              </p:cNvSpPr>
              <p:nvPr/>
            </p:nvSpPr>
            <p:spPr bwMode="auto">
              <a:xfrm>
                <a:off x="3019" y="2164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0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60" name="Freeform 870"/>
              <p:cNvSpPr>
                <a:spLocks/>
              </p:cNvSpPr>
              <p:nvPr/>
            </p:nvSpPr>
            <p:spPr bwMode="auto">
              <a:xfrm>
                <a:off x="3015" y="2163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1 w 6"/>
                  <a:gd name="T3" fmla="*/ 7 h 7"/>
                  <a:gd name="T4" fmla="*/ 6 w 6"/>
                  <a:gd name="T5" fmla="*/ 1 h 7"/>
                  <a:gd name="T6" fmla="*/ 6 w 6"/>
                  <a:gd name="T7" fmla="*/ 0 h 7"/>
                  <a:gd name="T8" fmla="*/ 0 w 6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1" y="7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61" name="Freeform 871"/>
              <p:cNvSpPr>
                <a:spLocks/>
              </p:cNvSpPr>
              <p:nvPr/>
            </p:nvSpPr>
            <p:spPr bwMode="auto">
              <a:xfrm>
                <a:off x="3017" y="2162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1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1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62" name="Freeform 872"/>
              <p:cNvSpPr>
                <a:spLocks/>
              </p:cNvSpPr>
              <p:nvPr/>
            </p:nvSpPr>
            <p:spPr bwMode="auto">
              <a:xfrm>
                <a:off x="3016" y="2162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63" name="Freeform 873"/>
              <p:cNvSpPr>
                <a:spLocks/>
              </p:cNvSpPr>
              <p:nvPr/>
            </p:nvSpPr>
            <p:spPr bwMode="auto">
              <a:xfrm>
                <a:off x="3015" y="2161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64" name="Freeform 874"/>
              <p:cNvSpPr>
                <a:spLocks/>
              </p:cNvSpPr>
              <p:nvPr/>
            </p:nvSpPr>
            <p:spPr bwMode="auto">
              <a:xfrm>
                <a:off x="3014" y="2160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0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65" name="Freeform 875"/>
              <p:cNvSpPr>
                <a:spLocks/>
              </p:cNvSpPr>
              <p:nvPr/>
            </p:nvSpPr>
            <p:spPr bwMode="auto">
              <a:xfrm>
                <a:off x="3013" y="2159"/>
                <a:ext cx="3" cy="5"/>
              </a:xfrm>
              <a:custGeom>
                <a:avLst/>
                <a:gdLst>
                  <a:gd name="T0" fmla="*/ 0 w 3"/>
                  <a:gd name="T1" fmla="*/ 4 h 5"/>
                  <a:gd name="T2" fmla="*/ 0 w 3"/>
                  <a:gd name="T3" fmla="*/ 5 h 5"/>
                  <a:gd name="T4" fmla="*/ 3 w 3"/>
                  <a:gd name="T5" fmla="*/ 1 h 5"/>
                  <a:gd name="T6" fmla="*/ 3 w 3"/>
                  <a:gd name="T7" fmla="*/ 0 h 5"/>
                  <a:gd name="T8" fmla="*/ 0 w 3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0" y="4"/>
                    </a:moveTo>
                    <a:lnTo>
                      <a:pt x="0" y="5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66" name="Freeform 876"/>
              <p:cNvSpPr>
                <a:spLocks/>
              </p:cNvSpPr>
              <p:nvPr/>
            </p:nvSpPr>
            <p:spPr bwMode="auto">
              <a:xfrm>
                <a:off x="3012" y="2159"/>
                <a:ext cx="4" cy="3"/>
              </a:xfrm>
              <a:custGeom>
                <a:avLst/>
                <a:gdLst>
                  <a:gd name="T0" fmla="*/ 0 w 4"/>
                  <a:gd name="T1" fmla="*/ 3 h 3"/>
                  <a:gd name="T2" fmla="*/ 1 w 4"/>
                  <a:gd name="T3" fmla="*/ 3 h 3"/>
                  <a:gd name="T4" fmla="*/ 4 w 4"/>
                  <a:gd name="T5" fmla="*/ 0 h 3"/>
                  <a:gd name="T6" fmla="*/ 3 w 4"/>
                  <a:gd name="T7" fmla="*/ 0 h 3"/>
                  <a:gd name="T8" fmla="*/ 0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1" y="3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67" name="Freeform 877"/>
              <p:cNvSpPr>
                <a:spLocks/>
              </p:cNvSpPr>
              <p:nvPr/>
            </p:nvSpPr>
            <p:spPr bwMode="auto">
              <a:xfrm>
                <a:off x="3011" y="2158"/>
                <a:ext cx="4" cy="3"/>
              </a:xfrm>
              <a:custGeom>
                <a:avLst/>
                <a:gdLst>
                  <a:gd name="T0" fmla="*/ 0 w 4"/>
                  <a:gd name="T1" fmla="*/ 3 h 3"/>
                  <a:gd name="T2" fmla="*/ 1 w 4"/>
                  <a:gd name="T3" fmla="*/ 3 h 3"/>
                  <a:gd name="T4" fmla="*/ 4 w 4"/>
                  <a:gd name="T5" fmla="*/ 0 h 3"/>
                  <a:gd name="T6" fmla="*/ 3 w 4"/>
                  <a:gd name="T7" fmla="*/ 0 h 3"/>
                  <a:gd name="T8" fmla="*/ 0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1" y="3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68" name="Freeform 878"/>
              <p:cNvSpPr>
                <a:spLocks/>
              </p:cNvSpPr>
              <p:nvPr/>
            </p:nvSpPr>
            <p:spPr bwMode="auto">
              <a:xfrm>
                <a:off x="3011" y="2157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69" name="Freeform 879"/>
              <p:cNvSpPr>
                <a:spLocks/>
              </p:cNvSpPr>
              <p:nvPr/>
            </p:nvSpPr>
            <p:spPr bwMode="auto">
              <a:xfrm>
                <a:off x="3010" y="2156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1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70" name="Freeform 880"/>
              <p:cNvSpPr>
                <a:spLocks/>
              </p:cNvSpPr>
              <p:nvPr/>
            </p:nvSpPr>
            <p:spPr bwMode="auto">
              <a:xfrm>
                <a:off x="3006" y="2155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0 w 6"/>
                  <a:gd name="T3" fmla="*/ 7 h 7"/>
                  <a:gd name="T4" fmla="*/ 6 w 6"/>
                  <a:gd name="T5" fmla="*/ 1 h 7"/>
                  <a:gd name="T6" fmla="*/ 5 w 6"/>
                  <a:gd name="T7" fmla="*/ 0 h 7"/>
                  <a:gd name="T8" fmla="*/ 0 w 6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0" y="7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71" name="Freeform 881"/>
              <p:cNvSpPr>
                <a:spLocks/>
              </p:cNvSpPr>
              <p:nvPr/>
            </p:nvSpPr>
            <p:spPr bwMode="auto">
              <a:xfrm>
                <a:off x="3008" y="2154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0 w 3"/>
                  <a:gd name="T3" fmla="*/ 4 h 4"/>
                  <a:gd name="T4" fmla="*/ 3 w 3"/>
                  <a:gd name="T5" fmla="*/ 1 h 4"/>
                  <a:gd name="T6" fmla="*/ 2 w 3"/>
                  <a:gd name="T7" fmla="*/ 0 h 4"/>
                  <a:gd name="T8" fmla="*/ 0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0" y="4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72" name="Freeform 882"/>
              <p:cNvSpPr>
                <a:spLocks/>
              </p:cNvSpPr>
              <p:nvPr/>
            </p:nvSpPr>
            <p:spPr bwMode="auto">
              <a:xfrm>
                <a:off x="3007" y="2154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73" name="Freeform 883"/>
              <p:cNvSpPr>
                <a:spLocks/>
              </p:cNvSpPr>
              <p:nvPr/>
            </p:nvSpPr>
            <p:spPr bwMode="auto">
              <a:xfrm>
                <a:off x="3006" y="2153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74" name="Freeform 884"/>
              <p:cNvSpPr>
                <a:spLocks/>
              </p:cNvSpPr>
              <p:nvPr/>
            </p:nvSpPr>
            <p:spPr bwMode="auto">
              <a:xfrm>
                <a:off x="3005" y="2152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0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75" name="Freeform 885"/>
              <p:cNvSpPr>
                <a:spLocks/>
              </p:cNvSpPr>
              <p:nvPr/>
            </p:nvSpPr>
            <p:spPr bwMode="auto">
              <a:xfrm>
                <a:off x="3003" y="2151"/>
                <a:ext cx="4" cy="5"/>
              </a:xfrm>
              <a:custGeom>
                <a:avLst/>
                <a:gdLst>
                  <a:gd name="T0" fmla="*/ 0 w 4"/>
                  <a:gd name="T1" fmla="*/ 4 h 5"/>
                  <a:gd name="T2" fmla="*/ 1 w 4"/>
                  <a:gd name="T3" fmla="*/ 5 h 5"/>
                  <a:gd name="T4" fmla="*/ 4 w 4"/>
                  <a:gd name="T5" fmla="*/ 1 h 5"/>
                  <a:gd name="T6" fmla="*/ 4 w 4"/>
                  <a:gd name="T7" fmla="*/ 0 h 5"/>
                  <a:gd name="T8" fmla="*/ 0 w 4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0" y="4"/>
                    </a:moveTo>
                    <a:lnTo>
                      <a:pt x="1" y="5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76" name="Freeform 886"/>
              <p:cNvSpPr>
                <a:spLocks/>
              </p:cNvSpPr>
              <p:nvPr/>
            </p:nvSpPr>
            <p:spPr bwMode="auto">
              <a:xfrm>
                <a:off x="3003" y="2151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77" name="Freeform 887"/>
              <p:cNvSpPr>
                <a:spLocks/>
              </p:cNvSpPr>
              <p:nvPr/>
            </p:nvSpPr>
            <p:spPr bwMode="auto">
              <a:xfrm>
                <a:off x="3002" y="2150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78" name="Freeform 888"/>
              <p:cNvSpPr>
                <a:spLocks/>
              </p:cNvSpPr>
              <p:nvPr/>
            </p:nvSpPr>
            <p:spPr bwMode="auto">
              <a:xfrm>
                <a:off x="3001" y="2149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0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79" name="Freeform 889"/>
              <p:cNvSpPr>
                <a:spLocks/>
              </p:cNvSpPr>
              <p:nvPr/>
            </p:nvSpPr>
            <p:spPr bwMode="auto">
              <a:xfrm>
                <a:off x="2999" y="2148"/>
                <a:ext cx="4" cy="4"/>
              </a:xfrm>
              <a:custGeom>
                <a:avLst/>
                <a:gdLst>
                  <a:gd name="T0" fmla="*/ 0 w 4"/>
                  <a:gd name="T1" fmla="*/ 3 h 4"/>
                  <a:gd name="T2" fmla="*/ 2 w 4"/>
                  <a:gd name="T3" fmla="*/ 4 h 4"/>
                  <a:gd name="T4" fmla="*/ 4 w 4"/>
                  <a:gd name="T5" fmla="*/ 1 h 4"/>
                  <a:gd name="T6" fmla="*/ 4 w 4"/>
                  <a:gd name="T7" fmla="*/ 0 h 4"/>
                  <a:gd name="T8" fmla="*/ 0 w 4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3"/>
                    </a:moveTo>
                    <a:lnTo>
                      <a:pt x="2" y="4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80" name="Freeform 890"/>
              <p:cNvSpPr>
                <a:spLocks/>
              </p:cNvSpPr>
              <p:nvPr/>
            </p:nvSpPr>
            <p:spPr bwMode="auto">
              <a:xfrm>
                <a:off x="2995" y="2147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1 w 7"/>
                  <a:gd name="T3" fmla="*/ 7 h 7"/>
                  <a:gd name="T4" fmla="*/ 7 w 7"/>
                  <a:gd name="T5" fmla="*/ 1 h 7"/>
                  <a:gd name="T6" fmla="*/ 7 w 7"/>
                  <a:gd name="T7" fmla="*/ 0 h 7"/>
                  <a:gd name="T8" fmla="*/ 0 w 7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1" y="7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81" name="Freeform 891"/>
              <p:cNvSpPr>
                <a:spLocks/>
              </p:cNvSpPr>
              <p:nvPr/>
            </p:nvSpPr>
            <p:spPr bwMode="auto">
              <a:xfrm>
                <a:off x="2997" y="2146"/>
                <a:ext cx="4" cy="4"/>
              </a:xfrm>
              <a:custGeom>
                <a:avLst/>
                <a:gdLst>
                  <a:gd name="T0" fmla="*/ 0 w 4"/>
                  <a:gd name="T1" fmla="*/ 4 h 4"/>
                  <a:gd name="T2" fmla="*/ 1 w 4"/>
                  <a:gd name="T3" fmla="*/ 4 h 4"/>
                  <a:gd name="T4" fmla="*/ 4 w 4"/>
                  <a:gd name="T5" fmla="*/ 1 h 4"/>
                  <a:gd name="T6" fmla="*/ 4 w 4"/>
                  <a:gd name="T7" fmla="*/ 0 h 4"/>
                  <a:gd name="T8" fmla="*/ 0 w 4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lnTo>
                      <a:pt x="1" y="4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82" name="Freeform 892"/>
              <p:cNvSpPr>
                <a:spLocks/>
              </p:cNvSpPr>
              <p:nvPr/>
            </p:nvSpPr>
            <p:spPr bwMode="auto">
              <a:xfrm>
                <a:off x="2996" y="2146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83" name="Freeform 893"/>
              <p:cNvSpPr>
                <a:spLocks/>
              </p:cNvSpPr>
              <p:nvPr/>
            </p:nvSpPr>
            <p:spPr bwMode="auto">
              <a:xfrm>
                <a:off x="2995" y="2145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84" name="Freeform 894"/>
              <p:cNvSpPr>
                <a:spLocks/>
              </p:cNvSpPr>
              <p:nvPr/>
            </p:nvSpPr>
            <p:spPr bwMode="auto">
              <a:xfrm>
                <a:off x="2994" y="2144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0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85" name="Freeform 895"/>
              <p:cNvSpPr>
                <a:spLocks/>
              </p:cNvSpPr>
              <p:nvPr/>
            </p:nvSpPr>
            <p:spPr bwMode="auto">
              <a:xfrm>
                <a:off x="2993" y="2143"/>
                <a:ext cx="3" cy="5"/>
              </a:xfrm>
              <a:custGeom>
                <a:avLst/>
                <a:gdLst>
                  <a:gd name="T0" fmla="*/ 0 w 3"/>
                  <a:gd name="T1" fmla="*/ 4 h 5"/>
                  <a:gd name="T2" fmla="*/ 0 w 3"/>
                  <a:gd name="T3" fmla="*/ 5 h 5"/>
                  <a:gd name="T4" fmla="*/ 3 w 3"/>
                  <a:gd name="T5" fmla="*/ 1 h 5"/>
                  <a:gd name="T6" fmla="*/ 3 w 3"/>
                  <a:gd name="T7" fmla="*/ 0 h 5"/>
                  <a:gd name="T8" fmla="*/ 0 w 3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0" y="4"/>
                    </a:moveTo>
                    <a:lnTo>
                      <a:pt x="0" y="5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86" name="Freeform 896"/>
              <p:cNvSpPr>
                <a:spLocks/>
              </p:cNvSpPr>
              <p:nvPr/>
            </p:nvSpPr>
            <p:spPr bwMode="auto">
              <a:xfrm>
                <a:off x="2992" y="2143"/>
                <a:ext cx="4" cy="3"/>
              </a:xfrm>
              <a:custGeom>
                <a:avLst/>
                <a:gdLst>
                  <a:gd name="T0" fmla="*/ 0 w 4"/>
                  <a:gd name="T1" fmla="*/ 3 h 3"/>
                  <a:gd name="T2" fmla="*/ 1 w 4"/>
                  <a:gd name="T3" fmla="*/ 3 h 3"/>
                  <a:gd name="T4" fmla="*/ 4 w 4"/>
                  <a:gd name="T5" fmla="*/ 0 h 3"/>
                  <a:gd name="T6" fmla="*/ 3 w 4"/>
                  <a:gd name="T7" fmla="*/ 0 h 3"/>
                  <a:gd name="T8" fmla="*/ 0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1" y="3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87" name="Freeform 897"/>
              <p:cNvSpPr>
                <a:spLocks/>
              </p:cNvSpPr>
              <p:nvPr/>
            </p:nvSpPr>
            <p:spPr bwMode="auto">
              <a:xfrm>
                <a:off x="2992" y="2142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88" name="Freeform 898"/>
              <p:cNvSpPr>
                <a:spLocks/>
              </p:cNvSpPr>
              <p:nvPr/>
            </p:nvSpPr>
            <p:spPr bwMode="auto">
              <a:xfrm>
                <a:off x="2991" y="2141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0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89" name="Freeform 899"/>
              <p:cNvSpPr>
                <a:spLocks/>
              </p:cNvSpPr>
              <p:nvPr/>
            </p:nvSpPr>
            <p:spPr bwMode="auto">
              <a:xfrm>
                <a:off x="2990" y="2140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1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90" name="Freeform 900"/>
              <p:cNvSpPr>
                <a:spLocks/>
              </p:cNvSpPr>
              <p:nvPr/>
            </p:nvSpPr>
            <p:spPr bwMode="auto">
              <a:xfrm>
                <a:off x="2986" y="2139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0 w 6"/>
                  <a:gd name="T3" fmla="*/ 7 h 7"/>
                  <a:gd name="T4" fmla="*/ 6 w 6"/>
                  <a:gd name="T5" fmla="*/ 1 h 7"/>
                  <a:gd name="T6" fmla="*/ 5 w 6"/>
                  <a:gd name="T7" fmla="*/ 0 h 7"/>
                  <a:gd name="T8" fmla="*/ 0 w 6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0" y="7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91" name="Freeform 901"/>
              <p:cNvSpPr>
                <a:spLocks/>
              </p:cNvSpPr>
              <p:nvPr/>
            </p:nvSpPr>
            <p:spPr bwMode="auto">
              <a:xfrm>
                <a:off x="2988" y="2138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0 w 3"/>
                  <a:gd name="T3" fmla="*/ 4 h 4"/>
                  <a:gd name="T4" fmla="*/ 3 w 3"/>
                  <a:gd name="T5" fmla="*/ 1 h 4"/>
                  <a:gd name="T6" fmla="*/ 2 w 3"/>
                  <a:gd name="T7" fmla="*/ 0 h 4"/>
                  <a:gd name="T8" fmla="*/ 0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0" y="4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92" name="Freeform 902"/>
              <p:cNvSpPr>
                <a:spLocks/>
              </p:cNvSpPr>
              <p:nvPr/>
            </p:nvSpPr>
            <p:spPr bwMode="auto">
              <a:xfrm>
                <a:off x="2987" y="2138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93" name="Freeform 903"/>
              <p:cNvSpPr>
                <a:spLocks/>
              </p:cNvSpPr>
              <p:nvPr/>
            </p:nvSpPr>
            <p:spPr bwMode="auto">
              <a:xfrm>
                <a:off x="2986" y="2137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94" name="Freeform 904"/>
              <p:cNvSpPr>
                <a:spLocks/>
              </p:cNvSpPr>
              <p:nvPr/>
            </p:nvSpPr>
            <p:spPr bwMode="auto">
              <a:xfrm>
                <a:off x="2985" y="2136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0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95" name="Freeform 905"/>
              <p:cNvSpPr>
                <a:spLocks/>
              </p:cNvSpPr>
              <p:nvPr/>
            </p:nvSpPr>
            <p:spPr bwMode="auto">
              <a:xfrm>
                <a:off x="2983" y="2135"/>
                <a:ext cx="4" cy="5"/>
              </a:xfrm>
              <a:custGeom>
                <a:avLst/>
                <a:gdLst>
                  <a:gd name="T0" fmla="*/ 0 w 4"/>
                  <a:gd name="T1" fmla="*/ 4 h 5"/>
                  <a:gd name="T2" fmla="*/ 1 w 4"/>
                  <a:gd name="T3" fmla="*/ 5 h 5"/>
                  <a:gd name="T4" fmla="*/ 4 w 4"/>
                  <a:gd name="T5" fmla="*/ 1 h 5"/>
                  <a:gd name="T6" fmla="*/ 4 w 4"/>
                  <a:gd name="T7" fmla="*/ 0 h 5"/>
                  <a:gd name="T8" fmla="*/ 0 w 4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0" y="4"/>
                    </a:moveTo>
                    <a:lnTo>
                      <a:pt x="1" y="5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96" name="Freeform 906"/>
              <p:cNvSpPr>
                <a:spLocks/>
              </p:cNvSpPr>
              <p:nvPr/>
            </p:nvSpPr>
            <p:spPr bwMode="auto">
              <a:xfrm>
                <a:off x="2983" y="2135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97" name="Freeform 907"/>
              <p:cNvSpPr>
                <a:spLocks/>
              </p:cNvSpPr>
              <p:nvPr/>
            </p:nvSpPr>
            <p:spPr bwMode="auto">
              <a:xfrm>
                <a:off x="2982" y="2134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98" name="Freeform 908"/>
              <p:cNvSpPr>
                <a:spLocks/>
              </p:cNvSpPr>
              <p:nvPr/>
            </p:nvSpPr>
            <p:spPr bwMode="auto">
              <a:xfrm>
                <a:off x="2981" y="2133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0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399" name="Freeform 909"/>
              <p:cNvSpPr>
                <a:spLocks/>
              </p:cNvSpPr>
              <p:nvPr/>
            </p:nvSpPr>
            <p:spPr bwMode="auto">
              <a:xfrm>
                <a:off x="2980" y="2132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00" name="Freeform 910"/>
              <p:cNvSpPr>
                <a:spLocks/>
              </p:cNvSpPr>
              <p:nvPr/>
            </p:nvSpPr>
            <p:spPr bwMode="auto">
              <a:xfrm>
                <a:off x="2976" y="2131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1 w 6"/>
                  <a:gd name="T3" fmla="*/ 7 h 7"/>
                  <a:gd name="T4" fmla="*/ 6 w 6"/>
                  <a:gd name="T5" fmla="*/ 1 h 7"/>
                  <a:gd name="T6" fmla="*/ 6 w 6"/>
                  <a:gd name="T7" fmla="*/ 0 h 7"/>
                  <a:gd name="T8" fmla="*/ 0 w 6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1" y="7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01" name="Freeform 911"/>
              <p:cNvSpPr>
                <a:spLocks/>
              </p:cNvSpPr>
              <p:nvPr/>
            </p:nvSpPr>
            <p:spPr bwMode="auto">
              <a:xfrm>
                <a:off x="2978" y="2131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02" name="Freeform 912"/>
              <p:cNvSpPr>
                <a:spLocks/>
              </p:cNvSpPr>
              <p:nvPr/>
            </p:nvSpPr>
            <p:spPr bwMode="auto">
              <a:xfrm>
                <a:off x="2977" y="2130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03" name="Freeform 913"/>
              <p:cNvSpPr>
                <a:spLocks/>
              </p:cNvSpPr>
              <p:nvPr/>
            </p:nvSpPr>
            <p:spPr bwMode="auto">
              <a:xfrm>
                <a:off x="2976" y="2129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0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04" name="Freeform 914"/>
              <p:cNvSpPr>
                <a:spLocks/>
              </p:cNvSpPr>
              <p:nvPr/>
            </p:nvSpPr>
            <p:spPr bwMode="auto">
              <a:xfrm>
                <a:off x="2975" y="2128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05" name="Freeform 915"/>
              <p:cNvSpPr>
                <a:spLocks/>
              </p:cNvSpPr>
              <p:nvPr/>
            </p:nvSpPr>
            <p:spPr bwMode="auto">
              <a:xfrm>
                <a:off x="2974" y="2127"/>
                <a:ext cx="4" cy="5"/>
              </a:xfrm>
              <a:custGeom>
                <a:avLst/>
                <a:gdLst>
                  <a:gd name="T0" fmla="*/ 0 w 4"/>
                  <a:gd name="T1" fmla="*/ 4 h 5"/>
                  <a:gd name="T2" fmla="*/ 0 w 4"/>
                  <a:gd name="T3" fmla="*/ 5 h 5"/>
                  <a:gd name="T4" fmla="*/ 4 w 4"/>
                  <a:gd name="T5" fmla="*/ 1 h 5"/>
                  <a:gd name="T6" fmla="*/ 3 w 4"/>
                  <a:gd name="T7" fmla="*/ 0 h 5"/>
                  <a:gd name="T8" fmla="*/ 0 w 4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0" y="4"/>
                    </a:moveTo>
                    <a:lnTo>
                      <a:pt x="0" y="5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06" name="Freeform 916"/>
              <p:cNvSpPr>
                <a:spLocks/>
              </p:cNvSpPr>
              <p:nvPr/>
            </p:nvSpPr>
            <p:spPr bwMode="auto">
              <a:xfrm>
                <a:off x="2973" y="2127"/>
                <a:ext cx="4" cy="3"/>
              </a:xfrm>
              <a:custGeom>
                <a:avLst/>
                <a:gdLst>
                  <a:gd name="T0" fmla="*/ 0 w 4"/>
                  <a:gd name="T1" fmla="*/ 3 h 3"/>
                  <a:gd name="T2" fmla="*/ 1 w 4"/>
                  <a:gd name="T3" fmla="*/ 3 h 3"/>
                  <a:gd name="T4" fmla="*/ 4 w 4"/>
                  <a:gd name="T5" fmla="*/ 0 h 3"/>
                  <a:gd name="T6" fmla="*/ 3 w 4"/>
                  <a:gd name="T7" fmla="*/ 0 h 3"/>
                  <a:gd name="T8" fmla="*/ 0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1" y="3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07" name="Freeform 917"/>
              <p:cNvSpPr>
                <a:spLocks/>
              </p:cNvSpPr>
              <p:nvPr/>
            </p:nvSpPr>
            <p:spPr bwMode="auto">
              <a:xfrm>
                <a:off x="2973" y="2126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08" name="Freeform 918"/>
              <p:cNvSpPr>
                <a:spLocks/>
              </p:cNvSpPr>
              <p:nvPr/>
            </p:nvSpPr>
            <p:spPr bwMode="auto">
              <a:xfrm>
                <a:off x="2972" y="2125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0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09" name="Freeform 919"/>
              <p:cNvSpPr>
                <a:spLocks/>
              </p:cNvSpPr>
              <p:nvPr/>
            </p:nvSpPr>
            <p:spPr bwMode="auto">
              <a:xfrm>
                <a:off x="2971" y="2124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1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10" name="Freeform 920"/>
              <p:cNvSpPr>
                <a:spLocks/>
              </p:cNvSpPr>
              <p:nvPr/>
            </p:nvSpPr>
            <p:spPr bwMode="auto">
              <a:xfrm>
                <a:off x="2967" y="2123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0 w 6"/>
                  <a:gd name="T3" fmla="*/ 7 h 7"/>
                  <a:gd name="T4" fmla="*/ 6 w 6"/>
                  <a:gd name="T5" fmla="*/ 1 h 7"/>
                  <a:gd name="T6" fmla="*/ 5 w 6"/>
                  <a:gd name="T7" fmla="*/ 0 h 7"/>
                  <a:gd name="T8" fmla="*/ 0 w 6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0" y="7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11" name="Freeform 921"/>
              <p:cNvSpPr>
                <a:spLocks/>
              </p:cNvSpPr>
              <p:nvPr/>
            </p:nvSpPr>
            <p:spPr bwMode="auto">
              <a:xfrm>
                <a:off x="2969" y="2123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12" name="Freeform 922"/>
              <p:cNvSpPr>
                <a:spLocks/>
              </p:cNvSpPr>
              <p:nvPr/>
            </p:nvSpPr>
            <p:spPr bwMode="auto">
              <a:xfrm>
                <a:off x="2968" y="2122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13" name="Freeform 923"/>
              <p:cNvSpPr>
                <a:spLocks/>
              </p:cNvSpPr>
              <p:nvPr/>
            </p:nvSpPr>
            <p:spPr bwMode="auto">
              <a:xfrm>
                <a:off x="2967" y="2121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0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14" name="Freeform 924"/>
              <p:cNvSpPr>
                <a:spLocks/>
              </p:cNvSpPr>
              <p:nvPr/>
            </p:nvSpPr>
            <p:spPr bwMode="auto">
              <a:xfrm>
                <a:off x="2966" y="2120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15" name="Freeform 925"/>
              <p:cNvSpPr>
                <a:spLocks/>
              </p:cNvSpPr>
              <p:nvPr/>
            </p:nvSpPr>
            <p:spPr bwMode="auto">
              <a:xfrm>
                <a:off x="2964" y="2119"/>
                <a:ext cx="4" cy="5"/>
              </a:xfrm>
              <a:custGeom>
                <a:avLst/>
                <a:gdLst>
                  <a:gd name="T0" fmla="*/ 0 w 4"/>
                  <a:gd name="T1" fmla="*/ 4 h 5"/>
                  <a:gd name="T2" fmla="*/ 1 w 4"/>
                  <a:gd name="T3" fmla="*/ 5 h 5"/>
                  <a:gd name="T4" fmla="*/ 4 w 4"/>
                  <a:gd name="T5" fmla="*/ 1 h 5"/>
                  <a:gd name="T6" fmla="*/ 4 w 4"/>
                  <a:gd name="T7" fmla="*/ 0 h 5"/>
                  <a:gd name="T8" fmla="*/ 0 w 4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0" y="4"/>
                    </a:moveTo>
                    <a:lnTo>
                      <a:pt x="1" y="5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16" name="Freeform 926"/>
              <p:cNvSpPr>
                <a:spLocks/>
              </p:cNvSpPr>
              <p:nvPr/>
            </p:nvSpPr>
            <p:spPr bwMode="auto">
              <a:xfrm>
                <a:off x="2964" y="2119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17" name="Freeform 927"/>
              <p:cNvSpPr>
                <a:spLocks/>
              </p:cNvSpPr>
              <p:nvPr/>
            </p:nvSpPr>
            <p:spPr bwMode="auto">
              <a:xfrm>
                <a:off x="2963" y="2118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18" name="Freeform 928"/>
              <p:cNvSpPr>
                <a:spLocks/>
              </p:cNvSpPr>
              <p:nvPr/>
            </p:nvSpPr>
            <p:spPr bwMode="auto">
              <a:xfrm>
                <a:off x="2962" y="2117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0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19" name="Freeform 929"/>
              <p:cNvSpPr>
                <a:spLocks/>
              </p:cNvSpPr>
              <p:nvPr/>
            </p:nvSpPr>
            <p:spPr bwMode="auto">
              <a:xfrm>
                <a:off x="2961" y="2116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20" name="Freeform 930"/>
              <p:cNvSpPr>
                <a:spLocks/>
              </p:cNvSpPr>
              <p:nvPr/>
            </p:nvSpPr>
            <p:spPr bwMode="auto">
              <a:xfrm>
                <a:off x="2957" y="2115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1 w 6"/>
                  <a:gd name="T3" fmla="*/ 7 h 7"/>
                  <a:gd name="T4" fmla="*/ 6 w 6"/>
                  <a:gd name="T5" fmla="*/ 1 h 7"/>
                  <a:gd name="T6" fmla="*/ 6 w 6"/>
                  <a:gd name="T7" fmla="*/ 0 h 7"/>
                  <a:gd name="T8" fmla="*/ 0 w 6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1" y="7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21" name="Freeform 931"/>
              <p:cNvSpPr>
                <a:spLocks/>
              </p:cNvSpPr>
              <p:nvPr/>
            </p:nvSpPr>
            <p:spPr bwMode="auto">
              <a:xfrm>
                <a:off x="2959" y="2115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22" name="Freeform 932"/>
              <p:cNvSpPr>
                <a:spLocks/>
              </p:cNvSpPr>
              <p:nvPr/>
            </p:nvSpPr>
            <p:spPr bwMode="auto">
              <a:xfrm>
                <a:off x="2958" y="2114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23" name="Freeform 933"/>
              <p:cNvSpPr>
                <a:spLocks/>
              </p:cNvSpPr>
              <p:nvPr/>
            </p:nvSpPr>
            <p:spPr bwMode="auto">
              <a:xfrm>
                <a:off x="2957" y="2113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0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24" name="Freeform 934"/>
              <p:cNvSpPr>
                <a:spLocks/>
              </p:cNvSpPr>
              <p:nvPr/>
            </p:nvSpPr>
            <p:spPr bwMode="auto">
              <a:xfrm>
                <a:off x="2956" y="2112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25" name="Freeform 935"/>
              <p:cNvSpPr>
                <a:spLocks/>
              </p:cNvSpPr>
              <p:nvPr/>
            </p:nvSpPr>
            <p:spPr bwMode="auto">
              <a:xfrm>
                <a:off x="2955" y="2111"/>
                <a:ext cx="4" cy="5"/>
              </a:xfrm>
              <a:custGeom>
                <a:avLst/>
                <a:gdLst>
                  <a:gd name="T0" fmla="*/ 0 w 4"/>
                  <a:gd name="T1" fmla="*/ 4 h 5"/>
                  <a:gd name="T2" fmla="*/ 0 w 4"/>
                  <a:gd name="T3" fmla="*/ 5 h 5"/>
                  <a:gd name="T4" fmla="*/ 4 w 4"/>
                  <a:gd name="T5" fmla="*/ 1 h 5"/>
                  <a:gd name="T6" fmla="*/ 3 w 4"/>
                  <a:gd name="T7" fmla="*/ 0 h 5"/>
                  <a:gd name="T8" fmla="*/ 0 w 4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0" y="4"/>
                    </a:moveTo>
                    <a:lnTo>
                      <a:pt x="0" y="5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26" name="Freeform 936"/>
              <p:cNvSpPr>
                <a:spLocks/>
              </p:cNvSpPr>
              <p:nvPr/>
            </p:nvSpPr>
            <p:spPr bwMode="auto">
              <a:xfrm>
                <a:off x="2954" y="2111"/>
                <a:ext cx="4" cy="3"/>
              </a:xfrm>
              <a:custGeom>
                <a:avLst/>
                <a:gdLst>
                  <a:gd name="T0" fmla="*/ 0 w 4"/>
                  <a:gd name="T1" fmla="*/ 3 h 3"/>
                  <a:gd name="T2" fmla="*/ 1 w 4"/>
                  <a:gd name="T3" fmla="*/ 3 h 3"/>
                  <a:gd name="T4" fmla="*/ 4 w 4"/>
                  <a:gd name="T5" fmla="*/ 0 h 3"/>
                  <a:gd name="T6" fmla="*/ 3 w 4"/>
                  <a:gd name="T7" fmla="*/ 0 h 3"/>
                  <a:gd name="T8" fmla="*/ 0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1" y="3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27" name="Freeform 937"/>
              <p:cNvSpPr>
                <a:spLocks/>
              </p:cNvSpPr>
              <p:nvPr/>
            </p:nvSpPr>
            <p:spPr bwMode="auto">
              <a:xfrm>
                <a:off x="2954" y="2110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28" name="Freeform 938"/>
              <p:cNvSpPr>
                <a:spLocks/>
              </p:cNvSpPr>
              <p:nvPr/>
            </p:nvSpPr>
            <p:spPr bwMode="auto">
              <a:xfrm>
                <a:off x="2953" y="2109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0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29" name="Freeform 939"/>
              <p:cNvSpPr>
                <a:spLocks/>
              </p:cNvSpPr>
              <p:nvPr/>
            </p:nvSpPr>
            <p:spPr bwMode="auto">
              <a:xfrm>
                <a:off x="2952" y="2108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1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30" name="Freeform 940"/>
              <p:cNvSpPr>
                <a:spLocks/>
              </p:cNvSpPr>
              <p:nvPr/>
            </p:nvSpPr>
            <p:spPr bwMode="auto">
              <a:xfrm>
                <a:off x="2948" y="2107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0 w 6"/>
                  <a:gd name="T3" fmla="*/ 7 h 7"/>
                  <a:gd name="T4" fmla="*/ 6 w 6"/>
                  <a:gd name="T5" fmla="*/ 1 h 7"/>
                  <a:gd name="T6" fmla="*/ 5 w 6"/>
                  <a:gd name="T7" fmla="*/ 0 h 7"/>
                  <a:gd name="T8" fmla="*/ 0 w 6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0" y="7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31" name="Freeform 941"/>
              <p:cNvSpPr>
                <a:spLocks/>
              </p:cNvSpPr>
              <p:nvPr/>
            </p:nvSpPr>
            <p:spPr bwMode="auto">
              <a:xfrm>
                <a:off x="2950" y="2107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32" name="Freeform 942"/>
              <p:cNvSpPr>
                <a:spLocks/>
              </p:cNvSpPr>
              <p:nvPr/>
            </p:nvSpPr>
            <p:spPr bwMode="auto">
              <a:xfrm>
                <a:off x="2949" y="2106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33" name="Freeform 943"/>
              <p:cNvSpPr>
                <a:spLocks/>
              </p:cNvSpPr>
              <p:nvPr/>
            </p:nvSpPr>
            <p:spPr bwMode="auto">
              <a:xfrm>
                <a:off x="2948" y="2105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0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34" name="Freeform 944"/>
              <p:cNvSpPr>
                <a:spLocks/>
              </p:cNvSpPr>
              <p:nvPr/>
            </p:nvSpPr>
            <p:spPr bwMode="auto">
              <a:xfrm>
                <a:off x="2947" y="2104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35" name="Freeform 945"/>
              <p:cNvSpPr>
                <a:spLocks/>
              </p:cNvSpPr>
              <p:nvPr/>
            </p:nvSpPr>
            <p:spPr bwMode="auto">
              <a:xfrm>
                <a:off x="2945" y="2103"/>
                <a:ext cx="4" cy="5"/>
              </a:xfrm>
              <a:custGeom>
                <a:avLst/>
                <a:gdLst>
                  <a:gd name="T0" fmla="*/ 0 w 4"/>
                  <a:gd name="T1" fmla="*/ 4 h 5"/>
                  <a:gd name="T2" fmla="*/ 1 w 4"/>
                  <a:gd name="T3" fmla="*/ 5 h 5"/>
                  <a:gd name="T4" fmla="*/ 4 w 4"/>
                  <a:gd name="T5" fmla="*/ 1 h 5"/>
                  <a:gd name="T6" fmla="*/ 4 w 4"/>
                  <a:gd name="T7" fmla="*/ 0 h 5"/>
                  <a:gd name="T8" fmla="*/ 0 w 4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0" y="4"/>
                    </a:moveTo>
                    <a:lnTo>
                      <a:pt x="1" y="5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36" name="Freeform 946"/>
              <p:cNvSpPr>
                <a:spLocks/>
              </p:cNvSpPr>
              <p:nvPr/>
            </p:nvSpPr>
            <p:spPr bwMode="auto">
              <a:xfrm>
                <a:off x="2945" y="2103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37" name="Freeform 947"/>
              <p:cNvSpPr>
                <a:spLocks/>
              </p:cNvSpPr>
              <p:nvPr/>
            </p:nvSpPr>
            <p:spPr bwMode="auto">
              <a:xfrm>
                <a:off x="2944" y="2102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38" name="Freeform 948"/>
              <p:cNvSpPr>
                <a:spLocks/>
              </p:cNvSpPr>
              <p:nvPr/>
            </p:nvSpPr>
            <p:spPr bwMode="auto">
              <a:xfrm>
                <a:off x="2943" y="2101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0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39" name="Freeform 949"/>
              <p:cNvSpPr>
                <a:spLocks/>
              </p:cNvSpPr>
              <p:nvPr/>
            </p:nvSpPr>
            <p:spPr bwMode="auto">
              <a:xfrm>
                <a:off x="2942" y="2100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40" name="Freeform 950"/>
              <p:cNvSpPr>
                <a:spLocks/>
              </p:cNvSpPr>
              <p:nvPr/>
            </p:nvSpPr>
            <p:spPr bwMode="auto">
              <a:xfrm>
                <a:off x="2938" y="2099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1 w 6"/>
                  <a:gd name="T3" fmla="*/ 7 h 7"/>
                  <a:gd name="T4" fmla="*/ 6 w 6"/>
                  <a:gd name="T5" fmla="*/ 1 h 7"/>
                  <a:gd name="T6" fmla="*/ 6 w 6"/>
                  <a:gd name="T7" fmla="*/ 0 h 7"/>
                  <a:gd name="T8" fmla="*/ 0 w 6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1" y="7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41" name="Freeform 951"/>
              <p:cNvSpPr>
                <a:spLocks/>
              </p:cNvSpPr>
              <p:nvPr/>
            </p:nvSpPr>
            <p:spPr bwMode="auto">
              <a:xfrm>
                <a:off x="2940" y="2099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42" name="Freeform 952"/>
              <p:cNvSpPr>
                <a:spLocks/>
              </p:cNvSpPr>
              <p:nvPr/>
            </p:nvSpPr>
            <p:spPr bwMode="auto">
              <a:xfrm>
                <a:off x="2939" y="2098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43" name="Freeform 953"/>
              <p:cNvSpPr>
                <a:spLocks/>
              </p:cNvSpPr>
              <p:nvPr/>
            </p:nvSpPr>
            <p:spPr bwMode="auto">
              <a:xfrm>
                <a:off x="2938" y="2097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0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44" name="Freeform 954"/>
              <p:cNvSpPr>
                <a:spLocks/>
              </p:cNvSpPr>
              <p:nvPr/>
            </p:nvSpPr>
            <p:spPr bwMode="auto">
              <a:xfrm>
                <a:off x="2937" y="2096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45" name="Freeform 955"/>
              <p:cNvSpPr>
                <a:spLocks/>
              </p:cNvSpPr>
              <p:nvPr/>
            </p:nvSpPr>
            <p:spPr bwMode="auto">
              <a:xfrm>
                <a:off x="2936" y="2095"/>
                <a:ext cx="4" cy="5"/>
              </a:xfrm>
              <a:custGeom>
                <a:avLst/>
                <a:gdLst>
                  <a:gd name="T0" fmla="*/ 0 w 4"/>
                  <a:gd name="T1" fmla="*/ 5 h 5"/>
                  <a:gd name="T2" fmla="*/ 0 w 4"/>
                  <a:gd name="T3" fmla="*/ 5 h 5"/>
                  <a:gd name="T4" fmla="*/ 4 w 4"/>
                  <a:gd name="T5" fmla="*/ 1 h 5"/>
                  <a:gd name="T6" fmla="*/ 3 w 4"/>
                  <a:gd name="T7" fmla="*/ 0 h 5"/>
                  <a:gd name="T8" fmla="*/ 0 w 4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0" y="5"/>
                    </a:moveTo>
                    <a:lnTo>
                      <a:pt x="0" y="5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46" name="Freeform 956"/>
              <p:cNvSpPr>
                <a:spLocks/>
              </p:cNvSpPr>
              <p:nvPr/>
            </p:nvSpPr>
            <p:spPr bwMode="auto">
              <a:xfrm>
                <a:off x="2935" y="2095"/>
                <a:ext cx="4" cy="3"/>
              </a:xfrm>
              <a:custGeom>
                <a:avLst/>
                <a:gdLst>
                  <a:gd name="T0" fmla="*/ 0 w 4"/>
                  <a:gd name="T1" fmla="*/ 3 h 3"/>
                  <a:gd name="T2" fmla="*/ 1 w 4"/>
                  <a:gd name="T3" fmla="*/ 3 h 3"/>
                  <a:gd name="T4" fmla="*/ 4 w 4"/>
                  <a:gd name="T5" fmla="*/ 0 h 3"/>
                  <a:gd name="T6" fmla="*/ 3 w 4"/>
                  <a:gd name="T7" fmla="*/ 0 h 3"/>
                  <a:gd name="T8" fmla="*/ 0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1" y="3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47" name="Freeform 957"/>
              <p:cNvSpPr>
                <a:spLocks/>
              </p:cNvSpPr>
              <p:nvPr/>
            </p:nvSpPr>
            <p:spPr bwMode="auto">
              <a:xfrm>
                <a:off x="2935" y="2094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48" name="Freeform 958"/>
              <p:cNvSpPr>
                <a:spLocks/>
              </p:cNvSpPr>
              <p:nvPr/>
            </p:nvSpPr>
            <p:spPr bwMode="auto">
              <a:xfrm>
                <a:off x="2934" y="2093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0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49" name="Freeform 959"/>
              <p:cNvSpPr>
                <a:spLocks/>
              </p:cNvSpPr>
              <p:nvPr/>
            </p:nvSpPr>
            <p:spPr bwMode="auto">
              <a:xfrm>
                <a:off x="2933" y="2092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1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50" name="Freeform 960"/>
              <p:cNvSpPr>
                <a:spLocks/>
              </p:cNvSpPr>
              <p:nvPr/>
            </p:nvSpPr>
            <p:spPr bwMode="auto">
              <a:xfrm>
                <a:off x="2929" y="2092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6 w 6"/>
                  <a:gd name="T5" fmla="*/ 0 h 6"/>
                  <a:gd name="T6" fmla="*/ 5 w 6"/>
                  <a:gd name="T7" fmla="*/ 0 h 6"/>
                  <a:gd name="T8" fmla="*/ 0 w 6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51" name="Freeform 961"/>
              <p:cNvSpPr>
                <a:spLocks/>
              </p:cNvSpPr>
              <p:nvPr/>
            </p:nvSpPr>
            <p:spPr bwMode="auto">
              <a:xfrm>
                <a:off x="2931" y="2091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52" name="Freeform 962"/>
              <p:cNvSpPr>
                <a:spLocks/>
              </p:cNvSpPr>
              <p:nvPr/>
            </p:nvSpPr>
            <p:spPr bwMode="auto">
              <a:xfrm>
                <a:off x="2930" y="2090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53" name="Freeform 963"/>
              <p:cNvSpPr>
                <a:spLocks/>
              </p:cNvSpPr>
              <p:nvPr/>
            </p:nvSpPr>
            <p:spPr bwMode="auto">
              <a:xfrm>
                <a:off x="2929" y="2089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0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54" name="Freeform 964"/>
              <p:cNvSpPr>
                <a:spLocks/>
              </p:cNvSpPr>
              <p:nvPr/>
            </p:nvSpPr>
            <p:spPr bwMode="auto">
              <a:xfrm>
                <a:off x="2928" y="2088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55" name="Freeform 965"/>
              <p:cNvSpPr>
                <a:spLocks/>
              </p:cNvSpPr>
              <p:nvPr/>
            </p:nvSpPr>
            <p:spPr bwMode="auto">
              <a:xfrm>
                <a:off x="2926" y="2087"/>
                <a:ext cx="4" cy="5"/>
              </a:xfrm>
              <a:custGeom>
                <a:avLst/>
                <a:gdLst>
                  <a:gd name="T0" fmla="*/ 0 w 4"/>
                  <a:gd name="T1" fmla="*/ 5 h 5"/>
                  <a:gd name="T2" fmla="*/ 1 w 4"/>
                  <a:gd name="T3" fmla="*/ 5 h 5"/>
                  <a:gd name="T4" fmla="*/ 4 w 4"/>
                  <a:gd name="T5" fmla="*/ 1 h 5"/>
                  <a:gd name="T6" fmla="*/ 4 w 4"/>
                  <a:gd name="T7" fmla="*/ 0 h 5"/>
                  <a:gd name="T8" fmla="*/ 0 w 4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0" y="5"/>
                    </a:moveTo>
                    <a:lnTo>
                      <a:pt x="1" y="5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56" name="Freeform 966"/>
              <p:cNvSpPr>
                <a:spLocks/>
              </p:cNvSpPr>
              <p:nvPr/>
            </p:nvSpPr>
            <p:spPr bwMode="auto">
              <a:xfrm>
                <a:off x="2926" y="2087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57" name="Freeform 967"/>
              <p:cNvSpPr>
                <a:spLocks/>
              </p:cNvSpPr>
              <p:nvPr/>
            </p:nvSpPr>
            <p:spPr bwMode="auto">
              <a:xfrm>
                <a:off x="2925" y="2086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58" name="Freeform 968"/>
              <p:cNvSpPr>
                <a:spLocks/>
              </p:cNvSpPr>
              <p:nvPr/>
            </p:nvSpPr>
            <p:spPr bwMode="auto">
              <a:xfrm>
                <a:off x="2924" y="2085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0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59" name="Freeform 969"/>
              <p:cNvSpPr>
                <a:spLocks/>
              </p:cNvSpPr>
              <p:nvPr/>
            </p:nvSpPr>
            <p:spPr bwMode="auto">
              <a:xfrm>
                <a:off x="2923" y="2084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60" name="Freeform 970"/>
              <p:cNvSpPr>
                <a:spLocks/>
              </p:cNvSpPr>
              <p:nvPr/>
            </p:nvSpPr>
            <p:spPr bwMode="auto">
              <a:xfrm>
                <a:off x="2919" y="2083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1 w 6"/>
                  <a:gd name="T3" fmla="*/ 7 h 7"/>
                  <a:gd name="T4" fmla="*/ 6 w 6"/>
                  <a:gd name="T5" fmla="*/ 1 h 7"/>
                  <a:gd name="T6" fmla="*/ 6 w 6"/>
                  <a:gd name="T7" fmla="*/ 0 h 7"/>
                  <a:gd name="T8" fmla="*/ 0 w 6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1" y="7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61" name="Freeform 971"/>
              <p:cNvSpPr>
                <a:spLocks/>
              </p:cNvSpPr>
              <p:nvPr/>
            </p:nvSpPr>
            <p:spPr bwMode="auto">
              <a:xfrm>
                <a:off x="3011" y="2136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  <a:gd name="T6" fmla="*/ 1 w 1"/>
                  <a:gd name="T7" fmla="*/ 0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62" name="Freeform 972"/>
              <p:cNvSpPr>
                <a:spLocks/>
              </p:cNvSpPr>
              <p:nvPr/>
            </p:nvSpPr>
            <p:spPr bwMode="auto">
              <a:xfrm>
                <a:off x="3015" y="2134"/>
                <a:ext cx="14" cy="9"/>
              </a:xfrm>
              <a:custGeom>
                <a:avLst/>
                <a:gdLst>
                  <a:gd name="T0" fmla="*/ 1 w 14"/>
                  <a:gd name="T1" fmla="*/ 1 h 9"/>
                  <a:gd name="T2" fmla="*/ 0 w 14"/>
                  <a:gd name="T3" fmla="*/ 4 h 9"/>
                  <a:gd name="T4" fmla="*/ 13 w 14"/>
                  <a:gd name="T5" fmla="*/ 9 h 9"/>
                  <a:gd name="T6" fmla="*/ 14 w 14"/>
                  <a:gd name="T7" fmla="*/ 0 h 9"/>
                  <a:gd name="T8" fmla="*/ 1 w 14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9">
                    <a:moveTo>
                      <a:pt x="1" y="1"/>
                    </a:moveTo>
                    <a:lnTo>
                      <a:pt x="0" y="4"/>
                    </a:lnTo>
                    <a:lnTo>
                      <a:pt x="13" y="9"/>
                    </a:lnTo>
                    <a:lnTo>
                      <a:pt x="14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81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63" name="Freeform 973"/>
              <p:cNvSpPr>
                <a:spLocks/>
              </p:cNvSpPr>
              <p:nvPr/>
            </p:nvSpPr>
            <p:spPr bwMode="auto">
              <a:xfrm>
                <a:off x="3015" y="2134"/>
                <a:ext cx="14" cy="9"/>
              </a:xfrm>
              <a:custGeom>
                <a:avLst/>
                <a:gdLst>
                  <a:gd name="T0" fmla="*/ 1 w 14"/>
                  <a:gd name="T1" fmla="*/ 1 h 9"/>
                  <a:gd name="T2" fmla="*/ 0 w 14"/>
                  <a:gd name="T3" fmla="*/ 4 h 9"/>
                  <a:gd name="T4" fmla="*/ 13 w 14"/>
                  <a:gd name="T5" fmla="*/ 9 h 9"/>
                  <a:gd name="T6" fmla="*/ 14 w 14"/>
                  <a:gd name="T7" fmla="*/ 0 h 9"/>
                  <a:gd name="T8" fmla="*/ 1 w 14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9">
                    <a:moveTo>
                      <a:pt x="1" y="1"/>
                    </a:moveTo>
                    <a:lnTo>
                      <a:pt x="0" y="4"/>
                    </a:lnTo>
                    <a:lnTo>
                      <a:pt x="13" y="9"/>
                    </a:lnTo>
                    <a:lnTo>
                      <a:pt x="14" y="0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64" name="Freeform 974"/>
              <p:cNvSpPr>
                <a:spLocks/>
              </p:cNvSpPr>
              <p:nvPr/>
            </p:nvSpPr>
            <p:spPr bwMode="auto">
              <a:xfrm>
                <a:off x="3016" y="2135"/>
                <a:ext cx="13" cy="2"/>
              </a:xfrm>
              <a:custGeom>
                <a:avLst/>
                <a:gdLst>
                  <a:gd name="T0" fmla="*/ 0 w 13"/>
                  <a:gd name="T1" fmla="*/ 1 h 2"/>
                  <a:gd name="T2" fmla="*/ 0 w 13"/>
                  <a:gd name="T3" fmla="*/ 1 h 2"/>
                  <a:gd name="T4" fmla="*/ 13 w 13"/>
                  <a:gd name="T5" fmla="*/ 2 h 2"/>
                  <a:gd name="T6" fmla="*/ 13 w 13"/>
                  <a:gd name="T7" fmla="*/ 0 h 2"/>
                  <a:gd name="T8" fmla="*/ 0 w 1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">
                    <a:moveTo>
                      <a:pt x="0" y="1"/>
                    </a:moveTo>
                    <a:lnTo>
                      <a:pt x="0" y="1"/>
                    </a:lnTo>
                    <a:lnTo>
                      <a:pt x="13" y="2"/>
                    </a:lnTo>
                    <a:lnTo>
                      <a:pt x="13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65" name="Freeform 975"/>
              <p:cNvSpPr>
                <a:spLocks/>
              </p:cNvSpPr>
              <p:nvPr/>
            </p:nvSpPr>
            <p:spPr bwMode="auto">
              <a:xfrm>
                <a:off x="3016" y="2135"/>
                <a:ext cx="13" cy="2"/>
              </a:xfrm>
              <a:custGeom>
                <a:avLst/>
                <a:gdLst>
                  <a:gd name="T0" fmla="*/ 0 w 13"/>
                  <a:gd name="T1" fmla="*/ 1 h 2"/>
                  <a:gd name="T2" fmla="*/ 0 w 13"/>
                  <a:gd name="T3" fmla="*/ 1 h 2"/>
                  <a:gd name="T4" fmla="*/ 13 w 13"/>
                  <a:gd name="T5" fmla="*/ 2 h 2"/>
                  <a:gd name="T6" fmla="*/ 13 w 13"/>
                  <a:gd name="T7" fmla="*/ 0 h 2"/>
                  <a:gd name="T8" fmla="*/ 0 w 1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">
                    <a:moveTo>
                      <a:pt x="0" y="1"/>
                    </a:moveTo>
                    <a:lnTo>
                      <a:pt x="0" y="1"/>
                    </a:lnTo>
                    <a:lnTo>
                      <a:pt x="13" y="2"/>
                    </a:lnTo>
                    <a:lnTo>
                      <a:pt x="13" y="0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66" name="Freeform 976"/>
              <p:cNvSpPr>
                <a:spLocks/>
              </p:cNvSpPr>
              <p:nvPr/>
            </p:nvSpPr>
            <p:spPr bwMode="auto">
              <a:xfrm>
                <a:off x="3015" y="2136"/>
                <a:ext cx="14" cy="4"/>
              </a:xfrm>
              <a:custGeom>
                <a:avLst/>
                <a:gdLst>
                  <a:gd name="T0" fmla="*/ 1 w 14"/>
                  <a:gd name="T1" fmla="*/ 0 h 4"/>
                  <a:gd name="T2" fmla="*/ 0 w 14"/>
                  <a:gd name="T3" fmla="*/ 1 h 4"/>
                  <a:gd name="T4" fmla="*/ 14 w 14"/>
                  <a:gd name="T5" fmla="*/ 4 h 4"/>
                  <a:gd name="T6" fmla="*/ 14 w 14"/>
                  <a:gd name="T7" fmla="*/ 1 h 4"/>
                  <a:gd name="T8" fmla="*/ 1 w 1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4">
                    <a:moveTo>
                      <a:pt x="1" y="0"/>
                    </a:moveTo>
                    <a:lnTo>
                      <a:pt x="0" y="1"/>
                    </a:lnTo>
                    <a:lnTo>
                      <a:pt x="14" y="4"/>
                    </a:lnTo>
                    <a:lnTo>
                      <a:pt x="14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67" name="Freeform 977"/>
              <p:cNvSpPr>
                <a:spLocks/>
              </p:cNvSpPr>
              <p:nvPr/>
            </p:nvSpPr>
            <p:spPr bwMode="auto">
              <a:xfrm>
                <a:off x="3015" y="2136"/>
                <a:ext cx="14" cy="4"/>
              </a:xfrm>
              <a:custGeom>
                <a:avLst/>
                <a:gdLst>
                  <a:gd name="T0" fmla="*/ 1 w 14"/>
                  <a:gd name="T1" fmla="*/ 0 h 4"/>
                  <a:gd name="T2" fmla="*/ 0 w 14"/>
                  <a:gd name="T3" fmla="*/ 1 h 4"/>
                  <a:gd name="T4" fmla="*/ 14 w 14"/>
                  <a:gd name="T5" fmla="*/ 4 h 4"/>
                  <a:gd name="T6" fmla="*/ 14 w 14"/>
                  <a:gd name="T7" fmla="*/ 1 h 4"/>
                  <a:gd name="T8" fmla="*/ 1 w 1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4">
                    <a:moveTo>
                      <a:pt x="1" y="0"/>
                    </a:moveTo>
                    <a:lnTo>
                      <a:pt x="0" y="1"/>
                    </a:lnTo>
                    <a:lnTo>
                      <a:pt x="14" y="4"/>
                    </a:lnTo>
                    <a:lnTo>
                      <a:pt x="14" y="1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68" name="Freeform 978"/>
              <p:cNvSpPr>
                <a:spLocks/>
              </p:cNvSpPr>
              <p:nvPr/>
            </p:nvSpPr>
            <p:spPr bwMode="auto">
              <a:xfrm>
                <a:off x="3015" y="2136"/>
                <a:ext cx="14" cy="3"/>
              </a:xfrm>
              <a:custGeom>
                <a:avLst/>
                <a:gdLst>
                  <a:gd name="T0" fmla="*/ 0 w 14"/>
                  <a:gd name="T1" fmla="*/ 0 h 3"/>
                  <a:gd name="T2" fmla="*/ 0 w 14"/>
                  <a:gd name="T3" fmla="*/ 1 h 3"/>
                  <a:gd name="T4" fmla="*/ 14 w 14"/>
                  <a:gd name="T5" fmla="*/ 3 h 3"/>
                  <a:gd name="T6" fmla="*/ 14 w 14"/>
                  <a:gd name="T7" fmla="*/ 2 h 3"/>
                  <a:gd name="T8" fmla="*/ 0 w 1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3">
                    <a:moveTo>
                      <a:pt x="0" y="0"/>
                    </a:moveTo>
                    <a:lnTo>
                      <a:pt x="0" y="1"/>
                    </a:lnTo>
                    <a:lnTo>
                      <a:pt x="14" y="3"/>
                    </a:lnTo>
                    <a:lnTo>
                      <a:pt x="1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69" name="Freeform 979"/>
              <p:cNvSpPr>
                <a:spLocks/>
              </p:cNvSpPr>
              <p:nvPr/>
            </p:nvSpPr>
            <p:spPr bwMode="auto">
              <a:xfrm>
                <a:off x="3015" y="2136"/>
                <a:ext cx="14" cy="3"/>
              </a:xfrm>
              <a:custGeom>
                <a:avLst/>
                <a:gdLst>
                  <a:gd name="T0" fmla="*/ 0 w 14"/>
                  <a:gd name="T1" fmla="*/ 0 h 3"/>
                  <a:gd name="T2" fmla="*/ 0 w 14"/>
                  <a:gd name="T3" fmla="*/ 1 h 3"/>
                  <a:gd name="T4" fmla="*/ 14 w 14"/>
                  <a:gd name="T5" fmla="*/ 3 h 3"/>
                  <a:gd name="T6" fmla="*/ 14 w 14"/>
                  <a:gd name="T7" fmla="*/ 2 h 3"/>
                  <a:gd name="T8" fmla="*/ 0 w 1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3">
                    <a:moveTo>
                      <a:pt x="0" y="0"/>
                    </a:moveTo>
                    <a:lnTo>
                      <a:pt x="0" y="1"/>
                    </a:lnTo>
                    <a:lnTo>
                      <a:pt x="14" y="3"/>
                    </a:lnTo>
                    <a:lnTo>
                      <a:pt x="14" y="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70" name="Freeform 980"/>
              <p:cNvSpPr>
                <a:spLocks/>
              </p:cNvSpPr>
              <p:nvPr/>
            </p:nvSpPr>
            <p:spPr bwMode="auto">
              <a:xfrm>
                <a:off x="3015" y="2137"/>
                <a:ext cx="14" cy="2"/>
              </a:xfrm>
              <a:custGeom>
                <a:avLst/>
                <a:gdLst>
                  <a:gd name="T0" fmla="*/ 0 w 14"/>
                  <a:gd name="T1" fmla="*/ 0 h 2"/>
                  <a:gd name="T2" fmla="*/ 0 w 14"/>
                  <a:gd name="T3" fmla="*/ 0 h 2"/>
                  <a:gd name="T4" fmla="*/ 14 w 14"/>
                  <a:gd name="T5" fmla="*/ 2 h 2"/>
                  <a:gd name="T6" fmla="*/ 14 w 14"/>
                  <a:gd name="T7" fmla="*/ 2 h 2"/>
                  <a:gd name="T8" fmla="*/ 0 w 1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">
                    <a:moveTo>
                      <a:pt x="0" y="0"/>
                    </a:moveTo>
                    <a:lnTo>
                      <a:pt x="0" y="0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71" name="Freeform 981"/>
              <p:cNvSpPr>
                <a:spLocks/>
              </p:cNvSpPr>
              <p:nvPr/>
            </p:nvSpPr>
            <p:spPr bwMode="auto">
              <a:xfrm>
                <a:off x="3015" y="2137"/>
                <a:ext cx="14" cy="2"/>
              </a:xfrm>
              <a:custGeom>
                <a:avLst/>
                <a:gdLst>
                  <a:gd name="T0" fmla="*/ 0 w 14"/>
                  <a:gd name="T1" fmla="*/ 0 h 2"/>
                  <a:gd name="T2" fmla="*/ 0 w 14"/>
                  <a:gd name="T3" fmla="*/ 0 h 2"/>
                  <a:gd name="T4" fmla="*/ 14 w 14"/>
                  <a:gd name="T5" fmla="*/ 2 h 2"/>
                  <a:gd name="T6" fmla="*/ 14 w 14"/>
                  <a:gd name="T7" fmla="*/ 2 h 2"/>
                  <a:gd name="T8" fmla="*/ 0 w 1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">
                    <a:moveTo>
                      <a:pt x="0" y="0"/>
                    </a:moveTo>
                    <a:lnTo>
                      <a:pt x="0" y="0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72" name="Freeform 982"/>
              <p:cNvSpPr>
                <a:spLocks/>
              </p:cNvSpPr>
              <p:nvPr/>
            </p:nvSpPr>
            <p:spPr bwMode="auto">
              <a:xfrm>
                <a:off x="3015" y="2137"/>
                <a:ext cx="14" cy="3"/>
              </a:xfrm>
              <a:custGeom>
                <a:avLst/>
                <a:gdLst>
                  <a:gd name="T0" fmla="*/ 0 w 14"/>
                  <a:gd name="T1" fmla="*/ 0 h 3"/>
                  <a:gd name="T2" fmla="*/ 0 w 14"/>
                  <a:gd name="T3" fmla="*/ 0 h 3"/>
                  <a:gd name="T4" fmla="*/ 14 w 14"/>
                  <a:gd name="T5" fmla="*/ 3 h 3"/>
                  <a:gd name="T6" fmla="*/ 14 w 14"/>
                  <a:gd name="T7" fmla="*/ 3 h 3"/>
                  <a:gd name="T8" fmla="*/ 0 w 1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3">
                    <a:moveTo>
                      <a:pt x="0" y="0"/>
                    </a:moveTo>
                    <a:lnTo>
                      <a:pt x="0" y="0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AE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73" name="Freeform 983"/>
              <p:cNvSpPr>
                <a:spLocks/>
              </p:cNvSpPr>
              <p:nvPr/>
            </p:nvSpPr>
            <p:spPr bwMode="auto">
              <a:xfrm>
                <a:off x="3015" y="2137"/>
                <a:ext cx="14" cy="3"/>
              </a:xfrm>
              <a:custGeom>
                <a:avLst/>
                <a:gdLst>
                  <a:gd name="T0" fmla="*/ 0 w 14"/>
                  <a:gd name="T1" fmla="*/ 0 h 3"/>
                  <a:gd name="T2" fmla="*/ 0 w 14"/>
                  <a:gd name="T3" fmla="*/ 0 h 3"/>
                  <a:gd name="T4" fmla="*/ 14 w 14"/>
                  <a:gd name="T5" fmla="*/ 3 h 3"/>
                  <a:gd name="T6" fmla="*/ 14 w 14"/>
                  <a:gd name="T7" fmla="*/ 3 h 3"/>
                  <a:gd name="T8" fmla="*/ 0 w 1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3">
                    <a:moveTo>
                      <a:pt x="0" y="0"/>
                    </a:moveTo>
                    <a:lnTo>
                      <a:pt x="0" y="0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74" name="Freeform 984"/>
              <p:cNvSpPr>
                <a:spLocks/>
              </p:cNvSpPr>
              <p:nvPr/>
            </p:nvSpPr>
            <p:spPr bwMode="auto">
              <a:xfrm>
                <a:off x="3029" y="214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75" name="Freeform 985"/>
              <p:cNvSpPr>
                <a:spLocks/>
              </p:cNvSpPr>
              <p:nvPr/>
            </p:nvSpPr>
            <p:spPr bwMode="auto">
              <a:xfrm>
                <a:off x="3029" y="214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76" name="Freeform 986"/>
              <p:cNvSpPr>
                <a:spLocks/>
              </p:cNvSpPr>
              <p:nvPr/>
            </p:nvSpPr>
            <p:spPr bwMode="auto">
              <a:xfrm>
                <a:off x="3015" y="2138"/>
                <a:ext cx="14" cy="4"/>
              </a:xfrm>
              <a:custGeom>
                <a:avLst/>
                <a:gdLst>
                  <a:gd name="T0" fmla="*/ 0 w 14"/>
                  <a:gd name="T1" fmla="*/ 0 h 4"/>
                  <a:gd name="T2" fmla="*/ 0 w 14"/>
                  <a:gd name="T3" fmla="*/ 0 h 4"/>
                  <a:gd name="T4" fmla="*/ 14 w 14"/>
                  <a:gd name="T5" fmla="*/ 4 h 4"/>
                  <a:gd name="T6" fmla="*/ 14 w 14"/>
                  <a:gd name="T7" fmla="*/ 4 h 4"/>
                  <a:gd name="T8" fmla="*/ 0 w 1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4">
                    <a:moveTo>
                      <a:pt x="0" y="0"/>
                    </a:moveTo>
                    <a:lnTo>
                      <a:pt x="0" y="0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AE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77" name="Freeform 987"/>
              <p:cNvSpPr>
                <a:spLocks/>
              </p:cNvSpPr>
              <p:nvPr/>
            </p:nvSpPr>
            <p:spPr bwMode="auto">
              <a:xfrm>
                <a:off x="3015" y="2138"/>
                <a:ext cx="14" cy="4"/>
              </a:xfrm>
              <a:custGeom>
                <a:avLst/>
                <a:gdLst>
                  <a:gd name="T0" fmla="*/ 0 w 14"/>
                  <a:gd name="T1" fmla="*/ 0 h 4"/>
                  <a:gd name="T2" fmla="*/ 0 w 14"/>
                  <a:gd name="T3" fmla="*/ 0 h 4"/>
                  <a:gd name="T4" fmla="*/ 14 w 14"/>
                  <a:gd name="T5" fmla="*/ 4 h 4"/>
                  <a:gd name="T6" fmla="*/ 14 w 14"/>
                  <a:gd name="T7" fmla="*/ 4 h 4"/>
                  <a:gd name="T8" fmla="*/ 0 w 1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4">
                    <a:moveTo>
                      <a:pt x="0" y="0"/>
                    </a:moveTo>
                    <a:lnTo>
                      <a:pt x="0" y="0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78" name="Freeform 988"/>
              <p:cNvSpPr>
                <a:spLocks/>
              </p:cNvSpPr>
              <p:nvPr/>
            </p:nvSpPr>
            <p:spPr bwMode="auto">
              <a:xfrm>
                <a:off x="3015" y="2137"/>
                <a:ext cx="14" cy="3"/>
              </a:xfrm>
              <a:custGeom>
                <a:avLst/>
                <a:gdLst>
                  <a:gd name="T0" fmla="*/ 0 w 14"/>
                  <a:gd name="T1" fmla="*/ 0 h 3"/>
                  <a:gd name="T2" fmla="*/ 0 w 14"/>
                  <a:gd name="T3" fmla="*/ 0 h 3"/>
                  <a:gd name="T4" fmla="*/ 0 w 14"/>
                  <a:gd name="T5" fmla="*/ 0 h 3"/>
                  <a:gd name="T6" fmla="*/ 0 w 14"/>
                  <a:gd name="T7" fmla="*/ 0 h 3"/>
                  <a:gd name="T8" fmla="*/ 14 w 14"/>
                  <a:gd name="T9" fmla="*/ 3 h 3"/>
                  <a:gd name="T10" fmla="*/ 14 w 14"/>
                  <a:gd name="T11" fmla="*/ 3 h 3"/>
                  <a:gd name="T12" fmla="*/ 14 w 14"/>
                  <a:gd name="T13" fmla="*/ 3 h 3"/>
                  <a:gd name="T14" fmla="*/ 14 w 14"/>
                  <a:gd name="T15" fmla="*/ 3 h 3"/>
                  <a:gd name="T16" fmla="*/ 14 w 14"/>
                  <a:gd name="T17" fmla="*/ 3 h 3"/>
                  <a:gd name="T18" fmla="*/ 14 w 14"/>
                  <a:gd name="T19" fmla="*/ 3 h 3"/>
                  <a:gd name="T20" fmla="*/ 14 w 14"/>
                  <a:gd name="T21" fmla="*/ 3 h 3"/>
                  <a:gd name="T22" fmla="*/ 14 w 14"/>
                  <a:gd name="T23" fmla="*/ 3 h 3"/>
                  <a:gd name="T24" fmla="*/ 14 w 14"/>
                  <a:gd name="T25" fmla="*/ 3 h 3"/>
                  <a:gd name="T26" fmla="*/ 14 w 14"/>
                  <a:gd name="T27" fmla="*/ 3 h 3"/>
                  <a:gd name="T28" fmla="*/ 0 w 14"/>
                  <a:gd name="T29" fmla="*/ 0 h 3"/>
                  <a:gd name="T30" fmla="*/ 0 w 14"/>
                  <a:gd name="T3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DAD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79" name="Freeform 989"/>
              <p:cNvSpPr>
                <a:spLocks/>
              </p:cNvSpPr>
              <p:nvPr/>
            </p:nvSpPr>
            <p:spPr bwMode="auto">
              <a:xfrm>
                <a:off x="3015" y="2137"/>
                <a:ext cx="14" cy="3"/>
              </a:xfrm>
              <a:custGeom>
                <a:avLst/>
                <a:gdLst>
                  <a:gd name="T0" fmla="*/ 0 w 14"/>
                  <a:gd name="T1" fmla="*/ 0 h 3"/>
                  <a:gd name="T2" fmla="*/ 0 w 14"/>
                  <a:gd name="T3" fmla="*/ 0 h 3"/>
                  <a:gd name="T4" fmla="*/ 0 w 14"/>
                  <a:gd name="T5" fmla="*/ 0 h 3"/>
                  <a:gd name="T6" fmla="*/ 0 w 14"/>
                  <a:gd name="T7" fmla="*/ 0 h 3"/>
                  <a:gd name="T8" fmla="*/ 14 w 14"/>
                  <a:gd name="T9" fmla="*/ 3 h 3"/>
                  <a:gd name="T10" fmla="*/ 14 w 14"/>
                  <a:gd name="T11" fmla="*/ 3 h 3"/>
                  <a:gd name="T12" fmla="*/ 14 w 14"/>
                  <a:gd name="T13" fmla="*/ 3 h 3"/>
                  <a:gd name="T14" fmla="*/ 14 w 14"/>
                  <a:gd name="T15" fmla="*/ 3 h 3"/>
                  <a:gd name="T16" fmla="*/ 14 w 14"/>
                  <a:gd name="T17" fmla="*/ 3 h 3"/>
                  <a:gd name="T18" fmla="*/ 14 w 14"/>
                  <a:gd name="T19" fmla="*/ 3 h 3"/>
                  <a:gd name="T20" fmla="*/ 14 w 14"/>
                  <a:gd name="T21" fmla="*/ 3 h 3"/>
                  <a:gd name="T22" fmla="*/ 14 w 14"/>
                  <a:gd name="T23" fmla="*/ 3 h 3"/>
                  <a:gd name="T24" fmla="*/ 14 w 14"/>
                  <a:gd name="T25" fmla="*/ 3 h 3"/>
                  <a:gd name="T26" fmla="*/ 14 w 14"/>
                  <a:gd name="T27" fmla="*/ 3 h 3"/>
                  <a:gd name="T28" fmla="*/ 0 w 14"/>
                  <a:gd name="T29" fmla="*/ 0 h 3"/>
                  <a:gd name="T30" fmla="*/ 0 w 14"/>
                  <a:gd name="T3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80" name="Freeform 990"/>
              <p:cNvSpPr>
                <a:spLocks/>
              </p:cNvSpPr>
              <p:nvPr/>
            </p:nvSpPr>
            <p:spPr bwMode="auto">
              <a:xfrm>
                <a:off x="3029" y="214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DAD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81" name="Freeform 991"/>
              <p:cNvSpPr>
                <a:spLocks/>
              </p:cNvSpPr>
              <p:nvPr/>
            </p:nvSpPr>
            <p:spPr bwMode="auto">
              <a:xfrm>
                <a:off x="3029" y="214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82" name="Freeform 992"/>
              <p:cNvSpPr>
                <a:spLocks/>
              </p:cNvSpPr>
              <p:nvPr/>
            </p:nvSpPr>
            <p:spPr bwMode="auto">
              <a:xfrm>
                <a:off x="3015" y="2138"/>
                <a:ext cx="14" cy="4"/>
              </a:xfrm>
              <a:custGeom>
                <a:avLst/>
                <a:gdLst>
                  <a:gd name="T0" fmla="*/ 0 w 14"/>
                  <a:gd name="T1" fmla="*/ 0 h 4"/>
                  <a:gd name="T2" fmla="*/ 0 w 14"/>
                  <a:gd name="T3" fmla="*/ 0 h 4"/>
                  <a:gd name="T4" fmla="*/ 14 w 14"/>
                  <a:gd name="T5" fmla="*/ 4 h 4"/>
                  <a:gd name="T6" fmla="*/ 14 w 14"/>
                  <a:gd name="T7" fmla="*/ 4 h 4"/>
                  <a:gd name="T8" fmla="*/ 0 w 1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4">
                    <a:moveTo>
                      <a:pt x="0" y="0"/>
                    </a:moveTo>
                    <a:lnTo>
                      <a:pt x="0" y="0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DAD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83" name="Freeform 993"/>
              <p:cNvSpPr>
                <a:spLocks/>
              </p:cNvSpPr>
              <p:nvPr/>
            </p:nvSpPr>
            <p:spPr bwMode="auto">
              <a:xfrm>
                <a:off x="3015" y="2138"/>
                <a:ext cx="14" cy="4"/>
              </a:xfrm>
              <a:custGeom>
                <a:avLst/>
                <a:gdLst>
                  <a:gd name="T0" fmla="*/ 0 w 14"/>
                  <a:gd name="T1" fmla="*/ 0 h 4"/>
                  <a:gd name="T2" fmla="*/ 0 w 14"/>
                  <a:gd name="T3" fmla="*/ 0 h 4"/>
                  <a:gd name="T4" fmla="*/ 14 w 14"/>
                  <a:gd name="T5" fmla="*/ 4 h 4"/>
                  <a:gd name="T6" fmla="*/ 14 w 14"/>
                  <a:gd name="T7" fmla="*/ 4 h 4"/>
                  <a:gd name="T8" fmla="*/ 0 w 1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4">
                    <a:moveTo>
                      <a:pt x="0" y="0"/>
                    </a:moveTo>
                    <a:lnTo>
                      <a:pt x="0" y="0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84" name="Freeform 994"/>
              <p:cNvSpPr>
                <a:spLocks/>
              </p:cNvSpPr>
              <p:nvPr/>
            </p:nvSpPr>
            <p:spPr bwMode="auto">
              <a:xfrm>
                <a:off x="3015" y="2137"/>
                <a:ext cx="14" cy="3"/>
              </a:xfrm>
              <a:custGeom>
                <a:avLst/>
                <a:gdLst>
                  <a:gd name="T0" fmla="*/ 0 w 14"/>
                  <a:gd name="T1" fmla="*/ 0 h 3"/>
                  <a:gd name="T2" fmla="*/ 0 w 14"/>
                  <a:gd name="T3" fmla="*/ 0 h 3"/>
                  <a:gd name="T4" fmla="*/ 14 w 14"/>
                  <a:gd name="T5" fmla="*/ 3 h 3"/>
                  <a:gd name="T6" fmla="*/ 14 w 14"/>
                  <a:gd name="T7" fmla="*/ 3 h 3"/>
                  <a:gd name="T8" fmla="*/ 0 w 1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3">
                    <a:moveTo>
                      <a:pt x="0" y="0"/>
                    </a:moveTo>
                    <a:lnTo>
                      <a:pt x="0" y="0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CAD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85" name="Freeform 995"/>
              <p:cNvSpPr>
                <a:spLocks/>
              </p:cNvSpPr>
              <p:nvPr/>
            </p:nvSpPr>
            <p:spPr bwMode="auto">
              <a:xfrm>
                <a:off x="3015" y="2137"/>
                <a:ext cx="14" cy="3"/>
              </a:xfrm>
              <a:custGeom>
                <a:avLst/>
                <a:gdLst>
                  <a:gd name="T0" fmla="*/ 0 w 14"/>
                  <a:gd name="T1" fmla="*/ 0 h 3"/>
                  <a:gd name="T2" fmla="*/ 0 w 14"/>
                  <a:gd name="T3" fmla="*/ 0 h 3"/>
                  <a:gd name="T4" fmla="*/ 14 w 14"/>
                  <a:gd name="T5" fmla="*/ 3 h 3"/>
                  <a:gd name="T6" fmla="*/ 14 w 14"/>
                  <a:gd name="T7" fmla="*/ 3 h 3"/>
                  <a:gd name="T8" fmla="*/ 0 w 1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3">
                    <a:moveTo>
                      <a:pt x="0" y="0"/>
                    </a:moveTo>
                    <a:lnTo>
                      <a:pt x="0" y="0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86" name="Rectangle 996"/>
              <p:cNvSpPr>
                <a:spLocks noChangeArrowheads="1"/>
              </p:cNvSpPr>
              <p:nvPr/>
            </p:nvSpPr>
            <p:spPr bwMode="auto">
              <a:xfrm>
                <a:off x="3029" y="2142"/>
                <a:ext cx="1" cy="1"/>
              </a:xfrm>
              <a:prstGeom prst="rect">
                <a:avLst/>
              </a:prstGeom>
              <a:solidFill>
                <a:srgbClr val="ACAC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87" name="Rectangle 997"/>
              <p:cNvSpPr>
                <a:spLocks noChangeArrowheads="1"/>
              </p:cNvSpPr>
              <p:nvPr/>
            </p:nvSpPr>
            <p:spPr bwMode="auto">
              <a:xfrm>
                <a:off x="3029" y="2142"/>
                <a:ext cx="1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88" name="Freeform 998"/>
              <p:cNvSpPr>
                <a:spLocks/>
              </p:cNvSpPr>
              <p:nvPr/>
            </p:nvSpPr>
            <p:spPr bwMode="auto">
              <a:xfrm>
                <a:off x="3015" y="2138"/>
                <a:ext cx="14" cy="4"/>
              </a:xfrm>
              <a:custGeom>
                <a:avLst/>
                <a:gdLst>
                  <a:gd name="T0" fmla="*/ 0 w 14"/>
                  <a:gd name="T1" fmla="*/ 0 h 4"/>
                  <a:gd name="T2" fmla="*/ 0 w 14"/>
                  <a:gd name="T3" fmla="*/ 0 h 4"/>
                  <a:gd name="T4" fmla="*/ 0 w 14"/>
                  <a:gd name="T5" fmla="*/ 0 h 4"/>
                  <a:gd name="T6" fmla="*/ 14 w 14"/>
                  <a:gd name="T7" fmla="*/ 4 h 4"/>
                  <a:gd name="T8" fmla="*/ 14 w 14"/>
                  <a:gd name="T9" fmla="*/ 4 h 4"/>
                  <a:gd name="T10" fmla="*/ 0 w 14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CAD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89" name="Freeform 999"/>
              <p:cNvSpPr>
                <a:spLocks/>
              </p:cNvSpPr>
              <p:nvPr/>
            </p:nvSpPr>
            <p:spPr bwMode="auto">
              <a:xfrm>
                <a:off x="3015" y="2138"/>
                <a:ext cx="14" cy="4"/>
              </a:xfrm>
              <a:custGeom>
                <a:avLst/>
                <a:gdLst>
                  <a:gd name="T0" fmla="*/ 0 w 14"/>
                  <a:gd name="T1" fmla="*/ 0 h 4"/>
                  <a:gd name="T2" fmla="*/ 0 w 14"/>
                  <a:gd name="T3" fmla="*/ 0 h 4"/>
                  <a:gd name="T4" fmla="*/ 0 w 14"/>
                  <a:gd name="T5" fmla="*/ 0 h 4"/>
                  <a:gd name="T6" fmla="*/ 14 w 14"/>
                  <a:gd name="T7" fmla="*/ 4 h 4"/>
                  <a:gd name="T8" fmla="*/ 14 w 14"/>
                  <a:gd name="T9" fmla="*/ 4 h 4"/>
                  <a:gd name="T10" fmla="*/ 0 w 14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90" name="Freeform 1000"/>
              <p:cNvSpPr>
                <a:spLocks/>
              </p:cNvSpPr>
              <p:nvPr/>
            </p:nvSpPr>
            <p:spPr bwMode="auto">
              <a:xfrm>
                <a:off x="3015" y="2137"/>
                <a:ext cx="14" cy="3"/>
              </a:xfrm>
              <a:custGeom>
                <a:avLst/>
                <a:gdLst>
                  <a:gd name="T0" fmla="*/ 0 w 14"/>
                  <a:gd name="T1" fmla="*/ 0 h 3"/>
                  <a:gd name="T2" fmla="*/ 0 w 14"/>
                  <a:gd name="T3" fmla="*/ 0 h 3"/>
                  <a:gd name="T4" fmla="*/ 0 w 14"/>
                  <a:gd name="T5" fmla="*/ 0 h 3"/>
                  <a:gd name="T6" fmla="*/ 0 w 14"/>
                  <a:gd name="T7" fmla="*/ 0 h 3"/>
                  <a:gd name="T8" fmla="*/ 14 w 14"/>
                  <a:gd name="T9" fmla="*/ 3 h 3"/>
                  <a:gd name="T10" fmla="*/ 14 w 14"/>
                  <a:gd name="T11" fmla="*/ 3 h 3"/>
                  <a:gd name="T12" fmla="*/ 14 w 14"/>
                  <a:gd name="T13" fmla="*/ 3 h 3"/>
                  <a:gd name="T14" fmla="*/ 0 w 14"/>
                  <a:gd name="T15" fmla="*/ 0 h 3"/>
                  <a:gd name="T16" fmla="*/ 0 w 14"/>
                  <a:gd name="T17" fmla="*/ 0 h 3"/>
                  <a:gd name="T18" fmla="*/ 0 w 14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AB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91" name="Freeform 1001"/>
              <p:cNvSpPr>
                <a:spLocks/>
              </p:cNvSpPr>
              <p:nvPr/>
            </p:nvSpPr>
            <p:spPr bwMode="auto">
              <a:xfrm>
                <a:off x="3015" y="2137"/>
                <a:ext cx="14" cy="3"/>
              </a:xfrm>
              <a:custGeom>
                <a:avLst/>
                <a:gdLst>
                  <a:gd name="T0" fmla="*/ 0 w 14"/>
                  <a:gd name="T1" fmla="*/ 0 h 3"/>
                  <a:gd name="T2" fmla="*/ 0 w 14"/>
                  <a:gd name="T3" fmla="*/ 0 h 3"/>
                  <a:gd name="T4" fmla="*/ 0 w 14"/>
                  <a:gd name="T5" fmla="*/ 0 h 3"/>
                  <a:gd name="T6" fmla="*/ 0 w 14"/>
                  <a:gd name="T7" fmla="*/ 0 h 3"/>
                  <a:gd name="T8" fmla="*/ 14 w 14"/>
                  <a:gd name="T9" fmla="*/ 3 h 3"/>
                  <a:gd name="T10" fmla="*/ 14 w 14"/>
                  <a:gd name="T11" fmla="*/ 3 h 3"/>
                  <a:gd name="T12" fmla="*/ 14 w 14"/>
                  <a:gd name="T13" fmla="*/ 3 h 3"/>
                  <a:gd name="T14" fmla="*/ 0 w 14"/>
                  <a:gd name="T15" fmla="*/ 0 h 3"/>
                  <a:gd name="T16" fmla="*/ 0 w 14"/>
                  <a:gd name="T17" fmla="*/ 0 h 3"/>
                  <a:gd name="T18" fmla="*/ 0 w 14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92" name="Freeform 1002"/>
              <p:cNvSpPr>
                <a:spLocks noEditPoints="1"/>
              </p:cNvSpPr>
              <p:nvPr/>
            </p:nvSpPr>
            <p:spPr bwMode="auto">
              <a:xfrm>
                <a:off x="3015" y="2138"/>
                <a:ext cx="14" cy="4"/>
              </a:xfrm>
              <a:custGeom>
                <a:avLst/>
                <a:gdLst>
                  <a:gd name="T0" fmla="*/ 14 w 14"/>
                  <a:gd name="T1" fmla="*/ 4 h 4"/>
                  <a:gd name="T2" fmla="*/ 14 w 14"/>
                  <a:gd name="T3" fmla="*/ 4 h 4"/>
                  <a:gd name="T4" fmla="*/ 14 w 14"/>
                  <a:gd name="T5" fmla="*/ 4 h 4"/>
                  <a:gd name="T6" fmla="*/ 14 w 14"/>
                  <a:gd name="T7" fmla="*/ 4 h 4"/>
                  <a:gd name="T8" fmla="*/ 14 w 14"/>
                  <a:gd name="T9" fmla="*/ 4 h 4"/>
                  <a:gd name="T10" fmla="*/ 14 w 14"/>
                  <a:gd name="T11" fmla="*/ 4 h 4"/>
                  <a:gd name="T12" fmla="*/ 14 w 14"/>
                  <a:gd name="T13" fmla="*/ 4 h 4"/>
                  <a:gd name="T14" fmla="*/ 14 w 14"/>
                  <a:gd name="T15" fmla="*/ 4 h 4"/>
                  <a:gd name="T16" fmla="*/ 0 w 14"/>
                  <a:gd name="T17" fmla="*/ 0 h 4"/>
                  <a:gd name="T18" fmla="*/ 0 w 14"/>
                  <a:gd name="T19" fmla="*/ 0 h 4"/>
                  <a:gd name="T20" fmla="*/ 0 w 14"/>
                  <a:gd name="T2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A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93" name="Freeform 1003"/>
              <p:cNvSpPr>
                <a:spLocks noEditPoints="1"/>
              </p:cNvSpPr>
              <p:nvPr/>
            </p:nvSpPr>
            <p:spPr bwMode="auto">
              <a:xfrm>
                <a:off x="3015" y="2138"/>
                <a:ext cx="14" cy="4"/>
              </a:xfrm>
              <a:custGeom>
                <a:avLst/>
                <a:gdLst>
                  <a:gd name="T0" fmla="*/ 14 w 14"/>
                  <a:gd name="T1" fmla="*/ 4 h 4"/>
                  <a:gd name="T2" fmla="*/ 14 w 14"/>
                  <a:gd name="T3" fmla="*/ 4 h 4"/>
                  <a:gd name="T4" fmla="*/ 14 w 14"/>
                  <a:gd name="T5" fmla="*/ 4 h 4"/>
                  <a:gd name="T6" fmla="*/ 14 w 14"/>
                  <a:gd name="T7" fmla="*/ 4 h 4"/>
                  <a:gd name="T8" fmla="*/ 14 w 14"/>
                  <a:gd name="T9" fmla="*/ 4 h 4"/>
                  <a:gd name="T10" fmla="*/ 14 w 14"/>
                  <a:gd name="T11" fmla="*/ 4 h 4"/>
                  <a:gd name="T12" fmla="*/ 14 w 14"/>
                  <a:gd name="T13" fmla="*/ 4 h 4"/>
                  <a:gd name="T14" fmla="*/ 14 w 14"/>
                  <a:gd name="T15" fmla="*/ 4 h 4"/>
                  <a:gd name="T16" fmla="*/ 0 w 14"/>
                  <a:gd name="T17" fmla="*/ 0 h 4"/>
                  <a:gd name="T18" fmla="*/ 0 w 14"/>
                  <a:gd name="T19" fmla="*/ 0 h 4"/>
                  <a:gd name="T20" fmla="*/ 0 w 14"/>
                  <a:gd name="T2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94" name="Freeform 1004"/>
              <p:cNvSpPr>
                <a:spLocks/>
              </p:cNvSpPr>
              <p:nvPr/>
            </p:nvSpPr>
            <p:spPr bwMode="auto">
              <a:xfrm>
                <a:off x="3015" y="2138"/>
                <a:ext cx="14" cy="4"/>
              </a:xfrm>
              <a:custGeom>
                <a:avLst/>
                <a:gdLst>
                  <a:gd name="T0" fmla="*/ 0 w 14"/>
                  <a:gd name="T1" fmla="*/ 0 h 4"/>
                  <a:gd name="T2" fmla="*/ 0 w 14"/>
                  <a:gd name="T3" fmla="*/ 0 h 4"/>
                  <a:gd name="T4" fmla="*/ 0 w 14"/>
                  <a:gd name="T5" fmla="*/ 0 h 4"/>
                  <a:gd name="T6" fmla="*/ 0 w 14"/>
                  <a:gd name="T7" fmla="*/ 0 h 4"/>
                  <a:gd name="T8" fmla="*/ 14 w 14"/>
                  <a:gd name="T9" fmla="*/ 4 h 4"/>
                  <a:gd name="T10" fmla="*/ 14 w 14"/>
                  <a:gd name="T11" fmla="*/ 4 h 4"/>
                  <a:gd name="T12" fmla="*/ 0 w 14"/>
                  <a:gd name="T13" fmla="*/ 0 h 4"/>
                  <a:gd name="T14" fmla="*/ 0 w 14"/>
                  <a:gd name="T15" fmla="*/ 0 h 4"/>
                  <a:gd name="T16" fmla="*/ 0 w 14"/>
                  <a:gd name="T17" fmla="*/ 0 h 4"/>
                  <a:gd name="T18" fmla="*/ 0 w 14"/>
                  <a:gd name="T19" fmla="*/ 0 h 4"/>
                  <a:gd name="T20" fmla="*/ 0 w 14"/>
                  <a:gd name="T2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AB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95" name="Freeform 1005"/>
              <p:cNvSpPr>
                <a:spLocks/>
              </p:cNvSpPr>
              <p:nvPr/>
            </p:nvSpPr>
            <p:spPr bwMode="auto">
              <a:xfrm>
                <a:off x="3015" y="2138"/>
                <a:ext cx="14" cy="4"/>
              </a:xfrm>
              <a:custGeom>
                <a:avLst/>
                <a:gdLst>
                  <a:gd name="T0" fmla="*/ 0 w 14"/>
                  <a:gd name="T1" fmla="*/ 0 h 4"/>
                  <a:gd name="T2" fmla="*/ 0 w 14"/>
                  <a:gd name="T3" fmla="*/ 0 h 4"/>
                  <a:gd name="T4" fmla="*/ 0 w 14"/>
                  <a:gd name="T5" fmla="*/ 0 h 4"/>
                  <a:gd name="T6" fmla="*/ 0 w 14"/>
                  <a:gd name="T7" fmla="*/ 0 h 4"/>
                  <a:gd name="T8" fmla="*/ 14 w 14"/>
                  <a:gd name="T9" fmla="*/ 4 h 4"/>
                  <a:gd name="T10" fmla="*/ 14 w 14"/>
                  <a:gd name="T11" fmla="*/ 4 h 4"/>
                  <a:gd name="T12" fmla="*/ 0 w 14"/>
                  <a:gd name="T13" fmla="*/ 0 h 4"/>
                  <a:gd name="T14" fmla="*/ 0 w 14"/>
                  <a:gd name="T15" fmla="*/ 0 h 4"/>
                  <a:gd name="T16" fmla="*/ 0 w 14"/>
                  <a:gd name="T17" fmla="*/ 0 h 4"/>
                  <a:gd name="T18" fmla="*/ 0 w 14"/>
                  <a:gd name="T19" fmla="*/ 0 h 4"/>
                  <a:gd name="T20" fmla="*/ 0 w 14"/>
                  <a:gd name="T2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96" name="Freeform 1006"/>
              <p:cNvSpPr>
                <a:spLocks/>
              </p:cNvSpPr>
              <p:nvPr/>
            </p:nvSpPr>
            <p:spPr bwMode="auto">
              <a:xfrm>
                <a:off x="3015" y="2137"/>
                <a:ext cx="14" cy="3"/>
              </a:xfrm>
              <a:custGeom>
                <a:avLst/>
                <a:gdLst>
                  <a:gd name="T0" fmla="*/ 0 w 14"/>
                  <a:gd name="T1" fmla="*/ 0 h 3"/>
                  <a:gd name="T2" fmla="*/ 0 w 14"/>
                  <a:gd name="T3" fmla="*/ 0 h 3"/>
                  <a:gd name="T4" fmla="*/ 0 w 14"/>
                  <a:gd name="T5" fmla="*/ 0 h 3"/>
                  <a:gd name="T6" fmla="*/ 0 w 14"/>
                  <a:gd name="T7" fmla="*/ 0 h 3"/>
                  <a:gd name="T8" fmla="*/ 0 w 14"/>
                  <a:gd name="T9" fmla="*/ 0 h 3"/>
                  <a:gd name="T10" fmla="*/ 14 w 14"/>
                  <a:gd name="T11" fmla="*/ 3 h 3"/>
                  <a:gd name="T12" fmla="*/ 14 w 14"/>
                  <a:gd name="T13" fmla="*/ 3 h 3"/>
                  <a:gd name="T14" fmla="*/ 14 w 14"/>
                  <a:gd name="T15" fmla="*/ 3 h 3"/>
                  <a:gd name="T16" fmla="*/ 14 w 14"/>
                  <a:gd name="T17" fmla="*/ 3 h 3"/>
                  <a:gd name="T18" fmla="*/ 14 w 14"/>
                  <a:gd name="T19" fmla="*/ 3 h 3"/>
                  <a:gd name="T20" fmla="*/ 14 w 14"/>
                  <a:gd name="T21" fmla="*/ 3 h 3"/>
                  <a:gd name="T22" fmla="*/ 14 w 14"/>
                  <a:gd name="T23" fmla="*/ 3 h 3"/>
                  <a:gd name="T24" fmla="*/ 0 w 14"/>
                  <a:gd name="T2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AAB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97" name="Freeform 1007"/>
              <p:cNvSpPr>
                <a:spLocks/>
              </p:cNvSpPr>
              <p:nvPr/>
            </p:nvSpPr>
            <p:spPr bwMode="auto">
              <a:xfrm>
                <a:off x="3015" y="2137"/>
                <a:ext cx="14" cy="3"/>
              </a:xfrm>
              <a:custGeom>
                <a:avLst/>
                <a:gdLst>
                  <a:gd name="T0" fmla="*/ 0 w 14"/>
                  <a:gd name="T1" fmla="*/ 0 h 3"/>
                  <a:gd name="T2" fmla="*/ 0 w 14"/>
                  <a:gd name="T3" fmla="*/ 0 h 3"/>
                  <a:gd name="T4" fmla="*/ 0 w 14"/>
                  <a:gd name="T5" fmla="*/ 0 h 3"/>
                  <a:gd name="T6" fmla="*/ 0 w 14"/>
                  <a:gd name="T7" fmla="*/ 0 h 3"/>
                  <a:gd name="T8" fmla="*/ 0 w 14"/>
                  <a:gd name="T9" fmla="*/ 0 h 3"/>
                  <a:gd name="T10" fmla="*/ 14 w 14"/>
                  <a:gd name="T11" fmla="*/ 3 h 3"/>
                  <a:gd name="T12" fmla="*/ 14 w 14"/>
                  <a:gd name="T13" fmla="*/ 3 h 3"/>
                  <a:gd name="T14" fmla="*/ 14 w 14"/>
                  <a:gd name="T15" fmla="*/ 3 h 3"/>
                  <a:gd name="T16" fmla="*/ 14 w 14"/>
                  <a:gd name="T17" fmla="*/ 3 h 3"/>
                  <a:gd name="T18" fmla="*/ 14 w 14"/>
                  <a:gd name="T19" fmla="*/ 3 h 3"/>
                  <a:gd name="T20" fmla="*/ 14 w 14"/>
                  <a:gd name="T21" fmla="*/ 3 h 3"/>
                  <a:gd name="T22" fmla="*/ 14 w 14"/>
                  <a:gd name="T23" fmla="*/ 3 h 3"/>
                  <a:gd name="T24" fmla="*/ 0 w 14"/>
                  <a:gd name="T2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  <p:sp>
            <p:nvSpPr>
              <p:cNvPr id="498" name="Freeform 1008"/>
              <p:cNvSpPr>
                <a:spLocks/>
              </p:cNvSpPr>
              <p:nvPr/>
            </p:nvSpPr>
            <p:spPr bwMode="auto">
              <a:xfrm>
                <a:off x="3029" y="214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A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82" name="Freeform 1010"/>
            <p:cNvSpPr>
              <a:spLocks/>
            </p:cNvSpPr>
            <p:nvPr/>
          </p:nvSpPr>
          <p:spPr bwMode="auto">
            <a:xfrm>
              <a:off x="3029" y="214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83" name="Freeform 1011"/>
            <p:cNvSpPr>
              <a:spLocks/>
            </p:cNvSpPr>
            <p:nvPr/>
          </p:nvSpPr>
          <p:spPr bwMode="auto">
            <a:xfrm>
              <a:off x="3015" y="2138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14 w 14"/>
                <a:gd name="T5" fmla="*/ 4 h 4"/>
                <a:gd name="T6" fmla="*/ 14 w 14"/>
                <a:gd name="T7" fmla="*/ 4 h 4"/>
                <a:gd name="T8" fmla="*/ 0 w 1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AB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84" name="Freeform 1012"/>
            <p:cNvSpPr>
              <a:spLocks/>
            </p:cNvSpPr>
            <p:nvPr/>
          </p:nvSpPr>
          <p:spPr bwMode="auto">
            <a:xfrm>
              <a:off x="3015" y="2138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14 w 14"/>
                <a:gd name="T5" fmla="*/ 4 h 4"/>
                <a:gd name="T6" fmla="*/ 14 w 14"/>
                <a:gd name="T7" fmla="*/ 4 h 4"/>
                <a:gd name="T8" fmla="*/ 0 w 1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85" name="Freeform 1013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9AA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86" name="Freeform 1014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87" name="Rectangle 1015"/>
            <p:cNvSpPr>
              <a:spLocks noChangeArrowheads="1"/>
            </p:cNvSpPr>
            <p:nvPr/>
          </p:nvSpPr>
          <p:spPr bwMode="auto">
            <a:xfrm>
              <a:off x="3029" y="2142"/>
              <a:ext cx="1" cy="1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88" name="Rectangle 1016"/>
            <p:cNvSpPr>
              <a:spLocks noChangeArrowheads="1"/>
            </p:cNvSpPr>
            <p:nvPr/>
          </p:nvSpPr>
          <p:spPr bwMode="auto">
            <a:xfrm>
              <a:off x="3029" y="2142"/>
              <a:ext cx="1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89" name="Freeform 1017"/>
            <p:cNvSpPr>
              <a:spLocks/>
            </p:cNvSpPr>
            <p:nvPr/>
          </p:nvSpPr>
          <p:spPr bwMode="auto">
            <a:xfrm>
              <a:off x="3015" y="2138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14 w 14"/>
                <a:gd name="T5" fmla="*/ 4 h 4"/>
                <a:gd name="T6" fmla="*/ 14 w 14"/>
                <a:gd name="T7" fmla="*/ 4 h 4"/>
                <a:gd name="T8" fmla="*/ 0 w 14"/>
                <a:gd name="T9" fmla="*/ 0 h 4"/>
                <a:gd name="T10" fmla="*/ 0 w 14"/>
                <a:gd name="T11" fmla="*/ 0 h 4"/>
                <a:gd name="T12" fmla="*/ 0 w 14"/>
                <a:gd name="T13" fmla="*/ 0 h 4"/>
                <a:gd name="T14" fmla="*/ 0 w 14"/>
                <a:gd name="T15" fmla="*/ 0 h 4"/>
                <a:gd name="T16" fmla="*/ 0 w 14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9AA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90" name="Freeform 1018"/>
            <p:cNvSpPr>
              <a:spLocks/>
            </p:cNvSpPr>
            <p:nvPr/>
          </p:nvSpPr>
          <p:spPr bwMode="auto">
            <a:xfrm>
              <a:off x="3015" y="2138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14 w 14"/>
                <a:gd name="T5" fmla="*/ 4 h 4"/>
                <a:gd name="T6" fmla="*/ 14 w 14"/>
                <a:gd name="T7" fmla="*/ 4 h 4"/>
                <a:gd name="T8" fmla="*/ 0 w 14"/>
                <a:gd name="T9" fmla="*/ 0 h 4"/>
                <a:gd name="T10" fmla="*/ 0 w 14"/>
                <a:gd name="T11" fmla="*/ 0 h 4"/>
                <a:gd name="T12" fmla="*/ 0 w 14"/>
                <a:gd name="T13" fmla="*/ 0 h 4"/>
                <a:gd name="T14" fmla="*/ 0 w 14"/>
                <a:gd name="T15" fmla="*/ 0 h 4"/>
                <a:gd name="T16" fmla="*/ 0 w 14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91" name="Freeform 1019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0 w 14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8A9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92" name="Freeform 1020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0 w 14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93" name="Freeform 1021"/>
            <p:cNvSpPr>
              <a:spLocks/>
            </p:cNvSpPr>
            <p:nvPr/>
          </p:nvSpPr>
          <p:spPr bwMode="auto">
            <a:xfrm>
              <a:off x="3029" y="2141"/>
              <a:ext cx="0" cy="1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1 h 1"/>
                <a:gd name="T4" fmla="*/ 1 h 1"/>
                <a:gd name="T5" fmla="*/ 1 h 1"/>
                <a:gd name="T6" fmla="*/ 1 h 1"/>
                <a:gd name="T7" fmla="*/ 0 h 1"/>
                <a:gd name="T8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94" name="Freeform 1022"/>
            <p:cNvSpPr>
              <a:spLocks/>
            </p:cNvSpPr>
            <p:nvPr/>
          </p:nvSpPr>
          <p:spPr bwMode="auto">
            <a:xfrm>
              <a:off x="3029" y="2141"/>
              <a:ext cx="0" cy="1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1 h 1"/>
                <a:gd name="T4" fmla="*/ 1 h 1"/>
                <a:gd name="T5" fmla="*/ 1 h 1"/>
                <a:gd name="T6" fmla="*/ 1 h 1"/>
                <a:gd name="T7" fmla="*/ 0 h 1"/>
                <a:gd name="T8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95" name="Freeform 1023"/>
            <p:cNvSpPr>
              <a:spLocks/>
            </p:cNvSpPr>
            <p:nvPr/>
          </p:nvSpPr>
          <p:spPr bwMode="auto">
            <a:xfrm>
              <a:off x="3015" y="2138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14 w 14"/>
                <a:gd name="T5" fmla="*/ 4 h 4"/>
                <a:gd name="T6" fmla="*/ 14 w 14"/>
                <a:gd name="T7" fmla="*/ 4 h 4"/>
                <a:gd name="T8" fmla="*/ 0 w 1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8A9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96" name="Freeform 1024"/>
            <p:cNvSpPr>
              <a:spLocks/>
            </p:cNvSpPr>
            <p:nvPr/>
          </p:nvSpPr>
          <p:spPr bwMode="auto">
            <a:xfrm>
              <a:off x="3015" y="2138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14 w 14"/>
                <a:gd name="T5" fmla="*/ 4 h 4"/>
                <a:gd name="T6" fmla="*/ 14 w 14"/>
                <a:gd name="T7" fmla="*/ 4 h 4"/>
                <a:gd name="T8" fmla="*/ 0 w 1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97" name="Freeform 1025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14 w 14"/>
                <a:gd name="T19" fmla="*/ 3 h 3"/>
                <a:gd name="T20" fmla="*/ 14 w 14"/>
                <a:gd name="T21" fmla="*/ 3 h 3"/>
                <a:gd name="T22" fmla="*/ 14 w 14"/>
                <a:gd name="T23" fmla="*/ 3 h 3"/>
                <a:gd name="T24" fmla="*/ 0 w 14"/>
                <a:gd name="T2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7A8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98" name="Freeform 1026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14 w 14"/>
                <a:gd name="T19" fmla="*/ 3 h 3"/>
                <a:gd name="T20" fmla="*/ 14 w 14"/>
                <a:gd name="T21" fmla="*/ 3 h 3"/>
                <a:gd name="T22" fmla="*/ 14 w 14"/>
                <a:gd name="T23" fmla="*/ 3 h 3"/>
                <a:gd name="T24" fmla="*/ 0 w 14"/>
                <a:gd name="T2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99" name="Freeform 1027"/>
            <p:cNvSpPr>
              <a:spLocks/>
            </p:cNvSpPr>
            <p:nvPr/>
          </p:nvSpPr>
          <p:spPr bwMode="auto">
            <a:xfrm>
              <a:off x="3029" y="2141"/>
              <a:ext cx="0" cy="1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1 h 1"/>
                <a:gd name="T4" fmla="*/ 1 h 1"/>
                <a:gd name="T5" fmla="*/ 0 h 1"/>
                <a:gd name="T6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7A7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00" name="Freeform 1028"/>
            <p:cNvSpPr>
              <a:spLocks/>
            </p:cNvSpPr>
            <p:nvPr/>
          </p:nvSpPr>
          <p:spPr bwMode="auto">
            <a:xfrm>
              <a:off x="3029" y="2141"/>
              <a:ext cx="0" cy="1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1 h 1"/>
                <a:gd name="T4" fmla="*/ 1 h 1"/>
                <a:gd name="T5" fmla="*/ 0 h 1"/>
                <a:gd name="T6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01" name="Freeform 1029"/>
            <p:cNvSpPr>
              <a:spLocks/>
            </p:cNvSpPr>
            <p:nvPr/>
          </p:nvSpPr>
          <p:spPr bwMode="auto">
            <a:xfrm>
              <a:off x="3015" y="2138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0 w 14"/>
                <a:gd name="T5" fmla="*/ 0 h 4"/>
                <a:gd name="T6" fmla="*/ 14 w 14"/>
                <a:gd name="T7" fmla="*/ 4 h 4"/>
                <a:gd name="T8" fmla="*/ 14 w 14"/>
                <a:gd name="T9" fmla="*/ 3 h 4"/>
                <a:gd name="T10" fmla="*/ 0 w 1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7A8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02" name="Freeform 1030"/>
            <p:cNvSpPr>
              <a:spLocks/>
            </p:cNvSpPr>
            <p:nvPr/>
          </p:nvSpPr>
          <p:spPr bwMode="auto">
            <a:xfrm>
              <a:off x="3015" y="2138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0 w 14"/>
                <a:gd name="T5" fmla="*/ 0 h 4"/>
                <a:gd name="T6" fmla="*/ 14 w 14"/>
                <a:gd name="T7" fmla="*/ 4 h 4"/>
                <a:gd name="T8" fmla="*/ 14 w 14"/>
                <a:gd name="T9" fmla="*/ 3 h 4"/>
                <a:gd name="T10" fmla="*/ 0 w 1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03" name="Freeform 1031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  <a:gd name="T10" fmla="*/ 0 w 14"/>
                <a:gd name="T11" fmla="*/ 0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7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04" name="Freeform 1032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  <a:gd name="T10" fmla="*/ 0 w 14"/>
                <a:gd name="T11" fmla="*/ 0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05" name="Freeform 1033"/>
            <p:cNvSpPr>
              <a:spLocks noEditPoints="1"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14 w 14"/>
                <a:gd name="T1" fmla="*/ 3 h 3"/>
                <a:gd name="T2" fmla="*/ 14 w 14"/>
                <a:gd name="T3" fmla="*/ 3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0 w 14"/>
                <a:gd name="T15" fmla="*/ 0 h 3"/>
                <a:gd name="T16" fmla="*/ 0 w 14"/>
                <a:gd name="T17" fmla="*/ 0 h 3"/>
                <a:gd name="T18" fmla="*/ 0 w 14"/>
                <a:gd name="T19" fmla="*/ 0 h 3"/>
                <a:gd name="T20" fmla="*/ 0 w 14"/>
                <a:gd name="T21" fmla="*/ 0 h 3"/>
                <a:gd name="T22" fmla="*/ 0 w 14"/>
                <a:gd name="T2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3">
                  <a:moveTo>
                    <a:pt x="14" y="3"/>
                  </a:move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06" name="Freeform 1034"/>
            <p:cNvSpPr>
              <a:spLocks noEditPoints="1"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14 w 14"/>
                <a:gd name="T1" fmla="*/ 3 h 3"/>
                <a:gd name="T2" fmla="*/ 14 w 14"/>
                <a:gd name="T3" fmla="*/ 3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0 w 14"/>
                <a:gd name="T15" fmla="*/ 0 h 3"/>
                <a:gd name="T16" fmla="*/ 0 w 14"/>
                <a:gd name="T17" fmla="*/ 0 h 3"/>
                <a:gd name="T18" fmla="*/ 0 w 14"/>
                <a:gd name="T19" fmla="*/ 0 h 3"/>
                <a:gd name="T20" fmla="*/ 0 w 14"/>
                <a:gd name="T21" fmla="*/ 0 h 3"/>
                <a:gd name="T22" fmla="*/ 0 w 14"/>
                <a:gd name="T2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3">
                  <a:moveTo>
                    <a:pt x="14" y="3"/>
                  </a:move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07" name="Freeform 1035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0 w 14"/>
                <a:gd name="T9" fmla="*/ 0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0 w 14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7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08" name="Freeform 1036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0 w 14"/>
                <a:gd name="T9" fmla="*/ 0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0 w 14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09" name="Freeform 1037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0 w 14"/>
                <a:gd name="T9" fmla="*/ 0 h 3"/>
                <a:gd name="T10" fmla="*/ 0 w 14"/>
                <a:gd name="T11" fmla="*/ 0 h 3"/>
                <a:gd name="T12" fmla="*/ 0 w 14"/>
                <a:gd name="T13" fmla="*/ 0 h 3"/>
                <a:gd name="T14" fmla="*/ 0 w 14"/>
                <a:gd name="T15" fmla="*/ 0 h 3"/>
                <a:gd name="T16" fmla="*/ 14 w 14"/>
                <a:gd name="T17" fmla="*/ 3 h 3"/>
                <a:gd name="T18" fmla="*/ 14 w 14"/>
                <a:gd name="T19" fmla="*/ 3 h 3"/>
                <a:gd name="T20" fmla="*/ 14 w 14"/>
                <a:gd name="T21" fmla="*/ 3 h 3"/>
                <a:gd name="T22" fmla="*/ 0 w 14"/>
                <a:gd name="T23" fmla="*/ 0 h 3"/>
                <a:gd name="T24" fmla="*/ 0 w 14"/>
                <a:gd name="T25" fmla="*/ 0 h 3"/>
                <a:gd name="T26" fmla="*/ 0 w 14"/>
                <a:gd name="T27" fmla="*/ 0 h 3"/>
                <a:gd name="T28" fmla="*/ 0 w 14"/>
                <a:gd name="T2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10" name="Freeform 1038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0 w 14"/>
                <a:gd name="T9" fmla="*/ 0 h 3"/>
                <a:gd name="T10" fmla="*/ 0 w 14"/>
                <a:gd name="T11" fmla="*/ 0 h 3"/>
                <a:gd name="T12" fmla="*/ 0 w 14"/>
                <a:gd name="T13" fmla="*/ 0 h 3"/>
                <a:gd name="T14" fmla="*/ 0 w 14"/>
                <a:gd name="T15" fmla="*/ 0 h 3"/>
                <a:gd name="T16" fmla="*/ 14 w 14"/>
                <a:gd name="T17" fmla="*/ 3 h 3"/>
                <a:gd name="T18" fmla="*/ 14 w 14"/>
                <a:gd name="T19" fmla="*/ 3 h 3"/>
                <a:gd name="T20" fmla="*/ 14 w 14"/>
                <a:gd name="T21" fmla="*/ 3 h 3"/>
                <a:gd name="T22" fmla="*/ 0 w 14"/>
                <a:gd name="T23" fmla="*/ 0 h 3"/>
                <a:gd name="T24" fmla="*/ 0 w 14"/>
                <a:gd name="T25" fmla="*/ 0 h 3"/>
                <a:gd name="T26" fmla="*/ 0 w 14"/>
                <a:gd name="T27" fmla="*/ 0 h 3"/>
                <a:gd name="T28" fmla="*/ 0 w 14"/>
                <a:gd name="T2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11" name="Freeform 1039"/>
            <p:cNvSpPr>
              <a:spLocks/>
            </p:cNvSpPr>
            <p:nvPr/>
          </p:nvSpPr>
          <p:spPr bwMode="auto">
            <a:xfrm>
              <a:off x="3015" y="21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12" name="Freeform 1040"/>
            <p:cNvSpPr>
              <a:spLocks/>
            </p:cNvSpPr>
            <p:nvPr/>
          </p:nvSpPr>
          <p:spPr bwMode="auto">
            <a:xfrm>
              <a:off x="3015" y="21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13" name="Freeform 1041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  <a:gd name="T10" fmla="*/ 0 w 14"/>
                <a:gd name="T11" fmla="*/ 0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14" name="Freeform 1042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  <a:gd name="T10" fmla="*/ 0 w 14"/>
                <a:gd name="T11" fmla="*/ 0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15" name="Freeform 1043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14 w 14"/>
                <a:gd name="T19" fmla="*/ 3 h 3"/>
                <a:gd name="T20" fmla="*/ 0 w 14"/>
                <a:gd name="T2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5A5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16" name="Freeform 1044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14 w 14"/>
                <a:gd name="T19" fmla="*/ 3 h 3"/>
                <a:gd name="T20" fmla="*/ 0 w 14"/>
                <a:gd name="T2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17" name="Rectangle 1045"/>
            <p:cNvSpPr>
              <a:spLocks noChangeArrowheads="1"/>
            </p:cNvSpPr>
            <p:nvPr/>
          </p:nvSpPr>
          <p:spPr bwMode="auto">
            <a:xfrm>
              <a:off x="3029" y="2141"/>
              <a:ext cx="1" cy="1"/>
            </a:xfrm>
            <a:prstGeom prst="rect">
              <a:avLst/>
            </a:prstGeom>
            <a:solidFill>
              <a:srgbClr val="A5A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18" name="Rectangle 1046"/>
            <p:cNvSpPr>
              <a:spLocks noChangeArrowheads="1"/>
            </p:cNvSpPr>
            <p:nvPr/>
          </p:nvSpPr>
          <p:spPr bwMode="auto">
            <a:xfrm>
              <a:off x="3029" y="2141"/>
              <a:ext cx="1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19" name="Freeform 1047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0 w 14"/>
                <a:gd name="T11" fmla="*/ 0 h 3"/>
                <a:gd name="T12" fmla="*/ 0 w 14"/>
                <a:gd name="T13" fmla="*/ 0 h 3"/>
                <a:gd name="T14" fmla="*/ 0 w 14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5A5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20" name="Freeform 1048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0 w 14"/>
                <a:gd name="T11" fmla="*/ 0 h 3"/>
                <a:gd name="T12" fmla="*/ 0 w 14"/>
                <a:gd name="T13" fmla="*/ 0 h 3"/>
                <a:gd name="T14" fmla="*/ 0 w 14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21" name="Freeform 1049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0 w 14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4A4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22" name="Freeform 1050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0 w 14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23" name="Freeform 1051"/>
            <p:cNvSpPr>
              <a:spLocks/>
            </p:cNvSpPr>
            <p:nvPr/>
          </p:nvSpPr>
          <p:spPr bwMode="auto">
            <a:xfrm>
              <a:off x="3029" y="214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4A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24" name="Freeform 1052"/>
            <p:cNvSpPr>
              <a:spLocks/>
            </p:cNvSpPr>
            <p:nvPr/>
          </p:nvSpPr>
          <p:spPr bwMode="auto">
            <a:xfrm>
              <a:off x="3029" y="214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25" name="Freeform 1053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4A4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26" name="Freeform 1054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27" name="Freeform 1055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14 w 14"/>
                <a:gd name="T19" fmla="*/ 3 h 3"/>
                <a:gd name="T20" fmla="*/ 0 w 14"/>
                <a:gd name="T2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A3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28" name="Freeform 1056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14 w 14"/>
                <a:gd name="T19" fmla="*/ 3 h 3"/>
                <a:gd name="T20" fmla="*/ 0 w 14"/>
                <a:gd name="T2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29" name="Freeform 1057"/>
            <p:cNvSpPr>
              <a:spLocks noEditPoints="1"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14 w 14"/>
                <a:gd name="T1" fmla="*/ 3 h 3"/>
                <a:gd name="T2" fmla="*/ 14 w 14"/>
                <a:gd name="T3" fmla="*/ 3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0 w 14"/>
                <a:gd name="T17" fmla="*/ 0 h 3"/>
                <a:gd name="T18" fmla="*/ 0 w 14"/>
                <a:gd name="T19" fmla="*/ 0 h 3"/>
                <a:gd name="T20" fmla="*/ 0 w 14"/>
                <a:gd name="T21" fmla="*/ 0 h 3"/>
                <a:gd name="T22" fmla="*/ 0 w 14"/>
                <a:gd name="T23" fmla="*/ 0 h 3"/>
                <a:gd name="T24" fmla="*/ 0 w 14"/>
                <a:gd name="T2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3">
                  <a:moveTo>
                    <a:pt x="14" y="3"/>
                  </a:move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A3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30" name="Freeform 1058"/>
            <p:cNvSpPr>
              <a:spLocks noEditPoints="1"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14 w 14"/>
                <a:gd name="T1" fmla="*/ 3 h 3"/>
                <a:gd name="T2" fmla="*/ 14 w 14"/>
                <a:gd name="T3" fmla="*/ 3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0 w 14"/>
                <a:gd name="T17" fmla="*/ 0 h 3"/>
                <a:gd name="T18" fmla="*/ 0 w 14"/>
                <a:gd name="T19" fmla="*/ 0 h 3"/>
                <a:gd name="T20" fmla="*/ 0 w 14"/>
                <a:gd name="T21" fmla="*/ 0 h 3"/>
                <a:gd name="T22" fmla="*/ 0 w 14"/>
                <a:gd name="T23" fmla="*/ 0 h 3"/>
                <a:gd name="T24" fmla="*/ 0 w 14"/>
                <a:gd name="T2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3">
                  <a:moveTo>
                    <a:pt x="14" y="3"/>
                  </a:move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31" name="Freeform 1059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A3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32" name="Freeform 1060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33" name="Freeform 1061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  <a:gd name="T10" fmla="*/ 0 w 14"/>
                <a:gd name="T11" fmla="*/ 0 h 3"/>
                <a:gd name="T12" fmla="*/ 0 w 14"/>
                <a:gd name="T13" fmla="*/ 0 h 3"/>
                <a:gd name="T14" fmla="*/ 0 w 14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2A3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34" name="Freeform 1062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  <a:gd name="T10" fmla="*/ 0 w 14"/>
                <a:gd name="T11" fmla="*/ 0 h 3"/>
                <a:gd name="T12" fmla="*/ 0 w 14"/>
                <a:gd name="T13" fmla="*/ 0 h 3"/>
                <a:gd name="T14" fmla="*/ 0 w 14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35" name="Freeform 1063"/>
            <p:cNvSpPr>
              <a:spLocks noEditPoints="1"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14 w 14"/>
                <a:gd name="T1" fmla="*/ 3 h 3"/>
                <a:gd name="T2" fmla="*/ 14 w 14"/>
                <a:gd name="T3" fmla="*/ 3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0 w 14"/>
                <a:gd name="T11" fmla="*/ 0 h 3"/>
                <a:gd name="T12" fmla="*/ 0 w 14"/>
                <a:gd name="T13" fmla="*/ 0 h 3"/>
                <a:gd name="T14" fmla="*/ 0 w 14"/>
                <a:gd name="T15" fmla="*/ 0 h 3"/>
                <a:gd name="T16" fmla="*/ 0 w 14"/>
                <a:gd name="T17" fmla="*/ 0 h 3"/>
                <a:gd name="T18" fmla="*/ 0 w 14"/>
                <a:gd name="T19" fmla="*/ 0 h 3"/>
                <a:gd name="T20" fmla="*/ 0 w 14"/>
                <a:gd name="T21" fmla="*/ 0 h 3"/>
                <a:gd name="T22" fmla="*/ 0 w 14"/>
                <a:gd name="T23" fmla="*/ 0 h 3"/>
                <a:gd name="T24" fmla="*/ 0 w 14"/>
                <a:gd name="T25" fmla="*/ 0 h 3"/>
                <a:gd name="T26" fmla="*/ 0 w 14"/>
                <a:gd name="T27" fmla="*/ 0 h 3"/>
                <a:gd name="T28" fmla="*/ 0 w 14"/>
                <a:gd name="T29" fmla="*/ 0 h 3"/>
                <a:gd name="T30" fmla="*/ 0 w 14"/>
                <a:gd name="T3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" h="3">
                  <a:moveTo>
                    <a:pt x="14" y="3"/>
                  </a:move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2A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36" name="Freeform 1064"/>
            <p:cNvSpPr>
              <a:spLocks noEditPoints="1"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14 w 14"/>
                <a:gd name="T1" fmla="*/ 3 h 3"/>
                <a:gd name="T2" fmla="*/ 14 w 14"/>
                <a:gd name="T3" fmla="*/ 3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0 w 14"/>
                <a:gd name="T11" fmla="*/ 0 h 3"/>
                <a:gd name="T12" fmla="*/ 0 w 14"/>
                <a:gd name="T13" fmla="*/ 0 h 3"/>
                <a:gd name="T14" fmla="*/ 0 w 14"/>
                <a:gd name="T15" fmla="*/ 0 h 3"/>
                <a:gd name="T16" fmla="*/ 0 w 14"/>
                <a:gd name="T17" fmla="*/ 0 h 3"/>
                <a:gd name="T18" fmla="*/ 0 w 14"/>
                <a:gd name="T19" fmla="*/ 0 h 3"/>
                <a:gd name="T20" fmla="*/ 0 w 14"/>
                <a:gd name="T21" fmla="*/ 0 h 3"/>
                <a:gd name="T22" fmla="*/ 0 w 14"/>
                <a:gd name="T23" fmla="*/ 0 h 3"/>
                <a:gd name="T24" fmla="*/ 0 w 14"/>
                <a:gd name="T25" fmla="*/ 0 h 3"/>
                <a:gd name="T26" fmla="*/ 0 w 14"/>
                <a:gd name="T27" fmla="*/ 0 h 3"/>
                <a:gd name="T28" fmla="*/ 0 w 14"/>
                <a:gd name="T29" fmla="*/ 0 h 3"/>
                <a:gd name="T30" fmla="*/ 0 w 14"/>
                <a:gd name="T3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" h="3">
                  <a:moveTo>
                    <a:pt x="14" y="3"/>
                  </a:move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37" name="Freeform 1065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2A3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38" name="Freeform 1066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39" name="Freeform 1067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0 w 14"/>
                <a:gd name="T15" fmla="*/ 0 h 3"/>
                <a:gd name="T16" fmla="*/ 0 w 1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A1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40" name="Freeform 1068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0 w 14"/>
                <a:gd name="T15" fmla="*/ 0 h 3"/>
                <a:gd name="T16" fmla="*/ 0 w 1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41" name="Freeform 1069"/>
            <p:cNvSpPr>
              <a:spLocks noEditPoints="1"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14 w 14"/>
                <a:gd name="T1" fmla="*/ 3 h 3"/>
                <a:gd name="T2" fmla="*/ 14 w 14"/>
                <a:gd name="T3" fmla="*/ 3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0 w 14"/>
                <a:gd name="T13" fmla="*/ 0 h 3"/>
                <a:gd name="T14" fmla="*/ 0 w 14"/>
                <a:gd name="T15" fmla="*/ 0 h 3"/>
                <a:gd name="T16" fmla="*/ 0 w 14"/>
                <a:gd name="T17" fmla="*/ 0 h 3"/>
                <a:gd name="T18" fmla="*/ 0 w 14"/>
                <a:gd name="T19" fmla="*/ 0 h 3"/>
                <a:gd name="T20" fmla="*/ 0 w 14"/>
                <a:gd name="T2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3">
                  <a:moveTo>
                    <a:pt x="14" y="3"/>
                  </a:move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A1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42" name="Freeform 1070"/>
            <p:cNvSpPr>
              <a:spLocks noEditPoints="1"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14 w 14"/>
                <a:gd name="T1" fmla="*/ 3 h 3"/>
                <a:gd name="T2" fmla="*/ 14 w 14"/>
                <a:gd name="T3" fmla="*/ 3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0 w 14"/>
                <a:gd name="T13" fmla="*/ 0 h 3"/>
                <a:gd name="T14" fmla="*/ 0 w 14"/>
                <a:gd name="T15" fmla="*/ 0 h 3"/>
                <a:gd name="T16" fmla="*/ 0 w 14"/>
                <a:gd name="T17" fmla="*/ 0 h 3"/>
                <a:gd name="T18" fmla="*/ 0 w 14"/>
                <a:gd name="T19" fmla="*/ 0 h 3"/>
                <a:gd name="T20" fmla="*/ 0 w 14"/>
                <a:gd name="T2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3">
                  <a:moveTo>
                    <a:pt x="14" y="3"/>
                  </a:move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43" name="Freeform 1071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  <a:gd name="T10" fmla="*/ 0 w 14"/>
                <a:gd name="T11" fmla="*/ 0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A1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44" name="Freeform 1072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  <a:gd name="T10" fmla="*/ 0 w 14"/>
                <a:gd name="T11" fmla="*/ 0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45" name="Freeform 1073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0 w 14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A1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46" name="Freeform 1074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0 w 14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47" name="Rectangle 1075"/>
            <p:cNvSpPr>
              <a:spLocks noChangeArrowheads="1"/>
            </p:cNvSpPr>
            <p:nvPr/>
          </p:nvSpPr>
          <p:spPr bwMode="auto">
            <a:xfrm>
              <a:off x="3029" y="2141"/>
              <a:ext cx="1" cy="1"/>
            </a:xfrm>
            <a:prstGeom prst="rect">
              <a:avLst/>
            </a:pr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48" name="Rectangle 1076"/>
            <p:cNvSpPr>
              <a:spLocks noChangeArrowheads="1"/>
            </p:cNvSpPr>
            <p:nvPr/>
          </p:nvSpPr>
          <p:spPr bwMode="auto">
            <a:xfrm>
              <a:off x="3029" y="2141"/>
              <a:ext cx="1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49" name="Freeform 1077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A1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50" name="Freeform 1078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51" name="Freeform 1079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14 w 14"/>
                <a:gd name="T19" fmla="*/ 3 h 3"/>
                <a:gd name="T20" fmla="*/ 14 w 14"/>
                <a:gd name="T21" fmla="*/ 3 h 3"/>
                <a:gd name="T22" fmla="*/ 14 w 14"/>
                <a:gd name="T23" fmla="*/ 3 h 3"/>
                <a:gd name="T24" fmla="*/ 14 w 14"/>
                <a:gd name="T25" fmla="*/ 3 h 3"/>
                <a:gd name="T26" fmla="*/ 14 w 14"/>
                <a:gd name="T27" fmla="*/ 3 h 3"/>
                <a:gd name="T28" fmla="*/ 14 w 14"/>
                <a:gd name="T29" fmla="*/ 3 h 3"/>
                <a:gd name="T30" fmla="*/ 0 w 14"/>
                <a:gd name="T3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FA0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52" name="Freeform 1080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14 w 14"/>
                <a:gd name="T19" fmla="*/ 3 h 3"/>
                <a:gd name="T20" fmla="*/ 14 w 14"/>
                <a:gd name="T21" fmla="*/ 3 h 3"/>
                <a:gd name="T22" fmla="*/ 14 w 14"/>
                <a:gd name="T23" fmla="*/ 3 h 3"/>
                <a:gd name="T24" fmla="*/ 14 w 14"/>
                <a:gd name="T25" fmla="*/ 3 h 3"/>
                <a:gd name="T26" fmla="*/ 14 w 14"/>
                <a:gd name="T27" fmla="*/ 3 h 3"/>
                <a:gd name="T28" fmla="*/ 14 w 14"/>
                <a:gd name="T29" fmla="*/ 3 h 3"/>
                <a:gd name="T30" fmla="*/ 0 w 14"/>
                <a:gd name="T3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53" name="Freeform 1081"/>
            <p:cNvSpPr>
              <a:spLocks noEditPoints="1"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14 w 14"/>
                <a:gd name="T1" fmla="*/ 3 h 3"/>
                <a:gd name="T2" fmla="*/ 14 w 14"/>
                <a:gd name="T3" fmla="*/ 3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14 w 14"/>
                <a:gd name="T19" fmla="*/ 3 h 3"/>
                <a:gd name="T20" fmla="*/ 14 w 14"/>
                <a:gd name="T21" fmla="*/ 3 h 3"/>
                <a:gd name="T22" fmla="*/ 14 w 14"/>
                <a:gd name="T23" fmla="*/ 3 h 3"/>
                <a:gd name="T24" fmla="*/ 0 w 14"/>
                <a:gd name="T25" fmla="*/ 0 h 3"/>
                <a:gd name="T26" fmla="*/ 0 w 14"/>
                <a:gd name="T27" fmla="*/ 0 h 3"/>
                <a:gd name="T28" fmla="*/ 0 w 14"/>
                <a:gd name="T29" fmla="*/ 0 h 3"/>
                <a:gd name="T30" fmla="*/ 0 w 14"/>
                <a:gd name="T31" fmla="*/ 0 h 3"/>
                <a:gd name="T32" fmla="*/ 0 w 14"/>
                <a:gd name="T33" fmla="*/ 0 h 3"/>
                <a:gd name="T34" fmla="*/ 0 w 14"/>
                <a:gd name="T35" fmla="*/ 0 h 3"/>
                <a:gd name="T36" fmla="*/ 0 w 14"/>
                <a:gd name="T37" fmla="*/ 0 h 3"/>
                <a:gd name="T38" fmla="*/ 0 w 14"/>
                <a:gd name="T3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" h="3">
                  <a:moveTo>
                    <a:pt x="14" y="3"/>
                  </a:move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F9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54" name="Freeform 1082"/>
            <p:cNvSpPr>
              <a:spLocks noEditPoints="1"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14 w 14"/>
                <a:gd name="T1" fmla="*/ 3 h 3"/>
                <a:gd name="T2" fmla="*/ 14 w 14"/>
                <a:gd name="T3" fmla="*/ 3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14 w 14"/>
                <a:gd name="T19" fmla="*/ 3 h 3"/>
                <a:gd name="T20" fmla="*/ 14 w 14"/>
                <a:gd name="T21" fmla="*/ 3 h 3"/>
                <a:gd name="T22" fmla="*/ 14 w 14"/>
                <a:gd name="T23" fmla="*/ 3 h 3"/>
                <a:gd name="T24" fmla="*/ 0 w 14"/>
                <a:gd name="T25" fmla="*/ 0 h 3"/>
                <a:gd name="T26" fmla="*/ 0 w 14"/>
                <a:gd name="T27" fmla="*/ 0 h 3"/>
                <a:gd name="T28" fmla="*/ 0 w 14"/>
                <a:gd name="T29" fmla="*/ 0 h 3"/>
                <a:gd name="T30" fmla="*/ 0 w 14"/>
                <a:gd name="T31" fmla="*/ 0 h 3"/>
                <a:gd name="T32" fmla="*/ 0 w 14"/>
                <a:gd name="T33" fmla="*/ 0 h 3"/>
                <a:gd name="T34" fmla="*/ 0 w 14"/>
                <a:gd name="T35" fmla="*/ 0 h 3"/>
                <a:gd name="T36" fmla="*/ 0 w 14"/>
                <a:gd name="T37" fmla="*/ 0 h 3"/>
                <a:gd name="T38" fmla="*/ 0 w 14"/>
                <a:gd name="T3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" h="3">
                  <a:moveTo>
                    <a:pt x="14" y="3"/>
                  </a:move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55" name="Freeform 1083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0 w 14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FA0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56" name="Freeform 1084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0 w 14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57" name="Freeform 1085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9F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58" name="Freeform 1086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59" name="Rectangle 1087"/>
            <p:cNvSpPr>
              <a:spLocks noChangeArrowheads="1"/>
            </p:cNvSpPr>
            <p:nvPr/>
          </p:nvSpPr>
          <p:spPr bwMode="auto">
            <a:xfrm>
              <a:off x="3015" y="2138"/>
              <a:ext cx="1" cy="1"/>
            </a:xfrm>
            <a:prstGeom prst="rect">
              <a:avLst/>
            </a:prstGeom>
            <a:solidFill>
              <a:srgbClr val="9E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60" name="Rectangle 1088"/>
            <p:cNvSpPr>
              <a:spLocks noChangeArrowheads="1"/>
            </p:cNvSpPr>
            <p:nvPr/>
          </p:nvSpPr>
          <p:spPr bwMode="auto">
            <a:xfrm>
              <a:off x="3015" y="2138"/>
              <a:ext cx="1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61" name="Freeform 1089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  <a:gd name="T10" fmla="*/ 0 w 14"/>
                <a:gd name="T11" fmla="*/ 0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9F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62" name="Freeform 1090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  <a:gd name="T10" fmla="*/ 0 w 14"/>
                <a:gd name="T11" fmla="*/ 0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63" name="Freeform 1091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0 w 14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9E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64" name="Freeform 1092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0 w 14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65" name="Rectangle 1093"/>
            <p:cNvSpPr>
              <a:spLocks noChangeArrowheads="1"/>
            </p:cNvSpPr>
            <p:nvPr/>
          </p:nvSpPr>
          <p:spPr bwMode="auto">
            <a:xfrm>
              <a:off x="3029" y="2141"/>
              <a:ext cx="1" cy="1"/>
            </a:xfrm>
            <a:prstGeom prst="rect">
              <a:avLst/>
            </a:prstGeom>
            <a:solidFill>
              <a:srgbClr val="9E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66" name="Rectangle 1094"/>
            <p:cNvSpPr>
              <a:spLocks noChangeArrowheads="1"/>
            </p:cNvSpPr>
            <p:nvPr/>
          </p:nvSpPr>
          <p:spPr bwMode="auto">
            <a:xfrm>
              <a:off x="3029" y="2141"/>
              <a:ext cx="1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67" name="Freeform 1095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0 w 14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9E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68" name="Freeform 1096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0 w 14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69" name="Freeform 1097"/>
            <p:cNvSpPr>
              <a:spLocks/>
            </p:cNvSpPr>
            <p:nvPr/>
          </p:nvSpPr>
          <p:spPr bwMode="auto">
            <a:xfrm>
              <a:off x="3015" y="213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C9C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70" name="Freeform 1098"/>
            <p:cNvSpPr>
              <a:spLocks/>
            </p:cNvSpPr>
            <p:nvPr/>
          </p:nvSpPr>
          <p:spPr bwMode="auto">
            <a:xfrm>
              <a:off x="3015" y="213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71" name="Freeform 1099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0 w 14"/>
                <a:gd name="T9" fmla="*/ 0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14 w 14"/>
                <a:gd name="T19" fmla="*/ 3 h 3"/>
                <a:gd name="T20" fmla="*/ 14 w 14"/>
                <a:gd name="T21" fmla="*/ 3 h 3"/>
                <a:gd name="T22" fmla="*/ 0 w 14"/>
                <a:gd name="T23" fmla="*/ 0 h 3"/>
                <a:gd name="T24" fmla="*/ 0 w 14"/>
                <a:gd name="T25" fmla="*/ 0 h 3"/>
                <a:gd name="T26" fmla="*/ 0 w 14"/>
                <a:gd name="T27" fmla="*/ 0 h 3"/>
                <a:gd name="T28" fmla="*/ 0 w 14"/>
                <a:gd name="T29" fmla="*/ 0 h 3"/>
                <a:gd name="T30" fmla="*/ 0 w 14"/>
                <a:gd name="T31" fmla="*/ 0 h 3"/>
                <a:gd name="T32" fmla="*/ 0 w 14"/>
                <a:gd name="T33" fmla="*/ 0 h 3"/>
                <a:gd name="T34" fmla="*/ 0 w 14"/>
                <a:gd name="T3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C9D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72" name="Freeform 1100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0 w 14"/>
                <a:gd name="T9" fmla="*/ 0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14 w 14"/>
                <a:gd name="T19" fmla="*/ 3 h 3"/>
                <a:gd name="T20" fmla="*/ 14 w 14"/>
                <a:gd name="T21" fmla="*/ 3 h 3"/>
                <a:gd name="T22" fmla="*/ 0 w 14"/>
                <a:gd name="T23" fmla="*/ 0 h 3"/>
                <a:gd name="T24" fmla="*/ 0 w 14"/>
                <a:gd name="T25" fmla="*/ 0 h 3"/>
                <a:gd name="T26" fmla="*/ 0 w 14"/>
                <a:gd name="T27" fmla="*/ 0 h 3"/>
                <a:gd name="T28" fmla="*/ 0 w 14"/>
                <a:gd name="T29" fmla="*/ 0 h 3"/>
                <a:gd name="T30" fmla="*/ 0 w 14"/>
                <a:gd name="T31" fmla="*/ 0 h 3"/>
                <a:gd name="T32" fmla="*/ 0 w 14"/>
                <a:gd name="T33" fmla="*/ 0 h 3"/>
                <a:gd name="T34" fmla="*/ 0 w 14"/>
                <a:gd name="T3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73" name="Freeform 1101"/>
            <p:cNvSpPr>
              <a:spLocks noEditPoints="1"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14 w 14"/>
                <a:gd name="T1" fmla="*/ 4 h 4"/>
                <a:gd name="T2" fmla="*/ 14 w 14"/>
                <a:gd name="T3" fmla="*/ 4 h 4"/>
                <a:gd name="T4" fmla="*/ 14 w 14"/>
                <a:gd name="T5" fmla="*/ 4 h 4"/>
                <a:gd name="T6" fmla="*/ 14 w 14"/>
                <a:gd name="T7" fmla="*/ 4 h 4"/>
                <a:gd name="T8" fmla="*/ 14 w 14"/>
                <a:gd name="T9" fmla="*/ 4 h 4"/>
                <a:gd name="T10" fmla="*/ 14 w 14"/>
                <a:gd name="T11" fmla="*/ 4 h 4"/>
                <a:gd name="T12" fmla="*/ 14 w 14"/>
                <a:gd name="T13" fmla="*/ 4 h 4"/>
                <a:gd name="T14" fmla="*/ 0 w 14"/>
                <a:gd name="T15" fmla="*/ 0 h 4"/>
                <a:gd name="T16" fmla="*/ 0 w 14"/>
                <a:gd name="T17" fmla="*/ 1 h 4"/>
                <a:gd name="T18" fmla="*/ 0 w 14"/>
                <a:gd name="T19" fmla="*/ 1 h 4"/>
                <a:gd name="T20" fmla="*/ 0 w 14"/>
                <a:gd name="T21" fmla="*/ 1 h 4"/>
                <a:gd name="T22" fmla="*/ 0 w 14"/>
                <a:gd name="T23" fmla="*/ 0 h 4"/>
                <a:gd name="T24" fmla="*/ 0 w 14"/>
                <a:gd name="T25" fmla="*/ 0 h 4"/>
                <a:gd name="T26" fmla="*/ 0 w 14"/>
                <a:gd name="T27" fmla="*/ 0 h 4"/>
                <a:gd name="T28" fmla="*/ 0 w 14"/>
                <a:gd name="T2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" h="4">
                  <a:moveTo>
                    <a:pt x="14" y="4"/>
                  </a:move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close/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C9C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74" name="Freeform 1102"/>
            <p:cNvSpPr>
              <a:spLocks noEditPoints="1"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14 w 14"/>
                <a:gd name="T1" fmla="*/ 4 h 4"/>
                <a:gd name="T2" fmla="*/ 14 w 14"/>
                <a:gd name="T3" fmla="*/ 4 h 4"/>
                <a:gd name="T4" fmla="*/ 14 w 14"/>
                <a:gd name="T5" fmla="*/ 4 h 4"/>
                <a:gd name="T6" fmla="*/ 14 w 14"/>
                <a:gd name="T7" fmla="*/ 4 h 4"/>
                <a:gd name="T8" fmla="*/ 14 w 14"/>
                <a:gd name="T9" fmla="*/ 4 h 4"/>
                <a:gd name="T10" fmla="*/ 14 w 14"/>
                <a:gd name="T11" fmla="*/ 4 h 4"/>
                <a:gd name="T12" fmla="*/ 14 w 14"/>
                <a:gd name="T13" fmla="*/ 4 h 4"/>
                <a:gd name="T14" fmla="*/ 0 w 14"/>
                <a:gd name="T15" fmla="*/ 0 h 4"/>
                <a:gd name="T16" fmla="*/ 0 w 14"/>
                <a:gd name="T17" fmla="*/ 1 h 4"/>
                <a:gd name="T18" fmla="*/ 0 w 14"/>
                <a:gd name="T19" fmla="*/ 1 h 4"/>
                <a:gd name="T20" fmla="*/ 0 w 14"/>
                <a:gd name="T21" fmla="*/ 1 h 4"/>
                <a:gd name="T22" fmla="*/ 0 w 14"/>
                <a:gd name="T23" fmla="*/ 0 h 4"/>
                <a:gd name="T24" fmla="*/ 0 w 14"/>
                <a:gd name="T25" fmla="*/ 0 h 4"/>
                <a:gd name="T26" fmla="*/ 0 w 14"/>
                <a:gd name="T27" fmla="*/ 0 h 4"/>
                <a:gd name="T28" fmla="*/ 0 w 14"/>
                <a:gd name="T2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" h="4">
                  <a:moveTo>
                    <a:pt x="14" y="4"/>
                  </a:move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75" name="Freeform 1103"/>
            <p:cNvSpPr>
              <a:spLocks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1 h 4"/>
                <a:gd name="T4" fmla="*/ 0 w 14"/>
                <a:gd name="T5" fmla="*/ 1 h 4"/>
                <a:gd name="T6" fmla="*/ 14 w 14"/>
                <a:gd name="T7" fmla="*/ 4 h 4"/>
                <a:gd name="T8" fmla="*/ 14 w 14"/>
                <a:gd name="T9" fmla="*/ 4 h 4"/>
                <a:gd name="T10" fmla="*/ 0 w 1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C9D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76" name="Freeform 1104"/>
            <p:cNvSpPr>
              <a:spLocks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1 h 4"/>
                <a:gd name="T4" fmla="*/ 0 w 14"/>
                <a:gd name="T5" fmla="*/ 1 h 4"/>
                <a:gd name="T6" fmla="*/ 14 w 14"/>
                <a:gd name="T7" fmla="*/ 4 h 4"/>
                <a:gd name="T8" fmla="*/ 14 w 14"/>
                <a:gd name="T9" fmla="*/ 4 h 4"/>
                <a:gd name="T10" fmla="*/ 0 w 1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77" name="Freeform 1105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C9C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78" name="Freeform 1106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79" name="Freeform 1107"/>
            <p:cNvSpPr>
              <a:spLocks noEditPoints="1"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14 w 14"/>
                <a:gd name="T1" fmla="*/ 4 h 4"/>
                <a:gd name="T2" fmla="*/ 14 w 14"/>
                <a:gd name="T3" fmla="*/ 4 h 4"/>
                <a:gd name="T4" fmla="*/ 14 w 14"/>
                <a:gd name="T5" fmla="*/ 4 h 4"/>
                <a:gd name="T6" fmla="*/ 14 w 14"/>
                <a:gd name="T7" fmla="*/ 4 h 4"/>
                <a:gd name="T8" fmla="*/ 14 w 14"/>
                <a:gd name="T9" fmla="*/ 4 h 4"/>
                <a:gd name="T10" fmla="*/ 14 w 14"/>
                <a:gd name="T11" fmla="*/ 4 h 4"/>
                <a:gd name="T12" fmla="*/ 14 w 14"/>
                <a:gd name="T13" fmla="*/ 4 h 4"/>
                <a:gd name="T14" fmla="*/ 0 w 14"/>
                <a:gd name="T15" fmla="*/ 0 h 4"/>
                <a:gd name="T16" fmla="*/ 0 w 14"/>
                <a:gd name="T17" fmla="*/ 0 h 4"/>
                <a:gd name="T18" fmla="*/ 0 w 14"/>
                <a:gd name="T19" fmla="*/ 0 h 4"/>
                <a:gd name="T20" fmla="*/ 0 w 14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4">
                  <a:moveTo>
                    <a:pt x="14" y="4"/>
                  </a:move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C9C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80" name="Freeform 1108"/>
            <p:cNvSpPr>
              <a:spLocks noEditPoints="1"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14 w 14"/>
                <a:gd name="T1" fmla="*/ 4 h 4"/>
                <a:gd name="T2" fmla="*/ 14 w 14"/>
                <a:gd name="T3" fmla="*/ 4 h 4"/>
                <a:gd name="T4" fmla="*/ 14 w 14"/>
                <a:gd name="T5" fmla="*/ 4 h 4"/>
                <a:gd name="T6" fmla="*/ 14 w 14"/>
                <a:gd name="T7" fmla="*/ 4 h 4"/>
                <a:gd name="T8" fmla="*/ 14 w 14"/>
                <a:gd name="T9" fmla="*/ 4 h 4"/>
                <a:gd name="T10" fmla="*/ 14 w 14"/>
                <a:gd name="T11" fmla="*/ 4 h 4"/>
                <a:gd name="T12" fmla="*/ 14 w 14"/>
                <a:gd name="T13" fmla="*/ 4 h 4"/>
                <a:gd name="T14" fmla="*/ 0 w 14"/>
                <a:gd name="T15" fmla="*/ 0 h 4"/>
                <a:gd name="T16" fmla="*/ 0 w 14"/>
                <a:gd name="T17" fmla="*/ 0 h 4"/>
                <a:gd name="T18" fmla="*/ 0 w 14"/>
                <a:gd name="T19" fmla="*/ 0 h 4"/>
                <a:gd name="T20" fmla="*/ 0 w 14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4">
                  <a:moveTo>
                    <a:pt x="14" y="4"/>
                  </a:move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81" name="Freeform 1109"/>
            <p:cNvSpPr>
              <a:spLocks noEditPoints="1"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14 w 14"/>
                <a:gd name="T1" fmla="*/ 4 h 4"/>
                <a:gd name="T2" fmla="*/ 14 w 14"/>
                <a:gd name="T3" fmla="*/ 4 h 4"/>
                <a:gd name="T4" fmla="*/ 14 w 14"/>
                <a:gd name="T5" fmla="*/ 4 h 4"/>
                <a:gd name="T6" fmla="*/ 14 w 14"/>
                <a:gd name="T7" fmla="*/ 4 h 4"/>
                <a:gd name="T8" fmla="*/ 0 w 14"/>
                <a:gd name="T9" fmla="*/ 0 h 4"/>
                <a:gd name="T10" fmla="*/ 0 w 14"/>
                <a:gd name="T11" fmla="*/ 0 h 4"/>
                <a:gd name="T12" fmla="*/ 14 w 14"/>
                <a:gd name="T13" fmla="*/ 4 h 4"/>
                <a:gd name="T14" fmla="*/ 14 w 14"/>
                <a:gd name="T15" fmla="*/ 4 h 4"/>
                <a:gd name="T16" fmla="*/ 0 w 14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">
                  <a:moveTo>
                    <a:pt x="14" y="4"/>
                  </a:move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C9C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82" name="Freeform 1110"/>
            <p:cNvSpPr>
              <a:spLocks noEditPoints="1"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14 w 14"/>
                <a:gd name="T1" fmla="*/ 4 h 4"/>
                <a:gd name="T2" fmla="*/ 14 w 14"/>
                <a:gd name="T3" fmla="*/ 4 h 4"/>
                <a:gd name="T4" fmla="*/ 14 w 14"/>
                <a:gd name="T5" fmla="*/ 4 h 4"/>
                <a:gd name="T6" fmla="*/ 14 w 14"/>
                <a:gd name="T7" fmla="*/ 4 h 4"/>
                <a:gd name="T8" fmla="*/ 0 w 14"/>
                <a:gd name="T9" fmla="*/ 0 h 4"/>
                <a:gd name="T10" fmla="*/ 0 w 14"/>
                <a:gd name="T11" fmla="*/ 0 h 4"/>
                <a:gd name="T12" fmla="*/ 14 w 14"/>
                <a:gd name="T13" fmla="*/ 4 h 4"/>
                <a:gd name="T14" fmla="*/ 14 w 14"/>
                <a:gd name="T15" fmla="*/ 4 h 4"/>
                <a:gd name="T16" fmla="*/ 0 w 14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">
                  <a:moveTo>
                    <a:pt x="14" y="4"/>
                  </a:move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83" name="Freeform 1111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0 w 14"/>
                <a:gd name="T9" fmla="*/ 0 h 3"/>
                <a:gd name="T10" fmla="*/ 0 w 14"/>
                <a:gd name="T11" fmla="*/ 0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14 w 14"/>
                <a:gd name="T19" fmla="*/ 3 h 3"/>
                <a:gd name="T20" fmla="*/ 0 w 14"/>
                <a:gd name="T21" fmla="*/ 0 h 3"/>
                <a:gd name="T22" fmla="*/ 0 w 14"/>
                <a:gd name="T2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9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84" name="Freeform 1112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0 w 14"/>
                <a:gd name="T9" fmla="*/ 0 h 3"/>
                <a:gd name="T10" fmla="*/ 0 w 14"/>
                <a:gd name="T11" fmla="*/ 0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14 w 14"/>
                <a:gd name="T19" fmla="*/ 3 h 3"/>
                <a:gd name="T20" fmla="*/ 0 w 14"/>
                <a:gd name="T21" fmla="*/ 0 h 3"/>
                <a:gd name="T22" fmla="*/ 0 w 14"/>
                <a:gd name="T2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85" name="Freeform 1113"/>
            <p:cNvSpPr>
              <a:spLocks noEditPoints="1"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14 w 14"/>
                <a:gd name="T1" fmla="*/ 4 h 4"/>
                <a:gd name="T2" fmla="*/ 14 w 14"/>
                <a:gd name="T3" fmla="*/ 4 h 4"/>
                <a:gd name="T4" fmla="*/ 14 w 14"/>
                <a:gd name="T5" fmla="*/ 4 h 4"/>
                <a:gd name="T6" fmla="*/ 14 w 14"/>
                <a:gd name="T7" fmla="*/ 4 h 4"/>
                <a:gd name="T8" fmla="*/ 0 w 14"/>
                <a:gd name="T9" fmla="*/ 0 h 4"/>
                <a:gd name="T10" fmla="*/ 0 w 14"/>
                <a:gd name="T11" fmla="*/ 0 h 4"/>
                <a:gd name="T12" fmla="*/ 0 w 14"/>
                <a:gd name="T13" fmla="*/ 0 h 4"/>
                <a:gd name="T14" fmla="*/ 0 w 14"/>
                <a:gd name="T15" fmla="*/ 0 h 4"/>
                <a:gd name="T16" fmla="*/ 0 w 14"/>
                <a:gd name="T17" fmla="*/ 0 h 4"/>
                <a:gd name="T18" fmla="*/ 0 w 14"/>
                <a:gd name="T19" fmla="*/ 0 h 4"/>
                <a:gd name="T20" fmla="*/ 0 w 14"/>
                <a:gd name="T21" fmla="*/ 0 h 4"/>
                <a:gd name="T22" fmla="*/ 0 w 14"/>
                <a:gd name="T23" fmla="*/ 0 h 4"/>
                <a:gd name="T24" fmla="*/ 0 w 14"/>
                <a:gd name="T25" fmla="*/ 0 h 4"/>
                <a:gd name="T26" fmla="*/ 0 w 14"/>
                <a:gd name="T27" fmla="*/ 0 h 4"/>
                <a:gd name="T28" fmla="*/ 0 w 14"/>
                <a:gd name="T2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" h="4">
                  <a:moveTo>
                    <a:pt x="14" y="4"/>
                  </a:move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86" name="Freeform 1114"/>
            <p:cNvSpPr>
              <a:spLocks noEditPoints="1"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14 w 14"/>
                <a:gd name="T1" fmla="*/ 4 h 4"/>
                <a:gd name="T2" fmla="*/ 14 w 14"/>
                <a:gd name="T3" fmla="*/ 4 h 4"/>
                <a:gd name="T4" fmla="*/ 14 w 14"/>
                <a:gd name="T5" fmla="*/ 4 h 4"/>
                <a:gd name="T6" fmla="*/ 14 w 14"/>
                <a:gd name="T7" fmla="*/ 4 h 4"/>
                <a:gd name="T8" fmla="*/ 0 w 14"/>
                <a:gd name="T9" fmla="*/ 0 h 4"/>
                <a:gd name="T10" fmla="*/ 0 w 14"/>
                <a:gd name="T11" fmla="*/ 0 h 4"/>
                <a:gd name="T12" fmla="*/ 0 w 14"/>
                <a:gd name="T13" fmla="*/ 0 h 4"/>
                <a:gd name="T14" fmla="*/ 0 w 14"/>
                <a:gd name="T15" fmla="*/ 0 h 4"/>
                <a:gd name="T16" fmla="*/ 0 w 14"/>
                <a:gd name="T17" fmla="*/ 0 h 4"/>
                <a:gd name="T18" fmla="*/ 0 w 14"/>
                <a:gd name="T19" fmla="*/ 0 h 4"/>
                <a:gd name="T20" fmla="*/ 0 w 14"/>
                <a:gd name="T21" fmla="*/ 0 h 4"/>
                <a:gd name="T22" fmla="*/ 0 w 14"/>
                <a:gd name="T23" fmla="*/ 0 h 4"/>
                <a:gd name="T24" fmla="*/ 0 w 14"/>
                <a:gd name="T25" fmla="*/ 0 h 4"/>
                <a:gd name="T26" fmla="*/ 0 w 14"/>
                <a:gd name="T27" fmla="*/ 0 h 4"/>
                <a:gd name="T28" fmla="*/ 0 w 14"/>
                <a:gd name="T2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" h="4">
                  <a:moveTo>
                    <a:pt x="14" y="4"/>
                  </a:move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87" name="Freeform 1115"/>
            <p:cNvSpPr>
              <a:spLocks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14 w 14"/>
                <a:gd name="T5" fmla="*/ 4 h 4"/>
                <a:gd name="T6" fmla="*/ 14 w 14"/>
                <a:gd name="T7" fmla="*/ 4 h 4"/>
                <a:gd name="T8" fmla="*/ 14 w 14"/>
                <a:gd name="T9" fmla="*/ 4 h 4"/>
                <a:gd name="T10" fmla="*/ 0 w 1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9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88" name="Freeform 1116"/>
            <p:cNvSpPr>
              <a:spLocks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14 w 14"/>
                <a:gd name="T5" fmla="*/ 4 h 4"/>
                <a:gd name="T6" fmla="*/ 14 w 14"/>
                <a:gd name="T7" fmla="*/ 4 h 4"/>
                <a:gd name="T8" fmla="*/ 14 w 14"/>
                <a:gd name="T9" fmla="*/ 4 h 4"/>
                <a:gd name="T10" fmla="*/ 0 w 1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89" name="Freeform 1117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90" name="Freeform 1118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91" name="Freeform 1119"/>
            <p:cNvSpPr>
              <a:spLocks noEditPoints="1"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14 w 14"/>
                <a:gd name="T1" fmla="*/ 4 h 4"/>
                <a:gd name="T2" fmla="*/ 14 w 14"/>
                <a:gd name="T3" fmla="*/ 4 h 4"/>
                <a:gd name="T4" fmla="*/ 14 w 14"/>
                <a:gd name="T5" fmla="*/ 4 h 4"/>
                <a:gd name="T6" fmla="*/ 14 w 14"/>
                <a:gd name="T7" fmla="*/ 4 h 4"/>
                <a:gd name="T8" fmla="*/ 14 w 14"/>
                <a:gd name="T9" fmla="*/ 4 h 4"/>
                <a:gd name="T10" fmla="*/ 14 w 14"/>
                <a:gd name="T11" fmla="*/ 4 h 4"/>
                <a:gd name="T12" fmla="*/ 14 w 14"/>
                <a:gd name="T13" fmla="*/ 4 h 4"/>
                <a:gd name="T14" fmla="*/ 14 w 14"/>
                <a:gd name="T15" fmla="*/ 4 h 4"/>
                <a:gd name="T16" fmla="*/ 14 w 14"/>
                <a:gd name="T17" fmla="*/ 4 h 4"/>
                <a:gd name="T18" fmla="*/ 0 w 14"/>
                <a:gd name="T19" fmla="*/ 0 h 4"/>
                <a:gd name="T20" fmla="*/ 0 w 14"/>
                <a:gd name="T21" fmla="*/ 0 h 4"/>
                <a:gd name="T22" fmla="*/ 0 w 14"/>
                <a:gd name="T23" fmla="*/ 0 h 4"/>
                <a:gd name="T24" fmla="*/ 0 w 14"/>
                <a:gd name="T25" fmla="*/ 0 h 4"/>
                <a:gd name="T26" fmla="*/ 0 w 14"/>
                <a:gd name="T2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" h="4">
                  <a:moveTo>
                    <a:pt x="14" y="4"/>
                  </a:move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92" name="Freeform 1120"/>
            <p:cNvSpPr>
              <a:spLocks noEditPoints="1"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14 w 14"/>
                <a:gd name="T1" fmla="*/ 4 h 4"/>
                <a:gd name="T2" fmla="*/ 14 w 14"/>
                <a:gd name="T3" fmla="*/ 4 h 4"/>
                <a:gd name="T4" fmla="*/ 14 w 14"/>
                <a:gd name="T5" fmla="*/ 4 h 4"/>
                <a:gd name="T6" fmla="*/ 14 w 14"/>
                <a:gd name="T7" fmla="*/ 4 h 4"/>
                <a:gd name="T8" fmla="*/ 14 w 14"/>
                <a:gd name="T9" fmla="*/ 4 h 4"/>
                <a:gd name="T10" fmla="*/ 14 w 14"/>
                <a:gd name="T11" fmla="*/ 4 h 4"/>
                <a:gd name="T12" fmla="*/ 14 w 14"/>
                <a:gd name="T13" fmla="*/ 4 h 4"/>
                <a:gd name="T14" fmla="*/ 14 w 14"/>
                <a:gd name="T15" fmla="*/ 4 h 4"/>
                <a:gd name="T16" fmla="*/ 14 w 14"/>
                <a:gd name="T17" fmla="*/ 4 h 4"/>
                <a:gd name="T18" fmla="*/ 0 w 14"/>
                <a:gd name="T19" fmla="*/ 0 h 4"/>
                <a:gd name="T20" fmla="*/ 0 w 14"/>
                <a:gd name="T21" fmla="*/ 0 h 4"/>
                <a:gd name="T22" fmla="*/ 0 w 14"/>
                <a:gd name="T23" fmla="*/ 0 h 4"/>
                <a:gd name="T24" fmla="*/ 0 w 14"/>
                <a:gd name="T25" fmla="*/ 0 h 4"/>
                <a:gd name="T26" fmla="*/ 0 w 14"/>
                <a:gd name="T2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" h="4">
                  <a:moveTo>
                    <a:pt x="14" y="4"/>
                  </a:move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93" name="Freeform 1121"/>
            <p:cNvSpPr>
              <a:spLocks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14 w 14"/>
                <a:gd name="T5" fmla="*/ 4 h 4"/>
                <a:gd name="T6" fmla="*/ 14 w 14"/>
                <a:gd name="T7" fmla="*/ 4 h 4"/>
                <a:gd name="T8" fmla="*/ 14 w 14"/>
                <a:gd name="T9" fmla="*/ 4 h 4"/>
                <a:gd name="T10" fmla="*/ 0 w 1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94" name="Freeform 1122"/>
            <p:cNvSpPr>
              <a:spLocks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14 w 14"/>
                <a:gd name="T5" fmla="*/ 4 h 4"/>
                <a:gd name="T6" fmla="*/ 14 w 14"/>
                <a:gd name="T7" fmla="*/ 4 h 4"/>
                <a:gd name="T8" fmla="*/ 14 w 14"/>
                <a:gd name="T9" fmla="*/ 4 h 4"/>
                <a:gd name="T10" fmla="*/ 0 w 1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95" name="Freeform 1123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0 w 14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96" name="Freeform 1124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0 w 14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97" name="Freeform 1125"/>
            <p:cNvSpPr>
              <a:spLocks noEditPoints="1"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14 w 14"/>
                <a:gd name="T1" fmla="*/ 4 h 4"/>
                <a:gd name="T2" fmla="*/ 14 w 14"/>
                <a:gd name="T3" fmla="*/ 4 h 4"/>
                <a:gd name="T4" fmla="*/ 14 w 14"/>
                <a:gd name="T5" fmla="*/ 4 h 4"/>
                <a:gd name="T6" fmla="*/ 14 w 14"/>
                <a:gd name="T7" fmla="*/ 4 h 4"/>
                <a:gd name="T8" fmla="*/ 14 w 14"/>
                <a:gd name="T9" fmla="*/ 4 h 4"/>
                <a:gd name="T10" fmla="*/ 14 w 14"/>
                <a:gd name="T11" fmla="*/ 4 h 4"/>
                <a:gd name="T12" fmla="*/ 0 w 14"/>
                <a:gd name="T13" fmla="*/ 0 h 4"/>
                <a:gd name="T14" fmla="*/ 0 w 14"/>
                <a:gd name="T15" fmla="*/ 0 h 4"/>
                <a:gd name="T16" fmla="*/ 0 w 14"/>
                <a:gd name="T17" fmla="*/ 0 h 4"/>
                <a:gd name="T18" fmla="*/ 0 w 14"/>
                <a:gd name="T19" fmla="*/ 0 h 4"/>
                <a:gd name="T20" fmla="*/ 0 w 14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4">
                  <a:moveTo>
                    <a:pt x="14" y="4"/>
                  </a:move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98" name="Freeform 1126"/>
            <p:cNvSpPr>
              <a:spLocks noEditPoints="1"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14 w 14"/>
                <a:gd name="T1" fmla="*/ 4 h 4"/>
                <a:gd name="T2" fmla="*/ 14 w 14"/>
                <a:gd name="T3" fmla="*/ 4 h 4"/>
                <a:gd name="T4" fmla="*/ 14 w 14"/>
                <a:gd name="T5" fmla="*/ 4 h 4"/>
                <a:gd name="T6" fmla="*/ 14 w 14"/>
                <a:gd name="T7" fmla="*/ 4 h 4"/>
                <a:gd name="T8" fmla="*/ 14 w 14"/>
                <a:gd name="T9" fmla="*/ 4 h 4"/>
                <a:gd name="T10" fmla="*/ 14 w 14"/>
                <a:gd name="T11" fmla="*/ 4 h 4"/>
                <a:gd name="T12" fmla="*/ 0 w 14"/>
                <a:gd name="T13" fmla="*/ 0 h 4"/>
                <a:gd name="T14" fmla="*/ 0 w 14"/>
                <a:gd name="T15" fmla="*/ 0 h 4"/>
                <a:gd name="T16" fmla="*/ 0 w 14"/>
                <a:gd name="T17" fmla="*/ 0 h 4"/>
                <a:gd name="T18" fmla="*/ 0 w 14"/>
                <a:gd name="T19" fmla="*/ 0 h 4"/>
                <a:gd name="T20" fmla="*/ 0 w 14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4">
                  <a:moveTo>
                    <a:pt x="14" y="4"/>
                  </a:move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199" name="Freeform 1127"/>
            <p:cNvSpPr>
              <a:spLocks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14 w 14"/>
                <a:gd name="T5" fmla="*/ 4 h 4"/>
                <a:gd name="T6" fmla="*/ 14 w 14"/>
                <a:gd name="T7" fmla="*/ 4 h 4"/>
                <a:gd name="T8" fmla="*/ 0 w 1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00" name="Freeform 1128"/>
            <p:cNvSpPr>
              <a:spLocks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14 w 14"/>
                <a:gd name="T5" fmla="*/ 4 h 4"/>
                <a:gd name="T6" fmla="*/ 14 w 14"/>
                <a:gd name="T7" fmla="*/ 4 h 4"/>
                <a:gd name="T8" fmla="*/ 0 w 1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01" name="Freeform 1129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0 w 14"/>
                <a:gd name="T19" fmla="*/ 0 h 3"/>
                <a:gd name="T20" fmla="*/ 0 w 14"/>
                <a:gd name="T2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99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02" name="Freeform 1130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0 w 14"/>
                <a:gd name="T19" fmla="*/ 0 h 3"/>
                <a:gd name="T20" fmla="*/ 0 w 14"/>
                <a:gd name="T2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03" name="Freeform 1131"/>
            <p:cNvSpPr>
              <a:spLocks noEditPoints="1"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14 w 14"/>
                <a:gd name="T1" fmla="*/ 4 h 4"/>
                <a:gd name="T2" fmla="*/ 14 w 14"/>
                <a:gd name="T3" fmla="*/ 4 h 4"/>
                <a:gd name="T4" fmla="*/ 14 w 14"/>
                <a:gd name="T5" fmla="*/ 4 h 4"/>
                <a:gd name="T6" fmla="*/ 14 w 14"/>
                <a:gd name="T7" fmla="*/ 4 h 4"/>
                <a:gd name="T8" fmla="*/ 14 w 14"/>
                <a:gd name="T9" fmla="*/ 4 h 4"/>
                <a:gd name="T10" fmla="*/ 14 w 14"/>
                <a:gd name="T11" fmla="*/ 4 h 4"/>
                <a:gd name="T12" fmla="*/ 0 w 14"/>
                <a:gd name="T13" fmla="*/ 0 h 4"/>
                <a:gd name="T14" fmla="*/ 0 w 14"/>
                <a:gd name="T15" fmla="*/ 0 h 4"/>
                <a:gd name="T16" fmla="*/ 0 w 14"/>
                <a:gd name="T17" fmla="*/ 0 h 4"/>
                <a:gd name="T18" fmla="*/ 0 w 14"/>
                <a:gd name="T19" fmla="*/ 0 h 4"/>
                <a:gd name="T20" fmla="*/ 0 w 14"/>
                <a:gd name="T21" fmla="*/ 0 h 4"/>
                <a:gd name="T22" fmla="*/ 0 w 14"/>
                <a:gd name="T23" fmla="*/ 0 h 4"/>
                <a:gd name="T24" fmla="*/ 0 w 14"/>
                <a:gd name="T25" fmla="*/ 0 h 4"/>
                <a:gd name="T26" fmla="*/ 0 w 14"/>
                <a:gd name="T27" fmla="*/ 0 h 4"/>
                <a:gd name="T28" fmla="*/ 0 w 14"/>
                <a:gd name="T29" fmla="*/ 0 h 4"/>
                <a:gd name="T30" fmla="*/ 0 w 14"/>
                <a:gd name="T31" fmla="*/ 0 h 4"/>
                <a:gd name="T32" fmla="*/ 0 w 14"/>
                <a:gd name="T3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" h="4">
                  <a:moveTo>
                    <a:pt x="14" y="4"/>
                  </a:move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98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04" name="Freeform 1132"/>
            <p:cNvSpPr>
              <a:spLocks noEditPoints="1"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14 w 14"/>
                <a:gd name="T1" fmla="*/ 4 h 4"/>
                <a:gd name="T2" fmla="*/ 14 w 14"/>
                <a:gd name="T3" fmla="*/ 4 h 4"/>
                <a:gd name="T4" fmla="*/ 14 w 14"/>
                <a:gd name="T5" fmla="*/ 4 h 4"/>
                <a:gd name="T6" fmla="*/ 14 w 14"/>
                <a:gd name="T7" fmla="*/ 4 h 4"/>
                <a:gd name="T8" fmla="*/ 14 w 14"/>
                <a:gd name="T9" fmla="*/ 4 h 4"/>
                <a:gd name="T10" fmla="*/ 14 w 14"/>
                <a:gd name="T11" fmla="*/ 4 h 4"/>
                <a:gd name="T12" fmla="*/ 0 w 14"/>
                <a:gd name="T13" fmla="*/ 0 h 4"/>
                <a:gd name="T14" fmla="*/ 0 w 14"/>
                <a:gd name="T15" fmla="*/ 0 h 4"/>
                <a:gd name="T16" fmla="*/ 0 w 14"/>
                <a:gd name="T17" fmla="*/ 0 h 4"/>
                <a:gd name="T18" fmla="*/ 0 w 14"/>
                <a:gd name="T19" fmla="*/ 0 h 4"/>
                <a:gd name="T20" fmla="*/ 0 w 14"/>
                <a:gd name="T21" fmla="*/ 0 h 4"/>
                <a:gd name="T22" fmla="*/ 0 w 14"/>
                <a:gd name="T23" fmla="*/ 0 h 4"/>
                <a:gd name="T24" fmla="*/ 0 w 14"/>
                <a:gd name="T25" fmla="*/ 0 h 4"/>
                <a:gd name="T26" fmla="*/ 0 w 14"/>
                <a:gd name="T27" fmla="*/ 0 h 4"/>
                <a:gd name="T28" fmla="*/ 0 w 14"/>
                <a:gd name="T29" fmla="*/ 0 h 4"/>
                <a:gd name="T30" fmla="*/ 0 w 14"/>
                <a:gd name="T31" fmla="*/ 0 h 4"/>
                <a:gd name="T32" fmla="*/ 0 w 14"/>
                <a:gd name="T3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" h="4">
                  <a:moveTo>
                    <a:pt x="14" y="4"/>
                  </a:move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05" name="Freeform 1133"/>
            <p:cNvSpPr>
              <a:spLocks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14 w 14"/>
                <a:gd name="T5" fmla="*/ 4 h 4"/>
                <a:gd name="T6" fmla="*/ 14 w 14"/>
                <a:gd name="T7" fmla="*/ 4 h 4"/>
                <a:gd name="T8" fmla="*/ 0 w 1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99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06" name="Freeform 1134"/>
            <p:cNvSpPr>
              <a:spLocks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14 w 14"/>
                <a:gd name="T5" fmla="*/ 4 h 4"/>
                <a:gd name="T6" fmla="*/ 14 w 14"/>
                <a:gd name="T7" fmla="*/ 4 h 4"/>
                <a:gd name="T8" fmla="*/ 0 w 1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07" name="Freeform 1135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98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08" name="Freeform 1136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39" name="Freeform 1137"/>
            <p:cNvSpPr>
              <a:spLocks noEditPoints="1"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14 w 14"/>
                <a:gd name="T1" fmla="*/ 3 h 4"/>
                <a:gd name="T2" fmla="*/ 14 w 14"/>
                <a:gd name="T3" fmla="*/ 4 h 4"/>
                <a:gd name="T4" fmla="*/ 14 w 14"/>
                <a:gd name="T5" fmla="*/ 4 h 4"/>
                <a:gd name="T6" fmla="*/ 14 w 14"/>
                <a:gd name="T7" fmla="*/ 3 h 4"/>
                <a:gd name="T8" fmla="*/ 14 w 14"/>
                <a:gd name="T9" fmla="*/ 3 h 4"/>
                <a:gd name="T10" fmla="*/ 0 w 14"/>
                <a:gd name="T11" fmla="*/ 0 h 4"/>
                <a:gd name="T12" fmla="*/ 0 w 14"/>
                <a:gd name="T13" fmla="*/ 0 h 4"/>
                <a:gd name="T14" fmla="*/ 0 w 14"/>
                <a:gd name="T15" fmla="*/ 0 h 4"/>
                <a:gd name="T16" fmla="*/ 0 w 14"/>
                <a:gd name="T17" fmla="*/ 0 h 4"/>
                <a:gd name="T18" fmla="*/ 0 w 14"/>
                <a:gd name="T19" fmla="*/ 0 h 4"/>
                <a:gd name="T20" fmla="*/ 0 w 14"/>
                <a:gd name="T21" fmla="*/ 0 h 4"/>
                <a:gd name="T22" fmla="*/ 0 w 14"/>
                <a:gd name="T23" fmla="*/ 0 h 4"/>
                <a:gd name="T24" fmla="*/ 0 w 14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4">
                  <a:moveTo>
                    <a:pt x="14" y="3"/>
                  </a:moveTo>
                  <a:lnTo>
                    <a:pt x="14" y="4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14" y="3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40" name="Freeform 1138"/>
            <p:cNvSpPr>
              <a:spLocks noEditPoints="1"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14 w 14"/>
                <a:gd name="T1" fmla="*/ 3 h 4"/>
                <a:gd name="T2" fmla="*/ 14 w 14"/>
                <a:gd name="T3" fmla="*/ 4 h 4"/>
                <a:gd name="T4" fmla="*/ 14 w 14"/>
                <a:gd name="T5" fmla="*/ 4 h 4"/>
                <a:gd name="T6" fmla="*/ 14 w 14"/>
                <a:gd name="T7" fmla="*/ 3 h 4"/>
                <a:gd name="T8" fmla="*/ 14 w 14"/>
                <a:gd name="T9" fmla="*/ 3 h 4"/>
                <a:gd name="T10" fmla="*/ 0 w 14"/>
                <a:gd name="T11" fmla="*/ 0 h 4"/>
                <a:gd name="T12" fmla="*/ 0 w 14"/>
                <a:gd name="T13" fmla="*/ 0 h 4"/>
                <a:gd name="T14" fmla="*/ 0 w 14"/>
                <a:gd name="T15" fmla="*/ 0 h 4"/>
                <a:gd name="T16" fmla="*/ 0 w 14"/>
                <a:gd name="T17" fmla="*/ 0 h 4"/>
                <a:gd name="T18" fmla="*/ 0 w 14"/>
                <a:gd name="T19" fmla="*/ 0 h 4"/>
                <a:gd name="T20" fmla="*/ 0 w 14"/>
                <a:gd name="T21" fmla="*/ 0 h 4"/>
                <a:gd name="T22" fmla="*/ 0 w 14"/>
                <a:gd name="T23" fmla="*/ 0 h 4"/>
                <a:gd name="T24" fmla="*/ 0 w 14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4">
                  <a:moveTo>
                    <a:pt x="14" y="3"/>
                  </a:moveTo>
                  <a:lnTo>
                    <a:pt x="14" y="4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14" y="3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41" name="Freeform 1139"/>
            <p:cNvSpPr>
              <a:spLocks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14 w 14"/>
                <a:gd name="T5" fmla="*/ 4 h 4"/>
                <a:gd name="T6" fmla="*/ 14 w 14"/>
                <a:gd name="T7" fmla="*/ 3 h 4"/>
                <a:gd name="T8" fmla="*/ 0 w 1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98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42" name="Freeform 1140"/>
            <p:cNvSpPr>
              <a:spLocks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14 w 14"/>
                <a:gd name="T5" fmla="*/ 4 h 4"/>
                <a:gd name="T6" fmla="*/ 14 w 14"/>
                <a:gd name="T7" fmla="*/ 3 h 4"/>
                <a:gd name="T8" fmla="*/ 0 w 1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43" name="Freeform 1141"/>
            <p:cNvSpPr>
              <a:spLocks noEditPoints="1"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14 w 14"/>
                <a:gd name="T1" fmla="*/ 3 h 3"/>
                <a:gd name="T2" fmla="*/ 14 w 14"/>
                <a:gd name="T3" fmla="*/ 3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14 w 14"/>
                <a:gd name="T19" fmla="*/ 3 h 3"/>
                <a:gd name="T20" fmla="*/ 14 w 14"/>
                <a:gd name="T21" fmla="*/ 3 h 3"/>
                <a:gd name="T22" fmla="*/ 0 w 14"/>
                <a:gd name="T23" fmla="*/ 0 h 3"/>
                <a:gd name="T24" fmla="*/ 0 w 14"/>
                <a:gd name="T25" fmla="*/ 0 h 3"/>
                <a:gd name="T26" fmla="*/ 0 w 14"/>
                <a:gd name="T27" fmla="*/ 0 h 3"/>
                <a:gd name="T28" fmla="*/ 0 w 14"/>
                <a:gd name="T29" fmla="*/ 0 h 3"/>
                <a:gd name="T30" fmla="*/ 0 w 14"/>
                <a:gd name="T3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" h="3">
                  <a:moveTo>
                    <a:pt x="14" y="3"/>
                  </a:move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44" name="Freeform 1142"/>
            <p:cNvSpPr>
              <a:spLocks noEditPoints="1"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14 w 14"/>
                <a:gd name="T1" fmla="*/ 3 h 3"/>
                <a:gd name="T2" fmla="*/ 14 w 14"/>
                <a:gd name="T3" fmla="*/ 3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14 w 14"/>
                <a:gd name="T19" fmla="*/ 3 h 3"/>
                <a:gd name="T20" fmla="*/ 14 w 14"/>
                <a:gd name="T21" fmla="*/ 3 h 3"/>
                <a:gd name="T22" fmla="*/ 0 w 14"/>
                <a:gd name="T23" fmla="*/ 0 h 3"/>
                <a:gd name="T24" fmla="*/ 0 w 14"/>
                <a:gd name="T25" fmla="*/ 0 h 3"/>
                <a:gd name="T26" fmla="*/ 0 w 14"/>
                <a:gd name="T27" fmla="*/ 0 h 3"/>
                <a:gd name="T28" fmla="*/ 0 w 14"/>
                <a:gd name="T29" fmla="*/ 0 h 3"/>
                <a:gd name="T30" fmla="*/ 0 w 14"/>
                <a:gd name="T3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" h="3">
                  <a:moveTo>
                    <a:pt x="14" y="3"/>
                  </a:move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45" name="Freeform 1143"/>
            <p:cNvSpPr>
              <a:spLocks noEditPoints="1"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14 w 14"/>
                <a:gd name="T1" fmla="*/ 3 h 3"/>
                <a:gd name="T2" fmla="*/ 14 w 14"/>
                <a:gd name="T3" fmla="*/ 3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  <a:gd name="T10" fmla="*/ 0 w 14"/>
                <a:gd name="T11" fmla="*/ 0 h 3"/>
                <a:gd name="T12" fmla="*/ 14 w 14"/>
                <a:gd name="T13" fmla="*/ 3 h 3"/>
                <a:gd name="T14" fmla="*/ 14 w 14"/>
                <a:gd name="T15" fmla="*/ 3 h 3"/>
                <a:gd name="T16" fmla="*/ 0 w 14"/>
                <a:gd name="T17" fmla="*/ 0 h 3"/>
                <a:gd name="T18" fmla="*/ 0 w 14"/>
                <a:gd name="T19" fmla="*/ 0 h 3"/>
                <a:gd name="T20" fmla="*/ 0 w 14"/>
                <a:gd name="T21" fmla="*/ 0 h 3"/>
                <a:gd name="T22" fmla="*/ 14 w 14"/>
                <a:gd name="T23" fmla="*/ 3 h 3"/>
                <a:gd name="T24" fmla="*/ 14 w 14"/>
                <a:gd name="T25" fmla="*/ 3 h 3"/>
                <a:gd name="T26" fmla="*/ 14 w 14"/>
                <a:gd name="T27" fmla="*/ 3 h 3"/>
                <a:gd name="T28" fmla="*/ 14 w 14"/>
                <a:gd name="T29" fmla="*/ 3 h 3"/>
                <a:gd name="T30" fmla="*/ 14 w 14"/>
                <a:gd name="T31" fmla="*/ 3 h 3"/>
                <a:gd name="T32" fmla="*/ 14 w 14"/>
                <a:gd name="T33" fmla="*/ 3 h 3"/>
                <a:gd name="T34" fmla="*/ 14 w 14"/>
                <a:gd name="T35" fmla="*/ 3 h 3"/>
                <a:gd name="T36" fmla="*/ 14 w 14"/>
                <a:gd name="T37" fmla="*/ 3 h 3"/>
                <a:gd name="T38" fmla="*/ 14 w 14"/>
                <a:gd name="T39" fmla="*/ 3 h 3"/>
                <a:gd name="T40" fmla="*/ 14 w 14"/>
                <a:gd name="T41" fmla="*/ 3 h 3"/>
                <a:gd name="T42" fmla="*/ 14 w 14"/>
                <a:gd name="T43" fmla="*/ 3 h 3"/>
                <a:gd name="T44" fmla="*/ 14 w 14"/>
                <a:gd name="T45" fmla="*/ 3 h 3"/>
                <a:gd name="T46" fmla="*/ 0 w 14"/>
                <a:gd name="T4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" h="3">
                  <a:moveTo>
                    <a:pt x="14" y="3"/>
                  </a:move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97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46" name="Freeform 1144"/>
            <p:cNvSpPr>
              <a:spLocks noEditPoints="1"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14 w 14"/>
                <a:gd name="T1" fmla="*/ 3 h 3"/>
                <a:gd name="T2" fmla="*/ 14 w 14"/>
                <a:gd name="T3" fmla="*/ 3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  <a:gd name="T10" fmla="*/ 0 w 14"/>
                <a:gd name="T11" fmla="*/ 0 h 3"/>
                <a:gd name="T12" fmla="*/ 14 w 14"/>
                <a:gd name="T13" fmla="*/ 3 h 3"/>
                <a:gd name="T14" fmla="*/ 14 w 14"/>
                <a:gd name="T15" fmla="*/ 3 h 3"/>
                <a:gd name="T16" fmla="*/ 0 w 14"/>
                <a:gd name="T17" fmla="*/ 0 h 3"/>
                <a:gd name="T18" fmla="*/ 0 w 14"/>
                <a:gd name="T19" fmla="*/ 0 h 3"/>
                <a:gd name="T20" fmla="*/ 0 w 14"/>
                <a:gd name="T21" fmla="*/ 0 h 3"/>
                <a:gd name="T22" fmla="*/ 14 w 14"/>
                <a:gd name="T23" fmla="*/ 3 h 3"/>
                <a:gd name="T24" fmla="*/ 14 w 14"/>
                <a:gd name="T25" fmla="*/ 3 h 3"/>
                <a:gd name="T26" fmla="*/ 14 w 14"/>
                <a:gd name="T27" fmla="*/ 3 h 3"/>
                <a:gd name="T28" fmla="*/ 14 w 14"/>
                <a:gd name="T29" fmla="*/ 3 h 3"/>
                <a:gd name="T30" fmla="*/ 14 w 14"/>
                <a:gd name="T31" fmla="*/ 3 h 3"/>
                <a:gd name="T32" fmla="*/ 14 w 14"/>
                <a:gd name="T33" fmla="*/ 3 h 3"/>
                <a:gd name="T34" fmla="*/ 14 w 14"/>
                <a:gd name="T35" fmla="*/ 3 h 3"/>
                <a:gd name="T36" fmla="*/ 14 w 14"/>
                <a:gd name="T37" fmla="*/ 3 h 3"/>
                <a:gd name="T38" fmla="*/ 14 w 14"/>
                <a:gd name="T39" fmla="*/ 3 h 3"/>
                <a:gd name="T40" fmla="*/ 14 w 14"/>
                <a:gd name="T41" fmla="*/ 3 h 3"/>
                <a:gd name="T42" fmla="*/ 14 w 14"/>
                <a:gd name="T43" fmla="*/ 3 h 3"/>
                <a:gd name="T44" fmla="*/ 14 w 14"/>
                <a:gd name="T45" fmla="*/ 3 h 3"/>
                <a:gd name="T46" fmla="*/ 0 w 14"/>
                <a:gd name="T4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" h="3">
                  <a:moveTo>
                    <a:pt x="14" y="3"/>
                  </a:move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47" name="Freeform 1145"/>
            <p:cNvSpPr>
              <a:spLocks noEditPoints="1"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14 w 14"/>
                <a:gd name="T1" fmla="*/ 3 h 3"/>
                <a:gd name="T2" fmla="*/ 14 w 14"/>
                <a:gd name="T3" fmla="*/ 3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  <a:gd name="T10" fmla="*/ 0 w 14"/>
                <a:gd name="T11" fmla="*/ 0 h 3"/>
                <a:gd name="T12" fmla="*/ 0 w 14"/>
                <a:gd name="T13" fmla="*/ 0 h 3"/>
                <a:gd name="T14" fmla="*/ 0 w 14"/>
                <a:gd name="T15" fmla="*/ 0 h 3"/>
                <a:gd name="T16" fmla="*/ 0 w 14"/>
                <a:gd name="T17" fmla="*/ 0 h 3"/>
                <a:gd name="T18" fmla="*/ 0 w 14"/>
                <a:gd name="T19" fmla="*/ 0 h 3"/>
                <a:gd name="T20" fmla="*/ 0 w 14"/>
                <a:gd name="T21" fmla="*/ 0 h 3"/>
                <a:gd name="T22" fmla="*/ 0 w 14"/>
                <a:gd name="T23" fmla="*/ 0 h 3"/>
                <a:gd name="T24" fmla="*/ 0 w 14"/>
                <a:gd name="T25" fmla="*/ 0 h 3"/>
                <a:gd name="T26" fmla="*/ 0 w 14"/>
                <a:gd name="T27" fmla="*/ 0 h 3"/>
                <a:gd name="T28" fmla="*/ 0 w 14"/>
                <a:gd name="T29" fmla="*/ 0 h 3"/>
                <a:gd name="T30" fmla="*/ 0 w 14"/>
                <a:gd name="T3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" h="3">
                  <a:moveTo>
                    <a:pt x="14" y="3"/>
                  </a:move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95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48" name="Freeform 1146"/>
            <p:cNvSpPr>
              <a:spLocks noEditPoints="1"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14 w 14"/>
                <a:gd name="T1" fmla="*/ 3 h 3"/>
                <a:gd name="T2" fmla="*/ 14 w 14"/>
                <a:gd name="T3" fmla="*/ 3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  <a:gd name="T10" fmla="*/ 0 w 14"/>
                <a:gd name="T11" fmla="*/ 0 h 3"/>
                <a:gd name="T12" fmla="*/ 0 w 14"/>
                <a:gd name="T13" fmla="*/ 0 h 3"/>
                <a:gd name="T14" fmla="*/ 0 w 14"/>
                <a:gd name="T15" fmla="*/ 0 h 3"/>
                <a:gd name="T16" fmla="*/ 0 w 14"/>
                <a:gd name="T17" fmla="*/ 0 h 3"/>
                <a:gd name="T18" fmla="*/ 0 w 14"/>
                <a:gd name="T19" fmla="*/ 0 h 3"/>
                <a:gd name="T20" fmla="*/ 0 w 14"/>
                <a:gd name="T21" fmla="*/ 0 h 3"/>
                <a:gd name="T22" fmla="*/ 0 w 14"/>
                <a:gd name="T23" fmla="*/ 0 h 3"/>
                <a:gd name="T24" fmla="*/ 0 w 14"/>
                <a:gd name="T25" fmla="*/ 0 h 3"/>
                <a:gd name="T26" fmla="*/ 0 w 14"/>
                <a:gd name="T27" fmla="*/ 0 h 3"/>
                <a:gd name="T28" fmla="*/ 0 w 14"/>
                <a:gd name="T29" fmla="*/ 0 h 3"/>
                <a:gd name="T30" fmla="*/ 0 w 14"/>
                <a:gd name="T3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" h="3">
                  <a:moveTo>
                    <a:pt x="14" y="3"/>
                  </a:move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49" name="Freeform 1147"/>
            <p:cNvSpPr>
              <a:spLocks noEditPoints="1"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0 w 14"/>
                <a:gd name="T11" fmla="*/ 0 h 3"/>
                <a:gd name="T12" fmla="*/ 0 w 14"/>
                <a:gd name="T13" fmla="*/ 0 h 3"/>
                <a:gd name="T14" fmla="*/ 0 w 14"/>
                <a:gd name="T15" fmla="*/ 0 h 3"/>
                <a:gd name="T16" fmla="*/ 14 w 14"/>
                <a:gd name="T17" fmla="*/ 3 h 3"/>
                <a:gd name="T18" fmla="*/ 14 w 14"/>
                <a:gd name="T19" fmla="*/ 3 h 3"/>
                <a:gd name="T20" fmla="*/ 0 w 14"/>
                <a:gd name="T21" fmla="*/ 0 h 3"/>
                <a:gd name="T22" fmla="*/ 0 w 14"/>
                <a:gd name="T23" fmla="*/ 0 h 3"/>
                <a:gd name="T24" fmla="*/ 0 w 14"/>
                <a:gd name="T25" fmla="*/ 0 h 3"/>
                <a:gd name="T26" fmla="*/ 0 w 14"/>
                <a:gd name="T2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9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50" name="Freeform 1148"/>
            <p:cNvSpPr>
              <a:spLocks noEditPoints="1"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0 w 14"/>
                <a:gd name="T11" fmla="*/ 0 h 3"/>
                <a:gd name="T12" fmla="*/ 0 w 14"/>
                <a:gd name="T13" fmla="*/ 0 h 3"/>
                <a:gd name="T14" fmla="*/ 0 w 14"/>
                <a:gd name="T15" fmla="*/ 0 h 3"/>
                <a:gd name="T16" fmla="*/ 14 w 14"/>
                <a:gd name="T17" fmla="*/ 3 h 3"/>
                <a:gd name="T18" fmla="*/ 14 w 14"/>
                <a:gd name="T19" fmla="*/ 3 h 3"/>
                <a:gd name="T20" fmla="*/ 0 w 14"/>
                <a:gd name="T21" fmla="*/ 0 h 3"/>
                <a:gd name="T22" fmla="*/ 0 w 14"/>
                <a:gd name="T23" fmla="*/ 0 h 3"/>
                <a:gd name="T24" fmla="*/ 0 w 14"/>
                <a:gd name="T25" fmla="*/ 0 h 3"/>
                <a:gd name="T26" fmla="*/ 0 w 14"/>
                <a:gd name="T2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51" name="Freeform 1149"/>
            <p:cNvSpPr>
              <a:spLocks noEditPoints="1"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14 w 14"/>
                <a:gd name="T1" fmla="*/ 3 h 3"/>
                <a:gd name="T2" fmla="*/ 14 w 14"/>
                <a:gd name="T3" fmla="*/ 3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  <a:gd name="T10" fmla="*/ 0 w 14"/>
                <a:gd name="T11" fmla="*/ 0 h 3"/>
                <a:gd name="T12" fmla="*/ 0 w 14"/>
                <a:gd name="T13" fmla="*/ 0 h 3"/>
                <a:gd name="T14" fmla="*/ 0 w 14"/>
                <a:gd name="T15" fmla="*/ 0 h 3"/>
                <a:gd name="T16" fmla="*/ 0 w 1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3">
                  <a:moveTo>
                    <a:pt x="14" y="3"/>
                  </a:move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52" name="Freeform 1150"/>
            <p:cNvSpPr>
              <a:spLocks noEditPoints="1"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14 w 14"/>
                <a:gd name="T1" fmla="*/ 3 h 3"/>
                <a:gd name="T2" fmla="*/ 14 w 14"/>
                <a:gd name="T3" fmla="*/ 3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  <a:gd name="T10" fmla="*/ 0 w 14"/>
                <a:gd name="T11" fmla="*/ 0 h 3"/>
                <a:gd name="T12" fmla="*/ 0 w 14"/>
                <a:gd name="T13" fmla="*/ 0 h 3"/>
                <a:gd name="T14" fmla="*/ 0 w 14"/>
                <a:gd name="T15" fmla="*/ 0 h 3"/>
                <a:gd name="T16" fmla="*/ 0 w 1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3">
                  <a:moveTo>
                    <a:pt x="14" y="3"/>
                  </a:move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53" name="Freeform 1151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0 w 14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54" name="Freeform 1152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0 w 14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55" name="Freeform 1153"/>
            <p:cNvSpPr>
              <a:spLocks/>
            </p:cNvSpPr>
            <p:nvPr/>
          </p:nvSpPr>
          <p:spPr bwMode="auto">
            <a:xfrm>
              <a:off x="3028" y="2133"/>
              <a:ext cx="113" cy="22"/>
            </a:xfrm>
            <a:custGeom>
              <a:avLst/>
              <a:gdLst>
                <a:gd name="T0" fmla="*/ 101 w 113"/>
                <a:gd name="T1" fmla="*/ 10 h 22"/>
                <a:gd name="T2" fmla="*/ 30 w 113"/>
                <a:gd name="T3" fmla="*/ 3 h 22"/>
                <a:gd name="T4" fmla="*/ 1 w 113"/>
                <a:gd name="T5" fmla="*/ 1 h 22"/>
                <a:gd name="T6" fmla="*/ 1 w 113"/>
                <a:gd name="T7" fmla="*/ 5 h 22"/>
                <a:gd name="T8" fmla="*/ 0 w 113"/>
                <a:gd name="T9" fmla="*/ 10 h 22"/>
                <a:gd name="T10" fmla="*/ 29 w 113"/>
                <a:gd name="T11" fmla="*/ 14 h 22"/>
                <a:gd name="T12" fmla="*/ 100 w 113"/>
                <a:gd name="T13" fmla="*/ 22 h 22"/>
                <a:gd name="T14" fmla="*/ 112 w 113"/>
                <a:gd name="T15" fmla="*/ 17 h 22"/>
                <a:gd name="T16" fmla="*/ 101 w 113"/>
                <a:gd name="T17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3" h="22">
                  <a:moveTo>
                    <a:pt x="101" y="10"/>
                  </a:moveTo>
                  <a:cubicBezTo>
                    <a:pt x="91" y="9"/>
                    <a:pt x="42" y="4"/>
                    <a:pt x="30" y="3"/>
                  </a:cubicBezTo>
                  <a:cubicBezTo>
                    <a:pt x="18" y="1"/>
                    <a:pt x="2" y="0"/>
                    <a:pt x="1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7" y="13"/>
                    <a:pt x="29" y="14"/>
                  </a:cubicBezTo>
                  <a:cubicBezTo>
                    <a:pt x="41" y="15"/>
                    <a:pt x="90" y="21"/>
                    <a:pt x="100" y="22"/>
                  </a:cubicBezTo>
                  <a:cubicBezTo>
                    <a:pt x="107" y="22"/>
                    <a:pt x="112" y="21"/>
                    <a:pt x="112" y="17"/>
                  </a:cubicBezTo>
                  <a:cubicBezTo>
                    <a:pt x="113" y="13"/>
                    <a:pt x="108" y="11"/>
                    <a:pt x="101" y="10"/>
                  </a:cubicBez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56" name="Freeform 1154"/>
            <p:cNvSpPr>
              <a:spLocks/>
            </p:cNvSpPr>
            <p:nvPr/>
          </p:nvSpPr>
          <p:spPr bwMode="auto">
            <a:xfrm>
              <a:off x="3101" y="2150"/>
              <a:ext cx="27" cy="5"/>
            </a:xfrm>
            <a:custGeom>
              <a:avLst/>
              <a:gdLst>
                <a:gd name="T0" fmla="*/ 26 w 27"/>
                <a:gd name="T1" fmla="*/ 1 h 5"/>
                <a:gd name="T2" fmla="*/ 3 w 27"/>
                <a:gd name="T3" fmla="*/ 0 h 5"/>
                <a:gd name="T4" fmla="*/ 1 w 27"/>
                <a:gd name="T5" fmla="*/ 2 h 5"/>
                <a:gd name="T6" fmla="*/ 22 w 27"/>
                <a:gd name="T7" fmla="*/ 5 h 5"/>
                <a:gd name="T8" fmla="*/ 27 w 27"/>
                <a:gd name="T9" fmla="*/ 3 h 5"/>
                <a:gd name="T10" fmla="*/ 26 w 27"/>
                <a:gd name="T1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5">
                  <a:moveTo>
                    <a:pt x="26" y="1"/>
                  </a:moveTo>
                  <a:cubicBezTo>
                    <a:pt x="23" y="2"/>
                    <a:pt x="16" y="1"/>
                    <a:pt x="3" y="0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7" y="3"/>
                    <a:pt x="27" y="3"/>
                    <a:pt x="27" y="3"/>
                  </a:cubicBezTo>
                  <a:lnTo>
                    <a:pt x="26" y="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57" name="Freeform 1155"/>
            <p:cNvSpPr>
              <a:spLocks/>
            </p:cNvSpPr>
            <p:nvPr/>
          </p:nvSpPr>
          <p:spPr bwMode="auto">
            <a:xfrm>
              <a:off x="3089" y="2139"/>
              <a:ext cx="15" cy="13"/>
            </a:xfrm>
            <a:custGeom>
              <a:avLst/>
              <a:gdLst>
                <a:gd name="T0" fmla="*/ 14 w 15"/>
                <a:gd name="T1" fmla="*/ 13 h 13"/>
                <a:gd name="T2" fmla="*/ 0 w 15"/>
                <a:gd name="T3" fmla="*/ 11 h 13"/>
                <a:gd name="T4" fmla="*/ 1 w 15"/>
                <a:gd name="T5" fmla="*/ 0 h 13"/>
                <a:gd name="T6" fmla="*/ 15 w 15"/>
                <a:gd name="T7" fmla="*/ 2 h 13"/>
                <a:gd name="T8" fmla="*/ 14 w 15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3">
                  <a:moveTo>
                    <a:pt x="14" y="13"/>
                  </a:moveTo>
                  <a:cubicBezTo>
                    <a:pt x="10" y="12"/>
                    <a:pt x="5" y="12"/>
                    <a:pt x="0" y="11"/>
                  </a:cubicBezTo>
                  <a:cubicBezTo>
                    <a:pt x="1" y="8"/>
                    <a:pt x="1" y="4"/>
                    <a:pt x="1" y="0"/>
                  </a:cubicBezTo>
                  <a:cubicBezTo>
                    <a:pt x="6" y="1"/>
                    <a:pt x="11" y="1"/>
                    <a:pt x="15" y="2"/>
                  </a:cubicBezTo>
                  <a:cubicBezTo>
                    <a:pt x="15" y="5"/>
                    <a:pt x="15" y="9"/>
                    <a:pt x="14" y="1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58" name="Freeform 1156"/>
            <p:cNvSpPr>
              <a:spLocks/>
            </p:cNvSpPr>
            <p:nvPr/>
          </p:nvSpPr>
          <p:spPr bwMode="auto">
            <a:xfrm>
              <a:off x="3103" y="2141"/>
              <a:ext cx="2" cy="11"/>
            </a:xfrm>
            <a:custGeom>
              <a:avLst/>
              <a:gdLst>
                <a:gd name="T0" fmla="*/ 0 w 2"/>
                <a:gd name="T1" fmla="*/ 11 h 11"/>
                <a:gd name="T2" fmla="*/ 0 w 2"/>
                <a:gd name="T3" fmla="*/ 11 h 11"/>
                <a:gd name="T4" fmla="*/ 2 w 2"/>
                <a:gd name="T5" fmla="*/ 0 h 11"/>
                <a:gd name="T6" fmla="*/ 1 w 2"/>
                <a:gd name="T7" fmla="*/ 0 h 11"/>
                <a:gd name="T8" fmla="*/ 0 w 2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1"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1" y="7"/>
                    <a:pt x="2" y="3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3"/>
                    <a:pt x="1" y="7"/>
                    <a:pt x="0" y="11"/>
                  </a:cubicBez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pic>
          <p:nvPicPr>
            <p:cNvPr id="259" name="Picture 1157"/>
            <p:cNvPicPr>
              <a:picLocks noChangeAspect="1" noChangeArrowheads="1"/>
            </p:cNvPicPr>
            <p:nvPr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7" y="2137"/>
              <a:ext cx="9" cy="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0" name="Picture 1158"/>
            <p:cNvPicPr>
              <a:picLocks noChangeAspect="1" noChangeArrowheads="1"/>
            </p:cNvPicPr>
            <p:nvPr/>
          </p:nvPicPr>
          <p:blipFill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6" y="2147"/>
              <a:ext cx="12" cy="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1" name="Freeform 1159"/>
            <p:cNvSpPr>
              <a:spLocks/>
            </p:cNvSpPr>
            <p:nvPr/>
          </p:nvSpPr>
          <p:spPr bwMode="auto">
            <a:xfrm>
              <a:off x="3096" y="2149"/>
              <a:ext cx="39" cy="6"/>
            </a:xfrm>
            <a:custGeom>
              <a:avLst/>
              <a:gdLst>
                <a:gd name="T0" fmla="*/ 7 w 39"/>
                <a:gd name="T1" fmla="*/ 2 h 6"/>
                <a:gd name="T2" fmla="*/ 2 w 39"/>
                <a:gd name="T3" fmla="*/ 0 h 6"/>
                <a:gd name="T4" fmla="*/ 0 w 39"/>
                <a:gd name="T5" fmla="*/ 2 h 6"/>
                <a:gd name="T6" fmla="*/ 31 w 39"/>
                <a:gd name="T7" fmla="*/ 6 h 6"/>
                <a:gd name="T8" fmla="*/ 38 w 39"/>
                <a:gd name="T9" fmla="*/ 4 h 6"/>
                <a:gd name="T10" fmla="*/ 39 w 39"/>
                <a:gd name="T11" fmla="*/ 3 h 6"/>
                <a:gd name="T12" fmla="*/ 31 w 39"/>
                <a:gd name="T13" fmla="*/ 2 h 6"/>
                <a:gd name="T14" fmla="*/ 27 w 39"/>
                <a:gd name="T15" fmla="*/ 4 h 6"/>
                <a:gd name="T16" fmla="*/ 7 w 39"/>
                <a:gd name="T1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6">
                  <a:moveTo>
                    <a:pt x="7" y="2"/>
                  </a:moveTo>
                  <a:cubicBezTo>
                    <a:pt x="6" y="1"/>
                    <a:pt x="4" y="0"/>
                    <a:pt x="2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8" y="4"/>
                    <a:pt x="24" y="6"/>
                    <a:pt x="31" y="6"/>
                  </a:cubicBezTo>
                  <a:cubicBezTo>
                    <a:pt x="37" y="6"/>
                    <a:pt x="38" y="5"/>
                    <a:pt x="38" y="4"/>
                  </a:cubicBezTo>
                  <a:cubicBezTo>
                    <a:pt x="39" y="4"/>
                    <a:pt x="39" y="3"/>
                    <a:pt x="39" y="3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4"/>
                    <a:pt x="27" y="4"/>
                  </a:cubicBezTo>
                  <a:cubicBezTo>
                    <a:pt x="24" y="4"/>
                    <a:pt x="7" y="2"/>
                    <a:pt x="7" y="2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62" name="Rectangle 1160"/>
            <p:cNvSpPr>
              <a:spLocks noChangeArrowheads="1"/>
            </p:cNvSpPr>
            <p:nvPr/>
          </p:nvSpPr>
          <p:spPr bwMode="auto">
            <a:xfrm>
              <a:off x="3135" y="2153"/>
              <a:ext cx="1" cy="1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63" name="Freeform 1161"/>
            <p:cNvSpPr>
              <a:spLocks/>
            </p:cNvSpPr>
            <p:nvPr/>
          </p:nvSpPr>
          <p:spPr bwMode="auto">
            <a:xfrm>
              <a:off x="3096" y="2151"/>
              <a:ext cx="39" cy="5"/>
            </a:xfrm>
            <a:custGeom>
              <a:avLst/>
              <a:gdLst>
                <a:gd name="T0" fmla="*/ 38 w 39"/>
                <a:gd name="T1" fmla="*/ 2 h 5"/>
                <a:gd name="T2" fmla="*/ 31 w 39"/>
                <a:gd name="T3" fmla="*/ 4 h 5"/>
                <a:gd name="T4" fmla="*/ 0 w 39"/>
                <a:gd name="T5" fmla="*/ 0 h 5"/>
                <a:gd name="T6" fmla="*/ 0 w 39"/>
                <a:gd name="T7" fmla="*/ 2 h 5"/>
                <a:gd name="T8" fmla="*/ 31 w 39"/>
                <a:gd name="T9" fmla="*/ 5 h 5"/>
                <a:gd name="T10" fmla="*/ 38 w 39"/>
                <a:gd name="T11" fmla="*/ 4 h 5"/>
                <a:gd name="T12" fmla="*/ 39 w 39"/>
                <a:gd name="T13" fmla="*/ 2 h 5"/>
                <a:gd name="T14" fmla="*/ 38 w 39"/>
                <a:gd name="T1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5">
                  <a:moveTo>
                    <a:pt x="38" y="2"/>
                  </a:moveTo>
                  <a:cubicBezTo>
                    <a:pt x="38" y="3"/>
                    <a:pt x="37" y="4"/>
                    <a:pt x="31" y="4"/>
                  </a:cubicBezTo>
                  <a:cubicBezTo>
                    <a:pt x="24" y="4"/>
                    <a:pt x="8" y="2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8" y="4"/>
                    <a:pt x="24" y="5"/>
                    <a:pt x="31" y="5"/>
                  </a:cubicBezTo>
                  <a:cubicBezTo>
                    <a:pt x="37" y="5"/>
                    <a:pt x="38" y="5"/>
                    <a:pt x="38" y="4"/>
                  </a:cubicBezTo>
                  <a:cubicBezTo>
                    <a:pt x="38" y="4"/>
                    <a:pt x="39" y="3"/>
                    <a:pt x="39" y="2"/>
                  </a:cubicBezTo>
                  <a:lnTo>
                    <a:pt x="38" y="2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64" name="Freeform 1162"/>
            <p:cNvSpPr>
              <a:spLocks/>
            </p:cNvSpPr>
            <p:nvPr/>
          </p:nvSpPr>
          <p:spPr bwMode="auto">
            <a:xfrm>
              <a:off x="3096" y="2150"/>
              <a:ext cx="39" cy="5"/>
            </a:xfrm>
            <a:custGeom>
              <a:avLst/>
              <a:gdLst>
                <a:gd name="T0" fmla="*/ 17 w 39"/>
                <a:gd name="T1" fmla="*/ 4 h 5"/>
                <a:gd name="T2" fmla="*/ 0 w 39"/>
                <a:gd name="T3" fmla="*/ 1 h 5"/>
                <a:gd name="T4" fmla="*/ 4 w 39"/>
                <a:gd name="T5" fmla="*/ 0 h 5"/>
                <a:gd name="T6" fmla="*/ 6 w 39"/>
                <a:gd name="T7" fmla="*/ 1 h 5"/>
                <a:gd name="T8" fmla="*/ 7 w 39"/>
                <a:gd name="T9" fmla="*/ 2 h 5"/>
                <a:gd name="T10" fmla="*/ 12 w 39"/>
                <a:gd name="T11" fmla="*/ 2 h 5"/>
                <a:gd name="T12" fmla="*/ 22 w 39"/>
                <a:gd name="T13" fmla="*/ 3 h 5"/>
                <a:gd name="T14" fmla="*/ 30 w 39"/>
                <a:gd name="T15" fmla="*/ 3 h 5"/>
                <a:gd name="T16" fmla="*/ 32 w 39"/>
                <a:gd name="T17" fmla="*/ 2 h 5"/>
                <a:gd name="T18" fmla="*/ 35 w 39"/>
                <a:gd name="T19" fmla="*/ 2 h 5"/>
                <a:gd name="T20" fmla="*/ 37 w 39"/>
                <a:gd name="T21" fmla="*/ 2 h 5"/>
                <a:gd name="T22" fmla="*/ 38 w 39"/>
                <a:gd name="T23" fmla="*/ 4 h 5"/>
                <a:gd name="T24" fmla="*/ 32 w 39"/>
                <a:gd name="T25" fmla="*/ 5 h 5"/>
                <a:gd name="T26" fmla="*/ 17 w 39"/>
                <a:gd name="T27" fmla="*/ 4 h 5"/>
                <a:gd name="T28" fmla="*/ 17 w 39"/>
                <a:gd name="T2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9" h="5">
                  <a:moveTo>
                    <a:pt x="17" y="4"/>
                  </a:moveTo>
                  <a:cubicBezTo>
                    <a:pt x="11" y="3"/>
                    <a:pt x="6" y="2"/>
                    <a:pt x="0" y="1"/>
                  </a:cubicBezTo>
                  <a:cubicBezTo>
                    <a:pt x="1" y="0"/>
                    <a:pt x="2" y="0"/>
                    <a:pt x="4" y="0"/>
                  </a:cubicBezTo>
                  <a:cubicBezTo>
                    <a:pt x="5" y="0"/>
                    <a:pt x="5" y="0"/>
                    <a:pt x="6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10" y="2"/>
                    <a:pt x="12" y="2"/>
                  </a:cubicBezTo>
                  <a:cubicBezTo>
                    <a:pt x="14" y="2"/>
                    <a:pt x="20" y="3"/>
                    <a:pt x="22" y="3"/>
                  </a:cubicBezTo>
                  <a:cubicBezTo>
                    <a:pt x="24" y="3"/>
                    <a:pt x="28" y="4"/>
                    <a:pt x="30" y="3"/>
                  </a:cubicBezTo>
                  <a:cubicBezTo>
                    <a:pt x="31" y="3"/>
                    <a:pt x="31" y="2"/>
                    <a:pt x="32" y="2"/>
                  </a:cubicBezTo>
                  <a:cubicBezTo>
                    <a:pt x="33" y="2"/>
                    <a:pt x="34" y="2"/>
                    <a:pt x="35" y="2"/>
                  </a:cubicBezTo>
                  <a:cubicBezTo>
                    <a:pt x="36" y="2"/>
                    <a:pt x="36" y="2"/>
                    <a:pt x="37" y="2"/>
                  </a:cubicBezTo>
                  <a:cubicBezTo>
                    <a:pt x="38" y="2"/>
                    <a:pt x="39" y="3"/>
                    <a:pt x="38" y="4"/>
                  </a:cubicBezTo>
                  <a:cubicBezTo>
                    <a:pt x="37" y="5"/>
                    <a:pt x="33" y="5"/>
                    <a:pt x="32" y="5"/>
                  </a:cubicBezTo>
                  <a:cubicBezTo>
                    <a:pt x="27" y="5"/>
                    <a:pt x="21" y="4"/>
                    <a:pt x="17" y="4"/>
                  </a:cubicBezTo>
                  <a:cubicBezTo>
                    <a:pt x="11" y="3"/>
                    <a:pt x="17" y="4"/>
                    <a:pt x="17" y="4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pic>
          <p:nvPicPr>
            <p:cNvPr id="265" name="Picture 1163"/>
            <p:cNvPicPr>
              <a:picLocks noChangeAspect="1" noChangeArrowheads="1"/>
            </p:cNvPicPr>
            <p:nvPr/>
          </p:nvPicPr>
          <p:blipFill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1" y="2130"/>
              <a:ext cx="9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" name="Freeform 1164"/>
            <p:cNvSpPr>
              <a:spLocks/>
            </p:cNvSpPr>
            <p:nvPr/>
          </p:nvSpPr>
          <p:spPr bwMode="auto">
            <a:xfrm>
              <a:off x="3012" y="2135"/>
              <a:ext cx="4" cy="3"/>
            </a:xfrm>
            <a:custGeom>
              <a:avLst/>
              <a:gdLst>
                <a:gd name="T0" fmla="*/ 0 w 4"/>
                <a:gd name="T1" fmla="*/ 1 h 3"/>
                <a:gd name="T2" fmla="*/ 0 w 4"/>
                <a:gd name="T3" fmla="*/ 2 h 3"/>
                <a:gd name="T4" fmla="*/ 3 w 4"/>
                <a:gd name="T5" fmla="*/ 3 h 3"/>
                <a:gd name="T6" fmla="*/ 4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lnTo>
                    <a:pt x="0" y="2"/>
                  </a:lnTo>
                  <a:lnTo>
                    <a:pt x="3" y="3"/>
                  </a:lnTo>
                  <a:lnTo>
                    <a:pt x="4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67" name="Freeform 1165"/>
            <p:cNvSpPr>
              <a:spLocks/>
            </p:cNvSpPr>
            <p:nvPr/>
          </p:nvSpPr>
          <p:spPr bwMode="auto">
            <a:xfrm>
              <a:off x="3012" y="2136"/>
              <a:ext cx="4" cy="0"/>
            </a:xfrm>
            <a:custGeom>
              <a:avLst/>
              <a:gdLst>
                <a:gd name="T0" fmla="*/ 0 w 4"/>
                <a:gd name="T1" fmla="*/ 0 w 4"/>
                <a:gd name="T2" fmla="*/ 3 w 4"/>
                <a:gd name="T3" fmla="*/ 4 w 4"/>
                <a:gd name="T4" fmla="*/ 0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68" name="Freeform 1166"/>
            <p:cNvSpPr>
              <a:spLocks/>
            </p:cNvSpPr>
            <p:nvPr/>
          </p:nvSpPr>
          <p:spPr bwMode="auto">
            <a:xfrm>
              <a:off x="3012" y="2136"/>
              <a:ext cx="4" cy="0"/>
            </a:xfrm>
            <a:custGeom>
              <a:avLst/>
              <a:gdLst>
                <a:gd name="T0" fmla="*/ 0 w 4"/>
                <a:gd name="T1" fmla="*/ 0 w 4"/>
                <a:gd name="T2" fmla="*/ 3 w 4"/>
                <a:gd name="T3" fmla="*/ 4 w 4"/>
                <a:gd name="T4" fmla="*/ 0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91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69" name="Rectangle 1167"/>
            <p:cNvSpPr>
              <a:spLocks noChangeArrowheads="1"/>
            </p:cNvSpPr>
            <p:nvPr/>
          </p:nvSpPr>
          <p:spPr bwMode="auto">
            <a:xfrm>
              <a:off x="3012" y="2136"/>
              <a:ext cx="4" cy="1"/>
            </a:xfrm>
            <a:prstGeom prst="rect">
              <a:avLst/>
            </a:prstGeom>
            <a:solidFill>
              <a:srgbClr val="A0A1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70" name="Rectangle 1168"/>
            <p:cNvSpPr>
              <a:spLocks noChangeArrowheads="1"/>
            </p:cNvSpPr>
            <p:nvPr/>
          </p:nvSpPr>
          <p:spPr bwMode="auto">
            <a:xfrm>
              <a:off x="3012" y="2136"/>
              <a:ext cx="4" cy="1"/>
            </a:xfrm>
            <a:prstGeom prst="rect">
              <a:avLst/>
            </a:prstGeom>
            <a:solidFill>
              <a:srgbClr val="B0B0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71" name="Rectangle 1169"/>
            <p:cNvSpPr>
              <a:spLocks noChangeArrowheads="1"/>
            </p:cNvSpPr>
            <p:nvPr/>
          </p:nvSpPr>
          <p:spPr bwMode="auto">
            <a:xfrm>
              <a:off x="3012" y="2136"/>
              <a:ext cx="4" cy="1"/>
            </a:xfrm>
            <a:prstGeom prst="rect">
              <a:avLst/>
            </a:prstGeom>
            <a:solidFill>
              <a:srgbClr val="C0C0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72" name="Rectangle 1170"/>
            <p:cNvSpPr>
              <a:spLocks noChangeArrowheads="1"/>
            </p:cNvSpPr>
            <p:nvPr/>
          </p:nvSpPr>
          <p:spPr bwMode="auto">
            <a:xfrm>
              <a:off x="3012" y="2136"/>
              <a:ext cx="4" cy="1"/>
            </a:xfrm>
            <a:prstGeom prst="rect">
              <a:avLst/>
            </a:prstGeom>
            <a:solidFill>
              <a:srgbClr val="CF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73" name="Rectangle 1171"/>
            <p:cNvSpPr>
              <a:spLocks noChangeArrowheads="1"/>
            </p:cNvSpPr>
            <p:nvPr/>
          </p:nvSpPr>
          <p:spPr bwMode="auto">
            <a:xfrm>
              <a:off x="3012" y="2136"/>
              <a:ext cx="4" cy="1"/>
            </a:xfrm>
            <a:prstGeom prst="rect">
              <a:avLst/>
            </a:prstGeom>
            <a:solidFill>
              <a:srgbClr val="DF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74" name="Rectangle 1172"/>
            <p:cNvSpPr>
              <a:spLocks noChangeArrowheads="1"/>
            </p:cNvSpPr>
            <p:nvPr/>
          </p:nvSpPr>
          <p:spPr bwMode="auto">
            <a:xfrm>
              <a:off x="3012" y="2136"/>
              <a:ext cx="4" cy="1"/>
            </a:xfrm>
            <a:prstGeom prst="rect">
              <a:avLst/>
            </a:prstGeom>
            <a:solidFill>
              <a:srgbClr val="EFE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75" name="Rectangle 1173"/>
            <p:cNvSpPr>
              <a:spLocks noChangeArrowheads="1"/>
            </p:cNvSpPr>
            <p:nvPr/>
          </p:nvSpPr>
          <p:spPr bwMode="auto">
            <a:xfrm>
              <a:off x="3012" y="2136"/>
              <a:ext cx="4" cy="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76" name="Freeform 1174"/>
            <p:cNvSpPr>
              <a:spLocks/>
            </p:cNvSpPr>
            <p:nvPr/>
          </p:nvSpPr>
          <p:spPr bwMode="auto">
            <a:xfrm>
              <a:off x="3012" y="2135"/>
              <a:ext cx="4" cy="1"/>
            </a:xfrm>
            <a:custGeom>
              <a:avLst/>
              <a:gdLst>
                <a:gd name="T0" fmla="*/ 0 w 4"/>
                <a:gd name="T1" fmla="*/ 1 h 1"/>
                <a:gd name="T2" fmla="*/ 0 w 4"/>
                <a:gd name="T3" fmla="*/ 1 h 1"/>
                <a:gd name="T4" fmla="*/ 3 w 4"/>
                <a:gd name="T5" fmla="*/ 1 h 1"/>
                <a:gd name="T6" fmla="*/ 4 w 4"/>
                <a:gd name="T7" fmla="*/ 0 h 1"/>
                <a:gd name="T8" fmla="*/ 0 w 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lnTo>
                    <a:pt x="0" y="1"/>
                  </a:lnTo>
                  <a:lnTo>
                    <a:pt x="3" y="1"/>
                  </a:lnTo>
                  <a:lnTo>
                    <a:pt x="4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77" name="Freeform 1175"/>
            <p:cNvSpPr>
              <a:spLocks/>
            </p:cNvSpPr>
            <p:nvPr/>
          </p:nvSpPr>
          <p:spPr bwMode="auto">
            <a:xfrm>
              <a:off x="3012" y="2136"/>
              <a:ext cx="3" cy="1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3 w 3"/>
                <a:gd name="T5" fmla="*/ 1 h 1"/>
                <a:gd name="T6" fmla="*/ 3 w 3"/>
                <a:gd name="T7" fmla="*/ 0 h 1"/>
                <a:gd name="T8" fmla="*/ 0 w 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78" name="Freeform 1176"/>
            <p:cNvSpPr>
              <a:spLocks/>
            </p:cNvSpPr>
            <p:nvPr/>
          </p:nvSpPr>
          <p:spPr bwMode="auto">
            <a:xfrm>
              <a:off x="3012" y="2136"/>
              <a:ext cx="3" cy="1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3 w 3"/>
                <a:gd name="T5" fmla="*/ 1 h 1"/>
                <a:gd name="T6" fmla="*/ 3 w 3"/>
                <a:gd name="T7" fmla="*/ 0 h 1"/>
                <a:gd name="T8" fmla="*/ 0 w 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7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79" name="Freeform 1177"/>
            <p:cNvSpPr>
              <a:spLocks/>
            </p:cNvSpPr>
            <p:nvPr/>
          </p:nvSpPr>
          <p:spPr bwMode="auto">
            <a:xfrm>
              <a:off x="3012" y="2136"/>
              <a:ext cx="3" cy="1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3 w 3"/>
                <a:gd name="T5" fmla="*/ 1 h 1"/>
                <a:gd name="T6" fmla="*/ 3 w 3"/>
                <a:gd name="T7" fmla="*/ 0 h 1"/>
                <a:gd name="T8" fmla="*/ 0 w 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778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80" name="Freeform 1178"/>
            <p:cNvSpPr>
              <a:spLocks/>
            </p:cNvSpPr>
            <p:nvPr/>
          </p:nvSpPr>
          <p:spPr bwMode="auto">
            <a:xfrm>
              <a:off x="3012" y="2136"/>
              <a:ext cx="3" cy="1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3 w 3"/>
                <a:gd name="T5" fmla="*/ 1 h 1"/>
                <a:gd name="T6" fmla="*/ 3 w 3"/>
                <a:gd name="T7" fmla="*/ 0 h 1"/>
                <a:gd name="T8" fmla="*/ 0 w 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73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81" name="Freeform 1179"/>
            <p:cNvSpPr>
              <a:spLocks/>
            </p:cNvSpPr>
            <p:nvPr/>
          </p:nvSpPr>
          <p:spPr bwMode="auto">
            <a:xfrm>
              <a:off x="3012" y="2136"/>
              <a:ext cx="3" cy="1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3 w 3"/>
                <a:gd name="T5" fmla="*/ 1 h 1"/>
                <a:gd name="T6" fmla="*/ 3 w 3"/>
                <a:gd name="T7" fmla="*/ 1 h 1"/>
                <a:gd name="T8" fmla="*/ 0 w 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82" name="Freeform 1180"/>
            <p:cNvSpPr>
              <a:spLocks/>
            </p:cNvSpPr>
            <p:nvPr/>
          </p:nvSpPr>
          <p:spPr bwMode="auto">
            <a:xfrm>
              <a:off x="3012" y="2136"/>
              <a:ext cx="3" cy="1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3 w 3"/>
                <a:gd name="T5" fmla="*/ 1 h 1"/>
                <a:gd name="T6" fmla="*/ 3 w 3"/>
                <a:gd name="T7" fmla="*/ 1 h 1"/>
                <a:gd name="T8" fmla="*/ 0 w 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69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83" name="Freeform 1181"/>
            <p:cNvSpPr>
              <a:spLocks/>
            </p:cNvSpPr>
            <p:nvPr/>
          </p:nvSpPr>
          <p:spPr bwMode="auto">
            <a:xfrm>
              <a:off x="3012" y="2136"/>
              <a:ext cx="3" cy="1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3 w 3"/>
                <a:gd name="T5" fmla="*/ 1 h 1"/>
                <a:gd name="T6" fmla="*/ 3 w 3"/>
                <a:gd name="T7" fmla="*/ 1 h 1"/>
                <a:gd name="T8" fmla="*/ 0 w 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465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84" name="Freeform 1182"/>
            <p:cNvSpPr>
              <a:spLocks/>
            </p:cNvSpPr>
            <p:nvPr/>
          </p:nvSpPr>
          <p:spPr bwMode="auto">
            <a:xfrm>
              <a:off x="3012" y="2136"/>
              <a:ext cx="3" cy="1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3 w 3"/>
                <a:gd name="T5" fmla="*/ 1 h 1"/>
                <a:gd name="T6" fmla="*/ 3 w 3"/>
                <a:gd name="T7" fmla="*/ 1 h 1"/>
                <a:gd name="T8" fmla="*/ 0 w 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6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85" name="Freeform 1183"/>
            <p:cNvSpPr>
              <a:spLocks/>
            </p:cNvSpPr>
            <p:nvPr/>
          </p:nvSpPr>
          <p:spPr bwMode="auto">
            <a:xfrm>
              <a:off x="3012" y="2136"/>
              <a:ext cx="3" cy="1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3 w 3"/>
                <a:gd name="T5" fmla="*/ 1 h 1"/>
                <a:gd name="T6" fmla="*/ 3 w 3"/>
                <a:gd name="T7" fmla="*/ 1 h 1"/>
                <a:gd name="T8" fmla="*/ 0 w 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5B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86" name="Freeform 1184"/>
            <p:cNvSpPr>
              <a:spLocks/>
            </p:cNvSpPr>
            <p:nvPr/>
          </p:nvSpPr>
          <p:spPr bwMode="auto">
            <a:xfrm>
              <a:off x="2505" y="1295"/>
              <a:ext cx="348" cy="353"/>
            </a:xfrm>
            <a:custGeom>
              <a:avLst/>
              <a:gdLst>
                <a:gd name="T0" fmla="*/ 148 w 346"/>
                <a:gd name="T1" fmla="*/ 344 h 351"/>
                <a:gd name="T2" fmla="*/ 204 w 346"/>
                <a:gd name="T3" fmla="*/ 328 h 351"/>
                <a:gd name="T4" fmla="*/ 333 w 346"/>
                <a:gd name="T5" fmla="*/ 168 h 351"/>
                <a:gd name="T6" fmla="*/ 334 w 346"/>
                <a:gd name="T7" fmla="*/ 112 h 351"/>
                <a:gd name="T8" fmla="*/ 257 w 346"/>
                <a:gd name="T9" fmla="*/ 17 h 351"/>
                <a:gd name="T10" fmla="*/ 208 w 346"/>
                <a:gd name="T11" fmla="*/ 13 h 351"/>
                <a:gd name="T12" fmla="*/ 123 w 346"/>
                <a:gd name="T13" fmla="*/ 87 h 351"/>
                <a:gd name="T14" fmla="*/ 78 w 346"/>
                <a:gd name="T15" fmla="*/ 141 h 351"/>
                <a:gd name="T16" fmla="*/ 10 w 346"/>
                <a:gd name="T17" fmla="*/ 256 h 351"/>
                <a:gd name="T18" fmla="*/ 26 w 346"/>
                <a:gd name="T19" fmla="*/ 299 h 351"/>
                <a:gd name="T20" fmla="*/ 148 w 346"/>
                <a:gd name="T21" fmla="*/ 344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6" h="351">
                  <a:moveTo>
                    <a:pt x="148" y="344"/>
                  </a:moveTo>
                  <a:cubicBezTo>
                    <a:pt x="166" y="351"/>
                    <a:pt x="191" y="344"/>
                    <a:pt x="204" y="328"/>
                  </a:cubicBezTo>
                  <a:cubicBezTo>
                    <a:pt x="333" y="168"/>
                    <a:pt x="333" y="168"/>
                    <a:pt x="333" y="168"/>
                  </a:cubicBezTo>
                  <a:cubicBezTo>
                    <a:pt x="346" y="153"/>
                    <a:pt x="346" y="128"/>
                    <a:pt x="334" y="112"/>
                  </a:cubicBezTo>
                  <a:cubicBezTo>
                    <a:pt x="257" y="17"/>
                    <a:pt x="257" y="17"/>
                    <a:pt x="257" y="17"/>
                  </a:cubicBezTo>
                  <a:cubicBezTo>
                    <a:pt x="245" y="2"/>
                    <a:pt x="223" y="0"/>
                    <a:pt x="208" y="13"/>
                  </a:cubicBezTo>
                  <a:cubicBezTo>
                    <a:pt x="123" y="87"/>
                    <a:pt x="123" y="87"/>
                    <a:pt x="123" y="87"/>
                  </a:cubicBezTo>
                  <a:cubicBezTo>
                    <a:pt x="108" y="100"/>
                    <a:pt x="88" y="124"/>
                    <a:pt x="78" y="141"/>
                  </a:cubicBezTo>
                  <a:cubicBezTo>
                    <a:pt x="10" y="256"/>
                    <a:pt x="10" y="256"/>
                    <a:pt x="10" y="256"/>
                  </a:cubicBezTo>
                  <a:cubicBezTo>
                    <a:pt x="0" y="273"/>
                    <a:pt x="7" y="292"/>
                    <a:pt x="26" y="299"/>
                  </a:cubicBezTo>
                  <a:lnTo>
                    <a:pt x="148" y="344"/>
                  </a:lnTo>
                  <a:close/>
                </a:path>
              </a:pathLst>
            </a:custGeom>
            <a:solidFill>
              <a:srgbClr val="5F39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87" name="Freeform 1185"/>
            <p:cNvSpPr>
              <a:spLocks/>
            </p:cNvSpPr>
            <p:nvPr/>
          </p:nvSpPr>
          <p:spPr bwMode="auto">
            <a:xfrm>
              <a:off x="2505" y="1295"/>
              <a:ext cx="275" cy="308"/>
            </a:xfrm>
            <a:custGeom>
              <a:avLst/>
              <a:gdLst>
                <a:gd name="T0" fmla="*/ 48 w 274"/>
                <a:gd name="T1" fmla="*/ 307 h 307"/>
                <a:gd name="T2" fmla="*/ 52 w 274"/>
                <a:gd name="T3" fmla="*/ 290 h 307"/>
                <a:gd name="T4" fmla="*/ 120 w 274"/>
                <a:gd name="T5" fmla="*/ 175 h 307"/>
                <a:gd name="T6" fmla="*/ 165 w 274"/>
                <a:gd name="T7" fmla="*/ 120 h 307"/>
                <a:gd name="T8" fmla="*/ 250 w 274"/>
                <a:gd name="T9" fmla="*/ 46 h 307"/>
                <a:gd name="T10" fmla="*/ 274 w 274"/>
                <a:gd name="T11" fmla="*/ 38 h 307"/>
                <a:gd name="T12" fmla="*/ 257 w 274"/>
                <a:gd name="T13" fmla="*/ 17 h 307"/>
                <a:gd name="T14" fmla="*/ 208 w 274"/>
                <a:gd name="T15" fmla="*/ 13 h 307"/>
                <a:gd name="T16" fmla="*/ 123 w 274"/>
                <a:gd name="T17" fmla="*/ 87 h 307"/>
                <a:gd name="T18" fmla="*/ 78 w 274"/>
                <a:gd name="T19" fmla="*/ 141 h 307"/>
                <a:gd name="T20" fmla="*/ 10 w 274"/>
                <a:gd name="T21" fmla="*/ 256 h 307"/>
                <a:gd name="T22" fmla="*/ 26 w 274"/>
                <a:gd name="T23" fmla="*/ 299 h 307"/>
                <a:gd name="T24" fmla="*/ 48 w 274"/>
                <a:gd name="T25" fmla="*/ 3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4" h="307">
                  <a:moveTo>
                    <a:pt x="48" y="307"/>
                  </a:moveTo>
                  <a:cubicBezTo>
                    <a:pt x="47" y="302"/>
                    <a:pt x="49" y="296"/>
                    <a:pt x="52" y="290"/>
                  </a:cubicBezTo>
                  <a:cubicBezTo>
                    <a:pt x="120" y="175"/>
                    <a:pt x="120" y="175"/>
                    <a:pt x="120" y="175"/>
                  </a:cubicBezTo>
                  <a:cubicBezTo>
                    <a:pt x="130" y="158"/>
                    <a:pt x="150" y="133"/>
                    <a:pt x="165" y="120"/>
                  </a:cubicBezTo>
                  <a:cubicBezTo>
                    <a:pt x="250" y="46"/>
                    <a:pt x="250" y="46"/>
                    <a:pt x="250" y="46"/>
                  </a:cubicBezTo>
                  <a:cubicBezTo>
                    <a:pt x="257" y="40"/>
                    <a:pt x="266" y="37"/>
                    <a:pt x="274" y="38"/>
                  </a:cubicBezTo>
                  <a:cubicBezTo>
                    <a:pt x="257" y="17"/>
                    <a:pt x="257" y="17"/>
                    <a:pt x="257" y="17"/>
                  </a:cubicBezTo>
                  <a:cubicBezTo>
                    <a:pt x="245" y="2"/>
                    <a:pt x="223" y="0"/>
                    <a:pt x="208" y="13"/>
                  </a:cubicBezTo>
                  <a:cubicBezTo>
                    <a:pt x="123" y="87"/>
                    <a:pt x="123" y="87"/>
                    <a:pt x="123" y="87"/>
                  </a:cubicBezTo>
                  <a:cubicBezTo>
                    <a:pt x="108" y="100"/>
                    <a:pt x="88" y="124"/>
                    <a:pt x="78" y="141"/>
                  </a:cubicBezTo>
                  <a:cubicBezTo>
                    <a:pt x="10" y="256"/>
                    <a:pt x="10" y="256"/>
                    <a:pt x="10" y="256"/>
                  </a:cubicBezTo>
                  <a:cubicBezTo>
                    <a:pt x="0" y="273"/>
                    <a:pt x="7" y="292"/>
                    <a:pt x="26" y="299"/>
                  </a:cubicBezTo>
                  <a:lnTo>
                    <a:pt x="48" y="307"/>
                  </a:lnTo>
                  <a:close/>
                </a:path>
              </a:pathLst>
            </a:custGeom>
            <a:solidFill>
              <a:srgbClr val="7748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88" name="Freeform 1186"/>
            <p:cNvSpPr>
              <a:spLocks/>
            </p:cNvSpPr>
            <p:nvPr/>
          </p:nvSpPr>
          <p:spPr bwMode="auto">
            <a:xfrm>
              <a:off x="3068" y="1544"/>
              <a:ext cx="56" cy="43"/>
            </a:xfrm>
            <a:custGeom>
              <a:avLst/>
              <a:gdLst>
                <a:gd name="T0" fmla="*/ 0 w 56"/>
                <a:gd name="T1" fmla="*/ 25 h 43"/>
                <a:gd name="T2" fmla="*/ 46 w 56"/>
                <a:gd name="T3" fmla="*/ 0 h 43"/>
                <a:gd name="T4" fmla="*/ 56 w 56"/>
                <a:gd name="T5" fmla="*/ 18 h 43"/>
                <a:gd name="T6" fmla="*/ 10 w 56"/>
                <a:gd name="T7" fmla="*/ 43 h 43"/>
                <a:gd name="T8" fmla="*/ 0 w 56"/>
                <a:gd name="T9" fmla="*/ 2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43">
                  <a:moveTo>
                    <a:pt x="0" y="25"/>
                  </a:moveTo>
                  <a:lnTo>
                    <a:pt x="46" y="0"/>
                  </a:lnTo>
                  <a:lnTo>
                    <a:pt x="56" y="18"/>
                  </a:lnTo>
                  <a:lnTo>
                    <a:pt x="10" y="43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9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89" name="Freeform 1187"/>
            <p:cNvSpPr>
              <a:spLocks/>
            </p:cNvSpPr>
            <p:nvPr/>
          </p:nvSpPr>
          <p:spPr bwMode="auto">
            <a:xfrm>
              <a:off x="2677" y="1332"/>
              <a:ext cx="440" cy="240"/>
            </a:xfrm>
            <a:custGeom>
              <a:avLst/>
              <a:gdLst>
                <a:gd name="T0" fmla="*/ 142 w 438"/>
                <a:gd name="T1" fmla="*/ 201 h 239"/>
                <a:gd name="T2" fmla="*/ 202 w 438"/>
                <a:gd name="T3" fmla="*/ 104 h 239"/>
                <a:gd name="T4" fmla="*/ 388 w 438"/>
                <a:gd name="T5" fmla="*/ 239 h 239"/>
                <a:gd name="T6" fmla="*/ 438 w 438"/>
                <a:gd name="T7" fmla="*/ 210 h 239"/>
                <a:gd name="T8" fmla="*/ 305 w 438"/>
                <a:gd name="T9" fmla="*/ 42 h 239"/>
                <a:gd name="T10" fmla="*/ 155 w 438"/>
                <a:gd name="T11" fmla="*/ 0 h 239"/>
                <a:gd name="T12" fmla="*/ 31 w 438"/>
                <a:gd name="T13" fmla="*/ 89 h 239"/>
                <a:gd name="T14" fmla="*/ 142 w 438"/>
                <a:gd name="T15" fmla="*/ 201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8" h="239">
                  <a:moveTo>
                    <a:pt x="142" y="201"/>
                  </a:moveTo>
                  <a:cubicBezTo>
                    <a:pt x="142" y="201"/>
                    <a:pt x="164" y="131"/>
                    <a:pt x="202" y="104"/>
                  </a:cubicBezTo>
                  <a:cubicBezTo>
                    <a:pt x="240" y="77"/>
                    <a:pt x="343" y="152"/>
                    <a:pt x="388" y="239"/>
                  </a:cubicBezTo>
                  <a:cubicBezTo>
                    <a:pt x="418" y="223"/>
                    <a:pt x="438" y="210"/>
                    <a:pt x="438" y="210"/>
                  </a:cubicBezTo>
                  <a:cubicBezTo>
                    <a:pt x="438" y="210"/>
                    <a:pt x="365" y="70"/>
                    <a:pt x="305" y="42"/>
                  </a:cubicBezTo>
                  <a:cubicBezTo>
                    <a:pt x="245" y="13"/>
                    <a:pt x="155" y="0"/>
                    <a:pt x="155" y="0"/>
                  </a:cubicBezTo>
                  <a:cubicBezTo>
                    <a:pt x="155" y="0"/>
                    <a:pt x="61" y="59"/>
                    <a:pt x="31" y="89"/>
                  </a:cubicBezTo>
                  <a:cubicBezTo>
                    <a:pt x="0" y="120"/>
                    <a:pt x="142" y="201"/>
                    <a:pt x="142" y="20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90" name="Freeform 1188"/>
            <p:cNvSpPr>
              <a:spLocks/>
            </p:cNvSpPr>
            <p:nvPr/>
          </p:nvSpPr>
          <p:spPr bwMode="auto">
            <a:xfrm>
              <a:off x="2699" y="1332"/>
              <a:ext cx="418" cy="219"/>
            </a:xfrm>
            <a:custGeom>
              <a:avLst/>
              <a:gdLst>
                <a:gd name="T0" fmla="*/ 137 w 416"/>
                <a:gd name="T1" fmla="*/ 39 h 218"/>
                <a:gd name="T2" fmla="*/ 287 w 416"/>
                <a:gd name="T3" fmla="*/ 81 h 218"/>
                <a:gd name="T4" fmla="*/ 403 w 416"/>
                <a:gd name="T5" fmla="*/ 218 h 218"/>
                <a:gd name="T6" fmla="*/ 416 w 416"/>
                <a:gd name="T7" fmla="*/ 210 h 218"/>
                <a:gd name="T8" fmla="*/ 283 w 416"/>
                <a:gd name="T9" fmla="*/ 42 h 218"/>
                <a:gd name="T10" fmla="*/ 133 w 416"/>
                <a:gd name="T11" fmla="*/ 0 h 218"/>
                <a:gd name="T12" fmla="*/ 9 w 416"/>
                <a:gd name="T13" fmla="*/ 89 h 218"/>
                <a:gd name="T14" fmla="*/ 17 w 416"/>
                <a:gd name="T15" fmla="*/ 125 h 218"/>
                <a:gd name="T16" fmla="*/ 137 w 416"/>
                <a:gd name="T17" fmla="*/ 39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6" h="218">
                  <a:moveTo>
                    <a:pt x="137" y="39"/>
                  </a:moveTo>
                  <a:cubicBezTo>
                    <a:pt x="137" y="39"/>
                    <a:pt x="227" y="52"/>
                    <a:pt x="287" y="81"/>
                  </a:cubicBezTo>
                  <a:cubicBezTo>
                    <a:pt x="329" y="101"/>
                    <a:pt x="378" y="175"/>
                    <a:pt x="403" y="218"/>
                  </a:cubicBezTo>
                  <a:cubicBezTo>
                    <a:pt x="411" y="213"/>
                    <a:pt x="416" y="210"/>
                    <a:pt x="416" y="210"/>
                  </a:cubicBezTo>
                  <a:cubicBezTo>
                    <a:pt x="416" y="210"/>
                    <a:pt x="343" y="70"/>
                    <a:pt x="283" y="42"/>
                  </a:cubicBezTo>
                  <a:cubicBezTo>
                    <a:pt x="223" y="13"/>
                    <a:pt x="133" y="0"/>
                    <a:pt x="133" y="0"/>
                  </a:cubicBezTo>
                  <a:cubicBezTo>
                    <a:pt x="133" y="0"/>
                    <a:pt x="39" y="59"/>
                    <a:pt x="9" y="89"/>
                  </a:cubicBezTo>
                  <a:cubicBezTo>
                    <a:pt x="0" y="98"/>
                    <a:pt x="5" y="111"/>
                    <a:pt x="17" y="125"/>
                  </a:cubicBezTo>
                  <a:cubicBezTo>
                    <a:pt x="51" y="93"/>
                    <a:pt x="137" y="39"/>
                    <a:pt x="137" y="39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91" name="Freeform 1189"/>
            <p:cNvSpPr>
              <a:spLocks/>
            </p:cNvSpPr>
            <p:nvPr/>
          </p:nvSpPr>
          <p:spPr bwMode="auto">
            <a:xfrm>
              <a:off x="2732" y="1849"/>
              <a:ext cx="44" cy="54"/>
            </a:xfrm>
            <a:custGeom>
              <a:avLst/>
              <a:gdLst>
                <a:gd name="T0" fmla="*/ 27 w 44"/>
                <a:gd name="T1" fmla="*/ 0 h 54"/>
                <a:gd name="T2" fmla="*/ 0 w 44"/>
                <a:gd name="T3" fmla="*/ 44 h 54"/>
                <a:gd name="T4" fmla="*/ 17 w 44"/>
                <a:gd name="T5" fmla="*/ 54 h 54"/>
                <a:gd name="T6" fmla="*/ 44 w 44"/>
                <a:gd name="T7" fmla="*/ 11 h 54"/>
                <a:gd name="T8" fmla="*/ 27 w 44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54">
                  <a:moveTo>
                    <a:pt x="27" y="0"/>
                  </a:moveTo>
                  <a:lnTo>
                    <a:pt x="0" y="44"/>
                  </a:lnTo>
                  <a:lnTo>
                    <a:pt x="17" y="54"/>
                  </a:lnTo>
                  <a:lnTo>
                    <a:pt x="44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9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92" name="Freeform 1190"/>
            <p:cNvSpPr>
              <a:spLocks/>
            </p:cNvSpPr>
            <p:nvPr/>
          </p:nvSpPr>
          <p:spPr bwMode="auto">
            <a:xfrm>
              <a:off x="2558" y="1447"/>
              <a:ext cx="206" cy="451"/>
            </a:xfrm>
            <a:custGeom>
              <a:avLst/>
              <a:gdLst>
                <a:gd name="T0" fmla="*/ 202 w 205"/>
                <a:gd name="T1" fmla="*/ 146 h 449"/>
                <a:gd name="T2" fmla="*/ 101 w 205"/>
                <a:gd name="T3" fmla="*/ 201 h 449"/>
                <a:gd name="T4" fmla="*/ 205 w 205"/>
                <a:gd name="T5" fmla="*/ 400 h 449"/>
                <a:gd name="T6" fmla="*/ 172 w 205"/>
                <a:gd name="T7" fmla="*/ 449 h 449"/>
                <a:gd name="T8" fmla="*/ 32 w 205"/>
                <a:gd name="T9" fmla="*/ 299 h 449"/>
                <a:gd name="T10" fmla="*/ 0 w 205"/>
                <a:gd name="T11" fmla="*/ 147 h 449"/>
                <a:gd name="T12" fmla="*/ 97 w 205"/>
                <a:gd name="T13" fmla="*/ 29 h 449"/>
                <a:gd name="T14" fmla="*/ 202 w 205"/>
                <a:gd name="T15" fmla="*/ 146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5" h="449">
                  <a:moveTo>
                    <a:pt x="202" y="146"/>
                  </a:moveTo>
                  <a:cubicBezTo>
                    <a:pt x="202" y="146"/>
                    <a:pt x="131" y="165"/>
                    <a:pt x="101" y="201"/>
                  </a:cubicBezTo>
                  <a:cubicBezTo>
                    <a:pt x="72" y="237"/>
                    <a:pt x="120" y="350"/>
                    <a:pt x="205" y="400"/>
                  </a:cubicBezTo>
                  <a:cubicBezTo>
                    <a:pt x="187" y="429"/>
                    <a:pt x="172" y="449"/>
                    <a:pt x="172" y="449"/>
                  </a:cubicBezTo>
                  <a:cubicBezTo>
                    <a:pt x="172" y="449"/>
                    <a:pt x="57" y="361"/>
                    <a:pt x="32" y="299"/>
                  </a:cubicBezTo>
                  <a:cubicBezTo>
                    <a:pt x="7" y="237"/>
                    <a:pt x="0" y="147"/>
                    <a:pt x="0" y="147"/>
                  </a:cubicBezTo>
                  <a:cubicBezTo>
                    <a:pt x="0" y="147"/>
                    <a:pt x="65" y="57"/>
                    <a:pt x="97" y="29"/>
                  </a:cubicBezTo>
                  <a:cubicBezTo>
                    <a:pt x="130" y="0"/>
                    <a:pt x="202" y="146"/>
                    <a:pt x="202" y="14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93" name="Freeform 1191"/>
            <p:cNvSpPr>
              <a:spLocks/>
            </p:cNvSpPr>
            <p:nvPr/>
          </p:nvSpPr>
          <p:spPr bwMode="auto">
            <a:xfrm>
              <a:off x="2558" y="1467"/>
              <a:ext cx="182" cy="431"/>
            </a:xfrm>
            <a:custGeom>
              <a:avLst/>
              <a:gdLst>
                <a:gd name="T0" fmla="*/ 39 w 181"/>
                <a:gd name="T1" fmla="*/ 133 h 429"/>
                <a:gd name="T2" fmla="*/ 72 w 181"/>
                <a:gd name="T3" fmla="*/ 286 h 429"/>
                <a:gd name="T4" fmla="*/ 181 w 181"/>
                <a:gd name="T5" fmla="*/ 416 h 429"/>
                <a:gd name="T6" fmla="*/ 172 w 181"/>
                <a:gd name="T7" fmla="*/ 429 h 429"/>
                <a:gd name="T8" fmla="*/ 32 w 181"/>
                <a:gd name="T9" fmla="*/ 279 h 429"/>
                <a:gd name="T10" fmla="*/ 0 w 181"/>
                <a:gd name="T11" fmla="*/ 127 h 429"/>
                <a:gd name="T12" fmla="*/ 97 w 181"/>
                <a:gd name="T13" fmla="*/ 9 h 429"/>
                <a:gd name="T14" fmla="*/ 132 w 181"/>
                <a:gd name="T15" fmla="*/ 19 h 429"/>
                <a:gd name="T16" fmla="*/ 39 w 181"/>
                <a:gd name="T17" fmla="*/ 133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1" h="429">
                  <a:moveTo>
                    <a:pt x="39" y="133"/>
                  </a:moveTo>
                  <a:cubicBezTo>
                    <a:pt x="39" y="133"/>
                    <a:pt x="46" y="224"/>
                    <a:pt x="72" y="286"/>
                  </a:cubicBezTo>
                  <a:cubicBezTo>
                    <a:pt x="89" y="329"/>
                    <a:pt x="140" y="388"/>
                    <a:pt x="181" y="416"/>
                  </a:cubicBezTo>
                  <a:cubicBezTo>
                    <a:pt x="176" y="424"/>
                    <a:pt x="172" y="429"/>
                    <a:pt x="172" y="429"/>
                  </a:cubicBezTo>
                  <a:cubicBezTo>
                    <a:pt x="172" y="429"/>
                    <a:pt x="57" y="341"/>
                    <a:pt x="32" y="279"/>
                  </a:cubicBezTo>
                  <a:cubicBezTo>
                    <a:pt x="7" y="217"/>
                    <a:pt x="0" y="127"/>
                    <a:pt x="0" y="127"/>
                  </a:cubicBezTo>
                  <a:cubicBezTo>
                    <a:pt x="0" y="127"/>
                    <a:pt x="65" y="37"/>
                    <a:pt x="97" y="9"/>
                  </a:cubicBezTo>
                  <a:cubicBezTo>
                    <a:pt x="106" y="0"/>
                    <a:pt x="119" y="7"/>
                    <a:pt x="132" y="19"/>
                  </a:cubicBezTo>
                  <a:cubicBezTo>
                    <a:pt x="98" y="51"/>
                    <a:pt x="39" y="133"/>
                    <a:pt x="39" y="1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94" name="Freeform 1192"/>
            <p:cNvSpPr>
              <a:spLocks/>
            </p:cNvSpPr>
            <p:nvPr/>
          </p:nvSpPr>
          <p:spPr bwMode="auto">
            <a:xfrm>
              <a:off x="2756" y="1859"/>
              <a:ext cx="145" cy="102"/>
            </a:xfrm>
            <a:custGeom>
              <a:avLst/>
              <a:gdLst>
                <a:gd name="T0" fmla="*/ 0 w 144"/>
                <a:gd name="T1" fmla="*/ 33 h 102"/>
                <a:gd name="T2" fmla="*/ 46 w 144"/>
                <a:gd name="T3" fmla="*/ 87 h 102"/>
                <a:gd name="T4" fmla="*/ 82 w 144"/>
                <a:gd name="T5" fmla="*/ 96 h 102"/>
                <a:gd name="T6" fmla="*/ 121 w 144"/>
                <a:gd name="T7" fmla="*/ 97 h 102"/>
                <a:gd name="T8" fmla="*/ 119 w 144"/>
                <a:gd name="T9" fmla="*/ 95 h 102"/>
                <a:gd name="T10" fmla="*/ 132 w 144"/>
                <a:gd name="T11" fmla="*/ 93 h 102"/>
                <a:gd name="T12" fmla="*/ 124 w 144"/>
                <a:gd name="T13" fmla="*/ 84 h 102"/>
                <a:gd name="T14" fmla="*/ 140 w 144"/>
                <a:gd name="T15" fmla="*/ 80 h 102"/>
                <a:gd name="T16" fmla="*/ 128 w 144"/>
                <a:gd name="T17" fmla="*/ 69 h 102"/>
                <a:gd name="T18" fmla="*/ 142 w 144"/>
                <a:gd name="T19" fmla="*/ 64 h 102"/>
                <a:gd name="T20" fmla="*/ 129 w 144"/>
                <a:gd name="T21" fmla="*/ 51 h 102"/>
                <a:gd name="T22" fmla="*/ 83 w 144"/>
                <a:gd name="T23" fmla="*/ 37 h 102"/>
                <a:gd name="T24" fmla="*/ 121 w 144"/>
                <a:gd name="T25" fmla="*/ 43 h 102"/>
                <a:gd name="T26" fmla="*/ 113 w 144"/>
                <a:gd name="T27" fmla="*/ 30 h 102"/>
                <a:gd name="T28" fmla="*/ 65 w 144"/>
                <a:gd name="T29" fmla="*/ 10 h 102"/>
                <a:gd name="T30" fmla="*/ 18 w 144"/>
                <a:gd name="T31" fmla="*/ 5 h 102"/>
                <a:gd name="T32" fmla="*/ 0 w 144"/>
                <a:gd name="T33" fmla="*/ 33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4" h="102">
                  <a:moveTo>
                    <a:pt x="0" y="33"/>
                  </a:moveTo>
                  <a:cubicBezTo>
                    <a:pt x="0" y="33"/>
                    <a:pt x="32" y="72"/>
                    <a:pt x="46" y="87"/>
                  </a:cubicBezTo>
                  <a:cubicBezTo>
                    <a:pt x="60" y="101"/>
                    <a:pt x="64" y="94"/>
                    <a:pt x="82" y="96"/>
                  </a:cubicBezTo>
                  <a:cubicBezTo>
                    <a:pt x="99" y="98"/>
                    <a:pt x="115" y="102"/>
                    <a:pt x="121" y="97"/>
                  </a:cubicBezTo>
                  <a:cubicBezTo>
                    <a:pt x="119" y="95"/>
                    <a:pt x="119" y="95"/>
                    <a:pt x="119" y="95"/>
                  </a:cubicBezTo>
                  <a:cubicBezTo>
                    <a:pt x="119" y="95"/>
                    <a:pt x="128" y="98"/>
                    <a:pt x="132" y="93"/>
                  </a:cubicBezTo>
                  <a:cubicBezTo>
                    <a:pt x="136" y="88"/>
                    <a:pt x="128" y="86"/>
                    <a:pt x="124" y="84"/>
                  </a:cubicBezTo>
                  <a:cubicBezTo>
                    <a:pt x="134" y="87"/>
                    <a:pt x="138" y="85"/>
                    <a:pt x="140" y="80"/>
                  </a:cubicBezTo>
                  <a:cubicBezTo>
                    <a:pt x="141" y="76"/>
                    <a:pt x="135" y="71"/>
                    <a:pt x="128" y="69"/>
                  </a:cubicBezTo>
                  <a:cubicBezTo>
                    <a:pt x="136" y="71"/>
                    <a:pt x="141" y="67"/>
                    <a:pt x="142" y="64"/>
                  </a:cubicBezTo>
                  <a:cubicBezTo>
                    <a:pt x="144" y="60"/>
                    <a:pt x="142" y="53"/>
                    <a:pt x="129" y="51"/>
                  </a:cubicBezTo>
                  <a:cubicBezTo>
                    <a:pt x="116" y="50"/>
                    <a:pt x="83" y="37"/>
                    <a:pt x="83" y="37"/>
                  </a:cubicBezTo>
                  <a:cubicBezTo>
                    <a:pt x="83" y="37"/>
                    <a:pt x="118" y="42"/>
                    <a:pt x="121" y="43"/>
                  </a:cubicBezTo>
                  <a:cubicBezTo>
                    <a:pt x="124" y="44"/>
                    <a:pt x="129" y="33"/>
                    <a:pt x="113" y="30"/>
                  </a:cubicBezTo>
                  <a:cubicBezTo>
                    <a:pt x="97" y="26"/>
                    <a:pt x="80" y="15"/>
                    <a:pt x="65" y="10"/>
                  </a:cubicBezTo>
                  <a:cubicBezTo>
                    <a:pt x="50" y="4"/>
                    <a:pt x="26" y="0"/>
                    <a:pt x="18" y="5"/>
                  </a:cubicBezTo>
                  <a:cubicBezTo>
                    <a:pt x="4" y="27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E7B2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95" name="Freeform 1193"/>
            <p:cNvSpPr>
              <a:spLocks/>
            </p:cNvSpPr>
            <p:nvPr/>
          </p:nvSpPr>
          <p:spPr bwMode="auto">
            <a:xfrm>
              <a:off x="3081" y="1565"/>
              <a:ext cx="99" cy="147"/>
            </a:xfrm>
            <a:custGeom>
              <a:avLst/>
              <a:gdLst>
                <a:gd name="T0" fmla="*/ 34 w 99"/>
                <a:gd name="T1" fmla="*/ 0 h 146"/>
                <a:gd name="T2" fmla="*/ 85 w 99"/>
                <a:gd name="T3" fmla="*/ 50 h 146"/>
                <a:gd name="T4" fmla="*/ 93 w 99"/>
                <a:gd name="T5" fmla="*/ 86 h 146"/>
                <a:gd name="T6" fmla="*/ 91 w 99"/>
                <a:gd name="T7" fmla="*/ 125 h 146"/>
                <a:gd name="T8" fmla="*/ 89 w 99"/>
                <a:gd name="T9" fmla="*/ 123 h 146"/>
                <a:gd name="T10" fmla="*/ 86 w 99"/>
                <a:gd name="T11" fmla="*/ 135 h 146"/>
                <a:gd name="T12" fmla="*/ 78 w 99"/>
                <a:gd name="T13" fmla="*/ 127 h 146"/>
                <a:gd name="T14" fmla="*/ 73 w 99"/>
                <a:gd name="T15" fmla="*/ 142 h 146"/>
                <a:gd name="T16" fmla="*/ 62 w 99"/>
                <a:gd name="T17" fmla="*/ 130 h 146"/>
                <a:gd name="T18" fmla="*/ 56 w 99"/>
                <a:gd name="T19" fmla="*/ 144 h 146"/>
                <a:gd name="T20" fmla="*/ 45 w 99"/>
                <a:gd name="T21" fmla="*/ 130 h 146"/>
                <a:gd name="T22" fmla="*/ 34 w 99"/>
                <a:gd name="T23" fmla="*/ 83 h 146"/>
                <a:gd name="T24" fmla="*/ 37 w 99"/>
                <a:gd name="T25" fmla="*/ 122 h 146"/>
                <a:gd name="T26" fmla="*/ 24 w 99"/>
                <a:gd name="T27" fmla="*/ 113 h 146"/>
                <a:gd name="T28" fmla="*/ 8 w 99"/>
                <a:gd name="T29" fmla="*/ 63 h 146"/>
                <a:gd name="T30" fmla="*/ 5 w 99"/>
                <a:gd name="T31" fmla="*/ 16 h 146"/>
                <a:gd name="T32" fmla="*/ 34 w 99"/>
                <a:gd name="T33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9" h="146">
                  <a:moveTo>
                    <a:pt x="34" y="0"/>
                  </a:moveTo>
                  <a:cubicBezTo>
                    <a:pt x="34" y="0"/>
                    <a:pt x="72" y="35"/>
                    <a:pt x="85" y="50"/>
                  </a:cubicBezTo>
                  <a:cubicBezTo>
                    <a:pt x="99" y="64"/>
                    <a:pt x="92" y="68"/>
                    <a:pt x="93" y="86"/>
                  </a:cubicBezTo>
                  <a:cubicBezTo>
                    <a:pt x="94" y="103"/>
                    <a:pt x="97" y="120"/>
                    <a:pt x="91" y="125"/>
                  </a:cubicBezTo>
                  <a:cubicBezTo>
                    <a:pt x="89" y="123"/>
                    <a:pt x="89" y="123"/>
                    <a:pt x="89" y="123"/>
                  </a:cubicBezTo>
                  <a:cubicBezTo>
                    <a:pt x="89" y="123"/>
                    <a:pt x="91" y="132"/>
                    <a:pt x="86" y="135"/>
                  </a:cubicBezTo>
                  <a:cubicBezTo>
                    <a:pt x="81" y="139"/>
                    <a:pt x="79" y="132"/>
                    <a:pt x="78" y="127"/>
                  </a:cubicBezTo>
                  <a:cubicBezTo>
                    <a:pt x="80" y="137"/>
                    <a:pt x="78" y="141"/>
                    <a:pt x="73" y="142"/>
                  </a:cubicBezTo>
                  <a:cubicBezTo>
                    <a:pt x="69" y="144"/>
                    <a:pt x="65" y="137"/>
                    <a:pt x="62" y="130"/>
                  </a:cubicBezTo>
                  <a:cubicBezTo>
                    <a:pt x="64" y="138"/>
                    <a:pt x="60" y="143"/>
                    <a:pt x="56" y="144"/>
                  </a:cubicBezTo>
                  <a:cubicBezTo>
                    <a:pt x="53" y="146"/>
                    <a:pt x="46" y="143"/>
                    <a:pt x="45" y="130"/>
                  </a:cubicBezTo>
                  <a:cubicBezTo>
                    <a:pt x="44" y="117"/>
                    <a:pt x="34" y="83"/>
                    <a:pt x="34" y="83"/>
                  </a:cubicBezTo>
                  <a:cubicBezTo>
                    <a:pt x="34" y="83"/>
                    <a:pt x="37" y="119"/>
                    <a:pt x="37" y="122"/>
                  </a:cubicBezTo>
                  <a:cubicBezTo>
                    <a:pt x="38" y="124"/>
                    <a:pt x="27" y="129"/>
                    <a:pt x="24" y="113"/>
                  </a:cubicBezTo>
                  <a:cubicBezTo>
                    <a:pt x="22" y="96"/>
                    <a:pt x="12" y="79"/>
                    <a:pt x="8" y="63"/>
                  </a:cubicBezTo>
                  <a:cubicBezTo>
                    <a:pt x="3" y="48"/>
                    <a:pt x="0" y="24"/>
                    <a:pt x="5" y="16"/>
                  </a:cubicBezTo>
                  <a:cubicBezTo>
                    <a:pt x="29" y="3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E7B2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96" name="Freeform 1194"/>
            <p:cNvSpPr>
              <a:spLocks/>
            </p:cNvSpPr>
            <p:nvPr/>
          </p:nvSpPr>
          <p:spPr bwMode="auto">
            <a:xfrm>
              <a:off x="2688" y="1442"/>
              <a:ext cx="229" cy="233"/>
            </a:xfrm>
            <a:custGeom>
              <a:avLst/>
              <a:gdLst>
                <a:gd name="T0" fmla="*/ 96 w 228"/>
                <a:gd name="T1" fmla="*/ 228 h 232"/>
                <a:gd name="T2" fmla="*/ 133 w 228"/>
                <a:gd name="T3" fmla="*/ 217 h 232"/>
                <a:gd name="T4" fmla="*/ 220 w 228"/>
                <a:gd name="T5" fmla="*/ 110 h 232"/>
                <a:gd name="T6" fmla="*/ 220 w 228"/>
                <a:gd name="T7" fmla="*/ 73 h 232"/>
                <a:gd name="T8" fmla="*/ 172 w 228"/>
                <a:gd name="T9" fmla="*/ 11 h 232"/>
                <a:gd name="T10" fmla="*/ 139 w 228"/>
                <a:gd name="T11" fmla="*/ 9 h 232"/>
                <a:gd name="T12" fmla="*/ 83 w 228"/>
                <a:gd name="T13" fmla="*/ 59 h 232"/>
                <a:gd name="T14" fmla="*/ 53 w 228"/>
                <a:gd name="T15" fmla="*/ 95 h 232"/>
                <a:gd name="T16" fmla="*/ 7 w 228"/>
                <a:gd name="T17" fmla="*/ 172 h 232"/>
                <a:gd name="T18" fmla="*/ 17 w 228"/>
                <a:gd name="T19" fmla="*/ 200 h 232"/>
                <a:gd name="T20" fmla="*/ 96 w 228"/>
                <a:gd name="T21" fmla="*/ 2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8" h="232">
                  <a:moveTo>
                    <a:pt x="96" y="228"/>
                  </a:moveTo>
                  <a:cubicBezTo>
                    <a:pt x="108" y="232"/>
                    <a:pt x="124" y="228"/>
                    <a:pt x="133" y="217"/>
                  </a:cubicBezTo>
                  <a:cubicBezTo>
                    <a:pt x="220" y="110"/>
                    <a:pt x="220" y="110"/>
                    <a:pt x="220" y="110"/>
                  </a:cubicBezTo>
                  <a:cubicBezTo>
                    <a:pt x="228" y="100"/>
                    <a:pt x="228" y="83"/>
                    <a:pt x="220" y="73"/>
                  </a:cubicBezTo>
                  <a:cubicBezTo>
                    <a:pt x="172" y="11"/>
                    <a:pt x="172" y="11"/>
                    <a:pt x="172" y="11"/>
                  </a:cubicBezTo>
                  <a:cubicBezTo>
                    <a:pt x="164" y="1"/>
                    <a:pt x="149" y="0"/>
                    <a:pt x="139" y="9"/>
                  </a:cubicBezTo>
                  <a:cubicBezTo>
                    <a:pt x="83" y="59"/>
                    <a:pt x="83" y="59"/>
                    <a:pt x="83" y="59"/>
                  </a:cubicBezTo>
                  <a:cubicBezTo>
                    <a:pt x="73" y="67"/>
                    <a:pt x="60" y="84"/>
                    <a:pt x="53" y="95"/>
                  </a:cubicBezTo>
                  <a:cubicBezTo>
                    <a:pt x="7" y="172"/>
                    <a:pt x="7" y="172"/>
                    <a:pt x="7" y="172"/>
                  </a:cubicBezTo>
                  <a:cubicBezTo>
                    <a:pt x="0" y="183"/>
                    <a:pt x="4" y="196"/>
                    <a:pt x="17" y="200"/>
                  </a:cubicBezTo>
                  <a:lnTo>
                    <a:pt x="96" y="22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97" name="Freeform 1195"/>
            <p:cNvSpPr>
              <a:spLocks/>
            </p:cNvSpPr>
            <p:nvPr/>
          </p:nvSpPr>
          <p:spPr bwMode="auto">
            <a:xfrm>
              <a:off x="2609" y="1378"/>
              <a:ext cx="252" cy="243"/>
            </a:xfrm>
            <a:custGeom>
              <a:avLst/>
              <a:gdLst>
                <a:gd name="T0" fmla="*/ 59 w 250"/>
                <a:gd name="T1" fmla="*/ 202 h 242"/>
                <a:gd name="T2" fmla="*/ 213 w 250"/>
                <a:gd name="T3" fmla="*/ 193 h 242"/>
                <a:gd name="T4" fmla="*/ 191 w 250"/>
                <a:gd name="T5" fmla="*/ 40 h 242"/>
                <a:gd name="T6" fmla="*/ 37 w 250"/>
                <a:gd name="T7" fmla="*/ 49 h 242"/>
                <a:gd name="T8" fmla="*/ 59 w 250"/>
                <a:gd name="T9" fmla="*/ 20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242">
                  <a:moveTo>
                    <a:pt x="59" y="202"/>
                  </a:moveTo>
                  <a:cubicBezTo>
                    <a:pt x="108" y="242"/>
                    <a:pt x="177" y="237"/>
                    <a:pt x="213" y="193"/>
                  </a:cubicBezTo>
                  <a:cubicBezTo>
                    <a:pt x="250" y="148"/>
                    <a:pt x="240" y="79"/>
                    <a:pt x="191" y="40"/>
                  </a:cubicBezTo>
                  <a:cubicBezTo>
                    <a:pt x="142" y="0"/>
                    <a:pt x="73" y="5"/>
                    <a:pt x="37" y="49"/>
                  </a:cubicBezTo>
                  <a:cubicBezTo>
                    <a:pt x="0" y="94"/>
                    <a:pt x="10" y="163"/>
                    <a:pt x="59" y="202"/>
                  </a:cubicBezTo>
                  <a:close/>
                </a:path>
              </a:pathLst>
            </a:custGeom>
            <a:solidFill>
              <a:srgbClr val="854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  <p:sp>
          <p:nvSpPr>
            <p:cNvPr id="298" name="Freeform 1196"/>
            <p:cNvSpPr>
              <a:spLocks/>
            </p:cNvSpPr>
            <p:nvPr/>
          </p:nvSpPr>
          <p:spPr bwMode="auto">
            <a:xfrm>
              <a:off x="2642" y="1378"/>
              <a:ext cx="219" cy="222"/>
            </a:xfrm>
            <a:custGeom>
              <a:avLst/>
              <a:gdLst>
                <a:gd name="T0" fmla="*/ 116 w 218"/>
                <a:gd name="T1" fmla="*/ 75 h 221"/>
                <a:gd name="T2" fmla="*/ 143 w 218"/>
                <a:gd name="T3" fmla="*/ 221 h 221"/>
                <a:gd name="T4" fmla="*/ 181 w 218"/>
                <a:gd name="T5" fmla="*/ 193 h 221"/>
                <a:gd name="T6" fmla="*/ 159 w 218"/>
                <a:gd name="T7" fmla="*/ 40 h 221"/>
                <a:gd name="T8" fmla="*/ 5 w 218"/>
                <a:gd name="T9" fmla="*/ 49 h 221"/>
                <a:gd name="T10" fmla="*/ 0 w 218"/>
                <a:gd name="T11" fmla="*/ 56 h 221"/>
                <a:gd name="T12" fmla="*/ 116 w 218"/>
                <a:gd name="T13" fmla="*/ 75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21">
                  <a:moveTo>
                    <a:pt x="116" y="75"/>
                  </a:moveTo>
                  <a:cubicBezTo>
                    <a:pt x="162" y="112"/>
                    <a:pt x="174" y="176"/>
                    <a:pt x="143" y="221"/>
                  </a:cubicBezTo>
                  <a:cubicBezTo>
                    <a:pt x="158" y="215"/>
                    <a:pt x="171" y="205"/>
                    <a:pt x="181" y="193"/>
                  </a:cubicBezTo>
                  <a:cubicBezTo>
                    <a:pt x="218" y="148"/>
                    <a:pt x="208" y="79"/>
                    <a:pt x="159" y="40"/>
                  </a:cubicBezTo>
                  <a:cubicBezTo>
                    <a:pt x="110" y="0"/>
                    <a:pt x="41" y="5"/>
                    <a:pt x="5" y="49"/>
                  </a:cubicBezTo>
                  <a:cubicBezTo>
                    <a:pt x="3" y="52"/>
                    <a:pt x="1" y="54"/>
                    <a:pt x="0" y="56"/>
                  </a:cubicBezTo>
                  <a:cubicBezTo>
                    <a:pt x="36" y="41"/>
                    <a:pt x="81" y="47"/>
                    <a:pt x="116" y="75"/>
                  </a:cubicBezTo>
                  <a:close/>
                </a:path>
              </a:pathLst>
            </a:custGeom>
            <a:solidFill>
              <a:srgbClr val="6E38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2"/>
                </a:solidFill>
              </a:endParaRPr>
            </a:p>
          </p:txBody>
        </p:sp>
      </p:grpSp>
      <p:sp>
        <p:nvSpPr>
          <p:cNvPr id="1308" name="文本框 8"/>
          <p:cNvSpPr txBox="1"/>
          <p:nvPr/>
        </p:nvSpPr>
        <p:spPr>
          <a:xfrm>
            <a:off x="2110907" y="1471146"/>
            <a:ext cx="2969080" cy="747721"/>
          </a:xfrm>
          <a:prstGeom prst="rect">
            <a:avLst/>
          </a:prstGeom>
          <a:noFill/>
        </p:spPr>
        <p:txBody>
          <a:bodyPr wrap="square" lIns="86694" tIns="43347" rIns="86694" bIns="43347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Add a detailed text description here, suggested to be relevant to the title and in line with the overall language style.</a:t>
            </a:r>
          </a:p>
        </p:txBody>
      </p:sp>
      <p:sp>
        <p:nvSpPr>
          <p:cNvPr id="1309" name="TextBox 24"/>
          <p:cNvSpPr txBox="1"/>
          <p:nvPr/>
        </p:nvSpPr>
        <p:spPr>
          <a:xfrm>
            <a:off x="3316068" y="1138379"/>
            <a:ext cx="1338861" cy="346073"/>
          </a:xfrm>
          <a:prstGeom prst="rect">
            <a:avLst/>
          </a:prstGeom>
          <a:noFill/>
        </p:spPr>
        <p:txBody>
          <a:bodyPr wrap="none" lIns="86694" tIns="43347" rIns="86694" bIns="43347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b="1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Key job name</a:t>
            </a:r>
            <a:endParaRPr lang="zh-CN" altLang="en-US" sz="1400" b="1" dirty="0">
              <a:solidFill>
                <a:schemeClr val="tx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0ED081E3-0EEC-47D6-8B2C-F43BA7232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3856" y="127333"/>
            <a:ext cx="7886700" cy="420776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– это план доходов и расходов на определенный период</a:t>
            </a:r>
            <a:endParaRPr lang="ru-RU" sz="1800" b="1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86000" y="619873"/>
            <a:ext cx="28410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n w="0"/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бывают бюджеты?</a:t>
            </a:r>
          </a:p>
        </p:txBody>
      </p:sp>
      <p:sp>
        <p:nvSpPr>
          <p:cNvPr id="1295" name="TextBox 1294"/>
          <p:cNvSpPr txBox="1"/>
          <p:nvPr/>
        </p:nvSpPr>
        <p:spPr>
          <a:xfrm>
            <a:off x="2158147" y="1178112"/>
            <a:ext cx="386682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Семейный: </a:t>
            </a:r>
          </a:p>
          <a:p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Доходы: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заработная плата, премии и т.п. </a:t>
            </a:r>
          </a:p>
          <a:p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Расходы: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коммунальных услуг, расходы 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питание, транспорт и т.п.</a:t>
            </a:r>
          </a:p>
        </p:txBody>
      </p:sp>
      <p:sp>
        <p:nvSpPr>
          <p:cNvPr id="1297" name="TextBox 1296"/>
          <p:cNvSpPr txBox="1"/>
          <p:nvPr/>
        </p:nvSpPr>
        <p:spPr>
          <a:xfrm>
            <a:off x="6312418" y="1113897"/>
            <a:ext cx="41935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Бюджеты организации:</a:t>
            </a:r>
          </a:p>
          <a:p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Доходы: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выручка от реализации и т.п.</a:t>
            </a:r>
          </a:p>
          <a:p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Расходы: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выплата заработной платы рабочим, закупка материалов.</a:t>
            </a:r>
          </a:p>
        </p:txBody>
      </p:sp>
    </p:spTree>
    <p:extLst>
      <p:ext uri="{BB962C8B-B14F-4D97-AF65-F5344CB8AC3E}">
        <p14:creationId xmlns:p14="http://schemas.microsoft.com/office/powerpoint/2010/main" val="65938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50"/>
                            </p:stCondLst>
                            <p:childTnLst>
                              <p:par>
                                <p:cTn id="2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6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76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10"/>
                            </p:stCondLst>
                            <p:childTnLst>
                              <p:par>
                                <p:cTn id="4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860"/>
                            </p:stCondLst>
                            <p:childTnLst>
                              <p:par>
                                <p:cTn id="4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21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71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960"/>
                            </p:stCondLst>
                            <p:childTnLst>
                              <p:par>
                                <p:cTn id="6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 tmFilter="0,0; .5, 1; 1, 1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610"/>
                            </p:stCondLst>
                            <p:childTnLst>
                              <p:par>
                                <p:cTn id="7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 tmFilter="0,0; .5, 1; 1, 1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910"/>
                            </p:stCondLst>
                            <p:childTnLst>
                              <p:par>
                                <p:cTn id="8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291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1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" grpId="0"/>
      <p:bldP spid="224" grpId="0" animBg="1"/>
      <p:bldP spid="225" grpId="0"/>
      <p:bldP spid="226" grpId="0"/>
      <p:bldP spid="227" grpId="0" animBg="1"/>
      <p:bldP spid="229" grpId="0"/>
      <p:bldP spid="230" grpId="0" animBg="1"/>
      <p:bldP spid="231" grpId="0"/>
      <p:bldP spid="228" grpId="0"/>
      <p:bldP spid="1308" grpId="0"/>
      <p:bldP spid="130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Заголовок 2"/>
          <p:cNvSpPr>
            <a:spLocks noGrp="1"/>
          </p:cNvSpPr>
          <p:nvPr>
            <p:ph type="title"/>
          </p:nvPr>
        </p:nvSpPr>
        <p:spPr>
          <a:xfrm>
            <a:off x="2631001" y="279000"/>
            <a:ext cx="9450000" cy="625784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Этапы составления и утверждения бюджета Слюдянского муниципального района</a:t>
            </a: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631332" y="897063"/>
            <a:ext cx="10399471" cy="2317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1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</a:t>
            </a:r>
            <a:r>
              <a:rPr lang="ru-RU" sz="1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бюджета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проекта бюджета района регламентируется Постановлением администрации Слюдянского муниципального района от 24.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.2021 года №420 «Об утверждении Положения о порядке и сроках составления проекта бюджета Слюдянского муниципального района, и порядке работы над документами и материалами, предоставляемыми в Думу Слюдянского муниципального района одновременно с проектом бюджета Слюдянского муниципального района» (в редакции постановления Администрации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Слюдянского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от «15»  сентября  2022 года № 466 «О внесении изменения в приложение №2 к Положению о порядке и сроках составления проекта бюджета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Слюдянского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района, и порядке работы над документами и материалами, представляемыми в Думу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Слюдянского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одновременно с проектом бюджета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Слюдянского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района, утвержденному постановлением администрации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Слюдянского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от 24.08.2021 года №420»).</a:t>
            </a:r>
          </a:p>
          <a:p>
            <a:pPr algn="just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ru-RU" sz="14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646637" y="3005344"/>
            <a:ext cx="10399471" cy="160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Century Schoolbook"/>
              </a:rPr>
              <a:t>Рассмотрение проекта бюджета  </a:t>
            </a:r>
            <a:r>
              <a:rPr lang="ru-RU" altLang="ru-RU" sz="16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Мэр Слюдянского муниципального района представляет проект бюджета района на рассмотрение Думы Слюдянского муниципального района  до 15 ноября текущего года.</a:t>
            </a:r>
          </a:p>
          <a:p>
            <a:pPr algn="just"/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Думы района направляет проект решения о бюджете района в постоянные комиссии Думы для внесения предложений и замечаний, а также в Контрольно-счетную палату для подготовки заключения.</a:t>
            </a:r>
          </a:p>
          <a:p>
            <a:pPr algn="just"/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Дума района рассматривает проект решения о бюджете района в одном чтении.</a:t>
            </a:r>
            <a:endParaRPr lang="ru-RU" sz="1400" dirty="0">
              <a:solidFill>
                <a:schemeClr val="accent2">
                  <a:lumMod val="75000"/>
                </a:schemeClr>
              </a:solidFill>
              <a:latin typeface="Century Schoolbook"/>
            </a:endParaRPr>
          </a:p>
          <a:p>
            <a:pPr lvl="0" algn="just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ru-RU" sz="1400" dirty="0">
              <a:solidFill>
                <a:schemeClr val="accent2">
                  <a:lumMod val="75000"/>
                </a:schemeClr>
              </a:solidFill>
              <a:latin typeface="Century Schoolbook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625959" y="4376516"/>
            <a:ext cx="10299077" cy="1251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1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Schoolbook"/>
              </a:rPr>
              <a:t>Утверждение проекта бюджета </a:t>
            </a:r>
          </a:p>
          <a:p>
            <a:pPr algn="just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бюджета Слюдянского муниципального района утверждается Думой Слюдянского муниципального района и подлежит обнародованию путем опубликования его в специальном выпуске газеты «Славное море» и размещению на официальном сайте администрации Слюдянского района.</a:t>
            </a:r>
          </a:p>
          <a:p>
            <a:pPr lvl="0" algn="just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ru-RU" sz="1400" dirty="0">
              <a:solidFill>
                <a:schemeClr val="accent2">
                  <a:lumMod val="75000"/>
                </a:schemeClr>
              </a:solidFill>
              <a:latin typeface="Century Schoolbook"/>
            </a:endParaRPr>
          </a:p>
        </p:txBody>
      </p:sp>
      <p:sp>
        <p:nvSpPr>
          <p:cNvPr id="42" name="文本框 67">
            <a:extLst>
              <a:ext uri="{FF2B5EF4-FFF2-40B4-BE49-F238E27FC236}">
                <a16:creationId xmlns:a16="http://schemas.microsoft.com/office/drawing/2014/main" id="{E03EA644-B97E-4B98-858E-5B0808D0AC2E}"/>
              </a:ext>
            </a:extLst>
          </p:cNvPr>
          <p:cNvSpPr txBox="1"/>
          <p:nvPr/>
        </p:nvSpPr>
        <p:spPr>
          <a:xfrm flipH="1">
            <a:off x="876000" y="1225736"/>
            <a:ext cx="349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  <a:cs typeface="+mn-cs"/>
              </a:rPr>
              <a:t>1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3" name="文本框 66">
            <a:extLst>
              <a:ext uri="{FF2B5EF4-FFF2-40B4-BE49-F238E27FC236}">
                <a16:creationId xmlns:a16="http://schemas.microsoft.com/office/drawing/2014/main" id="{BEBFB073-223D-4E1E-8CFB-49F7449C1EE1}"/>
              </a:ext>
            </a:extLst>
          </p:cNvPr>
          <p:cNvSpPr txBox="1"/>
          <p:nvPr/>
        </p:nvSpPr>
        <p:spPr>
          <a:xfrm>
            <a:off x="835125" y="2358445"/>
            <a:ext cx="4314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  <a:cs typeface="+mn-cs"/>
              </a:rPr>
              <a:t>2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4" name="文本框 64">
            <a:extLst>
              <a:ext uri="{FF2B5EF4-FFF2-40B4-BE49-F238E27FC236}">
                <a16:creationId xmlns:a16="http://schemas.microsoft.com/office/drawing/2014/main" id="{6F63C154-2F05-484D-B5AC-2924A0AA8E61}"/>
              </a:ext>
            </a:extLst>
          </p:cNvPr>
          <p:cNvSpPr txBox="1"/>
          <p:nvPr/>
        </p:nvSpPr>
        <p:spPr>
          <a:xfrm>
            <a:off x="835125" y="3605643"/>
            <a:ext cx="4026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  <a:cs typeface="+mn-cs"/>
              </a:rPr>
              <a:t>3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56000" y="5409449"/>
            <a:ext cx="1153530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Нормативные правовые акты, регулирующие бюджетные правоотношения</a:t>
            </a:r>
          </a:p>
          <a:p>
            <a:pPr lvl="0"/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Прогноз социально – экономического развития Слюдянского муниципального района</a:t>
            </a:r>
          </a:p>
          <a:p>
            <a:pPr lvl="0"/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Бюджетный прогноз Слюдянского муниципального района</a:t>
            </a:r>
          </a:p>
          <a:p>
            <a:pPr lvl="0"/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Основные направления бюджетной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и налоговой  политики</a:t>
            </a:r>
          </a:p>
          <a:p>
            <a:pPr lvl="0"/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Проекты муниципальных программ Слюдянского муниципального  района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Pentagon 42">
            <a:extLst>
              <a:ext uri="{FF2B5EF4-FFF2-40B4-BE49-F238E27FC236}">
                <a16:creationId xmlns:a16="http://schemas.microsoft.com/office/drawing/2014/main" id="{F0A45BF4-890D-4CBD-B601-20A4AD98193E}"/>
              </a:ext>
            </a:extLst>
          </p:cNvPr>
          <p:cNvSpPr/>
          <p:nvPr/>
        </p:nvSpPr>
        <p:spPr>
          <a:xfrm>
            <a:off x="273730" y="1721104"/>
            <a:ext cx="1350000" cy="991548"/>
          </a:xfrm>
          <a:prstGeom prst="homePlate">
            <a:avLst/>
          </a:prstGeom>
          <a:solidFill>
            <a:srgbClr val="FFC000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altLang="ko-KR" sz="2700" dirty="0"/>
              <a:t>1</a:t>
            </a:r>
            <a:endParaRPr lang="ko-KR" altLang="en-US" sz="2700" dirty="0"/>
          </a:p>
        </p:txBody>
      </p:sp>
      <p:sp>
        <p:nvSpPr>
          <p:cNvPr id="47" name="Pentagon 42">
            <a:extLst>
              <a:ext uri="{FF2B5EF4-FFF2-40B4-BE49-F238E27FC236}">
                <a16:creationId xmlns:a16="http://schemas.microsoft.com/office/drawing/2014/main" id="{F0A45BF4-890D-4CBD-B601-20A4AD98193E}"/>
              </a:ext>
            </a:extLst>
          </p:cNvPr>
          <p:cNvSpPr/>
          <p:nvPr/>
        </p:nvSpPr>
        <p:spPr>
          <a:xfrm>
            <a:off x="273730" y="3029892"/>
            <a:ext cx="1380509" cy="991548"/>
          </a:xfrm>
          <a:prstGeom prst="homePlat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altLang="ko-KR" sz="2700" dirty="0"/>
              <a:t>2</a:t>
            </a:r>
            <a:endParaRPr lang="ko-KR" altLang="en-US" sz="2700" dirty="0"/>
          </a:p>
        </p:txBody>
      </p:sp>
      <p:sp>
        <p:nvSpPr>
          <p:cNvPr id="48" name="Pentagon 42">
            <a:extLst>
              <a:ext uri="{FF2B5EF4-FFF2-40B4-BE49-F238E27FC236}">
                <a16:creationId xmlns:a16="http://schemas.microsoft.com/office/drawing/2014/main" id="{F0A45BF4-890D-4CBD-B601-20A4AD98193E}"/>
              </a:ext>
            </a:extLst>
          </p:cNvPr>
          <p:cNvSpPr/>
          <p:nvPr/>
        </p:nvSpPr>
        <p:spPr>
          <a:xfrm>
            <a:off x="286084" y="4357067"/>
            <a:ext cx="1350000" cy="991548"/>
          </a:xfrm>
          <a:prstGeom prst="homePlate">
            <a:avLst/>
          </a:prstGeom>
          <a:solidFill>
            <a:srgbClr val="00B0F0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altLang="ko-KR" sz="2700" dirty="0"/>
              <a:t>3</a:t>
            </a:r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75230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441000" y="0"/>
            <a:ext cx="8262600" cy="75416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Слюдянский муниципальный район </a:t>
            </a:r>
          </a:p>
        </p:txBody>
      </p:sp>
      <p:graphicFrame>
        <p:nvGraphicFramePr>
          <p:cNvPr id="7" name="Схема 6"/>
          <p:cNvGraphicFramePr/>
          <p:nvPr>
            <p:extLst/>
          </p:nvPr>
        </p:nvGraphicFramePr>
        <p:xfrm>
          <a:off x="201000" y="909000"/>
          <a:ext cx="3960000" cy="2107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Схема 7"/>
          <p:cNvGraphicFramePr/>
          <p:nvPr>
            <p:extLst/>
          </p:nvPr>
        </p:nvGraphicFramePr>
        <p:xfrm>
          <a:off x="201000" y="3429000"/>
          <a:ext cx="4005000" cy="3200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000" y="2223897"/>
            <a:ext cx="7335000" cy="4310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23133" y="384836"/>
            <a:ext cx="39841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Городские поселения входящие в состав Слюдянского муниципального района (численность постоянного населения)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6000" y="3024000"/>
            <a:ext cx="398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Сельские поселения входящие в состав Слюдянского муниципального района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327966" y="602839"/>
            <a:ext cx="786403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Слюдянский муниципальный район расположен в южной части Иркутской области и граничит с Иркутским, </a:t>
            </a:r>
            <a:r>
              <a:rPr lang="ru-RU" sz="14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Шелеховским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 </a:t>
            </a:r>
            <a:r>
              <a:rPr lang="ru-RU" sz="14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Усольским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районами Иркутской области, а также с Республикой Бурятия (</a:t>
            </a:r>
            <a:r>
              <a:rPr lang="ru-RU" sz="14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Закаменский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Тункинский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 </a:t>
            </a:r>
            <a:r>
              <a:rPr lang="ru-RU" sz="14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Кабанский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районы).</a:t>
            </a:r>
          </a:p>
          <a:p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Площадь района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составляет 630,11 тыс. га (6,3 тыс. км</a:t>
            </a:r>
            <a:r>
              <a:rPr lang="ru-RU" sz="1400" baseline="30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или 0,8 % территории Иркутской области.</a:t>
            </a:r>
          </a:p>
          <a:p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Административный центр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– г. Слюдянка</a:t>
            </a:r>
          </a:p>
          <a:p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Численность постоянного населения Слюдянского района  по состоянию на 01.01.2022 года составляет 38 700 человек.</a:t>
            </a:r>
          </a:p>
        </p:txBody>
      </p:sp>
    </p:spTree>
    <p:extLst>
      <p:ext uri="{BB962C8B-B14F-4D97-AF65-F5344CB8AC3E}">
        <p14:creationId xmlns:p14="http://schemas.microsoft.com/office/powerpoint/2010/main" val="200528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7">
            <a:extLst>
              <a:ext uri="{FF2B5EF4-FFF2-40B4-BE49-F238E27FC236}">
                <a16:creationId xmlns:a16="http://schemas.microsoft.com/office/drawing/2014/main" id="{CFA824E4-74AA-4295-BC78-1AFE4A132058}"/>
              </a:ext>
            </a:extLst>
          </p:cNvPr>
          <p:cNvSpPr/>
          <p:nvPr/>
        </p:nvSpPr>
        <p:spPr>
          <a:xfrm rot="10800000" flipV="1">
            <a:off x="381000" y="2928643"/>
            <a:ext cx="11564999" cy="16557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sz="1400" b="1" dirty="0">
                <a:solidFill>
                  <a:srgbClr val="B96B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превышение расходов бюджета над его доходами  Расходы </a:t>
            </a:r>
            <a:r>
              <a:rPr lang="en-US" sz="1400" b="1" dirty="0">
                <a:solidFill>
                  <a:srgbClr val="B96B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ru-RU" sz="1400" b="1" dirty="0">
                <a:solidFill>
                  <a:srgbClr val="B96B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</a:p>
          <a:p>
            <a:pPr algn="just">
              <a:defRPr/>
            </a:pPr>
            <a:r>
              <a:rPr lang="ru-RU" altLang="ru-RU" sz="1400" dirty="0">
                <a:solidFill>
                  <a:srgbClr val="B96B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en-US" altLang="ru-RU" sz="1400" dirty="0">
                <a:solidFill>
                  <a:srgbClr val="B96B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dirty="0">
                <a:solidFill>
                  <a:srgbClr val="B96B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превышении расходов над доходами  принимается решение об источниках покрытия</a:t>
            </a:r>
            <a:r>
              <a:rPr lang="en-US" altLang="ru-RU" sz="1400" dirty="0">
                <a:solidFill>
                  <a:srgbClr val="B96B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1400" dirty="0">
              <a:solidFill>
                <a:srgbClr val="B96B7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altLang="ru-RU" sz="1400" dirty="0">
                <a:solidFill>
                  <a:srgbClr val="B96B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дефицита</a:t>
            </a:r>
            <a:r>
              <a:rPr lang="en-US" altLang="ru-RU" sz="1400" dirty="0">
                <a:solidFill>
                  <a:srgbClr val="B96B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dirty="0">
                <a:solidFill>
                  <a:srgbClr val="B96B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(например, использовать имеющиеся накопления, остатки, взять в долг).</a:t>
            </a:r>
            <a:endParaRPr lang="ru-RU" sz="1400" b="1" dirty="0">
              <a:solidFill>
                <a:srgbClr val="B96B7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3" descr="C:\Users\KorolkoEA\Desktop\Картинки для бюджета для граждан\весы2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8753065" y="3204001"/>
            <a:ext cx="2053041" cy="1260000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sp>
        <p:nvSpPr>
          <p:cNvPr id="21" name="Rectangle 11">
            <a:extLst>
              <a:ext uri="{FF2B5EF4-FFF2-40B4-BE49-F238E27FC236}">
                <a16:creationId xmlns:a16="http://schemas.microsoft.com/office/drawing/2014/main" id="{980189F1-9A3F-4534-B530-010EBFA915E4}"/>
              </a:ext>
            </a:extLst>
          </p:cNvPr>
          <p:cNvSpPr/>
          <p:nvPr/>
        </p:nvSpPr>
        <p:spPr>
          <a:xfrm>
            <a:off x="381000" y="819133"/>
            <a:ext cx="11564999" cy="18098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превышение доходов бюджета над его расходами. Доходы 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</a:p>
          <a:p>
            <a:pPr algn="just">
              <a:defRPr/>
            </a:pPr>
            <a:r>
              <a:rPr lang="ru-RU" altLang="ru-RU" sz="1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При превышении доходов над расходами принимается решение, как их использовать </a:t>
            </a:r>
          </a:p>
          <a:p>
            <a:pPr algn="just">
              <a:defRPr/>
            </a:pPr>
            <a:r>
              <a:rPr lang="ru-RU" altLang="ru-RU" sz="1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(например, накапливать резервы, остатки, погашать долг).</a:t>
            </a:r>
          </a:p>
          <a:p>
            <a:pPr algn="just">
              <a:defRPr/>
            </a:pP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Users\KorolkoEA\Desktop\Картинки для бюджета для граждан\весы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8722681" y="1101311"/>
            <a:ext cx="2083425" cy="1245481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bg1"/>
            </a:solidFill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451000" y="110926"/>
            <a:ext cx="9381000" cy="608207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бюджета Слюдянского муниципального района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783797" y="1997062"/>
            <a:ext cx="6767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062635" y="1593247"/>
            <a:ext cx="7280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841000" y="3703196"/>
            <a:ext cx="6767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991492" y="4067345"/>
            <a:ext cx="7280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</a:p>
        </p:txBody>
      </p:sp>
      <p:sp>
        <p:nvSpPr>
          <p:cNvPr id="22" name="Pentagon 42">
            <a:extLst>
              <a:ext uri="{FF2B5EF4-FFF2-40B4-BE49-F238E27FC236}">
                <a16:creationId xmlns:a16="http://schemas.microsoft.com/office/drawing/2014/main" id="{F0A45BF4-890D-4CBD-B601-20A4AD98193E}"/>
              </a:ext>
            </a:extLst>
          </p:cNvPr>
          <p:cNvSpPr/>
          <p:nvPr/>
        </p:nvSpPr>
        <p:spPr>
          <a:xfrm>
            <a:off x="381000" y="1593321"/>
            <a:ext cx="2576651" cy="991548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 dirty="0"/>
          </a:p>
        </p:txBody>
      </p:sp>
      <p:sp>
        <p:nvSpPr>
          <p:cNvPr id="23" name="TextBox 16">
            <a:extLst>
              <a:ext uri="{FF2B5EF4-FFF2-40B4-BE49-F238E27FC236}">
                <a16:creationId xmlns:a16="http://schemas.microsoft.com/office/drawing/2014/main" id="{B043D021-343F-40DE-BA89-0DDB30ECE401}"/>
              </a:ext>
            </a:extLst>
          </p:cNvPr>
          <p:cNvSpPr txBox="1"/>
          <p:nvPr/>
        </p:nvSpPr>
        <p:spPr>
          <a:xfrm>
            <a:off x="565754" y="1997062"/>
            <a:ext cx="1677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Right Triangle 32">
            <a:extLst>
              <a:ext uri="{FF2B5EF4-FFF2-40B4-BE49-F238E27FC236}">
                <a16:creationId xmlns:a16="http://schemas.microsoft.com/office/drawing/2014/main" id="{EFEF72E6-193C-46B3-9D28-EA9EB62AA287}"/>
              </a:ext>
            </a:extLst>
          </p:cNvPr>
          <p:cNvSpPr/>
          <p:nvPr/>
        </p:nvSpPr>
        <p:spPr>
          <a:xfrm rot="10800000">
            <a:off x="11114196" y="738486"/>
            <a:ext cx="914400" cy="914400"/>
          </a:xfrm>
          <a:prstGeom prst="rtTriangle">
            <a:avLst/>
          </a:prstGeom>
          <a:solidFill>
            <a:srgbClr val="00B0F0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 dirty="0"/>
          </a:p>
        </p:txBody>
      </p:sp>
      <p:sp>
        <p:nvSpPr>
          <p:cNvPr id="26" name="Pentagon 37">
            <a:extLst>
              <a:ext uri="{FF2B5EF4-FFF2-40B4-BE49-F238E27FC236}">
                <a16:creationId xmlns:a16="http://schemas.microsoft.com/office/drawing/2014/main" id="{398E7196-C137-4119-8AA7-305C33D57361}"/>
              </a:ext>
            </a:extLst>
          </p:cNvPr>
          <p:cNvSpPr/>
          <p:nvPr/>
        </p:nvSpPr>
        <p:spPr>
          <a:xfrm flipV="1">
            <a:off x="406201" y="2895823"/>
            <a:ext cx="2575883" cy="991548"/>
          </a:xfrm>
          <a:prstGeom prst="homePlate">
            <a:avLst/>
          </a:prstGeom>
          <a:solidFill>
            <a:srgbClr val="D8ACB6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 dirty="0"/>
          </a:p>
        </p:txBody>
      </p:sp>
      <p:sp>
        <p:nvSpPr>
          <p:cNvPr id="28" name="Right Triangle 31">
            <a:extLst>
              <a:ext uri="{FF2B5EF4-FFF2-40B4-BE49-F238E27FC236}">
                <a16:creationId xmlns:a16="http://schemas.microsoft.com/office/drawing/2014/main" id="{76427FF4-F2E1-480A-9AF0-9115C3ADAC7A}"/>
              </a:ext>
            </a:extLst>
          </p:cNvPr>
          <p:cNvSpPr/>
          <p:nvPr/>
        </p:nvSpPr>
        <p:spPr>
          <a:xfrm rot="16200000">
            <a:off x="11161420" y="3857594"/>
            <a:ext cx="914400" cy="914400"/>
          </a:xfrm>
          <a:prstGeom prst="rtTriangle">
            <a:avLst/>
          </a:prstGeom>
          <a:solidFill>
            <a:srgbClr val="D8ACB6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 dirty="0"/>
          </a:p>
        </p:txBody>
      </p:sp>
      <p:sp>
        <p:nvSpPr>
          <p:cNvPr id="29" name="TextBox 18">
            <a:extLst>
              <a:ext uri="{FF2B5EF4-FFF2-40B4-BE49-F238E27FC236}">
                <a16:creationId xmlns:a16="http://schemas.microsoft.com/office/drawing/2014/main" id="{851CBD40-A81C-4EB3-8750-DDC95D1EFDCA}"/>
              </a:ext>
            </a:extLst>
          </p:cNvPr>
          <p:cNvSpPr txBox="1"/>
          <p:nvPr/>
        </p:nvSpPr>
        <p:spPr>
          <a:xfrm>
            <a:off x="549455" y="3151193"/>
            <a:ext cx="16683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Isosceles Triangle 6">
            <a:extLst>
              <a:ext uri="{FF2B5EF4-FFF2-40B4-BE49-F238E27FC236}">
                <a16:creationId xmlns:a16="http://schemas.microsoft.com/office/drawing/2014/main" id="{E7CE8066-2C50-4BDD-97C8-BBE761066BBC}"/>
              </a:ext>
            </a:extLst>
          </p:cNvPr>
          <p:cNvSpPr/>
          <p:nvPr/>
        </p:nvSpPr>
        <p:spPr>
          <a:xfrm rot="3600000" flipV="1">
            <a:off x="5128346" y="5890543"/>
            <a:ext cx="215626" cy="133131"/>
          </a:xfrm>
          <a:custGeom>
            <a:avLst/>
            <a:gdLst/>
            <a:ahLst/>
            <a:cxnLst/>
            <a:rect l="l" t="t" r="r" b="b"/>
            <a:pathLst>
              <a:path w="431252" h="266261">
                <a:moveTo>
                  <a:pt x="261032" y="0"/>
                </a:moveTo>
                <a:lnTo>
                  <a:pt x="431252" y="266261"/>
                </a:lnTo>
                <a:lnTo>
                  <a:pt x="0" y="15070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 dirty="0"/>
          </a:p>
        </p:txBody>
      </p:sp>
      <p:sp>
        <p:nvSpPr>
          <p:cNvPr id="31" name="Rectangle 9">
            <a:extLst>
              <a:ext uri="{FF2B5EF4-FFF2-40B4-BE49-F238E27FC236}">
                <a16:creationId xmlns:a16="http://schemas.microsoft.com/office/drawing/2014/main" id="{1E682433-501A-4A36-960D-23DE6CBB5DEA}"/>
              </a:ext>
            </a:extLst>
          </p:cNvPr>
          <p:cNvSpPr/>
          <p:nvPr/>
        </p:nvSpPr>
        <p:spPr>
          <a:xfrm flipV="1">
            <a:off x="406201" y="4824964"/>
            <a:ext cx="11514595" cy="15520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 dirty="0"/>
          </a:p>
        </p:txBody>
      </p:sp>
      <p:sp>
        <p:nvSpPr>
          <p:cNvPr id="32" name="Pentagon 41">
            <a:extLst>
              <a:ext uri="{FF2B5EF4-FFF2-40B4-BE49-F238E27FC236}">
                <a16:creationId xmlns:a16="http://schemas.microsoft.com/office/drawing/2014/main" id="{E7F90C88-688C-48E0-9AE4-EB94B6AB5936}"/>
              </a:ext>
            </a:extLst>
          </p:cNvPr>
          <p:cNvSpPr/>
          <p:nvPr/>
        </p:nvSpPr>
        <p:spPr>
          <a:xfrm rot="10800000" flipV="1">
            <a:off x="8501878" y="5024963"/>
            <a:ext cx="3444121" cy="991548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</a:t>
            </a:r>
          </a:p>
        </p:txBody>
      </p:sp>
      <p:sp>
        <p:nvSpPr>
          <p:cNvPr id="33" name="TextBox 15">
            <a:extLst>
              <a:ext uri="{FF2B5EF4-FFF2-40B4-BE49-F238E27FC236}">
                <a16:creationId xmlns:a16="http://schemas.microsoft.com/office/drawing/2014/main" id="{8CDDA783-E799-4BEB-8559-8E861429B58F}"/>
              </a:ext>
            </a:extLst>
          </p:cNvPr>
          <p:cNvSpPr txBox="1"/>
          <p:nvPr/>
        </p:nvSpPr>
        <p:spPr>
          <a:xfrm>
            <a:off x="4406426" y="5995365"/>
            <a:ext cx="8125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6000" b="1" dirty="0">
                <a:solidFill>
                  <a:schemeClr val="bg1"/>
                </a:solidFill>
                <a:cs typeface="Arial" pitchFamily="34" charset="0"/>
              </a:rPr>
              <a:t>S</a:t>
            </a:r>
            <a:endParaRPr lang="ko-KR" altLang="en-US" sz="6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TextBox 21">
            <a:extLst>
              <a:ext uri="{FF2B5EF4-FFF2-40B4-BE49-F238E27FC236}">
                <a16:creationId xmlns:a16="http://schemas.microsoft.com/office/drawing/2014/main" id="{56C5F6CA-4137-411A-830C-101B73D9ECF7}"/>
              </a:ext>
            </a:extLst>
          </p:cNvPr>
          <p:cNvSpPr txBox="1"/>
          <p:nvPr/>
        </p:nvSpPr>
        <p:spPr>
          <a:xfrm>
            <a:off x="908657" y="4927334"/>
            <a:ext cx="76623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alt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Долговым обязательством, входящим в структуру муниципального долга Слюдянского муниципального района на 2023 год и плановый период 2024 и 2025 годов являются кредиты, полученные  из областного бюджета. Учет и регистрация муниципальных долговых обязательств осуществляется в</a:t>
            </a:r>
            <a:r>
              <a:rPr lang="ru-RU" altLang="ru-RU" sz="1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ru-RU" altLang="ru-RU" sz="14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муниципальной долговой книге. </a:t>
            </a:r>
            <a:r>
              <a:rPr lang="ru-RU" alt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В муниципальную долговую книгу вносятся сведения об объеме долговых обязательств по видам этих обязательств, дате их возникновения и исполнения полностью или частично, формах обеспечения обязательств.</a:t>
            </a:r>
          </a:p>
        </p:txBody>
      </p:sp>
      <p:sp>
        <p:nvSpPr>
          <p:cNvPr id="35" name="Right Triangle 30">
            <a:extLst>
              <a:ext uri="{FF2B5EF4-FFF2-40B4-BE49-F238E27FC236}">
                <a16:creationId xmlns:a16="http://schemas.microsoft.com/office/drawing/2014/main" id="{F0BE880E-A1B2-441A-B69E-48CC871BCB90}"/>
              </a:ext>
            </a:extLst>
          </p:cNvPr>
          <p:cNvSpPr/>
          <p:nvPr/>
        </p:nvSpPr>
        <p:spPr>
          <a:xfrm rot="5400000">
            <a:off x="316458" y="4761559"/>
            <a:ext cx="914400" cy="914400"/>
          </a:xfrm>
          <a:prstGeom prst="rt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180030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654625" y="99000"/>
            <a:ext cx="9471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Прогноз социально-экономического развития Слюдянского муниципального района на 2023 год и на период до 2025 года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0745" y="666156"/>
            <a:ext cx="557851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Прогноз социально-экономического развития Слюдянского муниципального района на 2023-2025 годы подготовлен на основе статистических данных, представленных  территориальным органом Федеральной службы государственной статистики по Иркутской области (Иркутскстат), прогнозных показателей крупных и средних предприятий, малого бизнеса, осуществляющих деятельность на территории района, сценарных условий и основных макроэкономических параметров социально-экономического развития Российской Федерации на 2023-2025 годы, с применением прогноза показателей инфляции, индексов-дефляторов по видам экономической деятельности, Бюджетного Кодекса Российской Федерации.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Разработка прогноза социально-экономического развития и параметров прогноза на период до 2025 года  осуществлялась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по консервативному варианту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2754245"/>
              </p:ext>
            </p:extLst>
          </p:nvPr>
        </p:nvGraphicFramePr>
        <p:xfrm>
          <a:off x="368625" y="377469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4314686"/>
              </p:ext>
            </p:extLst>
          </p:nvPr>
        </p:nvGraphicFramePr>
        <p:xfrm>
          <a:off x="5739262" y="909000"/>
          <a:ext cx="5580000" cy="2122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1159615"/>
              </p:ext>
            </p:extLst>
          </p:nvPr>
        </p:nvGraphicFramePr>
        <p:xfrm>
          <a:off x="5398385" y="3114000"/>
          <a:ext cx="6727615" cy="364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8922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" name="Диаграмма 79"/>
          <p:cNvGraphicFramePr/>
          <p:nvPr>
            <p:extLst>
              <p:ext uri="{D42A27DB-BD31-4B8C-83A1-F6EECF244321}">
                <p14:modId xmlns:p14="http://schemas.microsoft.com/office/powerpoint/2010/main" val="1675713508"/>
              </p:ext>
            </p:extLst>
          </p:nvPr>
        </p:nvGraphicFramePr>
        <p:xfrm>
          <a:off x="4056177" y="3344265"/>
          <a:ext cx="4858469" cy="3340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927B6047-1227-4491-8FB1-C8E54DFC9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886" y="80586"/>
            <a:ext cx="7101016" cy="446636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бюджета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4918" y="375779"/>
            <a:ext cx="119789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Слюдянского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района на 2023 и плановый период 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и 2025 годов (тыс.руб.)</a:t>
            </a:r>
          </a:p>
        </p:txBody>
      </p:sp>
      <p:grpSp>
        <p:nvGrpSpPr>
          <p:cNvPr id="13" name="组合 89"/>
          <p:cNvGrpSpPr/>
          <p:nvPr/>
        </p:nvGrpSpPr>
        <p:grpSpPr>
          <a:xfrm>
            <a:off x="8680013" y="848388"/>
            <a:ext cx="3496499" cy="5750160"/>
            <a:chOff x="1249092" y="1220655"/>
            <a:chExt cx="2827683" cy="3548678"/>
          </a:xfrm>
        </p:grpSpPr>
        <p:sp>
          <p:nvSpPr>
            <p:cNvPr id="14" name="圆角矩形 13"/>
            <p:cNvSpPr/>
            <p:nvPr/>
          </p:nvSpPr>
          <p:spPr>
            <a:xfrm>
              <a:off x="1249092" y="1276910"/>
              <a:ext cx="2827683" cy="3492423"/>
            </a:xfrm>
            <a:prstGeom prst="roundRect">
              <a:avLst>
                <a:gd name="adj" fmla="val 4670"/>
              </a:avLst>
            </a:prstGeom>
            <a:solidFill>
              <a:schemeClr val="accent1">
                <a:lumMod val="75000"/>
              </a:schemeClr>
            </a:solidFill>
            <a:ln w="222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397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圆角矩形 14"/>
            <p:cNvSpPr/>
            <p:nvPr/>
          </p:nvSpPr>
          <p:spPr>
            <a:xfrm>
              <a:off x="1413534" y="1404609"/>
              <a:ext cx="2498799" cy="3118235"/>
            </a:xfrm>
            <a:prstGeom prst="roundRect">
              <a:avLst>
                <a:gd name="adj" fmla="val 0"/>
              </a:avLst>
            </a:prstGeom>
            <a:gradFill>
              <a:gsLst>
                <a:gs pos="52000">
                  <a:srgbClr val="F4F4F4"/>
                </a:gs>
                <a:gs pos="0">
                  <a:schemeClr val="bg1"/>
                </a:gs>
                <a:gs pos="100000">
                  <a:srgbClr val="E2E2E2"/>
                </a:gs>
              </a:gsLst>
              <a:lin ang="0" scaled="0"/>
            </a:gradFill>
            <a:ln w="25400">
              <a:noFill/>
            </a:ln>
            <a:effectLst>
              <a:outerShdw blurRad="177800" dist="889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1474375" y="1466277"/>
              <a:ext cx="2377116" cy="160026"/>
              <a:chOff x="2149634" y="1165384"/>
              <a:chExt cx="3485832" cy="234632"/>
            </a:xfrm>
          </p:grpSpPr>
          <p:grpSp>
            <p:nvGrpSpPr>
              <p:cNvPr id="47" name="组合 16"/>
              <p:cNvGrpSpPr/>
              <p:nvPr/>
            </p:nvGrpSpPr>
            <p:grpSpPr>
              <a:xfrm>
                <a:off x="2149634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75" name="椭圆 44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6" name="椭圆 45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48" name="组合 17"/>
              <p:cNvGrpSpPr/>
              <p:nvPr/>
            </p:nvGrpSpPr>
            <p:grpSpPr>
              <a:xfrm>
                <a:off x="2510879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73" name="椭圆 42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4" name="椭圆 43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49" name="组合 18"/>
              <p:cNvGrpSpPr/>
              <p:nvPr/>
            </p:nvGrpSpPr>
            <p:grpSpPr>
              <a:xfrm>
                <a:off x="2872123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71" name="椭圆 40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2" name="椭圆 41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0" name="组合 19"/>
              <p:cNvGrpSpPr/>
              <p:nvPr/>
            </p:nvGrpSpPr>
            <p:grpSpPr>
              <a:xfrm>
                <a:off x="3233367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69" name="椭圆 38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0" name="椭圆 39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1" name="组合 20"/>
              <p:cNvGrpSpPr/>
              <p:nvPr/>
            </p:nvGrpSpPr>
            <p:grpSpPr>
              <a:xfrm>
                <a:off x="3594612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67" name="椭圆 36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8" name="椭圆 37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2" name="组合 21"/>
              <p:cNvGrpSpPr/>
              <p:nvPr/>
            </p:nvGrpSpPr>
            <p:grpSpPr>
              <a:xfrm>
                <a:off x="3955856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65" name="椭圆 34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6" name="椭圆 35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3" name="组合 22"/>
              <p:cNvGrpSpPr/>
              <p:nvPr/>
            </p:nvGrpSpPr>
            <p:grpSpPr>
              <a:xfrm>
                <a:off x="4317101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63" name="椭圆 32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4" name="椭圆 33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4" name="组合 23"/>
              <p:cNvGrpSpPr/>
              <p:nvPr/>
            </p:nvGrpSpPr>
            <p:grpSpPr>
              <a:xfrm>
                <a:off x="4678345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61" name="椭圆 30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2" name="椭圆 31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5" name="组合 24"/>
              <p:cNvGrpSpPr/>
              <p:nvPr/>
            </p:nvGrpSpPr>
            <p:grpSpPr>
              <a:xfrm>
                <a:off x="5039590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59" name="椭圆 28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0" name="椭圆 29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6" name="组合 25"/>
              <p:cNvGrpSpPr/>
              <p:nvPr/>
            </p:nvGrpSpPr>
            <p:grpSpPr>
              <a:xfrm>
                <a:off x="5400834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57" name="椭圆 26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8" name="椭圆 27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7" name="组合 46"/>
            <p:cNvGrpSpPr/>
            <p:nvPr/>
          </p:nvGrpSpPr>
          <p:grpSpPr>
            <a:xfrm>
              <a:off x="1515603" y="1220655"/>
              <a:ext cx="64560" cy="330785"/>
              <a:chOff x="2244442" y="772895"/>
              <a:chExt cx="94671" cy="485002"/>
            </a:xfrm>
          </p:grpSpPr>
          <p:sp>
            <p:nvSpPr>
              <p:cNvPr id="45" name="圆角矩形 47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6" name="圆角矩形 48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" name="组合 49"/>
            <p:cNvGrpSpPr/>
            <p:nvPr/>
          </p:nvGrpSpPr>
          <p:grpSpPr>
            <a:xfrm>
              <a:off x="1762911" y="1220655"/>
              <a:ext cx="64560" cy="330785"/>
              <a:chOff x="2244442" y="772895"/>
              <a:chExt cx="94671" cy="485002"/>
            </a:xfrm>
          </p:grpSpPr>
          <p:sp>
            <p:nvSpPr>
              <p:cNvPr id="43" name="圆角矩形 50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4" name="圆角矩形 51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9" name="组合 52"/>
            <p:cNvGrpSpPr/>
            <p:nvPr/>
          </p:nvGrpSpPr>
          <p:grpSpPr>
            <a:xfrm>
              <a:off x="2010219" y="1220655"/>
              <a:ext cx="64560" cy="330785"/>
              <a:chOff x="2244442" y="772895"/>
              <a:chExt cx="94671" cy="485002"/>
            </a:xfrm>
          </p:grpSpPr>
          <p:sp>
            <p:nvSpPr>
              <p:cNvPr id="41" name="圆角矩形 53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2" name="圆角矩形 54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" name="组合 55"/>
            <p:cNvGrpSpPr/>
            <p:nvPr/>
          </p:nvGrpSpPr>
          <p:grpSpPr>
            <a:xfrm>
              <a:off x="2257526" y="1220655"/>
              <a:ext cx="64560" cy="330785"/>
              <a:chOff x="2244442" y="772895"/>
              <a:chExt cx="94671" cy="485002"/>
            </a:xfrm>
          </p:grpSpPr>
          <p:sp>
            <p:nvSpPr>
              <p:cNvPr id="39" name="圆角矩形 56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0" name="圆角矩形 57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" name="组合 58"/>
            <p:cNvGrpSpPr/>
            <p:nvPr/>
          </p:nvGrpSpPr>
          <p:grpSpPr>
            <a:xfrm>
              <a:off x="2504835" y="1220655"/>
              <a:ext cx="64560" cy="330785"/>
              <a:chOff x="2244442" y="772895"/>
              <a:chExt cx="94671" cy="485002"/>
            </a:xfrm>
          </p:grpSpPr>
          <p:sp>
            <p:nvSpPr>
              <p:cNvPr id="37" name="圆角矩形 59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8" name="圆角矩形 60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" name="组合 61"/>
            <p:cNvGrpSpPr/>
            <p:nvPr/>
          </p:nvGrpSpPr>
          <p:grpSpPr>
            <a:xfrm>
              <a:off x="2752143" y="1220655"/>
              <a:ext cx="64560" cy="330785"/>
              <a:chOff x="2244442" y="772895"/>
              <a:chExt cx="94671" cy="485002"/>
            </a:xfrm>
          </p:grpSpPr>
          <p:sp>
            <p:nvSpPr>
              <p:cNvPr id="35" name="圆角矩形 62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6" name="圆角矩形 63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3" name="组合 64"/>
            <p:cNvGrpSpPr/>
            <p:nvPr/>
          </p:nvGrpSpPr>
          <p:grpSpPr>
            <a:xfrm>
              <a:off x="2999451" y="1220655"/>
              <a:ext cx="64560" cy="330785"/>
              <a:chOff x="2244442" y="772895"/>
              <a:chExt cx="94671" cy="485002"/>
            </a:xfrm>
          </p:grpSpPr>
          <p:sp>
            <p:nvSpPr>
              <p:cNvPr id="33" name="圆角矩形 65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4" name="圆角矩形 66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4" name="组合 67"/>
            <p:cNvGrpSpPr/>
            <p:nvPr/>
          </p:nvGrpSpPr>
          <p:grpSpPr>
            <a:xfrm>
              <a:off x="3246759" y="1220655"/>
              <a:ext cx="64560" cy="330785"/>
              <a:chOff x="2244442" y="772895"/>
              <a:chExt cx="94671" cy="485002"/>
            </a:xfrm>
          </p:grpSpPr>
          <p:sp>
            <p:nvSpPr>
              <p:cNvPr id="31" name="圆角矩形 68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2" name="圆角矩形 69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5" name="组合 70"/>
            <p:cNvGrpSpPr/>
            <p:nvPr/>
          </p:nvGrpSpPr>
          <p:grpSpPr>
            <a:xfrm>
              <a:off x="3494067" y="1220655"/>
              <a:ext cx="64560" cy="330785"/>
              <a:chOff x="2244442" y="772895"/>
              <a:chExt cx="94671" cy="485002"/>
            </a:xfrm>
          </p:grpSpPr>
          <p:sp>
            <p:nvSpPr>
              <p:cNvPr id="29" name="圆角矩形 71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0" name="圆角矩形 72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6" name="组合 73"/>
            <p:cNvGrpSpPr/>
            <p:nvPr/>
          </p:nvGrpSpPr>
          <p:grpSpPr>
            <a:xfrm>
              <a:off x="3741375" y="1220655"/>
              <a:ext cx="64560" cy="330785"/>
              <a:chOff x="2244442" y="772895"/>
              <a:chExt cx="94671" cy="485002"/>
            </a:xfrm>
          </p:grpSpPr>
          <p:sp>
            <p:nvSpPr>
              <p:cNvPr id="27" name="圆角矩形 74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" name="圆角矩形 75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78" name="文本框 124"/>
          <p:cNvSpPr txBox="1"/>
          <p:nvPr/>
        </p:nvSpPr>
        <p:spPr>
          <a:xfrm>
            <a:off x="8945943" y="1475535"/>
            <a:ext cx="3107373" cy="4685888"/>
          </a:xfrm>
          <a:prstGeom prst="rect">
            <a:avLst/>
          </a:prstGeom>
          <a:noFill/>
        </p:spPr>
        <p:txBody>
          <a:bodyPr wrap="square" lIns="68568" tIns="34285" rIns="68568" bIns="34285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rgbClr val="FFB85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r>
              <a:rPr lang="ru-RU" altLang="zh-CN" sz="1200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Бюджет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Слюдянского муниципального района на 2023 год и на плановый период 2024 и  2025 годов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разработан на основании: проекта закона Иркутской области №ПЗ-1086 от 25.10.2022г. «Об областном бюджете на 2023 год и на плановый период 2024 и 2025 годов»; закона Иркутской области от 22 октября 2013 года №74-ОЗ с учетом поправок от 7 ноября 2022 года №87-ОЗ; закона Иркутской области   от 30 ноября 2021 года № 121-оз «О наделении органов местного самоуправления муниципальных районов Иркутской области государственными полномочиями по расчету и предоставлению дотаций на выравнивание бюджетной обеспеченности поселений, входящих в состав муниципального района Иркутской области, бюджетам поселений»; прогноза социально-экономического развития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Слюдянского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на 2023 год и плановый период 2024 и 2025 годов; основных направлений бюджетной и налоговой политики; проектов муниципальных программ Слюдянского муниципального района.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07B66A2-7255-4176-A9BA-A9CF025F8FB8}"/>
              </a:ext>
            </a:extLst>
          </p:cNvPr>
          <p:cNvSpPr/>
          <p:nvPr/>
        </p:nvSpPr>
        <p:spPr>
          <a:xfrm>
            <a:off x="25768" y="2795181"/>
            <a:ext cx="83502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*условно утверждаемые расходы - бюджетные ассигнования, не распределенные в плановом периоде по бюджетной классификации (ст. 184.1 БК РФ) 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01439611-79A6-4051-8C06-465C7D085A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690434"/>
              </p:ext>
            </p:extLst>
          </p:nvPr>
        </p:nvGraphicFramePr>
        <p:xfrm>
          <a:off x="121923" y="1075543"/>
          <a:ext cx="8350240" cy="1743075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760933">
                  <a:extLst>
                    <a:ext uri="{9D8B030D-6E8A-4147-A177-3AD203B41FA5}">
                      <a16:colId xmlns:a16="http://schemas.microsoft.com/office/drawing/2014/main" val="3359227900"/>
                    </a:ext>
                  </a:extLst>
                </a:gridCol>
                <a:gridCol w="1152323">
                  <a:extLst>
                    <a:ext uri="{9D8B030D-6E8A-4147-A177-3AD203B41FA5}">
                      <a16:colId xmlns:a16="http://schemas.microsoft.com/office/drawing/2014/main" val="3767008712"/>
                    </a:ext>
                  </a:extLst>
                </a:gridCol>
                <a:gridCol w="1109246">
                  <a:extLst>
                    <a:ext uri="{9D8B030D-6E8A-4147-A177-3AD203B41FA5}">
                      <a16:colId xmlns:a16="http://schemas.microsoft.com/office/drawing/2014/main" val="3717286539"/>
                    </a:ext>
                  </a:extLst>
                </a:gridCol>
                <a:gridCol w="1109246">
                  <a:extLst>
                    <a:ext uri="{9D8B030D-6E8A-4147-A177-3AD203B41FA5}">
                      <a16:colId xmlns:a16="http://schemas.microsoft.com/office/drawing/2014/main" val="1832721229"/>
                    </a:ext>
                  </a:extLst>
                </a:gridCol>
                <a:gridCol w="1109246">
                  <a:extLst>
                    <a:ext uri="{9D8B030D-6E8A-4147-A177-3AD203B41FA5}">
                      <a16:colId xmlns:a16="http://schemas.microsoft.com/office/drawing/2014/main" val="630132292"/>
                    </a:ext>
                  </a:extLst>
                </a:gridCol>
                <a:gridCol w="1109246">
                  <a:extLst>
                    <a:ext uri="{9D8B030D-6E8A-4147-A177-3AD203B41FA5}">
                      <a16:colId xmlns:a16="http://schemas.microsoft.com/office/drawing/2014/main" val="3653815218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 (факт)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 (оценка)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 (проект)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(проект)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(проект)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457574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1 865 719,9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2 194 930,5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1 913 391,1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1 427 706,7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1 410 988,2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0606743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364 001,4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295 575,3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270 550,8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271 792,1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274 684,8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680599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1 501 718,5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1 899 355,2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1 642 840,3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1 155 914,6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1 136 303,4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6337145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1 854 216,6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2 213 599,4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1 936 090,7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1 454 099,0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1 437 650,5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3368603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 условно утвержденные расходы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8 842,5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9 611,7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18 397,1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8510148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11 503,3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-18 668,9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-22 699,6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-26 392,3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-26 662,3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84446497"/>
                  </a:ext>
                </a:extLst>
              </a:tr>
            </a:tbl>
          </a:graphicData>
        </a:graphic>
      </p:graphicFrame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8AA13A78-62C9-44D6-884D-49175941C5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4835494"/>
              </p:ext>
            </p:extLst>
          </p:nvPr>
        </p:nvGraphicFramePr>
        <p:xfrm>
          <a:off x="-75905" y="3300411"/>
          <a:ext cx="4296000" cy="3052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FA04A0E-AC0A-4B14-B47E-12D26C9B5334}"/>
              </a:ext>
            </a:extLst>
          </p:cNvPr>
          <p:cNvSpPr/>
          <p:nvPr/>
        </p:nvSpPr>
        <p:spPr>
          <a:xfrm>
            <a:off x="-9396" y="6460049"/>
            <a:ext cx="85997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проект закона об областном бюджете на 2023 и на плановый период 2024 и 2025 годов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38D7022-307B-47BB-ACE9-25DD776EAE07}"/>
              </a:ext>
            </a:extLst>
          </p:cNvPr>
          <p:cNvSpPr/>
          <p:nvPr/>
        </p:nvSpPr>
        <p:spPr>
          <a:xfrm>
            <a:off x="651000" y="3383558"/>
            <a:ext cx="3048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Динамика нецелевой финансовой помощи из областного бюджета (</a:t>
            </a:r>
            <a:r>
              <a:rPr lang="ru-RU" sz="1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тыс.рублей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57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025373"/>
      </a:dk2>
      <a:lt2>
        <a:srgbClr val="E7E6E6"/>
      </a:lt2>
      <a:accent1>
        <a:srgbClr val="025373"/>
      </a:accent1>
      <a:accent2>
        <a:srgbClr val="0378A6"/>
      </a:accent2>
      <a:accent3>
        <a:srgbClr val="F2CB05"/>
      </a:accent3>
      <a:accent4>
        <a:srgbClr val="D6D6D6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5545</TotalTime>
  <Words>5157</Words>
  <Application>Microsoft Office PowerPoint</Application>
  <PresentationFormat>Широкоэкранный</PresentationFormat>
  <Paragraphs>1127</Paragraphs>
  <Slides>26</Slides>
  <Notes>26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6" baseType="lpstr">
      <vt:lpstr>微软雅黑</vt:lpstr>
      <vt:lpstr>Arial</vt:lpstr>
      <vt:lpstr>Calibri</vt:lpstr>
      <vt:lpstr>Calibri Light</vt:lpstr>
      <vt:lpstr>Century Schoolbook</vt:lpstr>
      <vt:lpstr>Impact</vt:lpstr>
      <vt:lpstr>Monotype Corsiva</vt:lpstr>
      <vt:lpstr>Times New Roman</vt:lpstr>
      <vt:lpstr>汉仪菱心体简</vt:lpstr>
      <vt:lpstr>Тема Office</vt:lpstr>
      <vt:lpstr>Презентация PowerPoint</vt:lpstr>
      <vt:lpstr>Презентация PowerPoint</vt:lpstr>
      <vt:lpstr>Основные понятия </vt:lpstr>
      <vt:lpstr>Бюджет – это план доходов и расходов на определенный период</vt:lpstr>
      <vt:lpstr>Этапы составления и утверждения бюджета Слюдянского муниципального района</vt:lpstr>
      <vt:lpstr>Слюдянский муниципальный район </vt:lpstr>
      <vt:lpstr>Структура бюджета Слюдянского муниципального района</vt:lpstr>
      <vt:lpstr>Презентация PowerPoint</vt:lpstr>
      <vt:lpstr>Основные характеристики бюджета </vt:lpstr>
      <vt:lpstr>Презентация PowerPoint</vt:lpstr>
      <vt:lpstr>Структура доходов бюджета Слюдянского муниципального района </vt:lpstr>
      <vt:lpstr>Доходы бюджета Слюдянского муниципального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РАСХОДЫ БЮДЖЕТА </vt:lpstr>
      <vt:lpstr>Структура расходов бюджета Слюдянского муниципального района на 2023 год и плановый период 2024 и 2025 годов</vt:lpstr>
      <vt:lpstr>Система целеполагания социально-экономического развития Слюдянского муниципального района </vt:lpstr>
      <vt:lpstr>Презентация PowerPoint</vt:lpstr>
      <vt:lpstr>Презентация PowerPoint</vt:lpstr>
      <vt:lpstr>Презентация PowerPoint</vt:lpstr>
      <vt:lpstr>ДЕФИЦИТ БЮДЖЕТА, ИСТОЧНИКИ ФИНАНСИРОВАНИЯ ДЕФИЦИТА БЮДЖЕТА СЛЮДЯНСКого муниципального РАЙОНа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cbar</cp:lastModifiedBy>
  <cp:revision>290</cp:revision>
  <cp:lastPrinted>2021-12-02T03:13:57Z</cp:lastPrinted>
  <dcterms:created xsi:type="dcterms:W3CDTF">2020-06-21T13:18:43Z</dcterms:created>
  <dcterms:modified xsi:type="dcterms:W3CDTF">2022-11-25T08:50:52Z</dcterms:modified>
</cp:coreProperties>
</file>