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drawings/drawing2.xml" ContentType="application/vnd.openxmlformats-officedocument.drawingml.chartshapes+xml"/>
  <Override PartName="/ppt/charts/chart28.xml" ContentType="application/vnd.openxmlformats-officedocument.drawingml.char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charts/chart17.xml" ContentType="application/vnd.openxmlformats-officedocument.drawingml.chart+xml"/>
  <Override PartName="/ppt/diagrams/layout9.xml" ContentType="application/vnd.openxmlformats-officedocument.drawingml.diagram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charts/chart13.xml" ContentType="application/vnd.openxmlformats-officedocument.drawingml.chart+xml"/>
  <Override PartName="/ppt/charts/chart24.xml" ContentType="application/vnd.openxmlformats-officedocument.drawingml.char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charts/chart31.xml" ContentType="application/vnd.openxmlformats-officedocument.drawingml.chart+xml"/>
  <Override PartName="/ppt/charts/chart7.xml" ContentType="application/vnd.openxmlformats-officedocument.drawingml.chart+xml"/>
  <Override PartName="/ppt/charts/chart20.xml" ContentType="application/vnd.openxmlformats-officedocument.drawingml.chart+xml"/>
  <Override PartName="/ppt/diagrams/colors8.xml" ContentType="application/vnd.openxmlformats-officedocument.drawingml.diagramColors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Default Extension="xlsx" ContentType="application/vnd.openxmlformats-officedocument.spreadsheetml.sheet"/>
  <Override PartName="/ppt/charts/chart3.xml" ContentType="application/vnd.openxmlformats-officedocument.drawingml.chart+xml"/>
  <Override PartName="/ppt/drawings/drawing7.xml" ContentType="application/vnd.openxmlformats-officedocument.drawingml.chartshapes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diagrams/colors4.xml" ContentType="application/vnd.openxmlformats-officedocument.drawingml.diagramColors+xml"/>
  <Override PartName="/ppt/diagrams/quickStyle7.xml" ContentType="application/vnd.openxmlformats-officedocument.drawingml.diagramStyl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drawings/drawing3.xml" ContentType="application/vnd.openxmlformats-officedocument.drawingml.chartshapes+xml"/>
  <Override PartName="/ppt/notesSlides/notesSlide3.xml" ContentType="application/vnd.openxmlformats-officedocument.presentationml.notesSlide+xml"/>
  <Override PartName="/ppt/charts/chart29.xml" ContentType="application/vnd.openxmlformats-officedocument.drawingml.chart+xml"/>
  <Override PartName="/ppt/charts/style1.xml" ContentType="application/vnd.ms-office.chartstyl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charts/chart18.xml" ContentType="application/vnd.openxmlformats-officedocument.drawingml.char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Override PartName="/ppt/charts/chart25.xml" ContentType="application/vnd.openxmlformats-officedocument.drawingml.char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diagrams/layout6.xml" ContentType="application/vnd.openxmlformats-officedocument.drawingml.diagramLayout+xml"/>
  <Override PartName="/ppt/charts/chart14.xml" ContentType="application/vnd.openxmlformats-officedocument.drawingml.chart+xml"/>
  <Override PartName="/ppt/charts/chart32.xml" ContentType="application/vnd.openxmlformats-officedocument.drawingml.char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charts/chart8.xml" ContentType="application/vnd.openxmlformats-officedocument.drawingml.chart+xml"/>
  <Override PartName="/ppt/diagrams/data7.xml" ContentType="application/vnd.openxmlformats-officedocument.drawingml.diagramData+xml"/>
  <Override PartName="/ppt/charts/chart21.xml" ContentType="application/vnd.openxmlformats-officedocument.drawingml.chart+xml"/>
  <Override PartName="/ppt/diagrams/colors9.xml" ContentType="application/vnd.openxmlformats-officedocument.drawingml.diagramColors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  <Override PartName="/ppt/diagrams/layout2.xml" ContentType="application/vnd.openxmlformats-officedocument.drawingml.diagramLayout+xml"/>
  <Override PartName="/ppt/charts/chart6.xml" ContentType="application/vnd.openxmlformats-officedocument.drawingml.chart+xml"/>
  <Override PartName="/ppt/charts/chart10.xml" ContentType="application/vnd.openxmlformats-officedocument.drawingml.chart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data3.xml" ContentType="application/vnd.openxmlformats-officedocument.drawingml.diagramData+xml"/>
  <Override PartName="/ppt/charts/chart4.xml" ContentType="application/vnd.openxmlformats-officedocument.drawingml.chart+xml"/>
  <Override PartName="/ppt/diagrams/colors5.xml" ContentType="application/vnd.openxmlformats-officedocument.drawingml.diagramColors+xml"/>
  <Override PartName="/ppt/drawings/drawing8.xml" ContentType="application/vnd.openxmlformats-officedocument.drawingml.chartshapes+xml"/>
  <Override PartName="/ppt/diagrams/quickStyle8.xml" ContentType="application/vnd.openxmlformats-officedocument.drawingml.diagramStyl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charts/chart2.xml" ContentType="application/vnd.openxmlformats-officedocument.drawingml.chart+xml"/>
  <Override PartName="/ppt/drawings/drawing6.xml" ContentType="application/vnd.openxmlformats-officedocument.drawingml.chartshapes+xml"/>
  <Override PartName="/ppt/diagrams/quickStyle6.xml" ContentType="application/vnd.openxmlformats-officedocument.drawingml.diagramStyl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rawings/drawing4.xml" ContentType="application/vnd.openxmlformats-officedocument.drawingml.chartshapes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charts/chart19.xml" ContentType="application/vnd.openxmlformats-officedocument.drawingml.char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Layouts/slideLayout15.xml" ContentType="application/vnd.openxmlformats-officedocument.presentationml.slideLayout+xml"/>
  <Override PartName="/ppt/charts/chart26.xml" ContentType="application/vnd.openxmlformats-officedocument.drawingml.chart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charts/chart15.xml" ContentType="application/vnd.openxmlformats-officedocument.drawingml.chart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charts/chart9.xml" ContentType="application/vnd.openxmlformats-officedocument.drawingml.chart+xml"/>
  <Override PartName="/ppt/charts/chart11.xml" ContentType="application/vnd.openxmlformats-officedocument.drawingml.chart+xml"/>
  <Override PartName="/ppt/charts/chart22.xml" ContentType="application/vnd.openxmlformats-officedocument.drawingml.char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charts/chart5.xml" ContentType="application/vnd.openxmlformats-officedocument.drawingml.chart+xml"/>
  <Override PartName="/ppt/diagrams/colors6.xml" ContentType="application/vnd.openxmlformats-officedocument.drawingml.diagramColors+xml"/>
  <Override PartName="/ppt/diagrams/quickStyle9.xml" ContentType="application/vnd.openxmlformats-officedocument.drawingml.diagramStyl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drawings/drawing5.xml" ContentType="application/vnd.openxmlformats-officedocument.drawingml.chartshapes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Layouts/slideLayout5.xml" ContentType="application/vnd.openxmlformats-officedocument.presentationml.slideLayout+xml"/>
  <Override PartName="/ppt/drawings/drawing1.xml" ContentType="application/vnd.openxmlformats-officedocument.drawingml.chartshapes+xml"/>
  <Override PartName="/ppt/charts/chart27.xml" ContentType="application/vnd.openxmlformats-officedocument.drawingml.char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Layouts/slideLayout16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charts/chart16.xml" ContentType="application/vnd.openxmlformats-officedocument.drawingml.chart+xml"/>
  <Override PartName="/ppt/diagrams/layout8.xml" ContentType="application/vnd.openxmlformats-officedocument.drawingml.diagramLayout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charts/chart23.xml" ContentType="application/vnd.openxmlformats-officedocument.drawingml.chart+xml"/>
  <Override PartName="/ppt/diagrams/data9.xml" ContentType="application/vnd.openxmlformats-officedocument.drawingml.diagramData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charts/chart12.xml" ContentType="application/vnd.openxmlformats-officedocument.drawingml.chart+xml"/>
  <Override PartName="/ppt/diagrams/layout4.xml" ContentType="application/vnd.openxmlformats-officedocument.drawingml.diagramLayout+xml"/>
  <Override PartName="/ppt/charts/chart30.xml" ContentType="application/vnd.openxmlformats-officedocument.drawingml.chart+xml"/>
  <Override PartName="/ppt/charts/colors1.xml" ContentType="application/vnd.ms-office.chartcolorstyl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4" r:id="rId1"/>
  </p:sldMasterIdLst>
  <p:notesMasterIdLst>
    <p:notesMasterId r:id="rId54"/>
  </p:notesMasterIdLst>
  <p:handoutMasterIdLst>
    <p:handoutMasterId r:id="rId55"/>
  </p:handoutMasterIdLst>
  <p:sldIdLst>
    <p:sldId id="256" r:id="rId2"/>
    <p:sldId id="451" r:id="rId3"/>
    <p:sldId id="320" r:id="rId4"/>
    <p:sldId id="415" r:id="rId5"/>
    <p:sldId id="321" r:id="rId6"/>
    <p:sldId id="416" r:id="rId7"/>
    <p:sldId id="417" r:id="rId8"/>
    <p:sldId id="480" r:id="rId9"/>
    <p:sldId id="481" r:id="rId10"/>
    <p:sldId id="431" r:id="rId11"/>
    <p:sldId id="432" r:id="rId12"/>
    <p:sldId id="433" r:id="rId13"/>
    <p:sldId id="434" r:id="rId14"/>
    <p:sldId id="446" r:id="rId15"/>
    <p:sldId id="482" r:id="rId16"/>
    <p:sldId id="437" r:id="rId17"/>
    <p:sldId id="438" r:id="rId18"/>
    <p:sldId id="439" r:id="rId19"/>
    <p:sldId id="440" r:id="rId20"/>
    <p:sldId id="442" r:id="rId21"/>
    <p:sldId id="449" r:id="rId22"/>
    <p:sldId id="483" r:id="rId23"/>
    <p:sldId id="484" r:id="rId24"/>
    <p:sldId id="485" r:id="rId25"/>
    <p:sldId id="486" r:id="rId26"/>
    <p:sldId id="453" r:id="rId27"/>
    <p:sldId id="454" r:id="rId28"/>
    <p:sldId id="455" r:id="rId29"/>
    <p:sldId id="456" r:id="rId30"/>
    <p:sldId id="457" r:id="rId31"/>
    <p:sldId id="458" r:id="rId32"/>
    <p:sldId id="459" r:id="rId33"/>
    <p:sldId id="460" r:id="rId34"/>
    <p:sldId id="461" r:id="rId35"/>
    <p:sldId id="462" r:id="rId36"/>
    <p:sldId id="463" r:id="rId37"/>
    <p:sldId id="464" r:id="rId38"/>
    <p:sldId id="465" r:id="rId39"/>
    <p:sldId id="466" r:id="rId40"/>
    <p:sldId id="467" r:id="rId41"/>
    <p:sldId id="468" r:id="rId42"/>
    <p:sldId id="469" r:id="rId43"/>
    <p:sldId id="487" r:id="rId44"/>
    <p:sldId id="470" r:id="rId45"/>
    <p:sldId id="471" r:id="rId46"/>
    <p:sldId id="472" r:id="rId47"/>
    <p:sldId id="473" r:id="rId48"/>
    <p:sldId id="474" r:id="rId49"/>
    <p:sldId id="475" r:id="rId50"/>
    <p:sldId id="476" r:id="rId51"/>
    <p:sldId id="477" r:id="rId52"/>
    <p:sldId id="478" r:id="rId53"/>
  </p:sldIdLst>
  <p:sldSz cx="9144000" cy="6858000" type="screen4x3"/>
  <p:notesSz cx="6797675" cy="9926638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CCCCFF"/>
    <a:srgbClr val="FFFFFF"/>
    <a:srgbClr val="9999FF"/>
    <a:srgbClr val="00CC66"/>
    <a:srgbClr val="CC9900"/>
    <a:srgbClr val="FF6600"/>
    <a:srgbClr val="FF9999"/>
    <a:srgbClr val="99FF99"/>
    <a:srgbClr val="238D4B"/>
    <a:srgbClr val="FC4C5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C4B1156A-380E-4F78-BDF5-A606A8083BF9}" styleName="Средний стиль 4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8A107856-5554-42FB-B03E-39F5DBC370BA}" styleName="Средний стиль 4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0505E3EF-67EA-436B-97B2-0124C06EBD24}" styleName="Средний стиль 4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46F890A9-2807-4EBB-B81D-B2AA78EC7F39}" styleName="Темный стиль 2 - акцент 5/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10A1B5D5-9B99-4C35-A422-299274C87663}" styleName="Средний стиль 1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12C8C85-51F0-491E-9774-3900AFEF0FD7}" styleName="Светлый стиль 2 - акцент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638B1855-1B75-4FBE-930C-398BA8C253C6}" styleName="Стиль из темы 2 - акцент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8D230F3-CF80-4859-8CE7-A43EE81993B5}" styleName="Светлый стиль 1 -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125E5076-3810-47DD-B79F-674D7AD40C01}" styleName="Темный стиль 1 - акцент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0633" autoAdjust="0"/>
    <p:restoredTop sz="93263" autoAdjust="0"/>
  </p:normalViewPr>
  <p:slideViewPr>
    <p:cSldViewPr snapToGrid="0">
      <p:cViewPr varScale="1">
        <p:scale>
          <a:sx n="108" d="100"/>
          <a:sy n="108" d="100"/>
        </p:scale>
        <p:origin x="-196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10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openxmlformats.org/officeDocument/2006/relationships/chartUserShapes" Target="../drawings/drawing5.xml"/><Relationship Id="rId1" Type="http://schemas.openxmlformats.org/officeDocument/2006/relationships/package" Target="../embeddings/_____Microsoft_Office_Excel10.xlsx"/><Relationship Id="rId4" Type="http://schemas.microsoft.com/office/2011/relationships/chartStyle" Target="style1.xml"/></Relationships>
</file>

<file path=ppt/charts/_rels/chart1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6.xml"/><Relationship Id="rId1" Type="http://schemas.openxmlformats.org/officeDocument/2006/relationships/package" Target="../embeddings/_____Microsoft_Office_Excel11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2.xlsx"/></Relationships>
</file>

<file path=ppt/charts/_rels/chart1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7.xml"/><Relationship Id="rId1" Type="http://schemas.openxmlformats.org/officeDocument/2006/relationships/package" Target="../embeddings/_____Microsoft_Office_Excel13.xlsx"/></Relationships>
</file>

<file path=ppt/charts/_rels/chart1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8.xml"/><Relationship Id="rId1" Type="http://schemas.openxmlformats.org/officeDocument/2006/relationships/package" Target="../embeddings/_____Microsoft_Office_Excel14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5.xlsx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6.xlsx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7.xlsx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8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9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0.xlsx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1.xlsx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2.xlsx"/></Relationships>
</file>

<file path=ppt/charts/_rels/chart2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3.xlsx"/></Relationships>
</file>

<file path=ppt/charts/_rels/chart2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4.xlsx"/></Relationships>
</file>

<file path=ppt/charts/_rels/chart2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5.xlsx"/></Relationships>
</file>

<file path=ppt/charts/_rels/chart2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6.xlsx"/></Relationships>
</file>

<file path=ppt/charts/_rels/chart2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7.xlsx"/></Relationships>
</file>

<file path=ppt/charts/_rels/chart2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8.xlsx"/></Relationships>
</file>

<file path=ppt/charts/_rels/chart2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9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_rels/chart3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0.xlsx"/></Relationships>
</file>

<file path=ppt/charts/_rels/chart3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1.xlsx"/></Relationships>
</file>

<file path=ppt/charts/_rels/chart3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.xlsx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Office_Excel5.xlsx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Office_Excel6.xlsx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_____Microsoft_Office_Excel7.xlsx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package" Target="../embeddings/_____Microsoft_Office_Excel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26"/>
  <c:chart>
    <c:autoTitleDeleted val="1"/>
    <c:plotArea>
      <c:layout>
        <c:manualLayout>
          <c:layoutTarget val="inner"/>
          <c:xMode val="edge"/>
          <c:yMode val="edge"/>
          <c:x val="2.8756251371299585E-2"/>
          <c:y val="0.16308641679182556"/>
          <c:w val="0.93529843441457605"/>
          <c:h val="0.81906046001867261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2017 год оценка</c:v>
                </c:pt>
              </c:strCache>
            </c:strRef>
          </c:tx>
          <c:dLbls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z="1000" dirty="0" smtClean="0"/>
                      <a:t>914 627,4</a:t>
                    </a:r>
                    <a:endParaRPr lang="en-US" dirty="0"/>
                  </a:p>
                </c:rich>
              </c:tx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sz="1000" dirty="0" smtClean="0"/>
                      <a:t>-13</a:t>
                    </a:r>
                    <a:r>
                      <a:rPr lang="en-US" sz="1000" baseline="0" dirty="0" smtClean="0"/>
                      <a:t> 031,3</a:t>
                    </a:r>
                    <a:endParaRPr lang="en-US" dirty="0"/>
                  </a:p>
                </c:rich>
              </c:tx>
              <c:showVal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/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Доходы</c:v>
                </c:pt>
                <c:pt idx="1">
                  <c:v>Расходы</c:v>
                </c:pt>
                <c:pt idx="2">
                  <c:v>Дефицит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901596.1</c:v>
                </c:pt>
                <c:pt idx="1">
                  <c:v>914627.4</c:v>
                </c:pt>
                <c:pt idx="2">
                  <c:v>-13031.3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2018 год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showVal val="1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Доходы</c:v>
                </c:pt>
                <c:pt idx="1">
                  <c:v>Расходы</c:v>
                </c:pt>
                <c:pt idx="2">
                  <c:v>Дефицит</c:v>
                </c:pt>
              </c:strCache>
            </c:strRef>
          </c:cat>
          <c:val>
            <c:numRef>
              <c:f>Лист1!$C$2:$C$4</c:f>
              <c:numCache>
                <c:formatCode>#,##0.0</c:formatCode>
                <c:ptCount val="3"/>
                <c:pt idx="0">
                  <c:v>877586.6</c:v>
                </c:pt>
                <c:pt idx="1">
                  <c:v>896518.8</c:v>
                </c:pt>
                <c:pt idx="2">
                  <c:v>-18932.20000000007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2019 год</c:v>
                </c:pt>
              </c:strCache>
            </c:strRef>
          </c:tx>
          <c:spPr>
            <a:solidFill>
              <a:srgbClr val="FFFF00"/>
            </a:solidFill>
          </c:spPr>
          <c:dLbls>
            <c:spPr>
              <a:noFill/>
              <a:ln>
                <a:noFill/>
              </a:ln>
              <a:effectLst/>
            </c:spPr>
            <c:showVal val="1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Доходы</c:v>
                </c:pt>
                <c:pt idx="1">
                  <c:v>Расходы</c:v>
                </c:pt>
                <c:pt idx="2">
                  <c:v>Дефицит</c:v>
                </c:pt>
              </c:strCache>
            </c:strRef>
          </c:cat>
          <c:val>
            <c:numRef>
              <c:f>Лист1!$D$2:$D$4</c:f>
              <c:numCache>
                <c:formatCode>#,##0.0</c:formatCode>
                <c:ptCount val="3"/>
                <c:pt idx="0">
                  <c:v>781977.3</c:v>
                </c:pt>
                <c:pt idx="1">
                  <c:v>801634.3</c:v>
                </c:pt>
                <c:pt idx="2">
                  <c:v>-19657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2020 год</c:v>
                </c:pt>
              </c:strCache>
            </c:strRef>
          </c:tx>
          <c:spPr>
            <a:solidFill>
              <a:schemeClr val="tx2">
                <a:lumMod val="40000"/>
                <a:lumOff val="60000"/>
              </a:schemeClr>
            </a:solidFill>
          </c:spPr>
          <c:dLbls>
            <c:spPr>
              <a:noFill/>
              <a:ln>
                <a:noFill/>
              </a:ln>
              <a:effectLst/>
            </c:spPr>
            <c:showVal val="1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Доходы</c:v>
                </c:pt>
                <c:pt idx="1">
                  <c:v>Расходы</c:v>
                </c:pt>
                <c:pt idx="2">
                  <c:v>Дефицит</c:v>
                </c:pt>
              </c:strCache>
            </c:strRef>
          </c:cat>
          <c:val>
            <c:numRef>
              <c:f>Лист1!$E$2:$E$4</c:f>
              <c:numCache>
                <c:formatCode>#,##0.0</c:formatCode>
                <c:ptCount val="3"/>
                <c:pt idx="0">
                  <c:v>786230</c:v>
                </c:pt>
                <c:pt idx="1">
                  <c:v>806154.2</c:v>
                </c:pt>
                <c:pt idx="2">
                  <c:v>-19924.19999999995</c:v>
                </c:pt>
              </c:numCache>
            </c:numRef>
          </c:val>
        </c:ser>
        <c:dLbls>
          <c:showVal val="1"/>
        </c:dLbls>
        <c:overlap val="-25"/>
        <c:axId val="130833024"/>
        <c:axId val="131019136"/>
      </c:barChart>
      <c:catAx>
        <c:axId val="130833024"/>
        <c:scaling>
          <c:orientation val="minMax"/>
        </c:scaling>
        <c:axPos val="b"/>
        <c:numFmt formatCode="General" sourceLinked="0"/>
        <c:majorTickMark val="none"/>
        <c:tickLblPos val="high"/>
        <c:txPr>
          <a:bodyPr/>
          <a:lstStyle/>
          <a:p>
            <a:pPr>
              <a:defRPr sz="1100" b="1"/>
            </a:pPr>
            <a:endParaRPr lang="ru-RU"/>
          </a:p>
        </c:txPr>
        <c:crossAx val="131019136"/>
        <c:crosses val="autoZero"/>
        <c:auto val="1"/>
        <c:lblAlgn val="ctr"/>
        <c:lblOffset val="100"/>
      </c:catAx>
      <c:valAx>
        <c:axId val="131019136"/>
        <c:scaling>
          <c:orientation val="minMax"/>
        </c:scaling>
        <c:delete val="1"/>
        <c:axPos val="l"/>
        <c:numFmt formatCode="#,##0" sourceLinked="0"/>
        <c:tickLblPos val="nextTo"/>
        <c:crossAx val="130833024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0.81246678596359823"/>
          <c:y val="0.22597868277177877"/>
          <c:w val="0.15148521509789245"/>
          <c:h val="0.38131888403820691"/>
        </c:manualLayout>
      </c:layout>
    </c:legend>
    <c:plotVisOnly val="1"/>
    <c:dispBlanksAs val="gap"/>
  </c:chart>
  <c:txPr>
    <a:bodyPr/>
    <a:lstStyle/>
    <a:p>
      <a:pPr>
        <a:defRPr sz="1000">
          <a:latin typeface="Times New Roman" pitchFamily="18" charset="0"/>
          <a:cs typeface="Times New Roman" pitchFamily="18" charset="0"/>
        </a:defRPr>
      </a:pPr>
      <a:endParaRPr lang="ru-RU"/>
    </a:p>
  </c:txPr>
  <c:externalData r:id="rId1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depthPercent val="100"/>
      <c:rAngAx val="1"/>
    </c:view3D>
    <c:floor>
      <c:spPr>
        <a:noFill/>
        <a:ln>
          <a:noFill/>
        </a:ln>
        <a:effectLst/>
        <a:sp3d/>
      </c:spPr>
    </c:floor>
    <c:sideWall>
      <c:spPr>
        <a:noFill/>
        <a:ln>
          <a:noFill/>
        </a:ln>
        <a:effectLst/>
        <a:sp3d/>
      </c:spPr>
    </c:sideWall>
    <c:backWall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1715458374002224"/>
          <c:y val="2.3085731018678952E-2"/>
          <c:w val="0.86644086234641748"/>
          <c:h val="0.90110400030935212"/>
        </c:manualLayout>
      </c:layout>
      <c:bar3DChart>
        <c:barDir val="bar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2020 год</c:v>
                </c:pt>
              </c:strCache>
            </c:strRef>
          </c:tx>
          <c:spPr>
            <a:solidFill>
              <a:srgbClr val="00CC66"/>
            </a:solidFill>
            <a:ln>
              <a:noFill/>
            </a:ln>
            <a:effectLst/>
            <a:sp3d/>
          </c:spPr>
          <c:dLbls>
            <c:dLbl>
              <c:idx val="0"/>
              <c:layout>
                <c:manualLayout>
                  <c:x val="-0.32809107827121126"/>
                  <c:y val="-1.5390309555616689E-16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0.1431670159728923"/>
                  <c:y val="-6.2961084596397914E-3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ЕНВД</c:v>
                </c:pt>
                <c:pt idx="1">
                  <c:v>УСН</c:v>
                </c:pt>
                <c:pt idx="2">
                  <c:v>Патент</c:v>
                </c:pt>
                <c:pt idx="3">
                  <c:v>ЕСХН</c:v>
                </c:pt>
              </c:strCache>
            </c:strRef>
          </c:cat>
          <c:val>
            <c:numRef>
              <c:f>Лист1!$B$2:$B$5</c:f>
              <c:numCache>
                <c:formatCode>#,##0</c:formatCode>
                <c:ptCount val="4"/>
                <c:pt idx="0">
                  <c:v>16870</c:v>
                </c:pt>
                <c:pt idx="1">
                  <c:v>8976</c:v>
                </c:pt>
                <c:pt idx="2">
                  <c:v>53</c:v>
                </c:pt>
                <c:pt idx="3">
                  <c:v>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2019 год</c:v>
                </c:pt>
              </c:strCache>
            </c:strRef>
          </c:tx>
          <c:spPr>
            <a:solidFill>
              <a:schemeClr val="bg2">
                <a:lumMod val="50000"/>
              </a:schemeClr>
            </a:solidFill>
            <a:ln>
              <a:noFill/>
            </a:ln>
            <a:effectLst/>
            <a:sp3d/>
          </c:spPr>
          <c:dLbls>
            <c:dLbl>
              <c:idx val="0"/>
              <c:layout>
                <c:manualLayout>
                  <c:x val="-0.32809107827121126"/>
                  <c:y val="0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0.1595715698864528"/>
                  <c:y val="2.0987028198798277E-3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ЕНВД</c:v>
                </c:pt>
                <c:pt idx="1">
                  <c:v>УСН</c:v>
                </c:pt>
                <c:pt idx="2">
                  <c:v>Патент</c:v>
                </c:pt>
                <c:pt idx="3">
                  <c:v>ЕСХН</c:v>
                </c:pt>
              </c:strCache>
            </c:strRef>
          </c:cat>
          <c:val>
            <c:numRef>
              <c:f>Лист1!$C$2:$C$5</c:f>
              <c:numCache>
                <c:formatCode>#,##0</c:formatCode>
                <c:ptCount val="4"/>
                <c:pt idx="0">
                  <c:v>16870</c:v>
                </c:pt>
                <c:pt idx="1">
                  <c:v>8631</c:v>
                </c:pt>
                <c:pt idx="2">
                  <c:v>51</c:v>
                </c:pt>
                <c:pt idx="3">
                  <c:v>5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2018 год </c:v>
                </c:pt>
              </c:strCache>
            </c:strRef>
          </c:tx>
          <c:spPr>
            <a:solidFill>
              <a:srgbClr val="9999FF"/>
            </a:solidFill>
            <a:ln>
              <a:noFill/>
            </a:ln>
            <a:effectLst/>
            <a:sp3d/>
          </c:spPr>
          <c:dLbls>
            <c:dLbl>
              <c:idx val="0"/>
              <c:layout>
                <c:manualLayout>
                  <c:x val="-0.32809107827121126"/>
                  <c:y val="0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0.15808024680340194"/>
                  <c:y val="-2.0987028198799045E-3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ЕНВД</c:v>
                </c:pt>
                <c:pt idx="1">
                  <c:v>УСН</c:v>
                </c:pt>
                <c:pt idx="2">
                  <c:v>Патент</c:v>
                </c:pt>
                <c:pt idx="3">
                  <c:v>ЕСХН</c:v>
                </c:pt>
              </c:strCache>
            </c:strRef>
          </c:cat>
          <c:val>
            <c:numRef>
              <c:f>Лист1!$D$2:$D$5</c:f>
              <c:numCache>
                <c:formatCode>#,##0</c:formatCode>
                <c:ptCount val="4"/>
                <c:pt idx="0">
                  <c:v>16870</c:v>
                </c:pt>
                <c:pt idx="1">
                  <c:v>8299</c:v>
                </c:pt>
                <c:pt idx="2">
                  <c:v>49</c:v>
                </c:pt>
                <c:pt idx="3">
                  <c:v>5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2017 год</c:v>
                </c:pt>
              </c:strCache>
            </c:strRef>
          </c:tx>
          <c:spPr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/>
            <a:sp3d/>
          </c:spPr>
          <c:dLbls>
            <c:dLbl>
              <c:idx val="0"/>
              <c:layout>
                <c:manualLayout>
                  <c:x val="-0.32063446285595654"/>
                  <c:y val="-6.2961084596397151E-3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0.16255421605255471"/>
                  <c:y val="-6.2961084596397151E-3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ЕНВД</c:v>
                </c:pt>
                <c:pt idx="1">
                  <c:v>УСН</c:v>
                </c:pt>
                <c:pt idx="2">
                  <c:v>Патент</c:v>
                </c:pt>
                <c:pt idx="3">
                  <c:v>ЕСХН</c:v>
                </c:pt>
              </c:strCache>
            </c:strRef>
          </c:cat>
          <c:val>
            <c:numRef>
              <c:f>Лист1!$E$2:$E$5</c:f>
              <c:numCache>
                <c:formatCode>#,##0</c:formatCode>
                <c:ptCount val="4"/>
                <c:pt idx="0">
                  <c:v>16670</c:v>
                </c:pt>
                <c:pt idx="1">
                  <c:v>7980</c:v>
                </c:pt>
                <c:pt idx="2">
                  <c:v>47</c:v>
                </c:pt>
                <c:pt idx="3">
                  <c:v>5</c:v>
                </c:pt>
              </c:numCache>
            </c:numRef>
          </c:val>
        </c:ser>
        <c:dLbls/>
        <c:shape val="box"/>
        <c:axId val="123557376"/>
        <c:axId val="123558912"/>
        <c:axId val="0"/>
      </c:bar3DChart>
      <c:catAx>
        <c:axId val="123557376"/>
        <c:scaling>
          <c:orientation val="minMax"/>
        </c:scaling>
        <c:axPos val="l"/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1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23558912"/>
        <c:crosses val="autoZero"/>
        <c:auto val="1"/>
        <c:lblAlgn val="ctr"/>
        <c:lblOffset val="100"/>
      </c:catAx>
      <c:valAx>
        <c:axId val="123558912"/>
        <c:scaling>
          <c:orientation val="minMax"/>
        </c:scaling>
        <c:delete val="1"/>
        <c:axPos val="b"/>
        <c:numFmt formatCode="#,##0" sourceLinked="1"/>
        <c:majorTickMark val="none"/>
        <c:tickLblPos val="nextTo"/>
        <c:crossAx val="1235573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8466936445764223"/>
          <c:y val="0.89947263068432415"/>
          <c:w val="0.60908229766769584"/>
          <c:h val="4.1799073571911587E-2"/>
        </c:manualLayout>
      </c:layout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1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  <c:userShapes r:id="rId2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otX val="10"/>
      <c:rotY val="10"/>
      <c:rAngAx val="1"/>
    </c:view3D>
    <c:floor>
      <c:spPr>
        <a:noFill/>
        <a:ln w="25400">
          <a:noFill/>
        </a:ln>
        <a:scene3d>
          <a:camera prst="orthographicFront"/>
          <a:lightRig rig="threePt" dir="t"/>
        </a:scene3d>
        <a:sp3d>
          <a:contourClr>
            <a:srgbClr val="000000"/>
          </a:contourClr>
        </a:sp3d>
      </c:spPr>
    </c:floor>
    <c:plotArea>
      <c:layout>
        <c:manualLayout>
          <c:layoutTarget val="inner"/>
          <c:xMode val="edge"/>
          <c:yMode val="edge"/>
          <c:x val="1.5202320122738424E-2"/>
          <c:y val="1.4987835660152207E-2"/>
          <c:w val="0.87790157480314979"/>
          <c:h val="0.72693727290772381"/>
        </c:manualLayout>
      </c:layout>
      <c:bar3D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Государственная пошлина по делам, рассматриваемым в судах общей юрисдикции</c:v>
                </c:pt>
              </c:strCache>
            </c:strRef>
          </c:tx>
          <c:spPr>
            <a:solidFill>
              <a:srgbClr val="00B050"/>
            </a:solidFill>
          </c:spPr>
          <c:dPt>
            <c:idx val="0"/>
          </c:dPt>
          <c:dPt>
            <c:idx val="1"/>
          </c:dPt>
          <c:dPt>
            <c:idx val="2"/>
          </c:dPt>
          <c:dLbls>
            <c:dLbl>
              <c:idx val="3"/>
              <c:layout/>
              <c:tx>
                <c:rich>
                  <a:bodyPr/>
                  <a:lstStyle/>
                  <a:p>
                    <a:r>
                      <a:rPr lang="en-US" smtClean="0"/>
                      <a:t>1 509</a:t>
                    </a:r>
                    <a:endParaRPr lang="en-US" dirty="0"/>
                  </a:p>
                </c:rich>
              </c:tx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2017 год оценка</c:v>
                </c:pt>
                <c:pt idx="1">
                  <c:v>2018 год</c:v>
                </c:pt>
                <c:pt idx="2">
                  <c:v>2019 год</c:v>
                </c:pt>
                <c:pt idx="3">
                  <c:v>2020 год</c:v>
                </c:pt>
              </c:strCache>
            </c:strRef>
          </c:cat>
          <c:val>
            <c:numRef>
              <c:f>Лист1!$B$2:$B$5</c:f>
              <c:numCache>
                <c:formatCode>#,##0</c:formatCode>
                <c:ptCount val="4"/>
                <c:pt idx="0">
                  <c:v>3900</c:v>
                </c:pt>
                <c:pt idx="1">
                  <c:v>2842</c:v>
                </c:pt>
                <c:pt idx="2">
                  <c:v>2071</c:v>
                </c:pt>
                <c:pt idx="3" formatCode="General">
                  <c:v>1509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Государственная пошлина за совершение действий, связанных с лицензированием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</c:spP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2017 год оценка</c:v>
                </c:pt>
                <c:pt idx="1">
                  <c:v>2018 год</c:v>
                </c:pt>
                <c:pt idx="2">
                  <c:v>2019 год</c:v>
                </c:pt>
                <c:pt idx="3">
                  <c:v>2020 год</c:v>
                </c:pt>
              </c:strCache>
            </c:strRef>
          </c:cat>
          <c:val>
            <c:numRef>
              <c:f>Лист1!$C$2:$C$5</c:f>
              <c:numCache>
                <c:formatCode>#,##0</c:formatCode>
                <c:ptCount val="4"/>
                <c:pt idx="0">
                  <c:v>1500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Государственная пошлина на выдачу разрешений на установку рекламных конструкции</c:v>
                </c:pt>
              </c:strCache>
            </c:strRef>
          </c:tx>
          <c:spPr>
            <a:solidFill>
              <a:schemeClr val="accent5">
                <a:lumMod val="60000"/>
                <a:lumOff val="40000"/>
              </a:schemeClr>
            </a:solidFill>
          </c:spPr>
          <c:dLbls>
            <c:dLbl>
              <c:idx val="0"/>
              <c:layout>
                <c:manualLayout>
                  <c:x val="8.1643700787401071E-3"/>
                  <c:y val="-4.3171961303207891E-2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7.3606736657917775E-3"/>
                  <c:y val="-3.8584898502541751E-2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1.0042432195975505E-2"/>
                  <c:y val="-3.6108103012620227E-2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1.5277777777777779E-2"/>
                  <c:y val="-4.8666052018261657E-2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2017 год оценка</c:v>
                </c:pt>
                <c:pt idx="1">
                  <c:v>2018 год</c:v>
                </c:pt>
                <c:pt idx="2">
                  <c:v>2019 год</c:v>
                </c:pt>
                <c:pt idx="3">
                  <c:v>2020 год</c:v>
                </c:pt>
              </c:strCache>
            </c:strRef>
          </c:cat>
          <c:val>
            <c:numRef>
              <c:f>Лист1!$D$2:$D$5</c:f>
              <c:numCache>
                <c:formatCode>#,##0</c:formatCode>
                <c:ptCount val="4"/>
                <c:pt idx="0">
                  <c:v>10</c:v>
                </c:pt>
                <c:pt idx="1">
                  <c:v>15</c:v>
                </c:pt>
                <c:pt idx="2">
                  <c:v>15</c:v>
                </c:pt>
                <c:pt idx="3">
                  <c:v>15</c:v>
                </c:pt>
              </c:numCache>
            </c:numRef>
          </c:val>
        </c:ser>
        <c:dLbls>
          <c:showVal val="1"/>
        </c:dLbls>
        <c:gapWidth val="75"/>
        <c:shape val="box"/>
        <c:axId val="123093760"/>
        <c:axId val="123095296"/>
        <c:axId val="0"/>
      </c:bar3DChart>
      <c:catAx>
        <c:axId val="123093760"/>
        <c:scaling>
          <c:orientation val="minMax"/>
        </c:scaling>
        <c:axPos val="b"/>
        <c:numFmt formatCode="General" sourceLinked="0"/>
        <c:majorTickMark val="none"/>
        <c:tickLblPos val="nextTo"/>
        <c:crossAx val="123095296"/>
        <c:crossesAt val="0"/>
        <c:auto val="1"/>
        <c:lblAlgn val="ctr"/>
        <c:lblOffset val="100"/>
      </c:catAx>
      <c:valAx>
        <c:axId val="123095296"/>
        <c:scaling>
          <c:orientation val="minMax"/>
        </c:scaling>
        <c:delete val="1"/>
        <c:axPos val="l"/>
        <c:numFmt formatCode="#,##0" sourceLinked="1"/>
        <c:majorTickMark val="none"/>
        <c:tickLblPos val="nextTo"/>
        <c:crossAx val="123093760"/>
        <c:crosses val="autoZero"/>
        <c:crossBetween val="between"/>
      </c:valAx>
      <c:spPr>
        <a:effectLst>
          <a:glow>
            <a:schemeClr val="accent1">
              <a:alpha val="0"/>
            </a:schemeClr>
          </a:glow>
        </a:effectLst>
      </c:spPr>
    </c:plotArea>
    <c:legend>
      <c:legendPos val="b"/>
      <c:layout>
        <c:manualLayout>
          <c:xMode val="edge"/>
          <c:yMode val="edge"/>
          <c:x val="2.0575936770234515E-3"/>
          <c:y val="0.86324697517169147"/>
          <c:w val="0.99517672790901124"/>
          <c:h val="0.12855373189663793"/>
        </c:manualLayout>
      </c:layout>
      <c:spPr>
        <a:solidFill>
          <a:schemeClr val="bg1"/>
        </a:solidFill>
      </c:spPr>
    </c:legend>
    <c:plotVisOnly val="1"/>
    <c:dispBlanksAs val="gap"/>
  </c:chart>
  <c:spPr>
    <a:ln w="15875"/>
    <a:scene3d>
      <a:camera prst="orthographicFront"/>
      <a:lightRig rig="threePt" dir="t"/>
    </a:scene3d>
    <a:sp3d>
      <a:bevelB w="6350"/>
    </a:sp3d>
  </c:spPr>
  <c:txPr>
    <a:bodyPr/>
    <a:lstStyle/>
    <a:p>
      <a:pPr>
        <a:defRPr sz="14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/>
  <c:userShapes r:id="rId2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6"/>
  <c:chart>
    <c:autoTitleDeleted val="1"/>
    <c:plotArea>
      <c:layout>
        <c:manualLayout>
          <c:layoutTarget val="inner"/>
          <c:xMode val="edge"/>
          <c:yMode val="edge"/>
          <c:x val="0.15457483849872303"/>
          <c:y val="0.36865305770809292"/>
          <c:w val="0.80859856217467774"/>
          <c:h val="0.36409206853741771"/>
        </c:manualLayout>
      </c:layout>
      <c:barChart>
        <c:barDir val="bar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с территории сельских поселений </c:v>
                </c:pt>
              </c:strCache>
            </c:strRef>
          </c:tx>
          <c:spPr>
            <a:solidFill>
              <a:srgbClr val="FC4C59"/>
            </a:solidFill>
          </c:spPr>
          <c:dLbls>
            <c:dLbl>
              <c:idx val="3"/>
              <c:layout>
                <c:manualLayout>
                  <c:x val="1.4029180695847366E-3"/>
                  <c:y val="6.7538695817147779E-3"/>
                </c:manualLayout>
              </c:layout>
              <c:showVal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b="1"/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2020 год</c:v>
                </c:pt>
                <c:pt idx="1">
                  <c:v>2019 год</c:v>
                </c:pt>
                <c:pt idx="2">
                  <c:v>2018 год</c:v>
                </c:pt>
                <c:pt idx="3">
                  <c:v>2017 год оценка</c:v>
                </c:pt>
              </c:strCache>
            </c:strRef>
          </c:cat>
          <c:val>
            <c:numRef>
              <c:f>Лист1!$B$2:$B$5</c:f>
              <c:numCache>
                <c:formatCode>#,##0</c:formatCode>
                <c:ptCount val="4"/>
                <c:pt idx="0">
                  <c:v>3500</c:v>
                </c:pt>
                <c:pt idx="1">
                  <c:v>3500</c:v>
                </c:pt>
                <c:pt idx="2">
                  <c:v>3500</c:v>
                </c:pt>
                <c:pt idx="3">
                  <c:v>3392.8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 территории городских поселений 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</c:spPr>
          <c:dLbls>
            <c:dLbl>
              <c:idx val="0"/>
              <c:layout>
                <c:manualLayout>
                  <c:x val="-2.904261336019866E-3"/>
                  <c:y val="-6.3398626943633315E-3"/>
                </c:manualLayout>
              </c:layout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1.4599185202859746E-3"/>
                  <c:y val="-1.0751947653788138E-2"/>
                </c:manualLayout>
              </c:layout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1.5013432664351301E-3"/>
                  <c:y val="-3.3769347908573274E-3"/>
                </c:manualLayout>
              </c:layout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2.8058361391694727E-3"/>
                  <c:y val="6.7538695817147779E-3"/>
                </c:manualLayout>
              </c:layout>
              <c:showVal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b="1"/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2020 год</c:v>
                </c:pt>
                <c:pt idx="1">
                  <c:v>2019 год</c:v>
                </c:pt>
                <c:pt idx="2">
                  <c:v>2018 год</c:v>
                </c:pt>
                <c:pt idx="3">
                  <c:v>2017 год оценка</c:v>
                </c:pt>
              </c:strCache>
            </c:strRef>
          </c:cat>
          <c:val>
            <c:numRef>
              <c:f>Лист1!$C$2:$C$5</c:f>
              <c:numCache>
                <c:formatCode>#,##0</c:formatCode>
                <c:ptCount val="4"/>
                <c:pt idx="0">
                  <c:v>5926.1</c:v>
                </c:pt>
                <c:pt idx="1">
                  <c:v>5909.4</c:v>
                </c:pt>
                <c:pt idx="2">
                  <c:v>5891.1</c:v>
                </c:pt>
                <c:pt idx="3">
                  <c:v>6127</c:v>
                </c:pt>
              </c:numCache>
            </c:numRef>
          </c:val>
        </c:ser>
        <c:dLbls>
          <c:showVal val="1"/>
        </c:dLbls>
        <c:gapWidth val="75"/>
        <c:overlap val="100"/>
        <c:axId val="123669888"/>
        <c:axId val="123630720"/>
      </c:barChart>
      <c:catAx>
        <c:axId val="123669888"/>
        <c:scaling>
          <c:orientation val="minMax"/>
        </c:scaling>
        <c:axPos val="l"/>
        <c:numFmt formatCode="General" sourceLinked="0"/>
        <c:majorTickMark val="none"/>
        <c:tickLblPos val="nextTo"/>
        <c:crossAx val="123630720"/>
        <c:crossesAt val="100"/>
        <c:auto val="1"/>
        <c:lblAlgn val="ctr"/>
        <c:lblOffset val="100"/>
      </c:catAx>
      <c:valAx>
        <c:axId val="123630720"/>
        <c:scaling>
          <c:orientation val="minMax"/>
        </c:scaling>
        <c:delete val="1"/>
        <c:axPos val="b"/>
        <c:numFmt formatCode="#,##0" sourceLinked="1"/>
        <c:majorTickMark val="none"/>
        <c:tickLblPos val="low"/>
        <c:crossAx val="123669888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14375944484212208"/>
          <c:y val="0.83767526490989863"/>
          <c:w val="0.75107582827399122"/>
          <c:h val="7.2097291884428025E-2"/>
        </c:manualLayout>
      </c:layout>
    </c:legend>
    <c:plotVisOnly val="1"/>
    <c:dispBlanksAs val="gap"/>
  </c:chart>
  <c:txPr>
    <a:bodyPr/>
    <a:lstStyle/>
    <a:p>
      <a:pPr>
        <a:defRPr sz="14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plotArea>
      <c:layout>
        <c:manualLayout>
          <c:layoutTarget val="inner"/>
          <c:xMode val="edge"/>
          <c:yMode val="edge"/>
          <c:x val="1.7071522309711283E-2"/>
          <c:y val="3.4565468581105249E-3"/>
          <c:w val="0.97780022208762363"/>
          <c:h val="0.68955955269961966"/>
        </c:manualLayout>
      </c:layout>
      <c:bar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Дотация на выравнивание бюджетной обеспеченности</c:v>
                </c:pt>
              </c:strCache>
            </c:strRef>
          </c:tx>
          <c:spPr>
            <a:solidFill>
              <a:srgbClr val="009900"/>
            </a:solidFill>
          </c:spPr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numRef>
              <c:f>Лист1!$A$2:$A$11</c:f>
              <c:numCache>
                <c:formatCode>General</c:formatCode>
                <c:ptCount val="10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</c:numCache>
            </c:numRef>
          </c:cat>
          <c:val>
            <c:numRef>
              <c:f>Лист1!$B$2:$B$11</c:f>
              <c:numCache>
                <c:formatCode>#,##0</c:formatCode>
                <c:ptCount val="10"/>
                <c:pt idx="0">
                  <c:v>59.849000000000004</c:v>
                </c:pt>
                <c:pt idx="1">
                  <c:v>69.927000000000007</c:v>
                </c:pt>
                <c:pt idx="2">
                  <c:v>66.747000000000014</c:v>
                </c:pt>
                <c:pt idx="3">
                  <c:v>5.714999999999999</c:v>
                </c:pt>
                <c:pt idx="4">
                  <c:v>7.8449999999999989</c:v>
                </c:pt>
                <c:pt idx="5">
                  <c:v>16.952000000000002</c:v>
                </c:pt>
                <c:pt idx="6">
                  <c:v>32</c:v>
                </c:pt>
                <c:pt idx="7">
                  <c:v>56</c:v>
                </c:pt>
                <c:pt idx="8">
                  <c:v>39</c:v>
                </c:pt>
                <c:pt idx="9">
                  <c:v>39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Дотация на обеспечение сбалансированности</c:v>
                </c:pt>
              </c:strCache>
            </c:strRef>
          </c:tx>
          <c:spPr>
            <a:solidFill>
              <a:srgbClr val="FF6600"/>
            </a:solidFill>
          </c:spPr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numRef>
              <c:f>Лист1!$A$2:$A$11</c:f>
              <c:numCache>
                <c:formatCode>General</c:formatCode>
                <c:ptCount val="10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</c:numCache>
            </c:numRef>
          </c:cat>
          <c:val>
            <c:numRef>
              <c:f>Лист1!$C$2:$C$11</c:f>
              <c:numCache>
                <c:formatCode>#,##0</c:formatCode>
                <c:ptCount val="10"/>
                <c:pt idx="0">
                  <c:v>47.021000000000001</c:v>
                </c:pt>
                <c:pt idx="1">
                  <c:v>15.411</c:v>
                </c:pt>
                <c:pt idx="2">
                  <c:v>21.631000000000004</c:v>
                </c:pt>
                <c:pt idx="3">
                  <c:v>29.683</c:v>
                </c:pt>
                <c:pt idx="4">
                  <c:v>38.365000000000002</c:v>
                </c:pt>
                <c:pt idx="5">
                  <c:v>33.951999999999998</c:v>
                </c:pt>
                <c:pt idx="6">
                  <c:v>16</c:v>
                </c:pt>
                <c:pt idx="7">
                  <c:v>42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Субсидия на выравнивание обеспеченности</c:v>
                </c:pt>
              </c:strCache>
            </c:strRef>
          </c:tx>
          <c:spPr>
            <a:solidFill>
              <a:srgbClr val="FFFF00"/>
            </a:solidFill>
          </c:spPr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numRef>
              <c:f>Лист1!$A$2:$A$11</c:f>
              <c:numCache>
                <c:formatCode>General</c:formatCode>
                <c:ptCount val="10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</c:numCache>
            </c:numRef>
          </c:cat>
          <c:val>
            <c:numRef>
              <c:f>Лист1!$D$2:$D$11</c:f>
              <c:numCache>
                <c:formatCode>General</c:formatCode>
                <c:ptCount val="10"/>
                <c:pt idx="3" formatCode="#,##0">
                  <c:v>32.619</c:v>
                </c:pt>
                <c:pt idx="4" formatCode="#,##0">
                  <c:v>43.288000000000004</c:v>
                </c:pt>
                <c:pt idx="5" formatCode="#,##0">
                  <c:v>87.650999999999982</c:v>
                </c:pt>
                <c:pt idx="6" formatCode="#,##0">
                  <c:v>83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Субсидия за эффективное управление бюджетными средствами</c:v>
                </c:pt>
              </c:strCache>
            </c:strRef>
          </c:tx>
          <c:spPr>
            <a:solidFill>
              <a:srgbClr val="33CCFF"/>
            </a:solidFill>
          </c:spPr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numRef>
              <c:f>Лист1!$A$2:$A$11</c:f>
              <c:numCache>
                <c:formatCode>General</c:formatCode>
                <c:ptCount val="10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</c:numCache>
            </c:numRef>
          </c:cat>
          <c:val>
            <c:numRef>
              <c:f>Лист1!$E$2:$E$11</c:f>
              <c:numCache>
                <c:formatCode>General</c:formatCode>
                <c:ptCount val="10"/>
                <c:pt idx="2" formatCode="#,##0">
                  <c:v>20.638000000000005</c:v>
                </c:pt>
                <c:pt idx="3" formatCode="#,##0">
                  <c:v>19.280999999999995</c:v>
                </c:pt>
                <c:pt idx="4" formatCode="#,##0">
                  <c:v>4</c:v>
                </c:pt>
              </c:numCache>
            </c:numRef>
          </c:val>
        </c:ser>
        <c:dLbls/>
        <c:overlap val="100"/>
        <c:axId val="132772224"/>
        <c:axId val="132773760"/>
      </c:barChart>
      <c:catAx>
        <c:axId val="132772224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4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32773760"/>
        <c:crosses val="autoZero"/>
        <c:auto val="1"/>
        <c:lblAlgn val="ctr"/>
        <c:lblOffset val="100"/>
      </c:catAx>
      <c:valAx>
        <c:axId val="132773760"/>
        <c:scaling>
          <c:orientation val="minMax"/>
        </c:scaling>
        <c:delete val="1"/>
        <c:axPos val="l"/>
        <c:numFmt formatCode="#,##0" sourceLinked="1"/>
        <c:tickLblPos val="nextTo"/>
        <c:crossAx val="132772224"/>
        <c:crosses val="autoZero"/>
        <c:crossBetween val="between"/>
      </c:valAx>
      <c:spPr>
        <a:noFill/>
        <a:ln w="25400">
          <a:noFill/>
        </a:ln>
      </c:spPr>
    </c:plotArea>
    <c:legend>
      <c:legendPos val="b"/>
      <c:layout>
        <c:manualLayout>
          <c:xMode val="edge"/>
          <c:yMode val="edge"/>
          <c:x val="4.0598206474190728E-3"/>
          <c:y val="0.76456152969726987"/>
          <c:w val="0.98956733292953758"/>
          <c:h val="7.7026434846731107E-2"/>
        </c:manualLayout>
      </c:layout>
      <c:txPr>
        <a:bodyPr/>
        <a:lstStyle/>
        <a:p>
          <a:pPr>
            <a:defRPr sz="1100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perspective val="30"/>
    </c:view3D>
    <c:sideWall>
      <c:spPr>
        <a:ln>
          <a:noFill/>
        </a:ln>
      </c:spPr>
    </c:sideWall>
    <c:backWall>
      <c:spPr>
        <a:ln>
          <a:noFill/>
        </a:ln>
      </c:spPr>
    </c:backWall>
    <c:plotArea>
      <c:layout>
        <c:manualLayout>
          <c:layoutTarget val="inner"/>
          <c:xMode val="edge"/>
          <c:yMode val="edge"/>
          <c:x val="8.083289257044389E-2"/>
          <c:y val="4.4382627209363201E-2"/>
          <c:w val="0.91781281788202418"/>
          <c:h val="0.84530919190237164"/>
        </c:manualLayout>
      </c:layout>
      <c:bar3D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Дотации</c:v>
                </c:pt>
              </c:strCache>
            </c:strRef>
          </c:tx>
          <c:spPr>
            <a:solidFill>
              <a:schemeClr val="accent2"/>
            </a:solidFill>
          </c:spPr>
          <c:cat>
            <c:strRef>
              <c:f>Лист1!$A$2:$A$5</c:f>
              <c:strCache>
                <c:ptCount val="4"/>
                <c:pt idx="0">
                  <c:v>2017 год</c:v>
                </c:pt>
                <c:pt idx="1">
                  <c:v>2018 год</c:v>
                </c:pt>
                <c:pt idx="2">
                  <c:v>2019 год</c:v>
                </c:pt>
                <c:pt idx="3">
                  <c:v>2020 год</c:v>
                </c:pt>
              </c:strCache>
            </c:strRef>
          </c:cat>
          <c:val>
            <c:numRef>
              <c:f>Лист1!$B$2:$B$5</c:f>
              <c:numCache>
                <c:formatCode>#,##0</c:formatCode>
                <c:ptCount val="4"/>
                <c:pt idx="0">
                  <c:v>48865</c:v>
                </c:pt>
                <c:pt idx="1">
                  <c:v>98020</c:v>
                </c:pt>
                <c:pt idx="2">
                  <c:v>39279</c:v>
                </c:pt>
                <c:pt idx="3">
                  <c:v>38977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Субсидии</c:v>
                </c:pt>
              </c:strCache>
            </c:strRef>
          </c:tx>
          <c:spPr>
            <a:solidFill>
              <a:schemeClr val="accent1"/>
            </a:solidFill>
          </c:spPr>
          <c:cat>
            <c:strRef>
              <c:f>Лист1!$A$2:$A$5</c:f>
              <c:strCache>
                <c:ptCount val="4"/>
                <c:pt idx="0">
                  <c:v>2017 год</c:v>
                </c:pt>
                <c:pt idx="1">
                  <c:v>2018 год</c:v>
                </c:pt>
                <c:pt idx="2">
                  <c:v>2019 год</c:v>
                </c:pt>
                <c:pt idx="3">
                  <c:v>2020 год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 formatCode="#,##0">
                  <c:v>182550</c:v>
                </c:pt>
                <c:pt idx="1">
                  <c:v>56677</c:v>
                </c:pt>
                <c:pt idx="2">
                  <c:v>42255</c:v>
                </c:pt>
                <c:pt idx="3">
                  <c:v>44967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Субвенции</c:v>
                </c:pt>
              </c:strCache>
            </c:strRef>
          </c:tx>
          <c:spPr>
            <a:solidFill>
              <a:srgbClr val="92D050"/>
            </a:solidFill>
            <a:ln>
              <a:solidFill>
                <a:schemeClr val="accent4">
                  <a:lumMod val="75000"/>
                </a:schemeClr>
              </a:solidFill>
            </a:ln>
          </c:spPr>
          <c:cat>
            <c:strRef>
              <c:f>Лист1!$A$2:$A$5</c:f>
              <c:strCache>
                <c:ptCount val="4"/>
                <c:pt idx="0">
                  <c:v>2017 год</c:v>
                </c:pt>
                <c:pt idx="1">
                  <c:v>2018 год</c:v>
                </c:pt>
                <c:pt idx="2">
                  <c:v>2019 год</c:v>
                </c:pt>
                <c:pt idx="3">
                  <c:v>2020 год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 formatCode="#,##0">
                  <c:v>464840</c:v>
                </c:pt>
                <c:pt idx="1">
                  <c:v>494194</c:v>
                </c:pt>
                <c:pt idx="2">
                  <c:v>469563</c:v>
                </c:pt>
                <c:pt idx="3">
                  <c:v>469569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Иные МБТ</c:v>
                </c:pt>
              </c:strCache>
            </c:strRef>
          </c:tx>
          <c:spPr>
            <a:solidFill>
              <a:srgbClr val="97AEC5"/>
            </a:solidFill>
          </c:spPr>
          <c:cat>
            <c:strRef>
              <c:f>Лист1!$A$2:$A$5</c:f>
              <c:strCache>
                <c:ptCount val="4"/>
                <c:pt idx="0">
                  <c:v>2017 год</c:v>
                </c:pt>
                <c:pt idx="1">
                  <c:v>2018 год</c:v>
                </c:pt>
                <c:pt idx="2">
                  <c:v>2019 год</c:v>
                </c:pt>
                <c:pt idx="3">
                  <c:v>2020 год</c:v>
                </c:pt>
              </c:strCache>
            </c:strRef>
          </c:cat>
          <c:val>
            <c:numRef>
              <c:f>Лист1!$E$2:$E$5</c:f>
              <c:numCache>
                <c:formatCode>General</c:formatCode>
                <c:ptCount val="4"/>
                <c:pt idx="0" formatCode="#,##0">
                  <c:v>4995</c:v>
                </c:pt>
                <c:pt idx="1">
                  <c:v>5392</c:v>
                </c:pt>
                <c:pt idx="2">
                  <c:v>5392</c:v>
                </c:pt>
                <c:pt idx="3">
                  <c:v>5392</c:v>
                </c:pt>
              </c:numCache>
            </c:numRef>
          </c:val>
        </c:ser>
        <c:dLbls/>
        <c:gapWidth val="100"/>
        <c:shape val="box"/>
        <c:axId val="133331968"/>
        <c:axId val="133346048"/>
        <c:axId val="0"/>
      </c:bar3DChart>
      <c:catAx>
        <c:axId val="133331968"/>
        <c:scaling>
          <c:orientation val="minMax"/>
        </c:scaling>
        <c:delete val="1"/>
        <c:axPos val="b"/>
        <c:numFmt formatCode="General" sourceLinked="1"/>
        <c:tickLblPos val="nextTo"/>
        <c:crossAx val="133346048"/>
        <c:crosses val="autoZero"/>
        <c:auto val="1"/>
        <c:lblAlgn val="ctr"/>
        <c:lblOffset val="100"/>
      </c:catAx>
      <c:valAx>
        <c:axId val="133346048"/>
        <c:scaling>
          <c:orientation val="minMax"/>
        </c:scaling>
        <c:delete val="1"/>
        <c:axPos val="l"/>
        <c:numFmt formatCode="#,##0" sourceLinked="1"/>
        <c:tickLblPos val="nextTo"/>
        <c:crossAx val="13333196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5.5642960703350348E-2"/>
          <c:y val="9.4628342011964836E-2"/>
          <c:w val="0.11591214458160229"/>
          <c:h val="0.56430882969762897"/>
        </c:manualLayout>
      </c:layout>
      <c:txPr>
        <a:bodyPr/>
        <a:lstStyle/>
        <a:p>
          <a:pPr>
            <a:defRPr sz="1400"/>
          </a:pPr>
          <a:endParaRPr lang="ru-RU"/>
        </a:p>
      </c:txPr>
    </c:legend>
    <c:plotVisOnly val="1"/>
    <c:dispBlanksAs val="gap"/>
  </c:chart>
  <c:txPr>
    <a:bodyPr/>
    <a:lstStyle/>
    <a:p>
      <a:pPr>
        <a:defRPr sz="14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/>
  <c:userShapes r:id="rId2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6"/>
  <c:chart>
    <c:autoTitleDeleted val="1"/>
    <c:plotArea>
      <c:layout>
        <c:manualLayout>
          <c:layoutTarget val="inner"/>
          <c:xMode val="edge"/>
          <c:yMode val="edge"/>
          <c:x val="9.3163918641853111E-2"/>
          <c:y val="1.9600363147511225E-2"/>
          <c:w val="0.87119159245730271"/>
          <c:h val="0.31884526075038849"/>
        </c:manualLayout>
      </c:layout>
      <c:barChart>
        <c:barDir val="bar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Субвенция на предоставление гражданам субсидии на оплату жилого помещения и коммунальных услуг</c:v>
                </c:pt>
              </c:strCache>
            </c:strRef>
          </c:tx>
          <c:spPr>
            <a:solidFill>
              <a:schemeClr val="accent5"/>
            </a:solidFill>
          </c:spP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2020 год</c:v>
                </c:pt>
                <c:pt idx="1">
                  <c:v>2019 год</c:v>
                </c:pt>
                <c:pt idx="2">
                  <c:v>2018 год</c:v>
                </c:pt>
              </c:strCache>
            </c:strRef>
          </c:cat>
          <c:val>
            <c:numRef>
              <c:f>Лист1!$B$2:$B$4</c:f>
              <c:numCache>
                <c:formatCode>#,##0</c:formatCode>
                <c:ptCount val="3"/>
                <c:pt idx="0">
                  <c:v>76879</c:v>
                </c:pt>
                <c:pt idx="1">
                  <c:v>76879</c:v>
                </c:pt>
                <c:pt idx="2">
                  <c:v>76879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Субвенция на выполнение переданных полномочий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</c:spPr>
          <c:dLbls>
            <c:dLbl>
              <c:idx val="0"/>
              <c:layout>
                <c:manualLayout>
                  <c:x val="2.3803721946650942E-2"/>
                  <c:y val="-6.3398048082127217E-3"/>
                </c:manualLayout>
              </c:layout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2.638835894411877E-2"/>
                  <c:y val="6.73808858704192E-3"/>
                </c:manualLayout>
              </c:layout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2.5180373929029803E-2"/>
                  <c:y val="2.7716186252771621E-3"/>
                </c:manualLayout>
              </c:layout>
              <c:showVal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2020 год</c:v>
                </c:pt>
                <c:pt idx="1">
                  <c:v>2019 год</c:v>
                </c:pt>
                <c:pt idx="2">
                  <c:v>2018 год</c:v>
                </c:pt>
              </c:strCache>
            </c:strRef>
          </c:cat>
          <c:val>
            <c:numRef>
              <c:f>Лист1!$C$2:$C$4</c:f>
              <c:numCache>
                <c:formatCode>#,##0</c:formatCode>
                <c:ptCount val="3"/>
                <c:pt idx="0">
                  <c:v>17626</c:v>
                </c:pt>
                <c:pt idx="1">
                  <c:v>17626</c:v>
                </c:pt>
                <c:pt idx="2">
                  <c:v>17674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Субвенция на получение общедоступного и бесплатного начального общего, основного общего, среднего образования</c:v>
                </c:pt>
              </c:strCache>
            </c:strRef>
          </c:tx>
          <c:spPr>
            <a:solidFill>
              <a:schemeClr val="tx2">
                <a:lumMod val="40000"/>
                <a:lumOff val="60000"/>
              </a:schemeClr>
            </a:solidFill>
          </c:spP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2020 год</c:v>
                </c:pt>
                <c:pt idx="1">
                  <c:v>2019 год</c:v>
                </c:pt>
                <c:pt idx="2">
                  <c:v>2018 год</c:v>
                </c:pt>
              </c:strCache>
            </c:strRef>
          </c:cat>
          <c:val>
            <c:numRef>
              <c:f>Лист1!$D$2:$D$4</c:f>
              <c:numCache>
                <c:formatCode>#,##0</c:formatCode>
                <c:ptCount val="3"/>
                <c:pt idx="0">
                  <c:v>266220</c:v>
                </c:pt>
                <c:pt idx="1">
                  <c:v>266220</c:v>
                </c:pt>
                <c:pt idx="2">
                  <c:v>266220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Субвенция на получение общедоступного  и бесплатного дошкольного образования</c:v>
                </c:pt>
              </c:strCache>
            </c:strRef>
          </c:tx>
          <c:spPr>
            <a:solidFill>
              <a:srgbClr val="92D050"/>
            </a:solidFill>
          </c:spP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2020 год</c:v>
                </c:pt>
                <c:pt idx="1">
                  <c:v>2019 год</c:v>
                </c:pt>
                <c:pt idx="2">
                  <c:v>2018 год</c:v>
                </c:pt>
              </c:strCache>
            </c:strRef>
          </c:cat>
          <c:val>
            <c:numRef>
              <c:f>Лист1!$E$2:$E$4</c:f>
              <c:numCache>
                <c:formatCode>#,##0</c:formatCode>
                <c:ptCount val="3"/>
                <c:pt idx="0">
                  <c:v>133305</c:v>
                </c:pt>
                <c:pt idx="1">
                  <c:v>133305</c:v>
                </c:pt>
                <c:pt idx="2">
                  <c:v>133305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Субвенция на осуществление полномочий по составлению списков кандидатов в присяжные заседатели</c:v>
                </c:pt>
              </c:strCache>
            </c:strRef>
          </c:tx>
          <c:spPr>
            <a:solidFill>
              <a:srgbClr val="FF0000"/>
            </a:solidFill>
          </c:spPr>
          <c:dLbls>
            <c:dLbl>
              <c:idx val="0"/>
              <c:layout>
                <c:manualLayout>
                  <c:x val="3.4416299559471369E-2"/>
                  <c:y val="-3.0487804878048783E-2"/>
                </c:manualLayout>
              </c:layout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2.7533039647577095E-2"/>
                  <c:y val="-1.6629711751663005E-2"/>
                </c:manualLayout>
              </c:layout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3.3145467377010386E-2"/>
                  <c:y val="-2.2172949002217307E-2"/>
                </c:manualLayout>
              </c:layout>
              <c:showVal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b="1"/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Лист1!$A$2:$A$4</c:f>
              <c:strCache>
                <c:ptCount val="3"/>
                <c:pt idx="0">
                  <c:v>2020 год</c:v>
                </c:pt>
                <c:pt idx="1">
                  <c:v>2019 год</c:v>
                </c:pt>
                <c:pt idx="2">
                  <c:v>2018 год</c:v>
                </c:pt>
              </c:strCache>
            </c:strRef>
          </c:cat>
          <c:val>
            <c:numRef>
              <c:f>Лист1!$F$2:$F$4</c:f>
              <c:numCache>
                <c:formatCode>#,##0</c:formatCode>
                <c:ptCount val="3"/>
                <c:pt idx="0">
                  <c:v>13</c:v>
                </c:pt>
                <c:pt idx="1">
                  <c:v>7</c:v>
                </c:pt>
                <c:pt idx="2">
                  <c:v>116</c:v>
                </c:pt>
              </c:numCache>
            </c:numRef>
          </c:val>
        </c:ser>
        <c:dLbls>
          <c:showVal val="1"/>
        </c:dLbls>
        <c:gapWidth val="75"/>
        <c:overlap val="100"/>
        <c:axId val="133745280"/>
        <c:axId val="133853568"/>
      </c:barChart>
      <c:catAx>
        <c:axId val="133745280"/>
        <c:scaling>
          <c:orientation val="minMax"/>
        </c:scaling>
        <c:axPos val="l"/>
        <c:numFmt formatCode="General" sourceLinked="0"/>
        <c:majorTickMark val="none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133853568"/>
        <c:crossesAt val="100"/>
        <c:auto val="1"/>
        <c:lblAlgn val="ctr"/>
        <c:lblOffset val="100"/>
      </c:catAx>
      <c:valAx>
        <c:axId val="133853568"/>
        <c:scaling>
          <c:orientation val="minMax"/>
        </c:scaling>
        <c:axPos val="b"/>
        <c:numFmt formatCode="#,##0" sourceLinked="1"/>
        <c:majorTickMark val="none"/>
        <c:tickLblPos val="low"/>
        <c:txPr>
          <a:bodyPr/>
          <a:lstStyle/>
          <a:p>
            <a:pPr>
              <a:defRPr sz="1200"/>
            </a:pPr>
            <a:endParaRPr lang="ru-RU"/>
          </a:p>
        </c:txPr>
        <c:crossAx val="133745280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"/>
          <c:y val="0.45299443930373451"/>
          <c:w val="1"/>
          <c:h val="0.25754622274211286"/>
        </c:manualLayout>
      </c:layout>
      <c:txPr>
        <a:bodyPr/>
        <a:lstStyle/>
        <a:p>
          <a:pPr>
            <a:defRPr sz="1200"/>
          </a:pPr>
          <a:endParaRPr lang="ru-RU"/>
        </a:p>
      </c:txPr>
    </c:legend>
    <c:plotVisOnly val="1"/>
    <c:dispBlanksAs val="gap"/>
  </c:chart>
  <c:txPr>
    <a:bodyPr/>
    <a:lstStyle/>
    <a:p>
      <a:pPr>
        <a:defRPr sz="14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layout>
        <c:manualLayout>
          <c:xMode val="edge"/>
          <c:yMode val="edge"/>
          <c:x val="0.14338668920393233"/>
          <c:y val="3.3999684625334529E-2"/>
        </c:manualLayout>
      </c:layout>
      <c:txPr>
        <a:bodyPr/>
        <a:lstStyle/>
        <a:p>
          <a:pPr>
            <a:defRPr sz="1000"/>
          </a:pPr>
          <a:endParaRPr lang="ru-RU"/>
        </a:p>
      </c:txPr>
    </c:title>
    <c:view3D>
      <c:rotX val="90"/>
      <c:perspective val="30"/>
    </c:view3D>
    <c:plotArea>
      <c:layout>
        <c:manualLayout>
          <c:layoutTarget val="inner"/>
          <c:xMode val="edge"/>
          <c:yMode val="edge"/>
          <c:x val="1.3230789908760655E-2"/>
          <c:y val="0"/>
          <c:w val="0.42020927501489747"/>
          <c:h val="0.65998942280587514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2018 год</c:v>
                </c:pt>
              </c:strCache>
            </c:strRef>
          </c:tx>
          <c:explosion val="10"/>
          <c:dPt>
            <c:idx val="0"/>
            <c:spPr>
              <a:solidFill>
                <a:schemeClr val="accent1">
                  <a:lumMod val="60000"/>
                  <a:lumOff val="40000"/>
                </a:schemeClr>
              </a:solidFill>
            </c:spPr>
          </c:dPt>
          <c:dPt>
            <c:idx val="1"/>
            <c:spPr>
              <a:solidFill>
                <a:schemeClr val="tx2">
                  <a:lumMod val="60000"/>
                  <a:lumOff val="40000"/>
                </a:schemeClr>
              </a:solidFill>
            </c:spPr>
          </c:dPt>
          <c:dPt>
            <c:idx val="2"/>
            <c:spPr>
              <a:solidFill>
                <a:srgbClr val="00B050"/>
              </a:solidFill>
            </c:spPr>
          </c:dPt>
          <c:dPt>
            <c:idx val="3"/>
            <c:spPr>
              <a:solidFill>
                <a:srgbClr val="FFC000"/>
              </a:solidFill>
            </c:spPr>
          </c:dPt>
          <c:dPt>
            <c:idx val="5"/>
            <c:spPr>
              <a:solidFill>
                <a:srgbClr val="7030A0"/>
              </a:solidFill>
            </c:spPr>
          </c:dPt>
          <c:dLbls>
            <c:dLbl>
              <c:idx val="0"/>
              <c:layout>
                <c:manualLayout>
                  <c:x val="-0.13361836679399886"/>
                  <c:y val="-5.9564978659522198E-2"/>
                </c:manualLayout>
              </c:layout>
              <c:showPercent val="1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5.2674230318208455E-2"/>
                  <c:y val="-2.0816985974106916E-2"/>
                </c:manualLayout>
              </c:layout>
              <c:showPercent val="1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3.2328272798458915E-2"/>
                  <c:y val="-2.5655239792003268E-3"/>
                </c:manualLayout>
              </c:layout>
              <c:showPercent val="1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5.2674230318208455E-2"/>
                  <c:y val="2.937801567615313E-2"/>
                </c:manualLayout>
              </c:layout>
              <c:showPercent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Percent val="1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Лист1!$A$2:$A$7</c:f>
              <c:strCache>
                <c:ptCount val="6"/>
                <c:pt idx="0">
                  <c:v>Образование</c:v>
                </c:pt>
                <c:pt idx="1">
                  <c:v>Общегосударственные вопросы</c:v>
                </c:pt>
                <c:pt idx="2">
                  <c:v>Культура, кинематография</c:v>
                </c:pt>
                <c:pt idx="3">
                  <c:v>Социальная политика</c:v>
                </c:pt>
                <c:pt idx="4">
                  <c:v>Межбюджетные трансферты общего характера бюджетам бюджетной системы российской федерации</c:v>
                </c:pt>
                <c:pt idx="5">
                  <c:v>Прочие разделы</c:v>
                </c:pt>
              </c:strCache>
            </c:strRef>
          </c:cat>
          <c:val>
            <c:numRef>
              <c:f>Лист1!$B$2:$B$7</c:f>
              <c:numCache>
                <c:formatCode>#,##0.0</c:formatCode>
                <c:ptCount val="6"/>
                <c:pt idx="0">
                  <c:v>600596.80000000005</c:v>
                </c:pt>
                <c:pt idx="1">
                  <c:v>76762</c:v>
                </c:pt>
                <c:pt idx="2">
                  <c:v>35061.300000000003</c:v>
                </c:pt>
                <c:pt idx="3">
                  <c:v>98716.9</c:v>
                </c:pt>
                <c:pt idx="4">
                  <c:v>75281.399999999994</c:v>
                </c:pt>
                <c:pt idx="5">
                  <c:v>10100.400000000023</c:v>
                </c:pt>
              </c:numCache>
            </c:numRef>
          </c:val>
        </c:ser>
        <c:dLbls>
          <c:showPercent val="1"/>
        </c:dLbls>
      </c:pie3DChart>
    </c:plotArea>
    <c:legend>
      <c:legendPos val="b"/>
      <c:layout>
        <c:manualLayout>
          <c:xMode val="edge"/>
          <c:yMode val="edge"/>
          <c:x val="9.1541337153439577E-3"/>
          <c:y val="0.52319040930831329"/>
          <c:w val="0.48202541056855419"/>
          <c:h val="0.43438163708590122"/>
        </c:manualLayout>
      </c:layout>
      <c:txPr>
        <a:bodyPr/>
        <a:lstStyle/>
        <a:p>
          <a:pPr>
            <a:defRPr sz="900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zero"/>
  </c:chart>
  <c:txPr>
    <a:bodyPr/>
    <a:lstStyle/>
    <a:p>
      <a:pPr>
        <a:defRPr sz="9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layout>
        <c:manualLayout>
          <c:xMode val="edge"/>
          <c:yMode val="edge"/>
          <c:x val="0.48665336092689726"/>
          <c:y val="3.1092714663116614E-2"/>
        </c:manualLayout>
      </c:layout>
      <c:txPr>
        <a:bodyPr/>
        <a:lstStyle/>
        <a:p>
          <a:pPr>
            <a:defRPr sz="1000"/>
          </a:pPr>
          <a:endParaRPr lang="ru-RU"/>
        </a:p>
      </c:txPr>
    </c:title>
    <c:view3D>
      <c:rotX val="90"/>
      <c:perspective val="30"/>
    </c:view3D>
    <c:plotArea>
      <c:layout>
        <c:manualLayout>
          <c:layoutTarget val="inner"/>
          <c:xMode val="edge"/>
          <c:yMode val="edge"/>
          <c:x val="8.0499600339270061E-2"/>
          <c:y val="9.8467073409302094E-2"/>
          <c:w val="0.91754474903673677"/>
          <c:h val="0.817720814789455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2019 год</c:v>
                </c:pt>
              </c:strCache>
            </c:strRef>
          </c:tx>
          <c:explosion val="32"/>
          <c:dPt>
            <c:idx val="0"/>
            <c:explosion val="8"/>
            <c:spPr>
              <a:solidFill>
                <a:schemeClr val="accent1">
                  <a:lumMod val="60000"/>
                  <a:lumOff val="40000"/>
                </a:schemeClr>
              </a:solidFill>
            </c:spPr>
          </c:dPt>
          <c:dPt>
            <c:idx val="1"/>
            <c:explosion val="13"/>
            <c:spPr>
              <a:solidFill>
                <a:schemeClr val="tx2">
                  <a:lumMod val="60000"/>
                  <a:lumOff val="40000"/>
                </a:schemeClr>
              </a:solidFill>
            </c:spPr>
          </c:dPt>
          <c:dPt>
            <c:idx val="2"/>
            <c:explosion val="12"/>
            <c:spPr>
              <a:solidFill>
                <a:srgbClr val="00B050"/>
              </a:solidFill>
            </c:spPr>
          </c:dPt>
          <c:dPt>
            <c:idx val="3"/>
            <c:explosion val="10"/>
            <c:spPr>
              <a:solidFill>
                <a:srgbClr val="FFC000"/>
              </a:solidFill>
            </c:spPr>
          </c:dPt>
          <c:dPt>
            <c:idx val="4"/>
            <c:explosion val="9"/>
          </c:dPt>
          <c:dPt>
            <c:idx val="5"/>
            <c:explosion val="7"/>
            <c:spPr>
              <a:solidFill>
                <a:srgbClr val="7030A0"/>
              </a:solidFill>
            </c:spPr>
          </c:dPt>
          <c:dLbls>
            <c:dLbl>
              <c:idx val="0"/>
              <c:layout>
                <c:manualLayout>
                  <c:x val="-0.20043577487770609"/>
                  <c:y val="-8.4093020981073061E-2"/>
                </c:manualLayout>
              </c:layout>
              <c:showPercent val="1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2.7013283573729074E-2"/>
                  <c:y val="6.6759596456692938E-2"/>
                </c:manualLayout>
              </c:layout>
              <c:showPercent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Percent val="1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Лист1!$A$2:$A$7</c:f>
              <c:strCache>
                <c:ptCount val="6"/>
                <c:pt idx="0">
                  <c:v>Образование</c:v>
                </c:pt>
                <c:pt idx="1">
                  <c:v>Общегосударственные вопросы</c:v>
                </c:pt>
                <c:pt idx="2">
                  <c:v>Культура, кинематография</c:v>
                </c:pt>
                <c:pt idx="3">
                  <c:v>Социальная политика</c:v>
                </c:pt>
                <c:pt idx="4">
                  <c:v>Межбюджетные трансферты общего характера бюджетам бюджетной системы российской федерации</c:v>
                </c:pt>
                <c:pt idx="5">
                  <c:v>Прочие разделы</c:v>
                </c:pt>
              </c:strCache>
            </c:strRef>
          </c:cat>
          <c:val>
            <c:numRef>
              <c:f>Лист1!$B$2:$B$7</c:f>
              <c:numCache>
                <c:formatCode>#,##0.0</c:formatCode>
                <c:ptCount val="6"/>
                <c:pt idx="0">
                  <c:v>533039</c:v>
                </c:pt>
                <c:pt idx="1">
                  <c:v>72460.800000000003</c:v>
                </c:pt>
                <c:pt idx="2">
                  <c:v>32903.800000000003</c:v>
                </c:pt>
                <c:pt idx="3">
                  <c:v>98368.7</c:v>
                </c:pt>
                <c:pt idx="4">
                  <c:v>59574</c:v>
                </c:pt>
                <c:pt idx="5">
                  <c:v>5288.0000000000728</c:v>
                </c:pt>
              </c:numCache>
            </c:numRef>
          </c:val>
        </c:ser>
        <c:dLbls>
          <c:showPercent val="1"/>
        </c:dLbls>
      </c:pie3DChart>
    </c:plotArea>
    <c:plotVisOnly val="1"/>
    <c:dispBlanksAs val="zero"/>
  </c:chart>
  <c:txPr>
    <a:bodyPr/>
    <a:lstStyle/>
    <a:p>
      <a:pPr>
        <a:defRPr sz="8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/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layout>
        <c:manualLayout>
          <c:xMode val="edge"/>
          <c:yMode val="edge"/>
          <c:x val="0.3990394429862934"/>
          <c:y val="0.13518794774354737"/>
        </c:manualLayout>
      </c:layout>
      <c:txPr>
        <a:bodyPr/>
        <a:lstStyle/>
        <a:p>
          <a:pPr>
            <a:defRPr sz="1000"/>
          </a:pPr>
          <a:endParaRPr lang="ru-RU"/>
        </a:p>
      </c:txPr>
    </c:title>
    <c:view3D>
      <c:rotX val="90"/>
      <c:perspective val="30"/>
    </c:view3D>
    <c:plotArea>
      <c:layout>
        <c:manualLayout>
          <c:layoutTarget val="inner"/>
          <c:xMode val="edge"/>
          <c:yMode val="edge"/>
          <c:x val="0.11342592592592594"/>
          <c:y val="0.22776720909119944"/>
          <c:w val="0.77314814814814825"/>
          <c:h val="0.72229567079225609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2020 год</c:v>
                </c:pt>
              </c:strCache>
            </c:strRef>
          </c:tx>
          <c:explosion val="8"/>
          <c:dPt>
            <c:idx val="0"/>
            <c:spPr>
              <a:solidFill>
                <a:schemeClr val="accent1">
                  <a:lumMod val="60000"/>
                  <a:lumOff val="40000"/>
                </a:schemeClr>
              </a:solidFill>
            </c:spPr>
          </c:dPt>
          <c:dPt>
            <c:idx val="1"/>
            <c:spPr>
              <a:solidFill>
                <a:schemeClr val="tx2">
                  <a:lumMod val="60000"/>
                  <a:lumOff val="40000"/>
                </a:schemeClr>
              </a:solidFill>
            </c:spPr>
          </c:dPt>
          <c:dPt>
            <c:idx val="2"/>
            <c:spPr>
              <a:solidFill>
                <a:srgbClr val="00B050"/>
              </a:solidFill>
            </c:spPr>
          </c:dPt>
          <c:dPt>
            <c:idx val="3"/>
            <c:spPr>
              <a:solidFill>
                <a:srgbClr val="FFC000"/>
              </a:solidFill>
            </c:spPr>
          </c:dPt>
          <c:dPt>
            <c:idx val="5"/>
            <c:spPr>
              <a:solidFill>
                <a:srgbClr val="7030A0"/>
              </a:solidFill>
            </c:spPr>
          </c:dPt>
          <c:dLbls>
            <c:dLbl>
              <c:idx val="0"/>
              <c:layout>
                <c:manualLayout>
                  <c:x val="-0.21137995771361912"/>
                  <c:y val="-0.10890005063845512"/>
                </c:manualLayout>
              </c:layout>
              <c:showPercent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Percent val="1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Лист1!$A$2:$A$7</c:f>
              <c:strCache>
                <c:ptCount val="6"/>
                <c:pt idx="0">
                  <c:v>Образование</c:v>
                </c:pt>
                <c:pt idx="1">
                  <c:v>Общегосударственные вопросы</c:v>
                </c:pt>
                <c:pt idx="2">
                  <c:v>Культура, кинематография</c:v>
                </c:pt>
                <c:pt idx="3">
                  <c:v>Социальная политика</c:v>
                </c:pt>
                <c:pt idx="4">
                  <c:v>Межбюджетные трансферты общего характера бюджетам бюджетной системы российской федерации</c:v>
                </c:pt>
                <c:pt idx="5">
                  <c:v>Прочие разделы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 formatCode="#,##0.0">
                  <c:v>537620.69999999972</c:v>
                </c:pt>
                <c:pt idx="1">
                  <c:v>69387.100000000006</c:v>
                </c:pt>
                <c:pt idx="2">
                  <c:v>33042.300000000003</c:v>
                </c:pt>
                <c:pt idx="3" formatCode="#,##0.0">
                  <c:v>98368.7</c:v>
                </c:pt>
                <c:pt idx="4" formatCode="#,##0.0">
                  <c:v>62398.3</c:v>
                </c:pt>
                <c:pt idx="5" formatCode="#,##0.0">
                  <c:v>5337.0999999999785</c:v>
                </c:pt>
              </c:numCache>
            </c:numRef>
          </c:val>
        </c:ser>
        <c:dLbls>
          <c:showPercent val="1"/>
        </c:dLbls>
      </c:pie3DChart>
    </c:plotArea>
    <c:plotVisOnly val="1"/>
    <c:dispBlanksAs val="zero"/>
  </c:chart>
  <c:txPr>
    <a:bodyPr/>
    <a:lstStyle/>
    <a:p>
      <a:pPr>
        <a:defRPr sz="8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/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/>
          <a:lstStyle/>
          <a:p>
            <a:pPr>
              <a:defRPr/>
            </a:pPr>
            <a:r>
              <a:rPr lang="ru-RU" dirty="0" smtClean="0"/>
              <a:t>2018 </a:t>
            </a:r>
            <a:r>
              <a:rPr lang="ru-RU" dirty="0"/>
              <a:t>год</a:t>
            </a:r>
          </a:p>
        </c:rich>
      </c:tx>
      <c:layout>
        <c:manualLayout>
          <c:xMode val="edge"/>
          <c:yMode val="edge"/>
          <c:x val="0.41871901843808335"/>
          <c:y val="4.9604385163177556E-2"/>
        </c:manualLayout>
      </c:layout>
    </c:title>
    <c:view3D>
      <c:rotX val="30"/>
      <c:perspective val="30"/>
    </c:view3D>
    <c:plotArea>
      <c:layout>
        <c:manualLayout>
          <c:layoutTarget val="inner"/>
          <c:xMode val="edge"/>
          <c:yMode val="edge"/>
          <c:x val="0.28060718986720457"/>
          <c:y val="0.25628872045549361"/>
          <c:w val="0.47761063521801955"/>
          <c:h val="0.315519612737166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2018 год</c:v>
                </c:pt>
              </c:strCache>
            </c:strRef>
          </c:tx>
          <c:explosion val="25"/>
          <c:dPt>
            <c:idx val="0"/>
            <c:spPr>
              <a:solidFill>
                <a:srgbClr val="FF7C80"/>
              </a:solidFill>
            </c:spPr>
          </c:dPt>
          <c:dPt>
            <c:idx val="1"/>
            <c:spPr>
              <a:solidFill>
                <a:schemeClr val="accent1">
                  <a:lumMod val="60000"/>
                  <a:lumOff val="40000"/>
                </a:schemeClr>
              </a:solidFill>
            </c:spPr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sz="1000" dirty="0" smtClean="0"/>
                      <a:t>81,9</a:t>
                    </a:r>
                    <a:r>
                      <a:rPr lang="en-US" sz="1000" dirty="0" smtClean="0"/>
                      <a:t>%</a:t>
                    </a:r>
                    <a:endParaRPr lang="en-US" dirty="0"/>
                  </a:p>
                </c:rich>
              </c:tx>
              <c:showPercent val="1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ru-RU" sz="1000" dirty="0" smtClean="0"/>
                      <a:t>18,1</a:t>
                    </a:r>
                    <a:r>
                      <a:rPr lang="en-US" sz="1000" dirty="0" smtClean="0"/>
                      <a:t>%</a:t>
                    </a:r>
                    <a:endParaRPr lang="en-US" dirty="0"/>
                  </a:p>
                </c:rich>
              </c:tx>
              <c:showPercent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/>
                </a:pPr>
                <a:endParaRPr lang="ru-RU"/>
              </a:p>
            </c:txPr>
            <c:showPercent val="1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Расходы на социальную сферу</c:v>
                </c:pt>
                <c:pt idx="1">
                  <c:v>Иные расходы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734518.8</c:v>
                </c:pt>
                <c:pt idx="1">
                  <c:v>162000</c:v>
                </c:pt>
              </c:numCache>
            </c:numRef>
          </c:val>
        </c:ser>
        <c:dLbls>
          <c:showPercent val="1"/>
        </c:dLbls>
      </c:pie3DChart>
    </c:plotArea>
    <c:legend>
      <c:legendPos val="b"/>
      <c:layout>
        <c:manualLayout>
          <c:xMode val="edge"/>
          <c:yMode val="edge"/>
          <c:x val="9.9052604732530695E-3"/>
          <c:y val="0.52818499485133985"/>
          <c:w val="0.31906988824214394"/>
          <c:h val="0.42375883531763742"/>
        </c:manualLayout>
      </c:layout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zero"/>
  </c:chart>
  <c:txPr>
    <a:bodyPr/>
    <a:lstStyle/>
    <a:p>
      <a:pPr>
        <a:defRPr sz="12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/>
          <a:lstStyle/>
          <a:p>
            <a:pPr>
              <a:defRPr sz="18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r>
              <a:rPr lang="ru-RU" dirty="0" smtClean="0"/>
              <a:t>2020 </a:t>
            </a:r>
            <a:r>
              <a:rPr lang="ru-RU" dirty="0"/>
              <a:t>год</a:t>
            </a:r>
          </a:p>
        </c:rich>
      </c:tx>
      <c:layout>
        <c:manualLayout>
          <c:xMode val="edge"/>
          <c:yMode val="edge"/>
          <c:x val="0.40231962553002681"/>
          <c:y val="0.1125322364739159"/>
        </c:manualLayout>
      </c:layout>
    </c:title>
    <c:view3D>
      <c:rotX val="30"/>
      <c:perspective val="30"/>
    </c:view3D>
    <c:plotArea>
      <c:layout>
        <c:manualLayout>
          <c:layoutTarget val="inner"/>
          <c:xMode val="edge"/>
          <c:yMode val="edge"/>
          <c:x val="0.16494549495708144"/>
          <c:y val="0.24525055586647107"/>
          <c:w val="0.75215508509846818"/>
          <c:h val="0.6376121032027684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2020 год</c:v>
                </c:pt>
              </c:strCache>
            </c:strRef>
          </c:tx>
          <c:explosion val="25"/>
          <c:dPt>
            <c:idx val="0"/>
            <c:spPr>
              <a:solidFill>
                <a:srgbClr val="FFFF66"/>
              </a:solidFill>
              <a:ln>
                <a:solidFill>
                  <a:srgbClr val="FFC000"/>
                </a:solidFill>
              </a:ln>
            </c:spPr>
          </c:dPt>
          <c:dPt>
            <c:idx val="1"/>
            <c:spPr>
              <a:solidFill>
                <a:srgbClr val="3FCD57"/>
              </a:solidFill>
              <a:ln>
                <a:solidFill>
                  <a:srgbClr val="00B050"/>
                </a:solidFill>
              </a:ln>
            </c:spPr>
          </c:dPt>
          <c:dPt>
            <c:idx val="2"/>
            <c:spPr>
              <a:solidFill>
                <a:schemeClr val="tx2">
                  <a:lumMod val="40000"/>
                  <a:lumOff val="60000"/>
                </a:schemeClr>
              </a:solidFill>
              <a:ln>
                <a:solidFill>
                  <a:srgbClr val="00B0F0"/>
                </a:solidFill>
              </a:ln>
            </c:spPr>
          </c:dPt>
          <c:dLbls>
            <c:dLbl>
              <c:idx val="1"/>
              <c:layout>
                <c:manualLayout>
                  <c:x val="-1.1845796409458688E-2"/>
                  <c:y val="3.5287122048613742E-2"/>
                </c:manualLayout>
              </c:layout>
              <c:showPercent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0" i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Percent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187439.8</c:v>
                </c:pt>
                <c:pt idx="1">
                  <c:v>15411</c:v>
                </c:pt>
                <c:pt idx="2">
                  <c:v>558904.6</c:v>
                </c:pt>
              </c:numCache>
            </c:numRef>
          </c:val>
        </c:ser>
        <c:dLbls/>
      </c:pie3DChart>
    </c:plotArea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layout>
        <c:manualLayout>
          <c:xMode val="edge"/>
          <c:yMode val="edge"/>
          <c:x val="0.33929668173098693"/>
          <c:y val="2.5904400085927953E-2"/>
        </c:manualLayout>
      </c:layout>
    </c:title>
    <c:view3D>
      <c:rotX val="30"/>
      <c:perspective val="30"/>
    </c:view3D>
    <c:plotArea>
      <c:layout>
        <c:manualLayout>
          <c:layoutTarget val="inner"/>
          <c:xMode val="edge"/>
          <c:yMode val="edge"/>
          <c:x val="0.14533196154224806"/>
          <c:y val="0.11331464774019993"/>
          <c:w val="0.78716466577738242"/>
          <c:h val="0.66425405490487899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2019 год</c:v>
                </c:pt>
              </c:strCache>
            </c:strRef>
          </c:tx>
          <c:explosion val="28"/>
          <c:dPt>
            <c:idx val="0"/>
            <c:spPr>
              <a:solidFill>
                <a:srgbClr val="FF7C80"/>
              </a:solidFill>
            </c:spPr>
          </c:dPt>
          <c:dPt>
            <c:idx val="1"/>
            <c:spPr>
              <a:solidFill>
                <a:srgbClr val="8CCDD8"/>
              </a:solidFill>
            </c:spPr>
          </c:dPt>
          <c:dLbls>
            <c:dLbl>
              <c:idx val="0"/>
              <c:layout>
                <c:manualLayout>
                  <c:x val="-0.11639128068814582"/>
                  <c:y val="-0.1802594672236324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82</a:t>
                    </a:r>
                    <a:r>
                      <a:rPr lang="ru-RU" dirty="0" smtClean="0"/>
                      <a:t>,9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showPercent val="1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3.529037221286778E-3"/>
                  <c:y val="1.6295862772394126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17,1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showPercent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/>
                </a:pPr>
                <a:endParaRPr lang="ru-RU"/>
              </a:p>
            </c:txPr>
            <c:showPercent val="1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Расходы на социальную сферу</c:v>
                </c:pt>
                <c:pt idx="1">
                  <c:v>Иные рсходы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664455.4</c:v>
                </c:pt>
                <c:pt idx="1">
                  <c:v>137178.90000000002</c:v>
                </c:pt>
              </c:numCache>
            </c:numRef>
          </c:val>
        </c:ser>
        <c:dLbls>
          <c:showPercent val="1"/>
        </c:dLbls>
      </c:pie3DChart>
    </c:plotArea>
    <c:plotVisOnly val="1"/>
    <c:dispBlanksAs val="zero"/>
  </c:chart>
  <c:txPr>
    <a:bodyPr/>
    <a:lstStyle/>
    <a:p>
      <a:pPr>
        <a:defRPr sz="12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/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layout>
        <c:manualLayout>
          <c:xMode val="edge"/>
          <c:yMode val="edge"/>
          <c:x val="0.32672619501366368"/>
          <c:y val="2.1273726696265632E-2"/>
        </c:manualLayout>
      </c:layout>
    </c:title>
    <c:view3D>
      <c:rotX val="30"/>
      <c:perspective val="30"/>
    </c:view3D>
    <c:plotArea>
      <c:layout>
        <c:manualLayout>
          <c:layoutTarget val="inner"/>
          <c:xMode val="edge"/>
          <c:yMode val="edge"/>
          <c:x val="0.17807185001275863"/>
          <c:y val="0.11415966754155728"/>
          <c:w val="0.71125948412073881"/>
          <c:h val="0.6135594043691546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2020 год</c:v>
                </c:pt>
              </c:strCache>
            </c:strRef>
          </c:tx>
          <c:explosion val="25"/>
          <c:dPt>
            <c:idx val="0"/>
            <c:spPr>
              <a:solidFill>
                <a:srgbClr val="FF7C80"/>
              </a:solidFill>
            </c:spPr>
          </c:dPt>
          <c:dPt>
            <c:idx val="1"/>
            <c:spPr>
              <a:solidFill>
                <a:srgbClr val="8CCDD8"/>
              </a:solidFill>
            </c:spPr>
          </c:dPt>
          <c:dLbls>
            <c:dLbl>
              <c:idx val="0"/>
              <c:layout>
                <c:manualLayout>
                  <c:x val="-0.13883161062344196"/>
                  <c:y val="-0.18518623360772096"/>
                </c:manualLayout>
              </c:layout>
              <c:tx>
                <c:rich>
                  <a:bodyPr/>
                  <a:lstStyle/>
                  <a:p>
                    <a:r>
                      <a:rPr lang="ru-RU" sz="1000" dirty="0" smtClean="0"/>
                      <a:t>83</a:t>
                    </a:r>
                    <a:r>
                      <a:rPr lang="en-US" sz="1000" dirty="0" smtClean="0"/>
                      <a:t>%</a:t>
                    </a:r>
                    <a:endParaRPr lang="en-US" dirty="0"/>
                  </a:p>
                </c:rich>
              </c:tx>
              <c:showPercent val="1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9.1754999901856663E-2"/>
                  <c:y val="1.9303154860673438E-2"/>
                </c:manualLayout>
              </c:layout>
              <c:tx>
                <c:rich>
                  <a:bodyPr/>
                  <a:lstStyle/>
                  <a:p>
                    <a:r>
                      <a:rPr lang="ru-RU" sz="1000" dirty="0" smtClean="0"/>
                      <a:t>17</a:t>
                    </a:r>
                    <a:r>
                      <a:rPr lang="en-US" sz="1000" dirty="0" smtClean="0"/>
                      <a:t>%</a:t>
                    </a:r>
                    <a:endParaRPr lang="en-US" dirty="0"/>
                  </a:p>
                </c:rich>
              </c:tx>
              <c:showPercent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/>
                </a:pPr>
                <a:endParaRPr lang="ru-RU"/>
              </a:p>
            </c:txPr>
            <c:showPercent val="1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Расходы на социальную сферу</c:v>
                </c:pt>
                <c:pt idx="1">
                  <c:v>Иные расходы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669175.5</c:v>
                </c:pt>
                <c:pt idx="1">
                  <c:v>136978.69999999995</c:v>
                </c:pt>
              </c:numCache>
            </c:numRef>
          </c:val>
        </c:ser>
        <c:dLbls>
          <c:showPercent val="1"/>
        </c:dLbls>
      </c:pie3DChart>
    </c:plotArea>
    <c:plotVisOnly val="1"/>
    <c:dispBlanksAs val="zero"/>
  </c:chart>
  <c:txPr>
    <a:bodyPr/>
    <a:lstStyle/>
    <a:p>
      <a:pPr>
        <a:defRPr sz="12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/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AngAx val="1"/>
    </c:view3D>
    <c:plotArea>
      <c:layout>
        <c:manualLayout>
          <c:layoutTarget val="inner"/>
          <c:xMode val="edge"/>
          <c:yMode val="edge"/>
          <c:x val="0.4499027604724925"/>
          <c:y val="7.8771387705090096E-2"/>
          <c:w val="0.40344890413099349"/>
          <c:h val="0.90445411010061061"/>
        </c:manualLayout>
      </c:layout>
      <c:bar3DChart>
        <c:barDir val="bar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2018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showVal val="1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Дошкольное образование</c:v>
                </c:pt>
                <c:pt idx="1">
                  <c:v>Общее образование</c:v>
                </c:pt>
                <c:pt idx="2">
                  <c:v>Дополнительное образование</c:v>
                </c:pt>
                <c:pt idx="3">
                  <c:v>Другие вопросы в области образования</c:v>
                </c:pt>
                <c:pt idx="4">
                  <c:v>Молодежная политика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150376.70000000001</c:v>
                </c:pt>
                <c:pt idx="1">
                  <c:v>337837.2</c:v>
                </c:pt>
                <c:pt idx="2">
                  <c:v>73902.5</c:v>
                </c:pt>
                <c:pt idx="3">
                  <c:v>35088.200000000026</c:v>
                </c:pt>
                <c:pt idx="4">
                  <c:v>3392.2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2019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showVal val="1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Дошкольное образование</c:v>
                </c:pt>
                <c:pt idx="1">
                  <c:v>Общее образование</c:v>
                </c:pt>
                <c:pt idx="2">
                  <c:v>Дополнительное образование</c:v>
                </c:pt>
                <c:pt idx="3">
                  <c:v>Другие вопросы в области образования</c:v>
                </c:pt>
                <c:pt idx="4">
                  <c:v>Молодежная политика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142567</c:v>
                </c:pt>
                <c:pt idx="1">
                  <c:v>287544.90000000002</c:v>
                </c:pt>
                <c:pt idx="2">
                  <c:v>68736.5</c:v>
                </c:pt>
                <c:pt idx="3">
                  <c:v>30851.599999999973</c:v>
                </c:pt>
                <c:pt idx="4">
                  <c:v>3339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rgbClr val="92D050"/>
            </a:solidFill>
          </c:spPr>
          <c:dLbls>
            <c:spPr>
              <a:noFill/>
              <a:ln>
                <a:noFill/>
              </a:ln>
              <a:effectLst/>
            </c:spPr>
            <c:showVal val="1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Дошкольное образование</c:v>
                </c:pt>
                <c:pt idx="1">
                  <c:v>Общее образование</c:v>
                </c:pt>
                <c:pt idx="2">
                  <c:v>Дополнительное образование</c:v>
                </c:pt>
                <c:pt idx="3">
                  <c:v>Другие вопросы в области образования</c:v>
                </c:pt>
                <c:pt idx="4">
                  <c:v>Молодежная политика</c:v>
                </c:pt>
              </c:strCache>
            </c:strRef>
          </c:cat>
          <c:val>
            <c:numRef>
              <c:f>Лист1!$D$2:$D$6</c:f>
              <c:numCache>
                <c:formatCode>General</c:formatCode>
                <c:ptCount val="5"/>
                <c:pt idx="0">
                  <c:v>142937.79999999999</c:v>
                </c:pt>
                <c:pt idx="1">
                  <c:v>290782.90000000002</c:v>
                </c:pt>
                <c:pt idx="2">
                  <c:v>69448.899999999994</c:v>
                </c:pt>
                <c:pt idx="3">
                  <c:v>31112.099999999944</c:v>
                </c:pt>
                <c:pt idx="4">
                  <c:v>3339</c:v>
                </c:pt>
              </c:numCache>
            </c:numRef>
          </c:val>
        </c:ser>
        <c:dLbls>
          <c:showVal val="1"/>
        </c:dLbls>
        <c:shape val="cylinder"/>
        <c:axId val="177035520"/>
        <c:axId val="177049600"/>
        <c:axId val="0"/>
      </c:bar3DChart>
      <c:catAx>
        <c:axId val="177035520"/>
        <c:scaling>
          <c:orientation val="minMax"/>
        </c:scaling>
        <c:axPos val="l"/>
        <c:numFmt formatCode="General" sourceLinked="0"/>
        <c:majorTickMark val="none"/>
        <c:tickLblPos val="nextTo"/>
        <c:crossAx val="177049600"/>
        <c:crosses val="autoZero"/>
        <c:auto val="1"/>
        <c:lblAlgn val="ctr"/>
        <c:lblOffset val="100"/>
      </c:catAx>
      <c:valAx>
        <c:axId val="177049600"/>
        <c:scaling>
          <c:orientation val="minMax"/>
        </c:scaling>
        <c:delete val="1"/>
        <c:axPos val="b"/>
        <c:numFmt formatCode="General" sourceLinked="1"/>
        <c:tickLblPos val="nextTo"/>
        <c:crossAx val="177035520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0.22123866443412263"/>
          <c:y val="0.94862778508373979"/>
          <c:w val="0.41469242269702605"/>
          <c:h val="4.3419494359259764E-2"/>
        </c:manualLayout>
      </c:layout>
    </c:legend>
    <c:plotVisOnly val="1"/>
    <c:dispBlanksAs val="gap"/>
  </c:chart>
  <c:txPr>
    <a:bodyPr/>
    <a:lstStyle/>
    <a:p>
      <a:pPr>
        <a:defRPr sz="900">
          <a:latin typeface="Times New Roman" pitchFamily="18" charset="0"/>
          <a:cs typeface="Times New Roman" pitchFamily="18" charset="0"/>
        </a:defRPr>
      </a:pPr>
      <a:endParaRPr lang="ru-RU"/>
    </a:p>
  </c:txPr>
  <c:externalData r:id="rId1"/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AngAx val="1"/>
    </c:view3D>
    <c:plotArea>
      <c:layout>
        <c:manualLayout>
          <c:layoutTarget val="inner"/>
          <c:xMode val="edge"/>
          <c:yMode val="edge"/>
          <c:x val="0.50054137483288452"/>
          <c:y val="3.437500000000001E-2"/>
          <c:w val="0.2703418295813465"/>
          <c:h val="0.85121528429504223"/>
        </c:manualLayout>
      </c:layout>
      <c:bar3DChart>
        <c:barDir val="bar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2018</c:v>
                </c:pt>
              </c:strCache>
            </c:strRef>
          </c:tx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25053,0</a:t>
                    </a:r>
                    <a:endParaRPr lang="en-US" dirty="0"/>
                  </a:p>
                </c:rich>
              </c:tx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10008,3</a:t>
                    </a:r>
                  </a:p>
                </c:rich>
              </c:tx>
              <c:showVal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Val val="1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Культура</c:v>
                </c:pt>
                <c:pt idx="1">
                  <c:v>Другие вопросы в области культуры и кинемотографии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25053</c:v>
                </c:pt>
                <c:pt idx="1">
                  <c:v>10008.300000000003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2019</c:v>
                </c:pt>
              </c:strCache>
            </c:strRef>
          </c:tx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smtClean="0"/>
                      <a:t>23202,1</a:t>
                    </a:r>
                    <a:endParaRPr lang="en-US" dirty="0"/>
                  </a:p>
                </c:rich>
              </c:tx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9701,7</a:t>
                    </a:r>
                    <a:endParaRPr lang="en-US" dirty="0"/>
                  </a:p>
                </c:rich>
              </c:tx>
              <c:showVal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Val val="1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Культура</c:v>
                </c:pt>
                <c:pt idx="1">
                  <c:v>Другие вопросы в области культуры и кинемотографии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23202.1</c:v>
                </c:pt>
                <c:pt idx="1">
                  <c:v>9701.7000000000044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rgbClr val="92D050"/>
            </a:solidFill>
          </c:spPr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smtClean="0"/>
                      <a:t>23340,5</a:t>
                    </a:r>
                    <a:endParaRPr lang="en-US" dirty="0"/>
                  </a:p>
                </c:rich>
              </c:tx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ru-RU" smtClean="0"/>
                      <a:t>9701,8</a:t>
                    </a:r>
                    <a:endParaRPr lang="en-US" dirty="0"/>
                  </a:p>
                </c:rich>
              </c:tx>
              <c:showVal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Val val="1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Культура</c:v>
                </c:pt>
                <c:pt idx="1">
                  <c:v>Другие вопросы в области культуры и кинемотографии</c:v>
                </c:pt>
              </c:strCache>
            </c:strRef>
          </c:cat>
          <c:val>
            <c:numRef>
              <c:f>Лист1!$D$2:$D$3</c:f>
              <c:numCache>
                <c:formatCode>General</c:formatCode>
                <c:ptCount val="2"/>
                <c:pt idx="0">
                  <c:v>23340.5</c:v>
                </c:pt>
                <c:pt idx="1">
                  <c:v>9701.8000000000011</c:v>
                </c:pt>
              </c:numCache>
            </c:numRef>
          </c:val>
        </c:ser>
        <c:dLbls>
          <c:showVal val="1"/>
        </c:dLbls>
        <c:shape val="cylinder"/>
        <c:axId val="182008064"/>
        <c:axId val="182042624"/>
        <c:axId val="0"/>
      </c:bar3DChart>
      <c:catAx>
        <c:axId val="182008064"/>
        <c:scaling>
          <c:orientation val="minMax"/>
        </c:scaling>
        <c:axPos val="l"/>
        <c:numFmt formatCode="General" sourceLinked="0"/>
        <c:majorTickMark val="none"/>
        <c:tickLblPos val="nextTo"/>
        <c:crossAx val="182042624"/>
        <c:crosses val="autoZero"/>
        <c:auto val="1"/>
        <c:lblAlgn val="ctr"/>
        <c:lblOffset val="100"/>
      </c:catAx>
      <c:valAx>
        <c:axId val="182042624"/>
        <c:scaling>
          <c:orientation val="minMax"/>
        </c:scaling>
        <c:delete val="1"/>
        <c:axPos val="b"/>
        <c:numFmt formatCode="General" sourceLinked="1"/>
        <c:tickLblPos val="nextTo"/>
        <c:crossAx val="182008064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900">
          <a:latin typeface="Times New Roman" pitchFamily="18" charset="0"/>
          <a:cs typeface="Times New Roman" pitchFamily="18" charset="0"/>
        </a:defRPr>
      </a:pPr>
      <a:endParaRPr lang="ru-RU"/>
    </a:p>
  </c:txPr>
  <c:externalData r:id="rId1"/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AngAx val="1"/>
    </c:view3D>
    <c:plotArea>
      <c:layout>
        <c:manualLayout>
          <c:layoutTarget val="inner"/>
          <c:xMode val="edge"/>
          <c:yMode val="edge"/>
          <c:x val="0.32048265970952167"/>
          <c:y val="6.4343840217249121E-2"/>
          <c:w val="0.5772201927096039"/>
          <c:h val="0.8713123195655017"/>
        </c:manualLayout>
      </c:layout>
      <c:bar3DChart>
        <c:barDir val="bar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2018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showVal val="1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Социальное обеспечение населения</c:v>
                </c:pt>
                <c:pt idx="1">
                  <c:v>Пенсионное обеспечение</c:v>
                </c:pt>
                <c:pt idx="2">
                  <c:v>Другие вопросы в области социальной политики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89969.8</c:v>
                </c:pt>
                <c:pt idx="1">
                  <c:v>4464</c:v>
                </c:pt>
                <c:pt idx="2">
                  <c:v>4283.1000000000004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2019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showVal val="1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Социальное обеспечение населения</c:v>
                </c:pt>
                <c:pt idx="1">
                  <c:v>Пенсионное обеспечение</c:v>
                </c:pt>
                <c:pt idx="2">
                  <c:v>Другие вопросы в области социальной политики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89969.8</c:v>
                </c:pt>
                <c:pt idx="1">
                  <c:v>4464</c:v>
                </c:pt>
                <c:pt idx="2">
                  <c:v>3934.9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rgbClr val="92D050"/>
            </a:solidFill>
          </c:spPr>
          <c:dLbls>
            <c:spPr>
              <a:noFill/>
              <a:ln>
                <a:noFill/>
              </a:ln>
              <a:effectLst/>
            </c:spPr>
            <c:showVal val="1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Социальное обеспечение населения</c:v>
                </c:pt>
                <c:pt idx="1">
                  <c:v>Пенсионное обеспечение</c:v>
                </c:pt>
                <c:pt idx="2">
                  <c:v>Другие вопросы в области социальной политики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89969.8</c:v>
                </c:pt>
                <c:pt idx="1">
                  <c:v>4464</c:v>
                </c:pt>
                <c:pt idx="2">
                  <c:v>3934.9</c:v>
                </c:pt>
              </c:numCache>
            </c:numRef>
          </c:val>
        </c:ser>
        <c:dLbls>
          <c:showVal val="1"/>
        </c:dLbls>
        <c:shape val="cylinder"/>
        <c:axId val="177125248"/>
        <c:axId val="177126784"/>
        <c:axId val="0"/>
      </c:bar3DChart>
      <c:catAx>
        <c:axId val="177125248"/>
        <c:scaling>
          <c:orientation val="minMax"/>
        </c:scaling>
        <c:axPos val="l"/>
        <c:numFmt formatCode="General" sourceLinked="0"/>
        <c:majorTickMark val="none"/>
        <c:tickLblPos val="nextTo"/>
        <c:crossAx val="177126784"/>
        <c:crosses val="autoZero"/>
        <c:auto val="1"/>
        <c:lblAlgn val="ctr"/>
        <c:lblOffset val="100"/>
      </c:catAx>
      <c:valAx>
        <c:axId val="177126784"/>
        <c:scaling>
          <c:orientation val="minMax"/>
        </c:scaling>
        <c:delete val="1"/>
        <c:axPos val="b"/>
        <c:numFmt formatCode="General" sourceLinked="1"/>
        <c:tickLblPos val="nextTo"/>
        <c:crossAx val="177125248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900">
          <a:latin typeface="Times New Roman" pitchFamily="18" charset="0"/>
          <a:cs typeface="Times New Roman" pitchFamily="18" charset="0"/>
        </a:defRPr>
      </a:pPr>
      <a:endParaRPr lang="ru-RU"/>
    </a:p>
  </c:txPr>
  <c:externalData r:id="rId1"/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AngAx val="1"/>
    </c:view3D>
    <c:plotArea>
      <c:layout>
        <c:manualLayout>
          <c:layoutTarget val="inner"/>
          <c:xMode val="edge"/>
          <c:yMode val="edge"/>
          <c:x val="0.73764889303617487"/>
          <c:y val="8.2520357999736879E-2"/>
          <c:w val="0.18379916763808543"/>
          <c:h val="0.66304187150107485"/>
        </c:manualLayout>
      </c:layout>
      <c:bar3DChart>
        <c:barDir val="bar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2018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showVal val="1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Другие вопросы в области здравоохранения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143.80000000000001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2019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showVal val="1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Другие вопросы в области здравоохранения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143.80000000000001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rgbClr val="92D050"/>
            </a:solidFill>
          </c:spPr>
          <c:dLbls>
            <c:spPr>
              <a:noFill/>
              <a:ln>
                <a:noFill/>
              </a:ln>
              <a:effectLst/>
            </c:spPr>
            <c:showVal val="1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Другие вопросы в области здравоохранения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143.80000000000001</c:v>
                </c:pt>
              </c:numCache>
            </c:numRef>
          </c:val>
        </c:ser>
        <c:dLbls>
          <c:showVal val="1"/>
        </c:dLbls>
        <c:shape val="cylinder"/>
        <c:axId val="182085120"/>
        <c:axId val="182086656"/>
        <c:axId val="0"/>
      </c:bar3DChart>
      <c:catAx>
        <c:axId val="182085120"/>
        <c:scaling>
          <c:orientation val="minMax"/>
        </c:scaling>
        <c:axPos val="l"/>
        <c:numFmt formatCode="General" sourceLinked="0"/>
        <c:majorTickMark val="none"/>
        <c:tickLblPos val="nextTo"/>
        <c:crossAx val="182086656"/>
        <c:crosses val="autoZero"/>
        <c:auto val="1"/>
        <c:lblAlgn val="ctr"/>
        <c:lblOffset val="100"/>
      </c:catAx>
      <c:valAx>
        <c:axId val="182086656"/>
        <c:scaling>
          <c:orientation val="minMax"/>
        </c:scaling>
        <c:delete val="1"/>
        <c:axPos val="b"/>
        <c:numFmt formatCode="General" sourceLinked="1"/>
        <c:tickLblPos val="nextTo"/>
        <c:crossAx val="182085120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050">
          <a:latin typeface="Times New Roman" pitchFamily="18" charset="0"/>
          <a:cs typeface="Times New Roman" pitchFamily="18" charset="0"/>
        </a:defRPr>
      </a:pPr>
      <a:endParaRPr lang="ru-RU"/>
    </a:p>
  </c:txPr>
  <c:externalData r:id="rId1"/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26"/>
  <c:chart>
    <c:autoTitleDeleted val="1"/>
    <c:plotArea>
      <c:layout>
        <c:manualLayout>
          <c:layoutTarget val="inner"/>
          <c:xMode val="edge"/>
          <c:yMode val="edge"/>
          <c:x val="0.35864963490168345"/>
          <c:y val="0.30303008302671436"/>
          <c:w val="0.40779990042959746"/>
          <c:h val="0.47623472834088876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2014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showVal val="1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Педагогические работники дошкольных образовательных учреждений, тыс.руб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24.9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2015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showVal val="1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Педагогические работники дошкольных образовательных учреждений, тыс.руб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26.4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rgbClr val="00B0F0"/>
            </a:solidFill>
          </c:spPr>
          <c:dLbls>
            <c:spPr>
              <a:noFill/>
              <a:ln>
                <a:noFill/>
              </a:ln>
              <a:effectLst/>
            </c:spPr>
            <c:showVal val="1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Педагогические работники дошкольных образовательных учреждений, тыс.руб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26.1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rgbClr val="92D050"/>
            </a:solidFill>
          </c:spPr>
          <c:dLbls>
            <c:spPr>
              <a:noFill/>
              <a:ln>
                <a:noFill/>
              </a:ln>
              <a:effectLst/>
            </c:spPr>
            <c:showVal val="1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Педагогические работники дошкольных образовательных учреждений, тыс.руб</c:v>
                </c:pt>
              </c:strCache>
            </c:strRef>
          </c:cat>
          <c:val>
            <c:numRef>
              <c:f>Лист1!$E$2</c:f>
              <c:numCache>
                <c:formatCode>General</c:formatCode>
                <c:ptCount val="1"/>
                <c:pt idx="0">
                  <c:v>26.1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rgbClr val="FFC000"/>
            </a:solidFill>
          </c:spPr>
          <c:dLbls>
            <c:spPr>
              <a:noFill/>
              <a:ln>
                <a:noFill/>
              </a:ln>
              <a:effectLst/>
            </c:spPr>
            <c:showVal val="1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Педагогические работники дошкольных образовательных учреждений, тыс.руб</c:v>
                </c:pt>
              </c:strCache>
            </c:strRef>
          </c:cat>
          <c:val>
            <c:numRef>
              <c:f>Лист1!$F$2</c:f>
              <c:numCache>
                <c:formatCode>General</c:formatCode>
                <c:ptCount val="1"/>
                <c:pt idx="0">
                  <c:v>26.1</c:v>
                </c:pt>
              </c:numCache>
            </c:numRef>
          </c:val>
        </c:ser>
        <c:dLbls>
          <c:showVal val="1"/>
        </c:dLbls>
        <c:overlap val="-25"/>
        <c:axId val="183238016"/>
        <c:axId val="183260288"/>
      </c:barChart>
      <c:catAx>
        <c:axId val="183238016"/>
        <c:scaling>
          <c:orientation val="minMax"/>
        </c:scaling>
        <c:axPos val="b"/>
        <c:numFmt formatCode="General" sourceLinked="0"/>
        <c:majorTickMark val="none"/>
        <c:tickLblPos val="nextTo"/>
        <c:crossAx val="183260288"/>
        <c:crosses val="autoZero"/>
        <c:auto val="1"/>
        <c:lblAlgn val="ctr"/>
        <c:lblOffset val="100"/>
      </c:catAx>
      <c:valAx>
        <c:axId val="183260288"/>
        <c:scaling>
          <c:orientation val="minMax"/>
        </c:scaling>
        <c:delete val="1"/>
        <c:axPos val="l"/>
        <c:numFmt formatCode="General" sourceLinked="1"/>
        <c:majorTickMark val="none"/>
        <c:tickLblPos val="nextTo"/>
        <c:crossAx val="183238016"/>
        <c:crosses val="autoZero"/>
        <c:crossBetween val="between"/>
      </c:valAx>
    </c:plotArea>
    <c:legend>
      <c:legendPos val="t"/>
      <c:layout/>
      <c:txPr>
        <a:bodyPr/>
        <a:lstStyle/>
        <a:p>
          <a:pPr>
            <a:defRPr sz="900"/>
          </a:pPr>
          <a:endParaRPr lang="ru-RU"/>
        </a:p>
      </c:txPr>
    </c:legend>
    <c:plotVisOnly val="1"/>
    <c:dispBlanksAs val="gap"/>
  </c:chart>
  <c:txPr>
    <a:bodyPr/>
    <a:lstStyle/>
    <a:p>
      <a:pPr>
        <a:defRPr sz="10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/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26"/>
  <c:chart>
    <c:autoTitleDeleted val="1"/>
    <c:plotArea>
      <c:layout>
        <c:manualLayout>
          <c:layoutTarget val="inner"/>
          <c:xMode val="edge"/>
          <c:yMode val="edge"/>
          <c:x val="0.35864963490168345"/>
          <c:y val="0.30303008302671436"/>
          <c:w val="0.40779990042959746"/>
          <c:h val="0.47623472834088876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2014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showVal val="1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Педагогические работники учреждений общего образования, тыс.руб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29.1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2015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showVal val="1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Педагогические работники учреждений общего образования, тыс.руб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29.9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rgbClr val="00B0F0"/>
            </a:solidFill>
          </c:spPr>
          <c:dLbls>
            <c:spPr>
              <a:noFill/>
              <a:ln>
                <a:noFill/>
              </a:ln>
              <a:effectLst/>
            </c:spPr>
            <c:showVal val="1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Педагогические работники учреждений общего образования, тыс.руб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29.9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rgbClr val="92D050"/>
            </a:solidFill>
          </c:spPr>
          <c:dLbls>
            <c:spPr>
              <a:noFill/>
              <a:ln>
                <a:noFill/>
              </a:ln>
              <a:effectLst/>
            </c:spPr>
            <c:showVal val="1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Педагогические работники учреждений общего образования, тыс.руб</c:v>
                </c:pt>
              </c:strCache>
            </c:strRef>
          </c:cat>
          <c:val>
            <c:numRef>
              <c:f>Лист1!$E$2</c:f>
              <c:numCache>
                <c:formatCode>General</c:formatCode>
                <c:ptCount val="1"/>
                <c:pt idx="0">
                  <c:v>31.5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rgbClr val="FFC000"/>
            </a:solidFill>
          </c:spPr>
          <c:dLbls>
            <c:spPr>
              <a:noFill/>
              <a:ln>
                <a:noFill/>
              </a:ln>
              <a:effectLst/>
            </c:spPr>
            <c:showVal val="1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Педагогические работники учреждений общего образования, тыс.руб</c:v>
                </c:pt>
              </c:strCache>
            </c:strRef>
          </c:cat>
          <c:val>
            <c:numRef>
              <c:f>Лист1!$F$2</c:f>
              <c:numCache>
                <c:formatCode>General</c:formatCode>
                <c:ptCount val="1"/>
                <c:pt idx="0">
                  <c:v>31.5</c:v>
                </c:pt>
              </c:numCache>
            </c:numRef>
          </c:val>
        </c:ser>
        <c:dLbls>
          <c:showVal val="1"/>
        </c:dLbls>
        <c:overlap val="-25"/>
        <c:axId val="183308288"/>
        <c:axId val="183309824"/>
      </c:barChart>
      <c:catAx>
        <c:axId val="183308288"/>
        <c:scaling>
          <c:orientation val="minMax"/>
        </c:scaling>
        <c:axPos val="b"/>
        <c:numFmt formatCode="General" sourceLinked="0"/>
        <c:majorTickMark val="none"/>
        <c:tickLblPos val="nextTo"/>
        <c:crossAx val="183309824"/>
        <c:crosses val="autoZero"/>
        <c:auto val="1"/>
        <c:lblAlgn val="ctr"/>
        <c:lblOffset val="100"/>
      </c:catAx>
      <c:valAx>
        <c:axId val="183309824"/>
        <c:scaling>
          <c:orientation val="minMax"/>
        </c:scaling>
        <c:delete val="1"/>
        <c:axPos val="l"/>
        <c:numFmt formatCode="General" sourceLinked="1"/>
        <c:majorTickMark val="none"/>
        <c:tickLblPos val="nextTo"/>
        <c:crossAx val="183308288"/>
        <c:crosses val="autoZero"/>
        <c:crossBetween val="between"/>
      </c:valAx>
    </c:plotArea>
    <c:legend>
      <c:legendPos val="t"/>
      <c:layout/>
      <c:txPr>
        <a:bodyPr/>
        <a:lstStyle/>
        <a:p>
          <a:pPr>
            <a:defRPr sz="900"/>
          </a:pPr>
          <a:endParaRPr lang="ru-RU"/>
        </a:p>
      </c:txPr>
    </c:legend>
    <c:plotVisOnly val="1"/>
    <c:dispBlanksAs val="gap"/>
  </c:chart>
  <c:txPr>
    <a:bodyPr/>
    <a:lstStyle/>
    <a:p>
      <a:pPr>
        <a:defRPr sz="10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/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26"/>
  <c:chart>
    <c:autoTitleDeleted val="1"/>
    <c:plotArea>
      <c:layout>
        <c:manualLayout>
          <c:layoutTarget val="inner"/>
          <c:xMode val="edge"/>
          <c:yMode val="edge"/>
          <c:x val="0.35864963490168345"/>
          <c:y val="0.30303008302671436"/>
          <c:w val="0.40779990042959746"/>
          <c:h val="0.47623472834088876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2014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showVal val="1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Педагогические работники учреждений дополнительного образования детей, тыс.руб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25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2015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showVal val="1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Педагогические работники учреждений дополнительного образования детей, тыс.руб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25.6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rgbClr val="00B0F0"/>
            </a:solidFill>
          </c:spPr>
          <c:dLbls>
            <c:spPr>
              <a:noFill/>
              <a:ln>
                <a:noFill/>
              </a:ln>
              <a:effectLst/>
            </c:spPr>
            <c:showVal val="1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Педагогические работники учреждений дополнительного образования детей, тыс.руб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25.4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rgbClr val="92D050"/>
            </a:solidFill>
          </c:spPr>
          <c:dLbls>
            <c:spPr>
              <a:noFill/>
              <a:ln>
                <a:noFill/>
              </a:ln>
              <a:effectLst/>
            </c:spPr>
            <c:showVal val="1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Педагогические работники учреждений дополнительного образования детей, тыс.руб</c:v>
                </c:pt>
              </c:strCache>
            </c:strRef>
          </c:cat>
          <c:val>
            <c:numRef>
              <c:f>Лист1!$E$2</c:f>
              <c:numCache>
                <c:formatCode>General</c:formatCode>
                <c:ptCount val="1"/>
                <c:pt idx="0">
                  <c:v>30.7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rgbClr val="FFC000"/>
            </a:solidFill>
          </c:spPr>
          <c:dLbls>
            <c:spPr>
              <a:noFill/>
              <a:ln>
                <a:noFill/>
              </a:ln>
              <a:effectLst/>
            </c:spPr>
            <c:showVal val="1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Педагогические работники учреждений дополнительного образования детей, тыс.руб</c:v>
                </c:pt>
              </c:strCache>
            </c:strRef>
          </c:cat>
          <c:val>
            <c:numRef>
              <c:f>Лист1!$F$2</c:f>
              <c:numCache>
                <c:formatCode>General</c:formatCode>
                <c:ptCount val="1"/>
                <c:pt idx="0">
                  <c:v>34.4</c:v>
                </c:pt>
              </c:numCache>
            </c:numRef>
          </c:val>
        </c:ser>
        <c:dLbls>
          <c:showVal val="1"/>
        </c:dLbls>
        <c:overlap val="-25"/>
        <c:axId val="183363456"/>
        <c:axId val="183364992"/>
      </c:barChart>
      <c:catAx>
        <c:axId val="183363456"/>
        <c:scaling>
          <c:orientation val="minMax"/>
        </c:scaling>
        <c:axPos val="b"/>
        <c:numFmt formatCode="General" sourceLinked="0"/>
        <c:majorTickMark val="none"/>
        <c:tickLblPos val="nextTo"/>
        <c:crossAx val="183364992"/>
        <c:crosses val="autoZero"/>
        <c:auto val="1"/>
        <c:lblAlgn val="ctr"/>
        <c:lblOffset val="100"/>
      </c:catAx>
      <c:valAx>
        <c:axId val="183364992"/>
        <c:scaling>
          <c:orientation val="minMax"/>
        </c:scaling>
        <c:delete val="1"/>
        <c:axPos val="l"/>
        <c:numFmt formatCode="General" sourceLinked="1"/>
        <c:majorTickMark val="none"/>
        <c:tickLblPos val="nextTo"/>
        <c:crossAx val="183363456"/>
        <c:crosses val="autoZero"/>
        <c:crossBetween val="between"/>
      </c:valAx>
    </c:plotArea>
    <c:legend>
      <c:legendPos val="t"/>
      <c:layout/>
      <c:txPr>
        <a:bodyPr/>
        <a:lstStyle/>
        <a:p>
          <a:pPr>
            <a:defRPr sz="900"/>
          </a:pPr>
          <a:endParaRPr lang="ru-RU"/>
        </a:p>
      </c:txPr>
    </c:legend>
    <c:plotVisOnly val="1"/>
    <c:dispBlanksAs val="gap"/>
  </c:chart>
  <c:txPr>
    <a:bodyPr/>
    <a:lstStyle/>
    <a:p>
      <a:pPr>
        <a:defRPr sz="10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/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26"/>
  <c:chart>
    <c:autoTitleDeleted val="1"/>
    <c:plotArea>
      <c:layout>
        <c:manualLayout>
          <c:layoutTarget val="inner"/>
          <c:xMode val="edge"/>
          <c:yMode val="edge"/>
          <c:x val="7.3482210224204911E-2"/>
          <c:y val="0.29533064634684186"/>
          <c:w val="0.92651785084964711"/>
          <c:h val="0.46009151271622478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2014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showVal val="1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Средняя заработная плата работников учреждений культуры, тыс.руб.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19.399999999999999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2015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showVal val="1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Средняя заработная плата работников учреждений культуры, тыс.руб.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20.100000000000001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rgbClr val="00B0F0"/>
            </a:solidFill>
          </c:spPr>
          <c:dLbls>
            <c:spPr>
              <a:noFill/>
              <a:ln>
                <a:noFill/>
              </a:ln>
              <a:effectLst/>
            </c:spPr>
            <c:showVal val="1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Средняя заработная плата работников учреждений культуры, тыс.руб.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22.2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rgbClr val="99CC00"/>
            </a:solidFill>
          </c:spPr>
          <c:dLbls>
            <c:spPr>
              <a:noFill/>
              <a:ln>
                <a:noFill/>
              </a:ln>
              <a:effectLst/>
            </c:spPr>
            <c:showVal val="1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Средняя заработная плата работников учреждений культуры, тыс.руб.</c:v>
                </c:pt>
              </c:strCache>
            </c:strRef>
          </c:cat>
          <c:val>
            <c:numRef>
              <c:f>Лист1!$E$2</c:f>
              <c:numCache>
                <c:formatCode>General</c:formatCode>
                <c:ptCount val="1"/>
                <c:pt idx="0">
                  <c:v>26.6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rgbClr val="FFC000"/>
            </a:solidFill>
          </c:spPr>
          <c:dLbls>
            <c:spPr>
              <a:noFill/>
              <a:ln>
                <a:noFill/>
              </a:ln>
              <a:effectLst/>
            </c:spPr>
            <c:showVal val="1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Средняя заработная плата работников учреждений культуры, тыс.руб.</c:v>
                </c:pt>
              </c:strCache>
            </c:strRef>
          </c:cat>
          <c:val>
            <c:numRef>
              <c:f>Лист1!$F$2</c:f>
              <c:numCache>
                <c:formatCode>General</c:formatCode>
                <c:ptCount val="1"/>
                <c:pt idx="0">
                  <c:v>33.5</c:v>
                </c:pt>
              </c:numCache>
            </c:numRef>
          </c:val>
        </c:ser>
        <c:dLbls>
          <c:showVal val="1"/>
        </c:dLbls>
        <c:overlap val="-25"/>
        <c:axId val="183766400"/>
        <c:axId val="183788672"/>
      </c:barChart>
      <c:catAx>
        <c:axId val="183766400"/>
        <c:scaling>
          <c:orientation val="minMax"/>
        </c:scaling>
        <c:axPos val="b"/>
        <c:numFmt formatCode="General" sourceLinked="0"/>
        <c:majorTickMark val="none"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183788672"/>
        <c:crosses val="autoZero"/>
        <c:auto val="1"/>
        <c:lblAlgn val="ctr"/>
        <c:lblOffset val="100"/>
      </c:catAx>
      <c:valAx>
        <c:axId val="183788672"/>
        <c:scaling>
          <c:orientation val="minMax"/>
        </c:scaling>
        <c:delete val="1"/>
        <c:axPos val="l"/>
        <c:numFmt formatCode="General" sourceLinked="1"/>
        <c:majorTickMark val="none"/>
        <c:tickLblPos val="nextTo"/>
        <c:crossAx val="183766400"/>
        <c:crosses val="autoZero"/>
        <c:crossBetween val="between"/>
      </c:valAx>
    </c:plotArea>
    <c:legend>
      <c:legendPos val="t"/>
      <c:layout/>
    </c:legend>
    <c:plotVisOnly val="1"/>
    <c:dispBlanksAs val="gap"/>
  </c:chart>
  <c:txPr>
    <a:bodyPr/>
    <a:lstStyle/>
    <a:p>
      <a:pPr>
        <a:defRPr sz="10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/>
          <a:lstStyle/>
          <a:p>
            <a:pPr>
              <a:defRPr sz="18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r>
              <a:rPr lang="ru-RU" dirty="0" smtClean="0"/>
              <a:t>2018 </a:t>
            </a:r>
            <a:r>
              <a:rPr lang="ru-RU" dirty="0"/>
              <a:t>год</a:t>
            </a:r>
          </a:p>
        </c:rich>
      </c:tx>
      <c:layout>
        <c:manualLayout>
          <c:xMode val="edge"/>
          <c:yMode val="edge"/>
          <c:x val="0.43487920547097841"/>
          <c:y val="0.16454852874375409"/>
        </c:manualLayout>
      </c:layout>
    </c:title>
    <c:view3D>
      <c:rotX val="30"/>
      <c:perspective val="30"/>
    </c:view3D>
    <c:plotArea>
      <c:layout>
        <c:manualLayout>
          <c:layoutTarget val="inner"/>
          <c:xMode val="edge"/>
          <c:yMode val="edge"/>
          <c:x val="0.1454803716049807"/>
          <c:y val="0.31746681471760974"/>
          <c:w val="0.81154471885706203"/>
          <c:h val="0.63866316441030369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2018 год</c:v>
                </c:pt>
              </c:strCache>
            </c:strRef>
          </c:tx>
          <c:spPr>
            <a:ln>
              <a:solidFill>
                <a:srgbClr val="FFC000"/>
              </a:solidFill>
            </a:ln>
          </c:spPr>
          <c:explosion val="25"/>
          <c:dPt>
            <c:idx val="0"/>
            <c:spPr>
              <a:solidFill>
                <a:srgbClr val="FFFF66"/>
              </a:solidFill>
              <a:ln>
                <a:solidFill>
                  <a:srgbClr val="FFC000"/>
                </a:solidFill>
              </a:ln>
            </c:spPr>
          </c:dPt>
          <c:dPt>
            <c:idx val="1"/>
            <c:spPr>
              <a:solidFill>
                <a:srgbClr val="3FCD57"/>
              </a:solidFill>
              <a:ln>
                <a:solidFill>
                  <a:srgbClr val="00B050"/>
                </a:solidFill>
              </a:ln>
            </c:spPr>
          </c:dPt>
          <c:dPt>
            <c:idx val="2"/>
            <c:spPr>
              <a:solidFill>
                <a:schemeClr val="tx2">
                  <a:lumMod val="40000"/>
                  <a:lumOff val="60000"/>
                </a:schemeClr>
              </a:solidFill>
              <a:ln>
                <a:solidFill>
                  <a:srgbClr val="0070C0"/>
                </a:solidFill>
              </a:ln>
            </c:spPr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Percent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184010.9</c:v>
                </c:pt>
                <c:pt idx="1">
                  <c:v>15307.6</c:v>
                </c:pt>
                <c:pt idx="2">
                  <c:v>588277.30000000005</c:v>
                </c:pt>
              </c:numCache>
            </c:numRef>
          </c:val>
        </c:ser>
        <c:dLbls/>
      </c:pie3DChart>
    </c:plotArea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6"/>
  <c:chart>
    <c:autoTitleDeleted val="1"/>
    <c:view3D>
      <c:rAngAx val="1"/>
    </c:view3D>
    <c:plotArea>
      <c:layout>
        <c:manualLayout>
          <c:layoutTarget val="inner"/>
          <c:xMode val="edge"/>
          <c:yMode val="edge"/>
          <c:x val="0.51991274852234814"/>
          <c:y val="0"/>
          <c:w val="0.48008725147765186"/>
          <c:h val="0.99381498797277867"/>
        </c:manualLayout>
      </c:layout>
      <c:bar3DChart>
        <c:barDir val="bar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rgbClr val="0070C0"/>
            </a:solidFill>
          </c:spPr>
          <c:dLbls>
            <c:dLbl>
              <c:idx val="0"/>
              <c:layout>
                <c:manualLayout>
                  <c:x val="-3.5998870425435563E-3"/>
                  <c:y val="-4.8849405544919237E-3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1</a:t>
                    </a:r>
                    <a:r>
                      <a:rPr lang="en-US" dirty="0" smtClean="0"/>
                      <a:t>275,1</a:t>
                    </a:r>
                    <a:endParaRPr lang="en-US" dirty="0"/>
                  </a:p>
                </c:rich>
              </c:tx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1.4335670682599888E-3"/>
                  <c:y val="-4.6860816220232523E-3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289</a:t>
                    </a:r>
                    <a:endParaRPr lang="en-US" dirty="0"/>
                  </a:p>
                </c:rich>
              </c:tx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1.0696032541673739E-3"/>
                  <c:y val="-4.8849405544919237E-3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335</a:t>
                    </a:r>
                    <a:endParaRPr lang="en-US" dirty="0"/>
                  </a:p>
                </c:rich>
              </c:tx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6.1281028547033017E-2"/>
                  <c:y val="-5.2436354741038263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2 </a:t>
                    </a:r>
                    <a:r>
                      <a:rPr lang="en-US" dirty="0" smtClean="0"/>
                      <a:t>797,9</a:t>
                    </a:r>
                    <a:endParaRPr lang="en-US" dirty="0"/>
                  </a:p>
                </c:rich>
              </c:tx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3.9268570598754949E-4"/>
                  <c:y val="-4.6860816220232523E-3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6</a:t>
                    </a:r>
                    <a:r>
                      <a:rPr lang="en-US" dirty="0" smtClean="0"/>
                      <a:t>95,2</a:t>
                    </a:r>
                    <a:endParaRPr lang="en-US" dirty="0"/>
                  </a:p>
                </c:rich>
              </c:tx>
              <c:showVal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Val val="1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Единая дежурно-диспетчерской служба</c:v>
                </c:pt>
                <c:pt idx="1">
                  <c:v>Мероприятия по гражданской обороне, защите населения и территории  поселения от чрезвычайных ситуаций природного и техногенного характера</c:v>
                </c:pt>
                <c:pt idx="2">
                  <c:v>Секретное делопроизводство</c:v>
                </c:pt>
                <c:pt idx="3">
                  <c:v>Полномочия по исполнению бюджета</c:v>
                </c:pt>
                <c:pt idx="4">
                  <c:v>Полномочия по содержанию и обслуживанию системы оповещения</c:v>
                </c:pt>
              </c:strCache>
            </c:strRef>
          </c:cat>
          <c:val>
            <c:numRef>
              <c:f>Лист1!$B$2:$B$6</c:f>
              <c:numCache>
                <c:formatCode>#,##0.00;[Red]\-#,##0.00;0.00</c:formatCode>
                <c:ptCount val="5"/>
                <c:pt idx="0">
                  <c:v>1275.0999999999999</c:v>
                </c:pt>
                <c:pt idx="1">
                  <c:v>289</c:v>
                </c:pt>
                <c:pt idx="2">
                  <c:v>335</c:v>
                </c:pt>
                <c:pt idx="3">
                  <c:v>2797.9</c:v>
                </c:pt>
                <c:pt idx="4">
                  <c:v>695.2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</c:spPr>
          <c:dLbls>
            <c:dLbl>
              <c:idx val="3"/>
              <c:layout>
                <c:manualLayout>
                  <c:x val="-6.4199172763558396E-2"/>
                  <c:y val="3.6984433256202688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2</a:t>
                    </a:r>
                    <a:r>
                      <a:rPr lang="ru-RU" dirty="0" smtClean="0"/>
                      <a:t> </a:t>
                    </a:r>
                    <a:r>
                      <a:rPr lang="en-US" dirty="0" smtClean="0"/>
                      <a:t>797,9</a:t>
                    </a:r>
                    <a:endParaRPr lang="en-US" dirty="0"/>
                  </a:p>
                </c:rich>
              </c:tx>
              <c:showVal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Val val="1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Единая дежурно-диспетчерской служба</c:v>
                </c:pt>
                <c:pt idx="1">
                  <c:v>Мероприятия по гражданской обороне, защите населения и территории  поселения от чрезвычайных ситуаций природного и техногенного характера</c:v>
                </c:pt>
                <c:pt idx="2">
                  <c:v>Секретное делопроизводство</c:v>
                </c:pt>
                <c:pt idx="3">
                  <c:v>Полномочия по исполнению бюджета</c:v>
                </c:pt>
                <c:pt idx="4">
                  <c:v>Полномочия по содержанию и обслуживанию системы оповещения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1275.0999999999999</c:v>
                </c:pt>
                <c:pt idx="1">
                  <c:v>289</c:v>
                </c:pt>
                <c:pt idx="2">
                  <c:v>335</c:v>
                </c:pt>
                <c:pt idx="3">
                  <c:v>2797.9</c:v>
                </c:pt>
                <c:pt idx="4">
                  <c:v>695.2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</c:spPr>
          <c:dLbls>
            <c:dLbl>
              <c:idx val="3"/>
              <c:layout>
                <c:manualLayout>
                  <c:x val="-6.4199172763558396E-2"/>
                  <c:y val="-5.2834904651718152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2</a:t>
                    </a:r>
                    <a:r>
                      <a:rPr lang="ru-RU" dirty="0" smtClean="0"/>
                      <a:t> </a:t>
                    </a:r>
                    <a:r>
                      <a:rPr lang="en-US" dirty="0" smtClean="0"/>
                      <a:t>797,9</a:t>
                    </a:r>
                    <a:endParaRPr lang="en-US" dirty="0"/>
                  </a:p>
                </c:rich>
              </c:tx>
              <c:showVal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Val val="1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Единая дежурно-диспетчерской служба</c:v>
                </c:pt>
                <c:pt idx="1">
                  <c:v>Мероприятия по гражданской обороне, защите населения и территории  поселения от чрезвычайных ситуаций природного и техногенного характера</c:v>
                </c:pt>
                <c:pt idx="2">
                  <c:v>Секретное делопроизводство</c:v>
                </c:pt>
                <c:pt idx="3">
                  <c:v>Полномочия по исполнению бюджета</c:v>
                </c:pt>
                <c:pt idx="4">
                  <c:v>Полномочия по содержанию и обслуживанию системы оповещения</c:v>
                </c:pt>
              </c:strCache>
            </c:strRef>
          </c:cat>
          <c:val>
            <c:numRef>
              <c:f>Лист1!$D$2:$D$6</c:f>
              <c:numCache>
                <c:formatCode>General</c:formatCode>
                <c:ptCount val="5"/>
                <c:pt idx="0">
                  <c:v>1275.0999999999999</c:v>
                </c:pt>
                <c:pt idx="1">
                  <c:v>289</c:v>
                </c:pt>
                <c:pt idx="2">
                  <c:v>335</c:v>
                </c:pt>
                <c:pt idx="3">
                  <c:v>2797.9</c:v>
                </c:pt>
                <c:pt idx="4">
                  <c:v>695.2</c:v>
                </c:pt>
              </c:numCache>
            </c:numRef>
          </c:val>
        </c:ser>
        <c:dLbls>
          <c:showVal val="1"/>
        </c:dLbls>
        <c:gapWidth val="95"/>
        <c:gapDepth val="95"/>
        <c:shape val="cylinder"/>
        <c:axId val="185120256"/>
        <c:axId val="185121792"/>
        <c:axId val="0"/>
      </c:bar3DChart>
      <c:catAx>
        <c:axId val="185120256"/>
        <c:scaling>
          <c:orientation val="minMax"/>
        </c:scaling>
        <c:axPos val="l"/>
        <c:numFmt formatCode="General" sourceLinked="0"/>
        <c:majorTickMark val="none"/>
        <c:tickLblPos val="nextTo"/>
        <c:crossAx val="185121792"/>
        <c:crosses val="autoZero"/>
        <c:auto val="1"/>
        <c:lblAlgn val="ctr"/>
        <c:lblOffset val="100"/>
      </c:catAx>
      <c:valAx>
        <c:axId val="185121792"/>
        <c:scaling>
          <c:orientation val="minMax"/>
        </c:scaling>
        <c:delete val="1"/>
        <c:axPos val="b"/>
        <c:numFmt formatCode="#,##0.00;[Red]\-#,##0.00;0.00" sourceLinked="1"/>
        <c:majorTickMark val="none"/>
        <c:tickLblPos val="nextTo"/>
        <c:crossAx val="18512025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512507005269434"/>
          <c:y val="0.53615529967375497"/>
          <c:w val="0.13704378918234325"/>
          <c:h val="0.25761124657779416"/>
        </c:manualLayout>
      </c:layout>
    </c:legend>
    <c:plotVisOnly val="1"/>
    <c:dispBlanksAs val="gap"/>
  </c:chart>
  <c:txPr>
    <a:bodyPr/>
    <a:lstStyle/>
    <a:p>
      <a:pPr>
        <a:defRPr sz="8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/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AngAx val="1"/>
    </c:view3D>
    <c:plotArea>
      <c:layout>
        <c:manualLayout>
          <c:layoutTarget val="inner"/>
          <c:xMode val="edge"/>
          <c:yMode val="edge"/>
          <c:x val="0.46900331475978307"/>
          <c:y val="2.0450545088706622E-2"/>
          <c:w val="0.32427471594226598"/>
          <c:h val="0.91619509330013882"/>
        </c:manualLayout>
      </c:layout>
      <c:bar3DChart>
        <c:barDir val="bar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rgbClr val="FFC000"/>
            </a:solidFill>
          </c:spPr>
          <c:dLbls>
            <c:dLbl>
              <c:idx val="0"/>
              <c:layout>
                <c:manualLayout>
                  <c:x val="-5.0770312983898641E-3"/>
                  <c:y val="1.729126092405866E-3"/>
                </c:manualLayout>
              </c:layout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1.3198009773443E-3"/>
                  <c:y val="1.9704342949184782E-3"/>
                </c:manualLayout>
              </c:layout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1.0212930056790882E-3"/>
                  <c:y val="-9.8122449472864948E-4"/>
                </c:manualLayout>
              </c:layout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2.7730647742375673E-3"/>
                  <c:y val="-1.9624489894572985E-3"/>
                </c:manualLayout>
              </c:layout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2.334459686736381E-3"/>
                  <c:y val="-9.8122449472859549E-4"/>
                </c:manualLayout>
              </c:layout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3.1436452807082154E-3"/>
                  <c:y val="-3.9654482561688551E-3"/>
                </c:manualLayout>
              </c:layout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-4.7950881899782673E-2"/>
                  <c:y val="-2.7771721695859421E-3"/>
                </c:manualLayout>
              </c:layout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0.12642629281714343"/>
                  <c:y val="-6.385380173846285E-3"/>
                </c:manualLayout>
              </c:layout>
              <c:showVal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Val val="1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Лист1!$A$2:$A$7</c:f>
              <c:strCache>
                <c:ptCount val="6"/>
                <c:pt idx="0">
                  <c:v>Полномочия по предоставление гражданам субсидий на оплату жилых помещений и коммунальных услуг</c:v>
                </c:pt>
                <c:pt idx="1">
                  <c:v>Полномочия по хранению, комплектованию, учету и использованию архивных документов, относящихся к государственной собственности Иркутской области</c:v>
                </c:pt>
                <c:pt idx="2">
                  <c:v>Полномочия в сфере труда</c:v>
                </c:pt>
                <c:pt idx="3">
                  <c:v>Полномочия по определению персонального состава и обеспечению деятельности районных (городских), районных в городах комиссий по делам несовершеннолетних и защите их прав</c:v>
                </c:pt>
                <c:pt idx="4">
                  <c:v>Полномочия субъектов РФ по определению персонального состава и обеспечению деятельности административных комиссий</c:v>
                </c:pt>
                <c:pt idx="5">
                  <c:v>Полномочия по определению перечня должностных лиц органов местного самоуправления, уполномоченных составлять протоколы об административных правонарушениях, предусмотренных отдельными законами Иркутской области об административной ответственности</c:v>
                </c:pt>
              </c:strCache>
            </c:strRef>
          </c:cat>
          <c:val>
            <c:numRef>
              <c:f>Лист1!$B$2:$B$7</c:f>
              <c:numCache>
                <c:formatCode>#,##0.00;[Red]\-#,##0.00;0.00</c:formatCode>
                <c:ptCount val="6"/>
                <c:pt idx="0">
                  <c:v>2327.6999999999998</c:v>
                </c:pt>
                <c:pt idx="1">
                  <c:v>329.7</c:v>
                </c:pt>
                <c:pt idx="2">
                  <c:v>605.20000000000005</c:v>
                </c:pt>
                <c:pt idx="3">
                  <c:v>1219.2</c:v>
                </c:pt>
                <c:pt idx="4">
                  <c:v>1210.4000000000001</c:v>
                </c:pt>
                <c:pt idx="5">
                  <c:v>0.70000000000000007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rgbClr val="FF99FF"/>
            </a:solidFill>
          </c:spPr>
          <c:dLbls>
            <c:dLbl>
              <c:idx val="6"/>
              <c:layout>
                <c:manualLayout>
                  <c:x val="-0.12330226774229826"/>
                  <c:y val="-2.7771721695859421E-3"/>
                </c:manualLayout>
              </c:layout>
              <c:showVal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Val val="1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Лист1!$A$2:$A$7</c:f>
              <c:strCache>
                <c:ptCount val="6"/>
                <c:pt idx="0">
                  <c:v>Полномочия по предоставление гражданам субсидий на оплату жилых помещений и коммунальных услуг</c:v>
                </c:pt>
                <c:pt idx="1">
                  <c:v>Полномочия по хранению, комплектованию, учету и использованию архивных документов, относящихся к государственной собственности Иркутской области</c:v>
                </c:pt>
                <c:pt idx="2">
                  <c:v>Полномочия в сфере труда</c:v>
                </c:pt>
                <c:pt idx="3">
                  <c:v>Полномочия по определению персонального состава и обеспечению деятельности районных (городских), районных в городах комиссий по делам несовершеннолетних и защите их прав</c:v>
                </c:pt>
                <c:pt idx="4">
                  <c:v>Полномочия субъектов РФ по определению персонального состава и обеспечению деятельности административных комиссий</c:v>
                </c:pt>
                <c:pt idx="5">
                  <c:v>Полномочия по определению перечня должностных лиц органов местного самоуправления, уполномоченных составлять протоколы об административных правонарушениях, предусмотренных отдельными законами Иркутской области об административной ответственности</c:v>
                </c:pt>
              </c:strCache>
            </c:strRef>
          </c:cat>
          <c:val>
            <c:numRef>
              <c:f>Лист1!$C$2:$C$7</c:f>
              <c:numCache>
                <c:formatCode>#,##0.00;[Red]\-#,##0.00;0.00</c:formatCode>
                <c:ptCount val="6"/>
                <c:pt idx="0">
                  <c:v>2327.6999999999998</c:v>
                </c:pt>
                <c:pt idx="1">
                  <c:v>329.7</c:v>
                </c:pt>
                <c:pt idx="2">
                  <c:v>605.20000000000005</c:v>
                </c:pt>
                <c:pt idx="3">
                  <c:v>1219.2</c:v>
                </c:pt>
                <c:pt idx="4">
                  <c:v>1210.4000000000001</c:v>
                </c:pt>
                <c:pt idx="5">
                  <c:v>0.70000000000000007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rgbClr val="F2A6A6"/>
            </a:solidFill>
          </c:spPr>
          <c:dLbls>
            <c:dLbl>
              <c:idx val="6"/>
              <c:layout>
                <c:manualLayout>
                  <c:x val="-0.12672733073513992"/>
                  <c:y val="-8.3315165087578386E-3"/>
                </c:manualLayout>
              </c:layout>
              <c:showVal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Val val="1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Лист1!$A$2:$A$7</c:f>
              <c:strCache>
                <c:ptCount val="6"/>
                <c:pt idx="0">
                  <c:v>Полномочия по предоставление гражданам субсидий на оплату жилых помещений и коммунальных услуг</c:v>
                </c:pt>
                <c:pt idx="1">
                  <c:v>Полномочия по хранению, комплектованию, учету и использованию архивных документов, относящихся к государственной собственности Иркутской области</c:v>
                </c:pt>
                <c:pt idx="2">
                  <c:v>Полномочия в сфере труда</c:v>
                </c:pt>
                <c:pt idx="3">
                  <c:v>Полномочия по определению персонального состава и обеспечению деятельности районных (городских), районных в городах комиссий по делам несовершеннолетних и защите их прав</c:v>
                </c:pt>
                <c:pt idx="4">
                  <c:v>Полномочия субъектов РФ по определению персонального состава и обеспечению деятельности административных комиссий</c:v>
                </c:pt>
                <c:pt idx="5">
                  <c:v>Полномочия по определению перечня должностных лиц органов местного самоуправления, уполномоченных составлять протоколы об административных правонарушениях, предусмотренных отдельными законами Иркутской области об административной ответственности</c:v>
                </c:pt>
              </c:strCache>
            </c:strRef>
          </c:cat>
          <c:val>
            <c:numRef>
              <c:f>Лист1!$D$2:$D$7</c:f>
              <c:numCache>
                <c:formatCode>#,##0.00;[Red]\-#,##0.00;0.00</c:formatCode>
                <c:ptCount val="6"/>
                <c:pt idx="0">
                  <c:v>2327.6999999999998</c:v>
                </c:pt>
                <c:pt idx="1">
                  <c:v>329.7</c:v>
                </c:pt>
                <c:pt idx="2">
                  <c:v>605.20000000000005</c:v>
                </c:pt>
                <c:pt idx="3">
                  <c:v>1219.2</c:v>
                </c:pt>
                <c:pt idx="4">
                  <c:v>1210.4000000000001</c:v>
                </c:pt>
                <c:pt idx="5">
                  <c:v>0.70000000000000007</c:v>
                </c:pt>
              </c:numCache>
            </c:numRef>
          </c:val>
        </c:ser>
        <c:dLbls>
          <c:showVal val="1"/>
        </c:dLbls>
        <c:gapWidth val="95"/>
        <c:gapDepth val="95"/>
        <c:shape val="cylinder"/>
        <c:axId val="185064064"/>
        <c:axId val="185155968"/>
        <c:axId val="0"/>
      </c:bar3DChart>
      <c:catAx>
        <c:axId val="185064064"/>
        <c:scaling>
          <c:orientation val="minMax"/>
        </c:scaling>
        <c:axPos val="l"/>
        <c:numFmt formatCode="General" sourceLinked="0"/>
        <c:majorTickMark val="none"/>
        <c:tickLblPos val="nextTo"/>
        <c:txPr>
          <a:bodyPr/>
          <a:lstStyle/>
          <a:p>
            <a:pPr>
              <a:defRPr sz="700"/>
            </a:pPr>
            <a:endParaRPr lang="ru-RU"/>
          </a:p>
        </c:txPr>
        <c:crossAx val="185155968"/>
        <c:crosses val="autoZero"/>
        <c:auto val="1"/>
        <c:lblAlgn val="ctr"/>
        <c:lblOffset val="100"/>
      </c:catAx>
      <c:valAx>
        <c:axId val="185155968"/>
        <c:scaling>
          <c:orientation val="minMax"/>
        </c:scaling>
        <c:delete val="1"/>
        <c:axPos val="b"/>
        <c:numFmt formatCode="#,##0.00;[Red]\-#,##0.00;0.00" sourceLinked="1"/>
        <c:majorTickMark val="none"/>
        <c:tickLblPos val="nextTo"/>
        <c:crossAx val="18506406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2234915211070325"/>
          <c:y val="0.44812230985029577"/>
          <c:w val="0.14137811193412145"/>
          <c:h val="0.21333694601841771"/>
        </c:manualLayout>
      </c:layout>
      <c:txPr>
        <a:bodyPr/>
        <a:lstStyle/>
        <a:p>
          <a:pPr>
            <a:defRPr sz="1200"/>
          </a:pPr>
          <a:endParaRPr lang="ru-RU"/>
        </a:p>
      </c:txPr>
    </c:legend>
    <c:plotVisOnly val="1"/>
    <c:dispBlanksAs val="gap"/>
  </c:chart>
  <c:txPr>
    <a:bodyPr/>
    <a:lstStyle/>
    <a:p>
      <a:pPr>
        <a:defRPr sz="8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/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AngAx val="1"/>
    </c:view3D>
    <c:plotArea>
      <c:layout>
        <c:manualLayout>
          <c:layoutTarget val="inner"/>
          <c:xMode val="edge"/>
          <c:yMode val="edge"/>
          <c:x val="0.38117117525818056"/>
          <c:y val="0.21419254360715193"/>
          <c:w val="0.61882882474181966"/>
          <c:h val="0.49504826122081586"/>
        </c:manualLayout>
      </c:layout>
      <c:bar3DChart>
        <c:barDir val="bar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rgbClr val="FFC000"/>
            </a:solidFill>
          </c:spPr>
          <c:dLbls>
            <c:dLbl>
              <c:idx val="0"/>
              <c:layout>
                <c:manualLayout>
                  <c:x val="-0.12803237898008651"/>
                  <c:y val="-2.2125917376249488E-2"/>
                </c:manualLayout>
              </c:layout>
              <c:showVal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Val val="1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 Субсидия на формирование районных фондов финансовой поддержки поселений Иркутской области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56676.6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rgbClr val="FF99FF"/>
            </a:solidFill>
          </c:spPr>
          <c:dLbls>
            <c:dLbl>
              <c:idx val="0"/>
              <c:layout>
                <c:manualLayout>
                  <c:x val="-0.12129383271797672"/>
                  <c:y val="-2.2125917376249488E-2"/>
                </c:manualLayout>
              </c:layout>
              <c:showVal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Val val="1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 Субсидия на формирование районных фондов финансовой поддержки поселений Иркутской области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42255.4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rgbClr val="F2A6A6"/>
            </a:solidFill>
          </c:spPr>
          <c:dLbls>
            <c:dLbl>
              <c:idx val="0"/>
              <c:layout>
                <c:manualLayout>
                  <c:x val="-0.12129383271797672"/>
                  <c:y val="-2.2125917376249488E-2"/>
                </c:manualLayout>
              </c:layout>
              <c:showVal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Val val="1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 Субсидия на формирование районных фондов финансовой поддержки поселений Иркутской области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44966.5</c:v>
                </c:pt>
              </c:numCache>
            </c:numRef>
          </c:val>
        </c:ser>
        <c:dLbls>
          <c:showVal val="1"/>
        </c:dLbls>
        <c:shape val="cylinder"/>
        <c:axId val="185223808"/>
        <c:axId val="185241984"/>
        <c:axId val="0"/>
      </c:bar3DChart>
      <c:catAx>
        <c:axId val="185223808"/>
        <c:scaling>
          <c:orientation val="minMax"/>
        </c:scaling>
        <c:axPos val="l"/>
        <c:numFmt formatCode="General" sourceLinked="0"/>
        <c:majorTickMark val="none"/>
        <c:tickLblPos val="nextTo"/>
        <c:crossAx val="185241984"/>
        <c:crosses val="autoZero"/>
        <c:auto val="1"/>
        <c:lblAlgn val="ctr"/>
        <c:lblOffset val="100"/>
      </c:catAx>
      <c:valAx>
        <c:axId val="185241984"/>
        <c:scaling>
          <c:orientation val="minMax"/>
        </c:scaling>
        <c:delete val="1"/>
        <c:axPos val="b"/>
        <c:numFmt formatCode="General" sourceLinked="1"/>
        <c:tickLblPos val="nextTo"/>
        <c:crossAx val="185223808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800">
          <a:latin typeface="Times New Roman" pitchFamily="18" charset="0"/>
          <a:cs typeface="Times New Roman" pitchFamily="18" charset="0"/>
        </a:defRPr>
      </a:pPr>
      <a:endParaRPr lang="ru-RU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/>
          <a:lstStyle/>
          <a:p>
            <a:pPr>
              <a:defRPr sz="18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r>
              <a:rPr lang="ru-RU" dirty="0" smtClean="0"/>
              <a:t>2019 </a:t>
            </a:r>
            <a:r>
              <a:rPr lang="ru-RU" dirty="0"/>
              <a:t>год</a:t>
            </a:r>
          </a:p>
        </c:rich>
      </c:tx>
      <c:layout>
        <c:manualLayout>
          <c:xMode val="edge"/>
          <c:yMode val="edge"/>
          <c:x val="0.3987193087928439"/>
          <c:y val="0.13769551399050897"/>
        </c:manualLayout>
      </c:layout>
    </c:title>
    <c:view3D>
      <c:rotX val="30"/>
      <c:perspective val="30"/>
    </c:view3D>
    <c:plotArea>
      <c:layout>
        <c:manualLayout>
          <c:layoutTarget val="inner"/>
          <c:xMode val="edge"/>
          <c:yMode val="edge"/>
          <c:x val="0.16577875298691072"/>
          <c:y val="0.28358059421969001"/>
          <c:w val="0.83161855491169867"/>
          <c:h val="0.6414685039370077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2019 год</c:v>
                </c:pt>
              </c:strCache>
            </c:strRef>
          </c:tx>
          <c:explosion val="25"/>
          <c:dPt>
            <c:idx val="0"/>
            <c:spPr>
              <a:solidFill>
                <a:srgbClr val="FFFF66"/>
              </a:solidFill>
              <a:ln>
                <a:solidFill>
                  <a:srgbClr val="FFC000"/>
                </a:solidFill>
              </a:ln>
            </c:spPr>
          </c:dPt>
          <c:dPt>
            <c:idx val="1"/>
            <c:spPr>
              <a:solidFill>
                <a:srgbClr val="3FCD57"/>
              </a:solidFill>
              <a:ln>
                <a:solidFill>
                  <a:srgbClr val="00B050"/>
                </a:solidFill>
              </a:ln>
            </c:spPr>
          </c:dPt>
          <c:dPt>
            <c:idx val="2"/>
            <c:spPr>
              <a:solidFill>
                <a:schemeClr val="tx2">
                  <a:lumMod val="40000"/>
                  <a:lumOff val="60000"/>
                </a:schemeClr>
              </a:solidFill>
              <a:ln>
                <a:solidFill>
                  <a:srgbClr val="00B0F0"/>
                </a:solidFill>
              </a:ln>
            </c:spPr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Percent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185601</c:v>
                </c:pt>
                <c:pt idx="1">
                  <c:v>15413</c:v>
                </c:pt>
                <c:pt idx="2">
                  <c:v>556488.80000000005</c:v>
                </c:pt>
              </c:numCache>
            </c:numRef>
          </c:val>
        </c:ser>
        <c:dLbls/>
      </c:pie3DChart>
    </c:plotArea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perspective val="30"/>
    </c:view3D>
    <c:plotArea>
      <c:layout>
        <c:manualLayout>
          <c:layoutTarget val="inner"/>
          <c:xMode val="edge"/>
          <c:yMode val="edge"/>
          <c:x val="0"/>
          <c:y val="2.1023239453008594E-3"/>
          <c:w val="0.83545286739797564"/>
          <c:h val="0.92464729746957086"/>
        </c:manualLayout>
      </c:layout>
      <c:bar3D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spPr>
            <a:solidFill>
              <a:srgbClr val="FFFF66"/>
            </a:solidFill>
          </c:spPr>
          <c:dLbls>
            <c:dLbl>
              <c:idx val="0"/>
              <c:layout>
                <c:manualLayout>
                  <c:x val="1.3752755757371365E-2"/>
                  <c:y val="-9.2005210676099902E-3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2.0163352260511573E-2"/>
                  <c:y val="0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1.1761955485298417E-2"/>
                  <c:y val="5.0331294849840381E-3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/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Лист1!$A$2:$A$6</c:f>
              <c:strCache>
                <c:ptCount val="4"/>
                <c:pt idx="0">
                  <c:v>2017</c:v>
                </c:pt>
                <c:pt idx="1">
                  <c:v>Доходы на 2018 год</c:v>
                </c:pt>
                <c:pt idx="2">
                  <c:v>Доходы на 2019 год</c:v>
                </c:pt>
                <c:pt idx="3">
                  <c:v>Доходы на 2020 год</c:v>
                </c:pt>
              </c:strCache>
            </c:strRef>
          </c:cat>
          <c:val>
            <c:numRef>
              <c:f>Лист1!$B$2:$B$6</c:f>
              <c:numCache>
                <c:formatCode>#,##0</c:formatCode>
                <c:ptCount val="4"/>
                <c:pt idx="0">
                  <c:v>184307</c:v>
                </c:pt>
                <c:pt idx="1">
                  <c:v>184010.9</c:v>
                </c:pt>
                <c:pt idx="2">
                  <c:v>185601</c:v>
                </c:pt>
                <c:pt idx="3">
                  <c:v>187439.8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Неналоговые доходы</c:v>
                </c:pt>
              </c:strCache>
            </c:strRef>
          </c:tx>
          <c:spPr>
            <a:solidFill>
              <a:srgbClr val="00B050"/>
            </a:solidFill>
          </c:spPr>
          <c:dLbls>
            <c:dLbl>
              <c:idx val="0"/>
              <c:layout>
                <c:manualLayout>
                  <c:x val="-1.884426681407244E-3"/>
                  <c:y val="-2.6973016481319285E-2"/>
                </c:manualLayout>
              </c:layout>
              <c:showVal val="1"/>
              <c:separator>; 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6802793550426307E-3"/>
                  <c:y val="-3.0198776909904208E-2"/>
                </c:manualLayout>
              </c:layout>
              <c:showVal val="1"/>
              <c:separator>; 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1.6802793550426307E-3"/>
                  <c:y val="-2.76822121674122E-2"/>
                </c:manualLayout>
              </c:layout>
              <c:showVal val="1"/>
              <c:separator>; 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6.5701934637438361E-3"/>
                  <c:y val="-2.0924384095079084E-2"/>
                </c:manualLayout>
              </c:layout>
              <c:showVal val="1"/>
              <c:separator>; 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/>
                </a:pPr>
                <a:endParaRPr lang="ru-RU"/>
              </a:p>
            </c:txPr>
            <c:showVal val="1"/>
            <c:separator>; </c:separator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4"/>
                <c:pt idx="0">
                  <c:v>2017</c:v>
                </c:pt>
                <c:pt idx="1">
                  <c:v>Доходы на 2018 год</c:v>
                </c:pt>
                <c:pt idx="2">
                  <c:v>Доходы на 2019 год</c:v>
                </c:pt>
                <c:pt idx="3">
                  <c:v>Доходы на 2020 год</c:v>
                </c:pt>
              </c:strCache>
            </c:strRef>
          </c:cat>
          <c:val>
            <c:numRef>
              <c:f>Лист1!$C$2:$C$6</c:f>
              <c:numCache>
                <c:formatCode>#,##0</c:formatCode>
                <c:ptCount val="4"/>
                <c:pt idx="0">
                  <c:v>16094.2</c:v>
                </c:pt>
                <c:pt idx="1">
                  <c:v>15307.7</c:v>
                </c:pt>
                <c:pt idx="2">
                  <c:v>15413</c:v>
                </c:pt>
                <c:pt idx="3">
                  <c:v>15411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solidFill>
              <a:srgbClr val="CCFFFF"/>
            </a:solidFill>
          </c:spPr>
          <c:dPt>
            <c:idx val="0"/>
          </c:dPt>
          <c:dLbls>
            <c:dLbl>
              <c:idx val="0"/>
              <c:layout>
                <c:manualLayout>
                  <c:x val="-1.3888890407796541E-3"/>
                  <c:y val="-2.1193058446571576E-2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/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Лист1!$A$2:$A$6</c:f>
              <c:strCache>
                <c:ptCount val="4"/>
                <c:pt idx="0">
                  <c:v>2017</c:v>
                </c:pt>
                <c:pt idx="1">
                  <c:v>Доходы на 2018 год</c:v>
                </c:pt>
                <c:pt idx="2">
                  <c:v>Доходы на 2019 год</c:v>
                </c:pt>
                <c:pt idx="3">
                  <c:v>Доходы на 2020 год</c:v>
                </c:pt>
              </c:strCache>
            </c:strRef>
          </c:cat>
          <c:val>
            <c:numRef>
              <c:f>Лист1!$D$2:$D$6</c:f>
              <c:numCache>
                <c:formatCode>#,##0</c:formatCode>
                <c:ptCount val="4"/>
                <c:pt idx="0">
                  <c:v>701194.9</c:v>
                </c:pt>
                <c:pt idx="1">
                  <c:v>678268</c:v>
                </c:pt>
                <c:pt idx="2">
                  <c:v>580963</c:v>
                </c:pt>
                <c:pt idx="3">
                  <c:v>583379</c:v>
                </c:pt>
              </c:numCache>
            </c:numRef>
          </c:val>
        </c:ser>
        <c:dLbls/>
        <c:shape val="box"/>
        <c:axId val="121784192"/>
        <c:axId val="121785728"/>
        <c:axId val="0"/>
      </c:bar3DChart>
      <c:catAx>
        <c:axId val="121784192"/>
        <c:scaling>
          <c:orientation val="minMax"/>
        </c:scaling>
        <c:delete val="1"/>
        <c:axPos val="b"/>
        <c:numFmt formatCode="General" sourceLinked="1"/>
        <c:tickLblPos val="nextTo"/>
        <c:crossAx val="121785728"/>
        <c:crosses val="autoZero"/>
        <c:auto val="1"/>
        <c:lblAlgn val="ctr"/>
        <c:lblOffset val="100"/>
      </c:catAx>
      <c:valAx>
        <c:axId val="121785728"/>
        <c:scaling>
          <c:orientation val="minMax"/>
        </c:scaling>
        <c:delete val="1"/>
        <c:axPos val="l"/>
        <c:majorGridlines/>
        <c:numFmt formatCode="#,##0" sourceLinked="1"/>
        <c:tickLblPos val="nextTo"/>
        <c:crossAx val="121784192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600">
          <a:solidFill>
            <a:schemeClr val="tx1">
              <a:lumMod val="95000"/>
              <a:lumOff val="5000"/>
            </a:schemeClr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/>
  <c:userShapes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otX val="50"/>
      <c:rotY val="20"/>
      <c:depthPercent val="100"/>
      <c:perspective val="30"/>
    </c:view3D>
    <c:plotArea>
      <c:layout>
        <c:manualLayout>
          <c:layoutTarget val="inner"/>
          <c:xMode val="edge"/>
          <c:yMode val="edge"/>
          <c:x val="0.1849948600174979"/>
          <c:y val="0.18553893263342089"/>
          <c:w val="0.26223468941382327"/>
          <c:h val="0.34964625255176429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2018 год</c:v>
                </c:pt>
              </c:strCache>
            </c:strRef>
          </c:tx>
          <c:explosion val="25"/>
          <c:dPt>
            <c:idx val="0"/>
            <c:spPr>
              <a:solidFill>
                <a:srgbClr val="FC4C59"/>
              </a:solidFill>
            </c:spPr>
          </c:dPt>
          <c:dPt>
            <c:idx val="1"/>
            <c:spPr>
              <a:solidFill>
                <a:schemeClr val="accent5">
                  <a:lumMod val="50000"/>
                </a:schemeClr>
              </a:solidFill>
            </c:spPr>
          </c:dPt>
          <c:dPt>
            <c:idx val="2"/>
            <c:spPr>
              <a:solidFill>
                <a:schemeClr val="accent6">
                  <a:lumMod val="75000"/>
                </a:schemeClr>
              </a:solidFill>
            </c:spPr>
          </c:dPt>
          <c:dPt>
            <c:idx val="4"/>
            <c:spPr>
              <a:solidFill>
                <a:srgbClr val="FF0000"/>
              </a:solidFill>
            </c:spPr>
          </c:dPt>
          <c:dPt>
            <c:idx val="5"/>
            <c:spPr>
              <a:solidFill>
                <a:schemeClr val="accent3">
                  <a:lumMod val="50000"/>
                </a:schemeClr>
              </a:solidFill>
            </c:spPr>
          </c:dPt>
          <c:dPt>
            <c:idx val="6"/>
            <c:spPr>
              <a:solidFill>
                <a:schemeClr val="tx1"/>
              </a:solidFill>
            </c:spPr>
          </c:dPt>
          <c:dPt>
            <c:idx val="8"/>
            <c:spPr>
              <a:solidFill>
                <a:srgbClr val="10A40C"/>
              </a:solidFill>
            </c:spPr>
          </c:dPt>
          <c:dLbls>
            <c:dLbl>
              <c:idx val="0"/>
              <c:layout>
                <c:manualLayout>
                  <c:x val="-5.6248687664041987E-2"/>
                  <c:y val="-0.11676450860309127"/>
                </c:manualLayout>
              </c:layout>
              <c:dLblPos val="bestFit"/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3.2152230971128616E-4"/>
                  <c:y val="-6.6873724117818625E-3"/>
                </c:manualLayout>
              </c:layout>
              <c:dLblPos val="bestFit"/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2.3561898512685915E-3"/>
                  <c:y val="-2.0842957130358688E-2"/>
                </c:manualLayout>
              </c:layout>
              <c:dLblPos val="bestFit"/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2.3366579177602792E-2"/>
                  <c:y val="-5.9410323709536327E-2"/>
                </c:manualLayout>
              </c:layout>
              <c:dLblPos val="bestFit"/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5.2179680664916891E-2"/>
                  <c:y val="-3.5154418197725287E-2"/>
                </c:manualLayout>
              </c:layout>
              <c:dLblPos val="bestFit"/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7.0000656167979056E-2"/>
                  <c:y val="-4.7853478612940134E-2"/>
                </c:manualLayout>
              </c:layout>
              <c:dLblPos val="bestFit"/>
              <c:showVal val="1"/>
              <c:extLst>
                <c:ext xmlns:c15="http://schemas.microsoft.com/office/drawing/2012/chart" uri="{CE6537A1-D6FC-4f65-9D91-7224C49458BB}">
                  <c15:layout>
                    <c:manualLayout>
                      <c:w val="6.1805555555555558E-2"/>
                      <c:h val="3.6945133719327262E-2"/>
                    </c:manualLayout>
                  </c15:layout>
                </c:ext>
              </c:extLst>
            </c:dLbl>
            <c:dLbl>
              <c:idx val="7"/>
              <c:layout>
                <c:manualLayout>
                  <c:x val="2.3342957130358701E-2"/>
                  <c:y val="-2.6666724558520347E-2"/>
                </c:manualLayout>
              </c:layout>
              <c:dLblPos val="bestFit"/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8"/>
              <c:layout>
                <c:manualLayout>
                  <c:x val="8.1573709536307951E-2"/>
                  <c:y val="-2.0233492318836491E-2"/>
                </c:manualLayout>
              </c:layout>
              <c:dLblPos val="bestFit"/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/>
                </a:pPr>
                <a:endParaRPr lang="ru-RU"/>
              </a:p>
            </c:txPr>
            <c:dLblPos val="bestFit"/>
            <c:showVal val="1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Лист1!$A$2:$A$11</c:f>
              <c:strCache>
                <c:ptCount val="10"/>
                <c:pt idx="0">
                  <c:v>Налог на доходы физических лиц</c:v>
                </c:pt>
                <c:pt idx="1">
                  <c:v>Упрощенная система налогообложения</c:v>
                </c:pt>
                <c:pt idx="2">
                  <c:v>Единый налог на вмененный доход</c:v>
                </c:pt>
                <c:pt idx="3">
                  <c:v>Единый сельскохозяйственный налог</c:v>
                </c:pt>
                <c:pt idx="4">
                  <c:v>Налог с применением патентной системы налогооблажения</c:v>
                </c:pt>
                <c:pt idx="5">
                  <c:v>Государственная пошлина</c:v>
                </c:pt>
                <c:pt idx="6">
                  <c:v>Доходы от использования имущества</c:v>
                </c:pt>
                <c:pt idx="7">
                  <c:v>Доходы при пользовании природными ресурсами</c:v>
                </c:pt>
                <c:pt idx="8">
                  <c:v>Доходы от продажи </c:v>
                </c:pt>
                <c:pt idx="9">
                  <c:v>Штрафы, санкции, возмещение ущерба</c:v>
                </c:pt>
              </c:strCache>
            </c:strRef>
          </c:cat>
          <c:val>
            <c:numRef>
              <c:f>Лист1!$B$2:$B$11</c:f>
              <c:numCache>
                <c:formatCode>#,##0</c:formatCode>
                <c:ptCount val="10"/>
                <c:pt idx="0">
                  <c:v>155930.41999999998</c:v>
                </c:pt>
                <c:pt idx="1">
                  <c:v>8299.3599999999988</c:v>
                </c:pt>
                <c:pt idx="2">
                  <c:v>16870.04</c:v>
                </c:pt>
                <c:pt idx="3">
                  <c:v>5</c:v>
                </c:pt>
                <c:pt idx="4">
                  <c:v>51</c:v>
                </c:pt>
                <c:pt idx="5">
                  <c:v>2856.8100000000004</c:v>
                </c:pt>
                <c:pt idx="6">
                  <c:v>12788.18</c:v>
                </c:pt>
                <c:pt idx="7">
                  <c:v>1020</c:v>
                </c:pt>
                <c:pt idx="8">
                  <c:v>92.2</c:v>
                </c:pt>
                <c:pt idx="9">
                  <c:v>1407.3</c:v>
                </c:pt>
              </c:numCache>
            </c:numRef>
          </c:val>
        </c:ser>
        <c:dLbls/>
      </c:pie3DChart>
    </c:plotArea>
    <c:legend>
      <c:legendPos val="b"/>
      <c:layout>
        <c:manualLayout>
          <c:xMode val="edge"/>
          <c:yMode val="edge"/>
          <c:x val="0.48975612423447074"/>
          <c:y val="0.10374089921969018"/>
          <c:w val="0.48499037620297475"/>
          <c:h val="0.47500106738105213"/>
        </c:manualLayout>
      </c:layout>
      <c:txPr>
        <a:bodyPr/>
        <a:lstStyle/>
        <a:p>
          <a:pPr>
            <a:defRPr sz="1200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zero"/>
  </c:chart>
  <c:txPr>
    <a:bodyPr/>
    <a:lstStyle/>
    <a:p>
      <a:pPr>
        <a:defRPr sz="16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/>
  <c:userShapes r:id="rId2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otX val="50"/>
      <c:rotY val="20"/>
      <c:perspective val="30"/>
    </c:view3D>
    <c:plotArea>
      <c:layout>
        <c:manualLayout>
          <c:layoutTarget val="inner"/>
          <c:xMode val="edge"/>
          <c:yMode val="edge"/>
          <c:x val="1.0070389642838702E-3"/>
          <c:y val="0.29629918604865951"/>
          <c:w val="0.59385551604795006"/>
          <c:h val="0.68969521557179947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2019 год</c:v>
                </c:pt>
              </c:strCache>
            </c:strRef>
          </c:tx>
          <c:explosion val="25"/>
          <c:dPt>
            <c:idx val="0"/>
            <c:spPr>
              <a:solidFill>
                <a:srgbClr val="FC4C59"/>
              </a:solidFill>
            </c:spPr>
          </c:dPt>
          <c:dPt>
            <c:idx val="1"/>
            <c:spPr>
              <a:solidFill>
                <a:schemeClr val="accent5">
                  <a:lumMod val="50000"/>
                </a:schemeClr>
              </a:solidFill>
            </c:spPr>
          </c:dPt>
          <c:dPt>
            <c:idx val="2"/>
            <c:spPr>
              <a:solidFill>
                <a:schemeClr val="accent6">
                  <a:lumMod val="75000"/>
                </a:schemeClr>
              </a:solidFill>
            </c:spPr>
          </c:dPt>
          <c:dPt>
            <c:idx val="4"/>
            <c:spPr>
              <a:solidFill>
                <a:srgbClr val="FF0000"/>
              </a:solidFill>
            </c:spPr>
          </c:dPt>
          <c:dPt>
            <c:idx val="5"/>
            <c:spPr>
              <a:solidFill>
                <a:schemeClr val="accent3">
                  <a:lumMod val="50000"/>
                </a:schemeClr>
              </a:solidFill>
            </c:spPr>
          </c:dPt>
          <c:dPt>
            <c:idx val="6"/>
            <c:spPr>
              <a:solidFill>
                <a:schemeClr val="tx1"/>
              </a:solidFill>
            </c:spPr>
          </c:dPt>
          <c:dLbls>
            <c:dLbl>
              <c:idx val="0"/>
              <c:layout>
                <c:manualLayout>
                  <c:x val="-6.4582020997375339E-2"/>
                  <c:y val="-0.17046806649168858"/>
                </c:manualLayout>
              </c:layout>
              <c:dLblPos val="bestFit"/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0"/>
                  <c:y val="-2.4054339516106579E-2"/>
                </c:manualLayout>
              </c:layout>
              <c:dLblPos val="bestFit"/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2.1058723649903875E-2"/>
                  <c:y val="-4.8044992157692014E-2"/>
                </c:manualLayout>
              </c:layout>
              <c:dLblPos val="bestFit"/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5.4057596345501516E-2"/>
                  <c:y val="-6.6921120083945365E-2"/>
                </c:manualLayout>
              </c:layout>
              <c:dLblPos val="bestFit"/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6.9906126689575727E-3"/>
                  <c:y val="-0.1172365079632028"/>
                </c:manualLayout>
              </c:layout>
              <c:dLblPos val="bestFit"/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0.11072544357697886"/>
                  <c:y val="-6.1111553763990772E-2"/>
                </c:manualLayout>
              </c:layout>
              <c:dLblPos val="bestFit"/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0.113576470778812"/>
                  <c:y val="6.9744020119538341E-2"/>
                </c:manualLayout>
              </c:layout>
              <c:dLblPos val="bestFit"/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/>
                </a:pPr>
                <a:endParaRPr lang="ru-RU"/>
              </a:p>
            </c:txPr>
            <c:dLblPos val="bestFit"/>
            <c:showVal val="1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Лист1!$A$2:$A$11</c:f>
              <c:strCache>
                <c:ptCount val="10"/>
                <c:pt idx="0">
                  <c:v>Налог на доходы физических лиц</c:v>
                </c:pt>
                <c:pt idx="1">
                  <c:v>Упрощенная система налогообложения</c:v>
                </c:pt>
                <c:pt idx="2">
                  <c:v>Единый налог на вмененный доход</c:v>
                </c:pt>
                <c:pt idx="3">
                  <c:v>Единый сельскохозяйственный налог</c:v>
                </c:pt>
                <c:pt idx="4">
                  <c:v>Налог с применением патентной системы налогооблажения</c:v>
                </c:pt>
                <c:pt idx="5">
                  <c:v>Государственная пошлина</c:v>
                </c:pt>
                <c:pt idx="6">
                  <c:v>Доходы от использования имущества</c:v>
                </c:pt>
                <c:pt idx="7">
                  <c:v>Доходы при пользовании природными ресурсами</c:v>
                </c:pt>
                <c:pt idx="8">
                  <c:v>Доходы от продажи имущества</c:v>
                </c:pt>
                <c:pt idx="9">
                  <c:v>Штрафы, санкции, возмещение ущерба</c:v>
                </c:pt>
              </c:strCache>
            </c:strRef>
          </c:cat>
          <c:val>
            <c:numRef>
              <c:f>Лист1!$B$2:$B$11</c:f>
              <c:numCache>
                <c:formatCode>#,##0</c:formatCode>
                <c:ptCount val="10"/>
                <c:pt idx="0">
                  <c:v>157957.51999999999</c:v>
                </c:pt>
                <c:pt idx="1">
                  <c:v>8631.33</c:v>
                </c:pt>
                <c:pt idx="2">
                  <c:v>16870.04</c:v>
                </c:pt>
                <c:pt idx="3">
                  <c:v>5.07</c:v>
                </c:pt>
                <c:pt idx="4">
                  <c:v>51.27</c:v>
                </c:pt>
                <c:pt idx="5">
                  <c:v>2085.7399999999998</c:v>
                </c:pt>
                <c:pt idx="6">
                  <c:v>12806.38</c:v>
                </c:pt>
                <c:pt idx="7">
                  <c:v>1090</c:v>
                </c:pt>
                <c:pt idx="8">
                  <c:v>89.240000000000009</c:v>
                </c:pt>
                <c:pt idx="9">
                  <c:v>1427.3799999999999</c:v>
                </c:pt>
              </c:numCache>
            </c:numRef>
          </c:val>
        </c:ser>
        <c:dLbls/>
      </c:pie3DChart>
    </c:plotArea>
    <c:plotVisOnly val="1"/>
    <c:dispBlanksAs val="zero"/>
  </c:chart>
  <c:txPr>
    <a:bodyPr/>
    <a:lstStyle/>
    <a:p>
      <a:pPr>
        <a:defRPr sz="16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/>
  <c:userShapes r:id="rId2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otX val="50"/>
      <c:rotY val="20"/>
      <c:perspective val="20"/>
    </c:view3D>
    <c:plotArea>
      <c:layout>
        <c:manualLayout>
          <c:layoutTarget val="inner"/>
          <c:xMode val="edge"/>
          <c:yMode val="edge"/>
          <c:x val="3.0567886341377817E-2"/>
          <c:y val="0.30212554922347418"/>
          <c:w val="0.54800373650289436"/>
          <c:h val="0.63444671625991511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2020 год</c:v>
                </c:pt>
              </c:strCache>
            </c:strRef>
          </c:tx>
          <c:explosion val="23"/>
          <c:dPt>
            <c:idx val="0"/>
            <c:spPr>
              <a:solidFill>
                <a:srgbClr val="FC4C59"/>
              </a:solidFill>
            </c:spPr>
          </c:dPt>
          <c:dPt>
            <c:idx val="1"/>
            <c:spPr>
              <a:solidFill>
                <a:schemeClr val="accent5">
                  <a:lumMod val="50000"/>
                </a:schemeClr>
              </a:solidFill>
            </c:spPr>
          </c:dPt>
          <c:dPt>
            <c:idx val="2"/>
            <c:spPr>
              <a:solidFill>
                <a:schemeClr val="accent6">
                  <a:lumMod val="75000"/>
                </a:schemeClr>
              </a:solidFill>
            </c:spPr>
          </c:dPt>
          <c:dPt>
            <c:idx val="4"/>
            <c:spPr>
              <a:solidFill>
                <a:srgbClr val="FF0000"/>
              </a:solidFill>
            </c:spPr>
          </c:dPt>
          <c:dPt>
            <c:idx val="5"/>
            <c:spPr>
              <a:solidFill>
                <a:schemeClr val="accent3">
                  <a:lumMod val="50000"/>
                </a:schemeClr>
              </a:solidFill>
            </c:spPr>
          </c:dPt>
          <c:dPt>
            <c:idx val="6"/>
            <c:spPr>
              <a:solidFill>
                <a:schemeClr val="tx1"/>
              </a:solidFill>
            </c:spPr>
          </c:dPt>
          <c:dLbls>
            <c:dLbl>
              <c:idx val="0"/>
              <c:layout>
                <c:manualLayout>
                  <c:x val="-6.4582020997375339E-2"/>
                  <c:y val="-0.17046806649168858"/>
                </c:manualLayout>
              </c:layout>
              <c:dLblPos val="bestFit"/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1.8561865891273659E-2"/>
                  <c:y val="-1.3550416432206148E-2"/>
                </c:manualLayout>
              </c:layout>
              <c:dLblPos val="bestFit"/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2.3561768586877973E-3"/>
                  <c:y val="-6.0281930346200866E-3"/>
                </c:manualLayout>
              </c:layout>
              <c:dLblPos val="bestFit"/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0.11639927241864351"/>
                  <c:y val="-9.4932316843027845E-2"/>
                </c:manualLayout>
              </c:layout>
              <c:dLblPos val="bestFit"/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3.0414392974927606E-2"/>
                  <c:y val="-9.6228110393890939E-2"/>
                </c:manualLayout>
              </c:layout>
              <c:dLblPos val="bestFit"/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8.8905856951379175E-2"/>
                  <c:y val="-8.9122750523073266E-2"/>
                </c:manualLayout>
              </c:layout>
              <c:dLblPos val="bestFit"/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0.14671887437007891"/>
                  <c:y val="-0.11832949058163311"/>
                </c:manualLayout>
              </c:layout>
              <c:dLblPos val="bestFit"/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/>
                </a:pPr>
                <a:endParaRPr lang="ru-RU"/>
              </a:p>
            </c:txPr>
            <c:dLblPos val="bestFit"/>
            <c:showVal val="1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Лист1!$A$2:$A$11</c:f>
              <c:strCache>
                <c:ptCount val="10"/>
                <c:pt idx="0">
                  <c:v>Налог на доходы физических лиц</c:v>
                </c:pt>
                <c:pt idx="1">
                  <c:v>Упрощенная система налогообложения</c:v>
                </c:pt>
                <c:pt idx="2">
                  <c:v>Единый налог на вмененный доход</c:v>
                </c:pt>
                <c:pt idx="3">
                  <c:v>Единый сельскохозяйственный налог </c:v>
                </c:pt>
                <c:pt idx="4">
                  <c:v>Налог с применением патентной системы налогооблажения</c:v>
                </c:pt>
                <c:pt idx="5">
                  <c:v>Государственная пошлина</c:v>
                </c:pt>
                <c:pt idx="6">
                  <c:v>Доходы от использования имущества</c:v>
                </c:pt>
                <c:pt idx="7">
                  <c:v>Доходы при пользоании природными ресурсами</c:v>
                </c:pt>
                <c:pt idx="8">
                  <c:v>Доходы от продажи </c:v>
                </c:pt>
                <c:pt idx="9">
                  <c:v>Штрафы, санкции, возмещение ущерба</c:v>
                </c:pt>
              </c:strCache>
            </c:strRef>
          </c:cat>
          <c:val>
            <c:numRef>
              <c:f>Лист1!$B$2:$B$11</c:f>
              <c:numCache>
                <c:formatCode>#,##0</c:formatCode>
                <c:ptCount val="10"/>
                <c:pt idx="0">
                  <c:v>160010.97</c:v>
                </c:pt>
                <c:pt idx="1">
                  <c:v>8976.59</c:v>
                </c:pt>
                <c:pt idx="2">
                  <c:v>16870.04</c:v>
                </c:pt>
                <c:pt idx="3">
                  <c:v>5</c:v>
                </c:pt>
                <c:pt idx="4">
                  <c:v>53.220000000000006</c:v>
                </c:pt>
                <c:pt idx="5">
                  <c:v>1523.8799999999999</c:v>
                </c:pt>
                <c:pt idx="6">
                  <c:v>12823.18</c:v>
                </c:pt>
                <c:pt idx="7">
                  <c:v>1127</c:v>
                </c:pt>
                <c:pt idx="8">
                  <c:v>14.57</c:v>
                </c:pt>
                <c:pt idx="9">
                  <c:v>1446.29</c:v>
                </c:pt>
              </c:numCache>
            </c:numRef>
          </c:val>
        </c:ser>
        <c:dLbls/>
      </c:pie3DChart>
    </c:plotArea>
    <c:plotVisOnly val="1"/>
    <c:dispBlanksAs val="zero"/>
  </c:chart>
  <c:txPr>
    <a:bodyPr/>
    <a:lstStyle/>
    <a:p>
      <a:pPr>
        <a:defRPr sz="16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/>
  <c:userShapes r:id="rId2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32"/>
  <c:chart>
    <c:autoTitleDeleted val="1"/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НДФЛ</c:v>
                </c:pt>
              </c:strCache>
            </c:strRef>
          </c:tx>
          <c:spPr>
            <a:solidFill>
              <a:schemeClr val="accent1"/>
            </a:solidFill>
          </c:spP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2017 год оценка</c:v>
                </c:pt>
                <c:pt idx="1">
                  <c:v>2018 год</c:v>
                </c:pt>
                <c:pt idx="2">
                  <c:v>2019 год</c:v>
                </c:pt>
                <c:pt idx="3">
                  <c:v>2020 год</c:v>
                </c:pt>
              </c:strCache>
            </c:strRef>
          </c:cat>
          <c:val>
            <c:numRef>
              <c:f>Лист1!$B$2:$B$5</c:f>
              <c:numCache>
                <c:formatCode>#,##0</c:formatCode>
                <c:ptCount val="4"/>
                <c:pt idx="0">
                  <c:v>154195</c:v>
                </c:pt>
                <c:pt idx="1">
                  <c:v>155930</c:v>
                </c:pt>
                <c:pt idx="2">
                  <c:v>157957</c:v>
                </c:pt>
                <c:pt idx="3">
                  <c:v>160011</c:v>
                </c:pt>
              </c:numCache>
            </c:numRef>
          </c:val>
        </c:ser>
        <c:dLbls/>
        <c:axId val="123323136"/>
        <c:axId val="123324672"/>
      </c:barChart>
      <c:catAx>
        <c:axId val="123323136"/>
        <c:scaling>
          <c:orientation val="minMax"/>
        </c:scaling>
        <c:axPos val="b"/>
        <c:numFmt formatCode="General" sourceLinked="0"/>
        <c:tickLblPos val="nextTo"/>
        <c:crossAx val="123324672"/>
        <c:crosses val="autoZero"/>
        <c:auto val="1"/>
        <c:lblAlgn val="ctr"/>
        <c:lblOffset val="100"/>
      </c:catAx>
      <c:valAx>
        <c:axId val="123324672"/>
        <c:scaling>
          <c:orientation val="minMax"/>
        </c:scaling>
        <c:delete val="1"/>
        <c:axPos val="l"/>
        <c:numFmt formatCode="#,##0" sourceLinked="1"/>
        <c:tickLblPos val="nextTo"/>
        <c:crossAx val="123323136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4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image" Target="../media/image8.jpe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image" Target="../media/image12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diagrams/_rels/data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png"/><Relationship Id="rId3" Type="http://schemas.openxmlformats.org/officeDocument/2006/relationships/image" Target="../media/image124.png"/><Relationship Id="rId7" Type="http://schemas.openxmlformats.org/officeDocument/2006/relationships/image" Target="../media/image128.png"/><Relationship Id="rId2" Type="http://schemas.openxmlformats.org/officeDocument/2006/relationships/image" Target="../media/image123.jpeg"/><Relationship Id="rId1" Type="http://schemas.openxmlformats.org/officeDocument/2006/relationships/image" Target="../media/image122.png"/><Relationship Id="rId6" Type="http://schemas.openxmlformats.org/officeDocument/2006/relationships/image" Target="../media/image127.png"/><Relationship Id="rId5" Type="http://schemas.openxmlformats.org/officeDocument/2006/relationships/image" Target="../media/image126.jpeg"/><Relationship Id="rId10" Type="http://schemas.openxmlformats.org/officeDocument/2006/relationships/image" Target="../media/image131.png"/><Relationship Id="rId4" Type="http://schemas.openxmlformats.org/officeDocument/2006/relationships/image" Target="../media/image125.jpeg"/><Relationship Id="rId9" Type="http://schemas.openxmlformats.org/officeDocument/2006/relationships/image" Target="../media/image130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67C7DD5-03EC-4ED5-80BE-2222E3E87294}" type="doc">
      <dgm:prSet loTypeId="urn:microsoft.com/office/officeart/2008/layout/VerticalCurvedList" loCatId="list" qsTypeId="urn:microsoft.com/office/officeart/2005/8/quickstyle/3d2" qsCatId="3D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2ABC37F1-D1C1-4CC0-903E-D502BC22ABCE}">
      <dgm:prSet phldrT="[Текст]" custT="1"/>
      <dgm:spPr/>
      <dgm:t>
        <a:bodyPr/>
        <a:lstStyle/>
        <a:p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Слюдянское</a:t>
          </a:r>
          <a:endParaRPr lang="ru-RU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D52D59B-556F-4DFA-99DB-FB39B65A6BA9}" type="parTrans" cxnId="{527B5DDB-07CC-4E83-B8DC-93552CED6ADA}">
      <dgm:prSet/>
      <dgm:spPr/>
      <dgm:t>
        <a:bodyPr/>
        <a:lstStyle/>
        <a:p>
          <a:endParaRPr lang="ru-RU" sz="1600"/>
        </a:p>
      </dgm:t>
    </dgm:pt>
    <dgm:pt modelId="{02607820-DB87-4D2E-9E1E-E9DAAEB45BAF}" type="sibTrans" cxnId="{527B5DDB-07CC-4E83-B8DC-93552CED6ADA}">
      <dgm:prSet/>
      <dgm:spPr/>
      <dgm:t>
        <a:bodyPr/>
        <a:lstStyle/>
        <a:p>
          <a:endParaRPr lang="ru-RU" sz="1600"/>
        </a:p>
      </dgm:t>
    </dgm:pt>
    <dgm:pt modelId="{A4B716E4-D68B-45C6-BF6D-7EBD2FAEF8A1}">
      <dgm:prSet phldrT="[Текст]" custT="1"/>
      <dgm:spPr/>
      <dgm:t>
        <a:bodyPr/>
        <a:lstStyle/>
        <a:p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Байкальское</a:t>
          </a:r>
          <a:endParaRPr lang="ru-RU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984CD10-ADFD-4A76-A7A3-420C6D446C93}" type="parTrans" cxnId="{0BF0A3FA-F275-442B-95A5-0CAF225D9979}">
      <dgm:prSet/>
      <dgm:spPr/>
      <dgm:t>
        <a:bodyPr/>
        <a:lstStyle/>
        <a:p>
          <a:endParaRPr lang="ru-RU" sz="1600"/>
        </a:p>
      </dgm:t>
    </dgm:pt>
    <dgm:pt modelId="{D117ED36-1266-4A0A-8A5E-64E838ABE287}" type="sibTrans" cxnId="{0BF0A3FA-F275-442B-95A5-0CAF225D9979}">
      <dgm:prSet/>
      <dgm:spPr/>
      <dgm:t>
        <a:bodyPr/>
        <a:lstStyle/>
        <a:p>
          <a:endParaRPr lang="ru-RU" sz="1600"/>
        </a:p>
      </dgm:t>
    </dgm:pt>
    <dgm:pt modelId="{4C48841F-4BC4-42A2-9B04-FCBFFC31DDC7}">
      <dgm:prSet phldrT="[Текст]" custT="1"/>
      <dgm:spPr/>
      <dgm:t>
        <a:bodyPr/>
        <a:lstStyle/>
        <a:p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Култукское</a:t>
          </a:r>
          <a:endParaRPr lang="ru-RU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9E3C643-6922-4702-99FB-9A8AE08B7A99}" type="parTrans" cxnId="{63C997C8-8AD5-42F9-9EA1-548586BED22A}">
      <dgm:prSet/>
      <dgm:spPr/>
      <dgm:t>
        <a:bodyPr/>
        <a:lstStyle/>
        <a:p>
          <a:endParaRPr lang="ru-RU" sz="1600"/>
        </a:p>
      </dgm:t>
    </dgm:pt>
    <dgm:pt modelId="{B8F598D1-8D68-4D4A-9C75-51F880C5B28B}" type="sibTrans" cxnId="{63C997C8-8AD5-42F9-9EA1-548586BED22A}">
      <dgm:prSet/>
      <dgm:spPr/>
      <dgm:t>
        <a:bodyPr/>
        <a:lstStyle/>
        <a:p>
          <a:endParaRPr lang="ru-RU" sz="1600"/>
        </a:p>
      </dgm:t>
    </dgm:pt>
    <dgm:pt modelId="{AE95FBC6-797F-4048-AFC7-996155EB7F88}" type="pres">
      <dgm:prSet presAssocID="{567C7DD5-03EC-4ED5-80BE-2222E3E87294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0841C53D-9DD4-49BB-A3E5-6C1385E9F52B}" type="pres">
      <dgm:prSet presAssocID="{567C7DD5-03EC-4ED5-80BE-2222E3E87294}" presName="Name1" presStyleCnt="0"/>
      <dgm:spPr/>
    </dgm:pt>
    <dgm:pt modelId="{909598DC-7E7F-4832-A757-4BB840EE044B}" type="pres">
      <dgm:prSet presAssocID="{567C7DD5-03EC-4ED5-80BE-2222E3E87294}" presName="cycle" presStyleCnt="0"/>
      <dgm:spPr/>
    </dgm:pt>
    <dgm:pt modelId="{9624001E-3B4E-46F8-8A03-606A0FFA202D}" type="pres">
      <dgm:prSet presAssocID="{567C7DD5-03EC-4ED5-80BE-2222E3E87294}" presName="srcNode" presStyleLbl="node1" presStyleIdx="0" presStyleCnt="3"/>
      <dgm:spPr/>
    </dgm:pt>
    <dgm:pt modelId="{D31BEA23-B2E7-45E6-9EDD-00692F7145B7}" type="pres">
      <dgm:prSet presAssocID="{567C7DD5-03EC-4ED5-80BE-2222E3E87294}" presName="conn" presStyleLbl="parChTrans1D2" presStyleIdx="0" presStyleCnt="1"/>
      <dgm:spPr/>
      <dgm:t>
        <a:bodyPr/>
        <a:lstStyle/>
        <a:p>
          <a:endParaRPr lang="ru-RU"/>
        </a:p>
      </dgm:t>
    </dgm:pt>
    <dgm:pt modelId="{A5AF9770-5B40-4C76-9D20-2B449107E8B3}" type="pres">
      <dgm:prSet presAssocID="{567C7DD5-03EC-4ED5-80BE-2222E3E87294}" presName="extraNode" presStyleLbl="node1" presStyleIdx="0" presStyleCnt="3"/>
      <dgm:spPr/>
    </dgm:pt>
    <dgm:pt modelId="{E9721E92-F0E2-43A1-9CC1-0B393A70E5C1}" type="pres">
      <dgm:prSet presAssocID="{567C7DD5-03EC-4ED5-80BE-2222E3E87294}" presName="dstNode" presStyleLbl="node1" presStyleIdx="0" presStyleCnt="3"/>
      <dgm:spPr/>
    </dgm:pt>
    <dgm:pt modelId="{BB964CCC-8433-48AB-B92A-F8C488283D5A}" type="pres">
      <dgm:prSet presAssocID="{2ABC37F1-D1C1-4CC0-903E-D502BC22ABCE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97DE1C2-AEAE-47FE-A489-007B0D00F64C}" type="pres">
      <dgm:prSet presAssocID="{2ABC37F1-D1C1-4CC0-903E-D502BC22ABCE}" presName="accent_1" presStyleCnt="0"/>
      <dgm:spPr/>
    </dgm:pt>
    <dgm:pt modelId="{4E23788D-EFD0-4AFA-BA7E-C7BE5B5BFC37}" type="pres">
      <dgm:prSet presAssocID="{2ABC37F1-D1C1-4CC0-903E-D502BC22ABCE}" presName="accentRepeatNode" presStyleLbl="solidFgAcc1" presStyleIdx="0" presStyleCnt="3" custScaleX="126502" custScaleY="118608"/>
      <dgm:spPr>
        <a:blipFill rotWithShape="0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 l="-25000" r="-25000"/>
          </a:stretch>
        </a:blipFill>
      </dgm:spPr>
    </dgm:pt>
    <dgm:pt modelId="{C6D9DFFE-EF8B-4ED7-A608-3F694CE3EA71}" type="pres">
      <dgm:prSet presAssocID="{A4B716E4-D68B-45C6-BF6D-7EBD2FAEF8A1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B1D926B-92E2-4E71-92A4-1A78D8398803}" type="pres">
      <dgm:prSet presAssocID="{A4B716E4-D68B-45C6-BF6D-7EBD2FAEF8A1}" presName="accent_2" presStyleCnt="0"/>
      <dgm:spPr/>
    </dgm:pt>
    <dgm:pt modelId="{2559FD8B-C6C1-4687-B063-641B4D3C91D3}" type="pres">
      <dgm:prSet presAssocID="{A4B716E4-D68B-45C6-BF6D-7EBD2FAEF8A1}" presName="accentRepeatNode" presStyleLbl="solidFgAcc1" presStyleIdx="1" presStyleCnt="3" custScaleX="126502" custScaleY="118608"/>
      <dgm:spPr>
        <a:blipFill rotWithShape="0">
          <a:blip xmlns:r="http://schemas.openxmlformats.org/officeDocument/2006/relationships" r:embed="rId2"/>
          <a:stretch>
            <a:fillRect l="-25000" r="-25000"/>
          </a:stretch>
        </a:blipFill>
      </dgm:spPr>
    </dgm:pt>
    <dgm:pt modelId="{AC760D52-7BE4-47DB-B111-8D67957E7D66}" type="pres">
      <dgm:prSet presAssocID="{4C48841F-4BC4-42A2-9B04-FCBFFC31DDC7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AEF3532-EDB7-4BBD-B4D0-7FF0E0256C50}" type="pres">
      <dgm:prSet presAssocID="{4C48841F-4BC4-42A2-9B04-FCBFFC31DDC7}" presName="accent_3" presStyleCnt="0"/>
      <dgm:spPr/>
    </dgm:pt>
    <dgm:pt modelId="{50F93600-B6C2-40BE-BB24-895247955FD7}" type="pres">
      <dgm:prSet presAssocID="{4C48841F-4BC4-42A2-9B04-FCBFFC31DDC7}" presName="accentRepeatNode" presStyleLbl="solidFgAcc1" presStyleIdx="2" presStyleCnt="3" custScaleX="126502" custScaleY="118608"/>
      <dgm:spPr>
        <a:blipFill rotWithShape="0">
          <a:blip xmlns:r="http://schemas.openxmlformats.org/officeDocument/2006/relationships" r:embed="rId3"/>
          <a:stretch>
            <a:fillRect l="-25000" r="-25000"/>
          </a:stretch>
        </a:blipFill>
      </dgm:spPr>
    </dgm:pt>
  </dgm:ptLst>
  <dgm:cxnLst>
    <dgm:cxn modelId="{527B5DDB-07CC-4E83-B8DC-93552CED6ADA}" srcId="{567C7DD5-03EC-4ED5-80BE-2222E3E87294}" destId="{2ABC37F1-D1C1-4CC0-903E-D502BC22ABCE}" srcOrd="0" destOrd="0" parTransId="{5D52D59B-556F-4DFA-99DB-FB39B65A6BA9}" sibTransId="{02607820-DB87-4D2E-9E1E-E9DAAEB45BAF}"/>
    <dgm:cxn modelId="{F1831E8A-F9A4-4041-9260-5F4E22AFFE53}" type="presOf" srcId="{567C7DD5-03EC-4ED5-80BE-2222E3E87294}" destId="{AE95FBC6-797F-4048-AFC7-996155EB7F88}" srcOrd="0" destOrd="0" presId="urn:microsoft.com/office/officeart/2008/layout/VerticalCurvedList"/>
    <dgm:cxn modelId="{F7DABD34-300B-4487-8C18-DA4B7F5E74EC}" type="presOf" srcId="{A4B716E4-D68B-45C6-BF6D-7EBD2FAEF8A1}" destId="{C6D9DFFE-EF8B-4ED7-A608-3F694CE3EA71}" srcOrd="0" destOrd="0" presId="urn:microsoft.com/office/officeart/2008/layout/VerticalCurvedList"/>
    <dgm:cxn modelId="{63C997C8-8AD5-42F9-9EA1-548586BED22A}" srcId="{567C7DD5-03EC-4ED5-80BE-2222E3E87294}" destId="{4C48841F-4BC4-42A2-9B04-FCBFFC31DDC7}" srcOrd="2" destOrd="0" parTransId="{B9E3C643-6922-4702-99FB-9A8AE08B7A99}" sibTransId="{B8F598D1-8D68-4D4A-9C75-51F880C5B28B}"/>
    <dgm:cxn modelId="{3D681CF0-B302-44DF-80E1-DC906D6CEA71}" type="presOf" srcId="{02607820-DB87-4D2E-9E1E-E9DAAEB45BAF}" destId="{D31BEA23-B2E7-45E6-9EDD-00692F7145B7}" srcOrd="0" destOrd="0" presId="urn:microsoft.com/office/officeart/2008/layout/VerticalCurvedList"/>
    <dgm:cxn modelId="{1DB7E885-8D66-4B2B-8B93-2FD73CC507F8}" type="presOf" srcId="{4C48841F-4BC4-42A2-9B04-FCBFFC31DDC7}" destId="{AC760D52-7BE4-47DB-B111-8D67957E7D66}" srcOrd="0" destOrd="0" presId="urn:microsoft.com/office/officeart/2008/layout/VerticalCurvedList"/>
    <dgm:cxn modelId="{48DF81EB-F570-463A-9E9C-D712A71756B8}" type="presOf" srcId="{2ABC37F1-D1C1-4CC0-903E-D502BC22ABCE}" destId="{BB964CCC-8433-48AB-B92A-F8C488283D5A}" srcOrd="0" destOrd="0" presId="urn:microsoft.com/office/officeart/2008/layout/VerticalCurvedList"/>
    <dgm:cxn modelId="{0BF0A3FA-F275-442B-95A5-0CAF225D9979}" srcId="{567C7DD5-03EC-4ED5-80BE-2222E3E87294}" destId="{A4B716E4-D68B-45C6-BF6D-7EBD2FAEF8A1}" srcOrd="1" destOrd="0" parTransId="{D984CD10-ADFD-4A76-A7A3-420C6D446C93}" sibTransId="{D117ED36-1266-4A0A-8A5E-64E838ABE287}"/>
    <dgm:cxn modelId="{87022CF0-054D-432C-AD42-1A586F8D8DA1}" type="presParOf" srcId="{AE95FBC6-797F-4048-AFC7-996155EB7F88}" destId="{0841C53D-9DD4-49BB-A3E5-6C1385E9F52B}" srcOrd="0" destOrd="0" presId="urn:microsoft.com/office/officeart/2008/layout/VerticalCurvedList"/>
    <dgm:cxn modelId="{CE8826CD-1D2E-4E37-B7EE-17FB585DE123}" type="presParOf" srcId="{0841C53D-9DD4-49BB-A3E5-6C1385E9F52B}" destId="{909598DC-7E7F-4832-A757-4BB840EE044B}" srcOrd="0" destOrd="0" presId="urn:microsoft.com/office/officeart/2008/layout/VerticalCurvedList"/>
    <dgm:cxn modelId="{AC12FB42-D2FC-495D-9EB4-ACB918D1B0BD}" type="presParOf" srcId="{909598DC-7E7F-4832-A757-4BB840EE044B}" destId="{9624001E-3B4E-46F8-8A03-606A0FFA202D}" srcOrd="0" destOrd="0" presId="urn:microsoft.com/office/officeart/2008/layout/VerticalCurvedList"/>
    <dgm:cxn modelId="{90FF812C-CBC4-461D-8F51-704ACFCBD3C3}" type="presParOf" srcId="{909598DC-7E7F-4832-A757-4BB840EE044B}" destId="{D31BEA23-B2E7-45E6-9EDD-00692F7145B7}" srcOrd="1" destOrd="0" presId="urn:microsoft.com/office/officeart/2008/layout/VerticalCurvedList"/>
    <dgm:cxn modelId="{4C6C053F-725F-477B-8A17-927B77EA763A}" type="presParOf" srcId="{909598DC-7E7F-4832-A757-4BB840EE044B}" destId="{A5AF9770-5B40-4C76-9D20-2B449107E8B3}" srcOrd="2" destOrd="0" presId="urn:microsoft.com/office/officeart/2008/layout/VerticalCurvedList"/>
    <dgm:cxn modelId="{67BE82F0-5D29-4AEA-B04E-197CFBD22D40}" type="presParOf" srcId="{909598DC-7E7F-4832-A757-4BB840EE044B}" destId="{E9721E92-F0E2-43A1-9CC1-0B393A70E5C1}" srcOrd="3" destOrd="0" presId="urn:microsoft.com/office/officeart/2008/layout/VerticalCurvedList"/>
    <dgm:cxn modelId="{556C3A3D-B9D0-489C-873D-84D48EAE03F8}" type="presParOf" srcId="{0841C53D-9DD4-49BB-A3E5-6C1385E9F52B}" destId="{BB964CCC-8433-48AB-B92A-F8C488283D5A}" srcOrd="1" destOrd="0" presId="urn:microsoft.com/office/officeart/2008/layout/VerticalCurvedList"/>
    <dgm:cxn modelId="{451CAC3C-33CA-4212-B45D-1011D8234401}" type="presParOf" srcId="{0841C53D-9DD4-49BB-A3E5-6C1385E9F52B}" destId="{D97DE1C2-AEAE-47FE-A489-007B0D00F64C}" srcOrd="2" destOrd="0" presId="urn:microsoft.com/office/officeart/2008/layout/VerticalCurvedList"/>
    <dgm:cxn modelId="{25E8735E-B55C-4179-8516-7F8FCFA053B4}" type="presParOf" srcId="{D97DE1C2-AEAE-47FE-A489-007B0D00F64C}" destId="{4E23788D-EFD0-4AFA-BA7E-C7BE5B5BFC37}" srcOrd="0" destOrd="0" presId="urn:microsoft.com/office/officeart/2008/layout/VerticalCurvedList"/>
    <dgm:cxn modelId="{210EF6CB-5890-409E-AEDD-B16422A038A1}" type="presParOf" srcId="{0841C53D-9DD4-49BB-A3E5-6C1385E9F52B}" destId="{C6D9DFFE-EF8B-4ED7-A608-3F694CE3EA71}" srcOrd="3" destOrd="0" presId="urn:microsoft.com/office/officeart/2008/layout/VerticalCurvedList"/>
    <dgm:cxn modelId="{E970C00B-20DD-4348-B98D-E4928810B970}" type="presParOf" srcId="{0841C53D-9DD4-49BB-A3E5-6C1385E9F52B}" destId="{AB1D926B-92E2-4E71-92A4-1A78D8398803}" srcOrd="4" destOrd="0" presId="urn:microsoft.com/office/officeart/2008/layout/VerticalCurvedList"/>
    <dgm:cxn modelId="{DE4D1904-2296-4586-8BC0-F71D5B8E357C}" type="presParOf" srcId="{AB1D926B-92E2-4E71-92A4-1A78D8398803}" destId="{2559FD8B-C6C1-4687-B063-641B4D3C91D3}" srcOrd="0" destOrd="0" presId="urn:microsoft.com/office/officeart/2008/layout/VerticalCurvedList"/>
    <dgm:cxn modelId="{D4A5DBE2-0370-402E-ACAD-927EB984C922}" type="presParOf" srcId="{0841C53D-9DD4-49BB-A3E5-6C1385E9F52B}" destId="{AC760D52-7BE4-47DB-B111-8D67957E7D66}" srcOrd="5" destOrd="0" presId="urn:microsoft.com/office/officeart/2008/layout/VerticalCurvedList"/>
    <dgm:cxn modelId="{B4120115-1478-4E44-B738-75CBE05164FD}" type="presParOf" srcId="{0841C53D-9DD4-49BB-A3E5-6C1385E9F52B}" destId="{0AEF3532-EDB7-4BBD-B4D0-7FF0E0256C50}" srcOrd="6" destOrd="0" presId="urn:microsoft.com/office/officeart/2008/layout/VerticalCurvedList"/>
    <dgm:cxn modelId="{2E75CB5C-1551-4381-9724-46B57811412C}" type="presParOf" srcId="{0AEF3532-EDB7-4BBD-B4D0-7FF0E0256C50}" destId="{50F93600-B6C2-40BE-BB24-895247955FD7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67C7DD5-03EC-4ED5-80BE-2222E3E87294}" type="doc">
      <dgm:prSet loTypeId="urn:microsoft.com/office/officeart/2008/layout/VerticalCurvedList" loCatId="list" qsTypeId="urn:microsoft.com/office/officeart/2005/8/quickstyle/3d2" qsCatId="3D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2ABC37F1-D1C1-4CC0-903E-D502BC22ABCE}">
      <dgm:prSet phldrT="[Текст]" custT="1"/>
      <dgm:spPr/>
      <dgm:t>
        <a:bodyPr/>
        <a:lstStyle/>
        <a:p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Портбайкальское</a:t>
          </a:r>
          <a:endParaRPr lang="ru-RU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D52D59B-556F-4DFA-99DB-FB39B65A6BA9}" type="parTrans" cxnId="{527B5DDB-07CC-4E83-B8DC-93552CED6ADA}">
      <dgm:prSet/>
      <dgm:spPr/>
      <dgm:t>
        <a:bodyPr/>
        <a:lstStyle/>
        <a:p>
          <a:endParaRPr lang="ru-RU" sz="1600"/>
        </a:p>
      </dgm:t>
    </dgm:pt>
    <dgm:pt modelId="{02607820-DB87-4D2E-9E1E-E9DAAEB45BAF}" type="sibTrans" cxnId="{527B5DDB-07CC-4E83-B8DC-93552CED6ADA}">
      <dgm:prSet/>
      <dgm:spPr/>
      <dgm:t>
        <a:bodyPr/>
        <a:lstStyle/>
        <a:p>
          <a:endParaRPr lang="ru-RU" sz="1600"/>
        </a:p>
      </dgm:t>
    </dgm:pt>
    <dgm:pt modelId="{A4B716E4-D68B-45C6-BF6D-7EBD2FAEF8A1}">
      <dgm:prSet phldrT="[Текст]" custT="1"/>
      <dgm:spPr/>
      <dgm:t>
        <a:bodyPr/>
        <a:lstStyle/>
        <a:p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Быстринское</a:t>
          </a:r>
          <a:endParaRPr lang="ru-RU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984CD10-ADFD-4A76-A7A3-420C6D446C93}" type="parTrans" cxnId="{0BF0A3FA-F275-442B-95A5-0CAF225D9979}">
      <dgm:prSet/>
      <dgm:spPr/>
      <dgm:t>
        <a:bodyPr/>
        <a:lstStyle/>
        <a:p>
          <a:endParaRPr lang="ru-RU" sz="1600"/>
        </a:p>
      </dgm:t>
    </dgm:pt>
    <dgm:pt modelId="{D117ED36-1266-4A0A-8A5E-64E838ABE287}" type="sibTrans" cxnId="{0BF0A3FA-F275-442B-95A5-0CAF225D9979}">
      <dgm:prSet/>
      <dgm:spPr/>
      <dgm:t>
        <a:bodyPr/>
        <a:lstStyle/>
        <a:p>
          <a:endParaRPr lang="ru-RU" sz="1600"/>
        </a:p>
      </dgm:t>
    </dgm:pt>
    <dgm:pt modelId="{4C48841F-4BC4-42A2-9B04-FCBFFC31DDC7}">
      <dgm:prSet phldrT="[Текст]" custT="1"/>
      <dgm:spPr/>
      <dgm:t>
        <a:bodyPr/>
        <a:lstStyle/>
        <a:p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Утуликское</a:t>
          </a:r>
          <a:endParaRPr lang="ru-RU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9E3C643-6922-4702-99FB-9A8AE08B7A99}" type="parTrans" cxnId="{63C997C8-8AD5-42F9-9EA1-548586BED22A}">
      <dgm:prSet/>
      <dgm:spPr/>
      <dgm:t>
        <a:bodyPr/>
        <a:lstStyle/>
        <a:p>
          <a:endParaRPr lang="ru-RU" sz="1600"/>
        </a:p>
      </dgm:t>
    </dgm:pt>
    <dgm:pt modelId="{B8F598D1-8D68-4D4A-9C75-51F880C5B28B}" type="sibTrans" cxnId="{63C997C8-8AD5-42F9-9EA1-548586BED22A}">
      <dgm:prSet/>
      <dgm:spPr/>
      <dgm:t>
        <a:bodyPr/>
        <a:lstStyle/>
        <a:p>
          <a:endParaRPr lang="ru-RU" sz="1600"/>
        </a:p>
      </dgm:t>
    </dgm:pt>
    <dgm:pt modelId="{75FBFC03-263E-49F2-B46C-5D736DDD6253}">
      <dgm:prSet custT="1"/>
      <dgm:spPr/>
      <dgm:t>
        <a:bodyPr/>
        <a:lstStyle/>
        <a:p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Маритуйское</a:t>
          </a:r>
          <a:endParaRPr lang="ru-RU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7F63268-F3B2-4A58-BB0F-5F9520C51CDF}" type="parTrans" cxnId="{7153C82B-5B12-4498-864A-44AC3321408D}">
      <dgm:prSet/>
      <dgm:spPr/>
      <dgm:t>
        <a:bodyPr/>
        <a:lstStyle/>
        <a:p>
          <a:endParaRPr lang="ru-RU" sz="1600"/>
        </a:p>
      </dgm:t>
    </dgm:pt>
    <dgm:pt modelId="{68062CA6-FA91-4300-9712-B04909039033}" type="sibTrans" cxnId="{7153C82B-5B12-4498-864A-44AC3321408D}">
      <dgm:prSet/>
      <dgm:spPr/>
      <dgm:t>
        <a:bodyPr/>
        <a:lstStyle/>
        <a:p>
          <a:endParaRPr lang="ru-RU" sz="1600"/>
        </a:p>
      </dgm:t>
    </dgm:pt>
    <dgm:pt modelId="{7AFCF1EC-1912-46BB-AF93-71FD5753FFE8}">
      <dgm:prSet custT="1"/>
      <dgm:spPr/>
      <dgm:t>
        <a:bodyPr/>
        <a:lstStyle/>
        <a:p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Новоснежнинское</a:t>
          </a:r>
          <a:endParaRPr lang="ru-RU" sz="1600" dirty="0"/>
        </a:p>
      </dgm:t>
    </dgm:pt>
    <dgm:pt modelId="{24FA94C7-92CD-4247-8B1E-60459FC47178}" type="parTrans" cxnId="{5EB6A9E3-68E0-4C86-AD22-9D87BBF81105}">
      <dgm:prSet/>
      <dgm:spPr/>
      <dgm:t>
        <a:bodyPr/>
        <a:lstStyle/>
        <a:p>
          <a:endParaRPr lang="ru-RU" sz="1600"/>
        </a:p>
      </dgm:t>
    </dgm:pt>
    <dgm:pt modelId="{1DF202AC-4B8E-4C60-8471-5B6D07A27CCF}" type="sibTrans" cxnId="{5EB6A9E3-68E0-4C86-AD22-9D87BBF81105}">
      <dgm:prSet/>
      <dgm:spPr/>
      <dgm:t>
        <a:bodyPr/>
        <a:lstStyle/>
        <a:p>
          <a:endParaRPr lang="ru-RU" sz="1600"/>
        </a:p>
      </dgm:t>
    </dgm:pt>
    <dgm:pt modelId="{AE95FBC6-797F-4048-AFC7-996155EB7F88}" type="pres">
      <dgm:prSet presAssocID="{567C7DD5-03EC-4ED5-80BE-2222E3E87294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0841C53D-9DD4-49BB-A3E5-6C1385E9F52B}" type="pres">
      <dgm:prSet presAssocID="{567C7DD5-03EC-4ED5-80BE-2222E3E87294}" presName="Name1" presStyleCnt="0"/>
      <dgm:spPr/>
    </dgm:pt>
    <dgm:pt modelId="{909598DC-7E7F-4832-A757-4BB840EE044B}" type="pres">
      <dgm:prSet presAssocID="{567C7DD5-03EC-4ED5-80BE-2222E3E87294}" presName="cycle" presStyleCnt="0"/>
      <dgm:spPr/>
    </dgm:pt>
    <dgm:pt modelId="{9624001E-3B4E-46F8-8A03-606A0FFA202D}" type="pres">
      <dgm:prSet presAssocID="{567C7DD5-03EC-4ED5-80BE-2222E3E87294}" presName="srcNode" presStyleLbl="node1" presStyleIdx="0" presStyleCnt="5"/>
      <dgm:spPr/>
    </dgm:pt>
    <dgm:pt modelId="{D31BEA23-B2E7-45E6-9EDD-00692F7145B7}" type="pres">
      <dgm:prSet presAssocID="{567C7DD5-03EC-4ED5-80BE-2222E3E87294}" presName="conn" presStyleLbl="parChTrans1D2" presStyleIdx="0" presStyleCnt="1"/>
      <dgm:spPr/>
      <dgm:t>
        <a:bodyPr/>
        <a:lstStyle/>
        <a:p>
          <a:endParaRPr lang="ru-RU"/>
        </a:p>
      </dgm:t>
    </dgm:pt>
    <dgm:pt modelId="{A5AF9770-5B40-4C76-9D20-2B449107E8B3}" type="pres">
      <dgm:prSet presAssocID="{567C7DD5-03EC-4ED5-80BE-2222E3E87294}" presName="extraNode" presStyleLbl="node1" presStyleIdx="0" presStyleCnt="5"/>
      <dgm:spPr/>
    </dgm:pt>
    <dgm:pt modelId="{E9721E92-F0E2-43A1-9CC1-0B393A70E5C1}" type="pres">
      <dgm:prSet presAssocID="{567C7DD5-03EC-4ED5-80BE-2222E3E87294}" presName="dstNode" presStyleLbl="node1" presStyleIdx="0" presStyleCnt="5"/>
      <dgm:spPr/>
    </dgm:pt>
    <dgm:pt modelId="{BB964CCC-8433-48AB-B92A-F8C488283D5A}" type="pres">
      <dgm:prSet presAssocID="{2ABC37F1-D1C1-4CC0-903E-D502BC22ABCE}" presName="text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97DE1C2-AEAE-47FE-A489-007B0D00F64C}" type="pres">
      <dgm:prSet presAssocID="{2ABC37F1-D1C1-4CC0-903E-D502BC22ABCE}" presName="accent_1" presStyleCnt="0"/>
      <dgm:spPr/>
    </dgm:pt>
    <dgm:pt modelId="{4E23788D-EFD0-4AFA-BA7E-C7BE5B5BFC37}" type="pres">
      <dgm:prSet presAssocID="{2ABC37F1-D1C1-4CC0-903E-D502BC22ABCE}" presName="accentRepeatNode" presStyleLbl="solidFgAcc1" presStyleIdx="0" presStyleCnt="5" custScaleX="126502" custScaleY="118608"/>
      <dgm:spPr>
        <a:blipFill rotWithShape="0">
          <a:blip xmlns:r="http://schemas.openxmlformats.org/officeDocument/2006/relationships" r:embed="rId1"/>
          <a:stretch>
            <a:fillRect l="-25000" r="-25000"/>
          </a:stretch>
        </a:blipFill>
      </dgm:spPr>
    </dgm:pt>
    <dgm:pt modelId="{C6D9DFFE-EF8B-4ED7-A608-3F694CE3EA71}" type="pres">
      <dgm:prSet presAssocID="{A4B716E4-D68B-45C6-BF6D-7EBD2FAEF8A1}" presName="text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B1D926B-92E2-4E71-92A4-1A78D8398803}" type="pres">
      <dgm:prSet presAssocID="{A4B716E4-D68B-45C6-BF6D-7EBD2FAEF8A1}" presName="accent_2" presStyleCnt="0"/>
      <dgm:spPr/>
    </dgm:pt>
    <dgm:pt modelId="{2559FD8B-C6C1-4687-B063-641B4D3C91D3}" type="pres">
      <dgm:prSet presAssocID="{A4B716E4-D68B-45C6-BF6D-7EBD2FAEF8A1}" presName="accentRepeatNode" presStyleLbl="solidFgAcc1" presStyleIdx="1" presStyleCnt="5" custScaleX="126502" custScaleY="118608"/>
      <dgm:spPr>
        <a:blipFill rotWithShape="0">
          <a:blip xmlns:r="http://schemas.openxmlformats.org/officeDocument/2006/relationships" r:embed="rId2"/>
          <a:stretch>
            <a:fillRect l="-25000" r="-25000"/>
          </a:stretch>
        </a:blipFill>
      </dgm:spPr>
    </dgm:pt>
    <dgm:pt modelId="{AC760D52-7BE4-47DB-B111-8D67957E7D66}" type="pres">
      <dgm:prSet presAssocID="{4C48841F-4BC4-42A2-9B04-FCBFFC31DDC7}" presName="text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AEF3532-EDB7-4BBD-B4D0-7FF0E0256C50}" type="pres">
      <dgm:prSet presAssocID="{4C48841F-4BC4-42A2-9B04-FCBFFC31DDC7}" presName="accent_3" presStyleCnt="0"/>
      <dgm:spPr/>
    </dgm:pt>
    <dgm:pt modelId="{50F93600-B6C2-40BE-BB24-895247955FD7}" type="pres">
      <dgm:prSet presAssocID="{4C48841F-4BC4-42A2-9B04-FCBFFC31DDC7}" presName="accentRepeatNode" presStyleLbl="solidFgAcc1" presStyleIdx="2" presStyleCnt="5" custScaleX="126502" custScaleY="118608"/>
      <dgm:spPr>
        <a:blipFill rotWithShape="0">
          <a:blip xmlns:r="http://schemas.openxmlformats.org/officeDocument/2006/relationships" r:embed="rId3"/>
          <a:stretch>
            <a:fillRect l="-25000" r="-25000"/>
          </a:stretch>
        </a:blipFill>
      </dgm:spPr>
    </dgm:pt>
    <dgm:pt modelId="{E4062018-25B6-4F80-B8A0-EC924D7F5F2E}" type="pres">
      <dgm:prSet presAssocID="{7AFCF1EC-1912-46BB-AF93-71FD5753FFE8}" presName="text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FEA1C31-4825-4261-B17C-C7E0272D0BDD}" type="pres">
      <dgm:prSet presAssocID="{7AFCF1EC-1912-46BB-AF93-71FD5753FFE8}" presName="accent_4" presStyleCnt="0"/>
      <dgm:spPr/>
    </dgm:pt>
    <dgm:pt modelId="{59B8BD32-7AD7-46CD-AA6F-106099F098E7}" type="pres">
      <dgm:prSet presAssocID="{7AFCF1EC-1912-46BB-AF93-71FD5753FFE8}" presName="accentRepeatNode" presStyleLbl="solidFgAcc1" presStyleIdx="3" presStyleCnt="5" custScaleX="120994" custScaleY="119841"/>
      <dgm:spPr>
        <a:blipFill rotWithShape="0">
          <a:blip xmlns:r="http://schemas.openxmlformats.org/officeDocument/2006/relationships" r:embed="rId4"/>
          <a:stretch>
            <a:fillRect l="-25000" r="-25000"/>
          </a:stretch>
        </a:blipFill>
      </dgm:spPr>
    </dgm:pt>
    <dgm:pt modelId="{AEF81FFC-27DA-4901-BEC2-7EDBBA4DAFB7}" type="pres">
      <dgm:prSet presAssocID="{75FBFC03-263E-49F2-B46C-5D736DDD6253}" presName="text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DCBB1C4-D0A4-42AE-B09D-361F54718EAC}" type="pres">
      <dgm:prSet presAssocID="{75FBFC03-263E-49F2-B46C-5D736DDD6253}" presName="accent_5" presStyleCnt="0"/>
      <dgm:spPr/>
    </dgm:pt>
    <dgm:pt modelId="{A9F5D534-8082-44CD-B043-152A009ABD50}" type="pres">
      <dgm:prSet presAssocID="{75FBFC03-263E-49F2-B46C-5D736DDD6253}" presName="accentRepeatNode" presStyleLbl="solidFgAcc1" presStyleIdx="4" presStyleCnt="5" custScaleX="120994" custScaleY="119841"/>
      <dgm:spPr>
        <a:blipFill rotWithShape="0">
          <a:blip xmlns:r="http://schemas.openxmlformats.org/officeDocument/2006/relationships" r:embed="rId5"/>
          <a:stretch>
            <a:fillRect l="-25000" r="-25000"/>
          </a:stretch>
        </a:blipFill>
      </dgm:spPr>
    </dgm:pt>
  </dgm:ptLst>
  <dgm:cxnLst>
    <dgm:cxn modelId="{527B5DDB-07CC-4E83-B8DC-93552CED6ADA}" srcId="{567C7DD5-03EC-4ED5-80BE-2222E3E87294}" destId="{2ABC37F1-D1C1-4CC0-903E-D502BC22ABCE}" srcOrd="0" destOrd="0" parTransId="{5D52D59B-556F-4DFA-99DB-FB39B65A6BA9}" sibTransId="{02607820-DB87-4D2E-9E1E-E9DAAEB45BAF}"/>
    <dgm:cxn modelId="{C45605E9-C07A-49AF-9915-6EC03166C66F}" type="presOf" srcId="{4C48841F-4BC4-42A2-9B04-FCBFFC31DDC7}" destId="{AC760D52-7BE4-47DB-B111-8D67957E7D66}" srcOrd="0" destOrd="0" presId="urn:microsoft.com/office/officeart/2008/layout/VerticalCurvedList"/>
    <dgm:cxn modelId="{17ACFCD9-445A-4AA9-83E3-F56C5D429B9C}" type="presOf" srcId="{2ABC37F1-D1C1-4CC0-903E-D502BC22ABCE}" destId="{BB964CCC-8433-48AB-B92A-F8C488283D5A}" srcOrd="0" destOrd="0" presId="urn:microsoft.com/office/officeart/2008/layout/VerticalCurvedList"/>
    <dgm:cxn modelId="{5EB6A9E3-68E0-4C86-AD22-9D87BBF81105}" srcId="{567C7DD5-03EC-4ED5-80BE-2222E3E87294}" destId="{7AFCF1EC-1912-46BB-AF93-71FD5753FFE8}" srcOrd="3" destOrd="0" parTransId="{24FA94C7-92CD-4247-8B1E-60459FC47178}" sibTransId="{1DF202AC-4B8E-4C60-8471-5B6D07A27CCF}"/>
    <dgm:cxn modelId="{7153C82B-5B12-4498-864A-44AC3321408D}" srcId="{567C7DD5-03EC-4ED5-80BE-2222E3E87294}" destId="{75FBFC03-263E-49F2-B46C-5D736DDD6253}" srcOrd="4" destOrd="0" parTransId="{A7F63268-F3B2-4A58-BB0F-5F9520C51CDF}" sibTransId="{68062CA6-FA91-4300-9712-B04909039033}"/>
    <dgm:cxn modelId="{AC6F0BC7-6389-483C-B93D-119C9A785EE2}" type="presOf" srcId="{02607820-DB87-4D2E-9E1E-E9DAAEB45BAF}" destId="{D31BEA23-B2E7-45E6-9EDD-00692F7145B7}" srcOrd="0" destOrd="0" presId="urn:microsoft.com/office/officeart/2008/layout/VerticalCurvedList"/>
    <dgm:cxn modelId="{FB8279A2-81D3-499F-8E2D-DA47311C3175}" type="presOf" srcId="{7AFCF1EC-1912-46BB-AF93-71FD5753FFE8}" destId="{E4062018-25B6-4F80-B8A0-EC924D7F5F2E}" srcOrd="0" destOrd="0" presId="urn:microsoft.com/office/officeart/2008/layout/VerticalCurvedList"/>
    <dgm:cxn modelId="{0BF0A3FA-F275-442B-95A5-0CAF225D9979}" srcId="{567C7DD5-03EC-4ED5-80BE-2222E3E87294}" destId="{A4B716E4-D68B-45C6-BF6D-7EBD2FAEF8A1}" srcOrd="1" destOrd="0" parTransId="{D984CD10-ADFD-4A76-A7A3-420C6D446C93}" sibTransId="{D117ED36-1266-4A0A-8A5E-64E838ABE287}"/>
    <dgm:cxn modelId="{63C997C8-8AD5-42F9-9EA1-548586BED22A}" srcId="{567C7DD5-03EC-4ED5-80BE-2222E3E87294}" destId="{4C48841F-4BC4-42A2-9B04-FCBFFC31DDC7}" srcOrd="2" destOrd="0" parTransId="{B9E3C643-6922-4702-99FB-9A8AE08B7A99}" sibTransId="{B8F598D1-8D68-4D4A-9C75-51F880C5B28B}"/>
    <dgm:cxn modelId="{54B50DD5-7E56-445F-86D9-9E8D0DF3EB25}" type="presOf" srcId="{75FBFC03-263E-49F2-B46C-5D736DDD6253}" destId="{AEF81FFC-27DA-4901-BEC2-7EDBBA4DAFB7}" srcOrd="0" destOrd="0" presId="urn:microsoft.com/office/officeart/2008/layout/VerticalCurvedList"/>
    <dgm:cxn modelId="{55FEE9D4-319F-4E5C-96D2-14238DF091C1}" type="presOf" srcId="{A4B716E4-D68B-45C6-BF6D-7EBD2FAEF8A1}" destId="{C6D9DFFE-EF8B-4ED7-A608-3F694CE3EA71}" srcOrd="0" destOrd="0" presId="urn:microsoft.com/office/officeart/2008/layout/VerticalCurvedList"/>
    <dgm:cxn modelId="{EF270CE1-7312-4EDD-A0AC-1D42030A3244}" type="presOf" srcId="{567C7DD5-03EC-4ED5-80BE-2222E3E87294}" destId="{AE95FBC6-797F-4048-AFC7-996155EB7F88}" srcOrd="0" destOrd="0" presId="urn:microsoft.com/office/officeart/2008/layout/VerticalCurvedList"/>
    <dgm:cxn modelId="{19835703-2BA4-4E94-A830-08C31059106B}" type="presParOf" srcId="{AE95FBC6-797F-4048-AFC7-996155EB7F88}" destId="{0841C53D-9DD4-49BB-A3E5-6C1385E9F52B}" srcOrd="0" destOrd="0" presId="urn:microsoft.com/office/officeart/2008/layout/VerticalCurvedList"/>
    <dgm:cxn modelId="{DA924E18-A3FE-4C07-997F-805E3DF599FF}" type="presParOf" srcId="{0841C53D-9DD4-49BB-A3E5-6C1385E9F52B}" destId="{909598DC-7E7F-4832-A757-4BB840EE044B}" srcOrd="0" destOrd="0" presId="urn:microsoft.com/office/officeart/2008/layout/VerticalCurvedList"/>
    <dgm:cxn modelId="{D2C99436-7362-45E8-B976-575BA6908DC2}" type="presParOf" srcId="{909598DC-7E7F-4832-A757-4BB840EE044B}" destId="{9624001E-3B4E-46F8-8A03-606A0FFA202D}" srcOrd="0" destOrd="0" presId="urn:microsoft.com/office/officeart/2008/layout/VerticalCurvedList"/>
    <dgm:cxn modelId="{5AC402D5-9EE4-4741-8BC1-012804A2269F}" type="presParOf" srcId="{909598DC-7E7F-4832-A757-4BB840EE044B}" destId="{D31BEA23-B2E7-45E6-9EDD-00692F7145B7}" srcOrd="1" destOrd="0" presId="urn:microsoft.com/office/officeart/2008/layout/VerticalCurvedList"/>
    <dgm:cxn modelId="{D147444E-80F4-475E-8CE2-32E0E3300B15}" type="presParOf" srcId="{909598DC-7E7F-4832-A757-4BB840EE044B}" destId="{A5AF9770-5B40-4C76-9D20-2B449107E8B3}" srcOrd="2" destOrd="0" presId="urn:microsoft.com/office/officeart/2008/layout/VerticalCurvedList"/>
    <dgm:cxn modelId="{CA3D8EF3-EF50-4415-B0A8-2CC2CCD6F018}" type="presParOf" srcId="{909598DC-7E7F-4832-A757-4BB840EE044B}" destId="{E9721E92-F0E2-43A1-9CC1-0B393A70E5C1}" srcOrd="3" destOrd="0" presId="urn:microsoft.com/office/officeart/2008/layout/VerticalCurvedList"/>
    <dgm:cxn modelId="{10495A1B-21D1-4EE0-869B-5FCD6EF021A0}" type="presParOf" srcId="{0841C53D-9DD4-49BB-A3E5-6C1385E9F52B}" destId="{BB964CCC-8433-48AB-B92A-F8C488283D5A}" srcOrd="1" destOrd="0" presId="urn:microsoft.com/office/officeart/2008/layout/VerticalCurvedList"/>
    <dgm:cxn modelId="{667FA412-47FB-4559-B16F-F6BB3C7DB149}" type="presParOf" srcId="{0841C53D-9DD4-49BB-A3E5-6C1385E9F52B}" destId="{D97DE1C2-AEAE-47FE-A489-007B0D00F64C}" srcOrd="2" destOrd="0" presId="urn:microsoft.com/office/officeart/2008/layout/VerticalCurvedList"/>
    <dgm:cxn modelId="{7792931A-5778-4B63-BFA6-EA2B0E82CEDF}" type="presParOf" srcId="{D97DE1C2-AEAE-47FE-A489-007B0D00F64C}" destId="{4E23788D-EFD0-4AFA-BA7E-C7BE5B5BFC37}" srcOrd="0" destOrd="0" presId="urn:microsoft.com/office/officeart/2008/layout/VerticalCurvedList"/>
    <dgm:cxn modelId="{BAC5D449-FE07-4BDB-9768-7ECA618047E1}" type="presParOf" srcId="{0841C53D-9DD4-49BB-A3E5-6C1385E9F52B}" destId="{C6D9DFFE-EF8B-4ED7-A608-3F694CE3EA71}" srcOrd="3" destOrd="0" presId="urn:microsoft.com/office/officeart/2008/layout/VerticalCurvedList"/>
    <dgm:cxn modelId="{17184196-D3E3-49D9-B52F-2D1648404B2F}" type="presParOf" srcId="{0841C53D-9DD4-49BB-A3E5-6C1385E9F52B}" destId="{AB1D926B-92E2-4E71-92A4-1A78D8398803}" srcOrd="4" destOrd="0" presId="urn:microsoft.com/office/officeart/2008/layout/VerticalCurvedList"/>
    <dgm:cxn modelId="{5FF32CC5-D969-4022-9D62-8C42FCF6596F}" type="presParOf" srcId="{AB1D926B-92E2-4E71-92A4-1A78D8398803}" destId="{2559FD8B-C6C1-4687-B063-641B4D3C91D3}" srcOrd="0" destOrd="0" presId="urn:microsoft.com/office/officeart/2008/layout/VerticalCurvedList"/>
    <dgm:cxn modelId="{D60D9AA8-94B6-4621-AA5A-BF206B91E999}" type="presParOf" srcId="{0841C53D-9DD4-49BB-A3E5-6C1385E9F52B}" destId="{AC760D52-7BE4-47DB-B111-8D67957E7D66}" srcOrd="5" destOrd="0" presId="urn:microsoft.com/office/officeart/2008/layout/VerticalCurvedList"/>
    <dgm:cxn modelId="{233B6AB4-9B5B-41D4-8C9C-FEFA43C2B748}" type="presParOf" srcId="{0841C53D-9DD4-49BB-A3E5-6C1385E9F52B}" destId="{0AEF3532-EDB7-4BBD-B4D0-7FF0E0256C50}" srcOrd="6" destOrd="0" presId="urn:microsoft.com/office/officeart/2008/layout/VerticalCurvedList"/>
    <dgm:cxn modelId="{1866F36F-E2F5-4B78-955A-A7E28D68D129}" type="presParOf" srcId="{0AEF3532-EDB7-4BBD-B4D0-7FF0E0256C50}" destId="{50F93600-B6C2-40BE-BB24-895247955FD7}" srcOrd="0" destOrd="0" presId="urn:microsoft.com/office/officeart/2008/layout/VerticalCurvedList"/>
    <dgm:cxn modelId="{BFA49037-F8DC-4C81-9F6C-648C9C60B150}" type="presParOf" srcId="{0841C53D-9DD4-49BB-A3E5-6C1385E9F52B}" destId="{E4062018-25B6-4F80-B8A0-EC924D7F5F2E}" srcOrd="7" destOrd="0" presId="urn:microsoft.com/office/officeart/2008/layout/VerticalCurvedList"/>
    <dgm:cxn modelId="{41313AC6-A37B-438B-96BC-5E813B8B8BB9}" type="presParOf" srcId="{0841C53D-9DD4-49BB-A3E5-6C1385E9F52B}" destId="{BFEA1C31-4825-4261-B17C-C7E0272D0BDD}" srcOrd="8" destOrd="0" presId="urn:microsoft.com/office/officeart/2008/layout/VerticalCurvedList"/>
    <dgm:cxn modelId="{B276810B-506D-4605-B18A-311DEA91D05E}" type="presParOf" srcId="{BFEA1C31-4825-4261-B17C-C7E0272D0BDD}" destId="{59B8BD32-7AD7-46CD-AA6F-106099F098E7}" srcOrd="0" destOrd="0" presId="urn:microsoft.com/office/officeart/2008/layout/VerticalCurvedList"/>
    <dgm:cxn modelId="{E93D69C7-686A-485E-B35D-ECEB4504811C}" type="presParOf" srcId="{0841C53D-9DD4-49BB-A3E5-6C1385E9F52B}" destId="{AEF81FFC-27DA-4901-BEC2-7EDBBA4DAFB7}" srcOrd="9" destOrd="0" presId="urn:microsoft.com/office/officeart/2008/layout/VerticalCurvedList"/>
    <dgm:cxn modelId="{4B0947B4-5D67-4010-AB65-E6D2E07E4F3E}" type="presParOf" srcId="{0841C53D-9DD4-49BB-A3E5-6C1385E9F52B}" destId="{DDCBB1C4-D0A4-42AE-B09D-361F54718EAC}" srcOrd="10" destOrd="0" presId="urn:microsoft.com/office/officeart/2008/layout/VerticalCurvedList"/>
    <dgm:cxn modelId="{0D184697-51CB-4F0A-8424-4C04C766DFD7}" type="presParOf" srcId="{DDCBB1C4-D0A4-42AE-B09D-361F54718EAC}" destId="{A9F5D534-8082-44CD-B043-152A009ABD50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4599AFB-7C83-4858-B52F-E471FD80B079}" type="doc">
      <dgm:prSet loTypeId="urn:microsoft.com/office/officeart/2005/8/layout/StepDown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AEC8A47-EB9F-4D40-88B8-619AB6A1BF1D}">
      <dgm:prSet phldrT="[Текст]" custT="1"/>
      <dgm:spPr>
        <a:solidFill>
          <a:srgbClr val="FFFF66"/>
        </a:solidFill>
        <a:ln>
          <a:solidFill>
            <a:srgbClr val="FFC000"/>
          </a:solidFill>
        </a:ln>
      </dgm:spPr>
      <dgm:t>
        <a:bodyPr/>
        <a:lstStyle/>
        <a:p>
          <a:r>
            <a:rPr lang="ru-RU" sz="1400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Налоговые доходы</a:t>
          </a:r>
          <a:endParaRPr lang="ru-RU" sz="1400" dirty="0">
            <a:solidFill>
              <a:schemeClr val="tx1">
                <a:lumMod val="85000"/>
                <a:lumOff val="1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DC982D0-7178-4CE5-A2CB-9951D90BA94F}" type="parTrans" cxnId="{340686A2-C40C-4A50-B5A5-E42085D17DC1}">
      <dgm:prSet/>
      <dgm:spPr/>
      <dgm:t>
        <a:bodyPr/>
        <a:lstStyle/>
        <a:p>
          <a:endParaRPr lang="ru-RU" sz="1400"/>
        </a:p>
      </dgm:t>
    </dgm:pt>
    <dgm:pt modelId="{1C48BDB7-AA8F-470F-B925-A569685157B6}" type="sibTrans" cxnId="{340686A2-C40C-4A50-B5A5-E42085D17DC1}">
      <dgm:prSet/>
      <dgm:spPr/>
      <dgm:t>
        <a:bodyPr/>
        <a:lstStyle/>
        <a:p>
          <a:endParaRPr lang="ru-RU" sz="1400"/>
        </a:p>
      </dgm:t>
    </dgm:pt>
    <dgm:pt modelId="{8835D6E9-479D-4E78-956E-2648EB9E02CA}">
      <dgm:prSet phldrT="[Текст]" custT="1"/>
      <dgm:spPr/>
      <dgm:t>
        <a:bodyPr/>
        <a:lstStyle/>
        <a:p>
          <a:r>
            <a:rPr lang="ru-RU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/>
            </a:rPr>
            <a:t>Доходы от предусмотренных законодательством Российской Федерации о налогах и сборах федеральных налогов и сборов, в том числе от налогов, предусмотренных специальными налоговыми режимами, региональных налогов, а также пеней и штрафов по ним </a:t>
          </a:r>
          <a:endParaRPr lang="ru-RU" sz="1400" dirty="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158913C9-DAD2-4576-8087-F545EAA0CBEF}" type="parTrans" cxnId="{D81AD3F0-80FD-4760-8E04-23334DF4217F}">
      <dgm:prSet/>
      <dgm:spPr/>
      <dgm:t>
        <a:bodyPr/>
        <a:lstStyle/>
        <a:p>
          <a:endParaRPr lang="ru-RU" sz="1400"/>
        </a:p>
      </dgm:t>
    </dgm:pt>
    <dgm:pt modelId="{31AE1DC3-0B32-4A23-8191-5ABAA0C558B7}" type="sibTrans" cxnId="{D81AD3F0-80FD-4760-8E04-23334DF4217F}">
      <dgm:prSet/>
      <dgm:spPr/>
      <dgm:t>
        <a:bodyPr/>
        <a:lstStyle/>
        <a:p>
          <a:endParaRPr lang="ru-RU" sz="1400"/>
        </a:p>
      </dgm:t>
    </dgm:pt>
    <dgm:pt modelId="{E10E4D8A-32CD-4D55-B4BE-DF930DE2F397}">
      <dgm:prSet phldrT="[Текст]" custT="1"/>
      <dgm:spPr>
        <a:solidFill>
          <a:srgbClr val="3FCD57"/>
        </a:solidFill>
        <a:ln>
          <a:solidFill>
            <a:srgbClr val="238D4B"/>
          </a:solidFill>
        </a:ln>
      </dgm:spPr>
      <dgm:t>
        <a:bodyPr/>
        <a:lstStyle/>
        <a:p>
          <a:r>
            <a:rPr lang="ru-RU" sz="1400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Неналоговые доходы</a:t>
          </a:r>
          <a:endParaRPr lang="ru-RU" sz="1400" dirty="0">
            <a:solidFill>
              <a:schemeClr val="tx1">
                <a:lumMod val="85000"/>
                <a:lumOff val="1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3A1853E-5D7B-40FD-BD06-8D1D39599EAF}" type="parTrans" cxnId="{885A4B36-B005-43D7-9B50-91C3F2A2F6B1}">
      <dgm:prSet/>
      <dgm:spPr/>
      <dgm:t>
        <a:bodyPr/>
        <a:lstStyle/>
        <a:p>
          <a:endParaRPr lang="ru-RU" sz="1400"/>
        </a:p>
      </dgm:t>
    </dgm:pt>
    <dgm:pt modelId="{992C44B8-3782-4EEB-9B60-0B06873DE5EA}" type="sibTrans" cxnId="{885A4B36-B005-43D7-9B50-91C3F2A2F6B1}">
      <dgm:prSet/>
      <dgm:spPr/>
      <dgm:t>
        <a:bodyPr/>
        <a:lstStyle/>
        <a:p>
          <a:endParaRPr lang="ru-RU" sz="1400"/>
        </a:p>
      </dgm:t>
    </dgm:pt>
    <dgm:pt modelId="{171FBCCF-15C1-443C-8C37-A91A8A40F093}">
      <dgm:prSet phldrT="[Текст]" custT="1"/>
      <dgm:spPr/>
      <dgm:t>
        <a:bodyPr/>
        <a:lstStyle/>
        <a:p>
          <a:r>
            <a:rPr lang="ru-RU" sz="1400" dirty="0" smtClean="0">
              <a:solidFill>
                <a:srgbClr val="000000"/>
              </a:solidFill>
              <a:latin typeface="Times New Roman"/>
            </a:rPr>
            <a:t>Поступающие в бюджет платежи за оказание государственных услуг, за пользование природными ресурсами, за пользование государственной собственностью, от продажи государственного имущества, а также платежи в виде штрафов и иных санкций за нарушение законодательства </a:t>
          </a:r>
          <a:endParaRPr lang="ru-RU" sz="1400" dirty="0"/>
        </a:p>
      </dgm:t>
    </dgm:pt>
    <dgm:pt modelId="{79A08A0A-5BFB-4FC9-B61D-0F57C1652FCC}" type="parTrans" cxnId="{62D17442-B24D-484B-9ECE-870840B6B4B0}">
      <dgm:prSet/>
      <dgm:spPr/>
      <dgm:t>
        <a:bodyPr/>
        <a:lstStyle/>
        <a:p>
          <a:endParaRPr lang="ru-RU" sz="1400"/>
        </a:p>
      </dgm:t>
    </dgm:pt>
    <dgm:pt modelId="{F92457EB-4839-4E0B-9145-ED94662136DF}" type="sibTrans" cxnId="{62D17442-B24D-484B-9ECE-870840B6B4B0}">
      <dgm:prSet/>
      <dgm:spPr/>
      <dgm:t>
        <a:bodyPr/>
        <a:lstStyle/>
        <a:p>
          <a:endParaRPr lang="ru-RU" sz="1400"/>
        </a:p>
      </dgm:t>
    </dgm:pt>
    <dgm:pt modelId="{5142BAD6-8E63-4FAF-80C0-3B2282AEA1FD}">
      <dgm:prSet phldrT="[Текст]" custT="1"/>
      <dgm:spPr>
        <a:solidFill>
          <a:schemeClr val="tx2">
            <a:lumMod val="40000"/>
            <a:lumOff val="60000"/>
          </a:schemeClr>
        </a:solidFill>
        <a:ln>
          <a:solidFill>
            <a:srgbClr val="00B0F0"/>
          </a:solidFill>
        </a:ln>
      </dgm:spPr>
      <dgm:t>
        <a:bodyPr/>
        <a:lstStyle/>
        <a:p>
          <a:r>
            <a:rPr lang="ru-RU" sz="1400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Безвозмездные поступления</a:t>
          </a:r>
          <a:endParaRPr lang="ru-RU" sz="1400" dirty="0">
            <a:solidFill>
              <a:schemeClr val="tx1">
                <a:lumMod val="85000"/>
                <a:lumOff val="1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33B55AE-4586-42D5-9965-9FF97BA02A4F}" type="parTrans" cxnId="{B1DC3DEB-170B-4910-A593-4183AC48D9F6}">
      <dgm:prSet/>
      <dgm:spPr/>
      <dgm:t>
        <a:bodyPr/>
        <a:lstStyle/>
        <a:p>
          <a:endParaRPr lang="ru-RU" sz="1400"/>
        </a:p>
      </dgm:t>
    </dgm:pt>
    <dgm:pt modelId="{D7BDB003-F52E-4F0B-BD97-CCEDA74985AB}" type="sibTrans" cxnId="{B1DC3DEB-170B-4910-A593-4183AC48D9F6}">
      <dgm:prSet/>
      <dgm:spPr/>
      <dgm:t>
        <a:bodyPr/>
        <a:lstStyle/>
        <a:p>
          <a:endParaRPr lang="ru-RU" sz="1400"/>
        </a:p>
      </dgm:t>
    </dgm:pt>
    <dgm:pt modelId="{B2F48C43-685A-4FE8-B9A5-9FCE1289C16A}">
      <dgm:prSet phldrT="[Текст]" custT="1"/>
      <dgm:spPr/>
      <dgm:t>
        <a:bodyPr/>
        <a:lstStyle/>
        <a:p>
          <a:r>
            <a:rPr lang="ru-RU" sz="1400" dirty="0" smtClean="0">
              <a:solidFill>
                <a:srgbClr val="000000"/>
              </a:solidFill>
              <a:latin typeface="Times New Roman"/>
            </a:rPr>
            <a:t>Дотации, субсидии, субвенции, иные межбюджетные трансферты из федерального и областного бюджета, а также безвозмездные поступления от физических и юридических лиц</a:t>
          </a:r>
          <a:endParaRPr lang="ru-RU" sz="1400" dirty="0"/>
        </a:p>
      </dgm:t>
    </dgm:pt>
    <dgm:pt modelId="{8D67F3F9-B66B-4015-95B8-C0979675D1D0}" type="parTrans" cxnId="{00492944-3DA5-4793-9E7D-0FB15B4F3292}">
      <dgm:prSet/>
      <dgm:spPr/>
      <dgm:t>
        <a:bodyPr/>
        <a:lstStyle/>
        <a:p>
          <a:endParaRPr lang="ru-RU" sz="1400"/>
        </a:p>
      </dgm:t>
    </dgm:pt>
    <dgm:pt modelId="{CD523CBA-27E8-45F9-8BFF-8707B281D958}" type="sibTrans" cxnId="{00492944-3DA5-4793-9E7D-0FB15B4F3292}">
      <dgm:prSet/>
      <dgm:spPr/>
      <dgm:t>
        <a:bodyPr/>
        <a:lstStyle/>
        <a:p>
          <a:endParaRPr lang="ru-RU" sz="1400"/>
        </a:p>
      </dgm:t>
    </dgm:pt>
    <dgm:pt modelId="{A23D9BDC-C518-47D8-8C43-46279C117093}" type="pres">
      <dgm:prSet presAssocID="{D4599AFB-7C83-4858-B52F-E471FD80B079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D2CD6D36-C9AA-4FF8-BB1E-DDFF229C17C1}" type="pres">
      <dgm:prSet presAssocID="{BAEC8A47-EB9F-4D40-88B8-619AB6A1BF1D}" presName="composite" presStyleCnt="0"/>
      <dgm:spPr/>
    </dgm:pt>
    <dgm:pt modelId="{BA6CEF46-EB05-4A1C-8EB3-0B420980129E}" type="pres">
      <dgm:prSet presAssocID="{BAEC8A47-EB9F-4D40-88B8-619AB6A1BF1D}" presName="bentUpArrow1" presStyleLbl="alignImgPlace1" presStyleIdx="0" presStyleCnt="2" custAng="10800000" custLinFactNeighborX="59" custLinFactNeighborY="14589"/>
      <dgm:spPr>
        <a:noFill/>
        <a:ln>
          <a:noFill/>
        </a:ln>
      </dgm:spPr>
    </dgm:pt>
    <dgm:pt modelId="{669F37FD-5C3A-42D3-92FD-7B69BCCECB4C}" type="pres">
      <dgm:prSet presAssocID="{BAEC8A47-EB9F-4D40-88B8-619AB6A1BF1D}" presName="ParentText" presStyleLbl="node1" presStyleIdx="0" presStyleCnt="3" custScaleX="69656" custScaleY="87256" custLinFactNeighborX="-1363" custLinFactNeighborY="160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3DF3B78-772F-4359-8DB9-8FC211807BA1}" type="pres">
      <dgm:prSet presAssocID="{BAEC8A47-EB9F-4D40-88B8-619AB6A1BF1D}" presName="ChildText" presStyleLbl="revTx" presStyleIdx="0" presStyleCnt="3" custScaleX="297867" custScaleY="127469" custLinFactNeighborX="83765" custLinFactNeighborY="182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6D3DED3-76EC-41AC-8A8D-F3E764EE3924}" type="pres">
      <dgm:prSet presAssocID="{1C48BDB7-AA8F-470F-B925-A569685157B6}" presName="sibTrans" presStyleCnt="0"/>
      <dgm:spPr/>
    </dgm:pt>
    <dgm:pt modelId="{D65637DD-6A17-4124-9BC3-3648126E1FD1}" type="pres">
      <dgm:prSet presAssocID="{E10E4D8A-32CD-4D55-B4BE-DF930DE2F397}" presName="composite" presStyleCnt="0"/>
      <dgm:spPr/>
    </dgm:pt>
    <dgm:pt modelId="{53A251A0-B944-4BA8-81C0-84031743A461}" type="pres">
      <dgm:prSet presAssocID="{E10E4D8A-32CD-4D55-B4BE-DF930DE2F397}" presName="bentUpArrow1" presStyleLbl="alignImgPlace1" presStyleIdx="1" presStyleCnt="2" custAng="10800000" custLinFactX="-40164" custLinFactY="-11283" custLinFactNeighborX="-100000" custLinFactNeighborY="-100000"/>
      <dgm:spPr>
        <a:noFill/>
        <a:ln>
          <a:noFill/>
        </a:ln>
      </dgm:spPr>
    </dgm:pt>
    <dgm:pt modelId="{9F30757E-33C5-4119-8EDF-F37E0E6D01A8}" type="pres">
      <dgm:prSet presAssocID="{E10E4D8A-32CD-4D55-B4BE-DF930DE2F397}" presName="ParentText" presStyleLbl="node1" presStyleIdx="1" presStyleCnt="3" custScaleX="72176" custScaleY="94697" custLinFactX="-14105" custLinFactNeighborX="-100000" custLinFactNeighborY="49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A9FF782-DDB2-4D47-97E6-2F221035A0D0}" type="pres">
      <dgm:prSet presAssocID="{E10E4D8A-32CD-4D55-B4BE-DF930DE2F397}" presName="ChildText" presStyleLbl="revTx" presStyleIdx="1" presStyleCnt="3" custScaleX="333826" custLinFactNeighborX="-50954" custLinFactNeighborY="423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2FA6214-AF0F-4EA0-9BAD-A02F0EEF03C0}" type="pres">
      <dgm:prSet presAssocID="{992C44B8-3782-4EEB-9B60-0B06873DE5EA}" presName="sibTrans" presStyleCnt="0"/>
      <dgm:spPr/>
    </dgm:pt>
    <dgm:pt modelId="{0E0FDB4A-DDB5-4868-877B-B6F3EC116C25}" type="pres">
      <dgm:prSet presAssocID="{5142BAD6-8E63-4FAF-80C0-3B2282AEA1FD}" presName="composite" presStyleCnt="0"/>
      <dgm:spPr/>
    </dgm:pt>
    <dgm:pt modelId="{485F9950-F438-4A2B-AC67-C55BF8A103AE}" type="pres">
      <dgm:prSet presAssocID="{5142BAD6-8E63-4FAF-80C0-3B2282AEA1FD}" presName="ParentText" presStyleLbl="node1" presStyleIdx="2" presStyleCnt="3" custScaleX="72369" custScaleY="81875" custLinFactX="-100000" custLinFactNeighborX="-122926" custLinFactNeighborY="-1189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DF43623-D49A-4100-AE14-7D7EE1F8C98B}" type="pres">
      <dgm:prSet presAssocID="{5142BAD6-8E63-4FAF-80C0-3B2282AEA1FD}" presName="FinalChildText" presStyleLbl="revTx" presStyleIdx="2" presStyleCnt="3" custScaleX="329010" custScaleY="82666" custLinFactX="-100000" custLinFactNeighborX="-102996" custLinFactNeighborY="-496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85A4B36-B005-43D7-9B50-91C3F2A2F6B1}" srcId="{D4599AFB-7C83-4858-B52F-E471FD80B079}" destId="{E10E4D8A-32CD-4D55-B4BE-DF930DE2F397}" srcOrd="1" destOrd="0" parTransId="{53A1853E-5D7B-40FD-BD06-8D1D39599EAF}" sibTransId="{992C44B8-3782-4EEB-9B60-0B06873DE5EA}"/>
    <dgm:cxn modelId="{B1DC3DEB-170B-4910-A593-4183AC48D9F6}" srcId="{D4599AFB-7C83-4858-B52F-E471FD80B079}" destId="{5142BAD6-8E63-4FAF-80C0-3B2282AEA1FD}" srcOrd="2" destOrd="0" parTransId="{C33B55AE-4586-42D5-9965-9FF97BA02A4F}" sibTransId="{D7BDB003-F52E-4F0B-BD97-CCEDA74985AB}"/>
    <dgm:cxn modelId="{552477CB-B44B-493F-AED9-274CCA9FB4C8}" type="presOf" srcId="{8835D6E9-479D-4E78-956E-2648EB9E02CA}" destId="{A3DF3B78-772F-4359-8DB9-8FC211807BA1}" srcOrd="0" destOrd="0" presId="urn:microsoft.com/office/officeart/2005/8/layout/StepDownProcess"/>
    <dgm:cxn modelId="{897F4134-432C-4571-92EF-DDBA06C4D89B}" type="presOf" srcId="{BAEC8A47-EB9F-4D40-88B8-619AB6A1BF1D}" destId="{669F37FD-5C3A-42D3-92FD-7B69BCCECB4C}" srcOrd="0" destOrd="0" presId="urn:microsoft.com/office/officeart/2005/8/layout/StepDownProcess"/>
    <dgm:cxn modelId="{9EBB9D1C-045E-4E37-8310-B149DFA69C3E}" type="presOf" srcId="{E10E4D8A-32CD-4D55-B4BE-DF930DE2F397}" destId="{9F30757E-33C5-4119-8EDF-F37E0E6D01A8}" srcOrd="0" destOrd="0" presId="urn:microsoft.com/office/officeart/2005/8/layout/StepDownProcess"/>
    <dgm:cxn modelId="{AA45FFB0-BD66-4D56-A54F-CBC92DC35EF4}" type="presOf" srcId="{171FBCCF-15C1-443C-8C37-A91A8A40F093}" destId="{BA9FF782-DDB2-4D47-97E6-2F221035A0D0}" srcOrd="0" destOrd="0" presId="urn:microsoft.com/office/officeart/2005/8/layout/StepDownProcess"/>
    <dgm:cxn modelId="{D81AD3F0-80FD-4760-8E04-23334DF4217F}" srcId="{BAEC8A47-EB9F-4D40-88B8-619AB6A1BF1D}" destId="{8835D6E9-479D-4E78-956E-2648EB9E02CA}" srcOrd="0" destOrd="0" parTransId="{158913C9-DAD2-4576-8087-F545EAA0CBEF}" sibTransId="{31AE1DC3-0B32-4A23-8191-5ABAA0C558B7}"/>
    <dgm:cxn modelId="{62D17442-B24D-484B-9ECE-870840B6B4B0}" srcId="{E10E4D8A-32CD-4D55-B4BE-DF930DE2F397}" destId="{171FBCCF-15C1-443C-8C37-A91A8A40F093}" srcOrd="0" destOrd="0" parTransId="{79A08A0A-5BFB-4FC9-B61D-0F57C1652FCC}" sibTransId="{F92457EB-4839-4E0B-9145-ED94662136DF}"/>
    <dgm:cxn modelId="{41A5E336-0FE0-4ACA-B714-922528CDCBE8}" type="presOf" srcId="{B2F48C43-685A-4FE8-B9A5-9FCE1289C16A}" destId="{BDF43623-D49A-4100-AE14-7D7EE1F8C98B}" srcOrd="0" destOrd="0" presId="urn:microsoft.com/office/officeart/2005/8/layout/StepDownProcess"/>
    <dgm:cxn modelId="{00492944-3DA5-4793-9E7D-0FB15B4F3292}" srcId="{5142BAD6-8E63-4FAF-80C0-3B2282AEA1FD}" destId="{B2F48C43-685A-4FE8-B9A5-9FCE1289C16A}" srcOrd="0" destOrd="0" parTransId="{8D67F3F9-B66B-4015-95B8-C0979675D1D0}" sibTransId="{CD523CBA-27E8-45F9-8BFF-8707B281D958}"/>
    <dgm:cxn modelId="{801133A8-E313-4A67-BCA1-F337CE8B446B}" type="presOf" srcId="{5142BAD6-8E63-4FAF-80C0-3B2282AEA1FD}" destId="{485F9950-F438-4A2B-AC67-C55BF8A103AE}" srcOrd="0" destOrd="0" presId="urn:microsoft.com/office/officeart/2005/8/layout/StepDownProcess"/>
    <dgm:cxn modelId="{340686A2-C40C-4A50-B5A5-E42085D17DC1}" srcId="{D4599AFB-7C83-4858-B52F-E471FD80B079}" destId="{BAEC8A47-EB9F-4D40-88B8-619AB6A1BF1D}" srcOrd="0" destOrd="0" parTransId="{8DC982D0-7178-4CE5-A2CB-9951D90BA94F}" sibTransId="{1C48BDB7-AA8F-470F-B925-A569685157B6}"/>
    <dgm:cxn modelId="{26663ACC-D27E-46A9-8E97-9A9EE5C46B07}" type="presOf" srcId="{D4599AFB-7C83-4858-B52F-E471FD80B079}" destId="{A23D9BDC-C518-47D8-8C43-46279C117093}" srcOrd="0" destOrd="0" presId="urn:microsoft.com/office/officeart/2005/8/layout/StepDownProcess"/>
    <dgm:cxn modelId="{C33D6B85-AD40-45AE-B3D1-D1B3607ED21B}" type="presParOf" srcId="{A23D9BDC-C518-47D8-8C43-46279C117093}" destId="{D2CD6D36-C9AA-4FF8-BB1E-DDFF229C17C1}" srcOrd="0" destOrd="0" presId="urn:microsoft.com/office/officeart/2005/8/layout/StepDownProcess"/>
    <dgm:cxn modelId="{82E57F81-0BAE-4D78-8827-D1E88C04FB56}" type="presParOf" srcId="{D2CD6D36-C9AA-4FF8-BB1E-DDFF229C17C1}" destId="{BA6CEF46-EB05-4A1C-8EB3-0B420980129E}" srcOrd="0" destOrd="0" presId="urn:microsoft.com/office/officeart/2005/8/layout/StepDownProcess"/>
    <dgm:cxn modelId="{A12B12E7-8A01-4C10-8FEC-2F6C6C530D72}" type="presParOf" srcId="{D2CD6D36-C9AA-4FF8-BB1E-DDFF229C17C1}" destId="{669F37FD-5C3A-42D3-92FD-7B69BCCECB4C}" srcOrd="1" destOrd="0" presId="urn:microsoft.com/office/officeart/2005/8/layout/StepDownProcess"/>
    <dgm:cxn modelId="{495D7E1D-4E5C-4A00-8FA7-A815334FA16A}" type="presParOf" srcId="{D2CD6D36-C9AA-4FF8-BB1E-DDFF229C17C1}" destId="{A3DF3B78-772F-4359-8DB9-8FC211807BA1}" srcOrd="2" destOrd="0" presId="urn:microsoft.com/office/officeart/2005/8/layout/StepDownProcess"/>
    <dgm:cxn modelId="{0BC919CE-07C3-4C34-B0AA-27E947DDBFA4}" type="presParOf" srcId="{A23D9BDC-C518-47D8-8C43-46279C117093}" destId="{B6D3DED3-76EC-41AC-8A8D-F3E764EE3924}" srcOrd="1" destOrd="0" presId="urn:microsoft.com/office/officeart/2005/8/layout/StepDownProcess"/>
    <dgm:cxn modelId="{E6B89D19-CC5D-4937-B74D-CC8645037A2E}" type="presParOf" srcId="{A23D9BDC-C518-47D8-8C43-46279C117093}" destId="{D65637DD-6A17-4124-9BC3-3648126E1FD1}" srcOrd="2" destOrd="0" presId="urn:microsoft.com/office/officeart/2005/8/layout/StepDownProcess"/>
    <dgm:cxn modelId="{247E8BD2-FA4A-446E-8950-64C4600F8C8E}" type="presParOf" srcId="{D65637DD-6A17-4124-9BC3-3648126E1FD1}" destId="{53A251A0-B944-4BA8-81C0-84031743A461}" srcOrd="0" destOrd="0" presId="urn:microsoft.com/office/officeart/2005/8/layout/StepDownProcess"/>
    <dgm:cxn modelId="{74FEF7D7-83FA-4B1E-A549-3A56189E14B8}" type="presParOf" srcId="{D65637DD-6A17-4124-9BC3-3648126E1FD1}" destId="{9F30757E-33C5-4119-8EDF-F37E0E6D01A8}" srcOrd="1" destOrd="0" presId="urn:microsoft.com/office/officeart/2005/8/layout/StepDownProcess"/>
    <dgm:cxn modelId="{A0460D4A-1F5D-4854-AB9A-C86DEBB8F3D3}" type="presParOf" srcId="{D65637DD-6A17-4124-9BC3-3648126E1FD1}" destId="{BA9FF782-DDB2-4D47-97E6-2F221035A0D0}" srcOrd="2" destOrd="0" presId="urn:microsoft.com/office/officeart/2005/8/layout/StepDownProcess"/>
    <dgm:cxn modelId="{859EAB71-8D66-4165-B115-A0BAAA9029B6}" type="presParOf" srcId="{A23D9BDC-C518-47D8-8C43-46279C117093}" destId="{42FA6214-AF0F-4EA0-9BAD-A02F0EEF03C0}" srcOrd="3" destOrd="0" presId="urn:microsoft.com/office/officeart/2005/8/layout/StepDownProcess"/>
    <dgm:cxn modelId="{07BEE90C-20F6-4975-A0D4-14BCD7E6EDB9}" type="presParOf" srcId="{A23D9BDC-C518-47D8-8C43-46279C117093}" destId="{0E0FDB4A-DDB5-4868-877B-B6F3EC116C25}" srcOrd="4" destOrd="0" presId="urn:microsoft.com/office/officeart/2005/8/layout/StepDownProcess"/>
    <dgm:cxn modelId="{04BE5AA2-DD88-41B8-9BE5-082881ADECD6}" type="presParOf" srcId="{0E0FDB4A-DDB5-4868-877B-B6F3EC116C25}" destId="{485F9950-F438-4A2B-AC67-C55BF8A103AE}" srcOrd="0" destOrd="0" presId="urn:microsoft.com/office/officeart/2005/8/layout/StepDownProcess"/>
    <dgm:cxn modelId="{BD0868AD-8F15-45B9-B79A-31238DAC7F32}" type="presParOf" srcId="{0E0FDB4A-DDB5-4868-877B-B6F3EC116C25}" destId="{BDF43623-D49A-4100-AE14-7D7EE1F8C98B}" srcOrd="1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F5F5F95-514E-4291-992B-1AB5F31368DB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E19D007-7C65-49B7-AD62-75AD40FAFE01}">
      <dgm:prSet custT="1"/>
      <dgm:spPr/>
      <dgm:t>
        <a:bodyPr/>
        <a:lstStyle/>
        <a:p>
          <a:r>
            <a: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Прочие доходы от использования имущества</a:t>
          </a:r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dirty="0" smtClean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запланированы</a:t>
          </a:r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на основании 20 договоров аренды нежилых зданий. Прогнозируемые поступления в 2018-2020 годы составят в сумме 2 597 тыс. рублей</a:t>
          </a:r>
          <a:endParaRPr lang="ru-RU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8B3270C-5938-425E-A8FF-49EA8416B512}" type="parTrans" cxnId="{FEE528BC-61C1-4A46-BE1C-8582BEAB5AD9}">
      <dgm:prSet/>
      <dgm:spPr/>
      <dgm:t>
        <a:bodyPr/>
        <a:lstStyle/>
        <a:p>
          <a:endParaRPr lang="ru-RU"/>
        </a:p>
      </dgm:t>
    </dgm:pt>
    <dgm:pt modelId="{03E73641-3003-4C9E-8606-0B8E23A12AAB}" type="sibTrans" cxnId="{FEE528BC-61C1-4A46-BE1C-8582BEAB5AD9}">
      <dgm:prSet/>
      <dgm:spPr/>
      <dgm:t>
        <a:bodyPr/>
        <a:lstStyle/>
        <a:p>
          <a:endParaRPr lang="ru-RU"/>
        </a:p>
      </dgm:t>
    </dgm:pt>
    <dgm:pt modelId="{105C5728-547B-479C-A550-4B9C5CF1FA30}" type="pres">
      <dgm:prSet presAssocID="{7F5F5F95-514E-4291-992B-1AB5F31368D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BA30145-D015-43EC-A274-B2CA59A09E09}" type="pres">
      <dgm:prSet presAssocID="{0E19D007-7C65-49B7-AD62-75AD40FAFE01}" presName="parentText" presStyleLbl="node1" presStyleIdx="0" presStyleCnt="1" custLinFactNeighborX="833" custLinFactNeighborY="2307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EE528BC-61C1-4A46-BE1C-8582BEAB5AD9}" srcId="{7F5F5F95-514E-4291-992B-1AB5F31368DB}" destId="{0E19D007-7C65-49B7-AD62-75AD40FAFE01}" srcOrd="0" destOrd="0" parTransId="{38B3270C-5938-425E-A8FF-49EA8416B512}" sibTransId="{03E73641-3003-4C9E-8606-0B8E23A12AAB}"/>
    <dgm:cxn modelId="{54797841-E538-41A6-A99A-4D683D508197}" type="presOf" srcId="{7F5F5F95-514E-4291-992B-1AB5F31368DB}" destId="{105C5728-547B-479C-A550-4B9C5CF1FA30}" srcOrd="0" destOrd="0" presId="urn:microsoft.com/office/officeart/2005/8/layout/vList2"/>
    <dgm:cxn modelId="{1A14ECE3-7EC9-4B75-8B87-42DE85235C80}" type="presOf" srcId="{0E19D007-7C65-49B7-AD62-75AD40FAFE01}" destId="{3BA30145-D015-43EC-A274-B2CA59A09E09}" srcOrd="0" destOrd="0" presId="urn:microsoft.com/office/officeart/2005/8/layout/vList2"/>
    <dgm:cxn modelId="{704C366E-6B93-4058-9779-C7BA2E292AA0}" type="presParOf" srcId="{105C5728-547B-479C-A550-4B9C5CF1FA30}" destId="{3BA30145-D015-43EC-A274-B2CA59A09E09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F5F5F95-514E-4291-992B-1AB5F31368DB}" type="doc">
      <dgm:prSet loTypeId="urn:microsoft.com/office/officeart/2005/8/layout/vList2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6753D28-BD83-4B1B-BFB2-938D73AC6E4F}">
      <dgm:prSet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>
        <a:solidFill>
          <a:schemeClr val="bg2">
            <a:lumMod val="90000"/>
          </a:schemeClr>
        </a:solidFill>
      </dgm:spPr>
      <dgm:t>
        <a:bodyPr/>
        <a:lstStyle/>
        <a:p>
          <a:pPr algn="l" rtl="0"/>
          <a:r>
            <a:rPr lang="ru-RU" sz="1600" b="0" i="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Прогноз</a:t>
          </a:r>
          <a:r>
            <a:rPr lang="ru-RU" sz="1600" b="1" i="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доходов, получаемых в виде арендной платы за земли после разграничения государственной собственности на землю, а также средства от продажи права на заключение договоров аренды за земли, находящиеся в собственности муниципальных районов</a:t>
          </a:r>
          <a:r>
            <a:rPr lang="ru-RU" sz="1600" i="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сформирован на базе 8 договоров аренды экономической зоны на 2018 год и на плановый период  2019 и 2020 годов в объеме </a:t>
          </a:r>
          <a:r>
            <a:rPr lang="ru-RU" sz="1600" b="1" i="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800 тыс. рублей.</a:t>
          </a:r>
          <a:endParaRPr lang="ru-RU" sz="1600" b="1" i="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A571E88-FF96-4BE1-9082-D76F3EB130F4}" type="parTrans" cxnId="{E969E064-A98E-4B1E-B294-A9D6238BB374}">
      <dgm:prSet/>
      <dgm:spPr/>
      <dgm:t>
        <a:bodyPr/>
        <a:lstStyle/>
        <a:p>
          <a:endParaRPr lang="ru-RU"/>
        </a:p>
      </dgm:t>
    </dgm:pt>
    <dgm:pt modelId="{48BD00C7-5F44-4B37-A17E-203548F9F9F9}" type="sibTrans" cxnId="{E969E064-A98E-4B1E-B294-A9D6238BB374}">
      <dgm:prSet/>
      <dgm:spPr/>
      <dgm:t>
        <a:bodyPr/>
        <a:lstStyle/>
        <a:p>
          <a:endParaRPr lang="ru-RU"/>
        </a:p>
      </dgm:t>
    </dgm:pt>
    <dgm:pt modelId="{105C5728-547B-479C-A550-4B9C5CF1FA30}" type="pres">
      <dgm:prSet presAssocID="{7F5F5F95-514E-4291-992B-1AB5F31368D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7600B40-6809-4CE4-AB02-9DDC6E3CB38E}" type="pres">
      <dgm:prSet presAssocID="{26753D28-BD83-4B1B-BFB2-938D73AC6E4F}" presName="parentText" presStyleLbl="node1" presStyleIdx="0" presStyleCnt="1" custScaleX="87560" custScaleY="104232" custLinFactNeighborX="6220" custLinFactNeighborY="281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969E064-A98E-4B1E-B294-A9D6238BB374}" srcId="{7F5F5F95-514E-4291-992B-1AB5F31368DB}" destId="{26753D28-BD83-4B1B-BFB2-938D73AC6E4F}" srcOrd="0" destOrd="0" parTransId="{9A571E88-FF96-4BE1-9082-D76F3EB130F4}" sibTransId="{48BD00C7-5F44-4B37-A17E-203548F9F9F9}"/>
    <dgm:cxn modelId="{94B3C297-78AF-482A-BB36-17DAAF887CF1}" type="presOf" srcId="{26753D28-BD83-4B1B-BFB2-938D73AC6E4F}" destId="{B7600B40-6809-4CE4-AB02-9DDC6E3CB38E}" srcOrd="0" destOrd="0" presId="urn:microsoft.com/office/officeart/2005/8/layout/vList2"/>
    <dgm:cxn modelId="{7D7253D2-C270-4C01-9146-4294380A1302}" type="presOf" srcId="{7F5F5F95-514E-4291-992B-1AB5F31368DB}" destId="{105C5728-547B-479C-A550-4B9C5CF1FA30}" srcOrd="0" destOrd="0" presId="urn:microsoft.com/office/officeart/2005/8/layout/vList2"/>
    <dgm:cxn modelId="{CA13A024-40EA-44A3-BD75-F2CDD04EB27C}" type="presParOf" srcId="{105C5728-547B-479C-A550-4B9C5CF1FA30}" destId="{B7600B40-6809-4CE4-AB02-9DDC6E3CB38E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2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018777A-00D1-454B-8F66-1D7D1899DA15}" type="doc">
      <dgm:prSet loTypeId="urn:microsoft.com/office/officeart/2005/8/layout/radial6" loCatId="cycle" qsTypeId="urn:microsoft.com/office/officeart/2005/8/quickstyle/3d3" qsCatId="3D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37BD40D5-881E-4E32-926F-C2D5E97EBE7E}">
      <dgm:prSet phldrT="[Текст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2020 год</a:t>
          </a:r>
        </a:p>
        <a:p>
          <a:r>
            <a: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1 127 тыс.руб.</a:t>
          </a:r>
          <a:endParaRPr lang="ru-RU" sz="1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5E002A3-D89D-4054-A0A9-629F26658925}">
      <dgm:prSet phldrT="[Текст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2019 год</a:t>
          </a:r>
        </a:p>
        <a:p>
          <a:r>
            <a: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1 090 тыс.руб.</a:t>
          </a:r>
          <a:endParaRPr lang="ru-RU" sz="1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6980CC5-2647-4DCE-9412-C7CD04530564}" type="sibTrans" cxnId="{E364972F-62BA-4FD8-9720-8327E00893DD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30ACAEC-E1C3-4D34-9AF1-8EE5A40889EA}" type="parTrans" cxnId="{E364972F-62BA-4FD8-9720-8327E00893DD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98C3C86-D8B5-4B17-BF5D-E6201D48CEEA}" type="sibTrans" cxnId="{63876176-4057-49C3-8104-6DC1E2B8897B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C1CDB55-D8CC-46B3-B2FC-2E5EB767A61C}" type="parTrans" cxnId="{63876176-4057-49C3-8104-6DC1E2B8897B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6D28B98-28D4-4E5A-B47B-E731E8467C43}">
      <dgm:prSet phldrT="[Текст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2017 год </a:t>
          </a:r>
        </a:p>
        <a:p>
          <a:r>
            <a: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1 276 тыс.руб.</a:t>
          </a:r>
          <a:endParaRPr lang="ru-RU" sz="1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52F60CD-E6F9-4DDE-965C-77580DC886A0}" type="sibTrans" cxnId="{08EA3C69-BE90-4959-967C-9FCDC0000060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6341BB0-A40F-431C-8B06-2E1CC029D39E}" type="parTrans" cxnId="{08EA3C69-BE90-4959-967C-9FCDC0000060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6698984-DC3A-4A28-86FE-E0EF05E03032}">
      <dgm:prSet phldrT="[Текст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>
            <a:lnSpc>
              <a:spcPct val="100000"/>
            </a:lnSpc>
          </a:pPr>
          <a:r>
            <a: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2018 год             1 020 тыс.руб.</a:t>
          </a:r>
          <a:endParaRPr lang="ru-RU" sz="1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6D9BCA0-CA34-42EA-90E0-890DF9DDE775}" type="sibTrans" cxnId="{DC226914-D3FD-4625-A436-FF348CB0B9F9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706D8E9-6E1A-40F4-9C5B-90F81F262B5E}" type="parTrans" cxnId="{DC226914-D3FD-4625-A436-FF348CB0B9F9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10E3B1E-59D1-4AEA-9023-1057F9F94564}" type="pres">
      <dgm:prSet presAssocID="{D018777A-00D1-454B-8F66-1D7D1899DA15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160FD53-AB86-4D98-87F2-03D217699960}" type="pres">
      <dgm:prSet presAssocID="{A6698984-DC3A-4A28-86FE-E0EF05E03032}" presName="centerShape" presStyleLbl="node0" presStyleIdx="0" presStyleCnt="1" custScaleX="117883" custScaleY="69581" custLinFactNeighborX="41463" custLinFactNeighborY="-40525"/>
      <dgm:spPr/>
      <dgm:t>
        <a:bodyPr/>
        <a:lstStyle/>
        <a:p>
          <a:endParaRPr lang="ru-RU"/>
        </a:p>
      </dgm:t>
    </dgm:pt>
    <dgm:pt modelId="{67D0AFC9-A474-4C59-AB16-8EF1B43C03DF}" type="pres">
      <dgm:prSet presAssocID="{16D28B98-28D4-4E5A-B47B-E731E8467C43}" presName="node" presStyleLbl="node1" presStyleIdx="0" presStyleCnt="3" custScaleX="172952" custScaleY="99819" custRadScaleRad="117734" custRadScaleInc="-12078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7C88C7-E1AA-4CE3-8EDE-905FBAAFA8B1}" type="pres">
      <dgm:prSet presAssocID="{16D28B98-28D4-4E5A-B47B-E731E8467C43}" presName="dummy" presStyleCnt="0"/>
      <dgm:spPr/>
    </dgm:pt>
    <dgm:pt modelId="{DA5FB39C-3EDE-4717-BC41-C989E4560C00}" type="pres">
      <dgm:prSet presAssocID="{552F60CD-E6F9-4DDE-965C-77580DC886A0}" presName="sibTrans" presStyleLbl="sibTrans2D1" presStyleIdx="0" presStyleCnt="3"/>
      <dgm:spPr/>
      <dgm:t>
        <a:bodyPr/>
        <a:lstStyle/>
        <a:p>
          <a:endParaRPr lang="ru-RU"/>
        </a:p>
      </dgm:t>
    </dgm:pt>
    <dgm:pt modelId="{1B7F905B-771C-4D00-9995-24A34DC73866}" type="pres">
      <dgm:prSet presAssocID="{C5E002A3-D89D-4054-A0A9-629F26658925}" presName="node" presStyleLbl="node1" presStyleIdx="1" presStyleCnt="3" custScaleX="171731" custScaleY="10052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70A2D24-8B8E-49E9-8D63-5A662C1B46F3}" type="pres">
      <dgm:prSet presAssocID="{C5E002A3-D89D-4054-A0A9-629F26658925}" presName="dummy" presStyleCnt="0"/>
      <dgm:spPr/>
    </dgm:pt>
    <dgm:pt modelId="{29A99A05-58A8-48AF-94CA-69B9A6D6F26B}" type="pres">
      <dgm:prSet presAssocID="{D6980CC5-2647-4DCE-9412-C7CD04530564}" presName="sibTrans" presStyleLbl="sibTrans2D1" presStyleIdx="1" presStyleCnt="3"/>
      <dgm:spPr/>
      <dgm:t>
        <a:bodyPr/>
        <a:lstStyle/>
        <a:p>
          <a:endParaRPr lang="ru-RU"/>
        </a:p>
      </dgm:t>
    </dgm:pt>
    <dgm:pt modelId="{5901B675-DBA0-47B0-823C-E55CDC05C577}" type="pres">
      <dgm:prSet presAssocID="{37BD40D5-881E-4E32-926F-C2D5E97EBE7E}" presName="node" presStyleLbl="node1" presStyleIdx="2" presStyleCnt="3" custScaleX="175282" custScaleY="10507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DCA5587-9AF4-4345-A913-9F68E0F5967A}" type="pres">
      <dgm:prSet presAssocID="{37BD40D5-881E-4E32-926F-C2D5E97EBE7E}" presName="dummy" presStyleCnt="0"/>
      <dgm:spPr/>
    </dgm:pt>
    <dgm:pt modelId="{617E9F3F-F8D1-45C2-AD9A-C8C2EFF491FE}" type="pres">
      <dgm:prSet presAssocID="{998C3C86-D8B5-4B17-BF5D-E6201D48CEEA}" presName="sibTrans" presStyleLbl="sibTrans2D1" presStyleIdx="2" presStyleCnt="3"/>
      <dgm:spPr/>
      <dgm:t>
        <a:bodyPr/>
        <a:lstStyle/>
        <a:p>
          <a:endParaRPr lang="ru-RU"/>
        </a:p>
      </dgm:t>
    </dgm:pt>
  </dgm:ptLst>
  <dgm:cxnLst>
    <dgm:cxn modelId="{FBA9E33C-8B2A-47E3-AC8B-CA282B75FC69}" type="presOf" srcId="{552F60CD-E6F9-4DDE-965C-77580DC886A0}" destId="{DA5FB39C-3EDE-4717-BC41-C989E4560C00}" srcOrd="0" destOrd="0" presId="urn:microsoft.com/office/officeart/2005/8/layout/radial6"/>
    <dgm:cxn modelId="{DC226914-D3FD-4625-A436-FF348CB0B9F9}" srcId="{D018777A-00D1-454B-8F66-1D7D1899DA15}" destId="{A6698984-DC3A-4A28-86FE-E0EF05E03032}" srcOrd="0" destOrd="0" parTransId="{C706D8E9-6E1A-40F4-9C5B-90F81F262B5E}" sibTransId="{A6D9BCA0-CA34-42EA-90E0-890DF9DDE775}"/>
    <dgm:cxn modelId="{ADC1F11A-1AB8-411C-B8C1-5F6F99ED87EA}" type="presOf" srcId="{16D28B98-28D4-4E5A-B47B-E731E8467C43}" destId="{67D0AFC9-A474-4C59-AB16-8EF1B43C03DF}" srcOrd="0" destOrd="0" presId="urn:microsoft.com/office/officeart/2005/8/layout/radial6"/>
    <dgm:cxn modelId="{E364972F-62BA-4FD8-9720-8327E00893DD}" srcId="{A6698984-DC3A-4A28-86FE-E0EF05E03032}" destId="{C5E002A3-D89D-4054-A0A9-629F26658925}" srcOrd="1" destOrd="0" parTransId="{230ACAEC-E1C3-4D34-9AF1-8EE5A40889EA}" sibTransId="{D6980CC5-2647-4DCE-9412-C7CD04530564}"/>
    <dgm:cxn modelId="{08EA3C69-BE90-4959-967C-9FCDC0000060}" srcId="{A6698984-DC3A-4A28-86FE-E0EF05E03032}" destId="{16D28B98-28D4-4E5A-B47B-E731E8467C43}" srcOrd="0" destOrd="0" parTransId="{86341BB0-A40F-431C-8B06-2E1CC029D39E}" sibTransId="{552F60CD-E6F9-4DDE-965C-77580DC886A0}"/>
    <dgm:cxn modelId="{242BAE3E-A5BC-4ABB-B0FC-06062B9EC778}" type="presOf" srcId="{C5E002A3-D89D-4054-A0A9-629F26658925}" destId="{1B7F905B-771C-4D00-9995-24A34DC73866}" srcOrd="0" destOrd="0" presId="urn:microsoft.com/office/officeart/2005/8/layout/radial6"/>
    <dgm:cxn modelId="{D291BC28-0EB4-469C-A7CD-D5D602E4F578}" type="presOf" srcId="{A6698984-DC3A-4A28-86FE-E0EF05E03032}" destId="{2160FD53-AB86-4D98-87F2-03D217699960}" srcOrd="0" destOrd="0" presId="urn:microsoft.com/office/officeart/2005/8/layout/radial6"/>
    <dgm:cxn modelId="{BD080BA3-C457-4655-BDA7-70C94DCA85CB}" type="presOf" srcId="{D6980CC5-2647-4DCE-9412-C7CD04530564}" destId="{29A99A05-58A8-48AF-94CA-69B9A6D6F26B}" srcOrd="0" destOrd="0" presId="urn:microsoft.com/office/officeart/2005/8/layout/radial6"/>
    <dgm:cxn modelId="{914E3AA9-77F9-4DD9-92CD-688E1485FEA8}" type="presOf" srcId="{D018777A-00D1-454B-8F66-1D7D1899DA15}" destId="{910E3B1E-59D1-4AEA-9023-1057F9F94564}" srcOrd="0" destOrd="0" presId="urn:microsoft.com/office/officeart/2005/8/layout/radial6"/>
    <dgm:cxn modelId="{04174967-7EE3-424A-9B16-DDD650609B5C}" type="presOf" srcId="{37BD40D5-881E-4E32-926F-C2D5E97EBE7E}" destId="{5901B675-DBA0-47B0-823C-E55CDC05C577}" srcOrd="0" destOrd="0" presId="urn:microsoft.com/office/officeart/2005/8/layout/radial6"/>
    <dgm:cxn modelId="{B8459409-E340-4C3F-9934-96FB51706F1B}" type="presOf" srcId="{998C3C86-D8B5-4B17-BF5D-E6201D48CEEA}" destId="{617E9F3F-F8D1-45C2-AD9A-C8C2EFF491FE}" srcOrd="0" destOrd="0" presId="urn:microsoft.com/office/officeart/2005/8/layout/radial6"/>
    <dgm:cxn modelId="{63876176-4057-49C3-8104-6DC1E2B8897B}" srcId="{A6698984-DC3A-4A28-86FE-E0EF05E03032}" destId="{37BD40D5-881E-4E32-926F-C2D5E97EBE7E}" srcOrd="2" destOrd="0" parTransId="{CC1CDB55-D8CC-46B3-B2FC-2E5EB767A61C}" sibTransId="{998C3C86-D8B5-4B17-BF5D-E6201D48CEEA}"/>
    <dgm:cxn modelId="{081D05F5-2599-4076-90D6-23C26DFCB2BF}" type="presParOf" srcId="{910E3B1E-59D1-4AEA-9023-1057F9F94564}" destId="{2160FD53-AB86-4D98-87F2-03D217699960}" srcOrd="0" destOrd="0" presId="urn:microsoft.com/office/officeart/2005/8/layout/radial6"/>
    <dgm:cxn modelId="{2F455A97-67B3-4815-95B2-EB16977F142B}" type="presParOf" srcId="{910E3B1E-59D1-4AEA-9023-1057F9F94564}" destId="{67D0AFC9-A474-4C59-AB16-8EF1B43C03DF}" srcOrd="1" destOrd="0" presId="urn:microsoft.com/office/officeart/2005/8/layout/radial6"/>
    <dgm:cxn modelId="{B200530F-8CE2-475F-952A-71ACB1420492}" type="presParOf" srcId="{910E3B1E-59D1-4AEA-9023-1057F9F94564}" destId="{027C88C7-E1AA-4CE3-8EDE-905FBAAFA8B1}" srcOrd="2" destOrd="0" presId="urn:microsoft.com/office/officeart/2005/8/layout/radial6"/>
    <dgm:cxn modelId="{F0AB2328-0E11-4A4D-9E00-3A7412DDF9A1}" type="presParOf" srcId="{910E3B1E-59D1-4AEA-9023-1057F9F94564}" destId="{DA5FB39C-3EDE-4717-BC41-C989E4560C00}" srcOrd="3" destOrd="0" presId="urn:microsoft.com/office/officeart/2005/8/layout/radial6"/>
    <dgm:cxn modelId="{276EBF44-582E-4FB0-94BF-3F7F4EBF17C5}" type="presParOf" srcId="{910E3B1E-59D1-4AEA-9023-1057F9F94564}" destId="{1B7F905B-771C-4D00-9995-24A34DC73866}" srcOrd="4" destOrd="0" presId="urn:microsoft.com/office/officeart/2005/8/layout/radial6"/>
    <dgm:cxn modelId="{178D3954-691B-4ED6-AF31-E6860E3C4D96}" type="presParOf" srcId="{910E3B1E-59D1-4AEA-9023-1057F9F94564}" destId="{170A2D24-8B8E-49E9-8D63-5A662C1B46F3}" srcOrd="5" destOrd="0" presId="urn:microsoft.com/office/officeart/2005/8/layout/radial6"/>
    <dgm:cxn modelId="{9E2602CB-9C3B-4A5B-948B-6F4802C4B7C1}" type="presParOf" srcId="{910E3B1E-59D1-4AEA-9023-1057F9F94564}" destId="{29A99A05-58A8-48AF-94CA-69B9A6D6F26B}" srcOrd="6" destOrd="0" presId="urn:microsoft.com/office/officeart/2005/8/layout/radial6"/>
    <dgm:cxn modelId="{18EF9F6C-A89F-47ED-8796-6A988C508B04}" type="presParOf" srcId="{910E3B1E-59D1-4AEA-9023-1057F9F94564}" destId="{5901B675-DBA0-47B0-823C-E55CDC05C577}" srcOrd="7" destOrd="0" presId="urn:microsoft.com/office/officeart/2005/8/layout/radial6"/>
    <dgm:cxn modelId="{87621DE6-D456-4BE2-83BE-15FCAE8803CD}" type="presParOf" srcId="{910E3B1E-59D1-4AEA-9023-1057F9F94564}" destId="{6DCA5587-9AF4-4345-A913-9F68E0F5967A}" srcOrd="8" destOrd="0" presId="urn:microsoft.com/office/officeart/2005/8/layout/radial6"/>
    <dgm:cxn modelId="{BACC04CC-3B6A-4064-8968-5D7D7079FDD4}" type="presParOf" srcId="{910E3B1E-59D1-4AEA-9023-1057F9F94564}" destId="{617E9F3F-F8D1-45C2-AD9A-C8C2EFF491FE}" srcOrd="9" destOrd="0" presId="urn:microsoft.com/office/officeart/2005/8/layout/radial6"/>
  </dgm:cxnLst>
  <dgm:bg>
    <a:noFill/>
  </dgm:bg>
  <dgm:whole/>
  <dgm:extLst>
    <a:ext uri="http://schemas.microsoft.com/office/drawing/2008/diagram">
      <dsp:dataModelExt xmlns:dsp="http://schemas.microsoft.com/office/drawing/2008/diagram" xmlns="" relId="rId9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C9BA2C35-D0A8-420B-8E6B-BEBE2F0C9421}" type="doc">
      <dgm:prSet loTypeId="urn:microsoft.com/office/officeart/2005/8/layout/chart3" loCatId="relationship" qsTypeId="urn:microsoft.com/office/officeart/2005/8/quickstyle/3d2" qsCatId="3D" csTypeId="urn:microsoft.com/office/officeart/2005/8/colors/accent1_2" csCatId="accent1" phldr="1"/>
      <dgm:spPr/>
    </dgm:pt>
    <dgm:pt modelId="{FD8309B7-6457-4DA1-BE3E-C2F8B349360A}">
      <dgm:prSet phldrT="[Текст]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ru-RU" b="1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ГО и ЧС </a:t>
          </a:r>
        </a:p>
        <a:p>
          <a:r>
            <a:rPr lang="ru-RU" b="1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288,9</a:t>
          </a:r>
          <a:endParaRPr lang="ru-RU" b="1" i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D88CBEF-E2D4-4C2F-A668-21B373378946}" type="parTrans" cxnId="{8716EA3C-4D51-4473-95E0-907ECA09E74E}">
      <dgm:prSet/>
      <dgm:spPr/>
      <dgm:t>
        <a:bodyPr/>
        <a:lstStyle/>
        <a:p>
          <a:endParaRPr lang="ru-RU"/>
        </a:p>
      </dgm:t>
    </dgm:pt>
    <dgm:pt modelId="{E9E7CAD2-9CB4-4CA6-9D33-49EBFE9CEA51}" type="sibTrans" cxnId="{8716EA3C-4D51-4473-95E0-907ECA09E74E}">
      <dgm:prSet/>
      <dgm:spPr/>
      <dgm:t>
        <a:bodyPr/>
        <a:lstStyle/>
        <a:p>
          <a:endParaRPr lang="ru-RU"/>
        </a:p>
      </dgm:t>
    </dgm:pt>
    <dgm:pt modelId="{81A8D3EE-C023-48DE-9687-C2EA0D682DB6}">
      <dgm:prSet phldrT="[Текст]" custT="1"/>
      <dgm:spPr>
        <a:solidFill>
          <a:srgbClr val="CCCCFF"/>
        </a:solidFill>
      </dgm:spPr>
      <dgm:t>
        <a:bodyPr/>
        <a:lstStyle/>
        <a:p>
          <a:r>
            <a:rPr lang="ru-RU" sz="1200" b="1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ЕДДС   </a:t>
          </a:r>
        </a:p>
        <a:p>
          <a:r>
            <a:rPr lang="ru-RU" sz="1200" b="1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1 275,2 </a:t>
          </a:r>
          <a:endParaRPr lang="ru-RU" sz="1200" b="1" i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EE37DAD-05AF-4C11-B3A8-2CC75E6437B5}" type="parTrans" cxnId="{FE95D2CB-18FA-438E-B7A7-B20FE0242C3E}">
      <dgm:prSet/>
      <dgm:spPr/>
      <dgm:t>
        <a:bodyPr/>
        <a:lstStyle/>
        <a:p>
          <a:endParaRPr lang="ru-RU"/>
        </a:p>
      </dgm:t>
    </dgm:pt>
    <dgm:pt modelId="{1B718568-DB94-41F6-9EE2-EC50D8E2E3E9}" type="sibTrans" cxnId="{FE95D2CB-18FA-438E-B7A7-B20FE0242C3E}">
      <dgm:prSet/>
      <dgm:spPr/>
      <dgm:t>
        <a:bodyPr/>
        <a:lstStyle/>
        <a:p>
          <a:endParaRPr lang="ru-RU"/>
        </a:p>
      </dgm:t>
    </dgm:pt>
    <dgm:pt modelId="{40A5ECE2-09AE-4989-BEE7-C510ED937F66}">
      <dgm:prSet phldrT="[Текст]"/>
      <dgm:spPr>
        <a:solidFill>
          <a:srgbClr val="92D050"/>
        </a:solidFill>
      </dgm:spPr>
      <dgm:t>
        <a:bodyPr/>
        <a:lstStyle/>
        <a:p>
          <a:r>
            <a:rPr lang="ru-RU" b="1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Содержание и обслуживание системы оповещения   695,2</a:t>
          </a:r>
          <a:endParaRPr lang="ru-RU" b="1" i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764F3C9-956A-43BD-87DD-91EF0DE4BEB9}" type="parTrans" cxnId="{61D114B2-3A32-499C-8816-55B2427C6E62}">
      <dgm:prSet/>
      <dgm:spPr/>
      <dgm:t>
        <a:bodyPr/>
        <a:lstStyle/>
        <a:p>
          <a:endParaRPr lang="ru-RU"/>
        </a:p>
      </dgm:t>
    </dgm:pt>
    <dgm:pt modelId="{D5C39FAC-FDE6-4BE2-A5C9-6DCBC5DB2734}" type="sibTrans" cxnId="{61D114B2-3A32-499C-8816-55B2427C6E62}">
      <dgm:prSet/>
      <dgm:spPr/>
      <dgm:t>
        <a:bodyPr/>
        <a:lstStyle/>
        <a:p>
          <a:endParaRPr lang="ru-RU"/>
        </a:p>
      </dgm:t>
    </dgm:pt>
    <dgm:pt modelId="{FA6E6BFB-ADDE-4986-87E4-6DEE19638A77}">
      <dgm:prSet phldrT="[Текст]" custT="1"/>
      <dgm:spPr/>
      <dgm:t>
        <a:bodyPr/>
        <a:lstStyle/>
        <a:p>
          <a:r>
            <a:rPr lang="ru-RU" sz="1100" b="1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Исполнение бюджета </a:t>
          </a:r>
        </a:p>
        <a:p>
          <a:r>
            <a:rPr lang="ru-RU" sz="1100" b="1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2 797,7</a:t>
          </a:r>
          <a:endParaRPr lang="ru-RU" sz="1100" b="1" i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80CE384-AC21-49B3-951E-D200BB89F4A1}" type="parTrans" cxnId="{B47E4711-E54D-46D3-9AF3-B237B35C1D5C}">
      <dgm:prSet/>
      <dgm:spPr/>
      <dgm:t>
        <a:bodyPr/>
        <a:lstStyle/>
        <a:p>
          <a:endParaRPr lang="ru-RU"/>
        </a:p>
      </dgm:t>
    </dgm:pt>
    <dgm:pt modelId="{99FAA159-7C3A-4276-A62A-88302F121747}" type="sibTrans" cxnId="{B47E4711-E54D-46D3-9AF3-B237B35C1D5C}">
      <dgm:prSet/>
      <dgm:spPr/>
      <dgm:t>
        <a:bodyPr/>
        <a:lstStyle/>
        <a:p>
          <a:endParaRPr lang="ru-RU"/>
        </a:p>
      </dgm:t>
    </dgm:pt>
    <dgm:pt modelId="{6B0FA48A-AA7D-4B2A-B505-FECDD78F77D1}">
      <dgm:prSet phldrT="[Текст]" custT="1"/>
      <dgm:spPr>
        <a:solidFill>
          <a:srgbClr val="FC4C59"/>
        </a:solidFill>
      </dgm:spPr>
      <dgm:t>
        <a:bodyPr/>
        <a:lstStyle/>
        <a:p>
          <a:r>
            <a:rPr lang="ru-RU" sz="1000" b="1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Секретное делопроизводство 335,1</a:t>
          </a:r>
          <a:endParaRPr lang="ru-RU" sz="1000" b="1" i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29D6557-1B89-4BC1-8BEC-3C915716AD0F}" type="parTrans" cxnId="{1BF6785B-BA10-4EDB-8C26-E4FB8EDCC901}">
      <dgm:prSet/>
      <dgm:spPr/>
      <dgm:t>
        <a:bodyPr/>
        <a:lstStyle/>
        <a:p>
          <a:endParaRPr lang="ru-RU"/>
        </a:p>
      </dgm:t>
    </dgm:pt>
    <dgm:pt modelId="{AEE0E1B5-75A7-4149-B509-6A2624B7F783}" type="sibTrans" cxnId="{1BF6785B-BA10-4EDB-8C26-E4FB8EDCC901}">
      <dgm:prSet/>
      <dgm:spPr/>
      <dgm:t>
        <a:bodyPr/>
        <a:lstStyle/>
        <a:p>
          <a:endParaRPr lang="ru-RU"/>
        </a:p>
      </dgm:t>
    </dgm:pt>
    <dgm:pt modelId="{DE6891FD-70A4-4C39-B96D-F91E5EA3C83D}" type="pres">
      <dgm:prSet presAssocID="{C9BA2C35-D0A8-420B-8E6B-BEBE2F0C9421}" presName="compositeShape" presStyleCnt="0">
        <dgm:presLayoutVars>
          <dgm:chMax val="7"/>
          <dgm:dir/>
          <dgm:resizeHandles val="exact"/>
        </dgm:presLayoutVars>
      </dgm:prSet>
      <dgm:spPr/>
    </dgm:pt>
    <dgm:pt modelId="{A6270765-020C-407A-9B72-8986909209D2}" type="pres">
      <dgm:prSet presAssocID="{C9BA2C35-D0A8-420B-8E6B-BEBE2F0C9421}" presName="wedge1" presStyleLbl="node1" presStyleIdx="0" presStyleCnt="5" custLinFactNeighborX="-1568" custLinFactNeighborY="2107"/>
      <dgm:spPr/>
      <dgm:t>
        <a:bodyPr/>
        <a:lstStyle/>
        <a:p>
          <a:endParaRPr lang="ru-RU"/>
        </a:p>
      </dgm:t>
    </dgm:pt>
    <dgm:pt modelId="{8D0F0768-57A2-44DC-A037-909CB62F5413}" type="pres">
      <dgm:prSet presAssocID="{C9BA2C35-D0A8-420B-8E6B-BEBE2F0C9421}" presName="wedge1Tx" presStyleLbl="node1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75982C8-6FB6-43F3-9A2F-8DD18F528D02}" type="pres">
      <dgm:prSet presAssocID="{C9BA2C35-D0A8-420B-8E6B-BEBE2F0C9421}" presName="wedge2" presStyleLbl="node1" presStyleIdx="1" presStyleCnt="5" custLinFactNeighborX="2647" custLinFactNeighborY="552"/>
      <dgm:spPr/>
      <dgm:t>
        <a:bodyPr/>
        <a:lstStyle/>
        <a:p>
          <a:endParaRPr lang="ru-RU"/>
        </a:p>
      </dgm:t>
    </dgm:pt>
    <dgm:pt modelId="{E6012450-C01D-4559-B29A-5EBD2E948DE3}" type="pres">
      <dgm:prSet presAssocID="{C9BA2C35-D0A8-420B-8E6B-BEBE2F0C9421}" presName="wedge2Tx" presStyleLbl="node1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50C7E3D-1C93-469F-946A-62921C8C2F1B}" type="pres">
      <dgm:prSet presAssocID="{C9BA2C35-D0A8-420B-8E6B-BEBE2F0C9421}" presName="wedge3" presStyleLbl="node1" presStyleIdx="2" presStyleCnt="5" custLinFactNeighborX="-225" custLinFactNeighborY="3424"/>
      <dgm:spPr/>
      <dgm:t>
        <a:bodyPr/>
        <a:lstStyle/>
        <a:p>
          <a:endParaRPr lang="ru-RU"/>
        </a:p>
      </dgm:t>
    </dgm:pt>
    <dgm:pt modelId="{C2369780-5CB5-46C2-8FFA-F9F28E7590B4}" type="pres">
      <dgm:prSet presAssocID="{C9BA2C35-D0A8-420B-8E6B-BEBE2F0C9421}" presName="wedge3Tx" presStyleLbl="node1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9615410-4150-4878-8439-BD0BD73D42C4}" type="pres">
      <dgm:prSet presAssocID="{C9BA2C35-D0A8-420B-8E6B-BEBE2F0C9421}" presName="wedge4" presStyleLbl="node1" presStyleIdx="3" presStyleCnt="5" custLinFactNeighborX="-2303" custLinFactNeighborY="835"/>
      <dgm:spPr/>
      <dgm:t>
        <a:bodyPr/>
        <a:lstStyle/>
        <a:p>
          <a:endParaRPr lang="ru-RU"/>
        </a:p>
      </dgm:t>
    </dgm:pt>
    <dgm:pt modelId="{91D1A4D3-743B-44FD-A6C6-F42E685B09AE}" type="pres">
      <dgm:prSet presAssocID="{C9BA2C35-D0A8-420B-8E6B-BEBE2F0C9421}" presName="wedge4Tx" presStyleLbl="node1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B72C668-2553-4BD7-BC33-A572C944E3BC}" type="pres">
      <dgm:prSet presAssocID="{C9BA2C35-D0A8-420B-8E6B-BEBE2F0C9421}" presName="wedge5" presStyleLbl="node1" presStyleIdx="4" presStyleCnt="5" custLinFactNeighborX="-1277" custLinFactNeighborY="-3830"/>
      <dgm:spPr/>
      <dgm:t>
        <a:bodyPr/>
        <a:lstStyle/>
        <a:p>
          <a:endParaRPr lang="ru-RU"/>
        </a:p>
      </dgm:t>
    </dgm:pt>
    <dgm:pt modelId="{EA7CACFC-80FF-40B1-8B3F-9E07B3D4FA1E}" type="pres">
      <dgm:prSet presAssocID="{C9BA2C35-D0A8-420B-8E6B-BEBE2F0C9421}" presName="wedge5Tx" presStyleLbl="node1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BF6785B-BA10-4EDB-8C26-E4FB8EDCC901}" srcId="{C9BA2C35-D0A8-420B-8E6B-BEBE2F0C9421}" destId="{6B0FA48A-AA7D-4B2A-B505-FECDD78F77D1}" srcOrd="2" destOrd="0" parTransId="{929D6557-1B89-4BC1-8BEC-3C915716AD0F}" sibTransId="{AEE0E1B5-75A7-4149-B509-6A2624B7F783}"/>
    <dgm:cxn modelId="{9F6EFB3F-4CA5-41C4-B802-142972396245}" type="presOf" srcId="{40A5ECE2-09AE-4989-BEE7-C510ED937F66}" destId="{475982C8-6FB6-43F3-9A2F-8DD18F528D02}" srcOrd="0" destOrd="0" presId="urn:microsoft.com/office/officeart/2005/8/layout/chart3"/>
    <dgm:cxn modelId="{F42A8223-B753-4186-B5C8-F0AF9E7CF15B}" type="presOf" srcId="{C9BA2C35-D0A8-420B-8E6B-BEBE2F0C9421}" destId="{DE6891FD-70A4-4C39-B96D-F91E5EA3C83D}" srcOrd="0" destOrd="0" presId="urn:microsoft.com/office/officeart/2005/8/layout/chart3"/>
    <dgm:cxn modelId="{B47E4711-E54D-46D3-9AF3-B237B35C1D5C}" srcId="{C9BA2C35-D0A8-420B-8E6B-BEBE2F0C9421}" destId="{FA6E6BFB-ADDE-4986-87E4-6DEE19638A77}" srcOrd="3" destOrd="0" parTransId="{C80CE384-AC21-49B3-951E-D200BB89F4A1}" sibTransId="{99FAA159-7C3A-4276-A62A-88302F121747}"/>
    <dgm:cxn modelId="{0F70B24C-F891-4FF8-9017-A10958EB88BF}" type="presOf" srcId="{FD8309B7-6457-4DA1-BE3E-C2F8B349360A}" destId="{A6270765-020C-407A-9B72-8986909209D2}" srcOrd="0" destOrd="0" presId="urn:microsoft.com/office/officeart/2005/8/layout/chart3"/>
    <dgm:cxn modelId="{14DB069F-93EC-4133-8D7B-865E53A9F969}" type="presOf" srcId="{81A8D3EE-C023-48DE-9687-C2EA0D682DB6}" destId="{EA7CACFC-80FF-40B1-8B3F-9E07B3D4FA1E}" srcOrd="1" destOrd="0" presId="urn:microsoft.com/office/officeart/2005/8/layout/chart3"/>
    <dgm:cxn modelId="{DECD7862-388D-40AE-9087-81B02807EB1E}" type="presOf" srcId="{FA6E6BFB-ADDE-4986-87E4-6DEE19638A77}" destId="{91D1A4D3-743B-44FD-A6C6-F42E685B09AE}" srcOrd="1" destOrd="0" presId="urn:microsoft.com/office/officeart/2005/8/layout/chart3"/>
    <dgm:cxn modelId="{34718D80-6BF0-4AD1-8D14-A40F4C1AB8EE}" type="presOf" srcId="{81A8D3EE-C023-48DE-9687-C2EA0D682DB6}" destId="{FB72C668-2553-4BD7-BC33-A572C944E3BC}" srcOrd="0" destOrd="0" presId="urn:microsoft.com/office/officeart/2005/8/layout/chart3"/>
    <dgm:cxn modelId="{CD5B89FB-1BFC-432E-9D4A-66A4FA964571}" type="presOf" srcId="{FA6E6BFB-ADDE-4986-87E4-6DEE19638A77}" destId="{49615410-4150-4878-8439-BD0BD73D42C4}" srcOrd="0" destOrd="0" presId="urn:microsoft.com/office/officeart/2005/8/layout/chart3"/>
    <dgm:cxn modelId="{4EFD348E-9030-4CC8-80BE-1F7FF4FEC814}" type="presOf" srcId="{6B0FA48A-AA7D-4B2A-B505-FECDD78F77D1}" destId="{550C7E3D-1C93-469F-946A-62921C8C2F1B}" srcOrd="0" destOrd="0" presId="urn:microsoft.com/office/officeart/2005/8/layout/chart3"/>
    <dgm:cxn modelId="{FE95D2CB-18FA-438E-B7A7-B20FE0242C3E}" srcId="{C9BA2C35-D0A8-420B-8E6B-BEBE2F0C9421}" destId="{81A8D3EE-C023-48DE-9687-C2EA0D682DB6}" srcOrd="4" destOrd="0" parTransId="{5EE37DAD-05AF-4C11-B3A8-2CC75E6437B5}" sibTransId="{1B718568-DB94-41F6-9EE2-EC50D8E2E3E9}"/>
    <dgm:cxn modelId="{83B9CA58-ED59-4C62-B7B0-261DC4DED8A6}" type="presOf" srcId="{6B0FA48A-AA7D-4B2A-B505-FECDD78F77D1}" destId="{C2369780-5CB5-46C2-8FFA-F9F28E7590B4}" srcOrd="1" destOrd="0" presId="urn:microsoft.com/office/officeart/2005/8/layout/chart3"/>
    <dgm:cxn modelId="{61D114B2-3A32-499C-8816-55B2427C6E62}" srcId="{C9BA2C35-D0A8-420B-8E6B-BEBE2F0C9421}" destId="{40A5ECE2-09AE-4989-BEE7-C510ED937F66}" srcOrd="1" destOrd="0" parTransId="{5764F3C9-956A-43BD-87DD-91EF0DE4BEB9}" sibTransId="{D5C39FAC-FDE6-4BE2-A5C9-6DCBC5DB2734}"/>
    <dgm:cxn modelId="{2CCB7A74-4F45-4CEF-BC22-DF7FBB81784D}" type="presOf" srcId="{40A5ECE2-09AE-4989-BEE7-C510ED937F66}" destId="{E6012450-C01D-4559-B29A-5EBD2E948DE3}" srcOrd="1" destOrd="0" presId="urn:microsoft.com/office/officeart/2005/8/layout/chart3"/>
    <dgm:cxn modelId="{8716EA3C-4D51-4473-95E0-907ECA09E74E}" srcId="{C9BA2C35-D0A8-420B-8E6B-BEBE2F0C9421}" destId="{FD8309B7-6457-4DA1-BE3E-C2F8B349360A}" srcOrd="0" destOrd="0" parTransId="{8D88CBEF-E2D4-4C2F-A668-21B373378946}" sibTransId="{E9E7CAD2-9CB4-4CA6-9D33-49EBFE9CEA51}"/>
    <dgm:cxn modelId="{4F04143C-6280-4DBF-A0C6-C35C6CACB716}" type="presOf" srcId="{FD8309B7-6457-4DA1-BE3E-C2F8B349360A}" destId="{8D0F0768-57A2-44DC-A037-909CB62F5413}" srcOrd="1" destOrd="0" presId="urn:microsoft.com/office/officeart/2005/8/layout/chart3"/>
    <dgm:cxn modelId="{5CF16F8F-3EB1-4A68-85A3-B37D0B7A816A}" type="presParOf" srcId="{DE6891FD-70A4-4C39-B96D-F91E5EA3C83D}" destId="{A6270765-020C-407A-9B72-8986909209D2}" srcOrd="0" destOrd="0" presId="urn:microsoft.com/office/officeart/2005/8/layout/chart3"/>
    <dgm:cxn modelId="{33DB2D3C-5C15-4BF0-B895-4A823F14CD25}" type="presParOf" srcId="{DE6891FD-70A4-4C39-B96D-F91E5EA3C83D}" destId="{8D0F0768-57A2-44DC-A037-909CB62F5413}" srcOrd="1" destOrd="0" presId="urn:microsoft.com/office/officeart/2005/8/layout/chart3"/>
    <dgm:cxn modelId="{4D153697-4960-4647-8C7A-1FED44800E27}" type="presParOf" srcId="{DE6891FD-70A4-4C39-B96D-F91E5EA3C83D}" destId="{475982C8-6FB6-43F3-9A2F-8DD18F528D02}" srcOrd="2" destOrd="0" presId="urn:microsoft.com/office/officeart/2005/8/layout/chart3"/>
    <dgm:cxn modelId="{FB6FA8F3-FD49-4B04-89D8-016301491D14}" type="presParOf" srcId="{DE6891FD-70A4-4C39-B96D-F91E5EA3C83D}" destId="{E6012450-C01D-4559-B29A-5EBD2E948DE3}" srcOrd="3" destOrd="0" presId="urn:microsoft.com/office/officeart/2005/8/layout/chart3"/>
    <dgm:cxn modelId="{EB04AC0A-79ED-40E9-9B23-02825459F744}" type="presParOf" srcId="{DE6891FD-70A4-4C39-B96D-F91E5EA3C83D}" destId="{550C7E3D-1C93-469F-946A-62921C8C2F1B}" srcOrd="4" destOrd="0" presId="urn:microsoft.com/office/officeart/2005/8/layout/chart3"/>
    <dgm:cxn modelId="{6FD094D0-4F8A-4CD0-811F-49EFA856B5B5}" type="presParOf" srcId="{DE6891FD-70A4-4C39-B96D-F91E5EA3C83D}" destId="{C2369780-5CB5-46C2-8FFA-F9F28E7590B4}" srcOrd="5" destOrd="0" presId="urn:microsoft.com/office/officeart/2005/8/layout/chart3"/>
    <dgm:cxn modelId="{B6FC629E-D9AF-4402-9208-97DDAE5173BA}" type="presParOf" srcId="{DE6891FD-70A4-4C39-B96D-F91E5EA3C83D}" destId="{49615410-4150-4878-8439-BD0BD73D42C4}" srcOrd="6" destOrd="0" presId="urn:microsoft.com/office/officeart/2005/8/layout/chart3"/>
    <dgm:cxn modelId="{A4817CA1-26C7-42B9-8CD9-801663B8FBB0}" type="presParOf" srcId="{DE6891FD-70A4-4C39-B96D-F91E5EA3C83D}" destId="{91D1A4D3-743B-44FD-A6C6-F42E685B09AE}" srcOrd="7" destOrd="0" presId="urn:microsoft.com/office/officeart/2005/8/layout/chart3"/>
    <dgm:cxn modelId="{C1C5FCAD-783B-48D2-ACA2-E7D8A8C3C003}" type="presParOf" srcId="{DE6891FD-70A4-4C39-B96D-F91E5EA3C83D}" destId="{FB72C668-2553-4BD7-BC33-A572C944E3BC}" srcOrd="8" destOrd="0" presId="urn:microsoft.com/office/officeart/2005/8/layout/chart3"/>
    <dgm:cxn modelId="{FC99AA21-CD73-4348-A968-9A0CABC5125E}" type="presParOf" srcId="{DE6891FD-70A4-4C39-B96D-F91E5EA3C83D}" destId="{EA7CACFC-80FF-40B1-8B3F-9E07B3D4FA1E}" srcOrd="9" destOrd="0" presId="urn:microsoft.com/office/officeart/2005/8/layout/chart3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E6AE6CB4-C484-43CF-A7ED-C76104F0022B}" type="doc">
      <dgm:prSet loTypeId="urn:microsoft.com/office/officeart/2009/3/layout/IncreasingArrowsProcess" loCatId="process" qsTypeId="urn:microsoft.com/office/officeart/2005/8/quickstyle/simple1" qsCatId="simple" csTypeId="urn:microsoft.com/office/officeart/2005/8/colors/accent2_5" csCatId="accent2" phldr="1"/>
      <dgm:spPr/>
      <dgm:t>
        <a:bodyPr/>
        <a:lstStyle/>
        <a:p>
          <a:endParaRPr lang="ru-RU"/>
        </a:p>
      </dgm:t>
    </dgm:pt>
    <dgm:pt modelId="{505BE5B3-CF3A-4814-BE17-528E8859F083}">
      <dgm:prSet phldrT="[Текст]" custT="1"/>
      <dgm:spPr>
        <a:solidFill>
          <a:srgbClr val="00B050">
            <a:alpha val="90000"/>
          </a:srgbClr>
        </a:solidFill>
      </dgm:spPr>
      <dgm:t>
        <a:bodyPr/>
        <a:lstStyle/>
        <a:p>
          <a:r>
            <a: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Программные расходы составляют:</a:t>
          </a:r>
        </a:p>
        <a:p>
          <a:r>
            <a: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2018 год – 886 920,9 тыс.рублей ( 99%);</a:t>
          </a:r>
        </a:p>
        <a:p>
          <a:r>
            <a: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2019 год – 789 011,2 тыс.рублей (98%);</a:t>
          </a:r>
        </a:p>
        <a:p>
          <a:r>
            <a: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2020 год – 797 103,5 тыс.рублей (98,9%)</a:t>
          </a:r>
          <a:endParaRPr lang="ru-RU" sz="14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FA3717F-850E-4411-8140-5D14D7C068F4}" type="parTrans" cxnId="{348C4ABE-8DD0-4225-9789-3024ED4DFA36}">
      <dgm:prSet/>
      <dgm:spPr/>
      <dgm:t>
        <a:bodyPr/>
        <a:lstStyle/>
        <a:p>
          <a:endParaRPr lang="ru-RU" sz="1400"/>
        </a:p>
      </dgm:t>
    </dgm:pt>
    <dgm:pt modelId="{D6248A6D-C195-4BCB-A912-A5BC38E6E6B7}" type="sibTrans" cxnId="{348C4ABE-8DD0-4225-9789-3024ED4DFA36}">
      <dgm:prSet/>
      <dgm:spPr/>
      <dgm:t>
        <a:bodyPr/>
        <a:lstStyle/>
        <a:p>
          <a:endParaRPr lang="ru-RU" sz="1400"/>
        </a:p>
      </dgm:t>
    </dgm:pt>
    <dgm:pt modelId="{42F3AADE-91BC-4F53-96CB-8E1EE585A2DA}">
      <dgm:prSet phldrT="[Текст]" custT="1"/>
      <dgm:spPr>
        <a:solidFill>
          <a:srgbClr val="009999">
            <a:alpha val="50000"/>
          </a:srgbClr>
        </a:solidFill>
      </dgm:spPr>
      <dgm:t>
        <a:bodyPr/>
        <a:lstStyle/>
        <a:p>
          <a:r>
            <a:rPr lang="ru-RU" sz="1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  <a:p>
          <a:r>
            <a:rPr lang="ru-RU" sz="1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Непрограммные расходы:</a:t>
          </a:r>
        </a:p>
        <a:p>
          <a:r>
            <a:rPr lang="ru-RU" sz="1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2018 год – 9 597,9  тыс.рублей ( 1%);</a:t>
          </a:r>
        </a:p>
        <a:p>
          <a:r>
            <a:rPr lang="ru-RU" sz="1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2019 год – 12 623,1 тыс.рублей (2%);</a:t>
          </a:r>
        </a:p>
        <a:p>
          <a:r>
            <a:rPr lang="ru-RU" sz="1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2020 год – 9 050,7 тыс.рублей (1,1%).</a:t>
          </a:r>
          <a:endParaRPr lang="ru-RU" sz="10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9B4C55D-2479-4804-BFC2-D3961F801360}" type="parTrans" cxnId="{B93B9D0D-A25C-4E69-8DEC-354A7A29B104}">
      <dgm:prSet/>
      <dgm:spPr/>
      <dgm:t>
        <a:bodyPr/>
        <a:lstStyle/>
        <a:p>
          <a:endParaRPr lang="ru-RU" sz="1400"/>
        </a:p>
      </dgm:t>
    </dgm:pt>
    <dgm:pt modelId="{1F76F3BF-E57F-467A-A98E-C3ED1E5E11B0}" type="sibTrans" cxnId="{B93B9D0D-A25C-4E69-8DEC-354A7A29B104}">
      <dgm:prSet/>
      <dgm:spPr/>
      <dgm:t>
        <a:bodyPr/>
        <a:lstStyle/>
        <a:p>
          <a:endParaRPr lang="ru-RU" sz="1400"/>
        </a:p>
      </dgm:t>
    </dgm:pt>
    <dgm:pt modelId="{86BEF549-315E-4A3F-B55E-B57D26A55129}" type="pres">
      <dgm:prSet presAssocID="{E6AE6CB4-C484-43CF-A7ED-C76104F0022B}" presName="Name0" presStyleCnt="0">
        <dgm:presLayoutVars>
          <dgm:chMax val="5"/>
          <dgm:chPref val="5"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86A4337D-FF19-472E-916A-D9FD8841784D}" type="pres">
      <dgm:prSet presAssocID="{505BE5B3-CF3A-4814-BE17-528E8859F083}" presName="parentText1" presStyleLbl="node1" presStyleIdx="0" presStyleCnt="2" custScaleX="82356" custScaleY="175356" custLinFactNeighborX="-11229" custLinFactNeighborY="-69808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914EB7D-8A5B-4060-AAF1-418D36193991}" type="pres">
      <dgm:prSet presAssocID="{42F3AADE-91BC-4F53-96CB-8E1EE585A2DA}" presName="parentText2" presStyleLbl="node1" presStyleIdx="1" presStyleCnt="2" custScaleX="67336" custScaleY="129911" custLinFactNeighborX="-27994" custLinFactNeighborY="79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D9BC819-3F1C-43CD-963C-7D6463E560EC}" type="presOf" srcId="{505BE5B3-CF3A-4814-BE17-528E8859F083}" destId="{86A4337D-FF19-472E-916A-D9FD8841784D}" srcOrd="0" destOrd="0" presId="urn:microsoft.com/office/officeart/2009/3/layout/IncreasingArrowsProcess"/>
    <dgm:cxn modelId="{849392F1-7D30-4258-B631-349C6E51DA84}" type="presOf" srcId="{E6AE6CB4-C484-43CF-A7ED-C76104F0022B}" destId="{86BEF549-315E-4A3F-B55E-B57D26A55129}" srcOrd="0" destOrd="0" presId="urn:microsoft.com/office/officeart/2009/3/layout/IncreasingArrowsProcess"/>
    <dgm:cxn modelId="{348C4ABE-8DD0-4225-9789-3024ED4DFA36}" srcId="{E6AE6CB4-C484-43CF-A7ED-C76104F0022B}" destId="{505BE5B3-CF3A-4814-BE17-528E8859F083}" srcOrd="0" destOrd="0" parTransId="{8FA3717F-850E-4411-8140-5D14D7C068F4}" sibTransId="{D6248A6D-C195-4BCB-A912-A5BC38E6E6B7}"/>
    <dgm:cxn modelId="{B93B9D0D-A25C-4E69-8DEC-354A7A29B104}" srcId="{E6AE6CB4-C484-43CF-A7ED-C76104F0022B}" destId="{42F3AADE-91BC-4F53-96CB-8E1EE585A2DA}" srcOrd="1" destOrd="0" parTransId="{39B4C55D-2479-4804-BFC2-D3961F801360}" sibTransId="{1F76F3BF-E57F-467A-A98E-C3ED1E5E11B0}"/>
    <dgm:cxn modelId="{3E2929AE-FA11-48D5-9907-0A5907664A16}" type="presOf" srcId="{42F3AADE-91BC-4F53-96CB-8E1EE585A2DA}" destId="{5914EB7D-8A5B-4060-AAF1-418D36193991}" srcOrd="0" destOrd="0" presId="urn:microsoft.com/office/officeart/2009/3/layout/IncreasingArrowsProcess"/>
    <dgm:cxn modelId="{6F63C75C-F341-4A86-9617-A7DDBA6FF676}" type="presParOf" srcId="{86BEF549-315E-4A3F-B55E-B57D26A55129}" destId="{86A4337D-FF19-472E-916A-D9FD8841784D}" srcOrd="0" destOrd="0" presId="urn:microsoft.com/office/officeart/2009/3/layout/IncreasingArrowsProcess"/>
    <dgm:cxn modelId="{61FAFFFC-C558-44DE-9B00-5D0F9FB7DAB1}" type="presParOf" srcId="{86BEF549-315E-4A3F-B55E-B57D26A55129}" destId="{5914EB7D-8A5B-4060-AAF1-418D36193991}" srcOrd="1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41F50B25-F77A-40C4-90F0-B8010EE13BDF}" type="doc">
      <dgm:prSet loTypeId="urn:microsoft.com/office/officeart/2005/8/layout/vList4#1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A6D94F8E-468F-4C52-84EE-3E4C08477209}">
      <dgm:prSet custT="1"/>
      <dgm:spPr/>
      <dgm:t>
        <a:bodyPr/>
        <a:lstStyle/>
        <a:p>
          <a:r>
            <a:rPr lang="ru-RU" sz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Обеспечение выплаты муниципальных пенсий в сумме 4 464,0 тыс.рублей ежегодно.</a:t>
          </a:r>
          <a:endParaRPr lang="ru-RU" sz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7076C65F-D330-4676-AC55-4DBFD4603596}" type="parTrans" cxnId="{AABB2405-7AD1-4728-8008-C6A837704E39}">
      <dgm:prSet/>
      <dgm:spPr/>
      <dgm:t>
        <a:bodyPr/>
        <a:lstStyle/>
        <a:p>
          <a:endParaRPr lang="ru-RU" sz="12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A498C0BD-6C3B-446B-8898-3143562BEAFA}" type="sibTrans" cxnId="{AABB2405-7AD1-4728-8008-C6A837704E39}">
      <dgm:prSet/>
      <dgm:spPr/>
      <dgm:t>
        <a:bodyPr/>
        <a:lstStyle/>
        <a:p>
          <a:endParaRPr lang="ru-RU" sz="12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5CAA2C42-754F-4401-B1E2-352E153296E2}">
      <dgm:prSet custT="1"/>
      <dgm:spPr/>
      <dgm:t>
        <a:bodyPr/>
        <a:lstStyle/>
        <a:p>
          <a:r>
            <a:rPr lang="ru-RU" sz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Председатель представительного органа муниципального образования Слюдянский район в сумме 1 355,2 тыс.рублей ежегодно.</a:t>
          </a:r>
          <a:endParaRPr lang="ru-RU" sz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5B96A2B4-EEDE-4350-BE29-590D8C415358}" type="parTrans" cxnId="{7548B72A-1D7F-4158-9133-607D24FC3CAD}">
      <dgm:prSet/>
      <dgm:spPr/>
      <dgm:t>
        <a:bodyPr/>
        <a:lstStyle/>
        <a:p>
          <a:endParaRPr lang="ru-RU" sz="12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4D0A747E-1448-4A75-B5DB-0E849BE3EA72}" type="sibTrans" cxnId="{7548B72A-1D7F-4158-9133-607D24FC3CAD}">
      <dgm:prSet/>
      <dgm:spPr/>
      <dgm:t>
        <a:bodyPr/>
        <a:lstStyle/>
        <a:p>
          <a:endParaRPr lang="ru-RU" sz="12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438EB5B3-7835-4AAD-BEAA-69A425A6109A}">
      <dgm:prSet custT="1"/>
      <dgm:spPr/>
      <dgm:t>
        <a:bodyPr/>
        <a:lstStyle/>
        <a:p>
          <a:r>
            <a:rPr lang="ru-RU" sz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Депутаты представительного органа муниципального образования Слюдянский район в сумме 655,7 тыс.рублей ежегодно.</a:t>
          </a:r>
          <a:endParaRPr lang="ru-RU" sz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A9E7496F-BDE4-42FB-ADE1-3124B87692D6}" type="parTrans" cxnId="{EAAE9ECB-1B40-4632-AE97-E104EB5AB0D7}">
      <dgm:prSet/>
      <dgm:spPr/>
      <dgm:t>
        <a:bodyPr/>
        <a:lstStyle/>
        <a:p>
          <a:endParaRPr lang="ru-RU" sz="12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BE8E12BE-1A50-4712-AFCA-6AE47B8DC5A8}" type="sibTrans" cxnId="{EAAE9ECB-1B40-4632-AE97-E104EB5AB0D7}">
      <dgm:prSet/>
      <dgm:spPr/>
      <dgm:t>
        <a:bodyPr/>
        <a:lstStyle/>
        <a:p>
          <a:endParaRPr lang="ru-RU" sz="12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CB433E6B-1C49-4884-9315-C7C885CBBA71}">
      <dgm:prSet custT="1"/>
      <dgm:spPr/>
      <dgm:t>
        <a:bodyPr/>
        <a:lstStyle/>
        <a:p>
          <a:r>
            <a:rPr lang="ru-RU" sz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Центральный аппарат представительного органа муниципального образования Слюдянский район в сумме 2018 год – 367,5 тыс.рублей ежегодно, 2019 год – 190,3 тыс.рублей, 2020 год – 232,3 тыс.рублей.</a:t>
          </a:r>
          <a:endParaRPr lang="ru-RU" sz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1F5EE16F-8C59-4BBC-A492-0AB013C5864D}" type="parTrans" cxnId="{1E425D36-8B84-4A40-AAA2-D51AC20B5130}">
      <dgm:prSet/>
      <dgm:spPr/>
      <dgm:t>
        <a:bodyPr/>
        <a:lstStyle/>
        <a:p>
          <a:endParaRPr lang="ru-RU" sz="12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F9AFAA60-6EE8-4626-9EFD-CA8BEEA193A5}" type="sibTrans" cxnId="{1E425D36-8B84-4A40-AAA2-D51AC20B5130}">
      <dgm:prSet/>
      <dgm:spPr/>
      <dgm:t>
        <a:bodyPr/>
        <a:lstStyle/>
        <a:p>
          <a:endParaRPr lang="ru-RU" sz="12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03D40640-D9A5-4DC2-8D41-1B338889FB25}">
      <dgm:prSet custT="1"/>
      <dgm:spPr/>
      <dgm:t>
        <a:bodyPr/>
        <a:lstStyle/>
        <a:p>
          <a:r>
            <a:rPr lang="ru-RU" sz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Контрольно-счетная палата муниципального образования Слюдянский район в сумме 2018 год – 1 967,7 тыс.рублей, 2019 год – 1 706,8 тыс.рублей, 2020 год – 1 706,8 тыс.рублей.</a:t>
          </a:r>
          <a:endParaRPr lang="ru-RU" sz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287D9CD2-4398-43DE-AA5D-388617E5BE9E}" type="parTrans" cxnId="{3771DDCB-088A-45FE-BD1D-E10D6418E3E1}">
      <dgm:prSet/>
      <dgm:spPr/>
      <dgm:t>
        <a:bodyPr/>
        <a:lstStyle/>
        <a:p>
          <a:endParaRPr lang="ru-RU" sz="12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8CF05E46-6F6B-4888-9629-CA211ABA5816}" type="sibTrans" cxnId="{3771DDCB-088A-45FE-BD1D-E10D6418E3E1}">
      <dgm:prSet/>
      <dgm:spPr/>
      <dgm:t>
        <a:bodyPr/>
        <a:lstStyle/>
        <a:p>
          <a:endParaRPr lang="ru-RU" sz="12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EF884DD8-DCA0-4216-81B5-055C3E9A1F9C}">
      <dgm:prSet custT="1"/>
      <dgm:spPr/>
      <dgm:t>
        <a:bodyPr/>
        <a:lstStyle/>
        <a:p>
          <a:r>
            <a:rPr lang="ru-RU" sz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Выборы мэра муниципального образования Слюдянский район, депутатов думы муниципального образования Слюдянский район в сумме 3 620,6 тыс.рублей в 2019 году.</a:t>
          </a:r>
          <a:endParaRPr lang="ru-RU" sz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A7EEB3E7-CF76-44CD-83F5-6E08CB597541}" type="parTrans" cxnId="{D3FA1DF8-AC73-4920-BCC7-553FA2354F92}">
      <dgm:prSet/>
      <dgm:spPr/>
      <dgm:t>
        <a:bodyPr/>
        <a:lstStyle/>
        <a:p>
          <a:endParaRPr lang="ru-RU" sz="12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ECC6906F-7A0B-4F77-8348-47EE11E6628F}" type="sibTrans" cxnId="{D3FA1DF8-AC73-4920-BCC7-553FA2354F92}">
      <dgm:prSet/>
      <dgm:spPr/>
      <dgm:t>
        <a:bodyPr/>
        <a:lstStyle/>
        <a:p>
          <a:endParaRPr lang="ru-RU" sz="12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B44AA420-333E-456E-8990-D757B38C243B}">
      <dgm:prSet custT="1"/>
      <dgm:spPr/>
      <dgm:t>
        <a:bodyPr/>
        <a:lstStyle/>
        <a:p>
          <a:r>
            <a:rPr lang="ru-RU" sz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Мобилизационная подготовка экономики в сумме 133,5 тыс.рублей ежегодно.</a:t>
          </a:r>
          <a:endParaRPr lang="ru-RU" sz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86AAB9BB-3C4D-4EB3-813F-872847F21692}" type="parTrans" cxnId="{F1844BBB-81A3-4E32-AB60-809D29AEEFD1}">
      <dgm:prSet/>
      <dgm:spPr/>
      <dgm:t>
        <a:bodyPr/>
        <a:lstStyle/>
        <a:p>
          <a:endParaRPr lang="ru-RU" sz="12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2D6459F9-BF0E-4C74-B968-DFF07B7EF381}" type="sibTrans" cxnId="{F1844BBB-81A3-4E32-AB60-809D29AEEFD1}">
      <dgm:prSet/>
      <dgm:spPr/>
      <dgm:t>
        <a:bodyPr/>
        <a:lstStyle/>
        <a:p>
          <a:endParaRPr lang="ru-RU" sz="12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CA713DFF-E038-479D-A9F6-A691360E8E81}">
      <dgm:prSet custT="1"/>
      <dgm:spPr/>
      <dgm:t>
        <a:bodyPr/>
        <a:lstStyle/>
        <a:p>
          <a:r>
            <a:rPr lang="ru-RU" sz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Резервный фонд в сумме 250,0 тыс.рублей ежегодно.</a:t>
          </a:r>
          <a:endParaRPr lang="ru-RU" sz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D0B64D1B-CEFE-465D-ADCF-DB987412CB93}" type="parTrans" cxnId="{DE3CDA75-09B0-43E5-A7B4-ACE92D5E07E6}">
      <dgm:prSet/>
      <dgm:spPr/>
      <dgm:t>
        <a:bodyPr/>
        <a:lstStyle/>
        <a:p>
          <a:endParaRPr lang="ru-RU" sz="12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5E884FEC-6D00-4F7B-9966-E307E06B5CBD}" type="sibTrans" cxnId="{DE3CDA75-09B0-43E5-A7B4-ACE92D5E07E6}">
      <dgm:prSet/>
      <dgm:spPr/>
      <dgm:t>
        <a:bodyPr/>
        <a:lstStyle/>
        <a:p>
          <a:endParaRPr lang="ru-RU" sz="12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DC1F81AE-F218-46AD-BC30-95D84F956906}">
      <dgm:prSet custT="1"/>
      <dgm:spPr/>
      <dgm:t>
        <a:bodyPr/>
        <a:lstStyle/>
        <a:p>
          <a:r>
            <a:rPr lang="ru-RU" sz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Осуществление полномочий по составлению (изменению) списков кандидатов в присяжные заседатели федеральных судов общей юрисдикции в Российской Федерации в сумме 2018 год – 116,8 тыс.рублей, 2019 год – 7 тыс.рублей, 2020 год – 13,1 тыс.рублей ежегодно.</a:t>
          </a:r>
          <a:endParaRPr lang="ru-RU" sz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FBB46BEB-29B1-4863-BE8A-19B7400FA2EA}" type="parTrans" cxnId="{5C5798A3-B60F-4DB2-BC66-970260479674}">
      <dgm:prSet/>
      <dgm:spPr/>
      <dgm:t>
        <a:bodyPr/>
        <a:lstStyle/>
        <a:p>
          <a:endParaRPr lang="ru-RU" sz="12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627475CA-F51E-4057-B283-83DFEAABE5DC}" type="sibTrans" cxnId="{5C5798A3-B60F-4DB2-BC66-970260479674}">
      <dgm:prSet/>
      <dgm:spPr/>
      <dgm:t>
        <a:bodyPr/>
        <a:lstStyle/>
        <a:p>
          <a:endParaRPr lang="ru-RU" sz="12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19F94737-CB36-4B2E-BEEC-49DA48E62E65}">
      <dgm:prSet custT="1"/>
      <dgm:spPr/>
      <dgm:t>
        <a:bodyPr/>
        <a:lstStyle/>
        <a:p>
          <a:r>
            <a:rPr lang="ru-RU" sz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Осуществление областных государственных полномочий по организации проведения мероприятий по отлову и содержанию безнадзорных собак и кошек в границах населенных пунктов Иркутской области в сумме 2018 год – 287,5 тыс.рублей , 2019-2020 годы по 240,0 тыс.рублей ежегодно..</a:t>
          </a:r>
          <a:endParaRPr lang="ru-RU" sz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8A08D814-F5D8-4903-A3B0-BC220B5B5104}" type="parTrans" cxnId="{553656E7-5DCC-4739-996F-1B18B49B70E9}">
      <dgm:prSet/>
      <dgm:spPr/>
      <dgm:t>
        <a:bodyPr/>
        <a:lstStyle/>
        <a:p>
          <a:endParaRPr lang="ru-RU" sz="12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6ED76A3C-5E8B-4548-8092-7E6F869A06E2}" type="sibTrans" cxnId="{553656E7-5DCC-4739-996F-1B18B49B70E9}">
      <dgm:prSet/>
      <dgm:spPr/>
      <dgm:t>
        <a:bodyPr/>
        <a:lstStyle/>
        <a:p>
          <a:endParaRPr lang="ru-RU" sz="12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AD966411-2C22-4623-8371-B42B44744C59}" type="pres">
      <dgm:prSet presAssocID="{41F50B25-F77A-40C4-90F0-B8010EE13BDF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A9CBAAE-6C7F-4427-96C1-9FD02A98ACA3}" type="pres">
      <dgm:prSet presAssocID="{A6D94F8E-468F-4C52-84EE-3E4C08477209}" presName="comp" presStyleCnt="0"/>
      <dgm:spPr/>
    </dgm:pt>
    <dgm:pt modelId="{A7048A11-E582-484C-913D-0AD92B0D2FFA}" type="pres">
      <dgm:prSet presAssocID="{A6D94F8E-468F-4C52-84EE-3E4C08477209}" presName="box" presStyleLbl="node1" presStyleIdx="0" presStyleCnt="10" custScaleY="73498"/>
      <dgm:spPr/>
      <dgm:t>
        <a:bodyPr/>
        <a:lstStyle/>
        <a:p>
          <a:endParaRPr lang="ru-RU"/>
        </a:p>
      </dgm:t>
    </dgm:pt>
    <dgm:pt modelId="{99642D5C-8522-424D-B663-6274022D49DB}" type="pres">
      <dgm:prSet presAssocID="{A6D94F8E-468F-4C52-84EE-3E4C08477209}" presName="img" presStyleLbl="fgImgPlace1" presStyleIdx="0" presStyleCnt="10" custScaleX="34170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28EFE3D6-EC4F-48F6-A23B-B422B8A8D057}" type="pres">
      <dgm:prSet presAssocID="{A6D94F8E-468F-4C52-84EE-3E4C08477209}" presName="text" presStyleLbl="node1" presStyleIdx="0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E0D1622-9979-400C-B5C0-9EB78758295A}" type="pres">
      <dgm:prSet presAssocID="{A498C0BD-6C3B-446B-8898-3143562BEAFA}" presName="spacer" presStyleCnt="0"/>
      <dgm:spPr/>
    </dgm:pt>
    <dgm:pt modelId="{4F5B8DD0-A972-42A9-93C5-BC535BAA2189}" type="pres">
      <dgm:prSet presAssocID="{5CAA2C42-754F-4401-B1E2-352E153296E2}" presName="comp" presStyleCnt="0"/>
      <dgm:spPr/>
    </dgm:pt>
    <dgm:pt modelId="{436A0B27-1076-4B73-9C8B-0B1B70CC44DE}" type="pres">
      <dgm:prSet presAssocID="{5CAA2C42-754F-4401-B1E2-352E153296E2}" presName="box" presStyleLbl="node1" presStyleIdx="1" presStyleCnt="10" custScaleY="67095"/>
      <dgm:spPr/>
      <dgm:t>
        <a:bodyPr/>
        <a:lstStyle/>
        <a:p>
          <a:endParaRPr lang="ru-RU"/>
        </a:p>
      </dgm:t>
    </dgm:pt>
    <dgm:pt modelId="{240A1C77-2D12-458C-9D77-64E2126627AE}" type="pres">
      <dgm:prSet presAssocID="{5CAA2C42-754F-4401-B1E2-352E153296E2}" presName="img" presStyleLbl="fgImgPlace1" presStyleIdx="1" presStyleCnt="10" custScaleX="34926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62983895-D7F0-42A8-9C3A-B5B8A907CF3B}" type="pres">
      <dgm:prSet presAssocID="{5CAA2C42-754F-4401-B1E2-352E153296E2}" presName="text" presStyleLbl="node1" presStyleIdx="1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AD2CF86-530C-49FE-88A8-0C612DCA2578}" type="pres">
      <dgm:prSet presAssocID="{4D0A747E-1448-4A75-B5DB-0E849BE3EA72}" presName="spacer" presStyleCnt="0"/>
      <dgm:spPr/>
    </dgm:pt>
    <dgm:pt modelId="{93F06EF9-82CE-4166-996D-A121AF5AA0FC}" type="pres">
      <dgm:prSet presAssocID="{438EB5B3-7835-4AAD-BEAA-69A425A6109A}" presName="comp" presStyleCnt="0"/>
      <dgm:spPr/>
    </dgm:pt>
    <dgm:pt modelId="{97C517F7-9D7D-4165-8E5B-169FF8CC098E}" type="pres">
      <dgm:prSet presAssocID="{438EB5B3-7835-4AAD-BEAA-69A425A6109A}" presName="box" presStyleLbl="node1" presStyleIdx="2" presStyleCnt="10"/>
      <dgm:spPr/>
      <dgm:t>
        <a:bodyPr/>
        <a:lstStyle/>
        <a:p>
          <a:endParaRPr lang="ru-RU"/>
        </a:p>
      </dgm:t>
    </dgm:pt>
    <dgm:pt modelId="{8CFD7FF6-84BD-408F-8D93-4D46F7D39987}" type="pres">
      <dgm:prSet presAssocID="{438EB5B3-7835-4AAD-BEAA-69A425A6109A}" presName="img" presStyleLbl="fgImgPlace1" presStyleIdx="2" presStyleCnt="10" custScaleX="3212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7DB3AB9E-791E-4D69-84F6-C323A0FBDFD8}" type="pres">
      <dgm:prSet presAssocID="{438EB5B3-7835-4AAD-BEAA-69A425A6109A}" presName="text" presStyleLbl="node1" presStyleIdx="2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3FDBE5C-420A-4B51-99C9-5C6AFB96BCAB}" type="pres">
      <dgm:prSet presAssocID="{BE8E12BE-1A50-4712-AFCA-6AE47B8DC5A8}" presName="spacer" presStyleCnt="0"/>
      <dgm:spPr/>
    </dgm:pt>
    <dgm:pt modelId="{CC883A96-4DE0-425D-A833-EDA89368C430}" type="pres">
      <dgm:prSet presAssocID="{CB433E6B-1C49-4884-9315-C7C885CBBA71}" presName="comp" presStyleCnt="0"/>
      <dgm:spPr/>
    </dgm:pt>
    <dgm:pt modelId="{47B4BE5D-4A41-42DC-AA8F-D240A860AB92}" type="pres">
      <dgm:prSet presAssocID="{CB433E6B-1C49-4884-9315-C7C885CBBA71}" presName="box" presStyleLbl="node1" presStyleIdx="3" presStyleCnt="10"/>
      <dgm:spPr/>
      <dgm:t>
        <a:bodyPr/>
        <a:lstStyle/>
        <a:p>
          <a:endParaRPr lang="ru-RU"/>
        </a:p>
      </dgm:t>
    </dgm:pt>
    <dgm:pt modelId="{C15790D2-48F0-4125-8690-E72C98A1BD9F}" type="pres">
      <dgm:prSet presAssocID="{CB433E6B-1C49-4884-9315-C7C885CBBA71}" presName="img" presStyleLbl="fgImgPlace1" presStyleIdx="3" presStyleCnt="10" custScaleX="33814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A37B2A2C-1A10-4C55-ACB1-E35AB99D7705}" type="pres">
      <dgm:prSet presAssocID="{CB433E6B-1C49-4884-9315-C7C885CBBA71}" presName="text" presStyleLbl="node1" presStyleIdx="3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552775B-5C4E-4DD3-969D-D0BD6DF3F633}" type="pres">
      <dgm:prSet presAssocID="{F9AFAA60-6EE8-4626-9EFD-CA8BEEA193A5}" presName="spacer" presStyleCnt="0"/>
      <dgm:spPr/>
    </dgm:pt>
    <dgm:pt modelId="{B7C04055-30CA-4DEB-9329-EC5E3AA108C3}" type="pres">
      <dgm:prSet presAssocID="{03D40640-D9A5-4DC2-8D41-1B338889FB25}" presName="comp" presStyleCnt="0"/>
      <dgm:spPr/>
    </dgm:pt>
    <dgm:pt modelId="{5E333BA1-916C-44AD-98C6-29FCBCA86F9C}" type="pres">
      <dgm:prSet presAssocID="{03D40640-D9A5-4DC2-8D41-1B338889FB25}" presName="box" presStyleLbl="node1" presStyleIdx="4" presStyleCnt="10"/>
      <dgm:spPr/>
      <dgm:t>
        <a:bodyPr/>
        <a:lstStyle/>
        <a:p>
          <a:endParaRPr lang="ru-RU"/>
        </a:p>
      </dgm:t>
    </dgm:pt>
    <dgm:pt modelId="{F35D4497-B3F7-49CE-B565-38D9958BC140}" type="pres">
      <dgm:prSet presAssocID="{03D40640-D9A5-4DC2-8D41-1B338889FB25}" presName="img" presStyleLbl="fgImgPlace1" presStyleIdx="4" presStyleCnt="10" custScaleX="31590" custScaleY="10843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t="-17000" b="-17000"/>
          </a:stretch>
        </a:blipFill>
      </dgm:spPr>
      <dgm:t>
        <a:bodyPr/>
        <a:lstStyle/>
        <a:p>
          <a:endParaRPr lang="ru-RU"/>
        </a:p>
      </dgm:t>
    </dgm:pt>
    <dgm:pt modelId="{848B0FF3-0CEE-427F-B43C-2097E3140518}" type="pres">
      <dgm:prSet presAssocID="{03D40640-D9A5-4DC2-8D41-1B338889FB25}" presName="text" presStyleLbl="node1" presStyleIdx="4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4DC1D5A-BD7C-49DC-9D98-314D08AFCBA6}" type="pres">
      <dgm:prSet presAssocID="{8CF05E46-6F6B-4888-9629-CA211ABA5816}" presName="spacer" presStyleCnt="0"/>
      <dgm:spPr/>
    </dgm:pt>
    <dgm:pt modelId="{B6CDB8DA-0748-4174-BA5F-1A5783A46AA1}" type="pres">
      <dgm:prSet presAssocID="{EF884DD8-DCA0-4216-81B5-055C3E9A1F9C}" presName="comp" presStyleCnt="0"/>
      <dgm:spPr/>
    </dgm:pt>
    <dgm:pt modelId="{558B9D03-32ED-46D5-8A15-BFA1033D95CD}" type="pres">
      <dgm:prSet presAssocID="{EF884DD8-DCA0-4216-81B5-055C3E9A1F9C}" presName="box" presStyleLbl="node1" presStyleIdx="5" presStyleCnt="10"/>
      <dgm:spPr/>
      <dgm:t>
        <a:bodyPr/>
        <a:lstStyle/>
        <a:p>
          <a:endParaRPr lang="ru-RU"/>
        </a:p>
      </dgm:t>
    </dgm:pt>
    <dgm:pt modelId="{524B10B3-B063-4065-85B6-F6255DD2F651}" type="pres">
      <dgm:prSet presAssocID="{EF884DD8-DCA0-4216-81B5-055C3E9A1F9C}" presName="img" presStyleLbl="fgImgPlace1" presStyleIdx="5" presStyleCnt="10" custScaleX="35534"/>
      <dgm:spPr>
        <a:blipFill rotWithShape="1">
          <a:blip xmlns:r="http://schemas.openxmlformats.org/officeDocument/2006/relationships" r:embed="rId6"/>
          <a:stretch>
            <a:fillRect/>
          </a:stretch>
        </a:blipFill>
      </dgm:spPr>
    </dgm:pt>
    <dgm:pt modelId="{FC13A850-0AF9-457A-91FB-0EBD116CE41A}" type="pres">
      <dgm:prSet presAssocID="{EF884DD8-DCA0-4216-81B5-055C3E9A1F9C}" presName="text" presStyleLbl="node1" presStyleIdx="5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DD4BC74-9079-470D-A9CF-384A793FEFAB}" type="pres">
      <dgm:prSet presAssocID="{ECC6906F-7A0B-4F77-8348-47EE11E6628F}" presName="spacer" presStyleCnt="0"/>
      <dgm:spPr/>
    </dgm:pt>
    <dgm:pt modelId="{C34EC27E-98E6-462B-BC4D-1D9BE7C693E4}" type="pres">
      <dgm:prSet presAssocID="{B44AA420-333E-456E-8990-D757B38C243B}" presName="comp" presStyleCnt="0"/>
      <dgm:spPr/>
    </dgm:pt>
    <dgm:pt modelId="{E0B885D9-FABB-4413-B305-9135A607A310}" type="pres">
      <dgm:prSet presAssocID="{B44AA420-333E-456E-8990-D757B38C243B}" presName="box" presStyleLbl="node1" presStyleIdx="6" presStyleCnt="10" custScaleY="60120"/>
      <dgm:spPr/>
      <dgm:t>
        <a:bodyPr/>
        <a:lstStyle/>
        <a:p>
          <a:endParaRPr lang="ru-RU"/>
        </a:p>
      </dgm:t>
    </dgm:pt>
    <dgm:pt modelId="{522C3F91-BB88-4BF3-88CD-08DA30F26651}" type="pres">
      <dgm:prSet presAssocID="{B44AA420-333E-456E-8990-D757B38C243B}" presName="img" presStyleLbl="fgImgPlace1" presStyleIdx="6" presStyleCnt="10" custScaleX="36039"/>
      <dgm:spPr>
        <a:blipFill rotWithShape="1">
          <a:blip xmlns:r="http://schemas.openxmlformats.org/officeDocument/2006/relationships" r:embed="rId7"/>
          <a:stretch>
            <a:fillRect/>
          </a:stretch>
        </a:blipFill>
      </dgm:spPr>
    </dgm:pt>
    <dgm:pt modelId="{79642E81-EE25-4FEA-B98D-B5E55D6AA15A}" type="pres">
      <dgm:prSet presAssocID="{B44AA420-333E-456E-8990-D757B38C243B}" presName="text" presStyleLbl="node1" presStyleIdx="6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4876B73-D27C-4721-8C13-DC169291C129}" type="pres">
      <dgm:prSet presAssocID="{2D6459F9-BF0E-4C74-B968-DFF07B7EF381}" presName="spacer" presStyleCnt="0"/>
      <dgm:spPr/>
    </dgm:pt>
    <dgm:pt modelId="{B6E32CA6-41A4-4981-98FE-C3EAFCF070DE}" type="pres">
      <dgm:prSet presAssocID="{CA713DFF-E038-479D-A9F6-A691360E8E81}" presName="comp" presStyleCnt="0"/>
      <dgm:spPr/>
    </dgm:pt>
    <dgm:pt modelId="{89AC1ADB-D13D-4E86-AA8F-D64C65D7ADC9}" type="pres">
      <dgm:prSet presAssocID="{CA713DFF-E038-479D-A9F6-A691360E8E81}" presName="box" presStyleLbl="node1" presStyleIdx="7" presStyleCnt="10" custScaleY="61577"/>
      <dgm:spPr/>
      <dgm:t>
        <a:bodyPr/>
        <a:lstStyle/>
        <a:p>
          <a:endParaRPr lang="ru-RU"/>
        </a:p>
      </dgm:t>
    </dgm:pt>
    <dgm:pt modelId="{720C1D74-A1BA-40C1-A5C1-E3D6A797668D}" type="pres">
      <dgm:prSet presAssocID="{CA713DFF-E038-479D-A9F6-A691360E8E81}" presName="img" presStyleLbl="fgImgPlace1" presStyleIdx="7" presStyleCnt="10" custScaleX="33488"/>
      <dgm:spPr>
        <a:blipFill rotWithShape="1">
          <a:blip xmlns:r="http://schemas.openxmlformats.org/officeDocument/2006/relationships" r:embed="rId8"/>
          <a:stretch>
            <a:fillRect/>
          </a:stretch>
        </a:blipFill>
      </dgm:spPr>
    </dgm:pt>
    <dgm:pt modelId="{88BD84C3-7F19-485F-B956-5110241DCBC0}" type="pres">
      <dgm:prSet presAssocID="{CA713DFF-E038-479D-A9F6-A691360E8E81}" presName="text" presStyleLbl="node1" presStyleIdx="7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D5F9A0-1C49-44F8-8304-B30EECD70E5C}" type="pres">
      <dgm:prSet presAssocID="{5E884FEC-6D00-4F7B-9966-E307E06B5CBD}" presName="spacer" presStyleCnt="0"/>
      <dgm:spPr/>
    </dgm:pt>
    <dgm:pt modelId="{CB6FEDC4-04F1-4F47-A0BF-E6E79D1A8FF9}" type="pres">
      <dgm:prSet presAssocID="{DC1F81AE-F218-46AD-BC30-95D84F956906}" presName="comp" presStyleCnt="0"/>
      <dgm:spPr/>
    </dgm:pt>
    <dgm:pt modelId="{AFCA4E68-4172-40FA-B577-34FB06848193}" type="pres">
      <dgm:prSet presAssocID="{DC1F81AE-F218-46AD-BC30-95D84F956906}" presName="box" presStyleLbl="node1" presStyleIdx="8" presStyleCnt="10" custScaleY="126273"/>
      <dgm:spPr/>
      <dgm:t>
        <a:bodyPr/>
        <a:lstStyle/>
        <a:p>
          <a:endParaRPr lang="ru-RU"/>
        </a:p>
      </dgm:t>
    </dgm:pt>
    <dgm:pt modelId="{225D8662-1E3C-4198-9D3B-280EF52DD490}" type="pres">
      <dgm:prSet presAssocID="{DC1F81AE-F218-46AD-BC30-95D84F956906}" presName="img" presStyleLbl="fgImgPlace1" presStyleIdx="8" presStyleCnt="10" custScaleX="31590"/>
      <dgm:spPr>
        <a:blipFill rotWithShape="1">
          <a:blip xmlns:r="http://schemas.openxmlformats.org/officeDocument/2006/relationships" r:embed="rId9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F8D7F6AD-0845-4938-AA96-8413FB5F628A}" type="pres">
      <dgm:prSet presAssocID="{DC1F81AE-F218-46AD-BC30-95D84F956906}" presName="text" presStyleLbl="node1" presStyleIdx="8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2480BF9-0461-4247-9CBD-5FA15D3D32FE}" type="pres">
      <dgm:prSet presAssocID="{627475CA-F51E-4057-B283-83DFEAABE5DC}" presName="spacer" presStyleCnt="0"/>
      <dgm:spPr/>
    </dgm:pt>
    <dgm:pt modelId="{27D38BA0-6CC9-4AA6-88BD-CB47B1301B35}" type="pres">
      <dgm:prSet presAssocID="{19F94737-CB36-4B2E-BEEC-49DA48E62E65}" presName="comp" presStyleCnt="0"/>
      <dgm:spPr/>
    </dgm:pt>
    <dgm:pt modelId="{D3B74460-9F44-446E-9A2A-2671B7B9CF28}" type="pres">
      <dgm:prSet presAssocID="{19F94737-CB36-4B2E-BEEC-49DA48E62E65}" presName="box" presStyleLbl="node1" presStyleIdx="9" presStyleCnt="10" custScaleY="127259"/>
      <dgm:spPr/>
      <dgm:t>
        <a:bodyPr/>
        <a:lstStyle/>
        <a:p>
          <a:endParaRPr lang="ru-RU"/>
        </a:p>
      </dgm:t>
    </dgm:pt>
    <dgm:pt modelId="{5055C81E-B9ED-47B1-A44E-5D6E235CA724}" type="pres">
      <dgm:prSet presAssocID="{19F94737-CB36-4B2E-BEEC-49DA48E62E65}" presName="img" presStyleLbl="fgImgPlace1" presStyleIdx="9" presStyleCnt="10" custScaleX="31441"/>
      <dgm:spPr>
        <a:blipFill rotWithShape="1">
          <a:blip xmlns:r="http://schemas.openxmlformats.org/officeDocument/2006/relationships" r:embed="rId10"/>
          <a:stretch>
            <a:fillRect/>
          </a:stretch>
        </a:blipFill>
      </dgm:spPr>
    </dgm:pt>
    <dgm:pt modelId="{09A9F47F-1C40-41BF-A8F1-D0FBBE7CB317}" type="pres">
      <dgm:prSet presAssocID="{19F94737-CB36-4B2E-BEEC-49DA48E62E65}" presName="text" presStyleLbl="node1" presStyleIdx="9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835659D-F40B-4486-AFF8-BF1214D0D814}" type="presOf" srcId="{EF884DD8-DCA0-4216-81B5-055C3E9A1F9C}" destId="{FC13A850-0AF9-457A-91FB-0EBD116CE41A}" srcOrd="1" destOrd="0" presId="urn:microsoft.com/office/officeart/2005/8/layout/vList4#1"/>
    <dgm:cxn modelId="{F5852997-8ED5-4C29-B3A3-2041EDACC0EE}" type="presOf" srcId="{438EB5B3-7835-4AAD-BEAA-69A425A6109A}" destId="{97C517F7-9D7D-4165-8E5B-169FF8CC098E}" srcOrd="0" destOrd="0" presId="urn:microsoft.com/office/officeart/2005/8/layout/vList4#1"/>
    <dgm:cxn modelId="{AABB2405-7AD1-4728-8008-C6A837704E39}" srcId="{41F50B25-F77A-40C4-90F0-B8010EE13BDF}" destId="{A6D94F8E-468F-4C52-84EE-3E4C08477209}" srcOrd="0" destOrd="0" parTransId="{7076C65F-D330-4676-AC55-4DBFD4603596}" sibTransId="{A498C0BD-6C3B-446B-8898-3143562BEAFA}"/>
    <dgm:cxn modelId="{D3FA1DF8-AC73-4920-BCC7-553FA2354F92}" srcId="{41F50B25-F77A-40C4-90F0-B8010EE13BDF}" destId="{EF884DD8-DCA0-4216-81B5-055C3E9A1F9C}" srcOrd="5" destOrd="0" parTransId="{A7EEB3E7-CF76-44CD-83F5-6E08CB597541}" sibTransId="{ECC6906F-7A0B-4F77-8348-47EE11E6628F}"/>
    <dgm:cxn modelId="{15C9DDFD-E909-4E32-B9B1-0326080E40F3}" type="presOf" srcId="{B44AA420-333E-456E-8990-D757B38C243B}" destId="{79642E81-EE25-4FEA-B98D-B5E55D6AA15A}" srcOrd="1" destOrd="0" presId="urn:microsoft.com/office/officeart/2005/8/layout/vList4#1"/>
    <dgm:cxn modelId="{020E8842-2E55-42BF-8977-12096EDAC55D}" type="presOf" srcId="{41F50B25-F77A-40C4-90F0-B8010EE13BDF}" destId="{AD966411-2C22-4623-8371-B42B44744C59}" srcOrd="0" destOrd="0" presId="urn:microsoft.com/office/officeart/2005/8/layout/vList4#1"/>
    <dgm:cxn modelId="{F21FA6C6-E6A4-4858-BEA6-640031EFC786}" type="presOf" srcId="{CA713DFF-E038-479D-A9F6-A691360E8E81}" destId="{89AC1ADB-D13D-4E86-AA8F-D64C65D7ADC9}" srcOrd="0" destOrd="0" presId="urn:microsoft.com/office/officeart/2005/8/layout/vList4#1"/>
    <dgm:cxn modelId="{EAAE9ECB-1B40-4632-AE97-E104EB5AB0D7}" srcId="{41F50B25-F77A-40C4-90F0-B8010EE13BDF}" destId="{438EB5B3-7835-4AAD-BEAA-69A425A6109A}" srcOrd="2" destOrd="0" parTransId="{A9E7496F-BDE4-42FB-ADE1-3124B87692D6}" sibTransId="{BE8E12BE-1A50-4712-AFCA-6AE47B8DC5A8}"/>
    <dgm:cxn modelId="{948DE466-CF2E-44D2-9B88-172C50250E11}" type="presOf" srcId="{19F94737-CB36-4B2E-BEEC-49DA48E62E65}" destId="{D3B74460-9F44-446E-9A2A-2671B7B9CF28}" srcOrd="0" destOrd="0" presId="urn:microsoft.com/office/officeart/2005/8/layout/vList4#1"/>
    <dgm:cxn modelId="{C1630996-42D8-43CE-A402-C62CA581EBA1}" type="presOf" srcId="{03D40640-D9A5-4DC2-8D41-1B338889FB25}" destId="{5E333BA1-916C-44AD-98C6-29FCBCA86F9C}" srcOrd="0" destOrd="0" presId="urn:microsoft.com/office/officeart/2005/8/layout/vList4#1"/>
    <dgm:cxn modelId="{553656E7-5DCC-4739-996F-1B18B49B70E9}" srcId="{41F50B25-F77A-40C4-90F0-B8010EE13BDF}" destId="{19F94737-CB36-4B2E-BEEC-49DA48E62E65}" srcOrd="9" destOrd="0" parTransId="{8A08D814-F5D8-4903-A3B0-BC220B5B5104}" sibTransId="{6ED76A3C-5E8B-4548-8092-7E6F869A06E2}"/>
    <dgm:cxn modelId="{1E425D36-8B84-4A40-AAA2-D51AC20B5130}" srcId="{41F50B25-F77A-40C4-90F0-B8010EE13BDF}" destId="{CB433E6B-1C49-4884-9315-C7C885CBBA71}" srcOrd="3" destOrd="0" parTransId="{1F5EE16F-8C59-4BBC-A492-0AB013C5864D}" sibTransId="{F9AFAA60-6EE8-4626-9EFD-CA8BEEA193A5}"/>
    <dgm:cxn modelId="{3771DDCB-088A-45FE-BD1D-E10D6418E3E1}" srcId="{41F50B25-F77A-40C4-90F0-B8010EE13BDF}" destId="{03D40640-D9A5-4DC2-8D41-1B338889FB25}" srcOrd="4" destOrd="0" parTransId="{287D9CD2-4398-43DE-AA5D-388617E5BE9E}" sibTransId="{8CF05E46-6F6B-4888-9629-CA211ABA5816}"/>
    <dgm:cxn modelId="{A8F099CF-6174-4DD0-ABC2-8C7AB5F7CA00}" type="presOf" srcId="{03D40640-D9A5-4DC2-8D41-1B338889FB25}" destId="{848B0FF3-0CEE-427F-B43C-2097E3140518}" srcOrd="1" destOrd="0" presId="urn:microsoft.com/office/officeart/2005/8/layout/vList4#1"/>
    <dgm:cxn modelId="{37040CED-4B14-480C-89AA-B9D0E7F91742}" type="presOf" srcId="{EF884DD8-DCA0-4216-81B5-055C3E9A1F9C}" destId="{558B9D03-32ED-46D5-8A15-BFA1033D95CD}" srcOrd="0" destOrd="0" presId="urn:microsoft.com/office/officeart/2005/8/layout/vList4#1"/>
    <dgm:cxn modelId="{C2F58EF5-B5AE-42F7-B66F-D5E241727E6E}" type="presOf" srcId="{5CAA2C42-754F-4401-B1E2-352E153296E2}" destId="{436A0B27-1076-4B73-9C8B-0B1B70CC44DE}" srcOrd="0" destOrd="0" presId="urn:microsoft.com/office/officeart/2005/8/layout/vList4#1"/>
    <dgm:cxn modelId="{1F52A351-B7D4-4249-9936-DB38F6886EDD}" type="presOf" srcId="{A6D94F8E-468F-4C52-84EE-3E4C08477209}" destId="{28EFE3D6-EC4F-48F6-A23B-B422B8A8D057}" srcOrd="1" destOrd="0" presId="urn:microsoft.com/office/officeart/2005/8/layout/vList4#1"/>
    <dgm:cxn modelId="{9633DF1F-E343-453C-9223-B512B687DA95}" type="presOf" srcId="{5CAA2C42-754F-4401-B1E2-352E153296E2}" destId="{62983895-D7F0-42A8-9C3A-B5B8A907CF3B}" srcOrd="1" destOrd="0" presId="urn:microsoft.com/office/officeart/2005/8/layout/vList4#1"/>
    <dgm:cxn modelId="{0AB2D8A3-05AC-4C82-BE6C-587B48254117}" type="presOf" srcId="{B44AA420-333E-456E-8990-D757B38C243B}" destId="{E0B885D9-FABB-4413-B305-9135A607A310}" srcOrd="0" destOrd="0" presId="urn:microsoft.com/office/officeart/2005/8/layout/vList4#1"/>
    <dgm:cxn modelId="{3A4FC92F-C3B7-4065-936C-CE292B1D0BBF}" type="presOf" srcId="{DC1F81AE-F218-46AD-BC30-95D84F956906}" destId="{AFCA4E68-4172-40FA-B577-34FB06848193}" srcOrd="0" destOrd="0" presId="urn:microsoft.com/office/officeart/2005/8/layout/vList4#1"/>
    <dgm:cxn modelId="{DE3CDA75-09B0-43E5-A7B4-ACE92D5E07E6}" srcId="{41F50B25-F77A-40C4-90F0-B8010EE13BDF}" destId="{CA713DFF-E038-479D-A9F6-A691360E8E81}" srcOrd="7" destOrd="0" parTransId="{D0B64D1B-CEFE-465D-ADCF-DB987412CB93}" sibTransId="{5E884FEC-6D00-4F7B-9966-E307E06B5CBD}"/>
    <dgm:cxn modelId="{6BAAA4C2-7FFD-419C-A27B-DD712DF0EEA9}" type="presOf" srcId="{CA713DFF-E038-479D-A9F6-A691360E8E81}" destId="{88BD84C3-7F19-485F-B956-5110241DCBC0}" srcOrd="1" destOrd="0" presId="urn:microsoft.com/office/officeart/2005/8/layout/vList4#1"/>
    <dgm:cxn modelId="{49D39C9F-1742-4ADF-8228-58A290EC9A8C}" type="presOf" srcId="{CB433E6B-1C49-4884-9315-C7C885CBBA71}" destId="{A37B2A2C-1A10-4C55-ACB1-E35AB99D7705}" srcOrd="1" destOrd="0" presId="urn:microsoft.com/office/officeart/2005/8/layout/vList4#1"/>
    <dgm:cxn modelId="{7548B72A-1D7F-4158-9133-607D24FC3CAD}" srcId="{41F50B25-F77A-40C4-90F0-B8010EE13BDF}" destId="{5CAA2C42-754F-4401-B1E2-352E153296E2}" srcOrd="1" destOrd="0" parTransId="{5B96A2B4-EEDE-4350-BE29-590D8C415358}" sibTransId="{4D0A747E-1448-4A75-B5DB-0E849BE3EA72}"/>
    <dgm:cxn modelId="{D8087F51-1D39-4DA1-9661-52BB71400EA1}" type="presOf" srcId="{CB433E6B-1C49-4884-9315-C7C885CBBA71}" destId="{47B4BE5D-4A41-42DC-AA8F-D240A860AB92}" srcOrd="0" destOrd="0" presId="urn:microsoft.com/office/officeart/2005/8/layout/vList4#1"/>
    <dgm:cxn modelId="{5C5798A3-B60F-4DB2-BC66-970260479674}" srcId="{41F50B25-F77A-40C4-90F0-B8010EE13BDF}" destId="{DC1F81AE-F218-46AD-BC30-95D84F956906}" srcOrd="8" destOrd="0" parTransId="{FBB46BEB-29B1-4863-BE8A-19B7400FA2EA}" sibTransId="{627475CA-F51E-4057-B283-83DFEAABE5DC}"/>
    <dgm:cxn modelId="{F1844BBB-81A3-4E32-AB60-809D29AEEFD1}" srcId="{41F50B25-F77A-40C4-90F0-B8010EE13BDF}" destId="{B44AA420-333E-456E-8990-D757B38C243B}" srcOrd="6" destOrd="0" parTransId="{86AAB9BB-3C4D-4EB3-813F-872847F21692}" sibTransId="{2D6459F9-BF0E-4C74-B968-DFF07B7EF381}"/>
    <dgm:cxn modelId="{B9D925FB-60EB-49B1-8FFC-33F756AB7BFF}" type="presOf" srcId="{DC1F81AE-F218-46AD-BC30-95D84F956906}" destId="{F8D7F6AD-0845-4938-AA96-8413FB5F628A}" srcOrd="1" destOrd="0" presId="urn:microsoft.com/office/officeart/2005/8/layout/vList4#1"/>
    <dgm:cxn modelId="{0076AF31-33DB-4B52-AD48-7B0CA0022DAA}" type="presOf" srcId="{19F94737-CB36-4B2E-BEEC-49DA48E62E65}" destId="{09A9F47F-1C40-41BF-A8F1-D0FBBE7CB317}" srcOrd="1" destOrd="0" presId="urn:microsoft.com/office/officeart/2005/8/layout/vList4#1"/>
    <dgm:cxn modelId="{83A7F6E5-C4BA-44F7-87CF-A63988D56DA3}" type="presOf" srcId="{A6D94F8E-468F-4C52-84EE-3E4C08477209}" destId="{A7048A11-E582-484C-913D-0AD92B0D2FFA}" srcOrd="0" destOrd="0" presId="urn:microsoft.com/office/officeart/2005/8/layout/vList4#1"/>
    <dgm:cxn modelId="{8D82F865-29E1-434B-839F-50B96960A349}" type="presOf" srcId="{438EB5B3-7835-4AAD-BEAA-69A425A6109A}" destId="{7DB3AB9E-791E-4D69-84F6-C323A0FBDFD8}" srcOrd="1" destOrd="0" presId="urn:microsoft.com/office/officeart/2005/8/layout/vList4#1"/>
    <dgm:cxn modelId="{D1DE7226-2D4A-46BC-8CAF-EE89484E0E70}" type="presParOf" srcId="{AD966411-2C22-4623-8371-B42B44744C59}" destId="{1A9CBAAE-6C7F-4427-96C1-9FD02A98ACA3}" srcOrd="0" destOrd="0" presId="urn:microsoft.com/office/officeart/2005/8/layout/vList4#1"/>
    <dgm:cxn modelId="{CC975A6A-D953-479F-B522-8784C1C8789D}" type="presParOf" srcId="{1A9CBAAE-6C7F-4427-96C1-9FD02A98ACA3}" destId="{A7048A11-E582-484C-913D-0AD92B0D2FFA}" srcOrd="0" destOrd="0" presId="urn:microsoft.com/office/officeart/2005/8/layout/vList4#1"/>
    <dgm:cxn modelId="{3C5428C2-3483-4BD7-849E-F7AF36D468D4}" type="presParOf" srcId="{1A9CBAAE-6C7F-4427-96C1-9FD02A98ACA3}" destId="{99642D5C-8522-424D-B663-6274022D49DB}" srcOrd="1" destOrd="0" presId="urn:microsoft.com/office/officeart/2005/8/layout/vList4#1"/>
    <dgm:cxn modelId="{B65FBA9B-330D-4F54-B2CB-8018AD972095}" type="presParOf" srcId="{1A9CBAAE-6C7F-4427-96C1-9FD02A98ACA3}" destId="{28EFE3D6-EC4F-48F6-A23B-B422B8A8D057}" srcOrd="2" destOrd="0" presId="urn:microsoft.com/office/officeart/2005/8/layout/vList4#1"/>
    <dgm:cxn modelId="{BB7B653F-B64B-4D09-9830-A5C43ACB0439}" type="presParOf" srcId="{AD966411-2C22-4623-8371-B42B44744C59}" destId="{DE0D1622-9979-400C-B5C0-9EB78758295A}" srcOrd="1" destOrd="0" presId="urn:microsoft.com/office/officeart/2005/8/layout/vList4#1"/>
    <dgm:cxn modelId="{C2EC33E6-FC40-4C78-B0FA-854738D94DA3}" type="presParOf" srcId="{AD966411-2C22-4623-8371-B42B44744C59}" destId="{4F5B8DD0-A972-42A9-93C5-BC535BAA2189}" srcOrd="2" destOrd="0" presId="urn:microsoft.com/office/officeart/2005/8/layout/vList4#1"/>
    <dgm:cxn modelId="{9EFD8014-D35F-4B7A-93C2-7E8AC7B3F883}" type="presParOf" srcId="{4F5B8DD0-A972-42A9-93C5-BC535BAA2189}" destId="{436A0B27-1076-4B73-9C8B-0B1B70CC44DE}" srcOrd="0" destOrd="0" presId="urn:microsoft.com/office/officeart/2005/8/layout/vList4#1"/>
    <dgm:cxn modelId="{92B40DFA-5211-49D1-A8CA-0D1141180CA5}" type="presParOf" srcId="{4F5B8DD0-A972-42A9-93C5-BC535BAA2189}" destId="{240A1C77-2D12-458C-9D77-64E2126627AE}" srcOrd="1" destOrd="0" presId="urn:microsoft.com/office/officeart/2005/8/layout/vList4#1"/>
    <dgm:cxn modelId="{1D5EB4C2-2021-46A8-BAFA-47EDFBA28479}" type="presParOf" srcId="{4F5B8DD0-A972-42A9-93C5-BC535BAA2189}" destId="{62983895-D7F0-42A8-9C3A-B5B8A907CF3B}" srcOrd="2" destOrd="0" presId="urn:microsoft.com/office/officeart/2005/8/layout/vList4#1"/>
    <dgm:cxn modelId="{C1251F19-0193-44AC-A28E-1CBC3748655B}" type="presParOf" srcId="{AD966411-2C22-4623-8371-B42B44744C59}" destId="{2AD2CF86-530C-49FE-88A8-0C612DCA2578}" srcOrd="3" destOrd="0" presId="urn:microsoft.com/office/officeart/2005/8/layout/vList4#1"/>
    <dgm:cxn modelId="{67315C27-FCCB-411F-B8BD-75DBEFA6E44C}" type="presParOf" srcId="{AD966411-2C22-4623-8371-B42B44744C59}" destId="{93F06EF9-82CE-4166-996D-A121AF5AA0FC}" srcOrd="4" destOrd="0" presId="urn:microsoft.com/office/officeart/2005/8/layout/vList4#1"/>
    <dgm:cxn modelId="{E5FE2BF0-861E-426F-8BAE-9DBBD23F726C}" type="presParOf" srcId="{93F06EF9-82CE-4166-996D-A121AF5AA0FC}" destId="{97C517F7-9D7D-4165-8E5B-169FF8CC098E}" srcOrd="0" destOrd="0" presId="urn:microsoft.com/office/officeart/2005/8/layout/vList4#1"/>
    <dgm:cxn modelId="{60AE75ED-521E-4F39-828A-5DE6D8ED088B}" type="presParOf" srcId="{93F06EF9-82CE-4166-996D-A121AF5AA0FC}" destId="{8CFD7FF6-84BD-408F-8D93-4D46F7D39987}" srcOrd="1" destOrd="0" presId="urn:microsoft.com/office/officeart/2005/8/layout/vList4#1"/>
    <dgm:cxn modelId="{440C6AF0-4076-4D84-B4CA-99586186D15B}" type="presParOf" srcId="{93F06EF9-82CE-4166-996D-A121AF5AA0FC}" destId="{7DB3AB9E-791E-4D69-84F6-C323A0FBDFD8}" srcOrd="2" destOrd="0" presId="urn:microsoft.com/office/officeart/2005/8/layout/vList4#1"/>
    <dgm:cxn modelId="{81B37244-FA85-43E4-A5B7-80290CE310B3}" type="presParOf" srcId="{AD966411-2C22-4623-8371-B42B44744C59}" destId="{93FDBE5C-420A-4B51-99C9-5C6AFB96BCAB}" srcOrd="5" destOrd="0" presId="urn:microsoft.com/office/officeart/2005/8/layout/vList4#1"/>
    <dgm:cxn modelId="{26FBAB31-D5CD-4C37-8A27-14EC4A984DCE}" type="presParOf" srcId="{AD966411-2C22-4623-8371-B42B44744C59}" destId="{CC883A96-4DE0-425D-A833-EDA89368C430}" srcOrd="6" destOrd="0" presId="urn:microsoft.com/office/officeart/2005/8/layout/vList4#1"/>
    <dgm:cxn modelId="{EEAE3BC3-1F17-4EDD-A491-73DF4CE87060}" type="presParOf" srcId="{CC883A96-4DE0-425D-A833-EDA89368C430}" destId="{47B4BE5D-4A41-42DC-AA8F-D240A860AB92}" srcOrd="0" destOrd="0" presId="urn:microsoft.com/office/officeart/2005/8/layout/vList4#1"/>
    <dgm:cxn modelId="{E40DAB77-4BB4-4AE5-99BD-DC04620E9848}" type="presParOf" srcId="{CC883A96-4DE0-425D-A833-EDA89368C430}" destId="{C15790D2-48F0-4125-8690-E72C98A1BD9F}" srcOrd="1" destOrd="0" presId="urn:microsoft.com/office/officeart/2005/8/layout/vList4#1"/>
    <dgm:cxn modelId="{5A2ED5B1-D735-4C35-8979-E7001283B2C7}" type="presParOf" srcId="{CC883A96-4DE0-425D-A833-EDA89368C430}" destId="{A37B2A2C-1A10-4C55-ACB1-E35AB99D7705}" srcOrd="2" destOrd="0" presId="urn:microsoft.com/office/officeart/2005/8/layout/vList4#1"/>
    <dgm:cxn modelId="{2D29CE02-BF56-4A23-92A4-84583C191C91}" type="presParOf" srcId="{AD966411-2C22-4623-8371-B42B44744C59}" destId="{0552775B-5C4E-4DD3-969D-D0BD6DF3F633}" srcOrd="7" destOrd="0" presId="urn:microsoft.com/office/officeart/2005/8/layout/vList4#1"/>
    <dgm:cxn modelId="{9DD85489-7CC9-4D6B-ACDF-8BDC29BD4538}" type="presParOf" srcId="{AD966411-2C22-4623-8371-B42B44744C59}" destId="{B7C04055-30CA-4DEB-9329-EC5E3AA108C3}" srcOrd="8" destOrd="0" presId="urn:microsoft.com/office/officeart/2005/8/layout/vList4#1"/>
    <dgm:cxn modelId="{DFB419F1-2E53-465C-A0D7-FD7BC7C5FC35}" type="presParOf" srcId="{B7C04055-30CA-4DEB-9329-EC5E3AA108C3}" destId="{5E333BA1-916C-44AD-98C6-29FCBCA86F9C}" srcOrd="0" destOrd="0" presId="urn:microsoft.com/office/officeart/2005/8/layout/vList4#1"/>
    <dgm:cxn modelId="{E374B0F4-7188-489E-8A22-CD814942A2D2}" type="presParOf" srcId="{B7C04055-30CA-4DEB-9329-EC5E3AA108C3}" destId="{F35D4497-B3F7-49CE-B565-38D9958BC140}" srcOrd="1" destOrd="0" presId="urn:microsoft.com/office/officeart/2005/8/layout/vList4#1"/>
    <dgm:cxn modelId="{27EF9653-5D82-48D3-BA15-CD834DD48C88}" type="presParOf" srcId="{B7C04055-30CA-4DEB-9329-EC5E3AA108C3}" destId="{848B0FF3-0CEE-427F-B43C-2097E3140518}" srcOrd="2" destOrd="0" presId="urn:microsoft.com/office/officeart/2005/8/layout/vList4#1"/>
    <dgm:cxn modelId="{75A80B31-908E-46EC-80BB-C4DB6742AC51}" type="presParOf" srcId="{AD966411-2C22-4623-8371-B42B44744C59}" destId="{34DC1D5A-BD7C-49DC-9D98-314D08AFCBA6}" srcOrd="9" destOrd="0" presId="urn:microsoft.com/office/officeart/2005/8/layout/vList4#1"/>
    <dgm:cxn modelId="{2446FAEB-00D8-417E-84EF-F8CD25F2847B}" type="presParOf" srcId="{AD966411-2C22-4623-8371-B42B44744C59}" destId="{B6CDB8DA-0748-4174-BA5F-1A5783A46AA1}" srcOrd="10" destOrd="0" presId="urn:microsoft.com/office/officeart/2005/8/layout/vList4#1"/>
    <dgm:cxn modelId="{6F81BA56-CCDC-4DD2-BC0D-BBC8A321BD84}" type="presParOf" srcId="{B6CDB8DA-0748-4174-BA5F-1A5783A46AA1}" destId="{558B9D03-32ED-46D5-8A15-BFA1033D95CD}" srcOrd="0" destOrd="0" presId="urn:microsoft.com/office/officeart/2005/8/layout/vList4#1"/>
    <dgm:cxn modelId="{9E3BE5E9-6796-4C12-8D1D-F4D1AFA4151B}" type="presParOf" srcId="{B6CDB8DA-0748-4174-BA5F-1A5783A46AA1}" destId="{524B10B3-B063-4065-85B6-F6255DD2F651}" srcOrd="1" destOrd="0" presId="urn:microsoft.com/office/officeart/2005/8/layout/vList4#1"/>
    <dgm:cxn modelId="{AD542329-E820-432F-9B40-5DCB6A751A22}" type="presParOf" srcId="{B6CDB8DA-0748-4174-BA5F-1A5783A46AA1}" destId="{FC13A850-0AF9-457A-91FB-0EBD116CE41A}" srcOrd="2" destOrd="0" presId="urn:microsoft.com/office/officeart/2005/8/layout/vList4#1"/>
    <dgm:cxn modelId="{4A2E1165-47C0-4841-9E31-85996DFB3DD2}" type="presParOf" srcId="{AD966411-2C22-4623-8371-B42B44744C59}" destId="{FDD4BC74-9079-470D-A9CF-384A793FEFAB}" srcOrd="11" destOrd="0" presId="urn:microsoft.com/office/officeart/2005/8/layout/vList4#1"/>
    <dgm:cxn modelId="{77189622-85A3-4DBC-8F38-E9C98C7F8CAB}" type="presParOf" srcId="{AD966411-2C22-4623-8371-B42B44744C59}" destId="{C34EC27E-98E6-462B-BC4D-1D9BE7C693E4}" srcOrd="12" destOrd="0" presId="urn:microsoft.com/office/officeart/2005/8/layout/vList4#1"/>
    <dgm:cxn modelId="{2DBF1C29-8D1A-453C-8AFE-7B450B8F1048}" type="presParOf" srcId="{C34EC27E-98E6-462B-BC4D-1D9BE7C693E4}" destId="{E0B885D9-FABB-4413-B305-9135A607A310}" srcOrd="0" destOrd="0" presId="urn:microsoft.com/office/officeart/2005/8/layout/vList4#1"/>
    <dgm:cxn modelId="{BC220935-D26B-45BB-AFDD-2781FB01AA79}" type="presParOf" srcId="{C34EC27E-98E6-462B-BC4D-1D9BE7C693E4}" destId="{522C3F91-BB88-4BF3-88CD-08DA30F26651}" srcOrd="1" destOrd="0" presId="urn:microsoft.com/office/officeart/2005/8/layout/vList4#1"/>
    <dgm:cxn modelId="{AB44476B-FA0D-4759-9178-29F7D7377121}" type="presParOf" srcId="{C34EC27E-98E6-462B-BC4D-1D9BE7C693E4}" destId="{79642E81-EE25-4FEA-B98D-B5E55D6AA15A}" srcOrd="2" destOrd="0" presId="urn:microsoft.com/office/officeart/2005/8/layout/vList4#1"/>
    <dgm:cxn modelId="{287F02EA-2704-434A-99A5-F20BE66E275B}" type="presParOf" srcId="{AD966411-2C22-4623-8371-B42B44744C59}" destId="{C4876B73-D27C-4721-8C13-DC169291C129}" srcOrd="13" destOrd="0" presId="urn:microsoft.com/office/officeart/2005/8/layout/vList4#1"/>
    <dgm:cxn modelId="{6EBC6FA3-2A7B-441E-BD5D-309E24C2DE7A}" type="presParOf" srcId="{AD966411-2C22-4623-8371-B42B44744C59}" destId="{B6E32CA6-41A4-4981-98FE-C3EAFCF070DE}" srcOrd="14" destOrd="0" presId="urn:microsoft.com/office/officeart/2005/8/layout/vList4#1"/>
    <dgm:cxn modelId="{A4FA11EC-9093-45D5-9491-92A9C75461CD}" type="presParOf" srcId="{B6E32CA6-41A4-4981-98FE-C3EAFCF070DE}" destId="{89AC1ADB-D13D-4E86-AA8F-D64C65D7ADC9}" srcOrd="0" destOrd="0" presId="urn:microsoft.com/office/officeart/2005/8/layout/vList4#1"/>
    <dgm:cxn modelId="{F63F16DA-18CC-4EF1-9A50-042CD6419909}" type="presParOf" srcId="{B6E32CA6-41A4-4981-98FE-C3EAFCF070DE}" destId="{720C1D74-A1BA-40C1-A5C1-E3D6A797668D}" srcOrd="1" destOrd="0" presId="urn:microsoft.com/office/officeart/2005/8/layout/vList4#1"/>
    <dgm:cxn modelId="{D9068049-3605-46C6-B32C-06047EA7DD8B}" type="presParOf" srcId="{B6E32CA6-41A4-4981-98FE-C3EAFCF070DE}" destId="{88BD84C3-7F19-485F-B956-5110241DCBC0}" srcOrd="2" destOrd="0" presId="urn:microsoft.com/office/officeart/2005/8/layout/vList4#1"/>
    <dgm:cxn modelId="{AE852AF9-D547-4A20-9398-E30E76B2FF1C}" type="presParOf" srcId="{AD966411-2C22-4623-8371-B42B44744C59}" destId="{02D5F9A0-1C49-44F8-8304-B30EECD70E5C}" srcOrd="15" destOrd="0" presId="urn:microsoft.com/office/officeart/2005/8/layout/vList4#1"/>
    <dgm:cxn modelId="{40997E40-1B3E-4AB5-831E-B7CB2FEDBBEA}" type="presParOf" srcId="{AD966411-2C22-4623-8371-B42B44744C59}" destId="{CB6FEDC4-04F1-4F47-A0BF-E6E79D1A8FF9}" srcOrd="16" destOrd="0" presId="urn:microsoft.com/office/officeart/2005/8/layout/vList4#1"/>
    <dgm:cxn modelId="{C3822F41-19BF-4748-BBD5-2E182035F52A}" type="presParOf" srcId="{CB6FEDC4-04F1-4F47-A0BF-E6E79D1A8FF9}" destId="{AFCA4E68-4172-40FA-B577-34FB06848193}" srcOrd="0" destOrd="0" presId="urn:microsoft.com/office/officeart/2005/8/layout/vList4#1"/>
    <dgm:cxn modelId="{8C20B938-121D-435A-B418-5BEA6CBE19E3}" type="presParOf" srcId="{CB6FEDC4-04F1-4F47-A0BF-E6E79D1A8FF9}" destId="{225D8662-1E3C-4198-9D3B-280EF52DD490}" srcOrd="1" destOrd="0" presId="urn:microsoft.com/office/officeart/2005/8/layout/vList4#1"/>
    <dgm:cxn modelId="{FFA54994-BDC7-4BC6-AA56-5E6DF78714D6}" type="presParOf" srcId="{CB6FEDC4-04F1-4F47-A0BF-E6E79D1A8FF9}" destId="{F8D7F6AD-0845-4938-AA96-8413FB5F628A}" srcOrd="2" destOrd="0" presId="urn:microsoft.com/office/officeart/2005/8/layout/vList4#1"/>
    <dgm:cxn modelId="{42703FD0-39AA-40F8-B132-4A7CEA19CF00}" type="presParOf" srcId="{AD966411-2C22-4623-8371-B42B44744C59}" destId="{42480BF9-0461-4247-9CBD-5FA15D3D32FE}" srcOrd="17" destOrd="0" presId="urn:microsoft.com/office/officeart/2005/8/layout/vList4#1"/>
    <dgm:cxn modelId="{7C4B78BA-64F3-4B2A-8C5B-1145DCD09F78}" type="presParOf" srcId="{AD966411-2C22-4623-8371-B42B44744C59}" destId="{27D38BA0-6CC9-4AA6-88BD-CB47B1301B35}" srcOrd="18" destOrd="0" presId="urn:microsoft.com/office/officeart/2005/8/layout/vList4#1"/>
    <dgm:cxn modelId="{FFE6DA1E-3140-48A5-B59B-922A000D14EF}" type="presParOf" srcId="{27D38BA0-6CC9-4AA6-88BD-CB47B1301B35}" destId="{D3B74460-9F44-446E-9A2A-2671B7B9CF28}" srcOrd="0" destOrd="0" presId="urn:microsoft.com/office/officeart/2005/8/layout/vList4#1"/>
    <dgm:cxn modelId="{8E04ED57-D9D3-49AC-ABFB-A908BBF1EF8A}" type="presParOf" srcId="{27D38BA0-6CC9-4AA6-88BD-CB47B1301B35}" destId="{5055C81E-B9ED-47B1-A44E-5D6E235CA724}" srcOrd="1" destOrd="0" presId="urn:microsoft.com/office/officeart/2005/8/layout/vList4#1"/>
    <dgm:cxn modelId="{876CE93B-8B6E-4F18-94A1-49BDA37AACE1}" type="presParOf" srcId="{27D38BA0-6CC9-4AA6-88BD-CB47B1301B35}" destId="{09A9F47F-1C40-41BF-A8F1-D0FBBE7CB317}" srcOrd="2" destOrd="0" presId="urn:microsoft.com/office/officeart/2005/8/layout/vList4#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gif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0.23243</cdr:x>
      <cdr:y>0.84177</cdr:y>
    </cdr:from>
    <cdr:to>
      <cdr:x>0.35341</cdr:x>
      <cdr:y>0.94957</cdr:y>
    </cdr:to>
    <cdr:sp macro="" textlink="">
      <cdr:nvSpPr>
        <cdr:cNvPr id="3" name="TextBox 2"/>
        <cdr:cNvSpPr txBox="1"/>
      </cdr:nvSpPr>
      <cdr:spPr>
        <a:xfrm xmlns:a="http://schemas.openxmlformats.org/drawingml/2006/main" rot="506593">
          <a:off x="1347827" y="4087267"/>
          <a:ext cx="701553" cy="5234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400" b="1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2018 год</a:t>
          </a:r>
          <a:endParaRPr lang="ru-RU" sz="1400" b="1" dirty="0">
            <a:solidFill>
              <a:schemeClr val="tx1">
                <a:lumMod val="95000"/>
                <a:lumOff val="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0.40581</cdr:x>
      <cdr:y>0.8741</cdr:y>
    </cdr:from>
    <cdr:to>
      <cdr:x>0.52679</cdr:x>
      <cdr:y>0.9819</cdr:y>
    </cdr:to>
    <cdr:sp macro="" textlink="">
      <cdr:nvSpPr>
        <cdr:cNvPr id="5" name="TextBox 1"/>
        <cdr:cNvSpPr txBox="1"/>
      </cdr:nvSpPr>
      <cdr:spPr>
        <a:xfrm xmlns:a="http://schemas.openxmlformats.org/drawingml/2006/main" rot="472221">
          <a:off x="2353266" y="4244257"/>
          <a:ext cx="701553" cy="52343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400" b="1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2019 год</a:t>
          </a:r>
          <a:endParaRPr lang="ru-RU" sz="1400" b="1" dirty="0">
            <a:solidFill>
              <a:schemeClr val="tx1">
                <a:lumMod val="95000"/>
                <a:lumOff val="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0.59148</cdr:x>
      <cdr:y>0.89569</cdr:y>
    </cdr:from>
    <cdr:to>
      <cdr:x>0.71246</cdr:x>
      <cdr:y>0.95232</cdr:y>
    </cdr:to>
    <cdr:sp macro="" textlink="">
      <cdr:nvSpPr>
        <cdr:cNvPr id="7" name="TextBox 1"/>
        <cdr:cNvSpPr txBox="1"/>
      </cdr:nvSpPr>
      <cdr:spPr>
        <a:xfrm xmlns:a="http://schemas.openxmlformats.org/drawingml/2006/main" rot="353759">
          <a:off x="3429924" y="4349090"/>
          <a:ext cx="701553" cy="27497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400" b="1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2020 год</a:t>
          </a:r>
          <a:endParaRPr lang="ru-RU" sz="1400" b="1" dirty="0">
            <a:solidFill>
              <a:schemeClr val="tx1">
                <a:lumMod val="95000"/>
                <a:lumOff val="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0.06378</cdr:x>
      <cdr:y>0.81462</cdr:y>
    </cdr:from>
    <cdr:to>
      <cdr:x>0.23317</cdr:x>
      <cdr:y>0.92242</cdr:y>
    </cdr:to>
    <cdr:sp macro="" textlink="">
      <cdr:nvSpPr>
        <cdr:cNvPr id="6" name="TextBox 1"/>
        <cdr:cNvSpPr txBox="1"/>
      </cdr:nvSpPr>
      <cdr:spPr>
        <a:xfrm xmlns:a="http://schemas.openxmlformats.org/drawingml/2006/main" rot="456704">
          <a:off x="369878" y="3955473"/>
          <a:ext cx="982239" cy="5234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400" b="1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2017 год</a:t>
          </a:r>
        </a:p>
        <a:p xmlns:a="http://schemas.openxmlformats.org/drawingml/2006/main">
          <a:r>
            <a:rPr lang="ru-RU" sz="1400" b="1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оценка</a:t>
          </a:r>
          <a:endParaRPr lang="ru-RU" sz="1400" b="1" dirty="0">
            <a:solidFill>
              <a:schemeClr val="tx1">
                <a:lumMod val="95000"/>
                <a:lumOff val="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0.48818</cdr:x>
      <cdr:y>0.42202</cdr:y>
    </cdr:from>
    <cdr:to>
      <cdr:x>0.51182</cdr:x>
      <cdr:y>0.57798</cdr:y>
    </cdr:to>
    <cdr:sp macro="" textlink="">
      <cdr:nvSpPr>
        <cdr:cNvPr id="2" name="Прямоугольник 1"/>
        <cdr:cNvSpPr/>
      </cdr:nvSpPr>
      <cdr:spPr>
        <a:xfrm xmlns:a="http://schemas.openxmlformats.org/drawingml/2006/main">
          <a:off x="3815926" y="2498560"/>
          <a:ext cx="184731" cy="92333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lIns="91440" tIns="45720" rIns="91440" bIns="45720">
          <a:spAutoFit/>
        </a:bodyPr>
        <a:lstStyle xmlns:a="http://schemas.openxmlformats.org/drawingml/2006/main"/>
        <a:p xmlns:a="http://schemas.openxmlformats.org/drawingml/2006/main">
          <a:pPr algn="ctr"/>
          <a:endParaRPr lang="ru-RU" sz="5400" b="1" cap="none" spc="50" dirty="0">
            <a:ln w="12700" cmpd="sng">
              <a:solidFill>
                <a:schemeClr val="accent6">
                  <a:satMod val="120000"/>
                  <a:shade val="80000"/>
                </a:schemeClr>
              </a:solidFill>
              <a:prstDash val="solid"/>
            </a:ln>
            <a:solidFill>
              <a:schemeClr val="accent6">
                <a:tint val="1000"/>
              </a:schemeClr>
            </a:solidFill>
            <a:effectLst>
              <a:glow rad="53100">
                <a:schemeClr val="accent6">
                  <a:satMod val="180000"/>
                  <a:alpha val="30000"/>
                </a:schemeClr>
              </a:glow>
            </a:effectLst>
          </a:endParaRPr>
        </a:p>
      </cdr:txBody>
    </cdr:sp>
  </cdr:relSizeAnchor>
  <cdr:relSizeAnchor xmlns:cdr="http://schemas.openxmlformats.org/drawingml/2006/chartDrawing">
    <cdr:from>
      <cdr:x>0</cdr:x>
      <cdr:y>0.28495</cdr:y>
    </cdr:from>
    <cdr:to>
      <cdr:x>0.21164</cdr:x>
      <cdr:y>0.44954</cdr:y>
    </cdr:to>
    <cdr:sp macro="" textlink="">
      <cdr:nvSpPr>
        <cdr:cNvPr id="4" name="Стрелка вправо 3"/>
        <cdr:cNvSpPr/>
      </cdr:nvSpPr>
      <cdr:spPr>
        <a:xfrm xmlns:a="http://schemas.openxmlformats.org/drawingml/2006/main">
          <a:off x="0" y="1954213"/>
          <a:ext cx="1935280" cy="1128712"/>
        </a:xfrm>
        <a:prstGeom xmlns:a="http://schemas.openxmlformats.org/drawingml/2006/main" prst="rightArrow">
          <a:avLst/>
        </a:prstGeom>
        <a:scene3d xmlns:a="http://schemas.openxmlformats.org/drawingml/2006/main">
          <a:camera prst="orthographicFront"/>
          <a:lightRig rig="threePt" dir="t"/>
        </a:scene3d>
        <a:sp3d xmlns:a="http://schemas.openxmlformats.org/drawingml/2006/main">
          <a:bevelT/>
        </a:sp3d>
      </cdr:spPr>
      <cdr:style>
        <a:lnRef xmlns:a="http://schemas.openxmlformats.org/drawingml/2006/main" idx="1">
          <a:schemeClr val="dk1"/>
        </a:lnRef>
        <a:fillRef xmlns:a="http://schemas.openxmlformats.org/drawingml/2006/main" idx="2">
          <a:schemeClr val="dk1"/>
        </a:fillRef>
        <a:effectRef xmlns:a="http://schemas.openxmlformats.org/drawingml/2006/main" idx="1">
          <a:schemeClr val="dk1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ВСЕГО в 2018 году 199 319 т.р.</a:t>
          </a:r>
          <a:endParaRPr lang="ru-RU" sz="14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</cdr:x>
      <cdr:y>0.75204</cdr:y>
    </cdr:from>
    <cdr:to>
      <cdr:x>0.21164</cdr:x>
      <cdr:y>0.91662</cdr:y>
    </cdr:to>
    <cdr:sp macro="" textlink="">
      <cdr:nvSpPr>
        <cdr:cNvPr id="5" name="Стрелка вправо 4"/>
        <cdr:cNvSpPr/>
      </cdr:nvSpPr>
      <cdr:spPr>
        <a:xfrm xmlns:a="http://schemas.openxmlformats.org/drawingml/2006/main">
          <a:off x="0" y="5157470"/>
          <a:ext cx="1935280" cy="1128712"/>
        </a:xfrm>
        <a:prstGeom xmlns:a="http://schemas.openxmlformats.org/drawingml/2006/main" prst="rightArrow">
          <a:avLst/>
        </a:prstGeom>
        <a:scene3d xmlns:a="http://schemas.openxmlformats.org/drawingml/2006/main">
          <a:camera prst="orthographicFront"/>
          <a:lightRig rig="threePt" dir="t"/>
        </a:scene3d>
        <a:sp3d xmlns:a="http://schemas.openxmlformats.org/drawingml/2006/main">
          <a:bevelT/>
        </a:sp3d>
      </cdr:spPr>
      <cdr:style>
        <a:lnRef xmlns:a="http://schemas.openxmlformats.org/drawingml/2006/main" idx="1">
          <a:schemeClr val="dk1"/>
        </a:lnRef>
        <a:fillRef xmlns:a="http://schemas.openxmlformats.org/drawingml/2006/main" idx="2">
          <a:schemeClr val="dk1"/>
        </a:fillRef>
        <a:effectRef xmlns:a="http://schemas.openxmlformats.org/drawingml/2006/main" idx="1">
          <a:schemeClr val="dk1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ВСЕГО в 2019 году 201 014 т.р.</a:t>
          </a:r>
          <a:endParaRPr lang="ru-RU" sz="14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0.78556</cdr:x>
      <cdr:y>0.75655</cdr:y>
    </cdr:from>
    <cdr:to>
      <cdr:x>1</cdr:x>
      <cdr:y>0.92113</cdr:y>
    </cdr:to>
    <cdr:sp macro="" textlink="">
      <cdr:nvSpPr>
        <cdr:cNvPr id="8" name="Стрелка вправо 7"/>
        <cdr:cNvSpPr/>
      </cdr:nvSpPr>
      <cdr:spPr>
        <a:xfrm xmlns:a="http://schemas.openxmlformats.org/drawingml/2006/main" flipH="1">
          <a:off x="7183161" y="5227357"/>
          <a:ext cx="1960839" cy="1137155"/>
        </a:xfrm>
        <a:prstGeom xmlns:a="http://schemas.openxmlformats.org/drawingml/2006/main" prst="rightArrow">
          <a:avLst/>
        </a:prstGeom>
        <a:scene3d xmlns:a="http://schemas.openxmlformats.org/drawingml/2006/main">
          <a:camera prst="orthographicFront"/>
          <a:lightRig rig="threePt" dir="t"/>
        </a:scene3d>
        <a:sp3d xmlns:a="http://schemas.openxmlformats.org/drawingml/2006/main">
          <a:bevelT/>
        </a:sp3d>
      </cdr:spPr>
      <cdr:style>
        <a:lnRef xmlns:a="http://schemas.openxmlformats.org/drawingml/2006/main" idx="1">
          <a:schemeClr val="dk1"/>
        </a:lnRef>
        <a:fillRef xmlns:a="http://schemas.openxmlformats.org/drawingml/2006/main" idx="2">
          <a:schemeClr val="dk1"/>
        </a:fillRef>
        <a:effectRef xmlns:a="http://schemas.openxmlformats.org/drawingml/2006/main" idx="1">
          <a:schemeClr val="dk1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ВСЕГО в 2020 году 202 851 т.р.</a:t>
          </a:r>
          <a:endParaRPr lang="ru-RU" sz="14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0.93195</cdr:x>
      <cdr:y>0</cdr:y>
    </cdr:from>
    <cdr:to>
      <cdr:x>1</cdr:x>
      <cdr:y>0.11407</cdr:y>
    </cdr:to>
    <cdr:pic>
      <cdr:nvPicPr>
        <cdr:cNvPr id="9" name="Picture 2" descr="C:\Users\econ11\Desktop\Для презентации\slyudyansky_rayon_coa.gif"/>
        <cdr:cNvPicPr>
          <a:picLocks xmlns:a="http://schemas.openxmlformats.org/drawingml/2006/main" noChangeAspect="1" noChangeArrowheads="1"/>
        </cdr:cNvPicPr>
      </cdr:nvPicPr>
      <cdr:blipFill>
        <a:blip xmlns:a="http://schemas.openxmlformats.org/drawingml/2006/main" xmlns:r="http://schemas.openxmlformats.org/officeDocument/2006/relationships" r:embed="rId1" cstate="print">
          <a:extLst>
            <a:ext uri="{28A0092B-C50C-407E-A947-70E740481C1C}">
              <a14:useLocalDpi xmlns:a14="http://schemas.microsoft.com/office/drawing/2010/main" xmlns="" val="0"/>
            </a:ext>
          </a:extLst>
        </a:blip>
        <a:srcRect xmlns:a="http://schemas.openxmlformats.org/drawingml/2006/main"/>
        <a:stretch xmlns:a="http://schemas.openxmlformats.org/drawingml/2006/main">
          <a:fillRect/>
        </a:stretch>
      </cdr:blipFill>
      <cdr:spPr bwMode="auto">
        <a:xfrm xmlns:a="http://schemas.openxmlformats.org/drawingml/2006/main">
          <a:off x="8521724" y="-51435"/>
          <a:ext cx="622276" cy="782290"/>
        </a:xfrm>
        <a:prstGeom xmlns:a="http://schemas.openxmlformats.org/drawingml/2006/main" prst="rect">
          <a:avLst/>
        </a:prstGeom>
        <a:noFill xmlns:a="http://schemas.openxmlformats.org/drawingml/2006/main"/>
        <a:extLst xmlns:a="http://schemas.openxmlformats.org/drawingml/2006/main">
          <a:ext uri="{909E8E84-426E-40DD-AFC4-6F175D3DCCD1}">
            <a14:hiddenFill xmlns:a14="http://schemas.microsoft.com/office/drawing/2010/main" xmlns="">
              <a:solidFill>
                <a:srgbClr val="FFFFFF"/>
              </a:solidFill>
            </a14:hiddenFill>
          </a:ext>
        </a:extLst>
      </cdr:spPr>
    </cdr:pic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0.48818</cdr:x>
      <cdr:y>0.42202</cdr:y>
    </cdr:from>
    <cdr:to>
      <cdr:x>0.51182</cdr:x>
      <cdr:y>0.57798</cdr:y>
    </cdr:to>
    <cdr:sp macro="" textlink="">
      <cdr:nvSpPr>
        <cdr:cNvPr id="2" name="Прямоугольник 1"/>
        <cdr:cNvSpPr/>
      </cdr:nvSpPr>
      <cdr:spPr>
        <a:xfrm xmlns:a="http://schemas.openxmlformats.org/drawingml/2006/main">
          <a:off x="3815926" y="2498560"/>
          <a:ext cx="184731" cy="92333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lIns="91440" tIns="45720" rIns="91440" bIns="45720">
          <a:spAutoFit/>
        </a:bodyPr>
        <a:lstStyle xmlns:a="http://schemas.openxmlformats.org/drawingml/2006/main"/>
        <a:p xmlns:a="http://schemas.openxmlformats.org/drawingml/2006/main">
          <a:pPr algn="ctr"/>
          <a:endParaRPr lang="ru-RU" sz="5400" b="1" cap="none" spc="50" dirty="0">
            <a:ln w="12700" cmpd="sng">
              <a:solidFill>
                <a:schemeClr val="accent6">
                  <a:satMod val="120000"/>
                  <a:shade val="80000"/>
                </a:schemeClr>
              </a:solidFill>
              <a:prstDash val="solid"/>
            </a:ln>
            <a:solidFill>
              <a:schemeClr val="accent6">
                <a:tint val="1000"/>
              </a:schemeClr>
            </a:solidFill>
            <a:effectLst>
              <a:glow rad="53100">
                <a:schemeClr val="accent6">
                  <a:satMod val="180000"/>
                  <a:alpha val="30000"/>
                </a:schemeClr>
              </a:glow>
            </a:effectLst>
          </a:endParaRP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0.48818</cdr:x>
      <cdr:y>0.42202</cdr:y>
    </cdr:from>
    <cdr:to>
      <cdr:x>0.51182</cdr:x>
      <cdr:y>0.57798</cdr:y>
    </cdr:to>
    <cdr:sp macro="" textlink="">
      <cdr:nvSpPr>
        <cdr:cNvPr id="2" name="Прямоугольник 1"/>
        <cdr:cNvSpPr/>
      </cdr:nvSpPr>
      <cdr:spPr>
        <a:xfrm xmlns:a="http://schemas.openxmlformats.org/drawingml/2006/main">
          <a:off x="3815926" y="2498560"/>
          <a:ext cx="184731" cy="92333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lIns="91440" tIns="45720" rIns="91440" bIns="45720">
          <a:spAutoFit/>
        </a:bodyPr>
        <a:lstStyle xmlns:a="http://schemas.openxmlformats.org/drawingml/2006/main"/>
        <a:p xmlns:a="http://schemas.openxmlformats.org/drawingml/2006/main">
          <a:pPr algn="ctr"/>
          <a:endParaRPr lang="ru-RU" sz="5400" b="1" cap="none" spc="50" dirty="0">
            <a:ln w="12700" cmpd="sng">
              <a:solidFill>
                <a:schemeClr val="accent6">
                  <a:satMod val="120000"/>
                  <a:shade val="80000"/>
                </a:schemeClr>
              </a:solidFill>
              <a:prstDash val="solid"/>
            </a:ln>
            <a:solidFill>
              <a:schemeClr val="accent6">
                <a:tint val="1000"/>
              </a:schemeClr>
            </a:solidFill>
            <a:effectLst>
              <a:glow rad="53100">
                <a:schemeClr val="accent6">
                  <a:satMod val="180000"/>
                  <a:alpha val="30000"/>
                </a:schemeClr>
              </a:glow>
            </a:effectLst>
          </a:endParaRPr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0.68783</cdr:x>
      <cdr:y>0.18265</cdr:y>
    </cdr:from>
    <cdr:to>
      <cdr:x>0.79259</cdr:x>
      <cdr:y>0.33376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6003636" y="1105284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0.2314</cdr:x>
      <cdr:y>0.09834</cdr:y>
    </cdr:from>
    <cdr:to>
      <cdr:x>0.24228</cdr:x>
      <cdr:y>0.68865</cdr:y>
    </cdr:to>
    <cdr:sp macro="" textlink="">
      <cdr:nvSpPr>
        <cdr:cNvPr id="2" name="Правая фигурная скобка 1"/>
        <cdr:cNvSpPr/>
      </cdr:nvSpPr>
      <cdr:spPr>
        <a:xfrm xmlns:a="http://schemas.openxmlformats.org/drawingml/2006/main">
          <a:off x="2115936" y="499950"/>
          <a:ext cx="99487" cy="3001208"/>
        </a:xfrm>
        <a:prstGeom xmlns:a="http://schemas.openxmlformats.org/drawingml/2006/main" prst="rightBrace">
          <a:avLst/>
        </a:prstGeom>
      </cdr:spPr>
      <cdr:style>
        <a:lnRef xmlns:a="http://schemas.openxmlformats.org/drawingml/2006/main" idx="2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1">
          <a:schemeClr val="dk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0.61647</cdr:x>
      <cdr:y>0.46651</cdr:y>
    </cdr:from>
    <cdr:to>
      <cdr:x>0.62847</cdr:x>
      <cdr:y>0.68529</cdr:y>
    </cdr:to>
    <cdr:sp macro="" textlink="">
      <cdr:nvSpPr>
        <cdr:cNvPr id="3" name="Правая фигурная скобка 2"/>
        <cdr:cNvSpPr/>
      </cdr:nvSpPr>
      <cdr:spPr>
        <a:xfrm xmlns:a="http://schemas.openxmlformats.org/drawingml/2006/main">
          <a:off x="5636989" y="2371796"/>
          <a:ext cx="109728" cy="1112305"/>
        </a:xfrm>
        <a:prstGeom xmlns:a="http://schemas.openxmlformats.org/drawingml/2006/main" prst="rightBrace">
          <a:avLst/>
        </a:prstGeom>
      </cdr:spPr>
      <cdr:style>
        <a:lnRef xmlns:a="http://schemas.openxmlformats.org/drawingml/2006/main" idx="2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1">
          <a:schemeClr val="dk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0.42445</cdr:x>
      <cdr:y>0.38524</cdr:y>
    </cdr:from>
    <cdr:to>
      <cdr:x>0.43696</cdr:x>
      <cdr:y>0.68035</cdr:y>
    </cdr:to>
    <cdr:sp macro="" textlink="">
      <cdr:nvSpPr>
        <cdr:cNvPr id="7" name="Правая фигурная скобка 6"/>
        <cdr:cNvSpPr/>
      </cdr:nvSpPr>
      <cdr:spPr>
        <a:xfrm xmlns:a="http://schemas.openxmlformats.org/drawingml/2006/main">
          <a:off x="3881167" y="1958604"/>
          <a:ext cx="114392" cy="1500376"/>
        </a:xfrm>
        <a:prstGeom xmlns:a="http://schemas.openxmlformats.org/drawingml/2006/main" prst="rightBrace">
          <a:avLst/>
        </a:prstGeom>
      </cdr:spPr>
      <cdr:style>
        <a:lnRef xmlns:a="http://schemas.openxmlformats.org/drawingml/2006/main" idx="2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1">
          <a:schemeClr val="dk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0.82544</cdr:x>
      <cdr:y>0.56964</cdr:y>
    </cdr:from>
    <cdr:to>
      <cdr:x>0.88578</cdr:x>
      <cdr:y>0.69597</cdr:y>
    </cdr:to>
    <cdr:sp macro="" textlink="">
      <cdr:nvSpPr>
        <cdr:cNvPr id="6" name="TextBox 1"/>
        <cdr:cNvSpPr txBox="1"/>
      </cdr:nvSpPr>
      <cdr:spPr>
        <a:xfrm xmlns:a="http://schemas.openxmlformats.org/drawingml/2006/main">
          <a:off x="7547814" y="2896128"/>
          <a:ext cx="551749" cy="64227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1 524</a:t>
          </a:r>
          <a:endParaRPr lang="ru-RU" sz="14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0.41274</cdr:x>
      <cdr:y>0.06072</cdr:y>
    </cdr:from>
    <cdr:to>
      <cdr:x>0.526</cdr:x>
      <cdr:y>0.14753</cdr:y>
    </cdr:to>
    <cdr:sp macro="" textlink="">
      <cdr:nvSpPr>
        <cdr:cNvPr id="2" name="TextBox 36"/>
        <cdr:cNvSpPr txBox="1"/>
      </cdr:nvSpPr>
      <cdr:spPr>
        <a:xfrm xmlns:a="http://schemas.openxmlformats.org/drawingml/2006/main">
          <a:off x="3774129" y="301367"/>
          <a:ext cx="1035585" cy="430887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5pPr>
          <a:lvl6pPr marL="22860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6pPr>
          <a:lvl7pPr marL="27432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7pPr>
          <a:lvl8pPr marL="32004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8pPr>
          <a:lvl9pPr marL="36576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100" b="1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+46 млн. руб.</a:t>
          </a:r>
        </a:p>
        <a:p xmlns:a="http://schemas.openxmlformats.org/drawingml/2006/main">
          <a:pPr algn="ctr"/>
          <a:r>
            <a:rPr lang="ru-RU" sz="1100" b="1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+</a:t>
          </a:r>
          <a:r>
            <a:rPr lang="ru-RU" b="1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49,5</a:t>
          </a:r>
          <a:r>
            <a:rPr lang="ru-RU" sz="1100" b="1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%</a:t>
          </a:r>
          <a:endParaRPr lang="ru-RU" sz="1100" b="1" dirty="0">
            <a:solidFill>
              <a:schemeClr val="accent1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0.79539</cdr:x>
      <cdr:y>0.29879</cdr:y>
    </cdr:from>
    <cdr:to>
      <cdr:x>0.92246</cdr:x>
      <cdr:y>0.3856</cdr:y>
    </cdr:to>
    <cdr:sp macro="" textlink="">
      <cdr:nvSpPr>
        <cdr:cNvPr id="4" name="TextBox 41"/>
        <cdr:cNvSpPr txBox="1"/>
      </cdr:nvSpPr>
      <cdr:spPr>
        <a:xfrm xmlns:a="http://schemas.openxmlformats.org/drawingml/2006/main">
          <a:off x="7273036" y="1483014"/>
          <a:ext cx="1161928" cy="430867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5pPr>
          <a:lvl6pPr marL="22860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6pPr>
          <a:lvl7pPr marL="27432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7pPr>
          <a:lvl8pPr marL="32004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8pPr>
          <a:lvl9pPr marL="36576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1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</a:t>
          </a:r>
          <a:r>
            <a:rPr lang="ru-RU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59</a:t>
          </a:r>
          <a:r>
            <a:rPr lang="ru-RU" sz="11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млн. руб.</a:t>
          </a:r>
        </a:p>
        <a:p xmlns:a="http://schemas.openxmlformats.org/drawingml/2006/main">
          <a:pPr algn="ctr"/>
          <a:r>
            <a:rPr lang="ru-RU" sz="11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</a:t>
          </a:r>
          <a:r>
            <a:rPr lang="ru-RU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60,2</a:t>
          </a:r>
          <a:r>
            <a:rPr lang="ru-RU" sz="11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%</a:t>
          </a:r>
          <a:endParaRPr lang="ru-RU" sz="1100" b="1" dirty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0.68704</cdr:x>
      <cdr:y>0.10779</cdr:y>
    </cdr:from>
    <cdr:to>
      <cdr:x>0.81411</cdr:x>
      <cdr:y>0.1946</cdr:y>
    </cdr:to>
    <cdr:sp macro="" textlink="">
      <cdr:nvSpPr>
        <cdr:cNvPr id="5" name="TextBox 41"/>
        <cdr:cNvSpPr txBox="1"/>
      </cdr:nvSpPr>
      <cdr:spPr>
        <a:xfrm xmlns:a="http://schemas.openxmlformats.org/drawingml/2006/main">
          <a:off x="6282291" y="534993"/>
          <a:ext cx="1161928" cy="430867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1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</a:t>
          </a:r>
          <a:r>
            <a:rPr lang="ru-RU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33 </a:t>
          </a:r>
          <a:r>
            <a:rPr lang="ru-RU" sz="11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млн. руб.</a:t>
          </a:r>
        </a:p>
        <a:p xmlns:a="http://schemas.openxmlformats.org/drawingml/2006/main">
          <a:pPr algn="ctr"/>
          <a:r>
            <a:rPr lang="ru-RU" sz="11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</a:t>
          </a:r>
          <a:r>
            <a:rPr lang="ru-RU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25,2</a:t>
          </a:r>
          <a:r>
            <a:rPr lang="ru-RU" sz="11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%</a:t>
          </a:r>
          <a:endParaRPr lang="ru-RU" sz="1100" b="1" dirty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0.86108</cdr:x>
      <cdr:y>0.50963</cdr:y>
    </cdr:from>
    <cdr:to>
      <cdr:x>0.93914</cdr:x>
      <cdr:y>0.50963</cdr:y>
    </cdr:to>
    <cdr:cxnSp macro="">
      <cdr:nvCxnSpPr>
        <cdr:cNvPr id="6" name="Прямая со стрелкой 5"/>
        <cdr:cNvCxnSpPr/>
      </cdr:nvCxnSpPr>
      <cdr:spPr>
        <a:xfrm xmlns:a="http://schemas.openxmlformats.org/drawingml/2006/main">
          <a:off x="7873710" y="2529465"/>
          <a:ext cx="713825" cy="0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triangle"/>
        </a:ln>
      </cdr:spPr>
      <cdr:style>
        <a:lnRef xmlns:a="http://schemas.openxmlformats.org/drawingml/2006/main" idx="2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1">
          <a:schemeClr val="dk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8.xml><?xml version="1.0" encoding="utf-8"?>
<c:userShapes xmlns:c="http://schemas.openxmlformats.org/drawingml/2006/chart">
  <cdr:relSizeAnchor xmlns:cdr="http://schemas.openxmlformats.org/drawingml/2006/chartDrawing">
    <cdr:from>
      <cdr:x>0.55207</cdr:x>
      <cdr:y>0.49909</cdr:y>
    </cdr:from>
    <cdr:to>
      <cdr:x>0.64111</cdr:x>
      <cdr:y>0.58655</cdr:y>
    </cdr:to>
    <cdr:sp macro="" textlink="">
      <cdr:nvSpPr>
        <cdr:cNvPr id="2" name="TextBox 2"/>
        <cdr:cNvSpPr txBox="1"/>
      </cdr:nvSpPr>
      <cdr:spPr>
        <a:xfrm xmlns:a="http://schemas.openxmlformats.org/drawingml/2006/main">
          <a:off x="5169800" y="1756308"/>
          <a:ext cx="833809" cy="307771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5pPr>
          <a:lvl6pPr marL="22860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6pPr>
          <a:lvl7pPr marL="27432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7pPr>
          <a:lvl8pPr marL="32004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8pPr>
          <a:lvl9pPr marL="36576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2019 год</a:t>
          </a:r>
          <a:endParaRPr lang="ru-RU" sz="1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0.71538</cdr:x>
      <cdr:y>0.53931</cdr:y>
    </cdr:from>
    <cdr:to>
      <cdr:x>0.80442</cdr:x>
      <cdr:y>0.62677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6699097" y="1897808"/>
          <a:ext cx="833810" cy="307771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5pPr>
          <a:lvl6pPr marL="22860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6pPr>
          <a:lvl7pPr marL="27432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7pPr>
          <a:lvl8pPr marL="32004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8pPr>
          <a:lvl9pPr marL="36576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2020 год</a:t>
          </a:r>
          <a:endParaRPr lang="ru-RU" sz="1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8EB8E8-17E9-46EA-A9E6-129E9C395BA0}" type="datetimeFigureOut">
              <a:rPr lang="ru-RU" smtClean="0"/>
              <a:pPr/>
              <a:t>04.12.2017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D2020D-6C04-47A3-BFF6-30ABC512440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8373728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74F3657F-81C1-43C9-9078-2E57EF6A645A}" type="datetimeFigureOut">
              <a:rPr lang="ru-RU"/>
              <a:pPr>
                <a:defRPr/>
              </a:pPr>
              <a:t>04.12.2017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B7F28916-94FA-4385-8669-9C33A48D4D0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98766620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F28916-94FA-4385-8669-9C33A48D4D05}" type="slidenum">
              <a:rPr lang="ru-RU" smtClean="0"/>
              <a:pPr>
                <a:defRPr/>
              </a:pPr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8929959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F28916-94FA-4385-8669-9C33A48D4D05}" type="slidenum">
              <a:rPr lang="ru-RU" smtClean="0"/>
              <a:pPr>
                <a:defRPr/>
              </a:pPr>
              <a:t>11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9690444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F28916-94FA-4385-8669-9C33A48D4D05}" type="slidenum">
              <a:rPr lang="ru-RU" smtClean="0"/>
              <a:pPr>
                <a:defRPr/>
              </a:pPr>
              <a:t>25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1910975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F28916-94FA-4385-8669-9C33A48D4D05}" type="slidenum">
              <a:rPr lang="ru-RU" smtClean="0"/>
              <a:pPr>
                <a:defRPr/>
              </a:pPr>
              <a:t>26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1544965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F28916-94FA-4385-8669-9C33A48D4D05}" type="slidenum">
              <a:rPr lang="ru-RU" smtClean="0"/>
              <a:pPr>
                <a:defRPr/>
              </a:pPr>
              <a:t>29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5969208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F28916-94FA-4385-8669-9C33A48D4D05}" type="slidenum">
              <a:rPr lang="ru-RU" smtClean="0"/>
              <a:pPr>
                <a:defRPr/>
              </a:pPr>
              <a:t>42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8359311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.v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89" name="Object 17"/>
          <p:cNvGraphicFramePr>
            <a:graphicFrameLocks noChangeAspect="1"/>
          </p:cNvGraphicFramePr>
          <p:nvPr/>
        </p:nvGraphicFramePr>
        <p:xfrm>
          <a:off x="2114550" y="0"/>
          <a:ext cx="7029450" cy="3276600"/>
        </p:xfrm>
        <a:graphic>
          <a:graphicData uri="http://schemas.openxmlformats.org/presentationml/2006/ole">
            <p:oleObj spid="_x0000_s2211" name="Image" r:id="rId3" imgW="6565079" imgH="4761905" progId="">
              <p:embed/>
            </p:oleObj>
          </a:graphicData>
        </a:graphic>
      </p:graphicFrame>
      <p:sp>
        <p:nvSpPr>
          <p:cNvPr id="3090" name="Rectangle 18"/>
          <p:cNvSpPr>
            <a:spLocks noChangeArrowheads="1"/>
          </p:cNvSpPr>
          <p:nvPr/>
        </p:nvSpPr>
        <p:spPr bwMode="gray">
          <a:xfrm>
            <a:off x="0" y="0"/>
            <a:ext cx="2133600" cy="320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091" name="Rectangle 19"/>
          <p:cNvSpPr>
            <a:spLocks noChangeArrowheads="1"/>
          </p:cNvSpPr>
          <p:nvPr/>
        </p:nvSpPr>
        <p:spPr bwMode="gray">
          <a:xfrm>
            <a:off x="0" y="3200400"/>
            <a:ext cx="9144000" cy="4572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2857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092" name="Rectangle 20"/>
          <p:cNvSpPr>
            <a:spLocks noChangeArrowheads="1"/>
          </p:cNvSpPr>
          <p:nvPr/>
        </p:nvSpPr>
        <p:spPr bwMode="gray">
          <a:xfrm>
            <a:off x="0" y="3352800"/>
            <a:ext cx="2133600" cy="35052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 bwMode="black">
          <a:xfrm>
            <a:off x="2286000" y="4114800"/>
            <a:ext cx="6400800" cy="1524000"/>
          </a:xfrm>
        </p:spPr>
        <p:txBody>
          <a:bodyPr/>
          <a:lstStyle>
            <a:lvl1pPr>
              <a:defRPr sz="360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noProof="0" smtClean="0"/>
              <a:t>Образец заголовка</a:t>
            </a:r>
            <a:endParaRPr lang="en-US" noProof="0" smtClean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 bwMode="white">
          <a:xfrm>
            <a:off x="2133600" y="3232150"/>
            <a:ext cx="6477000" cy="3810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noProof="0" smtClean="0"/>
              <a:t>Образец подзаголовка</a:t>
            </a:r>
            <a:endParaRPr lang="en-US" noProof="0" smtClean="0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581400" y="6508750"/>
            <a:ext cx="2133600" cy="152400"/>
          </a:xfrm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s-ES" altLang="ru-RU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477000"/>
            <a:ext cx="2133600" cy="168275"/>
          </a:xfrm>
        </p:spPr>
        <p:txBody>
          <a:bodyPr/>
          <a:lstStyle>
            <a:lvl1pPr algn="r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566D9E2B-3870-4240-9B88-3FA98F2F6324}" type="slidenum">
              <a:rPr lang="es-ES" altLang="ru-RU" smtClean="0"/>
              <a:pPr>
                <a:defRPr/>
              </a:pPr>
              <a:t>‹#›</a:t>
            </a:fld>
            <a:endParaRPr lang="es-ES" altLang="ru-RU"/>
          </a:p>
        </p:txBody>
      </p:sp>
      <p:sp>
        <p:nvSpPr>
          <p:cNvPr id="3086" name="Text Box 14"/>
          <p:cNvSpPr txBox="1">
            <a:spLocks noChangeArrowheads="1"/>
          </p:cNvSpPr>
          <p:nvPr/>
        </p:nvSpPr>
        <p:spPr bwMode="white">
          <a:xfrm>
            <a:off x="457200" y="457200"/>
            <a:ext cx="1219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Verdana" pitchFamily="34" charset="0"/>
              </a:rPr>
              <a:t>LOGO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0415E6-8CBF-4B6D-A23B-FF4A56F63C35}" type="slidenum">
              <a:rPr lang="es-ES" altLang="ru-RU" smtClean="0"/>
              <a:pPr>
                <a:defRPr/>
              </a:pPr>
              <a:t>‹#›</a:t>
            </a:fld>
            <a:endParaRPr lang="es-ES" altLang="ru-RU"/>
          </a:p>
        </p:txBody>
      </p:sp>
    </p:spTree>
    <p:extLst>
      <p:ext uri="{BB962C8B-B14F-4D97-AF65-F5344CB8AC3E}">
        <p14:creationId xmlns:p14="http://schemas.microsoft.com/office/powerpoint/2010/main" xmlns="" val="4231720291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2400"/>
            <a:ext cx="2057400" cy="6172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2400"/>
            <a:ext cx="6019800" cy="6172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86ED51-F412-4EB2-AE69-413CB2DDC87E}" type="slidenum">
              <a:rPr lang="es-ES" altLang="ru-RU" smtClean="0"/>
              <a:pPr>
                <a:defRPr/>
              </a:pPr>
              <a:t>‹#›</a:t>
            </a:fld>
            <a:endParaRPr lang="es-ES" altLang="ru-RU"/>
          </a:p>
        </p:txBody>
      </p:sp>
    </p:spTree>
    <p:extLst>
      <p:ext uri="{BB962C8B-B14F-4D97-AF65-F5344CB8AC3E}">
        <p14:creationId xmlns:p14="http://schemas.microsoft.com/office/powerpoint/2010/main" xmlns="" val="2643605217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563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076325"/>
            <a:ext cx="8229600" cy="5248275"/>
          </a:xfrm>
        </p:spPr>
        <p:txBody>
          <a:bodyPr/>
          <a:lstStyle/>
          <a:p>
            <a:r>
              <a:rPr lang="ru-RU" smtClean="0"/>
              <a:t>Вставка таблицы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381000" y="6567488"/>
            <a:ext cx="2438400" cy="2143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6400800" y="6551613"/>
            <a:ext cx="2362200" cy="2413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3657600" y="6551613"/>
            <a:ext cx="2133600" cy="2413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0BC221-B036-4F4E-B8A0-65B23D826430}" type="slidenum">
              <a:rPr lang="es-ES" altLang="ru-RU" smtClean="0"/>
              <a:pPr>
                <a:defRPr/>
              </a:pPr>
              <a:t>‹#›</a:t>
            </a:fld>
            <a:endParaRPr lang="es-ES" altLang="ru-RU"/>
          </a:p>
        </p:txBody>
      </p:sp>
    </p:spTree>
    <p:extLst>
      <p:ext uri="{BB962C8B-B14F-4D97-AF65-F5344CB8AC3E}">
        <p14:creationId xmlns:p14="http://schemas.microsoft.com/office/powerpoint/2010/main" xmlns="" val="4118767520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00146" y="3486150"/>
            <a:ext cx="3429030" cy="1609725"/>
          </a:xfrm>
        </p:spPr>
        <p:txBody>
          <a:bodyPr anchor="ctr">
            <a:normAutofit/>
          </a:bodyPr>
          <a:lstStyle>
            <a:lvl1pPr marL="0" indent="0" algn="l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0"/>
          </p:nvPr>
        </p:nvSpPr>
        <p:spPr>
          <a:xfrm>
            <a:off x="1381126" y="590550"/>
            <a:ext cx="6772274" cy="2828925"/>
          </a:xfrm>
        </p:spPr>
        <p:txBody>
          <a:bodyPr anchor="ctr">
            <a:normAutofit/>
          </a:bodyPr>
          <a:lstStyle>
            <a:lvl1pPr marL="0" indent="0">
              <a:buNone/>
              <a:tabLst/>
              <a:defRPr sz="2800" b="1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p:transition>
    <p:dissolv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00146" y="3486150"/>
            <a:ext cx="3429030" cy="1609725"/>
          </a:xfrm>
        </p:spPr>
        <p:txBody>
          <a:bodyPr anchor="ctr">
            <a:normAutofit/>
          </a:bodyPr>
          <a:lstStyle>
            <a:lvl1pPr marL="0" indent="0" algn="l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Образец подзаголовка</a:t>
            </a:r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0"/>
          </p:nvPr>
        </p:nvSpPr>
        <p:spPr>
          <a:xfrm>
            <a:off x="1381126" y="590550"/>
            <a:ext cx="6772274" cy="2828925"/>
          </a:xfrm>
        </p:spPr>
        <p:txBody>
          <a:bodyPr anchor="ctr">
            <a:normAutofit/>
          </a:bodyPr>
          <a:lstStyle>
            <a:lvl1pPr marL="0" indent="0">
              <a:buNone/>
              <a:tabLst/>
              <a:defRPr sz="2800" b="1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p:transition>
    <p:dissolv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23850" y="238539"/>
            <a:ext cx="8497092" cy="61645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323850" y="854994"/>
            <a:ext cx="8496300" cy="336244"/>
          </a:xfrm>
        </p:spPr>
        <p:txBody>
          <a:bodyPr>
            <a:noAutofit/>
          </a:bodyPr>
          <a:lstStyle>
            <a:lvl1pPr>
              <a:buNone/>
              <a:defRPr sz="2000"/>
            </a:lvl1pPr>
          </a:lstStyle>
          <a:p>
            <a:pPr lvl="0"/>
            <a:r>
              <a:rPr lang="de-DE" dirty="0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4"/>
          </p:nvPr>
        </p:nvSpPr>
        <p:spPr>
          <a:xfrm>
            <a:off x="32385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74C68D-6E30-4CBF-9EF3-BA3275A77700}" type="datetimeFigureOut">
              <a:rPr lang="de-DE"/>
              <a:pPr>
                <a:defRPr/>
              </a:pPr>
              <a:t>04.12.2017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5"/>
          </p:nvPr>
        </p:nvSpPr>
        <p:spPr>
          <a:xfrm>
            <a:off x="2457450" y="6356350"/>
            <a:ext cx="42291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6"/>
          </p:nvPr>
        </p:nvSpPr>
        <p:spPr>
          <a:xfrm>
            <a:off x="8643938" y="6446838"/>
            <a:ext cx="46196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5C93FF-0F0F-4F92-B7A8-E827C7A1BB16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23850" y="238539"/>
            <a:ext cx="8497092" cy="61645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r>
              <a:rPr lang="ru-RU" smtClean="0"/>
              <a:t>Образец заголовка</a:t>
            </a:r>
            <a:endParaRPr lang="de-DE" dirty="0"/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323850" y="854994"/>
            <a:ext cx="8496300" cy="336244"/>
          </a:xfrm>
        </p:spPr>
        <p:txBody>
          <a:bodyPr>
            <a:noAutofit/>
          </a:bodyPr>
          <a:lstStyle>
            <a:lvl1pPr>
              <a:buNone/>
              <a:defRPr sz="200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4"/>
          </p:nvPr>
        </p:nvSpPr>
        <p:spPr>
          <a:xfrm>
            <a:off x="32385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74C68D-6E30-4CBF-9EF3-BA3275A77700}" type="datetimeFigureOut">
              <a:rPr lang="de-DE" smtClean="0"/>
              <a:pPr>
                <a:defRPr/>
              </a:pPr>
              <a:t>04.12.2017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5"/>
          </p:nvPr>
        </p:nvSpPr>
        <p:spPr>
          <a:xfrm>
            <a:off x="2457450" y="6356350"/>
            <a:ext cx="42291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6"/>
          </p:nvPr>
        </p:nvSpPr>
        <p:spPr>
          <a:xfrm>
            <a:off x="8643938" y="6446838"/>
            <a:ext cx="46196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5C93FF-0F0F-4F92-B7A8-E827C7A1BB16}" type="slidenum">
              <a:rPr lang="de-DE" smtClean="0"/>
              <a:pPr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xmlns="" val="38148096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87D504-06E5-4121-9E27-5F2189ABAE9E}" type="slidenum">
              <a:rPr lang="es-ES" altLang="ru-RU" smtClean="0"/>
              <a:pPr>
                <a:defRPr/>
              </a:pPr>
              <a:t>‹#›</a:t>
            </a:fld>
            <a:endParaRPr lang="es-ES" altLang="ru-RU"/>
          </a:p>
        </p:txBody>
      </p:sp>
    </p:spTree>
    <p:extLst>
      <p:ext uri="{BB962C8B-B14F-4D97-AF65-F5344CB8AC3E}">
        <p14:creationId xmlns:p14="http://schemas.microsoft.com/office/powerpoint/2010/main" xmlns="" val="1605415676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15D660-09AF-4ADB-B150-31BFA875D71C}" type="slidenum">
              <a:rPr lang="es-ES" altLang="ru-RU" smtClean="0"/>
              <a:pPr>
                <a:defRPr/>
              </a:pPr>
              <a:t>‹#›</a:t>
            </a:fld>
            <a:endParaRPr lang="es-ES" altLang="ru-RU"/>
          </a:p>
        </p:txBody>
      </p:sp>
    </p:spTree>
    <p:extLst>
      <p:ext uri="{BB962C8B-B14F-4D97-AF65-F5344CB8AC3E}">
        <p14:creationId xmlns:p14="http://schemas.microsoft.com/office/powerpoint/2010/main" xmlns="" val="723996878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076325"/>
            <a:ext cx="4038600" cy="5248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076325"/>
            <a:ext cx="4038600" cy="5248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A5CF87-F3B9-4FF9-B790-E6E6166BCE40}" type="slidenum">
              <a:rPr lang="es-ES" altLang="ru-RU" smtClean="0"/>
              <a:pPr>
                <a:defRPr/>
              </a:pPr>
              <a:t>‹#›</a:t>
            </a:fld>
            <a:endParaRPr lang="es-ES" altLang="ru-RU"/>
          </a:p>
        </p:txBody>
      </p:sp>
    </p:spTree>
    <p:extLst>
      <p:ext uri="{BB962C8B-B14F-4D97-AF65-F5344CB8AC3E}">
        <p14:creationId xmlns:p14="http://schemas.microsoft.com/office/powerpoint/2010/main" xmlns="" val="1524584523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AD50D7-DFFE-4949-B215-4669EC4F01D9}" type="slidenum">
              <a:rPr lang="es-ES" altLang="ru-RU" smtClean="0"/>
              <a:pPr>
                <a:defRPr/>
              </a:pPr>
              <a:t>‹#›</a:t>
            </a:fld>
            <a:endParaRPr lang="es-ES" altLang="ru-RU"/>
          </a:p>
        </p:txBody>
      </p:sp>
    </p:spTree>
    <p:extLst>
      <p:ext uri="{BB962C8B-B14F-4D97-AF65-F5344CB8AC3E}">
        <p14:creationId xmlns:p14="http://schemas.microsoft.com/office/powerpoint/2010/main" xmlns="" val="1362613574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627ED3-4FDC-4601-A728-768625BC0A38}" type="slidenum">
              <a:rPr lang="es-ES" altLang="ru-RU" smtClean="0"/>
              <a:pPr>
                <a:defRPr/>
              </a:pPr>
              <a:t>‹#›</a:t>
            </a:fld>
            <a:endParaRPr lang="es-ES" altLang="ru-RU"/>
          </a:p>
        </p:txBody>
      </p:sp>
    </p:spTree>
    <p:extLst>
      <p:ext uri="{BB962C8B-B14F-4D97-AF65-F5344CB8AC3E}">
        <p14:creationId xmlns:p14="http://schemas.microsoft.com/office/powerpoint/2010/main" xmlns="" val="4225197033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C3400E-EC66-4A77-8485-9162E4622DA9}" type="slidenum">
              <a:rPr lang="es-ES" altLang="ru-RU" smtClean="0"/>
              <a:pPr>
                <a:defRPr/>
              </a:pPr>
              <a:t>‹#›</a:t>
            </a:fld>
            <a:endParaRPr lang="es-ES" altLang="ru-RU"/>
          </a:p>
        </p:txBody>
      </p:sp>
    </p:spTree>
    <p:extLst>
      <p:ext uri="{BB962C8B-B14F-4D97-AF65-F5344CB8AC3E}">
        <p14:creationId xmlns:p14="http://schemas.microsoft.com/office/powerpoint/2010/main" xmlns="" val="322902679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CF3874-F0E9-49B6-9B94-469AB5527EF4}" type="slidenum">
              <a:rPr lang="es-ES" altLang="ru-RU" smtClean="0"/>
              <a:pPr>
                <a:defRPr/>
              </a:pPr>
              <a:t>‹#›</a:t>
            </a:fld>
            <a:endParaRPr lang="es-ES" altLang="ru-RU"/>
          </a:p>
        </p:txBody>
      </p:sp>
    </p:spTree>
    <p:extLst>
      <p:ext uri="{BB962C8B-B14F-4D97-AF65-F5344CB8AC3E}">
        <p14:creationId xmlns:p14="http://schemas.microsoft.com/office/powerpoint/2010/main" xmlns="" val="768536154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175AB4-9FFC-45F2-B2C5-E335D497E0C4}" type="slidenum">
              <a:rPr lang="es-ES" altLang="ru-RU" smtClean="0"/>
              <a:pPr>
                <a:defRPr/>
              </a:pPr>
              <a:t>‹#›</a:t>
            </a:fld>
            <a:endParaRPr lang="es-ES" altLang="ru-RU"/>
          </a:p>
        </p:txBody>
      </p:sp>
    </p:spTree>
    <p:extLst>
      <p:ext uri="{BB962C8B-B14F-4D97-AF65-F5344CB8AC3E}">
        <p14:creationId xmlns:p14="http://schemas.microsoft.com/office/powerpoint/2010/main" xmlns="" val="2367897302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9" name="Rectangle 15"/>
          <p:cNvSpPr>
            <a:spLocks noChangeArrowheads="1"/>
          </p:cNvSpPr>
          <p:nvPr/>
        </p:nvSpPr>
        <p:spPr bwMode="gray">
          <a:xfrm>
            <a:off x="0" y="0"/>
            <a:ext cx="9144000" cy="76676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041" name="Rectangle 17"/>
          <p:cNvSpPr>
            <a:spLocks noChangeArrowheads="1"/>
          </p:cNvSpPr>
          <p:nvPr/>
        </p:nvSpPr>
        <p:spPr bwMode="gray">
          <a:xfrm>
            <a:off x="0" y="6562725"/>
            <a:ext cx="9144000" cy="3048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042" name="AutoShape 18"/>
          <p:cNvSpPr>
            <a:spLocks noChangeArrowheads="1"/>
          </p:cNvSpPr>
          <p:nvPr/>
        </p:nvSpPr>
        <p:spPr bwMode="gray">
          <a:xfrm>
            <a:off x="133350" y="6380163"/>
            <a:ext cx="304800" cy="334962"/>
          </a:xfrm>
          <a:prstGeom prst="diamond">
            <a:avLst/>
          </a:prstGeom>
          <a:solidFill>
            <a:schemeClr val="accent1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white">
          <a:xfrm>
            <a:off x="381000" y="6567488"/>
            <a:ext cx="2438400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endParaRPr lang="es-ES" alt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white">
          <a:xfrm>
            <a:off x="6400800" y="6551613"/>
            <a:ext cx="2362200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endParaRPr lang="es-ES" alt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white">
          <a:xfrm>
            <a:off x="3657600" y="6551613"/>
            <a:ext cx="2133600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7F0BC221-B036-4F4E-B8A0-65B23D826430}" type="slidenum">
              <a:rPr lang="es-ES" altLang="ru-RU" smtClean="0"/>
              <a:pPr>
                <a:defRPr/>
              </a:pPr>
              <a:t>‹#›</a:t>
            </a:fld>
            <a:endParaRPr lang="es-ES" altLang="ru-RU"/>
          </a:p>
        </p:txBody>
      </p:sp>
      <p:sp>
        <p:nvSpPr>
          <p:cNvPr id="1037" name="Text Box 13"/>
          <p:cNvSpPr txBox="1">
            <a:spLocks noChangeArrowheads="1"/>
          </p:cNvSpPr>
          <p:nvPr/>
        </p:nvSpPr>
        <p:spPr bwMode="white">
          <a:xfrm>
            <a:off x="8153400" y="261938"/>
            <a:ext cx="990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000" b="1"/>
              <a:t>LOGO</a:t>
            </a:r>
          </a:p>
        </p:txBody>
      </p:sp>
      <p:sp>
        <p:nvSpPr>
          <p:cNvPr id="1038" name="AutoShape 14"/>
          <p:cNvSpPr>
            <a:spLocks noChangeArrowheads="1"/>
          </p:cNvSpPr>
          <p:nvPr/>
        </p:nvSpPr>
        <p:spPr bwMode="auto">
          <a:xfrm rot="5400000">
            <a:off x="8458201" y="-196850"/>
            <a:ext cx="273050" cy="860425"/>
          </a:xfrm>
          <a:prstGeom prst="moon">
            <a:avLst>
              <a:gd name="adj" fmla="val 21208"/>
            </a:avLst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pic>
        <p:nvPicPr>
          <p:cNvPr id="1043" name="Picture 19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72400" y="0"/>
            <a:ext cx="1371600" cy="760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white">
          <a:xfrm>
            <a:off x="457200" y="152400"/>
            <a:ext cx="8229600" cy="56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44" name="Rectangle 20"/>
          <p:cNvSpPr>
            <a:spLocks noChangeArrowheads="1"/>
          </p:cNvSpPr>
          <p:nvPr/>
        </p:nvSpPr>
        <p:spPr bwMode="gray">
          <a:xfrm>
            <a:off x="7772400" y="762000"/>
            <a:ext cx="1371600" cy="4800600"/>
          </a:xfrm>
          <a:prstGeom prst="rect">
            <a:avLst/>
          </a:prstGeom>
          <a:gradFill rotWithShape="1">
            <a:gsLst>
              <a:gs pos="0">
                <a:schemeClr val="bg2"/>
              </a:gs>
              <a:gs pos="100000">
                <a:schemeClr val="bg2">
                  <a:gamma/>
                  <a:tint val="0"/>
                  <a:invGamma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076325"/>
            <a:ext cx="8229600" cy="524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  <p:sldLayoutId id="2147483786" r:id="rId12"/>
    <p:sldLayoutId id="2147483787" r:id="rId13"/>
    <p:sldLayoutId id="2147483730" r:id="rId14"/>
    <p:sldLayoutId id="2147483731" r:id="rId15"/>
    <p:sldLayoutId id="2147483788" r:id="rId16"/>
  </p:sldLayoutIdLst>
  <p:transition>
    <p:dissolve/>
  </p:transition>
  <p:timing>
    <p:tnLst>
      <p:par>
        <p:cTn id="1" dur="indefinite" restart="never" nodeType="tmRoot"/>
      </p:par>
    </p:tnLst>
  </p:timing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Verdan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v"/>
        <a:defRPr sz="2800" b="1">
          <a:solidFill>
            <a:schemeClr val="accent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800">
          <a:solidFill>
            <a:schemeClr val="tx1"/>
          </a:solidFill>
          <a:latin typeface="Arial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Arial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5.xml"/><Relationship Id="rId3" Type="http://schemas.openxmlformats.org/officeDocument/2006/relationships/diagramData" Target="../diagrams/data4.xml"/><Relationship Id="rId7" Type="http://schemas.openxmlformats.org/officeDocument/2006/relationships/diagramData" Target="../diagrams/data5.xm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11" Type="http://schemas.openxmlformats.org/officeDocument/2006/relationships/image" Target="../media/image3.gif"/><Relationship Id="rId5" Type="http://schemas.openxmlformats.org/officeDocument/2006/relationships/diagramQuickStyle" Target="../diagrams/quickStyle4.xml"/><Relationship Id="rId10" Type="http://schemas.openxmlformats.org/officeDocument/2006/relationships/diagramColors" Target="../diagrams/colors5.xml"/><Relationship Id="rId4" Type="http://schemas.openxmlformats.org/officeDocument/2006/relationships/diagramLayout" Target="../diagrams/layout4.xml"/><Relationship Id="rId9" Type="http://schemas.openxmlformats.org/officeDocument/2006/relationships/diagramQuickStyle" Target="../diagrams/quickStyle5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6.xml"/><Relationship Id="rId3" Type="http://schemas.openxmlformats.org/officeDocument/2006/relationships/image" Target="../media/image3.gif"/><Relationship Id="rId7" Type="http://schemas.openxmlformats.org/officeDocument/2006/relationships/diagramQuickStyle" Target="../diagrams/quickStyle6.xm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6.xml"/><Relationship Id="rId5" Type="http://schemas.openxmlformats.org/officeDocument/2006/relationships/diagramData" Target="../diagrams/data6.xml"/><Relationship Id="rId4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1.jpe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.gif"/><Relationship Id="rId9" Type="http://schemas.openxmlformats.org/officeDocument/2006/relationships/image" Target="../media/image36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3.gif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gif"/><Relationship Id="rId4" Type="http://schemas.openxmlformats.org/officeDocument/2006/relationships/chart" Target="../charts/chart18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3.xml"/><Relationship Id="rId3" Type="http://schemas.openxmlformats.org/officeDocument/2006/relationships/chart" Target="../charts/chart19.xml"/><Relationship Id="rId7" Type="http://schemas.openxmlformats.org/officeDocument/2006/relationships/chart" Target="../charts/chart2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gif"/><Relationship Id="rId5" Type="http://schemas.openxmlformats.org/officeDocument/2006/relationships/chart" Target="../charts/chart21.xml"/><Relationship Id="rId10" Type="http://schemas.openxmlformats.org/officeDocument/2006/relationships/chart" Target="../charts/chart25.xml"/><Relationship Id="rId4" Type="http://schemas.openxmlformats.org/officeDocument/2006/relationships/chart" Target="../charts/chart20.xml"/><Relationship Id="rId9" Type="http://schemas.openxmlformats.org/officeDocument/2006/relationships/chart" Target="../charts/chart2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gif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7.xml"/><Relationship Id="rId2" Type="http://schemas.openxmlformats.org/officeDocument/2006/relationships/chart" Target="../charts/chart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gif"/><Relationship Id="rId4" Type="http://schemas.openxmlformats.org/officeDocument/2006/relationships/chart" Target="../charts/chart2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gif"/><Relationship Id="rId5" Type="http://schemas.openxmlformats.org/officeDocument/2006/relationships/chart" Target="../charts/chart29.xml"/><Relationship Id="rId4" Type="http://schemas.openxmlformats.org/officeDocument/2006/relationships/image" Target="../media/image50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2.jpeg"/><Relationship Id="rId7" Type="http://schemas.openxmlformats.org/officeDocument/2006/relationships/image" Target="../media/image55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3.gif"/><Relationship Id="rId4" Type="http://schemas.openxmlformats.org/officeDocument/2006/relationships/image" Target="../media/image5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7" Type="http://schemas.openxmlformats.org/officeDocument/2006/relationships/image" Target="../media/image61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10" Type="http://schemas.openxmlformats.org/officeDocument/2006/relationships/image" Target="../media/image69.jpeg"/><Relationship Id="rId4" Type="http://schemas.openxmlformats.org/officeDocument/2006/relationships/image" Target="../media/image63.jpeg"/><Relationship Id="rId9" Type="http://schemas.openxmlformats.org/officeDocument/2006/relationships/image" Target="../media/image68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13" Type="http://schemas.openxmlformats.org/officeDocument/2006/relationships/image" Target="../media/image80.jpeg"/><Relationship Id="rId3" Type="http://schemas.openxmlformats.org/officeDocument/2006/relationships/image" Target="../media/image70.jpeg"/><Relationship Id="rId7" Type="http://schemas.openxmlformats.org/officeDocument/2006/relationships/image" Target="../media/image74.jpeg"/><Relationship Id="rId12" Type="http://schemas.openxmlformats.org/officeDocument/2006/relationships/image" Target="../media/image79.jpe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jpeg"/><Relationship Id="rId11" Type="http://schemas.openxmlformats.org/officeDocument/2006/relationships/image" Target="../media/image78.jpeg"/><Relationship Id="rId5" Type="http://schemas.openxmlformats.org/officeDocument/2006/relationships/image" Target="../media/image72.jpeg"/><Relationship Id="rId10" Type="http://schemas.openxmlformats.org/officeDocument/2006/relationships/image" Target="../media/image77.jpeg"/><Relationship Id="rId4" Type="http://schemas.openxmlformats.org/officeDocument/2006/relationships/image" Target="../media/image71.jpeg"/><Relationship Id="rId9" Type="http://schemas.openxmlformats.org/officeDocument/2006/relationships/image" Target="../media/image76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eg"/><Relationship Id="rId3" Type="http://schemas.openxmlformats.org/officeDocument/2006/relationships/image" Target="../media/image81.jpeg"/><Relationship Id="rId7" Type="http://schemas.openxmlformats.org/officeDocument/2006/relationships/image" Target="../media/image85.jpe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10" Type="http://schemas.openxmlformats.org/officeDocument/2006/relationships/image" Target="../media/image88.jpeg"/><Relationship Id="rId4" Type="http://schemas.openxmlformats.org/officeDocument/2006/relationships/image" Target="../media/image82.jpeg"/><Relationship Id="rId9" Type="http://schemas.openxmlformats.org/officeDocument/2006/relationships/image" Target="../media/image87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gi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gif"/><Relationship Id="rId5" Type="http://schemas.openxmlformats.org/officeDocument/2006/relationships/image" Target="../media/image96.jpeg"/><Relationship Id="rId4" Type="http://schemas.openxmlformats.org/officeDocument/2006/relationships/image" Target="../media/image95.gi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gif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jpeg"/><Relationship Id="rId3" Type="http://schemas.openxmlformats.org/officeDocument/2006/relationships/image" Target="../media/image3.gif"/><Relationship Id="rId7" Type="http://schemas.openxmlformats.org/officeDocument/2006/relationships/image" Target="../media/image103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jpeg"/><Relationship Id="rId5" Type="http://schemas.openxmlformats.org/officeDocument/2006/relationships/image" Target="../media/image101.jpeg"/><Relationship Id="rId10" Type="http://schemas.openxmlformats.org/officeDocument/2006/relationships/image" Target="../media/image106.jpeg"/><Relationship Id="rId4" Type="http://schemas.openxmlformats.org/officeDocument/2006/relationships/image" Target="../media/image100.jpeg"/><Relationship Id="rId9" Type="http://schemas.openxmlformats.org/officeDocument/2006/relationships/image" Target="../media/image105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1.xml"/><Relationship Id="rId2" Type="http://schemas.openxmlformats.org/officeDocument/2006/relationships/chart" Target="../charts/chart30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32.xml"/><Relationship Id="rId4" Type="http://schemas.openxmlformats.org/officeDocument/2006/relationships/image" Target="../media/image3.gif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jpeg"/><Relationship Id="rId3" Type="http://schemas.openxmlformats.org/officeDocument/2006/relationships/image" Target="../media/image3.gif"/><Relationship Id="rId7" Type="http://schemas.openxmlformats.org/officeDocument/2006/relationships/image" Target="../media/image111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0.jpeg"/><Relationship Id="rId5" Type="http://schemas.openxmlformats.org/officeDocument/2006/relationships/image" Target="../media/image109.jpeg"/><Relationship Id="rId10" Type="http://schemas.openxmlformats.org/officeDocument/2006/relationships/image" Target="../media/image114.jpeg"/><Relationship Id="rId4" Type="http://schemas.openxmlformats.org/officeDocument/2006/relationships/image" Target="../media/image108.jpeg"/><Relationship Id="rId9" Type="http://schemas.openxmlformats.org/officeDocument/2006/relationships/image" Target="../media/image113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6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7" Type="http://schemas.openxmlformats.org/officeDocument/2006/relationships/image" Target="../media/image121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0.jpeg"/><Relationship Id="rId5" Type="http://schemas.openxmlformats.org/officeDocument/2006/relationships/image" Target="../media/image119.jpeg"/><Relationship Id="rId4" Type="http://schemas.openxmlformats.org/officeDocument/2006/relationships/image" Target="../media/image3.gi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hyperlink" Target="mailto:Slradm@irk.ru" TargetMode="External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Layout" Target="../diagrams/layout1.xml"/><Relationship Id="rId7" Type="http://schemas.openxmlformats.org/officeDocument/2006/relationships/image" Target="../media/image11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gif"/><Relationship Id="rId11" Type="http://schemas.openxmlformats.org/officeDocument/2006/relationships/diagramColors" Target="../diagrams/colors2.xml"/><Relationship Id="rId5" Type="http://schemas.openxmlformats.org/officeDocument/2006/relationships/diagramColors" Target="../diagrams/colors1.xml"/><Relationship Id="rId10" Type="http://schemas.openxmlformats.org/officeDocument/2006/relationships/diagramQuickStyle" Target="../diagrams/quickStyle2.xml"/><Relationship Id="rId4" Type="http://schemas.openxmlformats.org/officeDocument/2006/relationships/diagramQuickStyle" Target="../diagrams/quickStyle1.xml"/><Relationship Id="rId9" Type="http://schemas.openxmlformats.org/officeDocument/2006/relationships/diagramLayout" Target="../diagrams/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8.jpeg"/><Relationship Id="rId7" Type="http://schemas.openxmlformats.org/officeDocument/2006/relationships/image" Target="../media/image21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3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chart" Target="../charts/chart3.xml"/><Relationship Id="rId3" Type="http://schemas.openxmlformats.org/officeDocument/2006/relationships/diagramLayout" Target="../diagrams/layout3.xml"/><Relationship Id="rId7" Type="http://schemas.openxmlformats.org/officeDocument/2006/relationships/image" Target="../media/image3.gif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2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Relationship Id="rId9" Type="http://schemas.openxmlformats.org/officeDocument/2006/relationships/chart" Target="../charts/char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04369" y="2640355"/>
            <a:ext cx="7140978" cy="1229632"/>
          </a:xfrm>
        </p:spPr>
        <p:txBody>
          <a:bodyPr rtlCol="0">
            <a:normAutofit/>
          </a:bodyPr>
          <a:lstStyle/>
          <a:p>
            <a:pPr algn="ctr"/>
            <a:r>
              <a:rPr lang="ru-RU" altLang="zh-CN" sz="2000" b="1" dirty="0" smtClean="0">
                <a:latin typeface="Times New Roman" pitchFamily="18" charset="0"/>
                <a:cs typeface="Times New Roman" pitchFamily="18" charset="0"/>
              </a:rPr>
              <a:t>к проекту бюджета муниципального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Слюдянский район на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2018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 </a:t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плановый период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2019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2020 годов</a:t>
            </a:r>
            <a:endParaRPr lang="zh-CN" alt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/>
          </p:nvPr>
        </p:nvSpPr>
        <p:spPr>
          <a:xfrm>
            <a:off x="1057034" y="717873"/>
            <a:ext cx="6772275" cy="2828925"/>
          </a:xfrm>
        </p:spPr>
        <p:txBody>
          <a:bodyPr rtlCol="0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Aft>
                <a:spcPts val="0"/>
              </a:spcAft>
              <a:buClr>
                <a:schemeClr val="accent2">
                  <a:lumMod val="75000"/>
                </a:schemeClr>
              </a:buClr>
              <a:defRPr/>
            </a:pPr>
            <a:r>
              <a:rPr lang="ru-RU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Бюджет для граждан</a:t>
            </a:r>
            <a:endParaRPr lang="ru-RU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" name="Picture 2" descr="C:\Users\econ11\Desktop\Для презентации\slyudyansky_rayon_coa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43263" y="879676"/>
            <a:ext cx="622276" cy="782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9432" y="-52561"/>
            <a:ext cx="8196550" cy="887412"/>
          </a:xfrm>
        </p:spPr>
        <p:txBody>
          <a:bodyPr>
            <a:normAutofit/>
          </a:bodyPr>
          <a:lstStyle/>
          <a:p>
            <a:pPr algn="ctr"/>
            <a:r>
              <a:rPr lang="ru-RU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Структура доходной части бюджета муниципального образования Слюдянский район на </a:t>
            </a:r>
            <a:r>
              <a:rPr lang="ru-RU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2018-2020 годы</a:t>
            </a:r>
            <a:endParaRPr lang="ru-RU" sz="18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306135457"/>
              </p:ext>
            </p:extLst>
          </p:nvPr>
        </p:nvGraphicFramePr>
        <p:xfrm>
          <a:off x="69432" y="1171936"/>
          <a:ext cx="5798916" cy="48555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682038" y="6548438"/>
            <a:ext cx="461962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7FD1E93-168C-4E3F-B839-29F00AE4705B}" type="slidenum">
              <a:rPr lang="ru-RU" smtClean="0"/>
              <a:pPr>
                <a:defRPr/>
              </a:pPr>
              <a:t>10</a:t>
            </a:fld>
            <a:endParaRPr lang="ru-RU" dirty="0"/>
          </a:p>
        </p:txBody>
      </p:sp>
      <p:sp>
        <p:nvSpPr>
          <p:cNvPr id="5" name="Блок-схема: узел 4"/>
          <p:cNvSpPr/>
          <p:nvPr/>
        </p:nvSpPr>
        <p:spPr>
          <a:xfrm>
            <a:off x="175418" y="6037853"/>
            <a:ext cx="104775" cy="114300"/>
          </a:xfrm>
          <a:prstGeom prst="flowChartConnector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Блок-схема: узел 7"/>
          <p:cNvSpPr/>
          <p:nvPr/>
        </p:nvSpPr>
        <p:spPr>
          <a:xfrm flipH="1" flipV="1">
            <a:off x="175418" y="6273895"/>
            <a:ext cx="95250" cy="103690"/>
          </a:xfrm>
          <a:prstGeom prst="flowChartConnector">
            <a:avLst/>
          </a:prstGeom>
          <a:solidFill>
            <a:srgbClr val="CCFFFF"/>
          </a:solidFill>
          <a:ln>
            <a:solidFill>
              <a:srgbClr val="CC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Блок-схема: узел 8"/>
          <p:cNvSpPr/>
          <p:nvPr/>
        </p:nvSpPr>
        <p:spPr>
          <a:xfrm>
            <a:off x="175418" y="5820074"/>
            <a:ext cx="95250" cy="100021"/>
          </a:xfrm>
          <a:prstGeom prst="flowChartConnector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313720" y="6171852"/>
            <a:ext cx="36460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Безвозмездные поступления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13720" y="5710376"/>
            <a:ext cx="36460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Налоговые доходы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13720" y="5941114"/>
            <a:ext cx="36460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Неналоговые доходы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2" descr="C:\Users\econ11\Desktop\Для презентации\slyudyansky_rayon_coa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21724" y="0"/>
            <a:ext cx="622276" cy="782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4855194" y="1238631"/>
            <a:ext cx="4166886" cy="5047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бюджета района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запланированы:</a:t>
            </a:r>
          </a:p>
          <a:p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1)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2018 году в сумме 877 587 тыс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рублей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 том числе: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Налоговые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неналоговые доходы составят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199 319 тыс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рублей; 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Безвозмездные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поступления составят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678 268 тыс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рублей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2)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2019 году в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сумме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781 977 тыс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рублей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 том числе: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Налоговые и неналоговые доходы составят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201 014 тыс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рублей; 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Безвозмездные поступления составят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580 963 тыс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рублей.</a:t>
            </a:r>
          </a:p>
          <a:p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3)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2020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году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сумме 786 230 тыс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рублей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 том числе: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Налоговые и неналоговые доходы составят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202 851 тыс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рублей; 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Безвозмездные поступления составят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583 379 тыс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рублей.</a:t>
            </a:r>
          </a:p>
          <a:p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97841592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2"/>
          <p:cNvSpPr>
            <a:spLocks noGrp="1"/>
          </p:cNvSpPr>
          <p:nvPr>
            <p:ph type="title"/>
          </p:nvPr>
        </p:nvSpPr>
        <p:spPr>
          <a:xfrm>
            <a:off x="-258618" y="-18473"/>
            <a:ext cx="8521724" cy="782289"/>
          </a:xfrm>
        </p:spPr>
        <p:txBody>
          <a:bodyPr>
            <a:normAutofit/>
          </a:bodyPr>
          <a:lstStyle/>
          <a:p>
            <a:pPr algn="ctr"/>
            <a:r>
              <a:rPr lang="ru-RU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Структура </a:t>
            </a:r>
            <a:r>
              <a:rPr lang="ru-RU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налоговых и неналоговых доходов бюджета </a:t>
            </a:r>
            <a:r>
              <a:rPr lang="ru-RU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муниципального образования Слюдянский район на </a:t>
            </a:r>
            <a:r>
              <a:rPr lang="ru-RU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2018-2020 годы (тыс.руб.)</a:t>
            </a:r>
            <a:endParaRPr lang="ru-RU" sz="1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682038" y="6553835"/>
            <a:ext cx="461962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7FD1E93-168C-4E3F-B839-29F00AE4705B}" type="slidenum">
              <a:rPr lang="ru-RU" smtClean="0"/>
              <a:pPr>
                <a:defRPr/>
              </a:pPr>
              <a:t>11</a:t>
            </a:fld>
            <a:endParaRPr lang="ru-RU" dirty="0"/>
          </a:p>
        </p:txBody>
      </p:sp>
      <p:pic>
        <p:nvPicPr>
          <p:cNvPr id="9" name="Picture 2" descr="C:\Users\econ11\Desktop\Для презентации\slyudyansky_rayon_coa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21724" y="0"/>
            <a:ext cx="622276" cy="782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866195238"/>
              </p:ext>
            </p:extLst>
          </p:nvPr>
        </p:nvGraphicFramePr>
        <p:xfrm>
          <a:off x="0" y="782291"/>
          <a:ext cx="9097818" cy="5791229"/>
        </p:xfrm>
        <a:graphic>
          <a:graphicData uri="http://schemas.openxmlformats.org/drawingml/2006/table">
            <a:tbl>
              <a:tblPr firstRow="1" firstCol="1" bandRow="1"/>
              <a:tblGrid>
                <a:gridCol w="2476820"/>
                <a:gridCol w="887805"/>
                <a:gridCol w="970666"/>
                <a:gridCol w="947016"/>
                <a:gridCol w="911455"/>
                <a:gridCol w="982327"/>
                <a:gridCol w="982681"/>
                <a:gridCol w="939048"/>
              </a:tblGrid>
              <a:tr h="332709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Наименование доходных источников</a:t>
                      </a:r>
                    </a:p>
                  </a:txBody>
                  <a:tcPr marL="5680" marR="5680" marT="568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</a:t>
                      </a:r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ценка 2017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80" marR="5680" marT="568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Прогноз </a:t>
                      </a:r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2018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80" marR="5680" marT="568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Темп роста %</a:t>
                      </a:r>
                    </a:p>
                  </a:txBody>
                  <a:tcPr marL="5680" marR="5680" marT="568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Прогноз </a:t>
                      </a:r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2019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80" marR="5680" marT="568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Темп роста %</a:t>
                      </a:r>
                    </a:p>
                  </a:txBody>
                  <a:tcPr marL="5680" marR="5680" marT="568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Прогноз </a:t>
                      </a:r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2020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80" marR="5680" marT="568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Темп роста %</a:t>
                      </a:r>
                    </a:p>
                  </a:txBody>
                  <a:tcPr marL="5680" marR="5680" marT="568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522562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Налоговые и неналоговые доходы, в т.ч.:</a:t>
                      </a:r>
                    </a:p>
                  </a:txBody>
                  <a:tcPr marL="5680" marR="5680" marT="568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200 401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80" marR="5680" marT="568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199 319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80" marR="5680" marT="568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110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  <a:p>
                      <a:pPr algn="ctr" rtl="0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99</a:t>
                      </a:r>
                    </a:p>
                    <a:p>
                      <a:pPr algn="ctr" rtl="0" fontAlgn="ctr"/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80" marR="5680" marT="568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201 014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80" marR="5680" marT="568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101</a:t>
                      </a:r>
                    </a:p>
                  </a:txBody>
                  <a:tcPr marL="5680" marR="5680" marT="568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202 851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80" marR="5680" marT="568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101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80" marR="5680" marT="568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27037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Налоговые доходы всего: в т.ч.</a:t>
                      </a:r>
                    </a:p>
                  </a:txBody>
                  <a:tcPr marL="5680" marR="5680" marT="568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184 307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80" marR="5680" marT="568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184 011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80" marR="5680" marT="568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99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80" marR="5680" marT="568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185 601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80" marR="5680" marT="568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101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80" marR="5680" marT="568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187 440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80" marR="5680" marT="568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101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80" marR="5680" marT="568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27037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Налог на доходы физических лиц</a:t>
                      </a:r>
                    </a:p>
                  </a:txBody>
                  <a:tcPr marL="5680" marR="5680" marT="568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154 194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80" marR="5680" marT="568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155 930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80" marR="5680" marT="568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101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80" marR="5680" marT="568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157 958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80" marR="5680" marT="568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101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80" marR="5680" marT="568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160 011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80" marR="5680" marT="568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101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80" marR="5680" marT="568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34985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Налог, взимаемый в связи с применением упрощенной системы налогообложения</a:t>
                      </a:r>
                    </a:p>
                  </a:txBody>
                  <a:tcPr marL="5680" marR="5680" marT="568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</a:t>
                      </a:r>
                      <a:r>
                        <a:rPr lang="ru-RU" sz="11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980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80" marR="5680" marT="568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8 299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80" marR="5680" marT="568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104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80" marR="5680" marT="568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8 631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80" marR="5680" marT="568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104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80" marR="5680" marT="568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8 977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80" marR="5680" marT="568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104</a:t>
                      </a:r>
                    </a:p>
                  </a:txBody>
                  <a:tcPr marL="5680" marR="5680" marT="568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34985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Единый налог на вмененный доход для отдельных видов деятельности</a:t>
                      </a:r>
                    </a:p>
                  </a:txBody>
                  <a:tcPr marL="5680" marR="5680" marT="568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16</a:t>
                      </a:r>
                      <a:r>
                        <a:rPr lang="ru-RU" sz="11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670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80" marR="5680" marT="568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16 870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80" marR="5680" marT="568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101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80" marR="5680" marT="568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16 870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80" marR="5680" marT="568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80" marR="5680" marT="568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16 870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80" marR="5680" marT="568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80" marR="5680" marT="568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25676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Единый сельскохозяйственный налог</a:t>
                      </a:r>
                    </a:p>
                  </a:txBody>
                  <a:tcPr marL="5680" marR="5680" marT="568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</a:t>
                      </a:r>
                    </a:p>
                  </a:txBody>
                  <a:tcPr marL="5680" marR="5680" marT="568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80" marR="5680" marT="568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</a:t>
                      </a:r>
                    </a:p>
                  </a:txBody>
                  <a:tcPr marL="5680" marR="5680" marT="568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80" marR="5680" marT="568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80" marR="5680" marT="568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80" marR="5680" marT="568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</a:t>
                      </a:r>
                    </a:p>
                  </a:txBody>
                  <a:tcPr marL="5680" marR="5680" marT="568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2256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Налог, взимаемый в связи с применением патентной системы налогообложения</a:t>
                      </a:r>
                    </a:p>
                  </a:txBody>
                  <a:tcPr marL="5680" marR="5680" marT="568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48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80" marR="5680" marT="568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49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80" marR="5680" marT="568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102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80" marR="5680" marT="568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51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80" marR="5680" marT="568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104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80" marR="5680" marT="568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53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80" marR="5680" marT="568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104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80" marR="5680" marT="568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78078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Государственная пошлина</a:t>
                      </a:r>
                    </a:p>
                  </a:txBody>
                  <a:tcPr marL="5680" marR="5680" marT="568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</a:t>
                      </a:r>
                      <a:r>
                        <a:rPr lang="ru-RU" sz="11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410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80" marR="5680" marT="568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2 857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80" marR="5680" marT="568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53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80" marR="5680" marT="568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2 086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80" marR="5680" marT="568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73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80" marR="5680" marT="568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1 524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80" marR="5680" marT="568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73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80" marR="5680" marT="568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7037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Неналоговые доходы всего: в т.ч.</a:t>
                      </a:r>
                    </a:p>
                  </a:txBody>
                  <a:tcPr marL="5680" marR="5680" marT="568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16</a:t>
                      </a:r>
                      <a:r>
                        <a:rPr lang="ru-RU" sz="11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094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80" marR="5680" marT="568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15 308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80" marR="5680" marT="568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95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80" marR="5680" marT="568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</a:t>
                      </a:r>
                      <a:r>
                        <a:rPr lang="ru-RU" sz="11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413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80" marR="5680" marT="568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101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80" marR="5680" marT="568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15 411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80" marR="5680" marT="568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99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80" marR="5680" marT="568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54645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Доходы от использования имущества, находящегося в государственной и муниципальной собственности</a:t>
                      </a:r>
                    </a:p>
                  </a:txBody>
                  <a:tcPr marL="5680" marR="5680" marT="568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13 123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80" marR="5680" marT="568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12 788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80" marR="5680" marT="568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97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80" marR="5680" marT="568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12 806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80" marR="5680" marT="568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80" marR="5680" marT="568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12 823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80" marR="5680" marT="568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80" marR="5680" marT="568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5032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Платежи при пользовании природными ресурсами </a:t>
                      </a:r>
                    </a:p>
                  </a:txBody>
                  <a:tcPr marL="5680" marR="5680" marT="568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</a:t>
                      </a:r>
                      <a:r>
                        <a:rPr lang="ru-RU" sz="11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276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80" marR="5680" marT="568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1 020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80" marR="5680" marT="568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80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80" marR="5680" marT="568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1 090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80" marR="5680" marT="568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107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80" marR="5680" marT="568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1 127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80" marR="5680" marT="568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103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80" marR="5680" marT="568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78078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Доходы от оказания платных услуг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80" marR="5680" marT="568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178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80" marR="5680" marT="568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80" marR="5680" marT="568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5680" marR="5680" marT="568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80" marR="5680" marT="568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80" marR="5680" marT="568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80" marR="5680" marT="568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80" marR="5680" marT="568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02678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Доходы от продажи материальных и нематериальных активов</a:t>
                      </a:r>
                    </a:p>
                  </a:txBody>
                  <a:tcPr marL="5680" marR="5680" marT="568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-216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80" marR="5680" marT="568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92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80" marR="5680" marT="568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-43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80" marR="5680" marT="568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89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80" marR="5680" marT="568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97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80" marR="5680" marT="568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80" marR="5680" marT="568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17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80" marR="5680" marT="568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7037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Штрафы, санкции, возмещение ущерба</a:t>
                      </a:r>
                    </a:p>
                  </a:txBody>
                  <a:tcPr marL="5680" marR="5680" marT="568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</a:t>
                      </a:r>
                      <a:r>
                        <a:rPr lang="ru-RU" sz="11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727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80" marR="5680" marT="568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1 407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80" marR="5680" marT="568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81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80" marR="5680" marT="568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</a:t>
                      </a:r>
                      <a:r>
                        <a:rPr lang="ru-RU" sz="11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427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80" marR="5680" marT="568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101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80" marR="5680" marT="568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1 446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80" marR="5680" marT="568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101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80" marR="5680" marT="568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80666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Прочие неналоговые доходы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80" marR="5680" marT="568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80" marR="5680" marT="568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80" marR="5680" marT="568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80" marR="5680" marT="568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80" marR="5680" marT="568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80" marR="5680" marT="568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80" marR="5680" marT="568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80" marR="5680" marT="568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587731537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xmlns="" val="523293097"/>
              </p:ext>
            </p:extLst>
          </p:nvPr>
        </p:nvGraphicFramePr>
        <p:xfrm>
          <a:off x="0" y="0"/>
          <a:ext cx="9144000" cy="69094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1769" y="98022"/>
            <a:ext cx="7670800" cy="477520"/>
          </a:xfrm>
          <a:noFill/>
          <a:ln>
            <a:noFill/>
          </a:ln>
          <a:effectLst/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налоговых и неналоговых доходов в 2018-2020 годы</a:t>
            </a:r>
            <a:endParaRPr lang="ru-RU" sz="18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682038" y="6533515"/>
            <a:ext cx="461962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E9ED5B1-A891-4EC1-A0FA-F733B810D979}" type="slidenum">
              <a:rPr lang="ru-RU"/>
              <a:pPr>
                <a:defRPr/>
              </a:pPr>
              <a:t>12</a:t>
            </a:fld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0" y="2238376"/>
            <a:ext cx="2638425" cy="9429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 smtClean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462462" y="2352675"/>
            <a:ext cx="714375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2000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090987" y="3409950"/>
            <a:ext cx="714375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2000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6586537" y="2362200"/>
            <a:ext cx="714375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2000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6272212" y="4819650"/>
            <a:ext cx="714375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2000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4491037" y="4752975"/>
            <a:ext cx="714375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2000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567362" y="1781175"/>
            <a:ext cx="842963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2000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graphicFrame>
        <p:nvGraphicFramePr>
          <p:cNvPr id="22" name="Диаграмма 21"/>
          <p:cNvGraphicFramePr/>
          <p:nvPr>
            <p:extLst>
              <p:ext uri="{D42A27DB-BD31-4B8C-83A1-F6EECF244321}">
                <p14:modId xmlns:p14="http://schemas.microsoft.com/office/powerpoint/2010/main" xmlns="" val="1518217011"/>
              </p:ext>
            </p:extLst>
          </p:nvPr>
        </p:nvGraphicFramePr>
        <p:xfrm>
          <a:off x="1701162" y="3232150"/>
          <a:ext cx="4074321" cy="36271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3" name="Диаграмма 22"/>
          <p:cNvGraphicFramePr/>
          <p:nvPr>
            <p:extLst>
              <p:ext uri="{D42A27DB-BD31-4B8C-83A1-F6EECF244321}">
                <p14:modId xmlns:p14="http://schemas.microsoft.com/office/powerpoint/2010/main" xmlns="" val="3273628310"/>
              </p:ext>
            </p:extLst>
          </p:nvPr>
        </p:nvGraphicFramePr>
        <p:xfrm>
          <a:off x="4823834" y="3454717"/>
          <a:ext cx="4320165" cy="3448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xmlns="" val="3753855709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689499" y="6568758"/>
            <a:ext cx="461962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7FD1E93-168C-4E3F-B839-29F00AE4705B}" type="slidenum">
              <a:rPr lang="ru-RU" smtClean="0"/>
              <a:pPr>
                <a:defRPr/>
              </a:pPr>
              <a:t>13</a:t>
            </a:fld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0" y="741340"/>
            <a:ext cx="669898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В структуре налоговых и неналоговых доходов НДФЛ занимает</a:t>
            </a:r>
            <a:r>
              <a:rPr lang="en-US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en-US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8%.</a:t>
            </a:r>
          </a:p>
          <a:p>
            <a:pPr algn="just"/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Норматив отчислений НДФЛ в бюджет муниципального образования Слюдянский район – 31,25% с городских и 34,25% с сельских поселений.</a:t>
            </a:r>
          </a:p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Поступления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налога на доходы физических лиц на 2018 год и на плановый период 2019 и 2020 годов запланированы на основе ожидаемой оценки поступлений 2017 года, с учетом прогноза социально-экономического развития Слюдянского района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2017-2020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годы и прогноза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социально-экономического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развития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РФ.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-69448" y="160312"/>
            <a:ext cx="8989928" cy="369332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 на доходы физических лиц на 2018-2020 годы</a:t>
            </a:r>
            <a:endParaRPr lang="ru-RU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xmlns="" val="2767829707"/>
              </p:ext>
            </p:extLst>
          </p:nvPr>
        </p:nvGraphicFramePr>
        <p:xfrm>
          <a:off x="0" y="2803443"/>
          <a:ext cx="5089236" cy="38559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8" name="Picture 2" descr="C:\Users\econ11\Desktop\Для презентации\slyudyansky_rayon_coa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21724" y="0"/>
            <a:ext cx="622276" cy="782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089236" y="2673039"/>
            <a:ext cx="3910831" cy="378565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планировании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НДФЛ на 2018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включены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единоразовые выплаты на предприятии ЖКХ в 2017 году в сумме 1 003,8 тыс. рублей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также учтены выпадающие доходы от предприятия ОАО «Калужский Ремпутьмаш» (в связи с сокращением численности в течение 2017 года) в сумме 1 359,7 тыс. руб., далее был применен темп роста «реальной заработной платы» в размере 102,7%, согласно базового сценария прогноза социально-экономического развития РФ. 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На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2018-2019 годы применен темп роста «реальной заработной платы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101,3%,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согласно базового сценария прогноза социально-экономического развития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РФ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соответствует темпу роста по прогнозу СЭР Слюдянского района по показателю фонда оплаты труда.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18036" y="866956"/>
            <a:ext cx="2225964" cy="12668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6350" stA="50000" endA="300" endPos="5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3269098020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567396" y="6545580"/>
            <a:ext cx="609600" cy="241300"/>
          </a:xfrm>
        </p:spPr>
        <p:txBody>
          <a:bodyPr/>
          <a:lstStyle/>
          <a:p>
            <a:pPr>
              <a:defRPr/>
            </a:pPr>
            <a:fld id="{C187D504-06E5-4121-9E27-5F2189ABAE9E}" type="slidenum">
              <a:rPr lang="es-ES" altLang="ru-RU" smtClean="0"/>
              <a:pPr>
                <a:defRPr/>
              </a:pPr>
              <a:t>14</a:t>
            </a:fld>
            <a:endParaRPr lang="es-ES" alt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-69448" y="160312"/>
            <a:ext cx="8989928" cy="369332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 на совокупный доход на 2018-2020 годы</a:t>
            </a:r>
            <a:endParaRPr lang="ru-RU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92" name="Диаграмма 91"/>
          <p:cNvGraphicFramePr/>
          <p:nvPr>
            <p:extLst>
              <p:ext uri="{D42A27DB-BD31-4B8C-83A1-F6EECF244321}">
                <p14:modId xmlns:p14="http://schemas.microsoft.com/office/powerpoint/2010/main" xmlns="" val="1933749420"/>
              </p:ext>
            </p:extLst>
          </p:nvPr>
        </p:nvGraphicFramePr>
        <p:xfrm>
          <a:off x="0" y="772777"/>
          <a:ext cx="8410832" cy="60513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3" name="Прямоугольник 92"/>
          <p:cNvSpPr/>
          <p:nvPr/>
        </p:nvSpPr>
        <p:spPr>
          <a:xfrm>
            <a:off x="3278909" y="772777"/>
            <a:ext cx="5865091" cy="73866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поступления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налога,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осуществлен на основе ожидаемых поступлений 2017 года с учетом сводного индекса потребительских цен на 2018-2020 годы по прогнозу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социально–экономического развития РФ.</a:t>
            </a:r>
            <a:endParaRPr lang="ru-RU" sz="1400" dirty="0"/>
          </a:p>
        </p:txBody>
      </p:sp>
      <p:sp>
        <p:nvSpPr>
          <p:cNvPr id="94" name="Скругленный прямоугольник 93"/>
          <p:cNvSpPr/>
          <p:nvPr/>
        </p:nvSpPr>
        <p:spPr>
          <a:xfrm>
            <a:off x="5148886" y="1605728"/>
            <a:ext cx="3912733" cy="1722919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поступлений по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ЕНВД в бюджет муниципального образования Слюдянский район составил: </a:t>
            </a:r>
            <a:r>
              <a:rPr lang="ru-RU" sz="1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2018-2020 годы ежегодно по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16 870 тыс. рублей. В связи с поэтапным переходом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января 2018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патентную систему налогообложения в прогнозе на 2018-2020 годы темп роста не был учтен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1" name="Овал 100"/>
          <p:cNvSpPr/>
          <p:nvPr/>
        </p:nvSpPr>
        <p:spPr>
          <a:xfrm>
            <a:off x="1719140" y="2617863"/>
            <a:ext cx="1242858" cy="478379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Норматив 55%</a:t>
            </a:r>
            <a:endParaRPr lang="ru-RU" sz="105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4" name="Овал 103"/>
          <p:cNvSpPr/>
          <p:nvPr/>
        </p:nvSpPr>
        <p:spPr>
          <a:xfrm>
            <a:off x="1719140" y="1366538"/>
            <a:ext cx="1242858" cy="478379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Норматив 100%</a:t>
            </a:r>
            <a:endParaRPr lang="ru-RU" sz="105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5" name="Овал 104"/>
          <p:cNvSpPr/>
          <p:nvPr/>
        </p:nvSpPr>
        <p:spPr>
          <a:xfrm>
            <a:off x="4794565" y="3928598"/>
            <a:ext cx="1242858" cy="478379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Норматив 30%</a:t>
            </a:r>
            <a:endParaRPr lang="ru-RU" sz="105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6" name="Овал 105"/>
          <p:cNvSpPr/>
          <p:nvPr/>
        </p:nvSpPr>
        <p:spPr>
          <a:xfrm>
            <a:off x="7849340" y="5395713"/>
            <a:ext cx="1242858" cy="478379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Норматив 100%</a:t>
            </a:r>
            <a:endParaRPr lang="ru-RU" sz="105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7" name="Picture 2" descr="C:\Users\econ11\Desktop\Для презентации\slyudyansky_rayon_coa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34400" y="0"/>
            <a:ext cx="622276" cy="782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526501551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Овал 10"/>
          <p:cNvSpPr/>
          <p:nvPr/>
        </p:nvSpPr>
        <p:spPr>
          <a:xfrm>
            <a:off x="7582691" y="4350113"/>
            <a:ext cx="508000" cy="386080"/>
          </a:xfrm>
          <a:prstGeom prst="ellipse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6" name="Диаграмма 5"/>
          <p:cNvGraphicFramePr/>
          <p:nvPr>
            <p:extLst/>
          </p:nvPr>
        </p:nvGraphicFramePr>
        <p:xfrm>
          <a:off x="1" y="1490032"/>
          <a:ext cx="9143999" cy="50841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Овал 1"/>
          <p:cNvSpPr/>
          <p:nvPr/>
        </p:nvSpPr>
        <p:spPr>
          <a:xfrm>
            <a:off x="5784672" y="4216285"/>
            <a:ext cx="508000" cy="386080"/>
          </a:xfrm>
          <a:prstGeom prst="ellipse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4040204" y="4005264"/>
            <a:ext cx="508000" cy="386080"/>
          </a:xfrm>
          <a:prstGeom prst="ellipse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111073" y="-14211"/>
            <a:ext cx="2952090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пошлина</a:t>
            </a:r>
            <a:endParaRPr lang="ru-RU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682038" y="6574155"/>
            <a:ext cx="461962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7FD1E93-168C-4E3F-B839-29F00AE4705B}" type="slidenum">
              <a:rPr lang="ru-RU" smtClean="0"/>
              <a:pPr>
                <a:defRPr/>
              </a:pPr>
              <a:t>15</a:t>
            </a:fld>
            <a:endParaRPr lang="ru-RU" dirty="0"/>
          </a:p>
        </p:txBody>
      </p:sp>
      <p:sp>
        <p:nvSpPr>
          <p:cNvPr id="9" name="Правая фигурная скобка 8"/>
          <p:cNvSpPr/>
          <p:nvPr/>
        </p:nvSpPr>
        <p:spPr>
          <a:xfrm>
            <a:off x="7387660" y="4106352"/>
            <a:ext cx="125613" cy="873603"/>
          </a:xfrm>
          <a:prstGeom prst="rightBrac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/>
          </a:p>
        </p:txBody>
      </p:sp>
      <p:pic>
        <p:nvPicPr>
          <p:cNvPr id="15" name="Picture 2" descr="C:\Users\econ11\Desktop\Для презентации\slyudyansky_rayon_coa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21724" y="0"/>
            <a:ext cx="622276" cy="782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1" y="366791"/>
            <a:ext cx="7767782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поступлений государственной пошлины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бюджет района сформирован на основании данных, представленных главными администраторами доходов (Межрайонной ИФНС России №19 по Иркутской области и администрации района).</a:t>
            </a:r>
          </a:p>
        </p:txBody>
      </p:sp>
      <p:sp>
        <p:nvSpPr>
          <p:cNvPr id="13" name="Овал 12"/>
          <p:cNvSpPr/>
          <p:nvPr/>
        </p:nvSpPr>
        <p:spPr>
          <a:xfrm>
            <a:off x="2273649" y="3286711"/>
            <a:ext cx="508000" cy="386080"/>
          </a:xfrm>
          <a:prstGeom prst="ellipse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"/>
          <p:cNvSpPr txBox="1"/>
          <p:nvPr/>
        </p:nvSpPr>
        <p:spPr>
          <a:xfrm>
            <a:off x="4000177" y="4054791"/>
            <a:ext cx="548027" cy="673107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2 857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"/>
          <p:cNvSpPr txBox="1"/>
          <p:nvPr/>
        </p:nvSpPr>
        <p:spPr>
          <a:xfrm>
            <a:off x="5742599" y="4265811"/>
            <a:ext cx="548027" cy="673107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2 086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"/>
          <p:cNvSpPr txBox="1"/>
          <p:nvPr/>
        </p:nvSpPr>
        <p:spPr>
          <a:xfrm>
            <a:off x="2233622" y="3313306"/>
            <a:ext cx="548027" cy="651729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5 410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Прямая со стрелкой 6"/>
          <p:cNvCxnSpPr/>
          <p:nvPr/>
        </p:nvCxnSpPr>
        <p:spPr>
          <a:xfrm>
            <a:off x="2175687" y="1939640"/>
            <a:ext cx="1357208" cy="120606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1" name="Скругленный прямоугольник 20"/>
          <p:cNvSpPr/>
          <p:nvPr/>
        </p:nvSpPr>
        <p:spPr>
          <a:xfrm>
            <a:off x="4470401" y="1155989"/>
            <a:ext cx="4673599" cy="240642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Снижение поступлений в 2018 году на 2 553 тыс. рублей обусловлено:</a:t>
            </a:r>
          </a:p>
          <a:p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1) государственная пошлина за лицензирование на 2018-2020 года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планировались в связи утверждением Закона Иркутской области от 10 мая 2017 года №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25-ОЗ. Данный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 доходов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начиная с 2018 года будет поступать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областной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бюджет; </a:t>
            </a:r>
          </a:p>
          <a:p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2) сокращением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количества обращений в суды общей юрисдикции в 2017 году (9 мес. 2016 года – 3 979 тыс. рублей; 9 мес.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2017 года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3 137 тыс. рублей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2781649" y="1858326"/>
            <a:ext cx="1449436" cy="52322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- 2 553 т </a:t>
            </a:r>
            <a:r>
              <a:rPr lang="ru-RU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.р. </a:t>
            </a:r>
            <a:endParaRPr lang="ru-RU" sz="1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(или на -52,8%)</a:t>
            </a:r>
            <a:endParaRPr lang="ru-RU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45423976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782290"/>
            <a:ext cx="9144000" cy="56645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xmlns="" val="1331580973"/>
              </p:ext>
            </p:extLst>
          </p:nvPr>
        </p:nvGraphicFramePr>
        <p:xfrm>
          <a:off x="45720" y="2740690"/>
          <a:ext cx="9052560" cy="37608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682038" y="6533515"/>
            <a:ext cx="461962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7FD1E93-168C-4E3F-B839-29F00AE4705B}" type="slidenum">
              <a:rPr lang="ru-RU" smtClean="0"/>
              <a:pPr>
                <a:defRPr/>
              </a:pPr>
              <a:t>16</a:t>
            </a:fld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78139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n w="10541" cmpd="sng">
                  <a:noFill/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</a:t>
            </a:r>
            <a:r>
              <a:rPr lang="ru-RU" b="1" dirty="0">
                <a:ln w="10541" cmpd="sng">
                  <a:noFill/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использования имущества, находящегося </a:t>
            </a:r>
            <a:r>
              <a:rPr lang="ru-RU" b="1" dirty="0" smtClean="0">
                <a:ln w="10541" cmpd="sng">
                  <a:noFill/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b="1" dirty="0">
                <a:ln w="10541" cmpd="sng">
                  <a:noFill/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государственной </a:t>
            </a:r>
            <a:r>
              <a:rPr lang="ru-RU" b="1" dirty="0" smtClean="0">
                <a:ln w="10541" cmpd="sng">
                  <a:noFill/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и </a:t>
            </a:r>
            <a:r>
              <a:rPr lang="ru-RU" b="1" dirty="0">
                <a:ln w="10541" cmpd="sng">
                  <a:noFill/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муниципальной собственности</a:t>
            </a:r>
          </a:p>
          <a:p>
            <a:endParaRPr lang="ru-RU" dirty="0"/>
          </a:p>
        </p:txBody>
      </p:sp>
      <p:pic>
        <p:nvPicPr>
          <p:cNvPr id="7" name="Picture 2" descr="C:\Users\econ11\Desktop\Для презентации\slyudyansky_rayon_coa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21724" y="0"/>
            <a:ext cx="622276" cy="782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0" y="873739"/>
            <a:ext cx="9144000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Прогноз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поступления доходов, получаемых в виде арендной платы за земельные участки, государственная собственность на которые не разграничена и которые расположены в границах поселений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осуществлен главными администраторами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доходов. Прогноз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поступлений составил:</a:t>
            </a:r>
          </a:p>
          <a:p>
            <a:r>
              <a:rPr lang="ru-RU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2018-2020 годы – 3 500 тыс</a:t>
            </a: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рублей,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темпом роста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оценке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2017 года на 103,2%.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Прогноз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доходов, получаемых в виде арендной платы за земельные участки, государственная собственность на которые не разграничена и которые расположены в границах городских поселений, а также средства от продажи права на заключение договоров аренды указанных земельных участков осуществлен городскими поселениями который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составил: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- на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2018 год – 5 891,2 тыс. руб. со снижением к оценке 2017 года на 3,9%, 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- на 2019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 – 5 909,4 тыс. руб. с ростом к 2018 году на 0,3%, 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- на 2020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 – 5 926,2 тыс. руб. с ростом к 2019 году 0,3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%.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367280" y="556768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060067777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781913"/>
            <a:ext cx="3251200" cy="18748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286474807"/>
              </p:ext>
            </p:extLst>
          </p:nvPr>
        </p:nvGraphicFramePr>
        <p:xfrm>
          <a:off x="76200" y="2683034"/>
          <a:ext cx="8991600" cy="2983061"/>
        </p:xfrm>
        <a:graphic>
          <a:graphicData uri="http://schemas.openxmlformats.org/drawingml/2006/table">
            <a:tbl>
              <a:tblPr firstRow="1" firstCol="1" bandRow="1">
                <a:tableStyleId>{69CF1AB2-1976-4502-BF36-3FF5EA218861}</a:tableStyleId>
              </a:tblPr>
              <a:tblGrid>
                <a:gridCol w="541196"/>
                <a:gridCol w="2995901"/>
                <a:gridCol w="2912517"/>
                <a:gridCol w="1352120"/>
                <a:gridCol w="1189866"/>
              </a:tblGrid>
              <a:tr h="39871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Арендатор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Цель использования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Площадь (S), кв. м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Сумма, тыс. рублей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6382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Воротынова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Ольга Васильевна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строительство лечебно-оздоровительного профилактория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15 000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19,2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6382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Рябцовский Игорь Георгиевич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строительство культурно-оздоровительного центра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3 500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7,4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18123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ООО «Бригантина»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производственная деятельность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16 650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113,3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830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ООО «Илим Байкал»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строительство туристического комплекса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309 821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300,5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830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ООО «байкальская</a:t>
                      </a:r>
                      <a:r>
                        <a:rPr lang="ru-RU" sz="11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радуга» от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ООО 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«Роза Ветров»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строительство гостиничного комплекса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10 000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15,7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19130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ООО «Гранд»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производственная деятельность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21 616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141,7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830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Уфимцев Аркадий Геннадьевич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строительство кемпинга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29 502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110,5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830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Верхозин Алексей Владимирович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строительство турбазы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20 707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91,7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174327"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426 796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800,0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xmlns="" val="1997374314"/>
              </p:ext>
            </p:extLst>
          </p:nvPr>
        </p:nvGraphicFramePr>
        <p:xfrm>
          <a:off x="0" y="5761751"/>
          <a:ext cx="9144001" cy="7308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682038" y="6543675"/>
            <a:ext cx="461962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7FD1E93-168C-4E3F-B839-29F00AE4705B}" type="slidenum">
              <a:rPr lang="ru-RU" smtClean="0"/>
              <a:pPr>
                <a:defRPr/>
              </a:pPr>
              <a:t>17</a:t>
            </a:fld>
            <a:endParaRPr lang="ru-RU" dirty="0"/>
          </a:p>
        </p:txBody>
      </p:sp>
      <p:graphicFrame>
        <p:nvGraphicFramePr>
          <p:cNvPr id="15" name="Схема 14"/>
          <p:cNvGraphicFramePr/>
          <p:nvPr>
            <p:extLst>
              <p:ext uri="{D42A27DB-BD31-4B8C-83A1-F6EECF244321}">
                <p14:modId xmlns:p14="http://schemas.microsoft.com/office/powerpoint/2010/main" xmlns="" val="2049444206"/>
              </p:ext>
            </p:extLst>
          </p:nvPr>
        </p:nvGraphicFramePr>
        <p:xfrm>
          <a:off x="1442720" y="490160"/>
          <a:ext cx="7701280" cy="21208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6" name="Picture 2" descr="C:\Users\econ11\Desktop\Для презентации\slyudyansky_rayon_coa.gif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21724" y="0"/>
            <a:ext cx="622276" cy="782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2981"/>
            <a:ext cx="77100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n w="10541" cmpd="sng">
                  <a:noFill/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от использования имущества, находящегося в государственной       и муниципальной собственности</a:t>
            </a:r>
          </a:p>
        </p:txBody>
      </p:sp>
    </p:spTree>
    <p:extLst>
      <p:ext uri="{BB962C8B-B14F-4D97-AF65-F5344CB8AC3E}">
        <p14:creationId xmlns:p14="http://schemas.microsoft.com/office/powerpoint/2010/main" xmlns="" val="2516739048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2978" y="764538"/>
            <a:ext cx="9156978" cy="58001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5377" y="-79407"/>
            <a:ext cx="8686800" cy="887412"/>
          </a:xfr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Плата за негативное воздействие на окружающую среду</a:t>
            </a:r>
            <a:endParaRPr lang="ru-RU" sz="18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682038" y="6564646"/>
            <a:ext cx="461962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7FD1E93-168C-4E3F-B839-29F00AE4705B}" type="slidenum">
              <a:rPr lang="ru-RU" smtClean="0"/>
              <a:pPr>
                <a:defRPr/>
              </a:pPr>
              <a:t>18</a:t>
            </a:fld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1743" y="982689"/>
            <a:ext cx="9034668" cy="10772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Доходы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платы за негативное воздействие на окружающую среду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сформированы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данным главного администратора доходов - Управления Федеральной службы по надзору в сфере природопользования по Иркутской области.</a:t>
            </a: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2" descr="C:\Users\econ11\Desktop\Для презентации\slyudyansky_rayon_coa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21724" y="0"/>
            <a:ext cx="622276" cy="782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70635" y="3941768"/>
            <a:ext cx="2273365" cy="24942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xmlns="" val="4186957896"/>
              </p:ext>
            </p:extLst>
          </p:nvPr>
        </p:nvGraphicFramePr>
        <p:xfrm>
          <a:off x="1123147" y="2010972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cxnSp>
        <p:nvCxnSpPr>
          <p:cNvPr id="59" name="Прямая со стрелкой 58"/>
          <p:cNvCxnSpPr/>
          <p:nvPr/>
        </p:nvCxnSpPr>
        <p:spPr>
          <a:xfrm flipV="1">
            <a:off x="3777228" y="2784738"/>
            <a:ext cx="787838" cy="1048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0" name="TextBox 59"/>
          <p:cNvSpPr txBox="1"/>
          <p:nvPr/>
        </p:nvSpPr>
        <p:spPr>
          <a:xfrm>
            <a:off x="3799513" y="2344604"/>
            <a:ext cx="73129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256 т.р. </a:t>
            </a:r>
          </a:p>
          <a:p>
            <a:pPr algn="ctr"/>
            <a:r>
              <a:rPr lang="ru-RU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20%</a:t>
            </a:r>
            <a:endParaRPr lang="ru-RU" sz="1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1" name="Прямая со стрелкой 60"/>
          <p:cNvCxnSpPr/>
          <p:nvPr/>
        </p:nvCxnSpPr>
        <p:spPr>
          <a:xfrm>
            <a:off x="5560880" y="3597713"/>
            <a:ext cx="8647" cy="68811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8" name="TextBox 67"/>
          <p:cNvSpPr txBox="1"/>
          <p:nvPr/>
        </p:nvSpPr>
        <p:spPr>
          <a:xfrm>
            <a:off x="4909077" y="3714725"/>
            <a:ext cx="69442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+70 т.р. </a:t>
            </a:r>
          </a:p>
          <a:p>
            <a:pPr algn="ctr"/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+6,7%</a:t>
            </a:r>
            <a:endParaRPr lang="ru-RU" sz="1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9" name="Прямая со стрелкой 68"/>
          <p:cNvCxnSpPr/>
          <p:nvPr/>
        </p:nvCxnSpPr>
        <p:spPr>
          <a:xfrm flipH="1" flipV="1">
            <a:off x="3799513" y="5073492"/>
            <a:ext cx="731290" cy="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0" name="TextBox 69"/>
          <p:cNvSpPr txBox="1"/>
          <p:nvPr/>
        </p:nvSpPr>
        <p:spPr>
          <a:xfrm>
            <a:off x="3884355" y="4622877"/>
            <a:ext cx="69442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37 т.р. </a:t>
            </a:r>
          </a:p>
          <a:p>
            <a:pPr algn="ctr"/>
            <a:r>
              <a:rPr lang="ru-RU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3,4%</a:t>
            </a:r>
            <a:endParaRPr lang="ru-RU" sz="1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83517721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8007" y="161066"/>
            <a:ext cx="7678563" cy="558800"/>
          </a:xfr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от продажи материальных и нематериальных активов</a:t>
            </a:r>
            <a:endParaRPr lang="ru-RU" sz="18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625840" y="6558598"/>
            <a:ext cx="518160" cy="41116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7FD1E93-168C-4E3F-B839-29F00AE4705B}" type="slidenum">
              <a:rPr lang="ru-RU" smtClean="0"/>
              <a:pPr>
                <a:defRPr/>
              </a:pPr>
              <a:t>19</a:t>
            </a:fld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0" y="874410"/>
            <a:ext cx="911763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Доходы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продажи материальных и нематериальных активов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запланированы в бюджете муниципального образования Слюдянский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район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основании 1 договора с рассрочкой платежа на 3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года: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2018 год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сумме 92,2 тыс. рублей.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2019 год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сумме 89,2 тыс. рублей, (-10,8% к прогнозируемым поступлениям 2018 года), 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2020 год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в сумме 14,6 тыс. рублей, (-83,7% к прогнозируемым поступлениям 2019 года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2" descr="C:\Users\econ11\Desktop\Для презентации\slyudyansky_rayon_coa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21724" y="0"/>
            <a:ext cx="622276" cy="782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1902942" y="2598615"/>
            <a:ext cx="53644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Штрафы, санкции, возмещение ущерба</a:t>
            </a:r>
            <a:endParaRPr lang="ru-RU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" y="3051280"/>
            <a:ext cx="6057900" cy="27853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Прогноз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поступлений штрафов, санкций, возмещения ущерба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определен по информации главных администраторов (администраторов) доходов и составляет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ru-RU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2018 год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1 407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рублей, снижение к ожидаемой оценки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2017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года на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319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 или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18,5%;</a:t>
            </a:r>
          </a:p>
          <a:p>
            <a:pPr>
              <a:spcBef>
                <a:spcPts val="600"/>
              </a:spcBef>
            </a:pP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2019 год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1 427 тыс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рублей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(+1,4%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прогнозируемым поступлениям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2018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года);</a:t>
            </a:r>
          </a:p>
          <a:p>
            <a:pPr>
              <a:spcBef>
                <a:spcPts val="600"/>
              </a:spcBef>
            </a:pP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2020 год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1 446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 (+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1,3% к прогнозируемым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поступлениям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2020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года).</a:t>
            </a: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6" descr="C:\Users\econ11\Desktop\Для презентации\rPtOxH6pmk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80802" y="3175309"/>
            <a:ext cx="3265714" cy="18727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6350" stA="52000" endA="300" endPos="3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xmlns="" val="3328296516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682038" y="6583116"/>
            <a:ext cx="461962" cy="252136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7FD1E93-168C-4E3F-B839-29F00AE4705B}" type="slidenum">
              <a:rPr lang="ru-RU" smtClean="0"/>
              <a:pPr>
                <a:defRPr/>
              </a:pPr>
              <a:t>2</a:t>
            </a:fld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589259" y="835917"/>
            <a:ext cx="45664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Уважаемые жители Слюдянского района!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85327" y="1230740"/>
            <a:ext cx="6301418" cy="29731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56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156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эти дни мы ведем работу над самым важным документом района - проектом бюджета Слюдянского района на </a:t>
            </a:r>
            <a:r>
              <a:rPr lang="ru-RU" sz="156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 </a:t>
            </a:r>
            <a:r>
              <a:rPr lang="ru-RU" sz="156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и плановый период </a:t>
            </a:r>
            <a:r>
              <a:rPr lang="ru-RU" sz="156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 </a:t>
            </a:r>
            <a:r>
              <a:rPr lang="ru-RU" sz="156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156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</a:t>
            </a:r>
            <a:r>
              <a:rPr lang="ru-RU" sz="156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годов. Его формирование - это сложный процесс, в который должны быть вовлечены все граждане. </a:t>
            </a:r>
            <a:endParaRPr lang="ru-RU" sz="156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56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60" dirty="0">
                <a:latin typeface="Times New Roman" pitchFamily="18" charset="0"/>
                <a:cs typeface="Times New Roman" pitchFamily="18" charset="0"/>
              </a:rPr>
              <a:t>«Бюджет для граждан» - информационный сборник, который знакомит население района с основными положениями главного финансового документа -  проектом бюджета муниципального образования Слюдянский район на 2018 год и плановый период 2019 и 2020 годов, который  создан специально для того, чтобы каждый житель Слюдянского района был осведомлен, как формируется и расходуется бюджет муниципального образования Слюдянский район, сколько в бюджет поступает средств и на какие цели они направляются</a:t>
            </a:r>
            <a:r>
              <a:rPr lang="ru-RU" sz="156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56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 descr="C:\Users\econ11\Desktop\Для презентации\slyudyansky_rayon_coa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21724" y="0"/>
            <a:ext cx="622276" cy="782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kazna17\Desktop\shult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4273" y="985859"/>
            <a:ext cx="2383180" cy="3092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0217" y="4090126"/>
            <a:ext cx="8853378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56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6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бюджета муниципального образования Слюдянский район как и в предыдущий период осуществлялось по программно-целевому принципу на основе проектов муниципальных программ Слюдянского района. Бюджет </a:t>
            </a:r>
            <a:r>
              <a:rPr lang="ru-RU" sz="156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района </a:t>
            </a:r>
            <a:r>
              <a:rPr lang="ru-RU" sz="156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формируется </a:t>
            </a:r>
            <a:r>
              <a:rPr lang="ru-RU" sz="156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трехлетний бюджетный цикл в соответствии с порядком и методикой планирования бюджетных ассигнований бюджета, утвержденных распоряжением Комитета финансов от 6 июля 2015 года № 33 (ред. от </a:t>
            </a:r>
            <a:r>
              <a:rPr lang="ru-RU" sz="156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21.09.2017 года №48). </a:t>
            </a:r>
            <a:r>
              <a:rPr lang="ru-RU" sz="156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Расходная часть бюджета ориентирована на сохранение социальных гарантий для жителей Слюдянского района, сохранением уровня номинальной заработной платы работников бюджетной сферы не ниже уровня, достигнутого в 2017 году, повышение качества и доступности муниципальных услуг. </a:t>
            </a:r>
            <a:endParaRPr lang="ru-RU" sz="156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56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156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открыты для ваших замечаний и конструктивных предложений.</a:t>
            </a:r>
            <a:endParaRPr lang="ru-RU" sz="1560" dirty="0"/>
          </a:p>
        </p:txBody>
      </p:sp>
    </p:spTree>
    <p:extLst>
      <p:ext uri="{BB962C8B-B14F-4D97-AF65-F5344CB8AC3E}">
        <p14:creationId xmlns:p14="http://schemas.microsoft.com/office/powerpoint/2010/main" xmlns="" val="4061494274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682038" y="6492875"/>
            <a:ext cx="461962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7FD1E93-168C-4E3F-B839-29F00AE4705B}" type="slidenum">
              <a:rPr lang="ru-RU" smtClean="0"/>
              <a:pPr>
                <a:defRPr/>
              </a:pPr>
              <a:t>20</a:t>
            </a:fld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0" y="1286275"/>
            <a:ext cx="7258051" cy="83099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r>
              <a:rPr lang="ru-RU" sz="16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Межбюджетные </a:t>
            </a:r>
            <a:r>
              <a:rPr lang="ru-RU" sz="16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трансферты (безвозмездные поступления) 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это средства одного бюджета бюджетной системы РФ, перечисляемые другому бюджету бюджетной системы РФ</a:t>
            </a: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256647192"/>
              </p:ext>
            </p:extLst>
          </p:nvPr>
        </p:nvGraphicFramePr>
        <p:xfrm>
          <a:off x="160727" y="2945462"/>
          <a:ext cx="8833935" cy="33237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44645"/>
                <a:gridCol w="2874423"/>
                <a:gridCol w="3014867"/>
              </a:tblGrid>
              <a:tr h="1120381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Дотации</a:t>
                      </a:r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(от лат. «</a:t>
                      </a:r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Dotatio</a:t>
                      </a:r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» – дар, пожертвование)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Субвенции </a:t>
                      </a:r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(от лат. «</a:t>
                      </a:r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Subvenire</a:t>
                      </a:r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» – приходить на помощь)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Субсидии </a:t>
                      </a:r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(от лат.</a:t>
                      </a:r>
                      <a:r>
                        <a:rPr lang="ru-RU" sz="14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«</a:t>
                      </a:r>
                      <a:r>
                        <a:rPr lang="en-US" sz="14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Subsidium</a:t>
                      </a:r>
                      <a:r>
                        <a:rPr lang="ru-RU" sz="14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» – поддержка)</a:t>
                      </a:r>
                      <a:endParaRPr lang="ru-RU" sz="1400" b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4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1101695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Предоставляются  без определения конкретной цели их использования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Предоставляются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на финансирование «переданных» другим публично-правовым образованиям полномочий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Предоставляются на условиях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долевого софинансирования расходов других бюджетов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110169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Вы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даете ребенку «карманные деньги».</a:t>
                      </a:r>
                    </a:p>
                    <a:p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Вы даете ребенку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деньги и посылаете его в магазин купить продукты (по списку)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Вы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«добавляете» денег для того, чтобы ваш ребенок купил себе новый телефон (а остальные он накопил сам) 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3127220" y="271774"/>
            <a:ext cx="31888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Межбюджетные трансферты</a:t>
            </a:r>
            <a:endParaRPr lang="ru-RU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" descr="C:\Users\econ11\Desktop\Для презентации\slyudyansky_rayon_coa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21724" y="0"/>
            <a:ext cx="622276" cy="782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econ11\Desktop\Для презентации\negotiation-clipart-611870-nd-Black-striped-tie-People-series-Stock-Phot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87867" y="677870"/>
            <a:ext cx="2033015" cy="21787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09040742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647861" y="6524899"/>
            <a:ext cx="482588" cy="333101"/>
          </a:xfrm>
        </p:spPr>
        <p:txBody>
          <a:bodyPr/>
          <a:lstStyle/>
          <a:p>
            <a:pPr>
              <a:defRPr/>
            </a:pPr>
            <a:fld id="{C187D504-06E5-4121-9E27-5F2189ABAE9E}" type="slidenum">
              <a:rPr lang="es-ES" altLang="ru-RU" smtClean="0"/>
              <a:pPr>
                <a:defRPr/>
              </a:pPr>
              <a:t>21</a:t>
            </a:fld>
            <a:endParaRPr lang="es-ES" altLang="ru-RU" dirty="0"/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xmlns="" val="2506017676"/>
              </p:ext>
            </p:extLst>
          </p:nvPr>
        </p:nvGraphicFramePr>
        <p:xfrm>
          <a:off x="60326" y="665832"/>
          <a:ext cx="9144000" cy="49633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Заголовок 2"/>
          <p:cNvSpPr>
            <a:spLocks noGrp="1"/>
          </p:cNvSpPr>
          <p:nvPr>
            <p:ph type="title"/>
          </p:nvPr>
        </p:nvSpPr>
        <p:spPr>
          <a:xfrm>
            <a:off x="13551" y="102269"/>
            <a:ext cx="8340740" cy="563563"/>
          </a:xfrm>
        </p:spPr>
        <p:txBody>
          <a:bodyPr>
            <a:normAutofit fontScale="90000"/>
          </a:bodyPr>
          <a:lstStyle/>
          <a:p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поступления нецелевых межбюджетных трансфертов из областного</a:t>
            </a:r>
            <a:b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бюджета с 2011 по 2020 годы (млн. руб.)</a:t>
            </a:r>
            <a:endParaRPr lang="ru-RU" sz="1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551" y="4924461"/>
            <a:ext cx="9116898" cy="160043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Прогнозируемое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снижение безвозмездных поступлений на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плановый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период 2019 и 2020 годов, обусловлено неполным распределением между муниципальными образованиями области объема межбюджетных трансфертов представленных в проекте закона Иркутской области «Об областном бюджете на 2018 год и плановый период на 2019 и 2020 года».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В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процессе исполнения областного бюджета, будет осуществляться распределение межбюджетных трансфертов муниципальным образованиям и соответственно с учетом распределения указанных выше средств, будут уточнены параметры бюджета района по безвозмездным поступлениям.</a:t>
            </a:r>
          </a:p>
        </p:txBody>
      </p:sp>
      <p:cxnSp>
        <p:nvCxnSpPr>
          <p:cNvPr id="9" name="Прямая со стрелкой 8"/>
          <p:cNvCxnSpPr/>
          <p:nvPr/>
        </p:nvCxnSpPr>
        <p:spPr>
          <a:xfrm>
            <a:off x="692867" y="1693798"/>
            <a:ext cx="790747" cy="43682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 flipV="1">
            <a:off x="1613220" y="1641099"/>
            <a:ext cx="826655" cy="48952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>
            <a:off x="2453166" y="1569307"/>
            <a:ext cx="775855" cy="59112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 flipV="1">
            <a:off x="3526842" y="1977531"/>
            <a:ext cx="702757" cy="17009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 flipV="1">
            <a:off x="4382550" y="1090335"/>
            <a:ext cx="592807" cy="67432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>
            <a:off x="5135418" y="1049052"/>
            <a:ext cx="766618" cy="18034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>
            <a:off x="6189450" y="1219284"/>
            <a:ext cx="704658" cy="71539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220143" y="1247269"/>
            <a:ext cx="11619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-22 млн. руб.</a:t>
            </a:r>
          </a:p>
          <a:p>
            <a:pPr algn="ctr"/>
            <a:r>
              <a:rPr lang="ru-RU" sz="11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-20,6%</a:t>
            </a:r>
            <a:endParaRPr lang="ru-RU" sz="11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388214" y="1398086"/>
            <a:ext cx="103558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ru-RU" sz="11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 млн. руб.</a:t>
            </a:r>
          </a:p>
          <a:p>
            <a:pPr algn="ctr"/>
            <a:r>
              <a:rPr lang="ru-RU" sz="11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+29,4%</a:t>
            </a:r>
            <a:endParaRPr lang="ru-RU" sz="11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525225" y="1462713"/>
            <a:ext cx="11619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-22 млн. руб.</a:t>
            </a:r>
          </a:p>
          <a:p>
            <a:pPr algn="ctr"/>
            <a:r>
              <a:rPr lang="ru-RU" sz="11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-80%</a:t>
            </a:r>
            <a:endParaRPr lang="ru-RU" sz="11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321586" y="1631692"/>
            <a:ext cx="103558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+5 млн. руб.</a:t>
            </a:r>
          </a:p>
          <a:p>
            <a:pPr algn="ctr"/>
            <a:r>
              <a:rPr lang="ru-RU" sz="11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+5,7%</a:t>
            </a:r>
            <a:endParaRPr lang="ru-RU" sz="11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5135418" y="720256"/>
            <a:ext cx="11619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-8 млн. руб.</a:t>
            </a:r>
          </a:p>
          <a:p>
            <a:pPr algn="ctr"/>
            <a:r>
              <a:rPr lang="ru-RU" sz="11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-5,8%</a:t>
            </a:r>
            <a:endParaRPr lang="ru-RU" sz="11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4" name="Прямая со стрелкой 23"/>
          <p:cNvCxnSpPr/>
          <p:nvPr/>
        </p:nvCxnSpPr>
        <p:spPr>
          <a:xfrm>
            <a:off x="7222836" y="2062579"/>
            <a:ext cx="563419" cy="110443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622594866"/>
      </p:ext>
    </p:extLst>
  </p:cSld>
  <p:clrMapOvr>
    <a:masterClrMapping/>
  </p:clrMapOvr>
  <p:transition>
    <p:dissolv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142240" y="67979"/>
            <a:ext cx="7778775" cy="64633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ru-RU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 безвозмездных поступлений </a:t>
            </a:r>
            <a:r>
              <a:rPr lang="ru-RU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бюджете муниципального образования Слюдянский район</a:t>
            </a:r>
            <a:r>
              <a:rPr lang="ru-RU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</a:t>
            </a:r>
            <a:r>
              <a:rPr lang="ru-RU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2017-2020 годах (тыс.руб.)</a:t>
            </a:r>
            <a:endParaRPr lang="ru-RU" sz="18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682038" y="6578918"/>
            <a:ext cx="461962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7FD1E93-168C-4E3F-B839-29F00AE4705B}" type="slidenum">
              <a:rPr lang="ru-RU" smtClean="0"/>
              <a:pPr>
                <a:defRPr/>
              </a:pPr>
              <a:t>22</a:t>
            </a:fld>
            <a:endParaRPr lang="ru-RU" dirty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/>
          </p:nvPr>
        </p:nvGraphicFramePr>
        <p:xfrm>
          <a:off x="142240" y="981340"/>
          <a:ext cx="8900160" cy="2862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32660"/>
                <a:gridCol w="1591875"/>
                <a:gridCol w="1591875"/>
                <a:gridCol w="1591875"/>
                <a:gridCol w="1591875"/>
              </a:tblGrid>
              <a:tr h="56193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Показатель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Оценка 2017 год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Прогноз 2018 год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Прогноз 2019</a:t>
                      </a:r>
                      <a:r>
                        <a:rPr lang="ru-RU" sz="1400" b="1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400" dirty="0" smtClean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Прогноз 2020 год</a:t>
                      </a:r>
                      <a:endParaRPr lang="ru-RU" sz="1400" dirty="0" smtClean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28096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Дотации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48</a:t>
                      </a:r>
                      <a:r>
                        <a:rPr lang="ru-RU" sz="1400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865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98 020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39</a:t>
                      </a:r>
                      <a:r>
                        <a:rPr lang="ru-RU" sz="1400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279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38 977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  <a:tr h="28096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Субсидии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182 550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80 662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42 255</a:t>
                      </a:r>
                      <a:endParaRPr lang="ru-RU" sz="14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44 967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  <a:tr h="28096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Субвенции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464 840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494 194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494 037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494 043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  <a:tr h="28096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Иные МБТ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4 995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5 392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5 392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ru-RU" sz="1400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392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  <a:tr h="47058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Возврат остатков МБТ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BatangChe" panose="02030609000101010101" pitchFamily="49" charset="-127"/>
                          <a:cs typeface="Times New Roman" panose="02020603050405020304" pitchFamily="18" charset="0"/>
                        </a:rPr>
                        <a:t>-55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BatangChe" panose="02030609000101010101" pitchFamily="49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0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0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0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  <a:tr h="70588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Всего безвозмездных поступлений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701 195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678 268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580 963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583 379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" name="Диаграмма 4"/>
          <p:cNvGraphicFramePr/>
          <p:nvPr>
            <p:extLst/>
          </p:nvPr>
        </p:nvGraphicFramePr>
        <p:xfrm>
          <a:off x="-108677" y="3542212"/>
          <a:ext cx="9364437" cy="35189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454918" y="4749603"/>
            <a:ext cx="8338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2017 год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739723" y="5144632"/>
            <a:ext cx="8338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2018 год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" descr="C:\Users\econ11\Desktop\Для презентации\slyudyansky_rayon_coa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21724" y="0"/>
            <a:ext cx="622276" cy="782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99445439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682038" y="6533515"/>
            <a:ext cx="461962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7FD1E93-168C-4E3F-B839-29F00AE4705B}" type="slidenum">
              <a:rPr lang="ru-RU" smtClean="0"/>
              <a:pPr>
                <a:defRPr/>
              </a:pPr>
              <a:t>23</a:t>
            </a:fld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0" y="782290"/>
            <a:ext cx="6151418" cy="184665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Дотация на выравнивание уровня бюджетной обеспеченности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размер которой определен в соответствии с методикой утвержденной законом Иркутской области №74-ОЗ 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2018 </a:t>
            </a: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определена в сумме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56 489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рублей, 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2019 год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сумме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39 279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рублей, 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2020 </a:t>
            </a: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сумме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38 977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рублей.</a:t>
            </a:r>
          </a:p>
          <a:p>
            <a:endParaRPr lang="ru-RU" dirty="0"/>
          </a:p>
        </p:txBody>
      </p:sp>
      <p:pic>
        <p:nvPicPr>
          <p:cNvPr id="9218" name="Picture 2" descr="C:\Users\econ11\Desktop\Для презентации\i2PNSXI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4340" y="1426955"/>
            <a:ext cx="3518679" cy="19804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6350" stA="50000" endA="300" endPos="90000" dir="5400000" sy="-100000" algn="bl" rotWithShape="0"/>
          </a:effectLst>
          <a:extLst/>
        </p:spPr>
      </p:pic>
      <p:sp>
        <p:nvSpPr>
          <p:cNvPr id="3" name="Прямоугольник 2"/>
          <p:cNvSpPr/>
          <p:nvPr/>
        </p:nvSpPr>
        <p:spPr>
          <a:xfrm>
            <a:off x="0" y="4205258"/>
            <a:ext cx="569598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Общий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объем субсидии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предусмотренный муниципальному образованию Слюдянский район из областного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бюджета:</a:t>
            </a:r>
          </a:p>
          <a:p>
            <a:r>
              <a:rPr lang="ru-RU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2018 </a:t>
            </a: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80 662 тыс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рублей, 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2019 </a:t>
            </a: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42 255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рублей, 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2020 год</a:t>
            </a:r>
            <a:r>
              <a:rPr lang="ru-RU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44 967 тыс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рублей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-4467" y="5489113"/>
            <a:ext cx="914399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составе субсидий на 2018-2020 годы предусмотрен один вид субсидий – субсидия на выравнивание уровня бюджетной обеспеченности поселений Иркутской области, входящих в состав муниципального района. </a:t>
            </a: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" descr="C:\Users\econ11\Desktop\Для презентации\slyudyansky_rayon_coa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21724" y="0"/>
            <a:ext cx="622276" cy="782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-4467" y="2468330"/>
            <a:ext cx="539880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Дотация бюджетам на поддержку мер по обеспечению сбалансированности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бюджетов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размер которой составил:</a:t>
            </a:r>
          </a:p>
          <a:p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2018 год</a:t>
            </a: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41 531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рублей.</a:t>
            </a:r>
          </a:p>
        </p:txBody>
      </p:sp>
    </p:spTree>
    <p:extLst>
      <p:ext uri="{BB962C8B-B14F-4D97-AF65-F5344CB8AC3E}">
        <p14:creationId xmlns:p14="http://schemas.microsoft.com/office/powerpoint/2010/main" xmlns="" val="2267664625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3524" y="206418"/>
            <a:ext cx="8458200" cy="369454"/>
          </a:xfrm>
        </p:spPr>
        <p:txBody>
          <a:bodyPr/>
          <a:lstStyle/>
          <a:p>
            <a:pPr marL="0" indent="0">
              <a:buNone/>
            </a:pP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Субвенции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бюджете района запланированы в следующих объемах: </a:t>
            </a:r>
            <a:endParaRPr lang="ru-RU" sz="1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1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6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 </a:t>
            </a:r>
            <a:r>
              <a:rPr lang="ru-RU" sz="1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494 194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(+6,3%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предыдущему году), </a:t>
            </a:r>
            <a:endParaRPr lang="en-US" sz="1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6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 </a:t>
            </a:r>
            <a:r>
              <a:rPr lang="ru-RU" sz="1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494 037 тыс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руб.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(-0,1%), </a:t>
            </a:r>
            <a:endParaRPr lang="en-US" sz="1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6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</a:t>
            </a:r>
            <a:r>
              <a:rPr lang="ru-RU" sz="1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494 043 (+0,001%).</a:t>
            </a: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682038" y="6513195"/>
            <a:ext cx="461962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7FD1E93-168C-4E3F-B839-29F00AE4705B}" type="slidenum">
              <a:rPr lang="ru-RU" smtClean="0"/>
              <a:pPr>
                <a:defRPr/>
              </a:pPr>
              <a:t>24</a:t>
            </a:fld>
            <a:endParaRPr lang="ru-RU" dirty="0"/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xmlns="" val="1004515065"/>
              </p:ext>
            </p:extLst>
          </p:nvPr>
        </p:nvGraphicFramePr>
        <p:xfrm>
          <a:off x="63524" y="1864678"/>
          <a:ext cx="9085556" cy="45821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7" name="Picture 2" descr="C:\Users\econ11\Desktop\Для презентации\slyudyansky_rayon_coa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21724" y="0"/>
            <a:ext cx="622276" cy="782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400081742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666480" y="6551613"/>
            <a:ext cx="477520" cy="306387"/>
          </a:xfrm>
        </p:spPr>
        <p:txBody>
          <a:bodyPr/>
          <a:lstStyle/>
          <a:p>
            <a:pPr>
              <a:defRPr/>
            </a:pPr>
            <a:fld id="{C187D504-06E5-4121-9E27-5F2189ABAE9E}" type="slidenum">
              <a:rPr lang="es-ES" altLang="ru-RU" smtClean="0"/>
              <a:pPr>
                <a:defRPr/>
              </a:pPr>
              <a:t>25</a:t>
            </a:fld>
            <a:endParaRPr lang="es-ES" altLang="ru-RU"/>
          </a:p>
        </p:txBody>
      </p:sp>
      <p:sp>
        <p:nvSpPr>
          <p:cNvPr id="5" name="Объект 2"/>
          <p:cNvSpPr txBox="1">
            <a:spLocks/>
          </p:cNvSpPr>
          <p:nvPr/>
        </p:nvSpPr>
        <p:spPr bwMode="auto">
          <a:xfrm>
            <a:off x="0" y="790460"/>
            <a:ext cx="9072880" cy="4298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79388" indent="-179388" algn="l" rtl="0" fontAlgn="base">
              <a:spcBef>
                <a:spcPct val="20000"/>
              </a:spcBef>
              <a:spcAft>
                <a:spcPct val="0"/>
              </a:spcAft>
              <a:buClr>
                <a:srgbClr val="DD7E0E"/>
              </a:buClr>
              <a:buSzPct val="80000"/>
              <a:buFont typeface="Wingdings" pitchFamily="2" charset="2"/>
              <a:buChar char="§"/>
              <a:tabLst>
                <a:tab pos="179388" algn="l"/>
              </a:tabLst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38163" indent="-273050" algn="l" rtl="0" fontAlgn="base">
              <a:spcBef>
                <a:spcPct val="20000"/>
              </a:spcBef>
              <a:spcAft>
                <a:spcPct val="0"/>
              </a:spcAft>
              <a:buClr>
                <a:srgbClr val="DD7E0E"/>
              </a:buClr>
              <a:buFont typeface="Arial" charset="0"/>
              <a:buChar char="–"/>
              <a:defRPr kern="1200">
                <a:solidFill>
                  <a:srgbClr val="404040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717550" indent="-179388" algn="l" rtl="0" fontAlgn="base">
              <a:spcBef>
                <a:spcPct val="20000"/>
              </a:spcBef>
              <a:spcAft>
                <a:spcPct val="0"/>
              </a:spcAft>
              <a:buClr>
                <a:srgbClr val="DD7E0E"/>
              </a:buClr>
              <a:buFont typeface="Arial" charset="0"/>
              <a:buChar char="•"/>
              <a:defRPr sz="1600" kern="1200">
                <a:solidFill>
                  <a:srgbClr val="595959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896938" indent="-179388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rgbClr val="595959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076325" indent="-2730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200" kern="1200">
                <a:solidFill>
                  <a:srgbClr val="595959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Сформированы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основании планируемых поступлений от поселений района на основании заключенных соглашений о передачи осуществления части полномочий поселений исходя из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видов исполняемых полномочий по 8 поселениям района и составляют </a:t>
            </a: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2018-2020 годы 5 392 </a:t>
            </a: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</a:t>
            </a:r>
            <a: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рублей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ежегодно, в том числе:</a:t>
            </a:r>
          </a:p>
          <a:p>
            <a:pPr marL="0" indent="0">
              <a:buNone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Единая диспетчерская служба –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1 275,2 тыс.руб.;</a:t>
            </a:r>
          </a:p>
          <a:p>
            <a:pPr marL="0" indent="0">
              <a:buNone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Организация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осуществление мероприятий по гражданской обороне, защите населения и территорий поселений от ЧС природного и техногенного характера –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288,9 тыс. руб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.;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Организация и осуществление мероприятий по гражданской обороне, защите населения и территорий поселений от ЧС природного и техногенного характера, в части обслуживания многоканальной системы автоматического оповещения спец. абонентов STC-L250 с задействованием каналов связи и систем передачи данных –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695,2 тыс. руб.;</a:t>
            </a:r>
          </a:p>
          <a:p>
            <a:pPr marL="0" indent="0">
              <a:buNone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Организация секретного делопроизводства –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335,1 тыс. руб.;</a:t>
            </a:r>
          </a:p>
          <a:p>
            <a:pPr marL="0" indent="0">
              <a:buNone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Составление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 бюджета поселения, исполнение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 </a:t>
            </a:r>
          </a:p>
          <a:p>
            <a:pPr marL="0" indent="0">
              <a:buNone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поселения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составление отчета об исполнении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 </a:t>
            </a:r>
          </a:p>
          <a:p>
            <a:pPr marL="0" indent="0">
              <a:buNone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поселения в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соответствии с Бюджетным кодексом 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Российской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Федерации –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2 797,7 тыс. руб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1120" y="168625"/>
            <a:ext cx="38411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Иные межбюджетные трансферты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/>
          </a:p>
        </p:txBody>
      </p:sp>
      <p:graphicFrame>
        <p:nvGraphicFramePr>
          <p:cNvPr id="7" name="Схема 6"/>
          <p:cNvGraphicFramePr/>
          <p:nvPr>
            <p:extLst/>
          </p:nvPr>
        </p:nvGraphicFramePr>
        <p:xfrm>
          <a:off x="5200073" y="3186545"/>
          <a:ext cx="4572000" cy="36714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xmlns="" val="1224764779"/>
      </p:ext>
    </p:extLst>
  </p:cSld>
  <p:clrMapOvr>
    <a:masterClrMapping/>
  </p:clrMapOvr>
  <p:transition>
    <p:dissolv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http://sport.pnzreg.ru/files/sport_pnzreg_ru/2017/april/spor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72640" y="4867288"/>
            <a:ext cx="1778000" cy="1400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598" y="0"/>
            <a:ext cx="7555984" cy="694481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БЮДЖЕТА </a:t>
            </a:r>
            <a:endParaRPr lang="ru-RU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85127" y="2560320"/>
            <a:ext cx="8773610" cy="2048719"/>
          </a:xfrm>
        </p:spPr>
        <p:txBody>
          <a:bodyPr/>
          <a:lstStyle/>
          <a:p>
            <a:pPr algn="ctr">
              <a:buNone/>
            </a:pPr>
            <a:r>
              <a:rPr lang="ru-RU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какие цели расходуются средства бюджета?</a:t>
            </a:r>
          </a:p>
          <a:p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функционирование учреждений социальной сферы (образования, культуры, физкультуры и 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спорта и др</a:t>
            </a: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.) и органов 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местного </a:t>
            </a: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самоуправления;</a:t>
            </a:r>
          </a:p>
          <a:p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социальное обеспечение населения (выплату пенсий, пособий, льгот и т.д.);</a:t>
            </a:r>
          </a:p>
          <a:p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субсидии населению на оплату жилья и услуг жилищно-коммунального хозяйства;</a:t>
            </a:r>
          </a:p>
          <a:p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другие государственные нужды (межбюджетные трансферты передаваемые бюджетам поселений и т.д.)</a:t>
            </a:r>
            <a:endParaRPr lang="ru-RU" sz="14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691977" y="6526351"/>
            <a:ext cx="461962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7FD1E93-168C-4E3F-B839-29F00AE4705B}" type="slidenum">
              <a:rPr lang="ru-RU" smtClean="0"/>
              <a:pPr>
                <a:defRPr/>
              </a:pPr>
              <a:t>26</a:t>
            </a:fld>
            <a:endParaRPr lang="ru-RU" dirty="0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254643" y="914400"/>
            <a:ext cx="8679807" cy="164592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/>
          <a:p>
            <a:pPr lvl="0" algn="just">
              <a:defRPr/>
            </a:pPr>
            <a:r>
              <a:rPr kumimoji="0" lang="ru-RU" i="0" u="none" strike="noStrike" kern="1200" cap="none" spc="0" normalizeH="0" baseline="0" noProof="0" dirty="0" smtClean="0">
                <a:ln>
                  <a:noFill/>
                </a:ln>
                <a:uLnTx/>
                <a:uFillTx/>
                <a:latin typeface="Times New Roman" panose="02020603050405020304" pitchFamily="18" charset="0"/>
                <a:ea typeface="+mj-ea"/>
                <a:cs typeface="Times New Roman" pitchFamily="18" charset="0"/>
              </a:rPr>
              <a:t>Расходы бюджета - это средства, выплачиваемые из бюджета на реализацию расходных обязательств муниципального образования Слюдянский район, то есть расходов, необходимость которых установлена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муниципальными правовыми актами органов местного самоуправления в соответствии с федеральными законами (законами субъекта Российской Федерации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kumimoji="0" lang="ru-RU" i="0" u="none" strike="noStrike" kern="1200" cap="none" spc="0" normalizeH="0" baseline="0" noProof="0" dirty="0">
              <a:ln>
                <a:noFill/>
              </a:ln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12" name="Picture 2" descr="C:\Users\econ11\Desktop\Для презентации\slyudyansky_rayon_coa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21724" y="0"/>
            <a:ext cx="622276" cy="782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://19aksay.detkin-club.ru/images/about/1zvtqhe_57088d8dda62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838700"/>
            <a:ext cx="1287145" cy="1458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www.yarnews.net/files/1/1000/5407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59815" y="4838700"/>
            <a:ext cx="1348105" cy="1458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8" descr="http://www.perito.co.in/wp-content/uploads/2016/03/Recruitment-Service-Companies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10" descr="http://www.perito.co.in/wp-content/uploads/2016/03/Recruitment-Service-Companies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108" name="Picture 12" descr="http://invaop.ru/upload/medialibrary/a63/a63eeab840f6c45fbc1524bd386cba5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50640" y="4957162"/>
            <a:ext cx="1958654" cy="1339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9" name="Picture 13" descr="C:\Users\kazna17\Desktop\kak-poluchit-subsidiyu-768x51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09294" y="4867288"/>
            <a:ext cx="1807743" cy="1458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11" name="Picture 15" descr="http://www.interbuh.com.ua/uploads/images/category/other/%D0%B7%D0%BD%D0%B0%D0%BA%D0%B8/article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74601" y="4957162"/>
            <a:ext cx="1569399" cy="1569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517037399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799" y="81023"/>
            <a:ext cx="7479227" cy="599697"/>
          </a:xfrm>
        </p:spPr>
        <p:txBody>
          <a:bodyPr>
            <a:noAutofit/>
          </a:bodyPr>
          <a:lstStyle/>
          <a:p>
            <a:pPr algn="ctr"/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Структура расходов бюджета муниципального образования </a:t>
            </a:r>
            <a:r>
              <a:rPr lang="ru-RU" sz="1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людянский район на 2018 год и плановый период 2019 и 2020 годов</a:t>
            </a:r>
            <a:endParaRPr lang="ru-RU" sz="1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542467" y="6523314"/>
            <a:ext cx="609600" cy="334686"/>
          </a:xfrm>
          <a:prstGeom prst="rect">
            <a:avLst/>
          </a:prstGeom>
        </p:spPr>
        <p:txBody>
          <a:bodyPr/>
          <a:lstStyle/>
          <a:p>
            <a:r>
              <a:rPr lang="ru-RU" dirty="0" smtClean="0"/>
              <a:t>27</a:t>
            </a:r>
            <a:endParaRPr lang="ru-RU" dirty="0"/>
          </a:p>
        </p:txBody>
      </p:sp>
      <p:pic>
        <p:nvPicPr>
          <p:cNvPr id="6" name="Picture 7" descr="Физ-р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67400" y="995862"/>
            <a:ext cx="717550" cy="663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 descr="Долг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14463" y="995862"/>
            <a:ext cx="726884" cy="654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9" descr="ЖКХ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23827" y="995862"/>
            <a:ext cx="719137" cy="671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2" descr="Культура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60598" y="990781"/>
            <a:ext cx="720725" cy="666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3" descr="МБТ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7224" y="990781"/>
            <a:ext cx="775335" cy="654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4" descr="нац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60890" y="990781"/>
            <a:ext cx="647700" cy="629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5" descr="нац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47164" y="995862"/>
            <a:ext cx="647700" cy="656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6" descr="ОБРАЗОВАНИЕ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41052" y="990781"/>
            <a:ext cx="719137" cy="680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7" descr="Общегос-е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0799" y="990781"/>
            <a:ext cx="719137" cy="661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8" descr="СМИ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71739" y="990782"/>
            <a:ext cx="758676" cy="66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9" descr="Соц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76654" y="990781"/>
            <a:ext cx="788987" cy="676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 Box 21"/>
          <p:cNvSpPr txBox="1">
            <a:spLocks noChangeArrowheads="1"/>
          </p:cNvSpPr>
          <p:nvPr/>
        </p:nvSpPr>
        <p:spPr bwMode="auto">
          <a:xfrm>
            <a:off x="90799" y="1920242"/>
            <a:ext cx="1079500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  <a:effectLst/>
          <a:extLst/>
        </p:spPr>
        <p:txBody>
          <a:bodyPr>
            <a:spAutoFit/>
          </a:bodyPr>
          <a:lstStyle>
            <a:defPPr>
              <a:defRPr lang="ru-RU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 b="1" dirty="0">
                <a:latin typeface="Times New Roman" pitchFamily="18" charset="0"/>
                <a:cs typeface="Times New Roman" pitchFamily="18" charset="0"/>
              </a:rPr>
              <a:t>Общегосударст-венные вопрос</a:t>
            </a:r>
            <a:r>
              <a:rPr lang="ru-RU" altLang="ru-RU" b="1" dirty="0">
                <a:latin typeface="Times New Roman" pitchFamily="18" charset="0"/>
              </a:rPr>
              <a:t>ы</a:t>
            </a:r>
          </a:p>
        </p:txBody>
      </p:sp>
      <p:sp>
        <p:nvSpPr>
          <p:cNvPr id="19" name="Text Box 26"/>
          <p:cNvSpPr txBox="1">
            <a:spLocks noChangeArrowheads="1"/>
          </p:cNvSpPr>
          <p:nvPr/>
        </p:nvSpPr>
        <p:spPr bwMode="auto">
          <a:xfrm>
            <a:off x="675759" y="2433004"/>
            <a:ext cx="1298575" cy="66675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accent1">
                <a:lumMod val="50000"/>
              </a:schemeClr>
            </a:solidFill>
            <a:miter lim="800000"/>
            <a:headEnd/>
            <a:tailEnd/>
          </a:ln>
          <a:effectLst/>
          <a:extLst/>
        </p:spPr>
        <p:txBody>
          <a:bodyPr>
            <a:spAutoFit/>
          </a:bodyPr>
          <a:lstStyle>
            <a:defPPr>
              <a:defRPr lang="ru-RU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 b="1" dirty="0">
                <a:latin typeface="Times New Roman" pitchFamily="18" charset="0"/>
              </a:rPr>
              <a:t>Национальная безопасность и правоохранительная деятельность</a:t>
            </a:r>
          </a:p>
        </p:txBody>
      </p:sp>
      <p:sp>
        <p:nvSpPr>
          <p:cNvPr id="20" name="Text Box 28"/>
          <p:cNvSpPr txBox="1">
            <a:spLocks noChangeArrowheads="1"/>
          </p:cNvSpPr>
          <p:nvPr/>
        </p:nvSpPr>
        <p:spPr bwMode="auto">
          <a:xfrm>
            <a:off x="1608590" y="1925004"/>
            <a:ext cx="1079500" cy="393700"/>
          </a:xfrm>
          <a:prstGeom prst="rect">
            <a:avLst/>
          </a:prstGeom>
          <a:solidFill>
            <a:srgbClr val="99CC00"/>
          </a:solidFill>
          <a:ln w="28575">
            <a:solidFill>
              <a:srgbClr val="10A40C"/>
            </a:solidFill>
            <a:miter lim="800000"/>
            <a:headEnd/>
            <a:tailEnd/>
          </a:ln>
          <a:effectLst/>
          <a:extLst/>
        </p:spPr>
        <p:txBody>
          <a:bodyPr>
            <a:spAutoFit/>
          </a:bodyPr>
          <a:lstStyle>
            <a:defPPr>
              <a:defRPr lang="ru-RU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 b="1" dirty="0">
                <a:latin typeface="Times New Roman" pitchFamily="18" charset="0"/>
              </a:rPr>
              <a:t>Национальная экономика</a:t>
            </a:r>
          </a:p>
        </p:txBody>
      </p:sp>
      <p:sp>
        <p:nvSpPr>
          <p:cNvPr id="21" name="Text Box 33"/>
          <p:cNvSpPr txBox="1">
            <a:spLocks noChangeArrowheads="1"/>
          </p:cNvSpPr>
          <p:nvPr/>
        </p:nvSpPr>
        <p:spPr bwMode="auto">
          <a:xfrm>
            <a:off x="2276087" y="2501266"/>
            <a:ext cx="1214826" cy="2308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>
            <a:defPPr>
              <a:defRPr lang="ru-RU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 b="1" dirty="0" smtClean="0">
                <a:latin typeface="Times New Roman" pitchFamily="18" charset="0"/>
              </a:rPr>
              <a:t>Здравоохранение</a:t>
            </a:r>
            <a:endParaRPr lang="ru-RU" altLang="ru-RU" b="1" dirty="0">
              <a:latin typeface="Times New Roman" pitchFamily="18" charset="0"/>
            </a:endParaRPr>
          </a:p>
        </p:txBody>
      </p:sp>
      <p:sp>
        <p:nvSpPr>
          <p:cNvPr id="22" name="Text Box 36"/>
          <p:cNvSpPr txBox="1">
            <a:spLocks noChangeArrowheads="1"/>
          </p:cNvSpPr>
          <p:nvPr/>
        </p:nvSpPr>
        <p:spPr bwMode="auto">
          <a:xfrm>
            <a:off x="3197382" y="1932942"/>
            <a:ext cx="1006475" cy="257175"/>
          </a:xfrm>
          <a:prstGeom prst="rect">
            <a:avLst/>
          </a:prstGeom>
          <a:solidFill>
            <a:srgbClr val="C00000"/>
          </a:solidFill>
          <a:ln w="28575">
            <a:solidFill>
              <a:srgbClr val="CC3300"/>
            </a:solidFill>
            <a:miter lim="800000"/>
            <a:headEnd/>
            <a:tailEnd/>
          </a:ln>
          <a:effectLst/>
          <a:extLst/>
        </p:spPr>
        <p:txBody>
          <a:bodyPr>
            <a:spAutoFit/>
          </a:bodyPr>
          <a:lstStyle>
            <a:defPPr>
              <a:defRPr lang="ru-RU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 b="1" dirty="0">
                <a:latin typeface="Times New Roman" pitchFamily="18" charset="0"/>
              </a:rPr>
              <a:t>Образование</a:t>
            </a:r>
          </a:p>
        </p:txBody>
      </p:sp>
      <p:sp>
        <p:nvSpPr>
          <p:cNvPr id="23" name="Text Box 39"/>
          <p:cNvSpPr txBox="1">
            <a:spLocks noChangeArrowheads="1"/>
          </p:cNvSpPr>
          <p:nvPr/>
        </p:nvSpPr>
        <p:spPr bwMode="auto">
          <a:xfrm>
            <a:off x="3854450" y="2501266"/>
            <a:ext cx="1149350" cy="393700"/>
          </a:xfrm>
          <a:prstGeom prst="rect">
            <a:avLst/>
          </a:prstGeom>
          <a:solidFill>
            <a:srgbClr val="CC0099"/>
          </a:solidFill>
          <a:ln w="28575">
            <a:solidFill>
              <a:srgbClr val="7030A0"/>
            </a:solidFill>
            <a:miter lim="800000"/>
            <a:headEnd/>
            <a:tailEnd/>
          </a:ln>
          <a:effectLst/>
          <a:extLst/>
        </p:spPr>
        <p:txBody>
          <a:bodyPr>
            <a:spAutoFit/>
          </a:bodyPr>
          <a:lstStyle>
            <a:defPPr>
              <a:defRPr lang="ru-RU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 b="1" dirty="0">
                <a:latin typeface="Times New Roman" pitchFamily="18" charset="0"/>
              </a:rPr>
              <a:t>Культура, кинематография</a:t>
            </a:r>
          </a:p>
        </p:txBody>
      </p:sp>
      <p:sp>
        <p:nvSpPr>
          <p:cNvPr id="24" name="Text Box 42"/>
          <p:cNvSpPr txBox="1">
            <a:spLocks noChangeArrowheads="1"/>
          </p:cNvSpPr>
          <p:nvPr/>
        </p:nvSpPr>
        <p:spPr bwMode="auto">
          <a:xfrm>
            <a:off x="4716462" y="1920242"/>
            <a:ext cx="1150938" cy="393700"/>
          </a:xfrm>
          <a:prstGeom prst="rect">
            <a:avLst/>
          </a:prstGeom>
          <a:solidFill>
            <a:srgbClr val="DDDDDD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 b="1" dirty="0">
                <a:latin typeface="Times New Roman" pitchFamily="18" charset="0"/>
              </a:rPr>
              <a:t>Социальная политика</a:t>
            </a:r>
          </a:p>
        </p:txBody>
      </p:sp>
      <p:sp>
        <p:nvSpPr>
          <p:cNvPr id="25" name="Text Box 43"/>
          <p:cNvSpPr txBox="1">
            <a:spLocks noChangeArrowheads="1"/>
          </p:cNvSpPr>
          <p:nvPr/>
        </p:nvSpPr>
        <p:spPr bwMode="auto">
          <a:xfrm>
            <a:off x="5553988" y="2543731"/>
            <a:ext cx="1150938" cy="3937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2">
                <a:lumMod val="50000"/>
              </a:schemeClr>
            </a:solidFill>
            <a:miter lim="800000"/>
            <a:headEnd/>
            <a:tailEnd/>
          </a:ln>
          <a:effectLst/>
          <a:extLst/>
        </p:spPr>
        <p:txBody>
          <a:bodyPr>
            <a:spAutoFit/>
          </a:bodyPr>
          <a:lstStyle>
            <a:defPPr>
              <a:defRPr lang="ru-RU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 b="1" dirty="0">
                <a:latin typeface="Times New Roman" pitchFamily="18" charset="0"/>
              </a:rPr>
              <a:t>Физическая культура и спорт</a:t>
            </a:r>
          </a:p>
        </p:txBody>
      </p:sp>
      <p:sp>
        <p:nvSpPr>
          <p:cNvPr id="26" name="Text Box 46"/>
          <p:cNvSpPr txBox="1">
            <a:spLocks noChangeArrowheads="1"/>
          </p:cNvSpPr>
          <p:nvPr/>
        </p:nvSpPr>
        <p:spPr bwMode="auto">
          <a:xfrm>
            <a:off x="6337810" y="1920242"/>
            <a:ext cx="1296987" cy="393700"/>
          </a:xfrm>
          <a:prstGeom prst="rect">
            <a:avLst/>
          </a:prstGeom>
          <a:solidFill>
            <a:srgbClr val="009999"/>
          </a:solidFill>
          <a:ln w="28575">
            <a:solidFill>
              <a:schemeClr val="accent1">
                <a:lumMod val="50000"/>
              </a:schemeClr>
            </a:solidFill>
            <a:miter lim="800000"/>
            <a:headEnd/>
            <a:tailEnd/>
          </a:ln>
          <a:effectLst/>
          <a:extLst/>
        </p:spPr>
        <p:txBody>
          <a:bodyPr>
            <a:spAutoFit/>
          </a:bodyPr>
          <a:lstStyle>
            <a:defPPr>
              <a:defRPr lang="ru-RU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 b="1" dirty="0">
                <a:latin typeface="Times New Roman" pitchFamily="18" charset="0"/>
              </a:rPr>
              <a:t>Средства массовой информации</a:t>
            </a:r>
          </a:p>
        </p:txBody>
      </p:sp>
      <p:sp>
        <p:nvSpPr>
          <p:cNvPr id="27" name="Text Box 48"/>
          <p:cNvSpPr txBox="1">
            <a:spLocks noChangeArrowheads="1"/>
          </p:cNvSpPr>
          <p:nvPr/>
        </p:nvSpPr>
        <p:spPr bwMode="auto">
          <a:xfrm>
            <a:off x="7129463" y="2501266"/>
            <a:ext cx="1295400" cy="666750"/>
          </a:xfrm>
          <a:prstGeom prst="rect">
            <a:avLst/>
          </a:prstGeom>
          <a:solidFill>
            <a:srgbClr val="CC6600"/>
          </a:solidFill>
          <a:ln w="28575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ffectLst/>
          <a:extLst/>
        </p:spPr>
        <p:txBody>
          <a:bodyPr>
            <a:spAutoFit/>
          </a:bodyPr>
          <a:lstStyle>
            <a:defPPr>
              <a:defRPr lang="ru-RU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 b="1" dirty="0">
                <a:latin typeface="Times New Roman" pitchFamily="18" charset="0"/>
              </a:rPr>
              <a:t>Обслуживание государственного и муниципального долга</a:t>
            </a:r>
          </a:p>
        </p:txBody>
      </p:sp>
      <p:sp>
        <p:nvSpPr>
          <p:cNvPr id="28" name="Text Box 50"/>
          <p:cNvSpPr txBox="1">
            <a:spLocks noChangeArrowheads="1"/>
          </p:cNvSpPr>
          <p:nvPr/>
        </p:nvSpPr>
        <p:spPr bwMode="auto">
          <a:xfrm>
            <a:off x="7973059" y="1920242"/>
            <a:ext cx="1079500" cy="3937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accent2">
                <a:lumMod val="20000"/>
                <a:lumOff val="80000"/>
              </a:schemeClr>
            </a:solidFill>
            <a:miter lim="800000"/>
            <a:headEnd/>
            <a:tailEnd/>
          </a:ln>
          <a:effectLst/>
          <a:extLst/>
        </p:spPr>
        <p:txBody>
          <a:bodyPr>
            <a:spAutoFit/>
          </a:bodyPr>
          <a:lstStyle>
            <a:defPPr>
              <a:defRPr lang="ru-RU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 b="1" dirty="0">
                <a:latin typeface="Times New Roman" pitchFamily="18" charset="0"/>
              </a:rPr>
              <a:t>Межбюджетные трансферты</a:t>
            </a:r>
          </a:p>
        </p:txBody>
      </p:sp>
      <p:sp>
        <p:nvSpPr>
          <p:cNvPr id="29" name="Rectangle 15"/>
          <p:cNvSpPr>
            <a:spLocks noChangeArrowheads="1"/>
          </p:cNvSpPr>
          <p:nvPr/>
        </p:nvSpPr>
        <p:spPr bwMode="auto">
          <a:xfrm>
            <a:off x="342904" y="3453766"/>
            <a:ext cx="8459782" cy="51752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50000"/>
              </a:schemeClr>
            </a:solidFill>
          </a:ln>
          <a:ex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>
            <a:defPPr>
              <a:defRPr lang="ru-RU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400" b="1" dirty="0" smtClean="0">
                <a:latin typeface="Times New Roman" pitchFamily="18" charset="0"/>
              </a:rPr>
              <a:t>Каждый из разделов классификации имеет перечень подразделов, которые отражают основные направления реализации соответствующей функции</a:t>
            </a:r>
          </a:p>
        </p:txBody>
      </p:sp>
      <p:sp>
        <p:nvSpPr>
          <p:cNvPr id="30" name="Rectangle 29"/>
          <p:cNvSpPr>
            <a:spLocks noChangeArrowheads="1"/>
          </p:cNvSpPr>
          <p:nvPr/>
        </p:nvSpPr>
        <p:spPr bwMode="auto">
          <a:xfrm>
            <a:off x="268768" y="4166242"/>
            <a:ext cx="4252193" cy="160043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2">
                <a:lumMod val="50000"/>
              </a:schemeClr>
            </a:solidFill>
          </a:ln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>
            <a:defPPr>
              <a:defRPr lang="ru-RU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sz="1400" b="1" dirty="0" smtClean="0">
                <a:latin typeface="Times New Roman" pitchFamily="18" charset="0"/>
              </a:rPr>
              <a:t>Например, в составе раздела «Образование», </a:t>
            </a:r>
          </a:p>
          <a:p>
            <a:pPr>
              <a:defRPr/>
            </a:pPr>
            <a:r>
              <a:rPr lang="ru-RU" sz="1400" b="1" dirty="0" smtClean="0">
                <a:latin typeface="Times New Roman" pitchFamily="18" charset="0"/>
              </a:rPr>
              <a:t>в том числе, выделяются:</a:t>
            </a:r>
          </a:p>
          <a:p>
            <a:pPr>
              <a:defRPr/>
            </a:pPr>
            <a:r>
              <a:rPr lang="ru-RU" sz="1400" dirty="0" smtClean="0">
                <a:latin typeface="Times New Roman" pitchFamily="18" charset="0"/>
              </a:rPr>
              <a:t> -</a:t>
            </a:r>
            <a:r>
              <a:rPr lang="ru-RU" sz="1400" b="1" dirty="0" smtClean="0">
                <a:latin typeface="Times New Roman" pitchFamily="18" charset="0"/>
              </a:rPr>
              <a:t> дошкольное образование; </a:t>
            </a:r>
          </a:p>
          <a:p>
            <a:pPr>
              <a:buFontTx/>
              <a:buChar char="-"/>
              <a:defRPr/>
            </a:pPr>
            <a:r>
              <a:rPr lang="ru-RU" sz="1400" b="1" dirty="0" smtClean="0">
                <a:latin typeface="Times New Roman" pitchFamily="18" charset="0"/>
              </a:rPr>
              <a:t> общее образование;</a:t>
            </a:r>
          </a:p>
          <a:p>
            <a:pPr>
              <a:buFontTx/>
              <a:buChar char="-"/>
              <a:defRPr/>
            </a:pPr>
            <a:r>
              <a:rPr lang="ru-RU" sz="1400" b="1" dirty="0" smtClean="0">
                <a:latin typeface="Times New Roman" pitchFamily="18" charset="0"/>
              </a:rPr>
              <a:t>дополнительное образование; </a:t>
            </a:r>
          </a:p>
          <a:p>
            <a:pPr>
              <a:buFontTx/>
              <a:buChar char="-"/>
              <a:defRPr/>
            </a:pPr>
            <a:r>
              <a:rPr lang="ru-RU" sz="1400" b="1" dirty="0" smtClean="0">
                <a:latin typeface="Times New Roman" pitchFamily="18" charset="0"/>
              </a:rPr>
              <a:t> молодежная политика и оздоровление детей;</a:t>
            </a:r>
          </a:p>
          <a:p>
            <a:pPr>
              <a:defRPr/>
            </a:pPr>
            <a:r>
              <a:rPr lang="ru-RU" sz="1400" dirty="0" smtClean="0">
                <a:latin typeface="Times New Roman" pitchFamily="18" charset="0"/>
              </a:rPr>
              <a:t>-</a:t>
            </a:r>
            <a:r>
              <a:rPr lang="ru-RU" sz="1400" b="1" dirty="0" smtClean="0">
                <a:latin typeface="Times New Roman" pitchFamily="18" charset="0"/>
              </a:rPr>
              <a:t> другие вопросы в области образования</a:t>
            </a:r>
          </a:p>
        </p:txBody>
      </p:sp>
      <p:sp>
        <p:nvSpPr>
          <p:cNvPr id="31" name="Rectangle 30"/>
          <p:cNvSpPr>
            <a:spLocks noChangeArrowheads="1"/>
          </p:cNvSpPr>
          <p:nvPr/>
        </p:nvSpPr>
        <p:spPr bwMode="auto">
          <a:xfrm rot="10800000" flipV="1">
            <a:off x="4647208" y="4166242"/>
            <a:ext cx="4200059" cy="1446550"/>
          </a:xfrm>
          <a:prstGeom prst="rect">
            <a:avLst/>
          </a:prstGeom>
          <a:solidFill>
            <a:srgbClr val="CCFFFF"/>
          </a:solidFill>
          <a:ln>
            <a:solidFill>
              <a:srgbClr val="00B0F0"/>
            </a:solidFill>
          </a:ln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ru-RU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just">
              <a:defRPr/>
            </a:pPr>
            <a:r>
              <a:rPr lang="ru-RU" sz="1400" b="1" dirty="0" smtClean="0">
                <a:latin typeface="Times New Roman" pitchFamily="18" charset="0"/>
              </a:rPr>
              <a:t>Полный  перечень     разделов и подразделов классификации расходов  бюджетов  приведен в статье 21 Бюджетного кодекса     Российской      Федерации</a:t>
            </a:r>
          </a:p>
          <a:p>
            <a:pPr>
              <a:defRPr/>
            </a:pPr>
            <a:endParaRPr lang="ru-RU" sz="1400" b="1" dirty="0" smtClean="0">
              <a:latin typeface="Times New Roman" pitchFamily="18" charset="0"/>
            </a:endParaRPr>
          </a:p>
          <a:p>
            <a:pPr>
              <a:defRPr/>
            </a:pPr>
            <a:r>
              <a:rPr lang="ru-RU" sz="1800" b="1" dirty="0" smtClean="0">
                <a:latin typeface="Times New Roman" pitchFamily="18" charset="0"/>
              </a:rPr>
              <a:t>    </a:t>
            </a:r>
          </a:p>
        </p:txBody>
      </p:sp>
      <p:cxnSp>
        <p:nvCxnSpPr>
          <p:cNvPr id="33" name="Прямая соединительная линия 32"/>
          <p:cNvCxnSpPr/>
          <p:nvPr/>
        </p:nvCxnSpPr>
        <p:spPr>
          <a:xfrm>
            <a:off x="450367" y="1671004"/>
            <a:ext cx="0" cy="22865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/>
          <p:cNvCxnSpPr>
            <a:stCxn id="12" idx="2"/>
            <a:endCxn id="19" idx="0"/>
          </p:cNvCxnSpPr>
          <p:nvPr/>
        </p:nvCxnSpPr>
        <p:spPr>
          <a:xfrm>
            <a:off x="1284740" y="1620225"/>
            <a:ext cx="40307" cy="81277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единительная линия 48"/>
          <p:cNvCxnSpPr>
            <a:stCxn id="13" idx="2"/>
          </p:cNvCxnSpPr>
          <p:nvPr/>
        </p:nvCxnSpPr>
        <p:spPr>
          <a:xfrm>
            <a:off x="2071014" y="1652372"/>
            <a:ext cx="22097" cy="26787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/>
          <p:cNvCxnSpPr/>
          <p:nvPr/>
        </p:nvCxnSpPr>
        <p:spPr>
          <a:xfrm>
            <a:off x="2883500" y="1652372"/>
            <a:ext cx="32316" cy="84889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Прямая соединительная линия 58"/>
          <p:cNvCxnSpPr>
            <a:stCxn id="14" idx="2"/>
            <a:endCxn id="22" idx="0"/>
          </p:cNvCxnSpPr>
          <p:nvPr/>
        </p:nvCxnSpPr>
        <p:spPr>
          <a:xfrm flipH="1">
            <a:off x="3700620" y="1671004"/>
            <a:ext cx="1" cy="2619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Прямая соединительная линия 60"/>
          <p:cNvCxnSpPr>
            <a:stCxn id="10" idx="2"/>
            <a:endCxn id="23" idx="0"/>
          </p:cNvCxnSpPr>
          <p:nvPr/>
        </p:nvCxnSpPr>
        <p:spPr>
          <a:xfrm flipH="1">
            <a:off x="4429125" y="1657351"/>
            <a:ext cx="91836" cy="84391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Прямая соединительная линия 62"/>
          <p:cNvCxnSpPr>
            <a:stCxn id="17" idx="2"/>
          </p:cNvCxnSpPr>
          <p:nvPr/>
        </p:nvCxnSpPr>
        <p:spPr>
          <a:xfrm>
            <a:off x="5371148" y="1666876"/>
            <a:ext cx="0" cy="23278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Прямая соединительная линия 64"/>
          <p:cNvCxnSpPr>
            <a:stCxn id="6" idx="2"/>
            <a:endCxn id="25" idx="0"/>
          </p:cNvCxnSpPr>
          <p:nvPr/>
        </p:nvCxnSpPr>
        <p:spPr>
          <a:xfrm flipH="1">
            <a:off x="6129457" y="1659593"/>
            <a:ext cx="96718" cy="8841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Прямая соединительная линия 66"/>
          <p:cNvCxnSpPr>
            <a:stCxn id="16" idx="2"/>
            <a:endCxn id="26" idx="0"/>
          </p:cNvCxnSpPr>
          <p:nvPr/>
        </p:nvCxnSpPr>
        <p:spPr>
          <a:xfrm flipH="1">
            <a:off x="6986304" y="1657670"/>
            <a:ext cx="64773" cy="26257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Прямая соединительная линия 68"/>
          <p:cNvCxnSpPr>
            <a:endCxn id="27" idx="0"/>
          </p:cNvCxnSpPr>
          <p:nvPr/>
        </p:nvCxnSpPr>
        <p:spPr>
          <a:xfrm>
            <a:off x="7777163" y="1671004"/>
            <a:ext cx="0" cy="83026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Прямая соединительная линия 70"/>
          <p:cNvCxnSpPr>
            <a:stCxn id="11" idx="2"/>
            <a:endCxn id="28" idx="0"/>
          </p:cNvCxnSpPr>
          <p:nvPr/>
        </p:nvCxnSpPr>
        <p:spPr>
          <a:xfrm flipH="1">
            <a:off x="8512809" y="1645624"/>
            <a:ext cx="152083" cy="27461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Picture 2" descr="C:\Users\econ11\Desktop\Для презентации\slyudyansky_rayon_coa.gif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21724" y="0"/>
            <a:ext cx="622276" cy="782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8012620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7711440" cy="721359"/>
          </a:xfrm>
        </p:spPr>
        <p:txBody>
          <a:bodyPr>
            <a:noAutofit/>
          </a:bodyPr>
          <a:lstStyle/>
          <a:p>
            <a:pPr algn="ctr"/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Структура расходов бюджета муниципального образования Слюдянский район на 2018 год и плановый период 2019 и 2020 годов</a:t>
            </a:r>
            <a:endParaRPr lang="ru-RU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682038" y="6576047"/>
            <a:ext cx="461962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7FD1E93-168C-4E3F-B839-29F00AE4705B}" type="slidenum">
              <a:rPr lang="ru-RU" smtClean="0"/>
              <a:pPr>
                <a:defRPr/>
              </a:pPr>
              <a:t>28</a:t>
            </a:fld>
            <a:endParaRPr lang="ru-RU" dirty="0"/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xmlns="" val="2884096754"/>
              </p:ext>
            </p:extLst>
          </p:nvPr>
        </p:nvGraphicFramePr>
        <p:xfrm>
          <a:off x="4308983" y="682676"/>
          <a:ext cx="4702138" cy="59721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xmlns="" val="3344516773"/>
              </p:ext>
            </p:extLst>
          </p:nvPr>
        </p:nvGraphicFramePr>
        <p:xfrm>
          <a:off x="6482993" y="802640"/>
          <a:ext cx="2661007" cy="3271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xmlns="" val="1812497092"/>
              </p:ext>
            </p:extLst>
          </p:nvPr>
        </p:nvGraphicFramePr>
        <p:xfrm>
          <a:off x="6400800" y="3165792"/>
          <a:ext cx="2743200" cy="32880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1" name="Picture 2" descr="C:\Users\econ11\Desktop\Для презентации\slyudyansky_rayon_coa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21719" y="0"/>
            <a:ext cx="622281" cy="682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694508317"/>
              </p:ext>
            </p:extLst>
          </p:nvPr>
        </p:nvGraphicFramePr>
        <p:xfrm>
          <a:off x="86627" y="808517"/>
          <a:ext cx="4109453" cy="5687134"/>
        </p:xfrm>
        <a:graphic>
          <a:graphicData uri="http://schemas.openxmlformats.org/drawingml/2006/table">
            <a:tbl>
              <a:tblPr>
                <a:tableStyleId>{125E5076-3810-47DD-B79F-674D7AD40C01}</a:tableStyleId>
              </a:tblPr>
              <a:tblGrid>
                <a:gridCol w="1529099"/>
                <a:gridCol w="860118"/>
                <a:gridCol w="860118"/>
                <a:gridCol w="860118"/>
              </a:tblGrid>
              <a:tr h="28484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</a:t>
                      </a:r>
                      <a:endParaRPr lang="ru-RU" sz="105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</a:t>
                      </a:r>
                      <a:endParaRPr lang="ru-RU" sz="105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  <a:endParaRPr lang="ru-RU" sz="105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  <a:endParaRPr lang="ru-RU" sz="105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39165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Общегосударственные вопросы</a:t>
                      </a:r>
                      <a:endParaRPr lang="ru-RU" sz="1050" b="0" i="0" u="none" strike="noStrike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76 762,0</a:t>
                      </a:r>
                      <a:endParaRPr lang="ru-RU" sz="10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72 460,8</a:t>
                      </a:r>
                      <a:endParaRPr lang="ru-RU" sz="10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69 387,1</a:t>
                      </a:r>
                      <a:endParaRPr lang="ru-RU" sz="10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28484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Национальная оборона</a:t>
                      </a:r>
                      <a:endParaRPr lang="ru-RU" sz="1050" b="0" i="0" u="none" strike="noStrike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133,5</a:t>
                      </a:r>
                      <a:endParaRPr lang="ru-RU" sz="1050" b="0" i="0" u="none" strike="noStrike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133,5</a:t>
                      </a:r>
                      <a:endParaRPr lang="ru-RU" sz="1050" b="0" i="0" u="none" strike="noStrike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133,5</a:t>
                      </a:r>
                      <a:endParaRPr lang="ru-RU" sz="10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60529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Национальная безопасность и правоохранительная деятельность</a:t>
                      </a:r>
                      <a:endParaRPr lang="ru-RU" sz="1050" b="0" i="0" u="none" strike="noStrike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2 249,9</a:t>
                      </a:r>
                      <a:endParaRPr lang="ru-RU" sz="1050" b="0" i="0" u="none" strike="noStrike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1 896,4</a:t>
                      </a:r>
                      <a:endParaRPr lang="ru-RU" sz="1050" b="0" i="0" u="none" strike="noStrike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1 896,4</a:t>
                      </a:r>
                      <a:endParaRPr lang="ru-RU" sz="10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28484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Национальная экономика</a:t>
                      </a:r>
                      <a:endParaRPr lang="ru-RU" sz="1050" b="0" i="0" u="none" strike="noStrike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1 720,1</a:t>
                      </a:r>
                      <a:endParaRPr lang="ru-RU" sz="1050" b="0" i="0" u="none" strike="noStrike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1 080,3</a:t>
                      </a:r>
                      <a:endParaRPr lang="ru-RU" sz="1050" b="0" i="0" u="none" strike="noStrike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1 080,3</a:t>
                      </a:r>
                      <a:endParaRPr lang="ru-RU" sz="10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28484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Образование</a:t>
                      </a:r>
                      <a:endParaRPr lang="ru-RU" sz="1050" b="0" i="0" u="none" strike="noStrike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600 596,8</a:t>
                      </a:r>
                      <a:endParaRPr lang="ru-RU" sz="1050" b="0" i="0" u="none" strike="noStrike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533 039,0</a:t>
                      </a:r>
                      <a:endParaRPr lang="ru-RU" sz="1050" b="0" i="0" u="none" strike="noStrike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537 620,7</a:t>
                      </a:r>
                      <a:endParaRPr lang="ru-RU" sz="10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28484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Культура, кинематография</a:t>
                      </a:r>
                      <a:endParaRPr lang="ru-RU" sz="1050" b="0" i="0" u="none" strike="noStrike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35 061,3</a:t>
                      </a:r>
                      <a:endParaRPr lang="ru-RU" sz="1050" b="0" i="0" u="none" strike="noStrike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32 903,8</a:t>
                      </a:r>
                      <a:endParaRPr lang="ru-RU" sz="1050" b="0" i="0" u="none" strike="noStrike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33 042,3</a:t>
                      </a:r>
                      <a:endParaRPr lang="ru-RU" sz="10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28484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Здравоохранение</a:t>
                      </a:r>
                      <a:endParaRPr lang="ru-RU" sz="1050" b="0" i="0" u="none" strike="noStrike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143,8</a:t>
                      </a:r>
                      <a:endParaRPr lang="ru-RU" sz="1050" b="0" i="0" u="none" strike="noStrike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143,8</a:t>
                      </a:r>
                      <a:endParaRPr lang="ru-RU" sz="1050" b="0" i="0" u="none" strike="noStrike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143,8</a:t>
                      </a:r>
                      <a:endParaRPr lang="ru-RU" sz="10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28484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Социальная политика</a:t>
                      </a:r>
                      <a:endParaRPr lang="ru-RU" sz="1050" b="0" i="0" u="none" strike="noStrike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98 716,9</a:t>
                      </a:r>
                      <a:endParaRPr lang="ru-RU" sz="1050" b="0" i="0" u="none" strike="noStrike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98 368,7</a:t>
                      </a:r>
                      <a:endParaRPr lang="ru-RU" sz="1050" b="0" i="0" u="none" strike="noStrike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98 368,7</a:t>
                      </a:r>
                      <a:endParaRPr lang="ru-RU" sz="10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39165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Физическая культура и спорт</a:t>
                      </a:r>
                      <a:endParaRPr lang="ru-RU" sz="1050" b="0" i="0" u="none" strike="noStrike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500,0</a:t>
                      </a:r>
                      <a:endParaRPr lang="ru-RU" sz="1050" b="0" i="0" u="none" strike="noStrike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500,0</a:t>
                      </a:r>
                      <a:endParaRPr lang="ru-RU" sz="10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500,0</a:t>
                      </a:r>
                      <a:endParaRPr lang="ru-RU" sz="10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39165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Средства массовой информации</a:t>
                      </a:r>
                      <a:endParaRPr lang="ru-RU" sz="1050" b="0" i="0" u="none" strike="noStrike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1 740,4</a:t>
                      </a:r>
                      <a:endParaRPr lang="ru-RU" sz="1050" b="0" i="0" u="none" strike="noStrike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1 534,0</a:t>
                      </a:r>
                      <a:endParaRPr lang="ru-RU" sz="10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1 583,1</a:t>
                      </a:r>
                      <a:endParaRPr lang="ru-RU" sz="1050" b="0" i="0" u="none" strike="noStrike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58155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Обслуживание государственного и муниципального долга</a:t>
                      </a:r>
                      <a:endParaRPr lang="ru-RU" sz="1050" b="0" i="0" u="none" strike="noStrike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3 612,7</a:t>
                      </a:r>
                      <a:endParaRPr lang="ru-RU" sz="1050" b="0" i="0" u="none" strike="noStrike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lang="ru-RU" sz="10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lang="ru-RU" sz="1050" b="0" i="0" u="none" strike="noStrike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96134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Межбюджетные трансферты общего характера бюджетам бюджетной системы российской федерации</a:t>
                      </a:r>
                      <a:endParaRPr lang="ru-RU" sz="1050" b="0" i="0" u="none" strike="noStrike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75 281,4</a:t>
                      </a:r>
                      <a:endParaRPr lang="ru-RU" sz="1050" b="0" i="0" u="none" strike="noStrike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59 574,0</a:t>
                      </a:r>
                      <a:endParaRPr lang="ru-RU" sz="10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62 398,3</a:t>
                      </a:r>
                      <a:endParaRPr lang="ru-RU" sz="10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28484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050" b="1" i="0" u="none" strike="noStrike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896 518,8</a:t>
                      </a:r>
                      <a:endParaRPr lang="ru-RU" sz="105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801 634,3</a:t>
                      </a:r>
                      <a:endParaRPr lang="ru-RU" sz="105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806 154,2</a:t>
                      </a:r>
                      <a:endParaRPr lang="ru-RU" sz="105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163942508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7817209" cy="782290"/>
          </a:xfrm>
        </p:spPr>
        <p:txBody>
          <a:bodyPr>
            <a:normAutofit/>
          </a:bodyPr>
          <a:lstStyle/>
          <a:p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муниципального образования Слюдянский район на 2018 год и плановый период 2019 и 2020 годов – социальный бюджет</a:t>
            </a:r>
            <a:endParaRPr lang="ru-RU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711856" y="6526351"/>
            <a:ext cx="461962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7FD1E93-168C-4E3F-B839-29F00AE4705B}" type="slidenum">
              <a:rPr lang="ru-RU" smtClean="0"/>
              <a:pPr>
                <a:defRPr/>
              </a:pPr>
              <a:t>29</a:t>
            </a:fld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4916096" y="1367293"/>
            <a:ext cx="391676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 По разделам функциональной классификации расходов</a:t>
            </a:r>
            <a:endParaRPr lang="ru-RU" sz="1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297" y="787078"/>
            <a:ext cx="90051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 и в предыдущие годы  в структуре  расходов приоритетными  являются расходы на социальную сферу, которые составляют в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2018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году –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81,9%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общего объема расходов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(734 518,8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рублей), в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2019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году –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82,9% (664 455,4 тыс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рублей), в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2020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году –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83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%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(669 175,5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рублей).	 </a:t>
            </a:r>
          </a:p>
          <a:p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4" name="Диаграмма 13"/>
          <p:cNvGraphicFramePr/>
          <p:nvPr>
            <p:extLst>
              <p:ext uri="{D42A27DB-BD31-4B8C-83A1-F6EECF244321}">
                <p14:modId xmlns:p14="http://schemas.microsoft.com/office/powerpoint/2010/main" xmlns="" val="2596452424"/>
              </p:ext>
            </p:extLst>
          </p:nvPr>
        </p:nvGraphicFramePr>
        <p:xfrm>
          <a:off x="2832652" y="4111558"/>
          <a:ext cx="3846441" cy="24880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5" name="Диаграмма 14"/>
          <p:cNvGraphicFramePr/>
          <p:nvPr>
            <p:extLst>
              <p:ext uri="{D42A27DB-BD31-4B8C-83A1-F6EECF244321}">
                <p14:modId xmlns:p14="http://schemas.microsoft.com/office/powerpoint/2010/main" xmlns="" val="3203937632"/>
              </p:ext>
            </p:extLst>
          </p:nvPr>
        </p:nvGraphicFramePr>
        <p:xfrm>
          <a:off x="5562461" y="4154558"/>
          <a:ext cx="1848678" cy="22363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xmlns="" val="1096236598"/>
              </p:ext>
            </p:extLst>
          </p:nvPr>
        </p:nvGraphicFramePr>
        <p:xfrm>
          <a:off x="7157111" y="4164496"/>
          <a:ext cx="1986889" cy="2286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4209951" y="5749854"/>
            <a:ext cx="141229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Всего расходов 896 518,8 тыс.рублей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936317" y="5749854"/>
            <a:ext cx="143839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Всего расходов 801 634,3 тыс.рублей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543800" y="5749854"/>
            <a:ext cx="150760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Всего расходов 806 154,2 тыс.рублей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2" descr="C:\Users\econ11\Desktop\Для презентации\slyudyansky_rayon_coa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21724" y="0"/>
            <a:ext cx="622276" cy="782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68356" y="1628903"/>
            <a:ext cx="13236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Образование*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xmlns="" val="1285703182"/>
              </p:ext>
            </p:extLst>
          </p:nvPr>
        </p:nvGraphicFramePr>
        <p:xfrm>
          <a:off x="0" y="1367293"/>
          <a:ext cx="3468754" cy="51212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468754" y="1822547"/>
            <a:ext cx="10384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Культура*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16096" y="1782791"/>
            <a:ext cx="22975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Социальное обеспечение*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374715" y="1782791"/>
            <a:ext cx="16668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Здравоохранение*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xmlns="" val="3016734575"/>
              </p:ext>
            </p:extLst>
          </p:nvPr>
        </p:nvGraphicFramePr>
        <p:xfrm>
          <a:off x="2546827" y="2108496"/>
          <a:ext cx="2454966" cy="22642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12" name="Диаграмма 11"/>
          <p:cNvGraphicFramePr/>
          <p:nvPr>
            <p:extLst>
              <p:ext uri="{D42A27DB-BD31-4B8C-83A1-F6EECF244321}">
                <p14:modId xmlns:p14="http://schemas.microsoft.com/office/powerpoint/2010/main" xmlns="" val="660401538"/>
              </p:ext>
            </p:extLst>
          </p:nvPr>
        </p:nvGraphicFramePr>
        <p:xfrm>
          <a:off x="4906037" y="1936680"/>
          <a:ext cx="2574236" cy="2615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xmlns="" val="3054405010"/>
              </p:ext>
            </p:extLst>
          </p:nvPr>
        </p:nvGraphicFramePr>
        <p:xfrm>
          <a:off x="6554030" y="1953118"/>
          <a:ext cx="2425147" cy="18468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</p:spTree>
    <p:extLst>
      <p:ext uri="{BB962C8B-B14F-4D97-AF65-F5344CB8AC3E}">
        <p14:creationId xmlns:p14="http://schemas.microsoft.com/office/powerpoint/2010/main" xmlns="" val="699622334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0057" y="37753"/>
            <a:ext cx="8458200" cy="744537"/>
          </a:xfrm>
        </p:spPr>
        <p:txBody>
          <a:bodyPr>
            <a:normAutofit/>
          </a:bodyPr>
          <a:lstStyle/>
          <a:p>
            <a:pPr algn="ctr"/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Основные понятия</a:t>
            </a:r>
            <a:endParaRPr lang="ru-RU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698737" y="6589078"/>
            <a:ext cx="461962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7FD1E93-168C-4E3F-B839-29F00AE4705B}" type="slidenum">
              <a:rPr lang="ru-RU" smtClean="0"/>
              <a:pPr>
                <a:defRPr/>
              </a:pPr>
              <a:t>3</a:t>
            </a:fld>
            <a:endParaRPr lang="ru-RU" dirty="0"/>
          </a:p>
        </p:txBody>
      </p:sp>
      <p:sp>
        <p:nvSpPr>
          <p:cNvPr id="5" name="圆角矩形 8"/>
          <p:cNvSpPr/>
          <p:nvPr/>
        </p:nvSpPr>
        <p:spPr>
          <a:xfrm>
            <a:off x="428596" y="857232"/>
            <a:ext cx="8501122" cy="571504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Бюджет - форма образования и расходования денежных средств, предназначенных для финансового обеспечения задач и функций государства и местного самоуправления</a:t>
            </a:r>
            <a:endParaRPr lang="zh-CN" altLang="en-US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圆角矩形 9"/>
          <p:cNvSpPr/>
          <p:nvPr/>
        </p:nvSpPr>
        <p:spPr>
          <a:xfrm>
            <a:off x="428596" y="1500174"/>
            <a:ext cx="8501122" cy="500066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Доходы бюджета - денежные средства поступающие в бюджет</a:t>
            </a:r>
            <a:endParaRPr lang="zh-CN" altLang="en-US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圆角矩形 10"/>
          <p:cNvSpPr/>
          <p:nvPr/>
        </p:nvSpPr>
        <p:spPr>
          <a:xfrm>
            <a:off x="428596" y="2071678"/>
            <a:ext cx="8501122" cy="500066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Расходы бюджета - денежные средства, выплачиваемые из бюджета</a:t>
            </a:r>
            <a:endParaRPr lang="zh-CN" altLang="en-US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圆角矩形 10"/>
          <p:cNvSpPr/>
          <p:nvPr/>
        </p:nvSpPr>
        <p:spPr>
          <a:xfrm>
            <a:off x="428596" y="3357562"/>
            <a:ext cx="8501122" cy="571504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Межбюджетные трансферты - средства, предоставляемые одним бюджетом бюджетной системы другому бюджету бюджетной системы</a:t>
            </a:r>
            <a:endParaRPr lang="zh-CN" altLang="en-US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圆角矩形 11"/>
          <p:cNvSpPr/>
          <p:nvPr/>
        </p:nvSpPr>
        <p:spPr>
          <a:xfrm>
            <a:off x="428596" y="2643182"/>
            <a:ext cx="8501122" cy="57150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Бюджетная система - совокупность федерального бюджета, бюджетов субъектов Российской Федерации, местных бюджетов и бюджетов государственных внебюджетных фондов</a:t>
            </a:r>
            <a:endParaRPr lang="zh-CN" altLang="en-US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圆角矩形 10"/>
          <p:cNvSpPr/>
          <p:nvPr/>
        </p:nvSpPr>
        <p:spPr>
          <a:xfrm>
            <a:off x="428596" y="4071942"/>
            <a:ext cx="8501122" cy="57150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Консолидированный бюджет - свод бюджетов бюджетной системы на соответствующей территории (без учета межбюджетных трансфертов между этими бюджетами)</a:t>
            </a:r>
            <a:endParaRPr lang="zh-CN" altLang="en-US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圆角矩形 10"/>
          <p:cNvSpPr/>
          <p:nvPr/>
        </p:nvSpPr>
        <p:spPr>
          <a:xfrm>
            <a:off x="428596" y="4714884"/>
            <a:ext cx="8501122" cy="35719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Дефицит бюджета - превышение расходов бюджета над его доходами</a:t>
            </a:r>
            <a:endParaRPr lang="zh-CN" altLang="en-US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圆角矩形 10"/>
          <p:cNvSpPr/>
          <p:nvPr/>
        </p:nvSpPr>
        <p:spPr>
          <a:xfrm>
            <a:off x="428596" y="5143512"/>
            <a:ext cx="8429684" cy="42862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Профицит бюджета - превышение доходов бюджета над его расходами</a:t>
            </a:r>
            <a:endParaRPr lang="zh-CN" altLang="en-US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圆角矩形 10"/>
          <p:cNvSpPr/>
          <p:nvPr/>
        </p:nvSpPr>
        <p:spPr>
          <a:xfrm>
            <a:off x="428596" y="5643578"/>
            <a:ext cx="8429684" cy="857256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Бюджетный процесс – регламентируемая законодательством деятельность органов исполнительной власти, по составлению и рассмотрению проектов бюджетов, утверждению и исполнению бюджетов, контролю за их исполнением, осуществлению бюджетного учета, составлению, внешней проверке, рассмотрению и утверждению бюджетной отчетности</a:t>
            </a:r>
            <a:endParaRPr lang="zh-CN" alt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2" descr="C:\Users\econ11\Desktop\Для презентации\slyudyansky_rayon_coa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21724" y="0"/>
            <a:ext cx="622276" cy="782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 txBox="1">
            <a:spLocks noGrp="1"/>
          </p:cNvSpPr>
          <p:nvPr>
            <p:ph type="title"/>
          </p:nvPr>
        </p:nvSpPr>
        <p:spPr>
          <a:xfrm>
            <a:off x="0" y="7032"/>
            <a:ext cx="77622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Структура расходов муниципального образования Слюдянский район на 2018 год и плановый период 2019 и 2020 годов</a:t>
            </a:r>
          </a:p>
        </p:txBody>
      </p:sp>
      <p:graphicFrame>
        <p:nvGraphicFramePr>
          <p:cNvPr id="9" name="Объект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1934711"/>
              </p:ext>
            </p:extLst>
          </p:nvPr>
        </p:nvGraphicFramePr>
        <p:xfrm>
          <a:off x="149884" y="782290"/>
          <a:ext cx="8371840" cy="20667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682038" y="6578163"/>
            <a:ext cx="461962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7FD1E93-168C-4E3F-B839-29F00AE4705B}" type="slidenum">
              <a:rPr lang="ru-RU" smtClean="0"/>
              <a:pPr>
                <a:defRPr/>
              </a:pPr>
              <a:t>30</a:t>
            </a:fld>
            <a:endParaRPr lang="ru-RU" dirty="0"/>
          </a:p>
        </p:txBody>
      </p:sp>
      <p:pic>
        <p:nvPicPr>
          <p:cNvPr id="6" name="Picture 2" descr="C:\Users\econ11\Desktop\Для презентации\slyudyansky_rayon_coa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21724" y="0"/>
            <a:ext cx="622276" cy="782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112535" y="901031"/>
            <a:ext cx="193040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Всего расходов</a:t>
            </a:r>
          </a:p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2018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год –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896 518,8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тыс.рублей</a:t>
            </a:r>
          </a:p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2019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год –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801 634,3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тыс.рублей</a:t>
            </a:r>
          </a:p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2020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год –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806 154,2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тыс.рублей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320" y="2492914"/>
            <a:ext cx="9144000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150" dirty="0" smtClean="0">
                <a:latin typeface="Times New Roman" pitchFamily="18" charset="0"/>
                <a:cs typeface="Times New Roman" panose="02020603050405020304" pitchFamily="18" charset="0"/>
              </a:rPr>
              <a:t>   Формирование </a:t>
            </a:r>
            <a:r>
              <a:rPr lang="ru-RU" sz="1150" dirty="0">
                <a:latin typeface="Times New Roman" pitchFamily="18" charset="0"/>
                <a:cs typeface="Times New Roman" panose="02020603050405020304" pitchFamily="18" charset="0"/>
              </a:rPr>
              <a:t>бюджета муниципального образования Слюдянский район в </a:t>
            </a:r>
            <a:r>
              <a:rPr lang="ru-RU" sz="11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2018 </a:t>
            </a:r>
            <a:r>
              <a:rPr lang="ru-RU" sz="1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году и плановом периоде </a:t>
            </a:r>
            <a:r>
              <a:rPr lang="ru-RU" sz="11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2019 и 2020 </a:t>
            </a:r>
            <a:r>
              <a:rPr lang="ru-RU" sz="1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годов осуществлялось по программно-целевому принципу на основе </a:t>
            </a:r>
            <a:r>
              <a:rPr lang="ru-RU" sz="11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проектов муниципальных </a:t>
            </a:r>
            <a:r>
              <a:rPr lang="ru-RU" sz="1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 Слюдянского района. Исполнение бюджета в </a:t>
            </a:r>
            <a:r>
              <a:rPr lang="ru-RU" sz="11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2018 году  </a:t>
            </a:r>
            <a:r>
              <a:rPr lang="ru-RU" sz="1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плановом периоде на </a:t>
            </a:r>
            <a:r>
              <a:rPr lang="ru-RU" sz="11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2019 </a:t>
            </a:r>
            <a:r>
              <a:rPr lang="ru-RU" sz="1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11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2020 годов  </a:t>
            </a:r>
            <a:r>
              <a:rPr lang="ru-RU" sz="1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планируется осуществлять в рамках </a:t>
            </a:r>
            <a:r>
              <a:rPr lang="ru-RU" sz="11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17 </a:t>
            </a:r>
            <a:r>
              <a:rPr lang="ru-RU" sz="1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муниципальных программ. В отличие от </a:t>
            </a:r>
            <a:r>
              <a:rPr lang="ru-RU" sz="11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2017 года </a:t>
            </a:r>
            <a:r>
              <a:rPr lang="ru-RU" sz="1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проекте бюджета на </a:t>
            </a:r>
            <a:r>
              <a:rPr lang="ru-RU" sz="11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2018 год </a:t>
            </a:r>
            <a:r>
              <a:rPr lang="ru-RU" sz="1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плановый период на реализацию муниципальной программы «Создание условий для развития сельскохозяйственного производства в поселениях Слюдянского </a:t>
            </a:r>
            <a:r>
              <a:rPr lang="ru-RU" sz="11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района» </a:t>
            </a:r>
            <a:r>
              <a:rPr lang="ru-RU" sz="1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2014-2020гг</a:t>
            </a:r>
            <a:r>
              <a:rPr lang="ru-RU" sz="11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предусмотрено </a:t>
            </a:r>
            <a:r>
              <a:rPr lang="ru-RU" sz="11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266,3 </a:t>
            </a:r>
            <a:r>
              <a:rPr lang="ru-RU" sz="1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 ежегодно</a:t>
            </a:r>
            <a:r>
              <a:rPr lang="ru-RU" sz="11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Средства </a:t>
            </a:r>
            <a:r>
              <a:rPr lang="ru-RU" sz="1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реализацию </a:t>
            </a:r>
            <a:r>
              <a:rPr lang="ru-RU" sz="11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муниципальной программы  </a:t>
            </a:r>
            <a:r>
              <a:rPr lang="ru-RU" sz="1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«Энергосбережение и повышение энергетической эффективности в муниципальном образовании Слюдянский </a:t>
            </a:r>
            <a:r>
              <a:rPr lang="ru-RU" sz="11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район» </a:t>
            </a:r>
            <a:r>
              <a:rPr lang="ru-RU" sz="1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2014-2020 </a:t>
            </a:r>
            <a:r>
              <a:rPr lang="ru-RU" sz="11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годы </a:t>
            </a:r>
            <a:r>
              <a:rPr lang="ru-RU" sz="1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проекте не предусмотрены и будут уточняться в ходе исполнения бюджета в 2018 году  при обеспечении софинансирования мероприятий программ из областного и федерального бюджетов.</a:t>
            </a:r>
          </a:p>
          <a:p>
            <a:pPr algn="just"/>
            <a:r>
              <a:rPr lang="ru-RU" sz="11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В </a:t>
            </a:r>
            <a:r>
              <a:rPr lang="ru-RU" sz="1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проекте бюджета учтены изменения бюджетной классификации, которые коснулись классификации  кодов расходов в части изменения наименований видов расходов (244 Прочая закупка товаров, работ и услуг) и отражения расходов по видам расходов и разделам БК РФ.</a:t>
            </a:r>
          </a:p>
          <a:p>
            <a:pPr algn="just"/>
            <a:r>
              <a:rPr lang="ru-RU" sz="11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Проект </a:t>
            </a:r>
            <a:r>
              <a:rPr lang="ru-RU" sz="1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также дополнен расходами для </a:t>
            </a:r>
            <a:r>
              <a:rPr lang="ru-RU" sz="11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оказания </a:t>
            </a:r>
            <a:r>
              <a:rPr lang="ru-RU" sz="1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содействия военному комиссариату в части технического ремонта и укрепления материально-технической базы пункта призыва граждан на военную службу </a:t>
            </a:r>
            <a:r>
              <a:rPr lang="ru-RU" sz="11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1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рамках программы </a:t>
            </a:r>
            <a:r>
              <a:rPr lang="ru-RU" sz="11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«Обеспечение </a:t>
            </a:r>
            <a:r>
              <a:rPr lang="ru-RU" sz="1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комплексных мер безопасности, противодействия чрезвычайным ситуациям природного и техногенного характера, построение и развитие аппаратно-программного комплекса "Безопасный город"  в муниципальном образовании Слюдянский </a:t>
            </a:r>
            <a:r>
              <a:rPr lang="ru-RU" sz="11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район» </a:t>
            </a:r>
            <a:r>
              <a:rPr lang="ru-RU" sz="1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1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2014-2020 годы, расходами для развития </a:t>
            </a:r>
            <a:r>
              <a:rPr lang="ru-RU" sz="1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сельскохозяйственного молочного направления в Слюдянском </a:t>
            </a:r>
            <a:r>
              <a:rPr lang="ru-RU" sz="11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районе в части оказания </a:t>
            </a:r>
            <a:r>
              <a:rPr lang="ru-RU" sz="1150" dirty="0">
                <a:latin typeface="Times New Roman" pitchFamily="18" charset="0"/>
                <a:cs typeface="Times New Roman" pitchFamily="18" charset="0"/>
              </a:rPr>
              <a:t>консультационных услуг для создания молочного </a:t>
            </a:r>
            <a:r>
              <a:rPr lang="ru-RU" sz="1150" dirty="0" smtClean="0">
                <a:latin typeface="Times New Roman" pitchFamily="18" charset="0"/>
                <a:cs typeface="Times New Roman" pitchFamily="18" charset="0"/>
              </a:rPr>
              <a:t>производства в рамках программы </a:t>
            </a:r>
            <a:r>
              <a:rPr lang="ru-RU" sz="1150" dirty="0">
                <a:latin typeface="Times New Roman" pitchFamily="18" charset="0"/>
                <a:cs typeface="Times New Roman" pitchFamily="18" charset="0"/>
              </a:rPr>
              <a:t>«Создание условий для развития сельскохозяйственного производства в поселениях Слюдянского района</a:t>
            </a:r>
            <a:r>
              <a:rPr lang="ru-RU" sz="1150" dirty="0" smtClean="0">
                <a:latin typeface="Times New Roman" pitchFamily="18" charset="0"/>
                <a:cs typeface="Times New Roman" pitchFamily="18" charset="0"/>
              </a:rPr>
              <a:t>»  на 2015-2020 годы, расходами для профилактики социально-значимых </a:t>
            </a:r>
            <a:r>
              <a:rPr lang="ru-RU" sz="1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заболеваний на территории муниципального образования Слюдянский </a:t>
            </a:r>
            <a:r>
              <a:rPr lang="ru-RU" sz="11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район в </a:t>
            </a:r>
            <a:r>
              <a:rPr lang="ru-RU" sz="1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рамках программы </a:t>
            </a:r>
            <a:r>
              <a:rPr lang="ru-RU" sz="11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«Создание </a:t>
            </a:r>
            <a:r>
              <a:rPr lang="ru-RU" sz="1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условий для оказания медицинской помощи населению на территории муниципального образования Слюдянский </a:t>
            </a:r>
            <a:r>
              <a:rPr lang="ru-RU" sz="11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район» </a:t>
            </a:r>
            <a:r>
              <a:rPr lang="ru-RU" sz="1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2014-2020 </a:t>
            </a:r>
            <a:r>
              <a:rPr lang="ru-RU" sz="11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годы</a:t>
            </a:r>
            <a:r>
              <a:rPr lang="ru-RU" sz="1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расходами на </a:t>
            </a:r>
            <a:r>
              <a:rPr lang="ru-RU" sz="11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модернизацию </a:t>
            </a:r>
            <a:r>
              <a:rPr lang="ru-RU" sz="1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существующей  инфраструктуры общего </a:t>
            </a:r>
            <a:r>
              <a:rPr lang="ru-RU" sz="11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образования, в том числе на разработку проектно-сметной документации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выполнение инженерных изысканий 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также на получение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положительных заключений экологической экспертизы, экспертизы проектной документации и результатов инженерных изысканий, достоверности определения сметной стоимости строительства 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объекту: школа на 725 мест в микрорайоне «Рудоуправления» </a:t>
            </a:r>
            <a:r>
              <a:rPr lang="ru-RU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г.Слюдянки</a:t>
            </a:r>
            <a:r>
              <a:rPr lang="ru-RU" sz="11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1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рамках </a:t>
            </a:r>
            <a:r>
              <a:rPr lang="ru-RU" sz="11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муниципальной программы </a:t>
            </a:r>
            <a:r>
              <a:rPr lang="ru-RU" sz="1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"Поддержка и развитие учреждений образования и культуры муниципального образования Слюдянский район" на 2014-2020 </a:t>
            </a:r>
            <a:r>
              <a:rPr lang="ru-RU" sz="11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годы.</a:t>
            </a:r>
            <a:endParaRPr lang="ru-RU" sz="115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14777655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682038" y="6594475"/>
            <a:ext cx="461962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7FD1E93-168C-4E3F-B839-29F00AE4705B}" type="slidenum">
              <a:rPr lang="ru-RU" smtClean="0"/>
              <a:pPr>
                <a:defRPr/>
              </a:pPr>
              <a:t>31</a:t>
            </a:fld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1" y="44098"/>
            <a:ext cx="7680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Муниципальные программы муниципального образования Слюдянский район на 2018 год и плановый период 2019 и 2020 годов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C:\Users\econ11\Desktop\Для презентации\slyudyansky_rayon_coa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21724" y="0"/>
            <a:ext cx="622276" cy="782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047352579"/>
              </p:ext>
            </p:extLst>
          </p:nvPr>
        </p:nvGraphicFramePr>
        <p:xfrm>
          <a:off x="77001" y="846722"/>
          <a:ext cx="8989996" cy="563894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446054"/>
                <a:gridCol w="1181314"/>
                <a:gridCol w="1181314"/>
                <a:gridCol w="1181314"/>
              </a:tblGrid>
              <a:tr h="37568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46" marR="7246" marT="72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46" marR="7246" marT="72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46" marR="7246" marT="72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46" marR="7246" marT="72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253627">
                <a:tc>
                  <a:txBody>
                    <a:bodyPr/>
                    <a:lstStyle/>
                    <a:p>
                      <a:pPr algn="l" fontAlgn="b"/>
                      <a:r>
                        <a:rPr lang="ru-RU" sz="105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МП "Развитие образования в МО Слюдянский район" на 2014-2020 годы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46" marR="7246" marT="724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551 736,4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46" marR="7246" marT="724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498 468,4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46" marR="7246" marT="724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502 789,6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46" marR="7246" marT="724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59423">
                <a:tc>
                  <a:txBody>
                    <a:bodyPr/>
                    <a:lstStyle/>
                    <a:p>
                      <a:pPr algn="l" fontAlgn="b"/>
                      <a:r>
                        <a:rPr lang="ru-RU" sz="105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МП "Развитие культуры в МО Слюдянский район" на 2014-2020 годы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46" marR="7246" marT="724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25 053,0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46" marR="7246" marT="724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23 202,1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46" marR="7246" marT="724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23 340,5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46" marR="7246" marT="724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253627">
                <a:tc>
                  <a:txBody>
                    <a:bodyPr/>
                    <a:lstStyle/>
                    <a:p>
                      <a:pPr algn="l" fontAlgn="b"/>
                      <a:r>
                        <a:rPr lang="ru-RU" sz="105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МП "Развитие системы отдыха и оздоровления детей в МО Слюдянский район" на 2014-2020 годы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46" marR="7246" marT="724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3 087,2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46" marR="7246" marT="724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3 034,0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46" marR="7246" marT="724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3 034,0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46" marR="7246" marT="724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253627">
                <a:tc>
                  <a:txBody>
                    <a:bodyPr/>
                    <a:lstStyle/>
                    <a:p>
                      <a:pPr algn="l" fontAlgn="b"/>
                      <a:r>
                        <a:rPr lang="ru-RU" sz="105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МП "Содействие развитию учреждений образования и культуры в МО Слюдянский район" на 2014-2020 годы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46" marR="7246" marT="724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33 194,1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46" marR="7246" marT="724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29 541,0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46" marR="7246" marT="724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29 768,3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46" marR="7246" marT="724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253627">
                <a:tc>
                  <a:txBody>
                    <a:bodyPr/>
                    <a:lstStyle/>
                    <a:p>
                      <a:pPr algn="l" fontAlgn="b"/>
                      <a:r>
                        <a:rPr lang="ru-RU" sz="105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МП "Развитие физической культуры и спорта в МО Слюдянский район" на 2014-2020 годы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46" marR="7246" marT="724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500,0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46" marR="7246" marT="724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500,0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46" marR="7246" marT="724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500,0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46" marR="7246" marT="724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239134">
                <a:tc>
                  <a:txBody>
                    <a:bodyPr/>
                    <a:lstStyle/>
                    <a:p>
                      <a:pPr algn="l" fontAlgn="b"/>
                      <a:r>
                        <a:rPr lang="ru-RU" sz="105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МП "Молодёжная политика в МО Слюдянский район" на 2014-2020 годы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46" marR="7246" marT="724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305,0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46" marR="7246" marT="724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305,0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46" marR="7246" marT="724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305,0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46" marR="7246" marT="724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253627">
                <a:tc>
                  <a:txBody>
                    <a:bodyPr/>
                    <a:lstStyle/>
                    <a:p>
                      <a:pPr algn="l" fontAlgn="b"/>
                      <a:r>
                        <a:rPr lang="ru-RU" sz="105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МП "Безопасность дорожного движения в МО Слюдянский район" на 2014-2020 годы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46" marR="7246" marT="724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46" marR="7246" marT="724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46" marR="7246" marT="724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46" marR="7246" marT="724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500008">
                <a:tc>
                  <a:txBody>
                    <a:bodyPr/>
                    <a:lstStyle/>
                    <a:p>
                      <a:pPr algn="l" fontAlgn="b"/>
                      <a:r>
                        <a:rPr lang="ru-RU" sz="105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МП "Обеспечение комплексных мер безопасности, противодействия чрезвычайным ситуациям природного и техногенного характера, построение и развитие аппаратно-программного комплекса "Безопасный город"  в МО Слюдянский район" на 2014-2020 годы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46" marR="7246" marT="724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434,3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46" marR="7246" marT="724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134,2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46" marR="7246" marT="724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134,2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46" marR="7246" marT="724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253627">
                <a:tc>
                  <a:txBody>
                    <a:bodyPr/>
                    <a:lstStyle/>
                    <a:p>
                      <a:pPr algn="l" fontAlgn="b"/>
                      <a:r>
                        <a:rPr lang="ru-RU" sz="105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МП "Социальная поддержка населения МО Слюдянский район" на 2014-2020 годы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46" marR="7246" marT="724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91 820,8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46" marR="7246" marT="724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91 472,6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46" marR="7246" marT="724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91 472,6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46" marR="7246" marT="724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253627">
                <a:tc>
                  <a:txBody>
                    <a:bodyPr/>
                    <a:lstStyle/>
                    <a:p>
                      <a:pPr algn="l" fontAlgn="b"/>
                      <a:r>
                        <a:rPr lang="ru-RU" sz="105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МП "Охрана окружающей среды на территории МО Слюдянский район" на 2014-2020 годы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46" marR="7246" marT="724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30,0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46" marR="7246" marT="724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30,0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46" marR="7246" marT="724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30,0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46" marR="7246" marT="724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76818">
                <a:tc>
                  <a:txBody>
                    <a:bodyPr/>
                    <a:lstStyle/>
                    <a:p>
                      <a:pPr algn="l" fontAlgn="b"/>
                      <a:r>
                        <a:rPr lang="ru-RU" sz="105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МП "Повышение транспортной доступности, обеспечение условий для реализации потребностей граждан МО Слюдянский район в перевозках" на 2014-2020 годы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46" marR="7246" marT="724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1 086,3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46" marR="7246" marT="724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494,0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46" marR="7246" marT="724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494,0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46" marR="7246" marT="724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253627">
                <a:tc>
                  <a:txBody>
                    <a:bodyPr/>
                    <a:lstStyle/>
                    <a:p>
                      <a:pPr algn="l" fontAlgn="b"/>
                      <a:r>
                        <a:rPr lang="ru-RU" sz="105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МП "Поддержка и развитие учреждений образования и культуры МО Слюдянский район" на 2014-2020 годы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46" marR="7246" marT="724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10 000,0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46" marR="7246" marT="724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46" marR="7246" marT="724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46" marR="7246" marT="724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253627">
                <a:tc>
                  <a:txBody>
                    <a:bodyPr/>
                    <a:lstStyle/>
                    <a:p>
                      <a:pPr algn="l" fontAlgn="b"/>
                      <a:r>
                        <a:rPr lang="ru-RU" sz="105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МП "Поддержка приоритетных отраслей экономики МО Слюдянский район" на 2014-2020 годы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46" marR="7246" marT="724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80,0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46" marR="7246" marT="724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80,0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46" marR="7246" marT="724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80,0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46" marR="7246" marT="724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253627">
                <a:tc>
                  <a:txBody>
                    <a:bodyPr/>
                    <a:lstStyle/>
                    <a:p>
                      <a:pPr algn="l" fontAlgn="b"/>
                      <a:r>
                        <a:rPr lang="ru-RU" sz="105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МП "Совершенствование механизмов управления МО Слюдянский район" на 2014-2020 годы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46" marR="7246" marT="724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168 876,2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46" marR="7246" marT="724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141 032,3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46" marR="7246" marT="724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144 437,7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46" marR="7246" marT="724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253627">
                <a:tc>
                  <a:txBody>
                    <a:bodyPr/>
                    <a:lstStyle/>
                    <a:p>
                      <a:pPr algn="l" fontAlgn="b"/>
                      <a:r>
                        <a:rPr lang="ru-RU" sz="105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МП "Профилактика безнадзорности и правонарушений несовершеннолетних в МО Слюдянский район" на 2014-2020 годы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46" marR="7246" marT="724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130,0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46" marR="7246" marT="724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130,0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46" marR="7246" marT="724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130,0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46" marR="7246" marT="724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253627">
                <a:tc>
                  <a:txBody>
                    <a:bodyPr/>
                    <a:lstStyle/>
                    <a:p>
                      <a:pPr algn="l" fontAlgn="b"/>
                      <a:r>
                        <a:rPr lang="ru-RU" sz="105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МП "Создание условий для развития сельскохозяйственного производства в поселениях Слюдянского района" на 2015-2020 годы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46" marR="7246" marT="724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266,3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46" marR="7246" marT="724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266,3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46" marR="7246" marT="724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266,3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46" marR="7246" marT="724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253627">
                <a:tc>
                  <a:txBody>
                    <a:bodyPr/>
                    <a:lstStyle/>
                    <a:p>
                      <a:pPr algn="l" fontAlgn="b"/>
                      <a:r>
                        <a:rPr lang="ru-RU" sz="105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МП "Создание условий для оказания медицинской помощи населению на территории МО Слюдянский район" на 2014-2020 годы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46" marR="7246" marT="724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221,3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46" marR="7246" marT="724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221,3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46" marR="7246" marT="724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221,3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46" marR="7246" marT="724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59423">
                <a:tc>
                  <a:txBody>
                    <a:bodyPr/>
                    <a:lstStyle/>
                    <a:p>
                      <a:pPr algn="l" fontAlgn="b"/>
                      <a:r>
                        <a:rPr lang="ru-RU" sz="105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050" b="1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46" marR="7246" marT="724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886 920,9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46" marR="7246" marT="724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789 011,2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46" marR="7246" marT="724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797 103,5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46" marR="7246" marT="724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726371781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2" name="Диаграмма 51"/>
          <p:cNvGraphicFramePr/>
          <p:nvPr>
            <p:extLst>
              <p:ext uri="{D42A27DB-BD31-4B8C-83A1-F6EECF244321}">
                <p14:modId xmlns:p14="http://schemas.microsoft.com/office/powerpoint/2010/main" xmlns="" val="1496651459"/>
              </p:ext>
            </p:extLst>
          </p:nvPr>
        </p:nvGraphicFramePr>
        <p:xfrm>
          <a:off x="6360160" y="3791727"/>
          <a:ext cx="2682368" cy="13492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689896" y="6532632"/>
            <a:ext cx="461962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E9ED5B1-A891-4EC1-A0FA-F733B810D979}" type="slidenum">
              <a:rPr lang="ru-RU"/>
              <a:pPr>
                <a:defRPr/>
              </a:pPr>
              <a:t>32</a:t>
            </a:fld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0" y="81036"/>
            <a:ext cx="7681871" cy="584775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 в муниципальном образовании Слюдянский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район»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2014-2020  годы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784913"/>
            <a:ext cx="65165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программы: </a:t>
            </a:r>
            <a:r>
              <a:rPr lang="ru-RU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доступности и повышение качества предоставления дошкольного, начального общего, основного общего, среднего общего и дополнительного образования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964048" y="831079"/>
            <a:ext cx="3078480" cy="1200329"/>
          </a:xfrm>
          <a:prstGeom prst="rect">
            <a:avLst/>
          </a:prstGeom>
          <a:solidFill>
            <a:srgbClr val="FF9966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 бюджетных ассигнований на реализацию данной программы составил:</a:t>
            </a:r>
          </a:p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 год – 551 736,4 тыс.рублей;</a:t>
            </a:r>
          </a:p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 год – 498 468,4 тыс.рублей;</a:t>
            </a:r>
          </a:p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год – 502 789,6 тыс.рублей.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0" name="Диаграмма 49"/>
          <p:cNvGraphicFramePr/>
          <p:nvPr>
            <p:extLst>
              <p:ext uri="{D42A27DB-BD31-4B8C-83A1-F6EECF244321}">
                <p14:modId xmlns:p14="http://schemas.microsoft.com/office/powerpoint/2010/main" xmlns="" val="1032185455"/>
              </p:ext>
            </p:extLst>
          </p:nvPr>
        </p:nvGraphicFramePr>
        <p:xfrm>
          <a:off x="6329679" y="2505838"/>
          <a:ext cx="2712849" cy="13854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1" name="TextBox 50"/>
          <p:cNvSpPr txBox="1"/>
          <p:nvPr/>
        </p:nvSpPr>
        <p:spPr>
          <a:xfrm>
            <a:off x="6329680" y="2074951"/>
            <a:ext cx="271284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Средняя заработная плата работников образовательных организаций</a:t>
            </a:r>
            <a:endParaRPr lang="ru-RU" sz="1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3" name="Диаграмма 52"/>
          <p:cNvGraphicFramePr/>
          <p:nvPr>
            <p:extLst>
              <p:ext uri="{D42A27DB-BD31-4B8C-83A1-F6EECF244321}">
                <p14:modId xmlns:p14="http://schemas.microsoft.com/office/powerpoint/2010/main" xmlns="" val="3234761346"/>
              </p:ext>
            </p:extLst>
          </p:nvPr>
        </p:nvGraphicFramePr>
        <p:xfrm>
          <a:off x="6410959" y="5071886"/>
          <a:ext cx="2631569" cy="14914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26" name="Picture 2" descr="C:\Users\econ11\Desktop\Для презентации\slyudyansky_rayon_coa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21724" y="0"/>
            <a:ext cx="622276" cy="782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1373880"/>
            <a:ext cx="6140918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>
                <a:latin typeface="Times New Roman" pitchFamily="18" charset="0"/>
                <a:cs typeface="Times New Roman" pitchFamily="18" charset="0"/>
              </a:rPr>
              <a:t>За счет межбюджетных трансфертов из областного бюджета </a:t>
            </a:r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согласно проекта Закона об областном бюджете на 2018 год и плановый период 2019 и 2020 годов предусмотрено на 2018 год </a:t>
            </a:r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423 510,7 </a:t>
            </a:r>
            <a:r>
              <a:rPr lang="ru-RU" sz="1100" b="1" dirty="0">
                <a:latin typeface="Times New Roman" pitchFamily="18" charset="0"/>
                <a:cs typeface="Times New Roman" pitchFamily="18" charset="0"/>
              </a:rPr>
              <a:t>тыс. рублей</a:t>
            </a:r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, на 2019 год </a:t>
            </a:r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399 525,5 </a:t>
            </a:r>
            <a:r>
              <a:rPr lang="ru-RU" sz="1100" b="1" dirty="0">
                <a:latin typeface="Times New Roman" pitchFamily="18" charset="0"/>
                <a:cs typeface="Times New Roman" pitchFamily="18" charset="0"/>
              </a:rPr>
              <a:t>тыс. рублей</a:t>
            </a:r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,  на 2020 год </a:t>
            </a:r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399 525,5 тыс</a:t>
            </a:r>
            <a:r>
              <a:rPr lang="ru-RU" sz="1100" b="1" dirty="0">
                <a:latin typeface="Times New Roman" pitchFamily="18" charset="0"/>
                <a:cs typeface="Times New Roman" pitchFamily="18" charset="0"/>
              </a:rPr>
              <a:t>. рублей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, в том числе:</a:t>
            </a:r>
          </a:p>
          <a:p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- за счет субвенции </a:t>
            </a:r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на обеспечение государственных гарантий реализации прав на получение общедоступного и бесплатного начального общего, основного общего, среднего общего образования в муниципальных образовательных организациях, обеспечение дополнительного образования детей в муниципальных общеобразовательных 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организациях по </a:t>
            </a:r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266 220,1 тыс.рублей ежегодно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r>
              <a:rPr lang="ru-RU" sz="11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- за счет 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субвенции </a:t>
            </a:r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на обеспечение государственных гарантий реализации прав на получение общедоступного и бесплатного дошкольного образования в муниципальных дошкольных образовательных и общеобразовательных 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организациях по </a:t>
            </a:r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133 305,4</a:t>
            </a:r>
            <a:endParaRPr lang="ru-RU" sz="1100" b="1" dirty="0"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r>
              <a:rPr lang="ru-RU" sz="1100" b="1" dirty="0">
                <a:latin typeface="Times New Roman" pitchFamily="18" charset="0"/>
                <a:ea typeface="Times New Roman"/>
                <a:cs typeface="Times New Roman" pitchFamily="18" charset="0"/>
              </a:rPr>
              <a:t>т</a:t>
            </a:r>
            <a:r>
              <a:rPr lang="ru-RU" sz="1100" b="1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ыс.рублей ежегодно;</a:t>
            </a:r>
          </a:p>
          <a:p>
            <a:r>
              <a:rPr lang="ru-RU" sz="1100" b="1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- з</a:t>
            </a:r>
            <a:r>
              <a:rPr lang="ru-RU" sz="11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а </a:t>
            </a:r>
            <a:r>
              <a:rPr lang="ru-RU" sz="1100" dirty="0">
                <a:latin typeface="Times New Roman" pitchFamily="18" charset="0"/>
                <a:ea typeface="Times New Roman"/>
                <a:cs typeface="Times New Roman" pitchFamily="18" charset="0"/>
              </a:rPr>
              <a:t>счет </a:t>
            </a:r>
            <a:r>
              <a:rPr lang="ru-RU" sz="11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субсидии </a:t>
            </a:r>
            <a:r>
              <a:rPr lang="ru-RU" sz="1100" dirty="0">
                <a:latin typeface="Times New Roman" pitchFamily="18" charset="0"/>
                <a:ea typeface="Times New Roman"/>
                <a:cs typeface="Times New Roman" pitchFamily="18" charset="0"/>
              </a:rPr>
              <a:t>местным бюджетам на софинансирование мероприятий на проведение капитального ремонта </a:t>
            </a:r>
            <a:r>
              <a:rPr lang="ru-RU" sz="11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в сумме </a:t>
            </a:r>
            <a:r>
              <a:rPr lang="ru-RU" sz="1100" b="1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23 985,2 тыс.рублей</a:t>
            </a:r>
            <a:r>
              <a:rPr lang="ru-RU" sz="11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.</a:t>
            </a:r>
            <a:endParaRPr lang="ru-RU" sz="11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22400" y="3923993"/>
            <a:ext cx="35564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Основные направления финансирования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159" y="4114006"/>
            <a:ext cx="1483361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>
                <a:latin typeface="Times New Roman" pitchFamily="18" charset="0"/>
                <a:cs typeface="Times New Roman" pitchFamily="18" charset="0"/>
              </a:rPr>
              <a:t>Оказание образовательных услуг в общеобразовательных учреждениях </a:t>
            </a: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расходы </a:t>
            </a: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на финансовое обеспечение </a:t>
            </a: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17 </a:t>
            </a: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муниципальных образовательных учреждений на 2018 год </a:t>
            </a: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– 327 472,2 </a:t>
            </a: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тыс.рублей, на 2019 год </a:t>
            </a: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– 287 179,9 </a:t>
            </a: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тыс.рублей, на 2020 год – </a:t>
            </a: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290 417,9 </a:t>
            </a: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тыс.рублей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422400" y="4140412"/>
            <a:ext cx="129032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>
                <a:latin typeface="Times New Roman" pitchFamily="18" charset="0"/>
                <a:cs typeface="Times New Roman" pitchFamily="18" charset="0"/>
              </a:rPr>
              <a:t>Дошкольное образование </a:t>
            </a: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расходы </a:t>
            </a: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на функционирование 12 учреждений на 2018 год в сумме </a:t>
            </a: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150 361,7 тыс.рублей</a:t>
            </a: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, на 2019 год в сумме </a:t>
            </a: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142 552,1 тыс.рублей</a:t>
            </a: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, на 2020 год – </a:t>
            </a: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142 922,8 тыс.рублей</a:t>
            </a:r>
            <a:endParaRPr lang="ru-RU" sz="1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621280" y="4140412"/>
            <a:ext cx="1427238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dirty="0">
                <a:latin typeface="Times New Roman" pitchFamily="18" charset="0"/>
                <a:cs typeface="Times New Roman" pitchFamily="18" charset="0"/>
              </a:rPr>
              <a:t>Дополнительное образование в сфере художественной творческой направленности </a:t>
            </a: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расходы </a:t>
            </a: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на функционирование 2 Детских Домов Творчества на 2018 год </a:t>
            </a: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– 20 849,1 </a:t>
            </a: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тыс.рублей, на 2019 год </a:t>
            </a: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-19 748,8 </a:t>
            </a: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тыс.рублей, на 2020 год – </a:t>
            </a: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19 762,1 </a:t>
            </a: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тыс.рублей, </a:t>
            </a:r>
          </a:p>
        </p:txBody>
      </p:sp>
      <p:sp>
        <p:nvSpPr>
          <p:cNvPr id="14" name="Rectangle 1"/>
          <p:cNvSpPr>
            <a:spLocks noChangeArrowheads="1"/>
          </p:cNvSpPr>
          <p:nvPr/>
        </p:nvSpPr>
        <p:spPr bwMode="auto">
          <a:xfrm>
            <a:off x="3975702" y="4140412"/>
            <a:ext cx="1285482" cy="240065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Дополнительное  образование в сфере физической культуры и спорта </a:t>
            </a: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расходы на функционирование 2 Детских юношеских спортивных школ.</a:t>
            </a:r>
            <a:r>
              <a:rPr kumimoji="0" lang="ru-RU" sz="1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На 2018 год- 21 620,7 тыс.рублей, 2019 год – 19 592,5 тыс.рублей, 2020 год – 19 916,2 тыс.рублей</a:t>
            </a: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212080" y="4198644"/>
            <a:ext cx="119888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1000" b="1" dirty="0">
                <a:latin typeface="Times New Roman" pitchFamily="18" charset="0"/>
                <a:cs typeface="Times New Roman" pitchFamily="18" charset="0"/>
              </a:rPr>
              <a:t>Дополнительное образование в сфере  искусства  </a:t>
            </a: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расходы </a:t>
            </a: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на функционирование 2 Детских Школ </a:t>
            </a: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Искусств. На</a:t>
            </a:r>
            <a:r>
              <a:rPr lang="ru-RU" sz="1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1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2018 </a:t>
            </a:r>
            <a:r>
              <a:rPr lang="ru-RU" sz="1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год- 31 432,7 </a:t>
            </a:r>
            <a:r>
              <a:rPr lang="ru-RU" sz="1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тыс.рублей, 2019 </a:t>
            </a:r>
            <a:r>
              <a:rPr lang="ru-RU" sz="1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год –29 395,1 </a:t>
            </a:r>
            <a:r>
              <a:rPr lang="ru-RU" sz="1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тыс.рублей, 2020 </a:t>
            </a:r>
            <a:r>
              <a:rPr lang="ru-RU" sz="1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год </a:t>
            </a:r>
            <a:r>
              <a:rPr lang="ru-RU" sz="1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– </a:t>
            </a:r>
            <a:r>
              <a:rPr lang="ru-RU" sz="1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29 770,6 </a:t>
            </a:r>
            <a:r>
              <a:rPr lang="ru-RU" sz="1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тыс.рублей</a:t>
            </a:r>
            <a:endParaRPr lang="ru-RU" sz="1100" dirty="0">
              <a:latin typeface="Times New Roman" pitchFamily="18" charset="0"/>
              <a:cs typeface="Times New Roman" pitchFamily="18" charset="0"/>
            </a:endParaRPr>
          </a:p>
          <a:p>
            <a:endParaRPr lang="ru-RU" sz="1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88802616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chuloo.3dn.ru/_nw/2/91735894.jpg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31690" y="904461"/>
            <a:ext cx="6429375" cy="5527278"/>
          </a:xfrm>
          <a:prstGeom prst="rect">
            <a:avLst/>
          </a:prstGeom>
          <a:noFill/>
          <a:effectLst>
            <a:glow rad="127000">
              <a:schemeClr val="bg1"/>
            </a:glow>
            <a:softEdge rad="317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31279" y="4496300"/>
            <a:ext cx="2641599" cy="1935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 descr="https://bobr.by/data/education33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37957" y="4496300"/>
            <a:ext cx="2759723" cy="1935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7770870" cy="706056"/>
          </a:xfrm>
          <a:ln cmpd="sng">
            <a:noFill/>
          </a:ln>
          <a:effectLst/>
        </p:spPr>
        <p:txBody>
          <a:bodyPr>
            <a:normAutofit/>
          </a:bodyPr>
          <a:lstStyle/>
          <a:p>
            <a:pPr algn="ctr"/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«Развитие культуры в муниципальном образовании Слюдянский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район»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2014-2020 годы</a:t>
            </a: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753475" y="6526351"/>
            <a:ext cx="390525" cy="41116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7FD1E93-168C-4E3F-B839-29F00AE4705B}" type="slidenum">
              <a:rPr lang="ru-RU" smtClean="0"/>
              <a:pPr>
                <a:defRPr/>
              </a:pPr>
              <a:t>33</a:t>
            </a:fld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" y="706056"/>
            <a:ext cx="594951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1200" b="1" i="1" dirty="0">
                <a:latin typeface="Times New Roman" pitchFamily="18" charset="0"/>
                <a:cs typeface="Times New Roman" pitchFamily="18" charset="0"/>
              </a:rPr>
              <a:t>Цель программы:</a:t>
            </a:r>
            <a:r>
              <a:rPr lang="ru-RU" sz="1200" i="1" dirty="0">
                <a:latin typeface="Times New Roman" pitchFamily="18" charset="0"/>
                <a:cs typeface="Times New Roman" pitchFamily="18" charset="0"/>
              </a:rPr>
              <a:t> Сохранение и развитие самобытного историко-культурного наследия Слюдянского района, поддержка жизнеспособных форм традиционной культуры, приобщение к духовно-нравственным и культурным традициям всех слоев населения; обеспечение деятельности объектов культуры, содействующих популяризации культурного наследия, создание единого культурного пространства и равных возможностей для всех жителей района в доступе к культурным </a:t>
            </a:r>
            <a:r>
              <a:rPr lang="ru-RU" sz="1200" i="1" dirty="0" smtClean="0">
                <a:latin typeface="Times New Roman" pitchFamily="18" charset="0"/>
                <a:cs typeface="Times New Roman" pitchFamily="18" charset="0"/>
              </a:rPr>
              <a:t>благам.</a:t>
            </a:r>
            <a:endParaRPr lang="ru-RU" sz="1200" i="1" dirty="0">
              <a:latin typeface="Times New Roman" pitchFamily="18" charset="0"/>
              <a:cs typeface="Times New Roman" pitchFamily="18" charset="0"/>
            </a:endParaRPr>
          </a:p>
          <a:p>
            <a:endParaRPr lang="ru-RU" sz="12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949518" y="822332"/>
            <a:ext cx="3123361" cy="1015663"/>
          </a:xfrm>
          <a:prstGeom prst="rect">
            <a:avLst/>
          </a:prstGeom>
          <a:solidFill>
            <a:srgbClr val="92D05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 бюджетных ассигнований на реализацию данной программы составил:</a:t>
            </a:r>
          </a:p>
          <a:p>
            <a:pPr algn="ctr"/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 год – </a:t>
            </a: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25 053,0 </a:t>
            </a: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тыс.рублей;</a:t>
            </a:r>
          </a:p>
          <a:p>
            <a:pPr algn="ctr"/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 год – </a:t>
            </a: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23 202,1 </a:t>
            </a: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тыс.рублей;</a:t>
            </a:r>
          </a:p>
          <a:p>
            <a:pPr algn="ctr"/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год – </a:t>
            </a: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23 340,5 </a:t>
            </a: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тыс.рублей.</a:t>
            </a:r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xmlns="" val="924261613"/>
              </p:ext>
            </p:extLst>
          </p:nvPr>
        </p:nvGraphicFramePr>
        <p:xfrm>
          <a:off x="13585" y="1870191"/>
          <a:ext cx="3970706" cy="18103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44977" y="4003990"/>
            <a:ext cx="2785959" cy="1015663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Оказание </a:t>
            </a: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библиотечных услуг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Слюдянском муниципальном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районе </a:t>
            </a:r>
          </a:p>
          <a:p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2018 год – 17 176,9 тыс.рублей;</a:t>
            </a:r>
          </a:p>
          <a:p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2019 год – 15 835,1 тыс.рублей;</a:t>
            </a:r>
          </a:p>
          <a:p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2020 год – 15 973,5 тыс.рублей.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88618" y="3988469"/>
            <a:ext cx="2687542" cy="1015663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Оказание </a:t>
            </a: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услуг в сфере культуры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Слюдянском муниципальном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районе </a:t>
            </a:r>
          </a:p>
          <a:p>
            <a:pPr algn="ctr"/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2018 год – 7 876,1 тыс.рублей;</a:t>
            </a:r>
          </a:p>
          <a:p>
            <a:pPr algn="ctr"/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2019 год – 7 367,0 тыс.рублей;</a:t>
            </a:r>
          </a:p>
          <a:p>
            <a:pPr algn="ctr"/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2020 год – 7 367,0  тыс.рублей.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28646" y="3649915"/>
            <a:ext cx="40354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направления финансирования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055343" y="2110920"/>
            <a:ext cx="501753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целях реализации «майского указа» № 597 в части повышения заработной платы отдельных категорий работников бюджетной сферы, специальным документом – Планом мероприятий («Дорожной картой»), направленных на повышение эффективности сферы культуры в Иркутской области, утвержденной распоряжением Правительства Иркутской области от 28 февраля 2013 года № 58-рп, установлены соответствующие целевые значения по средней зарплате работников учреждений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культуры.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2" descr="C:\Users\econ11\Desktop\Для презентации\slyudyansky_rayon_coa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21724" y="0"/>
            <a:ext cx="622276" cy="782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73544692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03840" y="3740699"/>
            <a:ext cx="3346026" cy="135695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https://pp.vk.me/c616917/v616917808/171f0/0b1wT1P3Xyc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03163" y="3769360"/>
            <a:ext cx="2069717" cy="2712719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7679830" cy="782290"/>
          </a:xfrm>
          <a:effectLst/>
        </p:spPr>
        <p:txBody>
          <a:bodyPr>
            <a:normAutofit/>
          </a:bodyPr>
          <a:lstStyle/>
          <a:p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«Развитие системы отдыха и оздоровления детей в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муниципальном образовании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Слюдянский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район»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2014-2020 годы</a:t>
            </a: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672098" y="6556169"/>
            <a:ext cx="461962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7FD1E93-168C-4E3F-B839-29F00AE4705B}" type="slidenum">
              <a:rPr lang="ru-RU" smtClean="0">
                <a:solidFill>
                  <a:schemeClr val="bg1"/>
                </a:solidFill>
              </a:rPr>
              <a:pPr>
                <a:defRPr/>
              </a:pPr>
              <a:t>34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763024"/>
            <a:ext cx="55575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программы</a:t>
            </a:r>
            <a:r>
              <a:rPr lang="ru-RU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Развитие системы отдыха и оздоровления детей, обеспечивающей их вовлечение в организованные формы отдыха в летний период; повышение качества предоставляемых услуг в сфере оздоровления и отдыха </a:t>
            </a:r>
            <a:r>
              <a:rPr lang="ru-RU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детей.</a:t>
            </a:r>
            <a:endParaRPr lang="ru-RU" sz="1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842000" y="811152"/>
            <a:ext cx="3230880" cy="1015663"/>
          </a:xfrm>
          <a:prstGeom prst="rect">
            <a:avLst/>
          </a:prstGeom>
          <a:solidFill>
            <a:srgbClr val="FFFF66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 бюджетных ассигнований на реализацию данной программы составил:</a:t>
            </a:r>
          </a:p>
          <a:p>
            <a:pPr algn="ctr"/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 год – </a:t>
            </a: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3 087,2 </a:t>
            </a: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тыс.рублей;</a:t>
            </a:r>
          </a:p>
          <a:p>
            <a:pPr algn="ctr"/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 год – </a:t>
            </a: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3 034,0 </a:t>
            </a: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тыс.рублей;</a:t>
            </a:r>
          </a:p>
          <a:p>
            <a:pPr algn="ctr"/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год – </a:t>
            </a: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3 034,0 </a:t>
            </a: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22056" y="1657538"/>
            <a:ext cx="40354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направления финансирования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0527" y="2098036"/>
            <a:ext cx="4346883" cy="1569660"/>
          </a:xfrm>
          <a:prstGeom prst="rect">
            <a:avLst/>
          </a:prstGeom>
          <a:solidFill>
            <a:srgbClr val="FFFF99"/>
          </a:solidFill>
          <a:ln>
            <a:solidFill>
              <a:srgbClr val="FFC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обеспечение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условий для отдыха и оздоровления детей в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загородного детском оздоровительном лагере «Солнечный» расположенном в </a:t>
            </a:r>
            <a:r>
              <a:rPr lang="ru-RU" sz="1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п.Моты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детском оздоровительном лагере «Горняк» расположенном в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районе с.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Тибельти на:</a:t>
            </a:r>
          </a:p>
          <a:p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 год – 2 947,9 тыс.рублей;</a:t>
            </a:r>
          </a:p>
          <a:p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 год – 2 749,7 тыс.рублей;</a:t>
            </a:r>
          </a:p>
          <a:p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год – 2 749,7 тыс.рублей.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42795" y="435208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4622804" y="2098036"/>
            <a:ext cx="4357776" cy="1569660"/>
          </a:xfrm>
          <a:prstGeom prst="rect">
            <a:avLst/>
          </a:prstGeom>
          <a:solidFill>
            <a:srgbClr val="FFC000"/>
          </a:solidFill>
          <a:ln>
            <a:solidFill>
              <a:srgbClr val="FF996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 софинансирования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расходов за счет средств бюджета муниципального образования Слюдянский район на оплату стоимости наборов продуктов питания в лагерях с дневным пребыванием детей, организованных органами местного самоуправления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на:</a:t>
            </a:r>
          </a:p>
          <a:p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 год – 139,3 тыс.рублей;</a:t>
            </a:r>
          </a:p>
          <a:p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 год – 284,3 тыс.рублей;</a:t>
            </a:r>
          </a:p>
          <a:p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год – 284,3 тыс.рублей.</a:t>
            </a:r>
            <a:endParaRPr lang="ru-RU" sz="1200" dirty="0">
              <a:solidFill>
                <a:schemeClr val="tx1"/>
              </a:solidFill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0526" y="3667696"/>
            <a:ext cx="2066143" cy="265182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 descr="C:\Users\econ11\Desktop\Для презентации\slyudyansky_rayon_coa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21724" y="0"/>
            <a:ext cx="622276" cy="782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84374" y="5044440"/>
            <a:ext cx="2818789" cy="143763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76668" y="5097658"/>
            <a:ext cx="2007705" cy="138441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49866" y="3740699"/>
            <a:ext cx="2253297" cy="129277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637718580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http://www.time.kg/uploads/posts/2017-03/v-novosibirske-zarabotal-centr-kompyuternyh-nauk8205_1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03214" y="4612693"/>
            <a:ext cx="1901038" cy="1808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7741920" cy="782290"/>
          </a:xfrm>
          <a:effectLst/>
        </p:spPr>
        <p:txBody>
          <a:bodyPr>
            <a:normAutofit/>
          </a:bodyPr>
          <a:lstStyle/>
          <a:p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«Содействие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развитию учреждений образования и культуры в муниципальном образовании Слюдянский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район»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2014-2020 годы</a:t>
            </a: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698824" y="6502814"/>
            <a:ext cx="461962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7FD1E93-168C-4E3F-B839-29F00AE4705B}" type="slidenum">
              <a:rPr lang="ru-RU" smtClean="0">
                <a:solidFill>
                  <a:schemeClr val="bg1"/>
                </a:solidFill>
              </a:rPr>
              <a:pPr>
                <a:defRPr/>
              </a:pPr>
              <a:t>35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040" y="783685"/>
            <a:ext cx="45757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программы: 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учреждений образования и культуры муниципального образования Слюдянский район</a:t>
            </a:r>
          </a:p>
          <a:p>
            <a:pPr algn="just"/>
            <a:endParaRPr lang="ru-RU" sz="1400" i="1" dirty="0"/>
          </a:p>
        </p:txBody>
      </p:sp>
      <p:sp>
        <p:nvSpPr>
          <p:cNvPr id="6" name="TextBox 5"/>
          <p:cNvSpPr txBox="1"/>
          <p:nvPr/>
        </p:nvSpPr>
        <p:spPr>
          <a:xfrm>
            <a:off x="4694541" y="828964"/>
            <a:ext cx="4378339" cy="1015663"/>
          </a:xfrm>
          <a:prstGeom prst="rect">
            <a:avLst/>
          </a:prstGeom>
          <a:solidFill>
            <a:srgbClr val="FFCCCC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 бюджетных ассигнований на реализацию данной программы составил:</a:t>
            </a:r>
          </a:p>
          <a:p>
            <a:pPr algn="ctr"/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 год – </a:t>
            </a: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33 194,1 </a:t>
            </a: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тыс.рублей;</a:t>
            </a:r>
          </a:p>
          <a:p>
            <a:pPr algn="ctr"/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 год – </a:t>
            </a: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29 541,0 </a:t>
            </a: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тыс.рублей;</a:t>
            </a:r>
          </a:p>
          <a:p>
            <a:pPr algn="ctr"/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год – </a:t>
            </a: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29 768,3 </a:t>
            </a: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4427" y="2207867"/>
            <a:ext cx="1754556" cy="249299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функционирования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МКУ «Межотраслевая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централизованная бухгалтерия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 Слюдянский район» в сумме:</a:t>
            </a:r>
          </a:p>
          <a:p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 год – 31 220,1 тыс.рублей;</a:t>
            </a:r>
          </a:p>
          <a:p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 год – 27 780,0 тыс.рублей;</a:t>
            </a:r>
          </a:p>
          <a:p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год – 28 007,3 тыс.рублей.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90130" y="1838535"/>
            <a:ext cx="6010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направления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финансирования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1912953" y="2231819"/>
            <a:ext cx="1481560" cy="212365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функционирования информационно-методического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центра в сумме:</a:t>
            </a:r>
          </a:p>
          <a:p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 год –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565,5 тыс.рублей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 год –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500,0 тыс.рублей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год –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500,0 тыс.рублей.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69744" y="2231819"/>
            <a:ext cx="1629030" cy="230832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культурно-массовых мероприятий в Слюдянском муниципальном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районе в сумме:</a:t>
            </a:r>
          </a:p>
          <a:p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 год –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500,0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тыс.рублей;</a:t>
            </a:r>
          </a:p>
          <a:p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 год –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352,4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тыс.рублей;</a:t>
            </a:r>
          </a:p>
          <a:p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год –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352,4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179672" y="2234443"/>
            <a:ext cx="2077656" cy="193899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единого информационного образовательного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пространства (Территориальный ресурсный центр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в сумме: 2018 год –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736,1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тыс.рублей;</a:t>
            </a:r>
          </a:p>
          <a:p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 год –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736,1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тыс.рублей;</a:t>
            </a:r>
          </a:p>
          <a:p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год –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736,1 тыс.рублей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345017" y="2234443"/>
            <a:ext cx="1727863" cy="230832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Выплаты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"подъемных" молодым специалистам в возрасте до 35 лет в сфере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 в сумме:</a:t>
            </a:r>
          </a:p>
          <a:p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 год –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172,5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тыс.рублей;</a:t>
            </a:r>
          </a:p>
          <a:p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 год –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172,5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тыс.рублей;</a:t>
            </a:r>
          </a:p>
          <a:p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год –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172,5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тыс.рублей.</a:t>
            </a:r>
          </a:p>
          <a:p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2" descr="C:\Users\econ11\Desktop\Для презентации\slyudyansky_rayon_coa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21724" y="0"/>
            <a:ext cx="622276" cy="782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https://im0-tub-ru.yandex.net/i?id=93a9731b19ae735a15e9af29968df9cc&amp;n=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2998" y="4770783"/>
            <a:ext cx="1606411" cy="1679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http://informatika.deti51.org.ru/images/m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28739" y="4770783"/>
            <a:ext cx="1928589" cy="1650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https://www.colourbox.com/preview/3652562-give-me-your-money-character-gives-purse-full-of-gold-coins-to-another-character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57328" y="4700857"/>
            <a:ext cx="1845369" cy="1749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204" name="Picture 12" descr="http://weclipart.com/gimg/8C65FD5FCA590AF6/project-team-clipart-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93151" y="4700857"/>
            <a:ext cx="1735588" cy="1749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37947024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7682948" cy="782290"/>
          </a:xfrm>
          <a:effectLst/>
        </p:spPr>
        <p:txBody>
          <a:bodyPr>
            <a:normAutofit/>
          </a:bodyPr>
          <a:lstStyle/>
          <a:p>
            <a:pPr lvl="0"/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«Развитие физической культуры и спорта в муниципальном образовании Слюдянский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район»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2014-2020 годы</a:t>
            </a: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682038" y="6556168"/>
            <a:ext cx="461962" cy="30183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7FD1E93-168C-4E3F-B839-29F00AE4705B}" type="slidenum">
              <a:rPr lang="ru-RU" smtClean="0"/>
              <a:pPr>
                <a:defRPr/>
              </a:pPr>
              <a:t>36</a:t>
            </a:fld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" y="813646"/>
            <a:ext cx="590334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1400" b="1" i="1" dirty="0">
                <a:latin typeface="Times New Roman" pitchFamily="18" charset="0"/>
                <a:cs typeface="Times New Roman" pitchFamily="18" charset="0"/>
              </a:rPr>
              <a:t>Цель программы:</a:t>
            </a:r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 Обеспечение максимальной вовлеченности населения в систематические занятия физкультурой и спортом, развитие спорта высших достижений. Обеспечение условий для развития на территории муниципального образования Слюдянский район физической культуры и массового спорта, организация проведения официальных физкультурно-оздоровительных и спортивно-массовых мероприятий на территории муниципального района.</a:t>
            </a:r>
          </a:p>
          <a:p>
            <a:endParaRPr lang="ru-RU" sz="14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838960" y="813646"/>
            <a:ext cx="3177718" cy="1200329"/>
          </a:xfrm>
          <a:prstGeom prst="rect">
            <a:avLst/>
          </a:prstGeom>
          <a:solidFill>
            <a:srgbClr val="8CCDD8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 бюджетных ассигнований на реализацию данной программы составил:</a:t>
            </a:r>
          </a:p>
          <a:p>
            <a:pPr algn="ctr"/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 год – </a:t>
            </a: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500,0 </a:t>
            </a: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тыс.рублей;</a:t>
            </a:r>
          </a:p>
          <a:p>
            <a:pPr algn="ctr"/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 год – </a:t>
            </a: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500,0 </a:t>
            </a: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тыс.рублей;</a:t>
            </a:r>
          </a:p>
          <a:p>
            <a:pPr algn="ctr"/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год – </a:t>
            </a: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500,0 </a:t>
            </a: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тыс.рублей.</a:t>
            </a:r>
          </a:p>
          <a:p>
            <a:pPr algn="ctr"/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79842" y="2468275"/>
            <a:ext cx="69448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направления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финансирования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190197" y="2837607"/>
            <a:ext cx="1967695" cy="224676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Приобретение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спортивного инвентаря и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оборудования в сумме:</a:t>
            </a:r>
          </a:p>
          <a:p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 год – 110,0 тыс.рублей;</a:t>
            </a:r>
          </a:p>
          <a:p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 год – 110,0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год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110,0 тыс.рублей.</a:t>
            </a:r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657600" y="2837585"/>
            <a:ext cx="1859000" cy="35394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физкультурно-спортивных, массовых традиционных</a:t>
            </a:r>
            <a:b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мероприятий в сумме:</a:t>
            </a:r>
          </a:p>
          <a:p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 год –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390,0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тыс.рублей;</a:t>
            </a:r>
          </a:p>
          <a:p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 год –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390,0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тыс.рублей;</a:t>
            </a:r>
          </a:p>
          <a:p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год –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390,0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тыс.рублей.</a:t>
            </a:r>
          </a:p>
          <a:p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2" descr="C:\Users\econ11\Desktop\Для презентации\slyudyansky_rayon_coa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21724" y="0"/>
            <a:ext cx="622276" cy="782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https://reklamasevproduction.s3.amazonaws.com/advt_photo/1252222/%D0%A0%D0%B8%D1%81%D1%83%D0%BD%D0%BE%D0%BA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569" y="5280106"/>
            <a:ext cx="3467403" cy="1147087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://img.bizorg.su/goods/3db/b30/s_3dbb30e4fb6c_1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50135" y="2837607"/>
            <a:ext cx="926465" cy="112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ttp://sportploschadki.ru/data/small/12_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50135" y="3960991"/>
            <a:ext cx="1155065" cy="1323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29" name="Picture 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09841" y="4042377"/>
            <a:ext cx="1406837" cy="100359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33830" y="2769490"/>
            <a:ext cx="3382847" cy="125961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33833" y="4042377"/>
            <a:ext cx="1976008" cy="112327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67595" y="5165656"/>
            <a:ext cx="2458183" cy="122473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32463" y="5165655"/>
            <a:ext cx="835132" cy="122473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919301119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682038" y="6566108"/>
            <a:ext cx="461962" cy="29189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0A3B2CF-79A4-4F95-8E14-34636ADF833E}" type="slidenum">
              <a:rPr lang="ru-RU" smtClean="0"/>
              <a:pPr>
                <a:defRPr/>
              </a:pPr>
              <a:t>37</a:t>
            </a:fld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0" y="13426"/>
            <a:ext cx="77012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Муниципальная программа «Молодёжная политика в муниципальном образовании Слюдянский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район» на 2014-2020 годы</a:t>
            </a:r>
            <a:endParaRPr lang="ru-RU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208343" y="844423"/>
            <a:ext cx="508501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1400" b="1" i="1" dirty="0">
                <a:latin typeface="Times New Roman" pitchFamily="18" charset="0"/>
                <a:cs typeface="Times New Roman" pitchFamily="18" charset="0"/>
              </a:rPr>
              <a:t>Цель программы: </a:t>
            </a:r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Обеспечение успешной социализации и эффективной самореализации молодежи</a:t>
            </a:r>
            <a:endParaRPr lang="ru-RU" sz="1400" b="1" i="1" dirty="0">
              <a:latin typeface="Times New Roman" pitchFamily="18" charset="0"/>
              <a:cs typeface="Times New Roman" pitchFamily="18" charset="0"/>
            </a:endParaRPr>
          </a:p>
          <a:p>
            <a:endParaRPr lang="ru-RU" sz="1400" i="1" dirty="0"/>
          </a:p>
        </p:txBody>
      </p:sp>
      <p:sp>
        <p:nvSpPr>
          <p:cNvPr id="5" name="TextBox 4"/>
          <p:cNvSpPr txBox="1"/>
          <p:nvPr/>
        </p:nvSpPr>
        <p:spPr>
          <a:xfrm>
            <a:off x="5547360" y="844423"/>
            <a:ext cx="3457745" cy="1015663"/>
          </a:xfrm>
          <a:prstGeom prst="rect">
            <a:avLst/>
          </a:prstGeom>
          <a:solidFill>
            <a:srgbClr val="66FF99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 бюджетных ассигнований на реализацию данной программы составил:</a:t>
            </a:r>
          </a:p>
          <a:p>
            <a:pPr algn="ctr"/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 год – </a:t>
            </a: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305,0 </a:t>
            </a: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тыс.рублей;</a:t>
            </a:r>
          </a:p>
          <a:p>
            <a:pPr algn="ctr"/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 год – </a:t>
            </a: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305,0 </a:t>
            </a: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тыс.рублей;</a:t>
            </a:r>
          </a:p>
          <a:p>
            <a:pPr algn="ctr"/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год – </a:t>
            </a: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305,0 </a:t>
            </a: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639551" y="2229418"/>
            <a:ext cx="1926033" cy="409342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комплекса мероприятий по сокращению потребления </a:t>
            </a:r>
            <a:r>
              <a:rPr lang="ru-RU" sz="1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наркотических и психотропных веществ, </a:t>
            </a: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формированию </a:t>
            </a:r>
            <a:r>
              <a:rPr lang="ru-RU" sz="1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негативного отношения к незаконному обороту и потреблению наркотиков и существенное снижение спроса на </a:t>
            </a: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них в сумме:</a:t>
            </a:r>
          </a:p>
          <a:p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 год – 80,0 тыс.рублей;</a:t>
            </a:r>
          </a:p>
          <a:p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 год – 80,0 тыс.рублей;</a:t>
            </a:r>
          </a:p>
          <a:p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год – 80,0 тыс.рублей.</a:t>
            </a:r>
          </a:p>
          <a:p>
            <a:endParaRPr lang="ru-RU" sz="13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00050" y="2229418"/>
            <a:ext cx="1808479" cy="40934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 направленные на духовно-нравственное </a:t>
            </a:r>
            <a:r>
              <a:rPr lang="ru-RU" sz="1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военно-патриотическое воспитание </a:t>
            </a: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молодежи, трудоустройство </a:t>
            </a:r>
            <a:r>
              <a:rPr lang="ru-RU" sz="1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занятость, поддержку </a:t>
            </a:r>
            <a:r>
              <a:rPr lang="ru-RU" sz="1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талантливой </a:t>
            </a: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молодежи, пропаганду </a:t>
            </a:r>
            <a:r>
              <a:rPr lang="ru-RU" sz="1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здорового образа </a:t>
            </a: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жизни, поддержку </a:t>
            </a:r>
            <a:r>
              <a:rPr lang="ru-RU" sz="1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молодой </a:t>
            </a: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семьи в сумме:</a:t>
            </a:r>
          </a:p>
          <a:p>
            <a:r>
              <a:rPr lang="ru-RU" sz="1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 год – </a:t>
            </a: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225,0 </a:t>
            </a:r>
            <a:r>
              <a:rPr lang="ru-RU" sz="1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тыс.рублей;</a:t>
            </a:r>
          </a:p>
          <a:p>
            <a:r>
              <a:rPr lang="ru-RU" sz="1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 год – </a:t>
            </a: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225,0 </a:t>
            </a:r>
            <a:r>
              <a:rPr lang="ru-RU" sz="1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тыс.рублей;</a:t>
            </a:r>
          </a:p>
          <a:p>
            <a:r>
              <a:rPr lang="ru-RU" sz="1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год – </a:t>
            </a: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225,0 </a:t>
            </a:r>
            <a:r>
              <a:rPr lang="ru-RU" sz="1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</a:t>
            </a: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3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92503" y="1860086"/>
            <a:ext cx="64320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направления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финансирования</a:t>
            </a:r>
            <a:endParaRPr lang="ru-RU" dirty="0"/>
          </a:p>
        </p:txBody>
      </p:sp>
      <p:pic>
        <p:nvPicPr>
          <p:cNvPr id="12" name="Picture 2" descr="C:\Users\econ11\Desktop\Для презентации\slyudyansky_rayon_coa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21724" y="0"/>
            <a:ext cx="622276" cy="782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6933" y="2142657"/>
            <a:ext cx="2524185" cy="126014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27505" y="3327372"/>
            <a:ext cx="1572545" cy="100116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6934" y="3402798"/>
            <a:ext cx="1049193" cy="85031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9343" y="4253109"/>
            <a:ext cx="2471776" cy="106057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65584" y="2229418"/>
            <a:ext cx="2439522" cy="140526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8342" y="5313680"/>
            <a:ext cx="2402776" cy="106929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04407" y="3661455"/>
            <a:ext cx="1679045" cy="91217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80410" y="5450329"/>
            <a:ext cx="1124698" cy="87251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" name="Picture 10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04407" y="4546859"/>
            <a:ext cx="1269491" cy="177598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1" name="Picture 11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73899" y="4617950"/>
            <a:ext cx="1131208" cy="83237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2" name="Picture 1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83452" y="3661455"/>
            <a:ext cx="715315" cy="87251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171746518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" y="38805"/>
            <a:ext cx="7680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Муниципальная программа «Безопасность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дорожного движения в муниципальном образовании Слюдянский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район»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2014-2020 годы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9919" y="931750"/>
            <a:ext cx="52868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1400" b="1" i="1" dirty="0">
                <a:latin typeface="Times New Roman" pitchFamily="18" charset="0"/>
                <a:cs typeface="Times New Roman" pitchFamily="18" charset="0"/>
              </a:rPr>
              <a:t>Цель программы</a:t>
            </a:r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: Повышение безопасности дорожного движения в Слюдянском районе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568580" y="844793"/>
            <a:ext cx="3446941" cy="1015663"/>
          </a:xfrm>
          <a:prstGeom prst="rect">
            <a:avLst/>
          </a:prstGeom>
          <a:solidFill>
            <a:srgbClr val="FFFF99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 бюджетных ассигнований на реализацию данной программы составил:</a:t>
            </a:r>
          </a:p>
          <a:p>
            <a:pPr algn="ctr"/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 год – </a:t>
            </a: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100,0 </a:t>
            </a: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тыс.рублей;</a:t>
            </a:r>
          </a:p>
          <a:p>
            <a:pPr algn="ctr"/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 год – </a:t>
            </a: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100,0 </a:t>
            </a: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тыс.рублей;</a:t>
            </a:r>
          </a:p>
          <a:p>
            <a:pPr algn="ctr"/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год – </a:t>
            </a: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100,0 </a:t>
            </a: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01600" y="2264392"/>
            <a:ext cx="3068319" cy="1323439"/>
          </a:xfrm>
          <a:prstGeom prst="rect">
            <a:avLst/>
          </a:prstGeom>
          <a:solidFill>
            <a:srgbClr val="FFC0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профилактических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акций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направленных  на  укрепление дисциплины  участников   дорожного движения 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69130" y="1895060"/>
            <a:ext cx="55353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направления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финансирования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3246887" y="2264392"/>
            <a:ext cx="1333987" cy="1077218"/>
          </a:xfrm>
          <a:prstGeom prst="rect">
            <a:avLst/>
          </a:prstGeom>
          <a:solidFill>
            <a:srgbClr val="FFC0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массовых мероприятий с детьми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55549" y="2264392"/>
            <a:ext cx="2474089" cy="1323439"/>
          </a:xfrm>
          <a:prstGeom prst="rect">
            <a:avLst/>
          </a:prstGeom>
          <a:solidFill>
            <a:srgbClr val="FFC0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Приобретение учебно-методических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наглядных пособий, игр, для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образовательных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учреждений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7221445" y="2264392"/>
            <a:ext cx="1794076" cy="1077218"/>
          </a:xfrm>
          <a:prstGeom prst="rect">
            <a:avLst/>
          </a:prstGeom>
          <a:solidFill>
            <a:srgbClr val="FFC0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Выпуск печатной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продукции пропагандистской направленности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682038" y="6526352"/>
            <a:ext cx="461962" cy="26207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0A3B2CF-79A4-4F95-8E14-34636ADF833E}" type="slidenum">
              <a:rPr lang="ru-RU" smtClean="0">
                <a:solidFill>
                  <a:schemeClr val="bg1"/>
                </a:solidFill>
              </a:rPr>
              <a:pPr>
                <a:defRPr/>
              </a:pPr>
              <a:t>38</a:t>
            </a:fld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4" name="Picture 2" descr="C:\Users\econ11\Desktop\Для презентации\slyudyansky_rayon_coa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21724" y="0"/>
            <a:ext cx="622276" cy="782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5128" y="3742755"/>
            <a:ext cx="1824667" cy="136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30305" y="3742755"/>
            <a:ext cx="1865306" cy="1398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92498" y="3742755"/>
            <a:ext cx="1854199" cy="1390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95611" y="5041611"/>
            <a:ext cx="1824667" cy="1332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85781" y="5033194"/>
            <a:ext cx="1728099" cy="13105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29062" y="3742755"/>
            <a:ext cx="2243137" cy="1399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23691" y="5022444"/>
            <a:ext cx="1761676" cy="1321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4462" y="5022444"/>
            <a:ext cx="1704657" cy="13105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188971624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4887" y="0"/>
            <a:ext cx="782792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МП «Обеспечение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комплексных мер безопасности, противодействия чрезвычайным ситуациям природного и техногенного характера, построение и развитие аппаратно-программного комплекса "Безопасный город"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МО Слюдянский район»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2014-2020 годы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161280" y="2143467"/>
            <a:ext cx="3924834" cy="1015663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 бюджетных ассигнований на реализацию данной программы составил:</a:t>
            </a:r>
          </a:p>
          <a:p>
            <a:pPr algn="ctr"/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 год – </a:t>
            </a: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434,2 </a:t>
            </a: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тыс.рублей;</a:t>
            </a:r>
          </a:p>
          <a:p>
            <a:pPr algn="ctr"/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 год – </a:t>
            </a: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134,2 </a:t>
            </a: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тыс.рублей;</a:t>
            </a:r>
          </a:p>
          <a:p>
            <a:pPr algn="ctr"/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год – </a:t>
            </a: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134,2 </a:t>
            </a: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0" y="758473"/>
            <a:ext cx="9144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программы:</a:t>
            </a:r>
            <a:r>
              <a:rPr lang="ru-RU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Повышение </a:t>
            </a:r>
            <a:r>
              <a:rPr lang="ru-RU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готовности и эффективности функционирования муниципальной системы оповещения</a:t>
            </a:r>
            <a:r>
              <a:rPr lang="ru-RU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Создание</a:t>
            </a:r>
            <a:r>
              <a:rPr lang="ru-RU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накопление и восполнение резерва материальных ресурсов в Слюдянском муниципальном районе</a:t>
            </a:r>
            <a:r>
              <a:rPr lang="ru-RU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Обеспечение </a:t>
            </a:r>
            <a:r>
              <a:rPr lang="ru-RU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защиты прав и свобод граждан, внедрение в социальную практику установок толерантного сознания, совершенствование системы профилактических мер антиэкстремистской направленности, предупреждение ксенофобных проявлений</a:t>
            </a:r>
            <a:r>
              <a:rPr lang="ru-RU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Стабилизация </a:t>
            </a:r>
            <a:r>
              <a:rPr lang="ru-RU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криминогенной ситуации в Слюдянском муниципальном районе путем комплексного решения проблем по обеспечению надлежащего уровня общественной безопасности, защите общественного порядка, защите конституционных прав и свобод граждан, проживающих на территории Слюдянского муниципального района</a:t>
            </a:r>
            <a:r>
              <a:rPr lang="ru-RU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Развитие </a:t>
            </a:r>
            <a:r>
              <a:rPr lang="ru-RU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единой диспетчерской службы (ЕДДС) Слюдянского района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4836" y="2182767"/>
            <a:ext cx="44835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направления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финансирования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81022" y="2552099"/>
            <a:ext cx="1307940" cy="249299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/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Обучение руководящего состава системы территориальной подсистемы реагирования в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ЧС:</a:t>
            </a:r>
          </a:p>
          <a:p>
            <a:pPr lvl="0"/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 год – 20,0 тыс.рублей;</a:t>
            </a:r>
          </a:p>
          <a:p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– 20,0 тыс.рублей;</a:t>
            </a:r>
          </a:p>
          <a:p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– 20,0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тыс.рублей.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132139" y="3244379"/>
            <a:ext cx="1270000" cy="286232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Приобретение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необходимого инвентаря, оргтехники, имущества для нужд участковых уполномоченных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полиции:</a:t>
            </a:r>
          </a:p>
          <a:p>
            <a:pPr lvl="0"/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 год –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60,0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тыс.рублей;</a:t>
            </a:r>
          </a:p>
          <a:p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 год –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60,0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тыс.рублей;</a:t>
            </a:r>
          </a:p>
          <a:p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год –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60,0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624152" y="6585986"/>
            <a:ext cx="461962" cy="27201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0A3B2CF-79A4-4F95-8E14-34636ADF833E}" type="slidenum">
              <a:rPr lang="ru-RU" smtClean="0">
                <a:solidFill>
                  <a:schemeClr val="bg1"/>
                </a:solidFill>
              </a:rPr>
              <a:pPr>
                <a:defRPr/>
              </a:pPr>
              <a:t>39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469590" y="2538368"/>
            <a:ext cx="1934007" cy="230832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/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Приобретение оборудования, оргтехники для "Системы-112" на базе единой дежурной диспетчерской службы Слюдянского района, отдела по делам гражданской обороны и чрезвычайным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ситуациям:</a:t>
            </a:r>
          </a:p>
          <a:p>
            <a:pPr lvl="0"/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 год –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5,0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тыс.рублей;</a:t>
            </a:r>
          </a:p>
          <a:p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 год –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5,0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тыс.рублей;</a:t>
            </a:r>
          </a:p>
          <a:p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год –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5,0 тыс.рублей.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483110" y="2552099"/>
            <a:ext cx="1535930" cy="249299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/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Осуществление мероприятий по обеспечению безопасности людей на водных объектах, охране их жизни и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здоровья:</a:t>
            </a:r>
          </a:p>
          <a:p>
            <a:pPr lvl="0"/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 год –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29,2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тыс.рублей;</a:t>
            </a:r>
          </a:p>
          <a:p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 год –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29,2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тыс.рублей;</a:t>
            </a:r>
          </a:p>
          <a:p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год –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29,3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5090160" y="3244379"/>
            <a:ext cx="965200" cy="267765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/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Толерантность в молодежной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среде:</a:t>
            </a:r>
          </a:p>
          <a:p>
            <a:pPr lvl="0"/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 год –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20,0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тыс.рублей;</a:t>
            </a:r>
          </a:p>
          <a:p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 год –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20,0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тыс.рублей;</a:t>
            </a:r>
          </a:p>
          <a:p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год –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20,0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тыс.рублей.</a:t>
            </a:r>
          </a:p>
          <a:p>
            <a:pPr lvl="0"/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2" descr="C:\Users\econ11\Desktop\Для презентации\slyudyansky_rayon_coa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21724" y="0"/>
            <a:ext cx="622276" cy="782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Прямоугольник 20"/>
          <p:cNvSpPr/>
          <p:nvPr/>
        </p:nvSpPr>
        <p:spPr>
          <a:xfrm>
            <a:off x="7477761" y="3244379"/>
            <a:ext cx="1608354" cy="249299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Оказание содействия военному комиссариату в части технического ремонта и укрепления материально-технической базы пункта призыва граждан на военную службу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lvl="0"/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 год –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300,0 тыс.рублей. 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58240" y="5171440"/>
            <a:ext cx="2661920" cy="130459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664185364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32340" y="3731245"/>
            <a:ext cx="23615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Бюджеты организаций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18170" y="796930"/>
            <a:ext cx="16555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Бюджеты </a:t>
            </a: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семей</a:t>
            </a:r>
          </a:p>
          <a:p>
            <a:endParaRPr lang="ru-RU" sz="16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36550" y="1725008"/>
            <a:ext cx="42115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Бюджеты </a:t>
            </a: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публично-правовых образований</a:t>
            </a:r>
          </a:p>
          <a:p>
            <a:endParaRPr lang="ru-RU" sz="1600" b="1" dirty="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Прямая со стрелкой 12"/>
          <p:cNvCxnSpPr/>
          <p:nvPr/>
        </p:nvCxnSpPr>
        <p:spPr>
          <a:xfrm flipH="1">
            <a:off x="4074160" y="4236077"/>
            <a:ext cx="837144" cy="66104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>
            <a:off x="5850879" y="4239164"/>
            <a:ext cx="0" cy="63506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>
            <a:off x="6454538" y="4200195"/>
            <a:ext cx="1145142" cy="69692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6" name="Скругленный прямоугольник 15"/>
          <p:cNvSpPr/>
          <p:nvPr/>
        </p:nvSpPr>
        <p:spPr>
          <a:xfrm>
            <a:off x="2773961" y="4897120"/>
            <a:ext cx="1942297" cy="159492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Российской Федерации </a:t>
            </a:r>
            <a:r>
              <a:rPr lang="ru-RU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(федеральный бюджет, бюджеты государственных внебюджетных фондов РФ)</a:t>
            </a:r>
            <a:endParaRPr lang="ru-RU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4821830" y="4901622"/>
            <a:ext cx="2058098" cy="159492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убъектов Российской Федерации</a:t>
            </a:r>
          </a:p>
          <a:p>
            <a:pPr algn="ctr"/>
            <a:r>
              <a:rPr lang="ru-RU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(региональные бюджеты, бюджеты территориальных фондов обязательного медицинского страхования)</a:t>
            </a:r>
            <a:endParaRPr lang="ru-RU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7012068" y="4897159"/>
            <a:ext cx="2051720" cy="159492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Муниципальных образований</a:t>
            </a:r>
          </a:p>
          <a:p>
            <a:pPr algn="ctr"/>
            <a:r>
              <a:rPr lang="ru-RU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(местные бюджеты муниципальных районов, городских округов, городских и сельских поселений)</a:t>
            </a:r>
            <a:endParaRPr lang="ru-RU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0631" y="2887454"/>
            <a:ext cx="34018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Доходы: </a:t>
            </a:r>
            <a:r>
              <a:rPr lang="ru-RU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заработная плата, премии и т.п. </a:t>
            </a:r>
          </a:p>
          <a:p>
            <a:r>
              <a:rPr lang="ru-RU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Расходы: </a:t>
            </a:r>
            <a:r>
              <a:rPr lang="ru-RU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оплата коммунальных услуг, расходы </a:t>
            </a:r>
          </a:p>
          <a:p>
            <a:r>
              <a:rPr lang="ru-RU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питание, транспорт и т.п.</a:t>
            </a:r>
            <a:endParaRPr lang="ru-RU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00997" y="5770131"/>
            <a:ext cx="28172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Доходы: </a:t>
            </a:r>
            <a:r>
              <a:rPr lang="ru-RU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выручка от реализации и т.п.</a:t>
            </a:r>
          </a:p>
          <a:p>
            <a:r>
              <a:rPr lang="ru-RU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Расходы: </a:t>
            </a:r>
            <a:r>
              <a:rPr lang="ru-RU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выплата заработной платы рабочим, закупка материалов.</a:t>
            </a:r>
            <a:endParaRPr lang="ru-RU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Заголовок 1"/>
          <p:cNvSpPr>
            <a:spLocks noGrp="1"/>
          </p:cNvSpPr>
          <p:nvPr>
            <p:ph type="title"/>
          </p:nvPr>
        </p:nvSpPr>
        <p:spPr>
          <a:xfrm>
            <a:off x="110631" y="-77422"/>
            <a:ext cx="8458200" cy="887412"/>
          </a:xfrm>
        </p:spPr>
        <p:txBody>
          <a:bodyPr>
            <a:normAutofit/>
          </a:bodyPr>
          <a:lstStyle/>
          <a:p>
            <a:pPr algn="ctr"/>
            <a:r>
              <a:rPr lang="ru-RU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– это план доходов и расходов на определенный период</a:t>
            </a:r>
            <a:endParaRPr lang="ru-RU" sz="18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Объект 5"/>
          <p:cNvSpPr>
            <a:spLocks noGrp="1"/>
          </p:cNvSpPr>
          <p:nvPr>
            <p:ph idx="1"/>
          </p:nvPr>
        </p:nvSpPr>
        <p:spPr>
          <a:xfrm>
            <a:off x="4033680" y="874714"/>
            <a:ext cx="3796958" cy="65278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indent="0" algn="ctr">
              <a:buNone/>
            </a:pPr>
            <a:r>
              <a:rPr lang="ru-RU" sz="1600" b="1" cap="all" dirty="0" smtClean="0">
                <a:ln w="0"/>
                <a:solidFill>
                  <a:schemeClr val="accent6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rPr>
              <a:t>Какие бывают бюджеты?</a:t>
            </a:r>
            <a:endParaRPr lang="ru-RU" sz="1600" b="1" cap="all" dirty="0">
              <a:ln w="0"/>
              <a:solidFill>
                <a:schemeClr val="accent6">
                  <a:lumMod val="50000"/>
                </a:schemeClr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21" name="Picture 2" descr="C:\Users\econ11\Desktop\Для презентации\slyudyansky_rayon_coa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21724" y="0"/>
            <a:ext cx="622276" cy="782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491" t="20912" r="10633" b="14949"/>
          <a:stretch/>
        </p:blipFill>
        <p:spPr>
          <a:xfrm>
            <a:off x="307724" y="1089318"/>
            <a:ext cx="2169233" cy="17820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8366" y="4237403"/>
            <a:ext cx="2209492" cy="15124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31920" y="2108836"/>
            <a:ext cx="3789680" cy="20913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7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682038" y="6547345"/>
            <a:ext cx="461962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7FD1E93-168C-4E3F-B839-29F00AE4705B}" type="slidenum">
              <a:rPr lang="ru-RU" smtClean="0"/>
              <a:pPr>
                <a:defRPr/>
              </a:pPr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123495371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02" name="Picture 10" descr="https://im0-tub-ru.yandex.net/i?id=2e5c6fd8b96e79e28e674fcc38ddb61e-l&amp;n=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06991" y="2035598"/>
            <a:ext cx="2158728" cy="1388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http://kyiv.fpsu.org.ua/images/images/2017/11/%D0%BA%D0%BF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68488" y="4173043"/>
            <a:ext cx="1036234" cy="915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682038" y="6556168"/>
            <a:ext cx="461962" cy="23225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0A3B2CF-79A4-4F95-8E14-34636ADF833E}" type="slidenum">
              <a:rPr lang="ru-RU" smtClean="0"/>
              <a:pPr>
                <a:defRPr/>
              </a:pPr>
              <a:t>40</a:t>
            </a:fld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" y="8600"/>
            <a:ext cx="776113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Муниципальная программа «Социальная поддержка населения муниципального образования Слюдянский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район»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2014-2020 годы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8424" y="825623"/>
            <a:ext cx="55285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400" b="1" i="1" u="sng" dirty="0">
                <a:latin typeface="Times New Roman" pitchFamily="18" charset="0"/>
                <a:cs typeface="Times New Roman" pitchFamily="18" charset="0"/>
              </a:rPr>
              <a:t>Цель программы</a:t>
            </a:r>
            <a:r>
              <a:rPr lang="ru-RU" sz="1400" b="1" i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Улучшение качества жизни отдельных категорий граждан 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321992" y="825623"/>
            <a:ext cx="2743727" cy="1200329"/>
          </a:xfrm>
          <a:prstGeom prst="rect">
            <a:avLst/>
          </a:prstGeom>
          <a:solidFill>
            <a:srgbClr val="FFCCCC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 бюджетных ассигнований на реализацию данной программы составил:</a:t>
            </a:r>
          </a:p>
          <a:p>
            <a:pPr algn="ctr"/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 год – </a:t>
            </a: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91 820,8 </a:t>
            </a: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тыс.рублей;</a:t>
            </a:r>
          </a:p>
          <a:p>
            <a:pPr algn="ctr"/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 год – </a:t>
            </a: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91 472,6 </a:t>
            </a: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тыс.рублей;</a:t>
            </a:r>
          </a:p>
          <a:p>
            <a:pPr algn="ctr"/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год – </a:t>
            </a: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91 472,6 </a:t>
            </a: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8423" y="1328478"/>
            <a:ext cx="6293569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За счет межбюджетных трансфертов из областного бюджета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, согласно проекта Закона об областном бюджете, в программе предусмотрены расходы: </a:t>
            </a:r>
          </a:p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- за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счет субвенции  бюджетам муниципальных районов на предоставление гражданам субсидий на оплату жилых помещений и коммунальных услуге в сумме 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74 550,9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тыс. 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рублей 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ежегодно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- за счет субвенции бюджетам муниципальных районов на выполнение передаваемых полномочий субъектов РФ по предоставлению мер социальной поддержки многодетным и малоимущим семьям в сумме 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14 020,9 тыс.рублей 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ежегодно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13310" y="2928916"/>
            <a:ext cx="49719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направления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финансирования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56848" y="3379085"/>
            <a:ext cx="2279952" cy="138499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Предоставление гражданам субсидий на оплату жилых помещений и коммунальных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услуг в сумме: </a:t>
            </a:r>
          </a:p>
          <a:p>
            <a:pPr lvl="0"/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 год –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74 550,9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тыс.рублей;</a:t>
            </a:r>
          </a:p>
          <a:p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 год –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74 550,9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тыс.рублей;</a:t>
            </a:r>
          </a:p>
          <a:p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год –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74 550,9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6848" y="4904090"/>
            <a:ext cx="2255520" cy="138499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Оказание адресной материальной помощи гражданам, оказавшимся в трудной жизненной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ситуации: </a:t>
            </a:r>
          </a:p>
          <a:p>
            <a:pPr lvl="0"/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–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648,0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тыс.рублей;</a:t>
            </a:r>
          </a:p>
          <a:p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 год –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648,0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тыс.рублей;</a:t>
            </a:r>
          </a:p>
          <a:p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год –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648,0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477699" y="3380350"/>
            <a:ext cx="2208365" cy="83099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Проезд учащихся до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школ:</a:t>
            </a:r>
          </a:p>
          <a:p>
            <a:pPr lvl="0"/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–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1 014,8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тыс.рублей;</a:t>
            </a:r>
          </a:p>
          <a:p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 год –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1 014,8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тыс.рублей;</a:t>
            </a:r>
          </a:p>
          <a:p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год –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1 014,8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477149" y="4350093"/>
            <a:ext cx="1395015" cy="193899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Меры социальной поддержки Почетным гражданам муниципального образования Слюдянский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район по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100,0 тыс.рублей ежегодно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959601" y="3379084"/>
            <a:ext cx="2106118" cy="138499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Возмещение затрат по оплате за ЖКУ (электроэнергия)  в размере 30% скидки многодетным семьям, имеющим 4-х и более детей до 18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лет по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200,0 тыс.рублей ежегодно.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972560" y="5088756"/>
            <a:ext cx="1039610" cy="120032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ежегодных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мероприятий по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200,0 тыс.рублей ежегодно.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4804722" y="3380350"/>
            <a:ext cx="2065851" cy="138499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 ориентированные некоммерческие общественные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организации: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 год –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736,2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тыс.рублей;</a:t>
            </a:r>
          </a:p>
          <a:p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 год –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388,0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тыс.рублей;</a:t>
            </a:r>
          </a:p>
          <a:p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год –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388,0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Picture 2" descr="C:\Users\econ11\Desktop\Для презентации\slyudyansky_rayon_coa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21724" y="0"/>
            <a:ext cx="622276" cy="782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Прямоугольник 25"/>
          <p:cNvSpPr/>
          <p:nvPr/>
        </p:nvSpPr>
        <p:spPr>
          <a:xfrm>
            <a:off x="5134624" y="4904089"/>
            <a:ext cx="1550656" cy="138499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Обеспечения занятости несовершеннолетних граждан в возрасте от 14 до 18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лет по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350,0 тыс.рублей ежегодно.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6797040" y="4811757"/>
            <a:ext cx="2268679" cy="156966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Осуществление отдельных областных государственных полномочий по предоставлению мер социальной поддержки многодетным и малоимущим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семьям по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14 020,9 тыс.рублей ежегодно.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AutoShape 8" descr="http://kalushfm.com.ua/img/26a8595bb1d20a9361ae1165668813f8_XL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4498575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2" name="Picture 6" descr="https://svetlanaopt.ru/wp-content/uploads/2013/12/%23U041f%23U0443%23U043d%23U043a%23U0442-%23U043f%23U0440%23U0438%23U0435%23U043c%23U0430-%23U043e%23U043f%23U0430%23U0441%23U043d%23U044b%23U0445-%23U043e%23U0442%23U0445%23U043e%23U0434%23U043e%23U043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69968" y="3096224"/>
            <a:ext cx="3302912" cy="203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682038" y="6595925"/>
            <a:ext cx="461962" cy="26207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0A3B2CF-79A4-4F95-8E14-34636ADF833E}" type="slidenum">
              <a:rPr lang="ru-RU" smtClean="0"/>
              <a:pPr>
                <a:defRPr/>
              </a:pPr>
              <a:t>41</a:t>
            </a:fld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95427" y="59400"/>
            <a:ext cx="756521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«Охрана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окружающей среды на территории муниципального образования Слюдянский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район»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2014-2020 годы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" y="825623"/>
            <a:ext cx="557783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600" b="1" i="1" u="sng" dirty="0">
                <a:latin typeface="Times New Roman" panose="02020603050405020304" pitchFamily="18" charset="0"/>
                <a:cs typeface="Times New Roman" pitchFamily="18" charset="0"/>
              </a:rPr>
              <a:t>Цель программы</a:t>
            </a:r>
            <a:r>
              <a:rPr lang="ru-RU" sz="1600" b="1" i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конституционных прав граждан на благоприятную окружающую среду</a:t>
            </a:r>
          </a:p>
          <a:p>
            <a:pPr lvl="0"/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Улучшение экологической обстановки на территории муниципального района</a:t>
            </a:r>
          </a:p>
          <a:p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Экологическое образование, воспитание и просвещение (формирование экологической культуры)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577840" y="825623"/>
            <a:ext cx="3495040" cy="1384995"/>
          </a:xfrm>
          <a:prstGeom prst="rect">
            <a:avLst/>
          </a:prstGeom>
          <a:solidFill>
            <a:srgbClr val="FFCCCC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 бюджетных ассигнований на реализацию данной программы составил:</a:t>
            </a:r>
          </a:p>
          <a:p>
            <a:pPr algn="ctr"/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 год – </a:t>
            </a: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30,0 тыс.рублей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ctr"/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 год – </a:t>
            </a: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30,0 тыс.рублей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ctr"/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год – </a:t>
            </a: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30,0 тыс.рублей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510110" y="2536802"/>
            <a:ext cx="64248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направления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финансирования</a:t>
            </a:r>
            <a:endParaRPr lang="ru-RU" sz="2000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95427" y="3096224"/>
            <a:ext cx="2950773" cy="2308324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Утилизация ртутьсодержащих ламп учреждений бюджетной сферы: </a:t>
            </a:r>
          </a:p>
          <a:p>
            <a:pPr lvl="0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 год –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30,0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тыс.рублей;</a:t>
            </a:r>
          </a:p>
          <a:p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 год –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30,0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тыс.рублей;</a:t>
            </a:r>
          </a:p>
          <a:p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год –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30,0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2" descr="C:\Users\econ11\Desktop\Для презентации\slyudyansky_rayon_coa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21724" y="0"/>
            <a:ext cx="622276" cy="782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s://uk-chepetsk.ru/img/lamp_util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69727" y="4555963"/>
            <a:ext cx="2733233" cy="1941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33667270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kazna17\Desktop\999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99200" y="2692401"/>
            <a:ext cx="2739900" cy="2051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3" name="Picture 1" descr="C:\Users\kazna17\Desktop\555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74163" y="4369540"/>
            <a:ext cx="3393436" cy="2107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7071" y="2478554"/>
            <a:ext cx="2639027" cy="2062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-1" y="-48707"/>
            <a:ext cx="775222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«Повышение транспортной доступности, обеспечение условий для реализации потребностей граждан муниципального образования Слюдянский район в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перевозках» на 2014-2020 годы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0666" y="782290"/>
            <a:ext cx="5214549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4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программы</a:t>
            </a: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эффективно функционирующего пассажирского транспортного комплекса, предоставляющего качественные услуги по транспортному обслуживанию населения при соблюдении принципа надежности и безопасности пассажирских перевозок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374641" y="834963"/>
            <a:ext cx="3665187" cy="1015663"/>
          </a:xfrm>
          <a:prstGeom prst="rect">
            <a:avLst/>
          </a:prstGeom>
          <a:solidFill>
            <a:srgbClr val="F2A6A6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 бюджетных ассигнований на реализацию данной программы составил:</a:t>
            </a:r>
          </a:p>
          <a:p>
            <a:pPr algn="ctr"/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 год – </a:t>
            </a: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1 086,3 </a:t>
            </a: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тыс.рублей;</a:t>
            </a:r>
          </a:p>
          <a:p>
            <a:pPr algn="ctr"/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 год – </a:t>
            </a: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494,0 </a:t>
            </a: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тыс.рублей;</a:t>
            </a:r>
          </a:p>
          <a:p>
            <a:pPr algn="ctr"/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год – </a:t>
            </a: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494,0 </a:t>
            </a: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865131" y="1987302"/>
            <a:ext cx="53421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направления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финансирования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074162" y="2692401"/>
            <a:ext cx="2296158" cy="175432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условий для удовлетворения потребностей населения муниципального района в перевозках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пассажиров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социально-значимым маршрутам Слюдянка -Ангасолка, Слюдянка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Тибельти в сумме 494,0 тыс.рублей ежегодно.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682038" y="6585986"/>
            <a:ext cx="461962" cy="27201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0A3B2CF-79A4-4F95-8E14-34636ADF833E}" type="slidenum">
              <a:rPr lang="ru-RU" smtClean="0"/>
              <a:pPr>
                <a:defRPr/>
              </a:pPr>
              <a:t>42</a:t>
            </a:fld>
            <a:endParaRPr lang="ru-RU" dirty="0"/>
          </a:p>
        </p:txBody>
      </p:sp>
      <p:pic>
        <p:nvPicPr>
          <p:cNvPr id="11" name="Picture 2" descr="C:\Users\econ11\Desktop\Для презентации\slyudyansky_rayon_coa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21724" y="0"/>
            <a:ext cx="622276" cy="782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520654" y="4416314"/>
            <a:ext cx="2862625" cy="1569660"/>
          </a:xfrm>
          <a:prstGeom prst="rect">
            <a:avLst/>
          </a:prstGeom>
          <a:solidFill>
            <a:srgbClr val="FFCCCC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Оплата лизинговых платежей за автобус, приобретенный в 2017 году,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создания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условий для удовлетворения потребностей населения муниципального района в перевозках пассажиров, повышение качества перевозок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пассажиров в сумме 592,3 тыс.рублей в 2018 году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75789470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static.wixstatic.com/media/209eb0_b7e45b83875e42d898028e66e554211a.jpg_srz_928_388_85_22_0.50_1.20_0.00_jpg_sr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6986" y="4032985"/>
            <a:ext cx="5106376" cy="2313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ptzgovorit.ru/sites/default/files/styles/885x100proc/public/insert_images/detskij_sad1.jpg?itok=vsML39C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32869" y="2300952"/>
            <a:ext cx="4980125" cy="2299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" y="108785"/>
            <a:ext cx="77114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«Поддержка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развитие учреждений образования и культуры муниципального образования Слюдянский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район»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2014-2020 годы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15747" y="803662"/>
            <a:ext cx="518313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200" b="1" i="1" u="sng" dirty="0">
                <a:latin typeface="Times New Roman" pitchFamily="18" charset="0"/>
                <a:cs typeface="Times New Roman" panose="02020603050405020304" pitchFamily="18" charset="0"/>
              </a:rPr>
              <a:t>Цель программы</a:t>
            </a:r>
            <a:r>
              <a:rPr lang="ru-RU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200" i="1" dirty="0">
                <a:latin typeface="Times New Roman" pitchFamily="18" charset="0"/>
                <a:cs typeface="Times New Roman" pitchFamily="18" charset="0"/>
              </a:rPr>
              <a:t>Обеспечение государственных  гарантий  доступности  и качества образования и культуры в муниципальном образовании Слюдянский район всем слоям населения независимо от места  жительства, социального статуса семьи, уровня развития и здоровья ребенка. </a:t>
            </a:r>
            <a:r>
              <a:rPr lang="ru-RU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84801" y="853779"/>
            <a:ext cx="3666602" cy="646331"/>
          </a:xfrm>
          <a:prstGeom prst="rect">
            <a:avLst/>
          </a:prstGeom>
          <a:solidFill>
            <a:srgbClr val="8CCDD8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 бюджетных ассигнований на реализацию данной программы составил:</a:t>
            </a:r>
          </a:p>
          <a:p>
            <a:pPr algn="ctr"/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 год – </a:t>
            </a: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10 000 тыс.рублей.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26127" y="1869442"/>
            <a:ext cx="45415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направления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финансирования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16986" y="2483833"/>
            <a:ext cx="2591565" cy="120032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Разработка проектно-сметной документации и выполнение инженерных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изысканий по объекту: школа на 725 мест в микрорайоне «Рудоуправления»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г.Слюдянки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сумме 8 500 тыс.рублей на 2018 год.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061241" y="4259384"/>
            <a:ext cx="2920734" cy="175432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Получение положительных заключений экологической экспертизы, экспертизы проектной документации и результатов инженерных изысканий, достоверности определения сметной стоимости строительства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объекта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школа на 725 мест в микрорайоне «Рудоуправления»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г.Слюдянки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сумме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500 тыс.рублей на 2018 год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718550" y="6536290"/>
            <a:ext cx="425450" cy="23225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0A3B2CF-79A4-4F95-8E14-34636ADF833E}" type="slidenum">
              <a:rPr lang="ru-RU" smtClean="0"/>
              <a:pPr>
                <a:defRPr/>
              </a:pPr>
              <a:t>43</a:t>
            </a:fld>
            <a:endParaRPr lang="ru-RU" dirty="0"/>
          </a:p>
        </p:txBody>
      </p:sp>
      <p:pic>
        <p:nvPicPr>
          <p:cNvPr id="13" name="Picture 2" descr="C:\Users\econ11\Desktop\Для презентации\slyudyansky_rayon_coa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21724" y="0"/>
            <a:ext cx="622276" cy="782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71882240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ttp://www.sludyanka.ru/pub/img/QA/5384/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98946" y="5088834"/>
            <a:ext cx="3245054" cy="1282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" y="108785"/>
            <a:ext cx="77114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«Поддержка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приоритетных отраслей экономики муниципального образования Слюдянский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район» на 2014-2020 годы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15748" y="803662"/>
            <a:ext cx="501505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4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программы</a:t>
            </a: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Содействие развитию субъектов малого и среднего предпринимательства; содействие развитию туризма в муниципальном образовании Слюдянский район.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384801" y="853779"/>
            <a:ext cx="3666602" cy="1015663"/>
          </a:xfrm>
          <a:prstGeom prst="rect">
            <a:avLst/>
          </a:prstGeom>
          <a:solidFill>
            <a:srgbClr val="8CCDD8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 бюджетных ассигнований на реализацию данной программы составил:</a:t>
            </a:r>
          </a:p>
          <a:p>
            <a:pPr algn="ctr"/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 год – </a:t>
            </a: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80,0 </a:t>
            </a: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тыс.рублей;</a:t>
            </a:r>
          </a:p>
          <a:p>
            <a:pPr algn="ctr"/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 год – </a:t>
            </a: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80,0 </a:t>
            </a: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тыс.рублей;</a:t>
            </a:r>
          </a:p>
          <a:p>
            <a:pPr algn="ctr"/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год – </a:t>
            </a: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80,0 </a:t>
            </a: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26127" y="1869442"/>
            <a:ext cx="45415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направления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финансирования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15748" y="2300953"/>
            <a:ext cx="2221052" cy="397031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уровня использования туристского потенциала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путем продвижения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муниципального образования Слюдянский район на внутреннем и международном туристском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рынках, организацией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проведением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туристских мероприятий, формирование и продвижение туристских маршрутов, организация и участие в российских и международных выставках, организация рекламной кампании в средствах массовой информации, обеспечение деятельности туристских информационных центров и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пунктов в сумме 30,0 тыс.рублей ежегодно.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36719" y="2265195"/>
            <a:ext cx="2124324" cy="120032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мероприятий в целях популяризации малого и среднего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предпринимательства в сумме 50,0 тыс.рублей ежегодно.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718550" y="6536290"/>
            <a:ext cx="425450" cy="23225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0A3B2CF-79A4-4F95-8E14-34636ADF833E}" type="slidenum">
              <a:rPr lang="ru-RU" smtClean="0"/>
              <a:pPr>
                <a:defRPr/>
              </a:pPr>
              <a:t>44</a:t>
            </a:fld>
            <a:endParaRPr lang="ru-RU" dirty="0"/>
          </a:p>
        </p:txBody>
      </p:sp>
      <p:pic>
        <p:nvPicPr>
          <p:cNvPr id="13" name="Picture 2" descr="C:\Users\econ11\Desktop\Для презентации\slyudyansky_rayon_coa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21724" y="0"/>
            <a:ext cx="622276" cy="782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38400" y="2296071"/>
            <a:ext cx="1717040" cy="1158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38400" y="3510101"/>
            <a:ext cx="1417321" cy="11497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36855" y="3544932"/>
            <a:ext cx="1877536" cy="1114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38400" y="4706204"/>
            <a:ext cx="2348518" cy="16647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98946" y="3604539"/>
            <a:ext cx="3152457" cy="1499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40804" y="1977574"/>
            <a:ext cx="2541273" cy="153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8" name="Picture 1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75624" y="4706204"/>
            <a:ext cx="938768" cy="16647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544720654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682038" y="6566108"/>
            <a:ext cx="461962" cy="29189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0A3B2CF-79A4-4F95-8E14-34636ADF833E}" type="slidenum">
              <a:rPr lang="ru-RU" smtClean="0"/>
              <a:pPr>
                <a:defRPr/>
              </a:pPr>
              <a:t>45</a:t>
            </a:fld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341" y="0"/>
            <a:ext cx="7757899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7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sz="175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«Совершенствование </a:t>
            </a:r>
            <a:r>
              <a:rPr lang="ru-RU" sz="17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механизмов управления муниципальным образованием Слюдянский </a:t>
            </a:r>
            <a:r>
              <a:rPr lang="ru-RU" sz="175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район» на 2014-2020 годы</a:t>
            </a:r>
            <a:endParaRPr lang="ru-RU" sz="175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341" y="730351"/>
            <a:ext cx="53702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Программы: </a:t>
            </a:r>
            <a:r>
              <a:rPr lang="ru-RU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совершенствования механизмов управления муниципальным образованием Слюдянский район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374640" y="845621"/>
            <a:ext cx="3665188" cy="1015663"/>
          </a:xfrm>
          <a:prstGeom prst="rect">
            <a:avLst/>
          </a:prstGeom>
          <a:solidFill>
            <a:srgbClr val="FF9999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 бюджетных ассигнований на реализацию данной программы составил:</a:t>
            </a:r>
          </a:p>
          <a:p>
            <a:pPr algn="ctr"/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 год – </a:t>
            </a: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168 876,2 </a:t>
            </a: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тыс.рублей;</a:t>
            </a:r>
          </a:p>
          <a:p>
            <a:pPr algn="ctr"/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 год – </a:t>
            </a: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141 032,3 </a:t>
            </a: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тыс.рублей;</a:t>
            </a:r>
          </a:p>
          <a:p>
            <a:pPr algn="ctr"/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год – </a:t>
            </a: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144 437,7 </a:t>
            </a: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812774" y="1181899"/>
            <a:ext cx="2492012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Ресурсное обеспечение 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программы:</a:t>
            </a:r>
          </a:p>
          <a:p>
            <a:pPr algn="just"/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за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счет средств местного бюджета  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2018 год – 101 114,5 тыс.рублей, на 2019 год –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87 691,8 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тыс.рублей, 2020 год – 88 386,1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just"/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за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счет переданных полномочий из бюджетов поселений в сумме  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5 392,2 тыс.рублей ежегодно;</a:t>
            </a:r>
          </a:p>
          <a:p>
            <a:pPr algn="just"/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за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счет средств областного бюджета  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2018 год – 62 369,5 тыс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рублей, 2019 год – 47 948,3 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тыс.рублей, 2020 год – 50 659,4 тыс.рублей. </a:t>
            </a:r>
          </a:p>
          <a:p>
            <a:pPr algn="just"/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 В рамках программы  за счет средств областного и местного бюджетов предусмотрена дотация на выравнивание уровня бюджетной обеспеченности на 2018 год  в 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сумме</a:t>
            </a:r>
            <a:endParaRPr 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4687" y="1202046"/>
            <a:ext cx="2738087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>
              <a:lnSpc>
                <a:spcPts val="1500"/>
              </a:lnSpc>
            </a:pP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Полномочия, переданные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соглашениям с поселениями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xmlns="" val="3731807435"/>
              </p:ext>
            </p:extLst>
          </p:nvPr>
        </p:nvGraphicFramePr>
        <p:xfrm>
          <a:off x="35056" y="1748943"/>
          <a:ext cx="2777718" cy="24768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2020569" y="1630108"/>
            <a:ext cx="79220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</a:t>
            </a:r>
            <a:endParaRPr lang="ru-RU" sz="9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93239" y="1849679"/>
            <a:ext cx="402798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областного бюджета</a:t>
            </a:r>
          </a:p>
        </p:txBody>
      </p:sp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xmlns="" val="3537059204"/>
              </p:ext>
            </p:extLst>
          </p:nvPr>
        </p:nvGraphicFramePr>
        <p:xfrm>
          <a:off x="5374641" y="2018956"/>
          <a:ext cx="3769360" cy="34212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8250807" y="2183758"/>
            <a:ext cx="89319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</a:t>
            </a:r>
            <a:endParaRPr lang="ru-RU" sz="1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2" descr="C:\Users\econ11\Desktop\Для презентации\slyudyansky_rayon_coa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21724" y="0"/>
            <a:ext cx="622276" cy="782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5" name="Диаграмма 14"/>
          <p:cNvGraphicFramePr/>
          <p:nvPr>
            <p:extLst>
              <p:ext uri="{D42A27DB-BD31-4B8C-83A1-F6EECF244321}">
                <p14:modId xmlns:p14="http://schemas.microsoft.com/office/powerpoint/2010/main" xmlns="" val="2447659445"/>
              </p:ext>
            </p:extLst>
          </p:nvPr>
        </p:nvGraphicFramePr>
        <p:xfrm>
          <a:off x="5374641" y="5147171"/>
          <a:ext cx="3769359" cy="16797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173951" y="4225836"/>
            <a:ext cx="5130835" cy="2292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57 244 тыс. рублей, на 2019 год – 42 678 тыс. рублей, на 2020 год – 45 417 тыс.рублей.</a:t>
            </a:r>
          </a:p>
          <a:p>
            <a:pPr algn="just"/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    Распределение </a:t>
            </a:r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дотации на выравнивание уровня бюджетной обеспеченности поселений производилось  в соответствие с проектом закона Иркутской области «О внесении изменений в отдельные законы Иркутской области  в части Закона № 74-оз «О межбюджетных трансфертах и нормативах отчислений доходов в местные бюджеты с учетом софинансирования местного бюджета в объеме 1,01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%.</a:t>
            </a:r>
          </a:p>
          <a:p>
            <a:pPr algn="just"/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 Межбюджетные трансферты в виде </a:t>
            </a:r>
            <a:r>
              <a:rPr lang="ru-RU" sz="1100" b="1" dirty="0">
                <a:latin typeface="Times New Roman" pitchFamily="18" charset="0"/>
                <a:cs typeface="Times New Roman" pitchFamily="18" charset="0"/>
              </a:rPr>
              <a:t>дотации на сбалансированность зарезервированы</a:t>
            </a:r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 в сумме 18 037,5 тыс. рублей в 2018 году, 16 896 тыс. рублей в 2019году, 16 961,3 тыс. рублей в 2020году и будут распределять до 1 декабря 2018года на основании анализа сбалансированности бюджетов городских и сельских поселений  на 2018 год и плановый период 2019-2020годов.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11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10198086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83106" y="732227"/>
            <a:ext cx="77203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направления финансирования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 счет средств местного бюджета</a:t>
            </a:r>
            <a:endParaRPr lang="ru-RU" sz="16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0" y="13812"/>
            <a:ext cx="7731889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sz="1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«Совершенствование </a:t>
            </a:r>
            <a:r>
              <a:rPr lang="ru-RU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механизмов управления муниципальным образованием Слюдянский </a:t>
            </a:r>
            <a:r>
              <a:rPr lang="ru-RU" sz="1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район» на 2014-2020 годы</a:t>
            </a:r>
            <a:endParaRPr lang="ru-RU" sz="17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784918" y="1063289"/>
            <a:ext cx="2766351" cy="83099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функционирование высшего 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должностного 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лица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</a:t>
            </a:r>
            <a:b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 по 2 927,8 тыс.рублей ежегодно.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790395" y="3455726"/>
            <a:ext cx="2760875" cy="175432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реализацию функций по формированию и реализации бюджетной 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налоговой 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политики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муниципального образования Слюдянский район </a:t>
            </a:r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2018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 –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16 264,6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тыс.рублей, </a:t>
            </a:r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2019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 –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14 811,3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тыс.рублей, </a:t>
            </a:r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2020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 –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14 931,8 тыс.рублей</a:t>
            </a:r>
          </a:p>
          <a:p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663991" y="4703564"/>
            <a:ext cx="2412632" cy="178510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процентные платежи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муниципальному долгу 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муниципального образования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Слюдянский район 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основании заключенных договоров о предоставлении бюджетных кредитов  и в соответствии с графиками возврата бюджетных 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кредитов в сумме 3 612,7 тыс.рублей в 2018 году</a:t>
            </a:r>
            <a:endParaRPr 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784919" y="5288339"/>
            <a:ext cx="2766350" cy="12003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предоставление 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МБТ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бюджетам  поселений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 бюджета муниципального района </a:t>
            </a:r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2018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 –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18 604,9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тыс.рублей, </a:t>
            </a:r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2019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 –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17 318,6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тыс.рублей, </a:t>
            </a:r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2020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 –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17 431,8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795874" y="1989897"/>
            <a:ext cx="2755396" cy="138499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осуществление функций администрации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муниципального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района </a:t>
            </a:r>
          </a:p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2018 год – 34 808,6 тыс.рублей, </a:t>
            </a:r>
          </a:p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2019 год – 30 933,5 тыс.рублей, </a:t>
            </a:r>
          </a:p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2020 год – 31 141,9 тыс.рублей.</a:t>
            </a:r>
          </a:p>
          <a:p>
            <a:endParaRPr lang="ru-RU" sz="12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104166" y="1051428"/>
            <a:ext cx="3553431" cy="23083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выполнение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функций 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МКУ «КУМИ»,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переоборудование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зданий под специализированный муниципальный жилищный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фонд, инвентаризацию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объектов недвижимости собственности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МО, определение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рыночной стоимости начальной цены арендной платы для проведения торгов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заключение договоров аренды муниципального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имущества,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целях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приватизации,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заключение договоров аренды земельных участков </a:t>
            </a:r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2018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 –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8 657,3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тыс.рублей, </a:t>
            </a:r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2019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 –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6 938,9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тыс.рублей, </a:t>
            </a:r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2020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 –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7 108,8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6663991" y="1036622"/>
            <a:ext cx="2412632" cy="36009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мероприятий по замене и модернизации устаревшего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компьютерного оборудования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модернизации локальных вычислительных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сетей,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приобретение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лицензионного  программного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обеспечения,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запасных частей, расходных материалов, проведение ремонтов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материально-технической базы, проведение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организационно-технических мероприятий по обеспечению бесперебойного доступа к сети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«Интернет», модернизация сайта в сумме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2018 год –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4 404,4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тыс.рублей, </a:t>
            </a: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2019 год –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4 023,7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тыс.рублей, </a:t>
            </a: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2020 год –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4 023,7 тыс.рублей.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04166" y="4734342"/>
            <a:ext cx="3553432" cy="175432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Обнародование (официальное опубликование) правовых актов органов местного самоуправления,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информирование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населения муниципального образования о деятельности органов власти, а также по вопросам, имеющим большую социальную значимость, путем производства и выпуска печатных средств массовой информации </a:t>
            </a:r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2018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 –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1 740,4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тыс.рублей, 2019 год –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1 534,0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тыс.рублей, 2020 год –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1 583,1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тыс.рублей.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104165" y="3456260"/>
            <a:ext cx="3553431" cy="12003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функционирования 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МКУ «Комитет по социальной</a:t>
            </a:r>
            <a:b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политике и культуре муниципального образования Слюдянский район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2018 год –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10 093,8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тыс.рублей, 2019 год –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9 204,0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тыс.рублей, 2020 год –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9 237,2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682038" y="6569764"/>
            <a:ext cx="461962" cy="28823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0A3B2CF-79A4-4F95-8E14-34636ADF833E}" type="slidenum">
              <a:rPr lang="ru-RU" smtClean="0"/>
              <a:pPr>
                <a:defRPr/>
              </a:pPr>
              <a:t>46</a:t>
            </a:fld>
            <a:endParaRPr lang="ru-RU" dirty="0"/>
          </a:p>
        </p:txBody>
      </p:sp>
      <p:pic>
        <p:nvPicPr>
          <p:cNvPr id="23" name="Picture 2" descr="C:\Users\econ11\Desktop\Для презентации\slyudyansky_rayon_coa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21724" y="0"/>
            <a:ext cx="622276" cy="782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876134464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81991" y="5302163"/>
            <a:ext cx="1458631" cy="1094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775503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«Профилактика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безнадзорности и правонарушений несовершеннолетних в муниципальном образовании Слюдянский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район»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2014-2020 годы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6810" y="845222"/>
            <a:ext cx="537644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4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программы</a:t>
            </a: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Комплексное решение проблемы профилактики безнадзорности и правонарушений детей и подростков, их социальной реабилитации в современном обществе.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300982" y="845222"/>
            <a:ext cx="3785144" cy="1169551"/>
          </a:xfrm>
          <a:prstGeom prst="rect">
            <a:avLst/>
          </a:prstGeom>
          <a:solidFill>
            <a:srgbClr val="CCCCFF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 бюджетных ассигнований на реализацию данной программы составил:</a:t>
            </a:r>
          </a:p>
          <a:p>
            <a:pPr algn="ctr"/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 год – </a:t>
            </a: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130,0 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тыс.рублей;</a:t>
            </a:r>
          </a:p>
          <a:p>
            <a:pPr algn="ctr"/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 год – </a:t>
            </a: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130,0 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тыс.рублей;</a:t>
            </a:r>
          </a:p>
          <a:p>
            <a:pPr algn="ctr"/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год – </a:t>
            </a: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130,0 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22071" y="2014936"/>
            <a:ext cx="5312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направления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финансирования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44462" y="2566187"/>
            <a:ext cx="2471416" cy="3754874"/>
          </a:xfrm>
          <a:prstGeom prst="rect">
            <a:avLst/>
          </a:prstGeom>
          <a:solidFill>
            <a:srgbClr val="FFCCCC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направленные на профилактику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безнадзорности и правонарушений несовершеннолетних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(изготовление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информационных буклетов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содержащих информацию о правах и обязанностях детей и родителей, оказание помощи в оформлении документов, удостоверяющих личность (паспорт) и др.) организациях, призванных защищать их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права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сумме 100,0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тыс.рублей, 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ежегодно.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682038" y="6546229"/>
            <a:ext cx="461962" cy="242197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0A3B2CF-79A4-4F95-8E14-34636ADF833E}" type="slidenum">
              <a:rPr lang="ru-RU" smtClean="0"/>
              <a:pPr>
                <a:defRPr/>
              </a:pPr>
              <a:t>47</a:t>
            </a:fld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5052129" y="2566187"/>
            <a:ext cx="4033997" cy="523220"/>
          </a:xfrm>
          <a:prstGeom prst="rect">
            <a:avLst/>
          </a:prstGeom>
          <a:solidFill>
            <a:srgbClr val="8CCDD8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Профилактика социального сиротства в сумме 30,0 тыс.рублей ежегодно.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2" descr="C:\Users\econ11\Desktop\Для презентации\slyudyansky_rayon_coa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21724" y="0"/>
            <a:ext cx="622276" cy="782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43604" y="2566187"/>
            <a:ext cx="2164062" cy="1265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41636" y="3210256"/>
            <a:ext cx="1644490" cy="1233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77519" y="3609496"/>
            <a:ext cx="1953117" cy="1223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46156" y="3824068"/>
            <a:ext cx="1730303" cy="11490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03093" y="4550757"/>
            <a:ext cx="1869532" cy="1121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75569" y="5386852"/>
            <a:ext cx="1653899" cy="10255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53211" y="4717756"/>
            <a:ext cx="1515332" cy="1515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894670724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5804"/>
            <a:ext cx="775503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«Создание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условий для развития сельскохозяйственного производства в поселениях Слюдянского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района»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2015-2020 годы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6811" y="845222"/>
            <a:ext cx="546903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400" b="1" i="1" u="sng" dirty="0">
                <a:latin typeface="Times New Roman" pitchFamily="18" charset="0"/>
                <a:cs typeface="Times New Roman" panose="02020603050405020304" pitchFamily="18" charset="0"/>
              </a:rPr>
              <a:t>Цель программы</a:t>
            </a: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Создание комфортных условий для развития сельскохозяйственного производства в поселениях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31757" y="845222"/>
            <a:ext cx="3819646" cy="1169551"/>
          </a:xfrm>
          <a:prstGeom prst="rect">
            <a:avLst/>
          </a:prstGeom>
          <a:solidFill>
            <a:srgbClr val="FFCCCC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 бюджетных ассигнований на реализацию данной программы составил:</a:t>
            </a:r>
          </a:p>
          <a:p>
            <a:pPr algn="ctr"/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 год – </a:t>
            </a: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266,3 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тыс.рублей;</a:t>
            </a:r>
          </a:p>
          <a:p>
            <a:pPr algn="ctr"/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 год – </a:t>
            </a: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266,3 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тыс.рублей;</a:t>
            </a:r>
          </a:p>
          <a:p>
            <a:pPr algn="ctr"/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год – </a:t>
            </a: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266,3 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06433" y="2105860"/>
            <a:ext cx="49736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направления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финансирования</a:t>
            </a:r>
            <a:endParaRPr lang="ru-RU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649076" y="6576047"/>
            <a:ext cx="461962" cy="28195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0A3B2CF-79A4-4F95-8E14-34636ADF833E}" type="slidenum">
              <a:rPr lang="ru-RU" smtClean="0"/>
              <a:pPr>
                <a:defRPr/>
              </a:pPr>
              <a:t>48</a:t>
            </a:fld>
            <a:endParaRPr lang="ru-RU" dirty="0"/>
          </a:p>
        </p:txBody>
      </p:sp>
      <p:pic>
        <p:nvPicPr>
          <p:cNvPr id="10" name="Picture 2" descr="C:\Users\econ11\Desktop\Для презентации\slyudyansky_rayon_coa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21724" y="0"/>
            <a:ext cx="622276" cy="782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71173" y="2497715"/>
            <a:ext cx="506798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 В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проекте предусмотрены расходы на развитие сельскохозяйственного молочного направления в Слюдянском районе, а именно на оказание консультационных услуг для создания молочного производства по 266,3 тыс.рублей ежегодно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 На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ближайшую перспективу поставлена задача по промышленному производству молока. Для ведения молочного скотоводства определены площади земель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сельхоз.назначения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находящиеся вне границ центральной экологической зоны – Быстринское муниципальное образование. Градостроительным планом  данного муниципального образования предусмотрено размещение производств 4 и 5 класса опасности, что позволит разместить модульный завод по переработки  и производству   молокопродуктов мощностью 3-5 тонн/сутки. Схемой размещения производств рассматривается создание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молопунктов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или сбор  молока мобильным автотранспортным средством на территории Слюдянского района и близлежащих  территориях Бурятии.</a:t>
            </a:r>
          </a:p>
        </p:txBody>
      </p:sp>
      <p:pic>
        <p:nvPicPr>
          <p:cNvPr id="4100" name="Picture 4" descr="https://agrovesti.net/images/2016-content/00456743745g4556y45y4e5y56u5e646f836012a54288c3dc36fda04c0aaa3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43333" y="2625036"/>
            <a:ext cx="2847373" cy="1985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zavodbamz.ru/images/novosti/molochnii%20zavo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58656" y="4249389"/>
            <a:ext cx="2677000" cy="2070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513857018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nicolaslud.prihod.ru/files/2015/09/DSCN6253-670x3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51467" y="3232752"/>
            <a:ext cx="6654042" cy="3168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://vvags.student43.ru/pictures/news11/18052015-4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5059" y="3814323"/>
            <a:ext cx="2420819" cy="1489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-5770"/>
            <a:ext cx="777818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«Создание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условий для оказания медицинской помощи населению на территории муниципального образования Слюдянский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район»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2014-2020 годы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6810" y="845222"/>
            <a:ext cx="530699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4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программы</a:t>
            </a: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Совершенствование системы организации медицинской помощи населению путем укрепления материально – технической базы учреждений здравоохранения МО Слюдянский район.</a:t>
            </a:r>
          </a:p>
          <a:p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Улучшение качества оказания медицинской помощи путем привлечения на территорию молодых 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специалистов.</a:t>
            </a:r>
            <a:endParaRPr lang="ru-RU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93803" y="825227"/>
            <a:ext cx="3682475" cy="1169551"/>
          </a:xfrm>
          <a:prstGeom prst="rect">
            <a:avLst/>
          </a:prstGeom>
          <a:solidFill>
            <a:srgbClr val="FFFF66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 бюджетных ассигнований на реализацию данной программы составил:</a:t>
            </a:r>
          </a:p>
          <a:p>
            <a:pPr algn="ctr"/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 год – </a:t>
            </a: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221,3 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тыс.рублей;</a:t>
            </a:r>
          </a:p>
          <a:p>
            <a:pPr algn="ctr"/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 год – </a:t>
            </a: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221,3 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тыс.рублей;</a:t>
            </a:r>
          </a:p>
          <a:p>
            <a:pPr algn="ctr"/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год – </a:t>
            </a: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221,3 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82186" y="2290526"/>
            <a:ext cx="7720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направления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финансирования</a:t>
            </a:r>
            <a:endParaRPr lang="ru-RU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682038" y="6569765"/>
            <a:ext cx="461962" cy="28823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0A3B2CF-79A4-4F95-8E14-34636ADF833E}" type="slidenum">
              <a:rPr lang="ru-RU" smtClean="0"/>
              <a:pPr>
                <a:defRPr/>
              </a:pPr>
              <a:t>49</a:t>
            </a:fld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195059" y="2755699"/>
            <a:ext cx="2420819" cy="954107"/>
          </a:xfrm>
          <a:prstGeom prst="rect">
            <a:avLst/>
          </a:prstGeom>
          <a:solidFill>
            <a:srgbClr val="CCCCFF"/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anose="02020603050405020304" pitchFamily="18" charset="0"/>
              </a:rPr>
              <a:t>Выплаты подъемных молодым специалистам здравоохранения </a:t>
            </a: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 77,5 тыс.рублей ежегодно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2" descr="C:\Users\econ11\Desktop\Для презентации\slyudyansky_rayon_coa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21724" y="0"/>
            <a:ext cx="622276" cy="782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6412042" y="2863420"/>
            <a:ext cx="2420819" cy="738664"/>
          </a:xfrm>
          <a:prstGeom prst="rect">
            <a:avLst/>
          </a:prstGeom>
          <a:solidFill>
            <a:srgbClr val="8CCDD8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Профилактика социально-значимых заболеваний по 143,8 тыс.рублей ежегодно</a:t>
            </a:r>
          </a:p>
        </p:txBody>
      </p:sp>
      <p:pic>
        <p:nvPicPr>
          <p:cNvPr id="5124" name="Picture 4" descr="http://www.vectorhealthcare.com/wp-content/uploads/2016/01/canstockphoto5715549-768x51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32608" y="5011242"/>
            <a:ext cx="2212475" cy="1472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://www.domtest.ru/images/vichs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94413" y="5103062"/>
            <a:ext cx="2428875" cy="1394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12043" y="3709806"/>
            <a:ext cx="2428875" cy="1393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624950296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-370466" y="-78748"/>
            <a:ext cx="8560973" cy="887412"/>
          </a:xfrm>
        </p:spPr>
        <p:txBody>
          <a:bodyPr>
            <a:normAutofit/>
          </a:bodyPr>
          <a:lstStyle/>
          <a:p>
            <a:pPr algn="ctr"/>
            <a:r>
              <a:rPr lang="ru-RU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Этапы составления и утверждения бюджета муниципального образования Слюдянский район</a:t>
            </a:r>
            <a:endParaRPr lang="ru-RU" sz="1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682038" y="6492875"/>
            <a:ext cx="461962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7FD1E93-168C-4E3F-B839-29F00AE4705B}" type="slidenum">
              <a:rPr lang="ru-RU" smtClean="0"/>
              <a:pPr>
                <a:defRPr/>
              </a:pPr>
              <a:t>5</a:t>
            </a:fld>
            <a:endParaRPr lang="ru-RU" dirty="0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119062" y="4189833"/>
            <a:ext cx="8920766" cy="659569"/>
          </a:xfrm>
          <a:prstGeom prst="rect">
            <a:avLst/>
          </a:prstGeom>
          <a:effectLst>
            <a:outerShdw blurRad="25400" dist="25400" dir="2400000" algn="ctr" rotWithShape="0">
              <a:schemeClr val="tx1">
                <a:lumMod val="65000"/>
                <a:lumOff val="35000"/>
                <a:alpha val="71000"/>
              </a:schemeClr>
            </a:outerShdw>
          </a:effectLst>
        </p:spPr>
        <p:txBody>
          <a:bodyPr vert="horz" lIns="91440" tIns="45720" rIns="91440" bIns="45720" rtlCol="0" anchor="ctr">
            <a:normAutofit fontScale="97500"/>
          </a:bodyPr>
          <a:lstStyle/>
          <a:p>
            <a:pPr algn="ctr"/>
            <a:r>
              <a:rPr lang="ru-RU" sz="2000" b="1" dirty="0" smtClean="0">
                <a:ln w="0"/>
                <a:solidFill>
                  <a:schemeClr val="accent4">
                    <a:lumMod val="85000"/>
                    <a:lumOff val="1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Нормативные правовые акты, регулирующие бюджетные правоотношения</a:t>
            </a:r>
          </a:p>
        </p:txBody>
      </p:sp>
      <p:sp>
        <p:nvSpPr>
          <p:cNvPr id="14" name="Содержимое 2"/>
          <p:cNvSpPr txBox="1">
            <a:spLocks/>
          </p:cNvSpPr>
          <p:nvPr/>
        </p:nvSpPr>
        <p:spPr bwMode="auto">
          <a:xfrm>
            <a:off x="272942" y="4758171"/>
            <a:ext cx="8458199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-1793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D7E0E"/>
              </a:buClr>
              <a:buSzPct val="80000"/>
              <a:buFont typeface="Wingdings" pitchFamily="2" charset="2"/>
              <a:buChar char="ü"/>
              <a:tabLst>
                <a:tab pos="179388" algn="l"/>
              </a:tabLst>
              <a:defRPr/>
            </a:pPr>
            <a:r>
              <a:rPr kumimoji="0" lang="ru-RU" sz="14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Прогноз социально – экономического развития муниципального образования Слюдянский район</a:t>
            </a:r>
            <a:endParaRPr kumimoji="0" lang="ru-RU" sz="1400" b="0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5" name="Содержимое 2"/>
          <p:cNvSpPr txBox="1">
            <a:spLocks/>
          </p:cNvSpPr>
          <p:nvPr/>
        </p:nvSpPr>
        <p:spPr bwMode="auto">
          <a:xfrm>
            <a:off x="272942" y="5470208"/>
            <a:ext cx="8458200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-179388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D7E0E"/>
              </a:buClr>
              <a:buSzPct val="80000"/>
              <a:buFont typeface="Wingdings" pitchFamily="2" charset="2"/>
              <a:buChar char="ü"/>
              <a:tabLst>
                <a:tab pos="179388" algn="l"/>
              </a:tabLst>
              <a:defRPr/>
            </a:pPr>
            <a:r>
              <a:rPr kumimoji="0" lang="ru-RU" sz="14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Основные направления</a:t>
            </a:r>
            <a:r>
              <a:rPr kumimoji="0" lang="ru-RU" sz="1400" b="0" i="1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бюджетной</a:t>
            </a:r>
            <a:r>
              <a:rPr kumimoji="0" lang="en-US" sz="1400" b="0" i="1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ru-RU" sz="1400" b="0" i="1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и налоговой  политики</a:t>
            </a:r>
            <a:endParaRPr kumimoji="0" lang="ru-RU" sz="1400" b="0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6" name="Содержимое 2"/>
          <p:cNvSpPr txBox="1">
            <a:spLocks/>
          </p:cNvSpPr>
          <p:nvPr/>
        </p:nvSpPr>
        <p:spPr bwMode="auto">
          <a:xfrm>
            <a:off x="272941" y="5798494"/>
            <a:ext cx="8458200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-1793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D7E0E"/>
              </a:buClr>
              <a:buSzPct val="80000"/>
              <a:buFont typeface="Wingdings" pitchFamily="2" charset="2"/>
              <a:buChar char="ü"/>
              <a:tabLst>
                <a:tab pos="179388" algn="l"/>
              </a:tabLst>
              <a:defRPr/>
            </a:pPr>
            <a:r>
              <a:rPr kumimoji="0" lang="ru-RU" sz="14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Муниципальные программы муниципального образования Слюдян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ский  район</a:t>
            </a:r>
            <a:endParaRPr kumimoji="0" lang="ru-RU" sz="1400" b="0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7" name="Группа 16"/>
          <p:cNvGrpSpPr/>
          <p:nvPr/>
        </p:nvGrpSpPr>
        <p:grpSpPr>
          <a:xfrm>
            <a:off x="381666" y="1081513"/>
            <a:ext cx="2048949" cy="863599"/>
            <a:chOff x="0" y="603627"/>
            <a:chExt cx="2418582" cy="1041837"/>
          </a:xfrm>
          <a:scene3d>
            <a:camera prst="orthographicFront"/>
            <a:lightRig rig="flat" dir="t"/>
          </a:scene3d>
        </p:grpSpPr>
        <p:sp>
          <p:nvSpPr>
            <p:cNvPr id="18" name="Скругленный прямоугольник 17"/>
            <p:cNvSpPr/>
            <p:nvPr/>
          </p:nvSpPr>
          <p:spPr>
            <a:xfrm>
              <a:off x="0" y="603627"/>
              <a:ext cx="2418582" cy="1041837"/>
            </a:xfrm>
            <a:prstGeom prst="roundRect">
              <a:avLst/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Скругленный прямоугольник 4"/>
            <p:cNvSpPr/>
            <p:nvPr/>
          </p:nvSpPr>
          <p:spPr>
            <a:xfrm>
              <a:off x="50858" y="654485"/>
              <a:ext cx="2316866" cy="940121"/>
            </a:xfrm>
            <a:prstGeom prst="rect">
              <a:avLst/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231470" tIns="0" rIns="231470" bIns="0" numCol="1" spcCol="1270" anchor="ctr" anchorCtr="0">
              <a:noAutofit/>
            </a:bodyPr>
            <a:lstStyle/>
            <a:p>
              <a:pPr marL="0" marR="0" lvl="0" indent="0" algn="ctr" defTabSz="8890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entury Schoolbook"/>
                  <a:ea typeface="+mn-ea"/>
                  <a:cs typeface="+mn-cs"/>
                </a:rPr>
                <a:t>Составление проекта бюджета</a:t>
              </a:r>
              <a:endPara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Schoolbook"/>
                <a:ea typeface="+mn-ea"/>
                <a:cs typeface="+mn-cs"/>
              </a:endParaRP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2746872" y="1049540"/>
            <a:ext cx="6292956" cy="86177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000" dirty="0" smtClean="0">
                <a:latin typeface="Times New Roman"/>
              </a:rPr>
              <a:t>Формирование проекта бюджета района регламентируется Постановлением администрации МО Слюдянского района от 24.</a:t>
            </a:r>
            <a:r>
              <a:rPr lang="en-US" sz="1000" dirty="0" smtClean="0">
                <a:latin typeface="Times New Roman"/>
              </a:rPr>
              <a:t>08</a:t>
            </a:r>
            <a:r>
              <a:rPr lang="ru-RU" sz="1000" dirty="0" smtClean="0">
                <a:latin typeface="Times New Roman"/>
              </a:rPr>
              <a:t>.2017  </a:t>
            </a:r>
            <a:r>
              <a:rPr lang="ru-RU" sz="1000" dirty="0">
                <a:latin typeface="Times New Roman"/>
              </a:rPr>
              <a:t>№ </a:t>
            </a:r>
            <a:r>
              <a:rPr lang="ru-RU" sz="1000" dirty="0" smtClean="0">
                <a:latin typeface="Times New Roman"/>
              </a:rPr>
              <a:t>483 «О порядке и сроках  </a:t>
            </a:r>
            <a:r>
              <a:rPr lang="ru-RU" sz="1000" dirty="0">
                <a:latin typeface="Times New Roman"/>
              </a:rPr>
              <a:t>составления проекта </a:t>
            </a:r>
            <a:r>
              <a:rPr lang="ru-RU" sz="1000" dirty="0" smtClean="0">
                <a:latin typeface="Times New Roman"/>
              </a:rPr>
              <a:t>бюджета муниципального образования Слюдянский район, и порядке работы над документами и материалами, предоставляемыми в Думу муниципального образования Слюдянский район одновременно с проектом бюджета муниципального образования Слюдянский район»</a:t>
            </a:r>
            <a:endParaRPr lang="ru-RU" sz="1000" dirty="0">
              <a:latin typeface="Times New Roman"/>
            </a:endParaRPr>
          </a:p>
        </p:txBody>
      </p:sp>
      <p:grpSp>
        <p:nvGrpSpPr>
          <p:cNvPr id="21" name="Группа 20"/>
          <p:cNvGrpSpPr/>
          <p:nvPr/>
        </p:nvGrpSpPr>
        <p:grpSpPr>
          <a:xfrm>
            <a:off x="313843" y="2182394"/>
            <a:ext cx="2184593" cy="863599"/>
            <a:chOff x="0" y="2623517"/>
            <a:chExt cx="2418582" cy="1041837"/>
          </a:xfrm>
          <a:scene3d>
            <a:camera prst="orthographicFront"/>
            <a:lightRig rig="flat" dir="t"/>
          </a:scene3d>
        </p:grpSpPr>
        <p:sp>
          <p:nvSpPr>
            <p:cNvPr id="22" name="Скругленный прямоугольник 21"/>
            <p:cNvSpPr/>
            <p:nvPr/>
          </p:nvSpPr>
          <p:spPr>
            <a:xfrm>
              <a:off x="0" y="2623517"/>
              <a:ext cx="2418582" cy="1041837"/>
            </a:xfrm>
            <a:prstGeom prst="roundRect">
              <a:avLst/>
            </a:prstGeom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</p:sp>
        <p:sp>
          <p:nvSpPr>
            <p:cNvPr id="23" name="Скругленный прямоугольник 4"/>
            <p:cNvSpPr/>
            <p:nvPr/>
          </p:nvSpPr>
          <p:spPr>
            <a:xfrm>
              <a:off x="50858" y="2674375"/>
              <a:ext cx="2316866" cy="940121"/>
            </a:xfrm>
            <a:prstGeom prst="rect">
              <a:avLst/>
            </a:prstGeom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spcFirstLastPara="0" vert="horz" wrap="square" lIns="231470" tIns="0" rIns="231470" bIns="0" numCol="1" spcCol="1270" anchor="ctr" anchorCtr="0">
              <a:noAutofit/>
            </a:bodyPr>
            <a:lstStyle/>
            <a:p>
              <a:pPr marL="0" marR="0" lvl="0" indent="0" algn="ctr" defTabSz="8890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entury Schoolbook"/>
                  <a:ea typeface="+mn-ea"/>
                  <a:cs typeface="+mn-cs"/>
                </a:rPr>
                <a:t>Рассмотрение проекта бюджета</a:t>
              </a:r>
              <a:endPara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endParaRPr>
            </a:p>
          </p:txBody>
        </p:sp>
      </p:grpSp>
      <p:sp>
        <p:nvSpPr>
          <p:cNvPr id="24" name="TextBox 7"/>
          <p:cNvSpPr txBox="1">
            <a:spLocks noChangeArrowheads="1"/>
          </p:cNvSpPr>
          <p:nvPr/>
        </p:nvSpPr>
        <p:spPr bwMode="auto">
          <a:xfrm>
            <a:off x="2746872" y="2159013"/>
            <a:ext cx="6292956" cy="861774"/>
          </a:xfrm>
          <a:prstGeom prst="rect">
            <a:avLst/>
          </a:prstGeom>
          <a:solidFill>
            <a:srgbClr val="FFE8D1"/>
          </a:solidFill>
          <a:ln w="38100">
            <a:solidFill>
              <a:srgbClr val="FFC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Мэр МО Слюдянский район </a:t>
            </a:r>
            <a:r>
              <a:rPr lang="ru-RU" alt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представляет проект бюджета </a:t>
            </a:r>
            <a:r>
              <a:rPr lang="ru-RU" alt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района на </a:t>
            </a:r>
            <a:r>
              <a:rPr lang="ru-RU" alt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рассмотрение Думы </a:t>
            </a:r>
            <a:r>
              <a:rPr lang="ru-RU" alt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муниципального образования Слюдянский район  до 15 </a:t>
            </a:r>
            <a:r>
              <a:rPr lang="ru-RU" alt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ноября текущего года.</a:t>
            </a:r>
          </a:p>
          <a:p>
            <a:pPr algn="ctr" eaLnBrk="1" hangingPunct="1">
              <a:buClr>
                <a:schemeClr val="accent1"/>
              </a:buClr>
              <a:buSzPct val="85000"/>
              <a:buFont typeface="Wingdings 2" pitchFamily="18" charset="2"/>
              <a:buNone/>
            </a:pPr>
            <a:r>
              <a:rPr lang="ru-RU" alt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Председатель Думы </a:t>
            </a:r>
            <a:r>
              <a:rPr lang="ru-RU" alt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района направляет проект решения о бюджете района в постоянные комиссии Думы для внесения предложений и замечаний, а также в Контрольно- счетную палату для подготовки заключения.</a:t>
            </a:r>
          </a:p>
          <a:p>
            <a:pPr algn="ctr" eaLnBrk="1" hangingPunct="1"/>
            <a:r>
              <a:rPr lang="ru-RU" alt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Дума района рассматривает </a:t>
            </a:r>
            <a:r>
              <a:rPr lang="ru-RU" alt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решения о бюджете </a:t>
            </a:r>
            <a:r>
              <a:rPr lang="ru-RU" alt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района </a:t>
            </a:r>
            <a:r>
              <a:rPr lang="ru-RU" alt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alt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одном чтении.</a:t>
            </a:r>
            <a:endParaRPr lang="ru-RU" alt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5" name="Группа 24"/>
          <p:cNvGrpSpPr/>
          <p:nvPr/>
        </p:nvGrpSpPr>
        <p:grpSpPr>
          <a:xfrm>
            <a:off x="336006" y="3326234"/>
            <a:ext cx="2140267" cy="863599"/>
            <a:chOff x="38571" y="4629907"/>
            <a:chExt cx="2418582" cy="1041837"/>
          </a:xfrm>
          <a:scene3d>
            <a:camera prst="orthographicFront"/>
            <a:lightRig rig="flat" dir="t"/>
          </a:scene3d>
        </p:grpSpPr>
        <p:sp>
          <p:nvSpPr>
            <p:cNvPr id="26" name="Скругленный прямоугольник 25"/>
            <p:cNvSpPr/>
            <p:nvPr/>
          </p:nvSpPr>
          <p:spPr>
            <a:xfrm>
              <a:off x="38571" y="4629907"/>
              <a:ext cx="2418582" cy="1041837"/>
            </a:xfrm>
            <a:prstGeom prst="roundRect">
              <a:avLst/>
            </a:prstGeom>
            <a:ln>
              <a:noFill/>
            </a:ln>
          </p:spPr>
          <p:style>
            <a:lnRef idx="1">
              <a:schemeClr val="accent6"/>
            </a:lnRef>
            <a:fillRef idx="1002">
              <a:schemeClr val="dk2"/>
            </a:fillRef>
            <a:effectRef idx="2">
              <a:schemeClr val="accent6"/>
            </a:effectRef>
            <a:fontRef idx="minor">
              <a:schemeClr val="lt1"/>
            </a:fontRef>
          </p:style>
        </p:sp>
        <p:sp>
          <p:nvSpPr>
            <p:cNvPr id="27" name="Скругленный прямоугольник 4"/>
            <p:cNvSpPr/>
            <p:nvPr/>
          </p:nvSpPr>
          <p:spPr>
            <a:xfrm>
              <a:off x="89429" y="4680765"/>
              <a:ext cx="2316866" cy="940121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accent6"/>
            </a:lnRef>
            <a:fillRef idx="1002">
              <a:schemeClr val="dk2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spcFirstLastPara="0" vert="horz" wrap="square" lIns="231470" tIns="0" rIns="231470" bIns="0" numCol="1" spcCol="1270" anchor="ctr" anchorCtr="0">
              <a:noAutofit/>
            </a:bodyPr>
            <a:lstStyle/>
            <a:p>
              <a:pPr marL="0" marR="0" lvl="0" indent="0" algn="ctr" defTabSz="8890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entury Schoolbook"/>
                  <a:ea typeface="+mn-ea"/>
                  <a:cs typeface="+mn-cs"/>
                </a:rPr>
                <a:t>Утверждение проекта бюджета</a:t>
              </a:r>
              <a:endPara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endParaRP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2746872" y="3481034"/>
            <a:ext cx="6292956" cy="553998"/>
          </a:xfrm>
          <a:prstGeom prst="rect">
            <a:avLst/>
          </a:prstGeom>
          <a:solidFill>
            <a:srgbClr val="97AEC5"/>
          </a:solidFill>
          <a:ln w="38100">
            <a:solidFill>
              <a:srgbClr val="4B737D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бюджета </a:t>
            </a:r>
            <a:r>
              <a:rPr lang="ru-RU" sz="1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муниципального образования Слюдянский район </a:t>
            </a:r>
            <a:r>
              <a:rPr lang="ru-RU" sz="1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утверждается </a:t>
            </a:r>
            <a:r>
              <a:rPr lang="ru-RU" sz="1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Думой  МО Слюдянский район и подлежит </a:t>
            </a:r>
            <a:r>
              <a:rPr lang="ru-RU" sz="1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обнародованию путем опубликования его </a:t>
            </a:r>
            <a:r>
              <a:rPr lang="ru-RU" sz="1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специальном выпуске газеты «Славное море» и размещению на официальном сайте администрации Слюдянского района.</a:t>
            </a:r>
            <a:endParaRPr lang="ru-RU" sz="1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Picture 2" descr="C:\Users\econ11\Desktop\Для презентации\slyudyansky_rayon_coa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21724" y="0"/>
            <a:ext cx="622276" cy="782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Содержимое 2"/>
          <p:cNvSpPr txBox="1">
            <a:spLocks/>
          </p:cNvSpPr>
          <p:nvPr/>
        </p:nvSpPr>
        <p:spPr bwMode="auto">
          <a:xfrm>
            <a:off x="272941" y="5095661"/>
            <a:ext cx="8458200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-1793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D7E0E"/>
              </a:buClr>
              <a:buSzPct val="80000"/>
              <a:buFont typeface="Wingdings" pitchFamily="2" charset="2"/>
              <a:buChar char="ü"/>
              <a:tabLst>
                <a:tab pos="179388" algn="l"/>
              </a:tabLst>
              <a:defRPr/>
            </a:pPr>
            <a:r>
              <a:rPr kumimoji="0" lang="ru-RU" sz="14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Бюджетный прогноз муниципального образования Слюдянский район</a:t>
            </a:r>
            <a:endParaRPr kumimoji="0" lang="ru-RU" sz="1400" b="0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682038" y="6576047"/>
            <a:ext cx="461962" cy="28195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0A3B2CF-79A4-4F95-8E14-34636ADF833E}" type="slidenum">
              <a:rPr lang="ru-RU" smtClean="0"/>
              <a:pPr>
                <a:defRPr/>
              </a:pPr>
              <a:t>50</a:t>
            </a:fld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-36625" y="10106"/>
            <a:ext cx="77666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Непрограммные направления деятельности муниципального образования Слюдянский район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94" y="1068809"/>
            <a:ext cx="53184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направления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финансирования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5150949" y="810391"/>
            <a:ext cx="3877518" cy="830997"/>
          </a:xfrm>
          <a:prstGeom prst="rect">
            <a:avLst/>
          </a:prstGeom>
          <a:solidFill>
            <a:srgbClr val="92D05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 бюджетных ассигнований </a:t>
            </a: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на: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 год – </a:t>
            </a: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9 597,9 </a:t>
            </a: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тыс.рублей;</a:t>
            </a:r>
          </a:p>
          <a:p>
            <a:pPr algn="ctr"/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 год – </a:t>
            </a: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12 623,1 </a:t>
            </a: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тыс.рублей;</a:t>
            </a:r>
          </a:p>
          <a:p>
            <a:pPr algn="ctr"/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год – </a:t>
            </a: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9 050,6 </a:t>
            </a: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тыс.рублей.</a:t>
            </a:r>
          </a:p>
        </p:txBody>
      </p:sp>
      <p:pic>
        <p:nvPicPr>
          <p:cNvPr id="25" name="Picture 2" descr="C:\Users\econ11\Desktop\Для презентации\slyudyansky_rayon_coa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21724" y="0"/>
            <a:ext cx="622276" cy="782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4" name="Схема 13"/>
          <p:cNvGraphicFramePr/>
          <p:nvPr>
            <p:extLst>
              <p:ext uri="{D42A27DB-BD31-4B8C-83A1-F6EECF244321}">
                <p14:modId xmlns:p14="http://schemas.microsoft.com/office/powerpoint/2010/main" xmlns="" val="481775118"/>
              </p:ext>
            </p:extLst>
          </p:nvPr>
        </p:nvGraphicFramePr>
        <p:xfrm>
          <a:off x="92597" y="1724628"/>
          <a:ext cx="8935870" cy="47820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xmlns="" val="2116834408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932120769"/>
              </p:ext>
            </p:extLst>
          </p:nvPr>
        </p:nvGraphicFramePr>
        <p:xfrm>
          <a:off x="127319" y="1628415"/>
          <a:ext cx="5277802" cy="464969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42939"/>
                <a:gridCol w="2487329"/>
                <a:gridCol w="835743"/>
                <a:gridCol w="785997"/>
                <a:gridCol w="825794"/>
              </a:tblGrid>
              <a:tr h="581212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 п/п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Показатель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 год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 год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 год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72443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Всего источников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18 932,2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19 657,0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19 924,2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544886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Кредиты кредитных организаций в валюте РФ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29 526,8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19 657,0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19 924,2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517641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Clr>
                          <a:srgbClr val="000000"/>
                        </a:buClr>
                        <a:buSzPts val="770"/>
                        <a:buFont typeface="Times New Roman"/>
                        <a:buChar char="•"/>
                      </a:pPr>
                      <a:r>
                        <a:rPr lang="ru-RU" sz="14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получение</a:t>
                      </a:r>
                      <a:endParaRPr lang="ru-RU" sz="77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29 526,8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19 657,00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19 924,2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7244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>
                        <a:buClr>
                          <a:srgbClr val="000000"/>
                        </a:buClr>
                        <a:buSzPts val="770"/>
                        <a:buFont typeface="Times New Roman"/>
                        <a:buChar char="•"/>
                      </a:pPr>
                      <a:r>
                        <a:rPr lang="ru-RU" sz="14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погашение</a:t>
                      </a:r>
                      <a:endParaRPr lang="ru-RU" sz="77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817329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Бюджетные кредиты от других бюджетов бюджетной системы РФ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-10 594,6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4509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Clr>
                          <a:srgbClr val="000000"/>
                        </a:buClr>
                        <a:buSzPts val="770"/>
                        <a:buFont typeface="Times New Roman"/>
                        <a:buChar char="•"/>
                      </a:pPr>
                      <a:r>
                        <a:rPr lang="ru-RU" sz="14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получение</a:t>
                      </a:r>
                      <a:endParaRPr lang="ru-RU" sz="77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7244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>
                        <a:buClr>
                          <a:srgbClr val="000000"/>
                        </a:buClr>
                        <a:buSzPts val="770"/>
                        <a:buFont typeface="Arial"/>
                        <a:buChar char="•"/>
                      </a:pPr>
                      <a:r>
                        <a:rPr lang="ru-RU" sz="14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погашение</a:t>
                      </a:r>
                      <a:endParaRPr lang="ru-RU" sz="77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-10 594,6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026202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Иные источники внутреннего финансирования дефицитов бюджетов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7731759" cy="792707"/>
          </a:xfrm>
          <a:effectLst/>
        </p:spPr>
        <p:txBody>
          <a:bodyPr>
            <a:normAutofit fontScale="90000"/>
          </a:bodyPr>
          <a:lstStyle/>
          <a:p>
            <a:pPr algn="ctr"/>
            <a:r>
              <a:rPr lang="ru-RU" sz="1800" cap="all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ДЕФИЦИТ БЮДЖЕТА, ИСТОЧНИКИ </a:t>
            </a:r>
            <a:r>
              <a:rPr lang="ru-RU" sz="1800" cap="all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ФИНАНСИРОВАНИЯ ДЕФИЦИТА БЮДЖЕТА МУНИЦИПАЛЬНОГО </a:t>
            </a:r>
            <a:r>
              <a:rPr lang="ru-RU" sz="1800" cap="all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ОБРАЗОВАНИЯ СЛЮДЯНСКИЙ РАЙОН</a:t>
            </a:r>
          </a:p>
        </p:txBody>
      </p:sp>
      <p:sp>
        <p:nvSpPr>
          <p:cNvPr id="8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663627" y="6582327"/>
            <a:ext cx="461962" cy="27567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E9ED5B1-A891-4EC1-A0FA-F733B810D979}" type="slidenum">
              <a:rPr lang="ru-RU" smtClean="0"/>
              <a:pPr>
                <a:defRPr/>
              </a:pPr>
              <a:t>51</a:t>
            </a:fld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6060136" y="3927385"/>
            <a:ext cx="2614942" cy="20313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Дефицит бюджета муниципального образования 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не должен превышать 10 %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утвержденного общего годового объема доходов бюджета муниципального образования без учета утвержденного объема безвозмездных поступлений.</a:t>
            </a:r>
            <a:endParaRPr lang="ru-RU" sz="1400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7319" y="782290"/>
            <a:ext cx="8935656" cy="738664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При превышении расходов над доходами принимается решение об источниках покрытия </a:t>
            </a: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дефицита.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На 2018 год и плановый период 2019 и 2020 годов привлечение кредитов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кредитных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организаций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являются основным источником покрытия дефицита бюджета муниципального образования Слюдянский район.</a:t>
            </a: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ая выноска 10"/>
          <p:cNvSpPr/>
          <p:nvPr/>
        </p:nvSpPr>
        <p:spPr>
          <a:xfrm>
            <a:off x="5692558" y="1669055"/>
            <a:ext cx="3350098" cy="2069825"/>
          </a:xfrm>
          <a:prstGeom prst="wedgeRectCallout">
            <a:avLst>
              <a:gd name="adj1" fmla="val -59895"/>
              <a:gd name="adj2" fmla="val -16725"/>
            </a:avLst>
          </a:prstGeom>
          <a:solidFill>
            <a:schemeClr val="tx2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Объем дефицита в 2018 году запланирован в размере </a:t>
            </a:r>
            <a:r>
              <a:rPr lang="ru-RU" sz="14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18 932,2 тыс. рублей </a:t>
            </a: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или </a:t>
            </a:r>
            <a:r>
              <a:rPr lang="ru-RU" sz="14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9,5 % </a:t>
            </a: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4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доходам без учета безвозмездных поступлений) с учетом разницы между полученными и погашенными бюджетными кредитами</a:t>
            </a:r>
            <a:endParaRPr lang="ru-RU" sz="1400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2" descr="C:\Users\econ11\Desktop\Для презентации\slyudyansky_rayon_coa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21724" y="0"/>
            <a:ext cx="622276" cy="782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98799065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2425" y="905289"/>
            <a:ext cx="8497092" cy="616455"/>
          </a:xfrm>
        </p:spPr>
        <p:txBody>
          <a:bodyPr/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КОНТАКТНАЯ ИНФОРМАЦИЯ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>
          <a:xfrm>
            <a:off x="323850" y="854994"/>
            <a:ext cx="8496300" cy="1945356"/>
          </a:xfrm>
        </p:spPr>
        <p:txBody>
          <a:bodyPr/>
          <a:lstStyle/>
          <a:p>
            <a:pPr algn="ctr"/>
            <a:endParaRPr lang="en-US" sz="2800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800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Комитет финансов муниципального образования Слюдянский район</a:t>
            </a:r>
          </a:p>
          <a:p>
            <a:pPr algn="ctr"/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Адрес: 665904  г. Слюдянка, ул. Ленина, 110.</a:t>
            </a:r>
          </a:p>
          <a:p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ru-RU" sz="28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тел./факс (39544) 51-6-10 </a:t>
            </a:r>
          </a:p>
          <a:p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E-mail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fin30@gfu.ru</a:t>
            </a:r>
            <a:endParaRPr lang="ru-RU" sz="28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6"/>
          </p:nvPr>
        </p:nvSpPr>
        <p:spPr>
          <a:xfrm>
            <a:off x="8601881" y="6576047"/>
            <a:ext cx="461962" cy="281953"/>
          </a:xfrm>
        </p:spPr>
        <p:txBody>
          <a:bodyPr/>
          <a:lstStyle/>
          <a:p>
            <a:pPr>
              <a:defRPr/>
            </a:pPr>
            <a:fld id="{165C93FF-0F0F-4F92-B7A8-E827C7A1BB16}" type="slidenum">
              <a:rPr lang="de-DE" smtClean="0"/>
              <a:pPr>
                <a:defRPr/>
              </a:pPr>
              <a:t>52</a:t>
            </a:fld>
            <a:endParaRPr lang="de-DE" dirty="0"/>
          </a:p>
        </p:txBody>
      </p:sp>
      <p:pic>
        <p:nvPicPr>
          <p:cNvPr id="5" name="Picture 2" descr="C:\Users\econ11\Desktop\Для презентации\slyudyansky_rayon_coa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21724" y="0"/>
            <a:ext cx="622276" cy="782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96356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8" name="Схема 37"/>
          <p:cNvGraphicFramePr/>
          <p:nvPr>
            <p:extLst>
              <p:ext uri="{D42A27DB-BD31-4B8C-83A1-F6EECF244321}">
                <p14:modId xmlns:p14="http://schemas.microsoft.com/office/powerpoint/2010/main" xmlns="" val="1695775240"/>
              </p:ext>
            </p:extLst>
          </p:nvPr>
        </p:nvGraphicFramePr>
        <p:xfrm>
          <a:off x="6134411" y="1111969"/>
          <a:ext cx="2859147" cy="21075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374662" y="-52561"/>
            <a:ext cx="8458200" cy="887412"/>
          </a:xfrm>
        </p:spPr>
        <p:txBody>
          <a:bodyPr>
            <a:normAutofit/>
          </a:bodyPr>
          <a:lstStyle/>
          <a:p>
            <a:pPr algn="ctr"/>
            <a:r>
              <a:rPr lang="ru-RU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образование Слюдянский район</a:t>
            </a:r>
            <a:endParaRPr lang="ru-RU" sz="18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682038" y="6543675"/>
            <a:ext cx="461962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7FD1E93-168C-4E3F-B839-29F00AE4705B}" type="slidenum">
              <a:rPr lang="ru-RU" smtClean="0"/>
              <a:pPr>
                <a:defRPr/>
              </a:pPr>
              <a:t>6</a:t>
            </a:fld>
            <a:endParaRPr lang="ru-RU" dirty="0"/>
          </a:p>
        </p:txBody>
      </p:sp>
      <p:pic>
        <p:nvPicPr>
          <p:cNvPr id="8" name="Picture 2" descr="C:\Users\econ11\Desktop\Для презентации\slyudyansky_rayon_coa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21724" y="0"/>
            <a:ext cx="622276" cy="782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42161" b="26090"/>
          <a:stretch/>
        </p:blipFill>
        <p:spPr>
          <a:xfrm>
            <a:off x="0" y="785088"/>
            <a:ext cx="5362436" cy="36810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reflection blurRad="6350" stA="50000" endA="300" endPos="55000" dir="5400000" sy="-100000" algn="bl" rotWithShape="0"/>
          </a:effectLst>
        </p:spPr>
      </p:pic>
      <p:sp>
        <p:nvSpPr>
          <p:cNvPr id="24" name="Прямоугольник 23"/>
          <p:cNvSpPr/>
          <p:nvPr/>
        </p:nvSpPr>
        <p:spPr>
          <a:xfrm>
            <a:off x="5510412" y="706846"/>
            <a:ext cx="371545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Муниципальные образования городских поселений: </a:t>
            </a:r>
          </a:p>
        </p:txBody>
      </p:sp>
      <p:sp>
        <p:nvSpPr>
          <p:cNvPr id="36" name="Прямоугольник 35"/>
          <p:cNvSpPr/>
          <p:nvPr/>
        </p:nvSpPr>
        <p:spPr>
          <a:xfrm>
            <a:off x="5709077" y="3083712"/>
            <a:ext cx="281264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Муниципальные </a:t>
            </a:r>
            <a:r>
              <a:rPr lang="ru-RU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 </a:t>
            </a:r>
            <a:r>
              <a:rPr lang="ru-RU" sz="1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сельских поселений: </a:t>
            </a:r>
          </a:p>
        </p:txBody>
      </p:sp>
      <p:graphicFrame>
        <p:nvGraphicFramePr>
          <p:cNvPr id="37" name="Схема 36"/>
          <p:cNvGraphicFramePr/>
          <p:nvPr>
            <p:extLst>
              <p:ext uri="{D42A27DB-BD31-4B8C-83A1-F6EECF244321}">
                <p14:modId xmlns:p14="http://schemas.microsoft.com/office/powerpoint/2010/main" xmlns="" val="3735572048"/>
              </p:ext>
            </p:extLst>
          </p:nvPr>
        </p:nvGraphicFramePr>
        <p:xfrm>
          <a:off x="6003737" y="3513645"/>
          <a:ext cx="3011312" cy="32004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44" name="Овал 43"/>
          <p:cNvSpPr/>
          <p:nvPr/>
        </p:nvSpPr>
        <p:spPr>
          <a:xfrm>
            <a:off x="6554769" y="1218842"/>
            <a:ext cx="226243" cy="19796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</a:rPr>
              <a:t>1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45" name="Овал 44"/>
          <p:cNvSpPr/>
          <p:nvPr/>
        </p:nvSpPr>
        <p:spPr>
          <a:xfrm>
            <a:off x="6771169" y="1819719"/>
            <a:ext cx="226243" cy="19796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</a:rPr>
              <a:t>2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46" name="Овал 45"/>
          <p:cNvSpPr/>
          <p:nvPr/>
        </p:nvSpPr>
        <p:spPr>
          <a:xfrm>
            <a:off x="6658047" y="2526564"/>
            <a:ext cx="226243" cy="19796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</a:rPr>
              <a:t>3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47" name="Овал 46"/>
          <p:cNvSpPr/>
          <p:nvPr/>
        </p:nvSpPr>
        <p:spPr>
          <a:xfrm>
            <a:off x="6428057" y="3603409"/>
            <a:ext cx="226243" cy="19796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</a:rPr>
              <a:t>4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48" name="Овал 47"/>
          <p:cNvSpPr/>
          <p:nvPr/>
        </p:nvSpPr>
        <p:spPr>
          <a:xfrm>
            <a:off x="6767422" y="4204286"/>
            <a:ext cx="226243" cy="19796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</a:rPr>
              <a:t>5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49" name="Овал 48"/>
          <p:cNvSpPr/>
          <p:nvPr/>
        </p:nvSpPr>
        <p:spPr>
          <a:xfrm>
            <a:off x="6880543" y="4781233"/>
            <a:ext cx="226243" cy="19796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</a:rPr>
              <a:t>6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50" name="Овал 49"/>
          <p:cNvSpPr/>
          <p:nvPr/>
        </p:nvSpPr>
        <p:spPr>
          <a:xfrm>
            <a:off x="6785376" y="5431005"/>
            <a:ext cx="226243" cy="19796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</a:rPr>
              <a:t>7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51" name="Овал 50"/>
          <p:cNvSpPr/>
          <p:nvPr/>
        </p:nvSpPr>
        <p:spPr>
          <a:xfrm>
            <a:off x="6460185" y="6010075"/>
            <a:ext cx="226243" cy="19796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</a:rPr>
              <a:t>8</a:t>
            </a:r>
            <a:endParaRPr lang="ru-RU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57963867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Минус 3"/>
          <p:cNvSpPr/>
          <p:nvPr/>
        </p:nvSpPr>
        <p:spPr>
          <a:xfrm>
            <a:off x="1562136" y="2231141"/>
            <a:ext cx="570596" cy="377284"/>
          </a:xfrm>
          <a:prstGeom prst="mathMinus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277470" y="2225200"/>
            <a:ext cx="948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Доходы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17607" y="2235117"/>
            <a:ext cx="1028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Стрелка вправо с вырезом 8"/>
          <p:cNvSpPr/>
          <p:nvPr/>
        </p:nvSpPr>
        <p:spPr>
          <a:xfrm>
            <a:off x="4233154" y="1196344"/>
            <a:ext cx="1439560" cy="699027"/>
          </a:xfrm>
          <a:prstGeom prst="notchedRight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/>
          </a:p>
        </p:txBody>
      </p:sp>
      <p:sp>
        <p:nvSpPr>
          <p:cNvPr id="13" name="Стрелка вправо с вырезом 12"/>
          <p:cNvSpPr/>
          <p:nvPr/>
        </p:nvSpPr>
        <p:spPr>
          <a:xfrm>
            <a:off x="4323185" y="2938630"/>
            <a:ext cx="1503367" cy="651182"/>
          </a:xfrm>
          <a:prstGeom prst="notchedRight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031" name="Picture 7" descr="C:\Users\econ11\Desktop\Для презентации\14_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14" r="-1814"/>
          <a:stretch/>
        </p:blipFill>
        <p:spPr bwMode="auto">
          <a:xfrm>
            <a:off x="5850436" y="2596690"/>
            <a:ext cx="1187942" cy="15850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1032" name="Picture 8" descr="C:\Users\econ11\Desktop\Для презентации\7263635-3d-small-people-savings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333" r="10349"/>
          <a:stretch/>
        </p:blipFill>
        <p:spPr bwMode="auto">
          <a:xfrm>
            <a:off x="5850435" y="908720"/>
            <a:ext cx="1169375" cy="14931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10" name="TextBox 9"/>
          <p:cNvSpPr txBox="1"/>
          <p:nvPr/>
        </p:nvSpPr>
        <p:spPr>
          <a:xfrm>
            <a:off x="4486444" y="3059260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333194" y="1336024"/>
            <a:ext cx="1281120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Профицит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096877" y="2571723"/>
            <a:ext cx="1939619" cy="156966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</a:t>
            </a:r>
            <a:r>
              <a:rPr lang="en-US" alt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превышении 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расходов над доходами  принимается решение об источниках </a:t>
            </a:r>
            <a:r>
              <a:rPr lang="ru-RU" alt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покрытия</a:t>
            </a:r>
            <a:r>
              <a:rPr lang="en-US" alt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дефицита</a:t>
            </a:r>
            <a:r>
              <a:rPr lang="en-US" alt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(например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использовать имеющиеся накопления, остатки, взять в долг).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7096877" y="984962"/>
            <a:ext cx="1939619" cy="138499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1200" dirty="0">
                <a:latin typeface="Times New Roman" pitchFamily="18" charset="0"/>
              </a:rPr>
              <a:t>При превышении доходов над расходами принимается решение, как их использовать (например, накапливать резервы, остатки, погашать долг).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79512" y="4574962"/>
            <a:ext cx="8856984" cy="156966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ru-RU" altLang="ru-RU" sz="1600" dirty="0">
                <a:latin typeface="Times New Roman" pitchFamily="18" charset="0"/>
              </a:rPr>
              <a:t>Долговым обязательством, входящим в структуру муниципального долга муниципального образования Слюдянский район на 2018 год и плановый период 2019 и 2020 годов являются кредиты, полученные  из областного бюджета. Учет и регистрация муниципальных долговых обязательств осуществляется в</a:t>
            </a:r>
            <a:r>
              <a:rPr lang="ru-RU" altLang="ru-RU" sz="1600" b="1" dirty="0">
                <a:latin typeface="Times New Roman" pitchFamily="18" charset="0"/>
              </a:rPr>
              <a:t> </a:t>
            </a:r>
            <a:r>
              <a:rPr lang="ru-RU" altLang="ru-RU" sz="1600" b="1" i="1" dirty="0">
                <a:latin typeface="Times New Roman" pitchFamily="18" charset="0"/>
              </a:rPr>
              <a:t>муниципальной долговой книге. </a:t>
            </a:r>
            <a:r>
              <a:rPr lang="ru-RU" altLang="ru-RU" sz="1600" dirty="0">
                <a:latin typeface="Times New Roman" pitchFamily="18" charset="0"/>
              </a:rPr>
              <a:t>В муниципальную долговую книгу вносятся сведения об объеме долговых обязательств по видам этих обязательств, дате их возникновения и исполнения полностью или частично, формах обеспечения обязательств.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075061" y="4183222"/>
            <a:ext cx="25162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долг</a:t>
            </a:r>
            <a:endParaRPr lang="ru-RU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2" descr="C:\Users\econ11\Desktop\Для презентации\slyudyansky_rayon_coa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21724" y="0"/>
            <a:ext cx="622276" cy="782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Заголовок 1"/>
          <p:cNvSpPr>
            <a:spLocks noGrp="1"/>
          </p:cNvSpPr>
          <p:nvPr>
            <p:ph type="title"/>
          </p:nvPr>
        </p:nvSpPr>
        <p:spPr>
          <a:xfrm>
            <a:off x="-137666" y="-73017"/>
            <a:ext cx="8458200" cy="887412"/>
          </a:xfrm>
        </p:spPr>
        <p:txBody>
          <a:bodyPr>
            <a:normAutofit/>
          </a:bodyPr>
          <a:lstStyle/>
          <a:p>
            <a:pPr algn="ctr"/>
            <a:r>
              <a:rPr lang="ru-RU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бюджета </a:t>
            </a:r>
            <a:r>
              <a:rPr lang="ru-RU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муниципального образования Слюдянский район</a:t>
            </a:r>
            <a:endParaRPr lang="ru-RU" sz="18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779536"/>
            <a:ext cx="1641162" cy="1303949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23" t="8685" r="8684" b="7653"/>
          <a:stretch/>
        </p:blipFill>
        <p:spPr>
          <a:xfrm>
            <a:off x="179512" y="2605736"/>
            <a:ext cx="1392391" cy="1522434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883" r="316" b="11224"/>
          <a:stretch/>
        </p:blipFill>
        <p:spPr>
          <a:xfrm>
            <a:off x="2317220" y="853329"/>
            <a:ext cx="1527142" cy="1326661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254" t="703" r="17421" b="-703"/>
          <a:stretch/>
        </p:blipFill>
        <p:spPr>
          <a:xfrm>
            <a:off x="2022890" y="2718678"/>
            <a:ext cx="2068544" cy="1341120"/>
          </a:xfrm>
          <a:prstGeom prst="rect">
            <a:avLst/>
          </a:prstGeom>
        </p:spPr>
      </p:pic>
      <p:sp>
        <p:nvSpPr>
          <p:cNvPr id="21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682038" y="6595925"/>
            <a:ext cx="461962" cy="26207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7FD1E93-168C-4E3F-B839-29F00AE4705B}" type="slidenum">
              <a:rPr lang="ru-RU" smtClean="0"/>
              <a:pPr>
                <a:defRPr/>
              </a:pPr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072495478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xmlns="" val="2372515021"/>
              </p:ext>
            </p:extLst>
          </p:nvPr>
        </p:nvGraphicFramePr>
        <p:xfrm>
          <a:off x="133564" y="2157574"/>
          <a:ext cx="8832862" cy="43358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6" name="Picture 2" descr="C:\Users\econ11\Desktop\Для презентации\slyudyansky_rayon_coa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12906" y="0"/>
            <a:ext cx="622276" cy="782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7766613" cy="78229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Основные </a:t>
            </a:r>
            <a:r>
              <a:rPr lang="ru-RU" sz="1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характеристики бюджета </a:t>
            </a:r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муниципального образования Слюдянский район на </a:t>
            </a:r>
            <a:r>
              <a:rPr lang="ru-RU" sz="1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2018 год и плановый период 2019 и 2020 годов (тыс.руб.)</a:t>
            </a:r>
            <a:endParaRPr lang="ru-RU" sz="1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682038" y="6595925"/>
            <a:ext cx="461962" cy="26207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7FD1E93-168C-4E3F-B839-29F00AE4705B}" type="slidenum">
              <a:rPr lang="ru-RU" smtClean="0"/>
              <a:pPr>
                <a:defRPr/>
              </a:pPr>
              <a:t>8</a:t>
            </a:fld>
            <a:endParaRPr lang="ru-RU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284511652"/>
              </p:ext>
            </p:extLst>
          </p:nvPr>
        </p:nvGraphicFramePr>
        <p:xfrm>
          <a:off x="77002" y="854793"/>
          <a:ext cx="8961119" cy="13792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57267"/>
                <a:gridCol w="1550963"/>
                <a:gridCol w="1550963"/>
                <a:gridCol w="1550963"/>
                <a:gridCol w="1550963"/>
              </a:tblGrid>
              <a:tr h="670560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Оценка 2017 год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 год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 год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 год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</a:tr>
              <a:tr h="23622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Доходы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901 596,1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877 586,6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781 977,3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786 230,0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</a:tr>
              <a:tr h="23622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Расходы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914 627,4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896 518,8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801 634,3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806 154,2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</a:tr>
              <a:tr h="23622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Дефицит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-13 031,3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-18 932,2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-19 657,0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-19 924,2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654870568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хема 5"/>
          <p:cNvGraphicFramePr/>
          <p:nvPr>
            <p:extLst/>
          </p:nvPr>
        </p:nvGraphicFramePr>
        <p:xfrm>
          <a:off x="0" y="555585"/>
          <a:ext cx="9051403" cy="63024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9" name="Диаграмма 8"/>
          <p:cNvGraphicFramePr/>
          <p:nvPr>
            <p:extLst/>
          </p:nvPr>
        </p:nvGraphicFramePr>
        <p:xfrm>
          <a:off x="5867256" y="4490576"/>
          <a:ext cx="3276744" cy="21156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pic>
        <p:nvPicPr>
          <p:cNvPr id="5" name="Picture 2" descr="C:\Users\econ11\Desktop\Для презентации\slyudyansky_rayon_coa.g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21724" y="0"/>
            <a:ext cx="622276" cy="782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Диаграмма 6"/>
          <p:cNvGraphicFramePr/>
          <p:nvPr>
            <p:extLst/>
          </p:nvPr>
        </p:nvGraphicFramePr>
        <p:xfrm>
          <a:off x="5580112" y="1009101"/>
          <a:ext cx="3563888" cy="1981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8" name="Диаграмма 7"/>
          <p:cNvGraphicFramePr/>
          <p:nvPr>
            <p:extLst/>
          </p:nvPr>
        </p:nvGraphicFramePr>
        <p:xfrm>
          <a:off x="5527040" y="2780928"/>
          <a:ext cx="3616960" cy="20162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82438" y="-78084"/>
            <a:ext cx="8657863" cy="887412"/>
          </a:xfrm>
        </p:spPr>
        <p:txBody>
          <a:bodyPr>
            <a:normAutofit/>
          </a:bodyPr>
          <a:lstStyle/>
          <a:p>
            <a:pPr algn="ctr"/>
            <a:r>
              <a:rPr lang="ru-RU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доходов бюджета Слюдянского района в 2018-2020 годах</a:t>
            </a:r>
            <a:endParaRPr lang="ru-RU" sz="18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682038" y="6595925"/>
            <a:ext cx="461962" cy="26207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7FD1E93-168C-4E3F-B839-29F00AE4705B}" type="slidenum">
              <a:rPr lang="ru-RU" smtClean="0"/>
              <a:pPr>
                <a:defRPr/>
              </a:pPr>
              <a:t>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22389382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11">
  <a:themeElements>
    <a:clrScheme name="sample 3">
      <a:dk1>
        <a:srgbClr val="000000"/>
      </a:dk1>
      <a:lt1>
        <a:srgbClr val="FFFFFF"/>
      </a:lt1>
      <a:dk2>
        <a:srgbClr val="1B4E63"/>
      </a:dk2>
      <a:lt2>
        <a:srgbClr val="DDDDDD"/>
      </a:lt2>
      <a:accent1>
        <a:srgbClr val="328C83"/>
      </a:accent1>
      <a:accent2>
        <a:srgbClr val="DC8300"/>
      </a:accent2>
      <a:accent3>
        <a:srgbClr val="FFFFFF"/>
      </a:accent3>
      <a:accent4>
        <a:srgbClr val="000000"/>
      </a:accent4>
      <a:accent5>
        <a:srgbClr val="ADC5C1"/>
      </a:accent5>
      <a:accent6>
        <a:srgbClr val="C77600"/>
      </a:accent6>
      <a:hlink>
        <a:srgbClr val="9DC03C"/>
      </a:hlink>
      <a:folHlink>
        <a:srgbClr val="2F87D7"/>
      </a:folHlink>
    </a:clrScheme>
    <a:fontScheme name="sample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ample 1">
        <a:dk1>
          <a:srgbClr val="000066"/>
        </a:dk1>
        <a:lt1>
          <a:srgbClr val="FFFFFF"/>
        </a:lt1>
        <a:dk2>
          <a:srgbClr val="003399"/>
        </a:dk2>
        <a:lt2>
          <a:srgbClr val="DDDDDD"/>
        </a:lt2>
        <a:accent1>
          <a:srgbClr val="1088C4"/>
        </a:accent1>
        <a:accent2>
          <a:srgbClr val="20A286"/>
        </a:accent2>
        <a:accent3>
          <a:srgbClr val="FFFFFF"/>
        </a:accent3>
        <a:accent4>
          <a:srgbClr val="000056"/>
        </a:accent4>
        <a:accent5>
          <a:srgbClr val="AAC3DE"/>
        </a:accent5>
        <a:accent6>
          <a:srgbClr val="1C9279"/>
        </a:accent6>
        <a:hlink>
          <a:srgbClr val="9999FF"/>
        </a:hlink>
        <a:folHlink>
          <a:srgbClr val="D5785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 2">
        <a:dk1>
          <a:srgbClr val="210B66"/>
        </a:dk1>
        <a:lt1>
          <a:srgbClr val="FFFFFF"/>
        </a:lt1>
        <a:dk2>
          <a:srgbClr val="8D4FBB"/>
        </a:dk2>
        <a:lt2>
          <a:srgbClr val="B2B2B2"/>
        </a:lt2>
        <a:accent1>
          <a:srgbClr val="1263B4"/>
        </a:accent1>
        <a:accent2>
          <a:srgbClr val="6BC394"/>
        </a:accent2>
        <a:accent3>
          <a:srgbClr val="FFFFFF"/>
        </a:accent3>
        <a:accent4>
          <a:srgbClr val="1B0856"/>
        </a:accent4>
        <a:accent5>
          <a:srgbClr val="AAB7D6"/>
        </a:accent5>
        <a:accent6>
          <a:srgbClr val="60B086"/>
        </a:accent6>
        <a:hlink>
          <a:srgbClr val="ABAE3E"/>
        </a:hlink>
        <a:folHlink>
          <a:srgbClr val="66B6C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 3">
        <a:dk1>
          <a:srgbClr val="000000"/>
        </a:dk1>
        <a:lt1>
          <a:srgbClr val="FFFFFF"/>
        </a:lt1>
        <a:dk2>
          <a:srgbClr val="1B4E63"/>
        </a:dk2>
        <a:lt2>
          <a:srgbClr val="DDDDDD"/>
        </a:lt2>
        <a:accent1>
          <a:srgbClr val="328C83"/>
        </a:accent1>
        <a:accent2>
          <a:srgbClr val="DC8300"/>
        </a:accent2>
        <a:accent3>
          <a:srgbClr val="FFFFFF"/>
        </a:accent3>
        <a:accent4>
          <a:srgbClr val="000000"/>
        </a:accent4>
        <a:accent5>
          <a:srgbClr val="ADC5C1"/>
        </a:accent5>
        <a:accent6>
          <a:srgbClr val="C77600"/>
        </a:accent6>
        <a:hlink>
          <a:srgbClr val="9DC03C"/>
        </a:hlink>
        <a:folHlink>
          <a:srgbClr val="2F87D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Тема11</Template>
  <TotalTime>10442</TotalTime>
  <Words>8712</Words>
  <Application>Microsoft Office PowerPoint</Application>
  <PresentationFormat>Экран (4:3)</PresentationFormat>
  <Paragraphs>1180</Paragraphs>
  <Slides>52</Slides>
  <Notes>6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52</vt:i4>
      </vt:variant>
    </vt:vector>
  </HeadingPairs>
  <TitlesOfParts>
    <vt:vector size="54" baseType="lpstr">
      <vt:lpstr>Тема11</vt:lpstr>
      <vt:lpstr>Image</vt:lpstr>
      <vt:lpstr>Слайд 1</vt:lpstr>
      <vt:lpstr>Слайд 2</vt:lpstr>
      <vt:lpstr>Основные понятия</vt:lpstr>
      <vt:lpstr>Бюджет – это план доходов и расходов на определенный период</vt:lpstr>
      <vt:lpstr>Этапы составления и утверждения бюджета муниципального образования Слюдянский район</vt:lpstr>
      <vt:lpstr>Муниципальное образование Слюдянский район</vt:lpstr>
      <vt:lpstr>Структура бюджета муниципального образования Слюдянский район</vt:lpstr>
      <vt:lpstr>Основные характеристики бюджета муниципального образования Слюдянский район на 2018 год и плановый период 2019 и 2020 годов (тыс.руб.)</vt:lpstr>
      <vt:lpstr>Структура доходов бюджета Слюдянского района в 2018-2020 годах</vt:lpstr>
      <vt:lpstr>Структура доходной части бюджета муниципального образования Слюдянский район на 2018-2020 годы</vt:lpstr>
      <vt:lpstr>Структура налоговых и неналоговых доходов бюджета муниципального образования Слюдянский район на 2018-2020 годы (тыс.руб.)</vt:lpstr>
      <vt:lpstr>Структура налоговых и неналоговых доходов в 2018-2020 годы</vt:lpstr>
      <vt:lpstr>Слайд 13</vt:lpstr>
      <vt:lpstr>Слайд 14</vt:lpstr>
      <vt:lpstr>Слайд 15</vt:lpstr>
      <vt:lpstr>Слайд 16</vt:lpstr>
      <vt:lpstr>Слайд 17</vt:lpstr>
      <vt:lpstr>Плата за негативное воздействие на окружающую среду</vt:lpstr>
      <vt:lpstr>Доходы от продажи материальных и нематериальных активов</vt:lpstr>
      <vt:lpstr>Слайд 20</vt:lpstr>
      <vt:lpstr>Динамика поступления нецелевых межбюджетных трансфертов из областного  бюджета с 2011 по 2020 годы (млн. руб.)</vt:lpstr>
      <vt:lpstr>Слайд 22</vt:lpstr>
      <vt:lpstr>Слайд 23</vt:lpstr>
      <vt:lpstr>Слайд 24</vt:lpstr>
      <vt:lpstr>Слайд 25</vt:lpstr>
      <vt:lpstr>РАСХОДЫ БЮДЖЕТА </vt:lpstr>
      <vt:lpstr>Структура расходов бюджета муниципального образования Слюдянский район на 2018 год и плановый период 2019 и 2020 годов</vt:lpstr>
      <vt:lpstr>Структура расходов бюджета муниципального образования Слюдянский район на 2018 год и плановый период 2019 и 2020 годов</vt:lpstr>
      <vt:lpstr>Бюджет муниципального образования Слюдянский район на 2018 год и плановый период 2019 и 2020 годов – социальный бюджет</vt:lpstr>
      <vt:lpstr>Структура расходов муниципального образования Слюдянский район на 2018 год и плановый период 2019 и 2020 годов</vt:lpstr>
      <vt:lpstr>Слайд 31</vt:lpstr>
      <vt:lpstr>Слайд 32</vt:lpstr>
      <vt:lpstr>Муниципальная программа «Развитие культуры в муниципальном образовании Слюдянский район» на 2014-2020 годы</vt:lpstr>
      <vt:lpstr>Муниципальная программа «Развитие системы отдыха и оздоровления детей в муниципальном образовании Слюдянский район» на 2014-2020 годы</vt:lpstr>
      <vt:lpstr>Муниципальная программа «Содействие развитию учреждений образования и культуры в муниципальном образовании Слюдянский район» на 2014-2020 годы</vt:lpstr>
      <vt:lpstr>Муниципальная программа «Развитие физической культуры и спорта в муниципальном образовании Слюдянский район» на 2014-2020 годы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ДЕФИЦИТ БЮДЖЕТА, ИСТОЧНИКИ ФИНАНСИРОВАНИЯ ДЕФИЦИТА БЮДЖЕТА МУНИЦИПАЛЬНОГО ОБРАЗОВАНИЯ СЛЮДЯНСКИЙ РАЙОН</vt:lpstr>
      <vt:lpstr>КОНТАКТНАЯ ИНФОРМАЦИЯ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Wolf</dc:creator>
  <cp:lastModifiedBy>tdf</cp:lastModifiedBy>
  <cp:revision>957</cp:revision>
  <cp:lastPrinted>2017-12-01T03:41:28Z</cp:lastPrinted>
  <dcterms:created xsi:type="dcterms:W3CDTF">2010-06-18T09:27:04Z</dcterms:created>
  <dcterms:modified xsi:type="dcterms:W3CDTF">2017-12-04T05:42:42Z</dcterms:modified>
</cp:coreProperties>
</file>