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50"/>
  </p:notes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7" r:id="rId14"/>
    <p:sldId id="306" r:id="rId15"/>
    <p:sldId id="259" r:id="rId16"/>
    <p:sldId id="260" r:id="rId17"/>
    <p:sldId id="258" r:id="rId18"/>
    <p:sldId id="261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CECFF"/>
    <a:srgbClr val="FFCC99"/>
    <a:srgbClr val="CCFFCC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953" autoAdjust="0"/>
  </p:normalViewPr>
  <p:slideViewPr>
    <p:cSldViewPr snapToGrid="0">
      <p:cViewPr varScale="1">
        <p:scale>
          <a:sx n="101" d="100"/>
          <a:sy n="101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n36\Doc.fin\&#1054;&#1058;&#1044;&#1045;&#1051;%20&#1059;&#1055;&#1056;&#1040;&#1042;&#1051;&#1045;&#1053;&#1048;&#1071;%20&#1044;&#1054;&#1061;&#1054;&#1044;&#1040;&#1052;&#1048;\2025%20&#1075;&#1086;&#1076;\&#1055;&#1077;&#1088;&#1074;&#1086;&#1085;&#1072;&#1095;&#1072;&#1083;&#1100;&#1085;&#1086;&#1077;%20&#1056;&#1044;%20&#1085;&#1072;%202025-2027&#1075;&#1075;\&#1044;&#1048;&#1040;&#1043;&#1056;&#1040;&#1052;&#1052;&#1067;%20&#1050;%20&#1041;&#1070;&#1044;&#1046;&#1045;&#1058;&#1059;%20&#1044;&#1051;&#1071;%20&#1043;&#1056;&#1040;&#1046;&#1044;&#1040;&#1053;%202025-202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реализации продукции, работ, услуг по полному кругу организаций, млн. руб.</a:t>
            </a:r>
            <a:endPara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450245189939491"/>
          <c:y val="2.5963088349852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1083099906629318E-2"/>
          <c:y val="0.2327089937239416"/>
          <c:w val="0.91783380018674132"/>
          <c:h val="0.5617527889510016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Лист1!$A$7:$A$11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Лист1!$B$7:$B$11</c:f>
              <c:numCache>
                <c:formatCode>#,##0.0</c:formatCode>
                <c:ptCount val="5"/>
                <c:pt idx="0">
                  <c:v>12143.48</c:v>
                </c:pt>
                <c:pt idx="1">
                  <c:v>13186.13</c:v>
                </c:pt>
                <c:pt idx="2">
                  <c:v>13818.25</c:v>
                </c:pt>
                <c:pt idx="3">
                  <c:v>14329.47</c:v>
                </c:pt>
                <c:pt idx="4">
                  <c:v>15128.39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40-465E-9A6D-4ADCC9AD252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4816"/>
        <c:axId val="741715208"/>
      </c:barChart>
      <c:catAx>
        <c:axId val="74171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5208"/>
        <c:crosses val="autoZero"/>
        <c:auto val="1"/>
        <c:lblAlgn val="ctr"/>
        <c:lblOffset val="100"/>
        <c:noMultiLvlLbl val="0"/>
      </c:catAx>
      <c:valAx>
        <c:axId val="7417152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71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неналоговых доходов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c:rich>
      </c:tx>
      <c:layout>
        <c:manualLayout>
          <c:xMode val="edge"/>
          <c:yMode val="edge"/>
          <c:x val="0.16055743823026283"/>
          <c:y val="1.19402985074626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549762164415712"/>
          <c:y val="0.15510416421827869"/>
          <c:w val="0.54984413766779061"/>
          <c:h val="0.68529133858267721"/>
        </c:manualLayout>
      </c:layout>
      <c:pieChart>
        <c:varyColors val="1"/>
        <c:ser>
          <c:idx val="0"/>
          <c:order val="0"/>
          <c:tx>
            <c:strRef>
              <c:f>Лист9!$B$8</c:f>
              <c:strCache>
                <c:ptCount val="1"/>
                <c:pt idx="0">
                  <c:v>Прогноз 2025</c:v>
                </c:pt>
              </c:strCache>
            </c:strRef>
          </c:tx>
          <c:explosion val="21"/>
          <c:dPt>
            <c:idx val="0"/>
            <c:bubble3D val="0"/>
            <c:explosion val="1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69-4DF0-9695-57AE7BF19A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69-4DF0-9695-57AE7BF19A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69-4DF0-9695-57AE7BF19A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69-4DF0-9695-57AE7BF19A6B}"/>
              </c:ext>
            </c:extLst>
          </c:dPt>
          <c:dLbls>
            <c:dLbl>
              <c:idx val="0"/>
              <c:layout>
                <c:manualLayout>
                  <c:x val="-0.14213709297200061"/>
                  <c:y val="-0.1118066361107846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69-4DF0-9695-57AE7BF19A6B}"/>
                </c:ext>
              </c:extLst>
            </c:dLbl>
            <c:dLbl>
              <c:idx val="2"/>
              <c:layout>
                <c:manualLayout>
                  <c:x val="7.5388738031842331E-2"/>
                  <c:y val="5.32725349629804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69-4DF0-9695-57AE7BF19A6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Лист9!$A$9:$A$12</c:f>
              <c:strCache>
                <c:ptCount val="4"/>
                <c:pt idx="0">
                  <c:v>Доходы от имущества</c:v>
                </c:pt>
                <c:pt idx="1">
                  <c:v>Плата за НВОС</c:v>
                </c:pt>
                <c:pt idx="2">
                  <c:v>Доходы от платных услуг </c:v>
                </c:pt>
                <c:pt idx="3">
                  <c:v>Штрафы</c:v>
                </c:pt>
              </c:strCache>
            </c:strRef>
          </c:cat>
          <c:val>
            <c:numRef>
              <c:f>Лист9!$B$9:$B$12</c:f>
              <c:numCache>
                <c:formatCode>#,##0.0</c:formatCode>
                <c:ptCount val="4"/>
                <c:pt idx="0">
                  <c:v>10566.6</c:v>
                </c:pt>
                <c:pt idx="1">
                  <c:v>2680</c:v>
                </c:pt>
                <c:pt idx="2">
                  <c:v>925</c:v>
                </c:pt>
                <c:pt idx="3">
                  <c:v>1616.6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69-4DF0-9695-57AE7BF19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276037382820371"/>
          <c:y val="0.12759854271947349"/>
          <c:w val="0.24493658011112657"/>
          <c:h val="0.76095867121087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79664489101074E-3"/>
          <c:y val="6.3352426113289048E-2"/>
          <c:w val="0.96780094762479552"/>
          <c:h val="0.79157550646728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Лист10!$B$6</c:f>
              <c:strCache>
                <c:ptCount val="1"/>
                <c:pt idx="0">
                  <c:v>Прогноз 2025 года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3.7096903935498636E-3"/>
                  <c:y val="-3.83811826568712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04-4668-8A24-A5E8826DC27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Лист10!$A$7:$A$10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Лист10!$B$7:$B$10</c:f>
              <c:numCache>
                <c:formatCode>#,##0.0</c:formatCode>
                <c:ptCount val="4"/>
                <c:pt idx="0" formatCode="General">
                  <c:v>219753.3</c:v>
                </c:pt>
                <c:pt idx="1">
                  <c:v>199238.1</c:v>
                </c:pt>
                <c:pt idx="2">
                  <c:v>1283073.5</c:v>
                </c:pt>
                <c:pt idx="3">
                  <c:v>14616.956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04-4668-8A24-A5E8826DC27D}"/>
            </c:ext>
          </c:extLst>
        </c:ser>
        <c:ser>
          <c:idx val="1"/>
          <c:order val="1"/>
          <c:tx>
            <c:strRef>
              <c:f>Лист10!$C$6</c:f>
              <c:strCache>
                <c:ptCount val="1"/>
                <c:pt idx="0">
                  <c:v>Прогноз 2026 года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8415788424623222E-3"/>
                  <c:y val="3.7823577729239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04-4668-8A24-A5E8826DC27D}"/>
                </c:ext>
              </c:extLst>
            </c:dLbl>
            <c:dLbl>
              <c:idx val="3"/>
              <c:layout>
                <c:manualLayout>
                  <c:x val="4.3907798693459572E-3"/>
                  <c:y val="-7.4532266015634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04-4668-8A24-A5E8826DC27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Лист10!$A$7:$A$10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Лист10!$C$7:$C$10</c:f>
              <c:numCache>
                <c:formatCode>#,##0.0</c:formatCode>
                <c:ptCount val="4"/>
                <c:pt idx="0" formatCode="General">
                  <c:v>146558.39999999999</c:v>
                </c:pt>
                <c:pt idx="1">
                  <c:v>58832.6</c:v>
                </c:pt>
                <c:pt idx="2">
                  <c:v>1161293.3999999999</c:v>
                </c:pt>
                <c:pt idx="3">
                  <c:v>12523.843000000001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04-4668-8A24-A5E8826DC27D}"/>
            </c:ext>
          </c:extLst>
        </c:ser>
        <c:ser>
          <c:idx val="2"/>
          <c:order val="2"/>
          <c:tx>
            <c:strRef>
              <c:f>Лист10!$D$6</c:f>
              <c:strCache>
                <c:ptCount val="1"/>
                <c:pt idx="0">
                  <c:v>Прогноз 2027 года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3214336668406E-2"/>
                  <c:y val="4.06112819549754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04-4668-8A24-A5E8826DC27D}"/>
                </c:ext>
              </c:extLst>
            </c:dLbl>
            <c:dLbl>
              <c:idx val="1"/>
              <c:layout>
                <c:manualLayout>
                  <c:x val="8.9862323121293625E-3"/>
                  <c:y val="1.5129463132937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04-4668-8A24-A5E8826DC27D}"/>
                </c:ext>
              </c:extLst>
            </c:dLbl>
            <c:dLbl>
              <c:idx val="2"/>
              <c:layout>
                <c:manualLayout>
                  <c:x val="1.3786472571915911E-2"/>
                  <c:y val="1.8856076433719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04-4668-8A24-A5E8826DC27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004-4668-8A24-A5E8826DC27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Лист10!$A$7:$A$10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Лист10!$D$7:$D$10</c:f>
              <c:numCache>
                <c:formatCode>#,##0.0</c:formatCode>
                <c:ptCount val="4"/>
                <c:pt idx="0" formatCode="General">
                  <c:v>116802</c:v>
                </c:pt>
                <c:pt idx="1">
                  <c:v>58768.6</c:v>
                </c:pt>
                <c:pt idx="2">
                  <c:v>1161763.7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04-4668-8A24-A5E8826DC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1728144"/>
        <c:axId val="741728536"/>
      </c:barChart>
      <c:catAx>
        <c:axId val="74172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28536"/>
        <c:crosses val="autoZero"/>
        <c:auto val="1"/>
        <c:lblAlgn val="ctr"/>
        <c:lblOffset val="100"/>
        <c:noMultiLvlLbl val="0"/>
      </c:catAx>
      <c:valAx>
        <c:axId val="741728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172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722945064937749E-2"/>
          <c:y val="1.4886793117209326E-2"/>
          <c:w val="0.20164672329344663"/>
          <c:h val="0.332955879245991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0000"/>
                  </a:schemeClr>
                </a:gs>
                <a:gs pos="78000">
                  <a:schemeClr val="accent1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0.21399830683563623"/>
                  <c:y val="-3.1383213724108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14084916203541"/>
                      <c:h val="0.112343059222133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28946.9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7-4975-90B7-8FBE54E50E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0000"/>
                  </a:schemeClr>
                </a:gs>
                <a:gs pos="78000">
                  <a:schemeClr val="accent2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0.2002570639749472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30458.3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7-4975-90B7-8FBE54E50E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0000"/>
                  </a:schemeClr>
                </a:gs>
                <a:gs pos="78000">
                  <a:schemeClr val="accent3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0.18649061876377321"/>
                  <c:y val="1.8828445679687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31152.1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7-4975-90B7-8FBE54E50E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7574480"/>
        <c:axId val="747574088"/>
        <c:axId val="0"/>
      </c:bar3DChart>
      <c:catAx>
        <c:axId val="747574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7574088"/>
        <c:crosses val="autoZero"/>
        <c:auto val="1"/>
        <c:lblAlgn val="ctr"/>
        <c:lblOffset val="100"/>
        <c:noMultiLvlLbl val="0"/>
      </c:catAx>
      <c:valAx>
        <c:axId val="747574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757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33136592483534"/>
          <c:y val="1.2365290143744065E-2"/>
          <c:w val="0.59317672936959676"/>
          <c:h val="0.9196256140656635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01.01.2026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3281785248192227"/>
                  <c:y val="-2.4730580287488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28946.9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A-453A-91BB-786779A66A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01.01.2027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4231670717497846"/>
                  <c:y val="-6.18264507187203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59405.1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A-453A-91BB-786779A66A2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01.01.2028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4513765142928911"/>
                  <c:y val="-6.18264507187208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90557.2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DA-453A-91BB-786779A66A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6683272"/>
        <c:axId val="746682488"/>
        <c:axId val="0"/>
      </c:bar3DChart>
      <c:catAx>
        <c:axId val="746683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6682488"/>
        <c:crosses val="autoZero"/>
        <c:auto val="1"/>
        <c:lblAlgn val="ctr"/>
        <c:lblOffset val="100"/>
        <c:noMultiLvlLbl val="0"/>
      </c:catAx>
      <c:valAx>
        <c:axId val="746682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668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494827336900078"/>
          <c:y val="0.49984592069564987"/>
          <c:w val="0.20933484769245686"/>
          <c:h val="0.39599695638606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914192732662633"/>
          <c:w val="0.79239766081871343"/>
          <c:h val="0.560490901793666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1798150349166224E-3"/>
                  <c:y val="0.16639689043081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9-4248-B889-F24881FC467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9.5394451047498673E-3"/>
                  <c:y val="0.13866407535901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59-4248-B889-F24881FC467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078890209499735E-2"/>
                  <c:y val="6.9332037679505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59-4248-B889-F24881FC46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746682880"/>
        <c:axId val="746681704"/>
        <c:axId val="0"/>
      </c:bar3DChart>
      <c:catAx>
        <c:axId val="74668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6681704"/>
        <c:crosses val="autoZero"/>
        <c:auto val="1"/>
        <c:lblAlgn val="ctr"/>
        <c:lblOffset val="100"/>
        <c:noMultiLvlLbl val="0"/>
      </c:catAx>
      <c:valAx>
        <c:axId val="746681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668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</a:t>
            </a:r>
            <a:r>
              <a:rPr lang="ru-RU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потребительских цен, %</a:t>
            </a:r>
            <a:endPara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024832855778411E-2"/>
          <c:y val="0.21533730544305282"/>
          <c:w val="0.91595033428844319"/>
          <c:h val="0.53273742512382338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Лист1!$A$22:$A$26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Лист1!$B$22:$B$26</c:f>
              <c:numCache>
                <c:formatCode>#,##0.0</c:formatCode>
                <c:ptCount val="5"/>
                <c:pt idx="0">
                  <c:v>107.4</c:v>
                </c:pt>
                <c:pt idx="1">
                  <c:v>105.1</c:v>
                </c:pt>
                <c:pt idx="2">
                  <c:v>104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59-4A29-A06F-DBA6D82A7C0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5992"/>
        <c:axId val="741716384"/>
      </c:barChart>
      <c:catAx>
        <c:axId val="74171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16384"/>
        <c:crosses val="autoZero"/>
        <c:auto val="1"/>
        <c:lblAlgn val="ctr"/>
        <c:lblOffset val="100"/>
        <c:noMultiLvlLbl val="0"/>
      </c:catAx>
      <c:valAx>
        <c:axId val="74171638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715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Среднегодовая численность населения, тыс. чел.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3863340611835284E-2"/>
          <c:y val="0.13728197321922442"/>
          <c:w val="0.92721257237386268"/>
          <c:h val="0.65507521988657591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Лист1!$A$37:$A$41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Лист1!$B$37:$B$41</c:f>
              <c:numCache>
                <c:formatCode>#,##0.0</c:formatCode>
                <c:ptCount val="5"/>
                <c:pt idx="0">
                  <c:v>38.6</c:v>
                </c:pt>
                <c:pt idx="1">
                  <c:v>38.4</c:v>
                </c:pt>
                <c:pt idx="2">
                  <c:v>38.200000000000003</c:v>
                </c:pt>
                <c:pt idx="3">
                  <c:v>38.200000000000003</c:v>
                </c:pt>
                <c:pt idx="4">
                  <c:v>38.200000000000003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5-483F-BFBA-CCAEDE8177A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7168"/>
        <c:axId val="741717560"/>
      </c:barChart>
      <c:catAx>
        <c:axId val="74171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17560"/>
        <c:crosses val="autoZero"/>
        <c:auto val="1"/>
        <c:lblAlgn val="ctr"/>
        <c:lblOffset val="100"/>
        <c:noMultiLvlLbl val="0"/>
      </c:catAx>
      <c:valAx>
        <c:axId val="74171756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71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Прожиточный минимум, руб. в месяц</a:t>
            </a:r>
          </a:p>
        </c:rich>
      </c:tx>
      <c:layout>
        <c:manualLayout>
          <c:xMode val="edge"/>
          <c:yMode val="edge"/>
          <c:x val="0.16422593701442523"/>
          <c:y val="4.19674001058893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Лист1!$A$49:$A$53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Лист1!$B$49:$B$53</c:f>
              <c:numCache>
                <c:formatCode>#,##0.0</c:formatCode>
                <c:ptCount val="5"/>
                <c:pt idx="0">
                  <c:v>14248</c:v>
                </c:pt>
                <c:pt idx="1">
                  <c:v>15315</c:v>
                </c:pt>
                <c:pt idx="2">
                  <c:v>17575</c:v>
                </c:pt>
                <c:pt idx="3">
                  <c:v>20158.53</c:v>
                </c:pt>
                <c:pt idx="4">
                  <c:v>21932.48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8B-48CD-BE1A-F03BC01ADE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8344"/>
        <c:axId val="741718736"/>
      </c:barChart>
      <c:catAx>
        <c:axId val="7417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18736"/>
        <c:crosses val="autoZero"/>
        <c:auto val="1"/>
        <c:lblAlgn val="ctr"/>
        <c:lblOffset val="100"/>
        <c:noMultiLvlLbl val="0"/>
      </c:catAx>
      <c:valAx>
        <c:axId val="74171873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718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действие жилых домов, м²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Лист1!$A$61:$A$65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Лист1!$B$61:$B$65</c:f>
              <c:numCache>
                <c:formatCode>#,##0</c:formatCode>
                <c:ptCount val="5"/>
                <c:pt idx="0">
                  <c:v>11763</c:v>
                </c:pt>
                <c:pt idx="1">
                  <c:v>24764</c:v>
                </c:pt>
                <c:pt idx="2">
                  <c:v>24764</c:v>
                </c:pt>
                <c:pt idx="3">
                  <c:v>24764</c:v>
                </c:pt>
                <c:pt idx="4">
                  <c:v>24764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26-4518-A80B-61E4A74B16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19520"/>
        <c:axId val="741719912"/>
      </c:barChart>
      <c:catAx>
        <c:axId val="7417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19912"/>
        <c:crosses val="autoZero"/>
        <c:auto val="1"/>
        <c:lblAlgn val="ctr"/>
        <c:lblOffset val="100"/>
        <c:noMultiLvlLbl val="0"/>
      </c:catAx>
      <c:valAx>
        <c:axId val="7417199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1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плата,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Лист1!$A$78:$A$82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Лист1!$B$78:$B$82</c:f>
              <c:numCache>
                <c:formatCode>#,##0</c:formatCode>
                <c:ptCount val="5"/>
                <c:pt idx="0">
                  <c:v>42656.7</c:v>
                </c:pt>
                <c:pt idx="1">
                  <c:v>43303.7</c:v>
                </c:pt>
                <c:pt idx="2">
                  <c:v>44859</c:v>
                </c:pt>
                <c:pt idx="3">
                  <c:v>46064.4</c:v>
                </c:pt>
                <c:pt idx="4">
                  <c:v>47231.9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45-4720-A451-5EA87AE2A6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20696"/>
        <c:axId val="741721088"/>
      </c:barChart>
      <c:catAx>
        <c:axId val="74172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21088"/>
        <c:crosses val="autoZero"/>
        <c:auto val="1"/>
        <c:lblAlgn val="ctr"/>
        <c:lblOffset val="100"/>
        <c:noMultiLvlLbl val="0"/>
      </c:catAx>
      <c:valAx>
        <c:axId val="7417210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20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безработицы, %</a:t>
            </a:r>
          </a:p>
        </c:rich>
      </c:tx>
      <c:layout>
        <c:manualLayout>
          <c:xMode val="edge"/>
          <c:yMode val="edge"/>
          <c:x val="0.18782971309426907"/>
          <c:y val="0.13291783427657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Лист1!$A$90:$A$94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Лист1!$B$90:$B$94</c:f>
              <c:numCache>
                <c:formatCode>#,##0.0</c:formatCode>
                <c:ptCount val="5"/>
                <c:pt idx="0" formatCode="#,##0.00">
                  <c:v>0.25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E0-4811-9F84-A7344EBE62B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41721872"/>
        <c:axId val="741722264"/>
      </c:barChart>
      <c:catAx>
        <c:axId val="74172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1722264"/>
        <c:crosses val="autoZero"/>
        <c:auto val="1"/>
        <c:lblAlgn val="ctr"/>
        <c:lblOffset val="100"/>
        <c:noMultiLvlLbl val="0"/>
      </c:catAx>
      <c:valAx>
        <c:axId val="74172226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4172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02980786125495"/>
          <c:y val="3.0423732689288101E-2"/>
          <c:w val="0.80009446735501744"/>
          <c:h val="0.820737356293052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Лист1!$A$104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Лист1!$B$104:$F$104</c:f>
              <c:numCache>
                <c:formatCode>#,##0</c:formatCode>
                <c:ptCount val="5"/>
                <c:pt idx="0">
                  <c:v>1669160.4</c:v>
                </c:pt>
                <c:pt idx="1">
                  <c:v>2208351.4</c:v>
                </c:pt>
                <c:pt idx="2">
                  <c:v>1716681.9</c:v>
                </c:pt>
                <c:pt idx="3">
                  <c:v>1379208.2</c:v>
                </c:pt>
                <c:pt idx="4">
                  <c:v>1337334.3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1-4667-A99F-D2CE2E49A659}"/>
            </c:ext>
          </c:extLst>
        </c:ser>
        <c:ser>
          <c:idx val="1"/>
          <c:order val="1"/>
          <c:tx>
            <c:strRef>
              <c:f>Лист1!$A$105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Лист1!$B$105:$F$105</c:f>
              <c:numCache>
                <c:formatCode>#,##0</c:formatCode>
                <c:ptCount val="5"/>
                <c:pt idx="0">
                  <c:v>336319.7</c:v>
                </c:pt>
                <c:pt idx="1">
                  <c:v>371108.9</c:v>
                </c:pt>
                <c:pt idx="2">
                  <c:v>387037</c:v>
                </c:pt>
                <c:pt idx="3">
                  <c:v>397957.4</c:v>
                </c:pt>
                <c:pt idx="4">
                  <c:v>408245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31-4667-A99F-D2CE2E49A659}"/>
            </c:ext>
          </c:extLst>
        </c:ser>
        <c:ser>
          <c:idx val="2"/>
          <c:order val="2"/>
          <c:tx>
            <c:strRef>
              <c:f>Лист1!$A$106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2023 факт</c:v>
                </c:pt>
                <c:pt idx="1">
                  <c:v>2024 оценка</c:v>
                </c:pt>
                <c:pt idx="2">
                  <c:v>2025 прогноз</c:v>
                </c:pt>
                <c:pt idx="3">
                  <c:v>2026 прогноз</c:v>
                </c:pt>
                <c:pt idx="4">
                  <c:v>2027 прогноз</c:v>
                </c:pt>
              </c:strCache>
            </c:strRef>
          </c:cat>
          <c:val>
            <c:numRef>
              <c:f>Лист1!$B$106:$F$106</c:f>
              <c:numCache>
                <c:formatCode>#,##0</c:formatCode>
                <c:ptCount val="5"/>
                <c:pt idx="0">
                  <c:v>58004.9</c:v>
                </c:pt>
                <c:pt idx="1">
                  <c:v>73889.3</c:v>
                </c:pt>
                <c:pt idx="2">
                  <c:v>15788.2</c:v>
                </c:pt>
                <c:pt idx="3">
                  <c:v>15900.1</c:v>
                </c:pt>
                <c:pt idx="4">
                  <c:v>16015.3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31-4667-A99F-D2CE2E49A6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69320264"/>
        <c:axId val="569320656"/>
      </c:barChart>
      <c:catAx>
        <c:axId val="569320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9320656"/>
        <c:crosses val="autoZero"/>
        <c:auto val="1"/>
        <c:lblAlgn val="ctr"/>
        <c:lblOffset val="100"/>
        <c:noMultiLvlLbl val="0"/>
      </c:catAx>
      <c:valAx>
        <c:axId val="56932065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569320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налоговых доходов 2025</a:t>
            </a:r>
          </a:p>
        </c:rich>
      </c:tx>
      <c:layout>
        <c:manualLayout>
          <c:xMode val="edge"/>
          <c:yMode val="edge"/>
          <c:x val="0.20135411198600175"/>
          <c:y val="2.260206400407921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306558857382419"/>
          <c:y val="0.14702522815213567"/>
          <c:w val="0.49646369408054147"/>
          <c:h val="0.77539711712139003"/>
        </c:manualLayout>
      </c:layout>
      <c:pieChart>
        <c:varyColors val="1"/>
        <c:ser>
          <c:idx val="0"/>
          <c:order val="0"/>
          <c:tx>
            <c:strRef>
              <c:f>Лист6!$B$8</c:f>
              <c:strCache>
                <c:ptCount val="1"/>
                <c:pt idx="0">
                  <c:v>Прогноз 2025</c:v>
                </c:pt>
              </c:strCache>
            </c:strRef>
          </c:tx>
          <c:explosion val="25"/>
          <c:dPt>
            <c:idx val="0"/>
            <c:bubble3D val="0"/>
            <c:explosion val="19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6D-4A29-8968-9D70FF386D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6D-4A29-8968-9D70FF386D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6D-4A29-8968-9D70FF386D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6D-4A29-8968-9D70FF386DD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16D-4A29-8968-9D70FF386DD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16D-4A29-8968-9D70FF386DDD}"/>
              </c:ext>
            </c:extLst>
          </c:dPt>
          <c:dLbls>
            <c:dLbl>
              <c:idx val="0"/>
              <c:layout>
                <c:manualLayout>
                  <c:x val="-8.7560739728812217E-2"/>
                  <c:y val="-0.246309778362732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6D-4A29-8968-9D70FF386DDD}"/>
                </c:ext>
              </c:extLst>
            </c:dLbl>
            <c:dLbl>
              <c:idx val="1"/>
              <c:layout>
                <c:manualLayout>
                  <c:x val="1.1069803713827675E-2"/>
                  <c:y val="2.148325566872586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6D-4A29-8968-9D70FF386DD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6D-4A29-8968-9D70FF386DDD}"/>
                </c:ext>
              </c:extLst>
            </c:dLbl>
            <c:dLbl>
              <c:idx val="4"/>
              <c:layout>
                <c:manualLayout>
                  <c:x val="2.3846287838304631E-2"/>
                  <c:y val="1.76787438754309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6D-4A29-8968-9D70FF386DDD}"/>
                </c:ext>
              </c:extLst>
            </c:dLbl>
            <c:dLbl>
              <c:idx val="5"/>
              <c:layout>
                <c:manualLayout>
                  <c:x val="6.0028418664542088E-2"/>
                  <c:y val="3.83771193083831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6D-4A29-8968-9D70FF386DD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Лист6!$A$9:$A$14</c:f>
              <c:strCache>
                <c:ptCount val="6"/>
                <c:pt idx="0">
                  <c:v>НДФЛ</c:v>
                </c:pt>
                <c:pt idx="1">
                  <c:v>Акзизы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Патентная система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Лист6!$B$9:$B$14</c:f>
              <c:numCache>
                <c:formatCode>#,##0.0</c:formatCode>
                <c:ptCount val="6"/>
                <c:pt idx="0">
                  <c:v>320052.25599999999</c:v>
                </c:pt>
                <c:pt idx="1">
                  <c:v>7364.4</c:v>
                </c:pt>
                <c:pt idx="2">
                  <c:v>37565.25</c:v>
                </c:pt>
                <c:pt idx="3">
                  <c:v>75.11</c:v>
                </c:pt>
                <c:pt idx="4">
                  <c:v>11550</c:v>
                </c:pt>
                <c:pt idx="5">
                  <c:v>10430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16D-4A29-8968-9D70FF386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640407308885746E-3"/>
          <c:y val="0.12646288106050724"/>
          <c:w val="0.25202755905511809"/>
          <c:h val="0.7887378070278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FB500-8A3D-4993-887E-2F3E22BE9333}" type="doc">
      <dgm:prSet loTypeId="urn:microsoft.com/office/officeart/2005/8/layout/pyramid1" loCatId="pyramid" qsTypeId="urn:microsoft.com/office/officeart/2005/8/quickstyle/3d2" qsCatId="3D" csTypeId="urn:microsoft.com/office/officeart/2005/8/colors/accent1_2" csCatId="accent1" phldr="1"/>
      <dgm:spPr/>
    </dgm:pt>
    <dgm:pt modelId="{AFD787FB-5462-4511-AE2D-AC0416EABA2E}">
      <dgm:prSet phldrT="[Текст]" custT="1"/>
      <dgm:spPr/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0,7%</a:t>
          </a:r>
        </a:p>
      </dgm:t>
    </dgm:pt>
    <dgm:pt modelId="{B79B55FA-8AB1-40C6-A99C-691744FD289C}" type="parTrans" cxnId="{91399EFC-BEC6-4522-AA0E-CF333EF39C44}">
      <dgm:prSet/>
      <dgm:spPr/>
      <dgm:t>
        <a:bodyPr/>
        <a:lstStyle/>
        <a:p>
          <a:endParaRPr lang="ru-RU"/>
        </a:p>
      </dgm:t>
    </dgm:pt>
    <dgm:pt modelId="{DA260B2D-961D-48B5-B80B-5FA8EDDF2F47}" type="sibTrans" cxnId="{91399EFC-BEC6-4522-AA0E-CF333EF39C44}">
      <dgm:prSet/>
      <dgm:spPr/>
      <dgm:t>
        <a:bodyPr/>
        <a:lstStyle/>
        <a:p>
          <a:endParaRPr lang="ru-RU"/>
        </a:p>
      </dgm:t>
    </dgm:pt>
    <dgm:pt modelId="{01DFBEF5-24A8-4D1E-82FA-68DAC5D30D84}">
      <dgm:prSet phldrT="[Текст]" custT="1"/>
      <dgm:spPr/>
      <dgm:t>
        <a:bodyPr/>
        <a:lstStyle/>
        <a:p>
          <a:r>
            <a:rPr lang="ru-RU" sz="2400" dirty="0"/>
            <a:t>18,3%</a:t>
          </a:r>
        </a:p>
      </dgm:t>
    </dgm:pt>
    <dgm:pt modelId="{371ADB1A-B428-42CF-B486-F259F9C6215B}" type="parTrans" cxnId="{24F6ED84-885B-4D80-BFFD-69C7027C019D}">
      <dgm:prSet/>
      <dgm:spPr/>
      <dgm:t>
        <a:bodyPr/>
        <a:lstStyle/>
        <a:p>
          <a:endParaRPr lang="ru-RU"/>
        </a:p>
      </dgm:t>
    </dgm:pt>
    <dgm:pt modelId="{077482F5-1154-4F5C-8BBB-2AE87468D33F}" type="sibTrans" cxnId="{24F6ED84-885B-4D80-BFFD-69C7027C019D}">
      <dgm:prSet/>
      <dgm:spPr/>
      <dgm:t>
        <a:bodyPr/>
        <a:lstStyle/>
        <a:p>
          <a:endParaRPr lang="ru-RU"/>
        </a:p>
      </dgm:t>
    </dgm:pt>
    <dgm:pt modelId="{CB743D2C-31B0-498D-9B17-59AE5903C3DD}">
      <dgm:prSet phldrT="[Текст]" custT="1"/>
      <dgm:spPr/>
      <dgm:t>
        <a:bodyPr/>
        <a:lstStyle/>
        <a:p>
          <a:r>
            <a:rPr lang="ru-RU" sz="3600" dirty="0"/>
            <a:t>81%</a:t>
          </a:r>
        </a:p>
      </dgm:t>
    </dgm:pt>
    <dgm:pt modelId="{C80F91FE-0CFE-4387-8578-257C02192E63}" type="parTrans" cxnId="{387D710A-7D45-4A9A-948F-9DF26A9C6A00}">
      <dgm:prSet/>
      <dgm:spPr/>
      <dgm:t>
        <a:bodyPr/>
        <a:lstStyle/>
        <a:p>
          <a:endParaRPr lang="ru-RU"/>
        </a:p>
      </dgm:t>
    </dgm:pt>
    <dgm:pt modelId="{48E7FEF3-0D46-4A35-8722-5E3E642BC3B6}" type="sibTrans" cxnId="{387D710A-7D45-4A9A-948F-9DF26A9C6A00}">
      <dgm:prSet/>
      <dgm:spPr/>
      <dgm:t>
        <a:bodyPr/>
        <a:lstStyle/>
        <a:p>
          <a:endParaRPr lang="ru-RU"/>
        </a:p>
      </dgm:t>
    </dgm:pt>
    <dgm:pt modelId="{92774537-EE72-45E2-96BB-E3F905CB7F13}" type="pres">
      <dgm:prSet presAssocID="{DAFFB500-8A3D-4993-887E-2F3E22BE9333}" presName="Name0" presStyleCnt="0">
        <dgm:presLayoutVars>
          <dgm:dir/>
          <dgm:animLvl val="lvl"/>
          <dgm:resizeHandles val="exact"/>
        </dgm:presLayoutVars>
      </dgm:prSet>
      <dgm:spPr/>
    </dgm:pt>
    <dgm:pt modelId="{EFDF0502-A481-48A8-8EFA-2FB196C6EEF5}" type="pres">
      <dgm:prSet presAssocID="{AFD787FB-5462-4511-AE2D-AC0416EABA2E}" presName="Name8" presStyleCnt="0"/>
      <dgm:spPr/>
    </dgm:pt>
    <dgm:pt modelId="{22F3ECD7-7939-42F7-9FCB-125E7FA6AD13}" type="pres">
      <dgm:prSet presAssocID="{AFD787FB-5462-4511-AE2D-AC0416EABA2E}" presName="level" presStyleLbl="node1" presStyleIdx="0" presStyleCnt="3" custLinFactNeighborX="0" custLinFactNeighborY="356">
        <dgm:presLayoutVars>
          <dgm:chMax val="1"/>
          <dgm:bulletEnabled val="1"/>
        </dgm:presLayoutVars>
      </dgm:prSet>
      <dgm:spPr/>
    </dgm:pt>
    <dgm:pt modelId="{0F327BEF-A702-40E2-BD9E-1170BF317C81}" type="pres">
      <dgm:prSet presAssocID="{AFD787FB-5462-4511-AE2D-AC0416EABA2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FC497B-7A0F-477F-9534-22431E273A54}" type="pres">
      <dgm:prSet presAssocID="{01DFBEF5-24A8-4D1E-82FA-68DAC5D30D84}" presName="Name8" presStyleCnt="0"/>
      <dgm:spPr/>
    </dgm:pt>
    <dgm:pt modelId="{01B67A18-483D-49E7-9295-3902ADF01AE7}" type="pres">
      <dgm:prSet presAssocID="{01DFBEF5-24A8-4D1E-82FA-68DAC5D30D84}" presName="level" presStyleLbl="node1" presStyleIdx="1" presStyleCnt="3">
        <dgm:presLayoutVars>
          <dgm:chMax val="1"/>
          <dgm:bulletEnabled val="1"/>
        </dgm:presLayoutVars>
      </dgm:prSet>
      <dgm:spPr/>
    </dgm:pt>
    <dgm:pt modelId="{A3E0925B-6F22-4B62-894A-A5C84E08F493}" type="pres">
      <dgm:prSet presAssocID="{01DFBEF5-24A8-4D1E-82FA-68DAC5D30D8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7FBAD6D-2F10-4C40-8303-FBE6441E4D33}" type="pres">
      <dgm:prSet presAssocID="{CB743D2C-31B0-498D-9B17-59AE5903C3DD}" presName="Name8" presStyleCnt="0"/>
      <dgm:spPr/>
    </dgm:pt>
    <dgm:pt modelId="{6B6833DC-3519-4FA4-A238-1D4D6F75F573}" type="pres">
      <dgm:prSet presAssocID="{CB743D2C-31B0-498D-9B17-59AE5903C3DD}" presName="level" presStyleLbl="node1" presStyleIdx="2" presStyleCnt="3">
        <dgm:presLayoutVars>
          <dgm:chMax val="1"/>
          <dgm:bulletEnabled val="1"/>
        </dgm:presLayoutVars>
      </dgm:prSet>
      <dgm:spPr/>
    </dgm:pt>
    <dgm:pt modelId="{4C72CEC3-4142-48B4-B4A2-049A1586074D}" type="pres">
      <dgm:prSet presAssocID="{CB743D2C-31B0-498D-9B17-59AE5903C3D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87D710A-7D45-4A9A-948F-9DF26A9C6A00}" srcId="{DAFFB500-8A3D-4993-887E-2F3E22BE9333}" destId="{CB743D2C-31B0-498D-9B17-59AE5903C3DD}" srcOrd="2" destOrd="0" parTransId="{C80F91FE-0CFE-4387-8578-257C02192E63}" sibTransId="{48E7FEF3-0D46-4A35-8722-5E3E642BC3B6}"/>
    <dgm:cxn modelId="{59A29F14-0F59-475C-90AC-5B5955097715}" type="presOf" srcId="{01DFBEF5-24A8-4D1E-82FA-68DAC5D30D84}" destId="{A3E0925B-6F22-4B62-894A-A5C84E08F493}" srcOrd="1" destOrd="0" presId="urn:microsoft.com/office/officeart/2005/8/layout/pyramid1"/>
    <dgm:cxn modelId="{24F6ED84-885B-4D80-BFFD-69C7027C019D}" srcId="{DAFFB500-8A3D-4993-887E-2F3E22BE9333}" destId="{01DFBEF5-24A8-4D1E-82FA-68DAC5D30D84}" srcOrd="1" destOrd="0" parTransId="{371ADB1A-B428-42CF-B486-F259F9C6215B}" sibTransId="{077482F5-1154-4F5C-8BBB-2AE87468D33F}"/>
    <dgm:cxn modelId="{A93FCC89-EE90-4F7B-A0ED-CE8918CD655B}" type="presOf" srcId="{01DFBEF5-24A8-4D1E-82FA-68DAC5D30D84}" destId="{01B67A18-483D-49E7-9295-3902ADF01AE7}" srcOrd="0" destOrd="0" presId="urn:microsoft.com/office/officeart/2005/8/layout/pyramid1"/>
    <dgm:cxn modelId="{EBA4369E-0F60-4E07-8116-2EFFDA9C84C6}" type="presOf" srcId="{CB743D2C-31B0-498D-9B17-59AE5903C3DD}" destId="{4C72CEC3-4142-48B4-B4A2-049A1586074D}" srcOrd="1" destOrd="0" presId="urn:microsoft.com/office/officeart/2005/8/layout/pyramid1"/>
    <dgm:cxn modelId="{9DB38B9E-DE39-4959-9ADE-623304283865}" type="presOf" srcId="{AFD787FB-5462-4511-AE2D-AC0416EABA2E}" destId="{0F327BEF-A702-40E2-BD9E-1170BF317C81}" srcOrd="1" destOrd="0" presId="urn:microsoft.com/office/officeart/2005/8/layout/pyramid1"/>
    <dgm:cxn modelId="{F9EA1AA0-C5A0-431A-9B37-FC715C526198}" type="presOf" srcId="{CB743D2C-31B0-498D-9B17-59AE5903C3DD}" destId="{6B6833DC-3519-4FA4-A238-1D4D6F75F573}" srcOrd="0" destOrd="0" presId="urn:microsoft.com/office/officeart/2005/8/layout/pyramid1"/>
    <dgm:cxn modelId="{30F4CFA0-412C-4161-9755-3EE91279D63A}" type="presOf" srcId="{AFD787FB-5462-4511-AE2D-AC0416EABA2E}" destId="{22F3ECD7-7939-42F7-9FCB-125E7FA6AD13}" srcOrd="0" destOrd="0" presId="urn:microsoft.com/office/officeart/2005/8/layout/pyramid1"/>
    <dgm:cxn modelId="{B331BFE2-E893-46DF-B0BC-B7743B5AFDE8}" type="presOf" srcId="{DAFFB500-8A3D-4993-887E-2F3E22BE9333}" destId="{92774537-EE72-45E2-96BB-E3F905CB7F13}" srcOrd="0" destOrd="0" presId="urn:microsoft.com/office/officeart/2005/8/layout/pyramid1"/>
    <dgm:cxn modelId="{91399EFC-BEC6-4522-AA0E-CF333EF39C44}" srcId="{DAFFB500-8A3D-4993-887E-2F3E22BE9333}" destId="{AFD787FB-5462-4511-AE2D-AC0416EABA2E}" srcOrd="0" destOrd="0" parTransId="{B79B55FA-8AB1-40C6-A99C-691744FD289C}" sibTransId="{DA260B2D-961D-48B5-B80B-5FA8EDDF2F47}"/>
    <dgm:cxn modelId="{D1BBB359-B1F2-4074-B047-2508EA93EAFE}" type="presParOf" srcId="{92774537-EE72-45E2-96BB-E3F905CB7F13}" destId="{EFDF0502-A481-48A8-8EFA-2FB196C6EEF5}" srcOrd="0" destOrd="0" presId="urn:microsoft.com/office/officeart/2005/8/layout/pyramid1"/>
    <dgm:cxn modelId="{684C1D04-CAA8-4815-9402-BCF6627EDE03}" type="presParOf" srcId="{EFDF0502-A481-48A8-8EFA-2FB196C6EEF5}" destId="{22F3ECD7-7939-42F7-9FCB-125E7FA6AD13}" srcOrd="0" destOrd="0" presId="urn:microsoft.com/office/officeart/2005/8/layout/pyramid1"/>
    <dgm:cxn modelId="{CEDDE963-DB2E-430E-8019-A4BCB3171E7F}" type="presParOf" srcId="{EFDF0502-A481-48A8-8EFA-2FB196C6EEF5}" destId="{0F327BEF-A702-40E2-BD9E-1170BF317C81}" srcOrd="1" destOrd="0" presId="urn:microsoft.com/office/officeart/2005/8/layout/pyramid1"/>
    <dgm:cxn modelId="{79BC5B4C-B6F7-4490-BB42-5F0FD78BC97F}" type="presParOf" srcId="{92774537-EE72-45E2-96BB-E3F905CB7F13}" destId="{9BFC497B-7A0F-477F-9534-22431E273A54}" srcOrd="1" destOrd="0" presId="urn:microsoft.com/office/officeart/2005/8/layout/pyramid1"/>
    <dgm:cxn modelId="{19E9B43F-FB8C-424F-B238-DF3E4423DFB3}" type="presParOf" srcId="{9BFC497B-7A0F-477F-9534-22431E273A54}" destId="{01B67A18-483D-49E7-9295-3902ADF01AE7}" srcOrd="0" destOrd="0" presId="urn:microsoft.com/office/officeart/2005/8/layout/pyramid1"/>
    <dgm:cxn modelId="{398BCB8A-5D52-440E-83EC-041854C5F45B}" type="presParOf" srcId="{9BFC497B-7A0F-477F-9534-22431E273A54}" destId="{A3E0925B-6F22-4B62-894A-A5C84E08F493}" srcOrd="1" destOrd="0" presId="urn:microsoft.com/office/officeart/2005/8/layout/pyramid1"/>
    <dgm:cxn modelId="{430FB79E-BE1B-460E-AE72-B6882B72EEE1}" type="presParOf" srcId="{92774537-EE72-45E2-96BB-E3F905CB7F13}" destId="{47FBAD6D-2F10-4C40-8303-FBE6441E4D33}" srcOrd="2" destOrd="0" presId="urn:microsoft.com/office/officeart/2005/8/layout/pyramid1"/>
    <dgm:cxn modelId="{AAE4B9B3-B615-4421-B31E-6FF3565D23CB}" type="presParOf" srcId="{47FBAD6D-2F10-4C40-8303-FBE6441E4D33}" destId="{6B6833DC-3519-4FA4-A238-1D4D6F75F573}" srcOrd="0" destOrd="0" presId="urn:microsoft.com/office/officeart/2005/8/layout/pyramid1"/>
    <dgm:cxn modelId="{2C3B61C6-21F4-4DC4-A8C3-B68CD01E4994}" type="presParOf" srcId="{47FBAD6D-2F10-4C40-8303-FBE6441E4D33}" destId="{4C72CEC3-4142-48B4-B4A2-049A1586074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87 686,2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4,1%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84 463,2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4,7%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76 761,4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312 085,0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14,5%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257 261,9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14,2%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243 662,3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13,8%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13 422,4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13 249,8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12 542,0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103 377,1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4,8%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117 388,4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91 320,3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5,2%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0,006%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13 568,2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11 142,5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14 343,5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1AC5C7-3AB1-4A96-BF11-665FFC9B198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176B84B-1209-4846-9B66-03BDE463832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Факт 2023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2 047 612,0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200046-19D1-43FC-AA9D-8A664A3A6995}" type="parTrans" cxnId="{337757C3-BC83-435C-A4D0-5A00633F523A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965790-A37F-4AA1-AFFB-AF51BD05C58C}" type="sibTrans" cxnId="{337757C3-BC83-435C-A4D0-5A00633F523A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8CECA-8734-4A5D-8BC3-545ABAEE7B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Оценка 2024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2 733 698,0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82ADF-4FA4-4593-9574-598A201F99E9}" type="parTrans" cxnId="{57DBA4AD-A3A5-4317-89EA-F289947DAAD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818069-F37D-4811-A0C7-F842ECED5683}" type="sibTrans" cxnId="{57DBA4AD-A3A5-4317-89EA-F289947DAAD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97C6C-AF64-4169-9282-19C2CA03458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2025 год</a:t>
          </a:r>
        </a:p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2 148 454,0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BB6DCC-5851-47D8-905F-33C8C6B6133E}" type="parTrans" cxnId="{DBB00DCF-46D7-437C-BE29-D81D0D0E31A4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D9380-E1B5-4EC2-A557-328D13D5F5AA}" type="sibTrans" cxnId="{DBB00DCF-46D7-437C-BE29-D81D0D0E31A4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41C71-6687-4D5E-B2C2-2619A8BC670D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2026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1 823 523,9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 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14 786,4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17374A-CEFE-44BC-8A77-C3DD0F0CC223}" type="parTrans" cxnId="{59CBDDFC-64BF-4A12-A495-A3111E9AA8C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BFD686-18A2-47D8-B98F-A53014C92F78}" type="sibTrans" cxnId="{59CBDDFC-64BF-4A12-A495-A3111E9AA8C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99C59-A676-44E4-8AE1-8152C3DFCF5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2027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1 792 746,7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28 644,1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83BA58-8FFF-4F3D-B97D-DCCC65FC5B34}" type="parTrans" cxnId="{D1F7DA0A-20EC-46BD-A8A8-9AE1A55735FC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D8AC4E-09E4-46FC-ACF4-A449842E1111}" type="sibTrans" cxnId="{D1F7DA0A-20EC-46BD-A8A8-9AE1A55735FC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AB5F6-C074-4D54-8E54-D1422571DBB4}" type="pres">
      <dgm:prSet presAssocID="{361AC5C7-3AB1-4A96-BF11-665FFC9B198F}" presName="Name0" presStyleCnt="0">
        <dgm:presLayoutVars>
          <dgm:dir/>
          <dgm:animLvl val="lvl"/>
          <dgm:resizeHandles val="exact"/>
        </dgm:presLayoutVars>
      </dgm:prSet>
      <dgm:spPr/>
    </dgm:pt>
    <dgm:pt modelId="{B2B4130D-5EBC-4D25-9FBE-73E6E264B72D}" type="pres">
      <dgm:prSet presAssocID="{7176B84B-1209-4846-9B66-03BDE463832E}" presName="parTxOnly" presStyleLbl="node1" presStyleIdx="0" presStyleCnt="5" custScaleX="150707" custScaleY="199830">
        <dgm:presLayoutVars>
          <dgm:chMax val="0"/>
          <dgm:chPref val="0"/>
          <dgm:bulletEnabled val="1"/>
        </dgm:presLayoutVars>
      </dgm:prSet>
      <dgm:spPr/>
    </dgm:pt>
    <dgm:pt modelId="{15AA4D93-88DF-43D8-AE8A-99D5BDFD1618}" type="pres">
      <dgm:prSet presAssocID="{FA965790-A37F-4AA1-AFFB-AF51BD05C58C}" presName="parTxOnlySpace" presStyleCnt="0"/>
      <dgm:spPr/>
    </dgm:pt>
    <dgm:pt modelId="{DBD74E3A-DEE3-4238-8F19-3032FB964D7B}" type="pres">
      <dgm:prSet presAssocID="{A788CECA-8734-4A5D-8BC3-545ABAEE7B04}" presName="parTxOnly" presStyleLbl="node1" presStyleIdx="1" presStyleCnt="5" custScaleX="153219" custScaleY="199830">
        <dgm:presLayoutVars>
          <dgm:chMax val="0"/>
          <dgm:chPref val="0"/>
          <dgm:bulletEnabled val="1"/>
        </dgm:presLayoutVars>
      </dgm:prSet>
      <dgm:spPr/>
    </dgm:pt>
    <dgm:pt modelId="{FE1CF454-53EE-40D6-B540-E93993111BF9}" type="pres">
      <dgm:prSet presAssocID="{88818069-F37D-4811-A0C7-F842ECED5683}" presName="parTxOnlySpace" presStyleCnt="0"/>
      <dgm:spPr/>
    </dgm:pt>
    <dgm:pt modelId="{8D317E0F-2BAC-4EDA-9295-D75778D99BE4}" type="pres">
      <dgm:prSet presAssocID="{3CC97C6C-AF64-4169-9282-19C2CA034580}" presName="parTxOnly" presStyleLbl="node1" presStyleIdx="2" presStyleCnt="5" custScaleX="156057" custScaleY="199830">
        <dgm:presLayoutVars>
          <dgm:chMax val="0"/>
          <dgm:chPref val="0"/>
          <dgm:bulletEnabled val="1"/>
        </dgm:presLayoutVars>
      </dgm:prSet>
      <dgm:spPr/>
    </dgm:pt>
    <dgm:pt modelId="{2C2288E9-B9ED-46DB-BB0D-4A0F9014EEDA}" type="pres">
      <dgm:prSet presAssocID="{07CD9380-E1B5-4EC2-A557-328D13D5F5AA}" presName="parTxOnlySpace" presStyleCnt="0"/>
      <dgm:spPr/>
    </dgm:pt>
    <dgm:pt modelId="{F175062F-B481-4724-84B0-36712754953E}" type="pres">
      <dgm:prSet presAssocID="{3AF41C71-6687-4D5E-B2C2-2619A8BC670D}" presName="parTxOnly" presStyleLbl="node1" presStyleIdx="3" presStyleCnt="5" custScaleX="225505" custScaleY="199830">
        <dgm:presLayoutVars>
          <dgm:chMax val="0"/>
          <dgm:chPref val="0"/>
          <dgm:bulletEnabled val="1"/>
        </dgm:presLayoutVars>
      </dgm:prSet>
      <dgm:spPr/>
    </dgm:pt>
    <dgm:pt modelId="{52FE6FCA-F2E1-4991-86D9-F98943AAF540}" type="pres">
      <dgm:prSet presAssocID="{8ABFD686-18A2-47D8-B98F-A53014C92F78}" presName="parTxOnlySpace" presStyleCnt="0"/>
      <dgm:spPr/>
    </dgm:pt>
    <dgm:pt modelId="{2678ADD7-E7E5-424D-969F-3352B9662863}" type="pres">
      <dgm:prSet presAssocID="{2C699C59-A676-44E4-8AE1-8152C3DFCF50}" presName="parTxOnly" presStyleLbl="node1" presStyleIdx="4" presStyleCnt="5" custScaleX="216566" custScaleY="199830">
        <dgm:presLayoutVars>
          <dgm:chMax val="0"/>
          <dgm:chPref val="0"/>
          <dgm:bulletEnabled val="1"/>
        </dgm:presLayoutVars>
      </dgm:prSet>
      <dgm:spPr/>
    </dgm:pt>
  </dgm:ptLst>
  <dgm:cxnLst>
    <dgm:cxn modelId="{D1F7DA0A-20EC-46BD-A8A8-9AE1A55735FC}" srcId="{361AC5C7-3AB1-4A96-BF11-665FFC9B198F}" destId="{2C699C59-A676-44E4-8AE1-8152C3DFCF50}" srcOrd="4" destOrd="0" parTransId="{0883BA58-8FFF-4F3D-B97D-DCCC65FC5B34}" sibTransId="{B7D8AC4E-09E4-46FC-ACF4-A449842E1111}"/>
    <dgm:cxn modelId="{43116B29-DB00-47A9-BDE9-34A4E87C11AB}" type="presOf" srcId="{3AF41C71-6687-4D5E-B2C2-2619A8BC670D}" destId="{F175062F-B481-4724-84B0-36712754953E}" srcOrd="0" destOrd="0" presId="urn:microsoft.com/office/officeart/2005/8/layout/chevron1"/>
    <dgm:cxn modelId="{FAEFE82D-1184-44C5-AF5A-58F83E265E9E}" type="presOf" srcId="{2C699C59-A676-44E4-8AE1-8152C3DFCF50}" destId="{2678ADD7-E7E5-424D-969F-3352B9662863}" srcOrd="0" destOrd="0" presId="urn:microsoft.com/office/officeart/2005/8/layout/chevron1"/>
    <dgm:cxn modelId="{ABA3703C-435E-4697-9797-84E8E5F249AB}" type="presOf" srcId="{3CC97C6C-AF64-4169-9282-19C2CA034580}" destId="{8D317E0F-2BAC-4EDA-9295-D75778D99BE4}" srcOrd="0" destOrd="0" presId="urn:microsoft.com/office/officeart/2005/8/layout/chevron1"/>
    <dgm:cxn modelId="{1017EB5F-78FE-4212-84E7-57962E9A8C13}" type="presOf" srcId="{361AC5C7-3AB1-4A96-BF11-665FFC9B198F}" destId="{12AAB5F6-C074-4D54-8E54-D1422571DBB4}" srcOrd="0" destOrd="0" presId="urn:microsoft.com/office/officeart/2005/8/layout/chevron1"/>
    <dgm:cxn modelId="{43FD6A6D-32CA-40B3-BAF5-4F5BBFD6171B}" type="presOf" srcId="{A788CECA-8734-4A5D-8BC3-545ABAEE7B04}" destId="{DBD74E3A-DEE3-4238-8F19-3032FB964D7B}" srcOrd="0" destOrd="0" presId="urn:microsoft.com/office/officeart/2005/8/layout/chevron1"/>
    <dgm:cxn modelId="{57DBA4AD-A3A5-4317-89EA-F289947DAAD8}" srcId="{361AC5C7-3AB1-4A96-BF11-665FFC9B198F}" destId="{A788CECA-8734-4A5D-8BC3-545ABAEE7B04}" srcOrd="1" destOrd="0" parTransId="{30182ADF-4FA4-4593-9574-598A201F99E9}" sibTransId="{88818069-F37D-4811-A0C7-F842ECED5683}"/>
    <dgm:cxn modelId="{337757C3-BC83-435C-A4D0-5A00633F523A}" srcId="{361AC5C7-3AB1-4A96-BF11-665FFC9B198F}" destId="{7176B84B-1209-4846-9B66-03BDE463832E}" srcOrd="0" destOrd="0" parTransId="{BA200046-19D1-43FC-AA9D-8A664A3A6995}" sibTransId="{FA965790-A37F-4AA1-AFFB-AF51BD05C58C}"/>
    <dgm:cxn modelId="{DBB00DCF-46D7-437C-BE29-D81D0D0E31A4}" srcId="{361AC5C7-3AB1-4A96-BF11-665FFC9B198F}" destId="{3CC97C6C-AF64-4169-9282-19C2CA034580}" srcOrd="2" destOrd="0" parTransId="{E1BB6DCC-5851-47D8-905F-33C8C6B6133E}" sibTransId="{07CD9380-E1B5-4EC2-A557-328D13D5F5AA}"/>
    <dgm:cxn modelId="{A20440F1-D99B-4C93-888B-42F2E99267C4}" type="presOf" srcId="{7176B84B-1209-4846-9B66-03BDE463832E}" destId="{B2B4130D-5EBC-4D25-9FBE-73E6E264B72D}" srcOrd="0" destOrd="0" presId="urn:microsoft.com/office/officeart/2005/8/layout/chevron1"/>
    <dgm:cxn modelId="{59CBDDFC-64BF-4A12-A495-A3111E9AA8C8}" srcId="{361AC5C7-3AB1-4A96-BF11-665FFC9B198F}" destId="{3AF41C71-6687-4D5E-B2C2-2619A8BC670D}" srcOrd="3" destOrd="0" parTransId="{7E17374A-CEFE-44BC-8A77-C3DD0F0CC223}" sibTransId="{8ABFD686-18A2-47D8-B98F-A53014C92F78}"/>
    <dgm:cxn modelId="{C01F6EB2-D3C1-4A2B-AC24-7AC223AA9848}" type="presParOf" srcId="{12AAB5F6-C074-4D54-8E54-D1422571DBB4}" destId="{B2B4130D-5EBC-4D25-9FBE-73E6E264B72D}" srcOrd="0" destOrd="0" presId="urn:microsoft.com/office/officeart/2005/8/layout/chevron1"/>
    <dgm:cxn modelId="{799C35E8-C6D3-4717-AF6D-B401C885C60A}" type="presParOf" srcId="{12AAB5F6-C074-4D54-8E54-D1422571DBB4}" destId="{15AA4D93-88DF-43D8-AE8A-99D5BDFD1618}" srcOrd="1" destOrd="0" presId="urn:microsoft.com/office/officeart/2005/8/layout/chevron1"/>
    <dgm:cxn modelId="{D527FB0E-211C-4042-AE91-194D235EE19B}" type="presParOf" srcId="{12AAB5F6-C074-4D54-8E54-D1422571DBB4}" destId="{DBD74E3A-DEE3-4238-8F19-3032FB964D7B}" srcOrd="2" destOrd="0" presId="urn:microsoft.com/office/officeart/2005/8/layout/chevron1"/>
    <dgm:cxn modelId="{00E93E47-C75F-4913-B0A7-9D5AC6425515}" type="presParOf" srcId="{12AAB5F6-C074-4D54-8E54-D1422571DBB4}" destId="{FE1CF454-53EE-40D6-B540-E93993111BF9}" srcOrd="3" destOrd="0" presId="urn:microsoft.com/office/officeart/2005/8/layout/chevron1"/>
    <dgm:cxn modelId="{E4FD37DB-58F4-4D2B-89DA-829983C6ADD5}" type="presParOf" srcId="{12AAB5F6-C074-4D54-8E54-D1422571DBB4}" destId="{8D317E0F-2BAC-4EDA-9295-D75778D99BE4}" srcOrd="4" destOrd="0" presId="urn:microsoft.com/office/officeart/2005/8/layout/chevron1"/>
    <dgm:cxn modelId="{AC51C0E1-3456-4695-AFF0-7F3C664CB6F1}" type="presParOf" srcId="{12AAB5F6-C074-4D54-8E54-D1422571DBB4}" destId="{2C2288E9-B9ED-46DB-BB0D-4A0F9014EEDA}" srcOrd="5" destOrd="0" presId="urn:microsoft.com/office/officeart/2005/8/layout/chevron1"/>
    <dgm:cxn modelId="{D946CBAE-392C-4F22-8B50-D05947961B3B}" type="presParOf" srcId="{12AAB5F6-C074-4D54-8E54-D1422571DBB4}" destId="{F175062F-B481-4724-84B0-36712754953E}" srcOrd="6" destOrd="0" presId="urn:microsoft.com/office/officeart/2005/8/layout/chevron1"/>
    <dgm:cxn modelId="{B2E8C996-7623-4881-8C07-4437C700D2E6}" type="presParOf" srcId="{12AAB5F6-C074-4D54-8E54-D1422571DBB4}" destId="{52FE6FCA-F2E1-4991-86D9-F98943AAF540}" srcOrd="7" destOrd="0" presId="urn:microsoft.com/office/officeart/2005/8/layout/chevron1"/>
    <dgm:cxn modelId="{227885E4-9713-425C-926C-4E2FB50887E9}" type="presParOf" srcId="{12AAB5F6-C074-4D54-8E54-D1422571DBB4}" destId="{2678ADD7-E7E5-424D-969F-3352B96628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1 268 123,2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1 172 013,3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64,8%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1 178 205,1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66,8%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30114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29366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29071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18 042,3 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17 905,7 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12 066,1 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30114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29366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29071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50 949,1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2,4%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50 286,8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48 317,6 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2,7%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23 489,3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1,1%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25 492,9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26 842,9 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1,5%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/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9 412,9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0,4%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4 885,0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0,3%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4 985,0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247 643,1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11,5%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53 993,2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3%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54 501,5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3ECD7-7939-42F7-9FCB-125E7FA6AD13}">
      <dsp:nvSpPr>
        <dsp:cNvPr id="0" name=""/>
        <dsp:cNvSpPr/>
      </dsp:nvSpPr>
      <dsp:spPr>
        <a:xfrm>
          <a:off x="913057" y="2403"/>
          <a:ext cx="913057" cy="675240"/>
        </a:xfrm>
        <a:prstGeom prst="trapezoid">
          <a:avLst>
            <a:gd name="adj" fmla="val 67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0,7%</a:t>
          </a:r>
        </a:p>
      </dsp:txBody>
      <dsp:txXfrm>
        <a:off x="913057" y="2403"/>
        <a:ext cx="913057" cy="675240"/>
      </dsp:txXfrm>
    </dsp:sp>
    <dsp:sp modelId="{01B67A18-483D-49E7-9295-3902ADF01AE7}">
      <dsp:nvSpPr>
        <dsp:cNvPr id="0" name=""/>
        <dsp:cNvSpPr/>
      </dsp:nvSpPr>
      <dsp:spPr>
        <a:xfrm>
          <a:off x="456528" y="675240"/>
          <a:ext cx="1826114" cy="675240"/>
        </a:xfrm>
        <a:prstGeom prst="trapezoid">
          <a:avLst>
            <a:gd name="adj" fmla="val 67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18,3%</a:t>
          </a:r>
        </a:p>
      </dsp:txBody>
      <dsp:txXfrm>
        <a:off x="776098" y="675240"/>
        <a:ext cx="1186974" cy="675240"/>
      </dsp:txXfrm>
    </dsp:sp>
    <dsp:sp modelId="{6B6833DC-3519-4FA4-A238-1D4D6F75F573}">
      <dsp:nvSpPr>
        <dsp:cNvPr id="0" name=""/>
        <dsp:cNvSpPr/>
      </dsp:nvSpPr>
      <dsp:spPr>
        <a:xfrm>
          <a:off x="0" y="1350481"/>
          <a:ext cx="2739172" cy="675240"/>
        </a:xfrm>
        <a:prstGeom prst="trapezoid">
          <a:avLst>
            <a:gd name="adj" fmla="val 67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81%</a:t>
          </a:r>
        </a:p>
      </dsp:txBody>
      <dsp:txXfrm>
        <a:off x="479355" y="1350481"/>
        <a:ext cx="1780461" cy="6752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744" y="0"/>
          <a:ext cx="1934765" cy="442102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4" y="0"/>
        <a:ext cx="1934765" cy="1326308"/>
      </dsp:txXfrm>
    </dsp:sp>
    <dsp:sp modelId="{87D6E651-F4EE-4978-A3A8-2A04518A3B66}">
      <dsp:nvSpPr>
        <dsp:cNvPr id="0" name=""/>
        <dsp:cNvSpPr/>
      </dsp:nvSpPr>
      <dsp:spPr>
        <a:xfrm>
          <a:off x="164340" y="1327053"/>
          <a:ext cx="1607573" cy="12264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87 686,2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262" y="1362975"/>
        <a:ext cx="1535729" cy="1154621"/>
      </dsp:txXfrm>
    </dsp:sp>
    <dsp:sp modelId="{D8B7AACA-AE54-4E21-A77B-E0432B294F97}">
      <dsp:nvSpPr>
        <dsp:cNvPr id="0" name=""/>
        <dsp:cNvSpPr/>
      </dsp:nvSpPr>
      <dsp:spPr>
        <a:xfrm>
          <a:off x="194220" y="2972739"/>
          <a:ext cx="1547812" cy="12264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4,1% от общего объема расходов</a:t>
          </a:r>
        </a:p>
      </dsp:txBody>
      <dsp:txXfrm>
        <a:off x="230143" y="3008662"/>
        <a:ext cx="1475966" cy="1154646"/>
      </dsp:txXfrm>
    </dsp:sp>
    <dsp:sp modelId="{1BB8F054-526E-4CDC-9C7A-A2A0356F3180}">
      <dsp:nvSpPr>
        <dsp:cNvPr id="0" name=""/>
        <dsp:cNvSpPr/>
      </dsp:nvSpPr>
      <dsp:spPr>
        <a:xfrm>
          <a:off x="2080617" y="0"/>
          <a:ext cx="1934765" cy="442102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0617" y="0"/>
        <a:ext cx="1934765" cy="1326308"/>
      </dsp:txXfrm>
    </dsp:sp>
    <dsp:sp modelId="{30285DA6-3961-49BE-97CC-32FF46879DD9}">
      <dsp:nvSpPr>
        <dsp:cNvPr id="0" name=""/>
        <dsp:cNvSpPr/>
      </dsp:nvSpPr>
      <dsp:spPr>
        <a:xfrm>
          <a:off x="2274093" y="1326437"/>
          <a:ext cx="1547812" cy="12146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84 463,2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670" y="1362014"/>
        <a:ext cx="1476658" cy="1143520"/>
      </dsp:txXfrm>
    </dsp:sp>
    <dsp:sp modelId="{0EA479FF-3F05-4ABB-A658-DEA9078693E8}">
      <dsp:nvSpPr>
        <dsp:cNvPr id="0" name=""/>
        <dsp:cNvSpPr/>
      </dsp:nvSpPr>
      <dsp:spPr>
        <a:xfrm>
          <a:off x="2274093" y="2968103"/>
          <a:ext cx="1547812" cy="12317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4,7% от общего объема расходов </a:t>
          </a:r>
        </a:p>
      </dsp:txBody>
      <dsp:txXfrm>
        <a:off x="2310170" y="3004180"/>
        <a:ext cx="1475658" cy="1159589"/>
      </dsp:txXfrm>
    </dsp:sp>
    <dsp:sp modelId="{9F5A46A9-FD03-4A30-9610-344DD42282D0}">
      <dsp:nvSpPr>
        <dsp:cNvPr id="0" name=""/>
        <dsp:cNvSpPr/>
      </dsp:nvSpPr>
      <dsp:spPr>
        <a:xfrm>
          <a:off x="4160490" y="0"/>
          <a:ext cx="1934765" cy="442102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0490" y="0"/>
        <a:ext cx="1934765" cy="1326308"/>
      </dsp:txXfrm>
    </dsp:sp>
    <dsp:sp modelId="{BFE598FC-8C04-4A1B-8D0D-456A60D737FA}">
      <dsp:nvSpPr>
        <dsp:cNvPr id="0" name=""/>
        <dsp:cNvSpPr/>
      </dsp:nvSpPr>
      <dsp:spPr>
        <a:xfrm>
          <a:off x="4353966" y="1326714"/>
          <a:ext cx="1547812" cy="1237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76 761,4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0212" y="1362960"/>
        <a:ext cx="1475320" cy="1165033"/>
      </dsp:txXfrm>
    </dsp:sp>
    <dsp:sp modelId="{0B61C833-D69E-4BB9-8AEA-39D3F73FBE83}">
      <dsp:nvSpPr>
        <dsp:cNvPr id="0" name=""/>
        <dsp:cNvSpPr/>
      </dsp:nvSpPr>
      <dsp:spPr>
        <a:xfrm>
          <a:off x="4353966" y="2989936"/>
          <a:ext cx="1547812" cy="12096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4,3% от общего объема расходов</a:t>
          </a:r>
        </a:p>
      </dsp:txBody>
      <dsp:txXfrm>
        <a:off x="4389395" y="3025365"/>
        <a:ext cx="1476954" cy="11387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12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" y="0"/>
        <a:ext cx="1593158" cy="1636579"/>
      </dsp:txXfrm>
    </dsp:sp>
    <dsp:sp modelId="{87D6E651-F4EE-4978-A3A8-2A04518A3B66}">
      <dsp:nvSpPr>
        <dsp:cNvPr id="0" name=""/>
        <dsp:cNvSpPr/>
      </dsp:nvSpPr>
      <dsp:spPr>
        <a:xfrm>
          <a:off x="135323" y="1637498"/>
          <a:ext cx="1323736" cy="15133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312 085,0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094" y="1676269"/>
        <a:ext cx="1246194" cy="1435837"/>
      </dsp:txXfrm>
    </dsp:sp>
    <dsp:sp modelId="{D8B7AACA-AE54-4E21-A77B-E0432B294F97}">
      <dsp:nvSpPr>
        <dsp:cNvPr id="0" name=""/>
        <dsp:cNvSpPr/>
      </dsp:nvSpPr>
      <dsp:spPr>
        <a:xfrm>
          <a:off x="159928" y="3668170"/>
          <a:ext cx="1274526" cy="15134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14,5% от общего объема расходов</a:t>
          </a:r>
        </a:p>
      </dsp:txBody>
      <dsp:txXfrm>
        <a:off x="197258" y="3705500"/>
        <a:ext cx="1199866" cy="1438753"/>
      </dsp:txXfrm>
    </dsp:sp>
    <dsp:sp modelId="{1BB8F054-526E-4CDC-9C7A-A2A0356F3180}">
      <dsp:nvSpPr>
        <dsp:cNvPr id="0" name=""/>
        <dsp:cNvSpPr/>
      </dsp:nvSpPr>
      <dsp:spPr>
        <a:xfrm>
          <a:off x="1713258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3258" y="0"/>
        <a:ext cx="1593158" cy="1636579"/>
      </dsp:txXfrm>
    </dsp:sp>
    <dsp:sp modelId="{30285DA6-3961-49BE-97CC-32FF46879DD9}">
      <dsp:nvSpPr>
        <dsp:cNvPr id="0" name=""/>
        <dsp:cNvSpPr/>
      </dsp:nvSpPr>
      <dsp:spPr>
        <a:xfrm>
          <a:off x="1872574" y="1636739"/>
          <a:ext cx="1274526" cy="14988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257 261,9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9904" y="1674069"/>
        <a:ext cx="1199866" cy="1424170"/>
      </dsp:txXfrm>
    </dsp:sp>
    <dsp:sp modelId="{0EA479FF-3F05-4ABB-A658-DEA9078693E8}">
      <dsp:nvSpPr>
        <dsp:cNvPr id="0" name=""/>
        <dsp:cNvSpPr/>
      </dsp:nvSpPr>
      <dsp:spPr>
        <a:xfrm>
          <a:off x="1872574" y="3662450"/>
          <a:ext cx="1274526" cy="15198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14,2% от общего объема расходов </a:t>
          </a:r>
        </a:p>
      </dsp:txBody>
      <dsp:txXfrm>
        <a:off x="1909904" y="3699780"/>
        <a:ext cx="1199866" cy="1445232"/>
      </dsp:txXfrm>
    </dsp:sp>
    <dsp:sp modelId="{9F5A46A9-FD03-4A30-9610-344DD42282D0}">
      <dsp:nvSpPr>
        <dsp:cNvPr id="0" name=""/>
        <dsp:cNvSpPr/>
      </dsp:nvSpPr>
      <dsp:spPr>
        <a:xfrm>
          <a:off x="3425903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5903" y="0"/>
        <a:ext cx="1593158" cy="1636579"/>
      </dsp:txXfrm>
    </dsp:sp>
    <dsp:sp modelId="{BFE598FC-8C04-4A1B-8D0D-456A60D737FA}">
      <dsp:nvSpPr>
        <dsp:cNvPr id="0" name=""/>
        <dsp:cNvSpPr/>
      </dsp:nvSpPr>
      <dsp:spPr>
        <a:xfrm>
          <a:off x="3585219" y="1637080"/>
          <a:ext cx="1274526" cy="15270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243 662,3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2549" y="1674410"/>
        <a:ext cx="1199866" cy="1452367"/>
      </dsp:txXfrm>
    </dsp:sp>
    <dsp:sp modelId="{0B61C833-D69E-4BB9-8AEA-39D3F73FBE83}">
      <dsp:nvSpPr>
        <dsp:cNvPr id="0" name=""/>
        <dsp:cNvSpPr/>
      </dsp:nvSpPr>
      <dsp:spPr>
        <a:xfrm>
          <a:off x="3585219" y="3689390"/>
          <a:ext cx="1274526" cy="1492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13,8% от общего объема расходов</a:t>
          </a:r>
        </a:p>
      </dsp:txBody>
      <dsp:txXfrm>
        <a:off x="3622549" y="3726720"/>
        <a:ext cx="1199866" cy="141795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12" y="0"/>
          <a:ext cx="1593158" cy="4212610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" y="0"/>
        <a:ext cx="1593158" cy="1263783"/>
      </dsp:txXfrm>
    </dsp:sp>
    <dsp:sp modelId="{87D6E651-F4EE-4978-A3A8-2A04518A3B66}">
      <dsp:nvSpPr>
        <dsp:cNvPr id="0" name=""/>
        <dsp:cNvSpPr/>
      </dsp:nvSpPr>
      <dsp:spPr>
        <a:xfrm>
          <a:off x="135323" y="1264492"/>
          <a:ext cx="1323736" cy="11686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13 422,4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551" y="1298720"/>
        <a:ext cx="1255280" cy="1100190"/>
      </dsp:txXfrm>
    </dsp:sp>
    <dsp:sp modelId="{D8B7AACA-AE54-4E21-A77B-E0432B294F97}">
      <dsp:nvSpPr>
        <dsp:cNvPr id="0" name=""/>
        <dsp:cNvSpPr/>
      </dsp:nvSpPr>
      <dsp:spPr>
        <a:xfrm>
          <a:off x="159928" y="2832596"/>
          <a:ext cx="1274526" cy="11686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</a:t>
          </a:r>
        </a:p>
      </dsp:txBody>
      <dsp:txXfrm>
        <a:off x="194157" y="2866825"/>
        <a:ext cx="1206068" cy="1100214"/>
      </dsp:txXfrm>
    </dsp:sp>
    <dsp:sp modelId="{1BB8F054-526E-4CDC-9C7A-A2A0356F3180}">
      <dsp:nvSpPr>
        <dsp:cNvPr id="0" name=""/>
        <dsp:cNvSpPr/>
      </dsp:nvSpPr>
      <dsp:spPr>
        <a:xfrm>
          <a:off x="1713258" y="0"/>
          <a:ext cx="1593158" cy="4212610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3258" y="0"/>
        <a:ext cx="1593158" cy="1263783"/>
      </dsp:txXfrm>
    </dsp:sp>
    <dsp:sp modelId="{30285DA6-3961-49BE-97CC-32FF46879DD9}">
      <dsp:nvSpPr>
        <dsp:cNvPr id="0" name=""/>
        <dsp:cNvSpPr/>
      </dsp:nvSpPr>
      <dsp:spPr>
        <a:xfrm>
          <a:off x="1872574" y="1263906"/>
          <a:ext cx="1274526" cy="11574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13 249,8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6473" y="1297805"/>
        <a:ext cx="1206728" cy="1089613"/>
      </dsp:txXfrm>
    </dsp:sp>
    <dsp:sp modelId="{0EA479FF-3F05-4ABB-A658-DEA9078693E8}">
      <dsp:nvSpPr>
        <dsp:cNvPr id="0" name=""/>
        <dsp:cNvSpPr/>
      </dsp:nvSpPr>
      <dsp:spPr>
        <a:xfrm>
          <a:off x="1872574" y="2828180"/>
          <a:ext cx="1274526" cy="11736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 </a:t>
          </a:r>
        </a:p>
      </dsp:txBody>
      <dsp:txXfrm>
        <a:off x="1906950" y="2862556"/>
        <a:ext cx="1205774" cy="1104924"/>
      </dsp:txXfrm>
    </dsp:sp>
    <dsp:sp modelId="{9F5A46A9-FD03-4A30-9610-344DD42282D0}">
      <dsp:nvSpPr>
        <dsp:cNvPr id="0" name=""/>
        <dsp:cNvSpPr/>
      </dsp:nvSpPr>
      <dsp:spPr>
        <a:xfrm>
          <a:off x="3425903" y="0"/>
          <a:ext cx="1593158" cy="4212610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5903" y="0"/>
        <a:ext cx="1593158" cy="1263783"/>
      </dsp:txXfrm>
    </dsp:sp>
    <dsp:sp modelId="{BFE598FC-8C04-4A1B-8D0D-456A60D737FA}">
      <dsp:nvSpPr>
        <dsp:cNvPr id="0" name=""/>
        <dsp:cNvSpPr/>
      </dsp:nvSpPr>
      <dsp:spPr>
        <a:xfrm>
          <a:off x="3585219" y="1264169"/>
          <a:ext cx="1274526" cy="11791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12 542,0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756" y="1298706"/>
        <a:ext cx="1205452" cy="1110111"/>
      </dsp:txXfrm>
    </dsp:sp>
    <dsp:sp modelId="{0B61C833-D69E-4BB9-8AEA-39D3F73FBE83}">
      <dsp:nvSpPr>
        <dsp:cNvPr id="0" name=""/>
        <dsp:cNvSpPr/>
      </dsp:nvSpPr>
      <dsp:spPr>
        <a:xfrm>
          <a:off x="3585219" y="2848983"/>
          <a:ext cx="1274526" cy="11526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sp:txBody>
      <dsp:txXfrm>
        <a:off x="3618978" y="2882742"/>
        <a:ext cx="1207008" cy="10850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12" y="0"/>
          <a:ext cx="1593158" cy="475041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" y="0"/>
        <a:ext cx="1593158" cy="1425124"/>
      </dsp:txXfrm>
    </dsp:sp>
    <dsp:sp modelId="{87D6E651-F4EE-4978-A3A8-2A04518A3B66}">
      <dsp:nvSpPr>
        <dsp:cNvPr id="0" name=""/>
        <dsp:cNvSpPr/>
      </dsp:nvSpPr>
      <dsp:spPr>
        <a:xfrm>
          <a:off x="135323" y="1425924"/>
          <a:ext cx="1323736" cy="13178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103 377,1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921" y="1464522"/>
        <a:ext cx="1246540" cy="1240646"/>
      </dsp:txXfrm>
    </dsp:sp>
    <dsp:sp modelId="{D8B7AACA-AE54-4E21-A77B-E0432B294F97}">
      <dsp:nvSpPr>
        <dsp:cNvPr id="0" name=""/>
        <dsp:cNvSpPr/>
      </dsp:nvSpPr>
      <dsp:spPr>
        <a:xfrm>
          <a:off x="159928" y="3194221"/>
          <a:ext cx="1274526" cy="13178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4,8% от общего объема расходов</a:t>
          </a:r>
        </a:p>
      </dsp:txBody>
      <dsp:txXfrm>
        <a:off x="197258" y="3231551"/>
        <a:ext cx="1199866" cy="1243211"/>
      </dsp:txXfrm>
    </dsp:sp>
    <dsp:sp modelId="{1BB8F054-526E-4CDC-9C7A-A2A0356F3180}">
      <dsp:nvSpPr>
        <dsp:cNvPr id="0" name=""/>
        <dsp:cNvSpPr/>
      </dsp:nvSpPr>
      <dsp:spPr>
        <a:xfrm>
          <a:off x="1713258" y="0"/>
          <a:ext cx="1593158" cy="475041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3258" y="0"/>
        <a:ext cx="1593158" cy="1425124"/>
      </dsp:txXfrm>
    </dsp:sp>
    <dsp:sp modelId="{30285DA6-3961-49BE-97CC-32FF46879DD9}">
      <dsp:nvSpPr>
        <dsp:cNvPr id="0" name=""/>
        <dsp:cNvSpPr/>
      </dsp:nvSpPr>
      <dsp:spPr>
        <a:xfrm>
          <a:off x="1872574" y="1425263"/>
          <a:ext cx="1274526" cy="13051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117 388,4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9904" y="1462593"/>
        <a:ext cx="1199866" cy="1230513"/>
      </dsp:txXfrm>
    </dsp:sp>
    <dsp:sp modelId="{0EA479FF-3F05-4ABB-A658-DEA9078693E8}">
      <dsp:nvSpPr>
        <dsp:cNvPr id="0" name=""/>
        <dsp:cNvSpPr/>
      </dsp:nvSpPr>
      <dsp:spPr>
        <a:xfrm>
          <a:off x="1872574" y="3189241"/>
          <a:ext cx="1274526" cy="13235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 </a:t>
          </a:r>
        </a:p>
      </dsp:txBody>
      <dsp:txXfrm>
        <a:off x="1909904" y="3226571"/>
        <a:ext cx="1199866" cy="1248854"/>
      </dsp:txXfrm>
    </dsp:sp>
    <dsp:sp modelId="{9F5A46A9-FD03-4A30-9610-344DD42282D0}">
      <dsp:nvSpPr>
        <dsp:cNvPr id="0" name=""/>
        <dsp:cNvSpPr/>
      </dsp:nvSpPr>
      <dsp:spPr>
        <a:xfrm>
          <a:off x="3425903" y="0"/>
          <a:ext cx="1593158" cy="475041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5903" y="0"/>
        <a:ext cx="1593158" cy="1425124"/>
      </dsp:txXfrm>
    </dsp:sp>
    <dsp:sp modelId="{BFE598FC-8C04-4A1B-8D0D-456A60D737FA}">
      <dsp:nvSpPr>
        <dsp:cNvPr id="0" name=""/>
        <dsp:cNvSpPr/>
      </dsp:nvSpPr>
      <dsp:spPr>
        <a:xfrm>
          <a:off x="3585219" y="1425560"/>
          <a:ext cx="1274526" cy="13297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91 320,3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2549" y="1462890"/>
        <a:ext cx="1199866" cy="1255067"/>
      </dsp:txXfrm>
    </dsp:sp>
    <dsp:sp modelId="{0B61C833-D69E-4BB9-8AEA-39D3F73FBE83}">
      <dsp:nvSpPr>
        <dsp:cNvPr id="0" name=""/>
        <dsp:cNvSpPr/>
      </dsp:nvSpPr>
      <dsp:spPr>
        <a:xfrm>
          <a:off x="3585219" y="3212700"/>
          <a:ext cx="1274526" cy="1299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5,2% от общего объема расходов</a:t>
          </a:r>
        </a:p>
      </dsp:txBody>
      <dsp:txXfrm>
        <a:off x="3622549" y="3250030"/>
        <a:ext cx="1199866" cy="12250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12" y="0"/>
          <a:ext cx="1593158" cy="325249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" y="0"/>
        <a:ext cx="1593158" cy="975747"/>
      </dsp:txXfrm>
    </dsp:sp>
    <dsp:sp modelId="{87D6E651-F4EE-4978-A3A8-2A04518A3B66}">
      <dsp:nvSpPr>
        <dsp:cNvPr id="0" name=""/>
        <dsp:cNvSpPr/>
      </dsp:nvSpPr>
      <dsp:spPr>
        <a:xfrm>
          <a:off x="135323" y="976295"/>
          <a:ext cx="1323736" cy="902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750" y="1002722"/>
        <a:ext cx="1270882" cy="849439"/>
      </dsp:txXfrm>
    </dsp:sp>
    <dsp:sp modelId="{D8B7AACA-AE54-4E21-A77B-E0432B294F97}">
      <dsp:nvSpPr>
        <dsp:cNvPr id="0" name=""/>
        <dsp:cNvSpPr/>
      </dsp:nvSpPr>
      <dsp:spPr>
        <a:xfrm>
          <a:off x="159928" y="2187003"/>
          <a:ext cx="1274526" cy="9023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</a:t>
          </a:r>
        </a:p>
      </dsp:txBody>
      <dsp:txXfrm>
        <a:off x="186356" y="2213431"/>
        <a:ext cx="1221670" cy="849457"/>
      </dsp:txXfrm>
    </dsp:sp>
    <dsp:sp modelId="{1BB8F054-526E-4CDC-9C7A-A2A0356F3180}">
      <dsp:nvSpPr>
        <dsp:cNvPr id="0" name=""/>
        <dsp:cNvSpPr/>
      </dsp:nvSpPr>
      <dsp:spPr>
        <a:xfrm>
          <a:off x="1713258" y="0"/>
          <a:ext cx="1593158" cy="325249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3258" y="0"/>
        <a:ext cx="1593158" cy="975747"/>
      </dsp:txXfrm>
    </dsp:sp>
    <dsp:sp modelId="{30285DA6-3961-49BE-97CC-32FF46879DD9}">
      <dsp:nvSpPr>
        <dsp:cNvPr id="0" name=""/>
        <dsp:cNvSpPr/>
      </dsp:nvSpPr>
      <dsp:spPr>
        <a:xfrm>
          <a:off x="1872574" y="975842"/>
          <a:ext cx="1274526" cy="8936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8747" y="1002015"/>
        <a:ext cx="1222180" cy="841273"/>
      </dsp:txXfrm>
    </dsp:sp>
    <dsp:sp modelId="{0EA479FF-3F05-4ABB-A658-DEA9078693E8}">
      <dsp:nvSpPr>
        <dsp:cNvPr id="0" name=""/>
        <dsp:cNvSpPr/>
      </dsp:nvSpPr>
      <dsp:spPr>
        <a:xfrm>
          <a:off x="1872574" y="2183593"/>
          <a:ext cx="1274526" cy="9061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 </a:t>
          </a:r>
        </a:p>
      </dsp:txBody>
      <dsp:txXfrm>
        <a:off x="1899115" y="2210134"/>
        <a:ext cx="1221444" cy="853094"/>
      </dsp:txXfrm>
    </dsp:sp>
    <dsp:sp modelId="{9F5A46A9-FD03-4A30-9610-344DD42282D0}">
      <dsp:nvSpPr>
        <dsp:cNvPr id="0" name=""/>
        <dsp:cNvSpPr/>
      </dsp:nvSpPr>
      <dsp:spPr>
        <a:xfrm>
          <a:off x="3425903" y="0"/>
          <a:ext cx="1593158" cy="325249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5903" y="0"/>
        <a:ext cx="1593158" cy="975747"/>
      </dsp:txXfrm>
    </dsp:sp>
    <dsp:sp modelId="{BFE598FC-8C04-4A1B-8D0D-456A60D737FA}">
      <dsp:nvSpPr>
        <dsp:cNvPr id="0" name=""/>
        <dsp:cNvSpPr/>
      </dsp:nvSpPr>
      <dsp:spPr>
        <a:xfrm>
          <a:off x="3585219" y="976045"/>
          <a:ext cx="1274526" cy="9104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1885" y="1002711"/>
        <a:ext cx="1221194" cy="857098"/>
      </dsp:txXfrm>
    </dsp:sp>
    <dsp:sp modelId="{0B61C833-D69E-4BB9-8AEA-39D3F73FBE83}">
      <dsp:nvSpPr>
        <dsp:cNvPr id="0" name=""/>
        <dsp:cNvSpPr/>
      </dsp:nvSpPr>
      <dsp:spPr>
        <a:xfrm>
          <a:off x="3585219" y="2199655"/>
          <a:ext cx="1274526" cy="8899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0,006% от общего объема расходов</a:t>
          </a:r>
        </a:p>
      </dsp:txBody>
      <dsp:txXfrm>
        <a:off x="3611284" y="2225720"/>
        <a:ext cx="1222396" cy="83778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1377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7" y="0"/>
        <a:ext cx="3582339" cy="480060"/>
      </dsp:txXfrm>
    </dsp:sp>
    <dsp:sp modelId="{87D6E651-F4EE-4978-A3A8-2A04518A3B66}">
      <dsp:nvSpPr>
        <dsp:cNvPr id="0" name=""/>
        <dsp:cNvSpPr/>
      </dsp:nvSpPr>
      <dsp:spPr>
        <a:xfrm>
          <a:off x="304286" y="480329"/>
          <a:ext cx="2976522" cy="4439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13 568,2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288" y="493331"/>
        <a:ext cx="2950518" cy="417917"/>
      </dsp:txXfrm>
    </dsp:sp>
    <dsp:sp modelId="{D8B7AACA-AE54-4E21-A77B-E0432B294F97}">
      <dsp:nvSpPr>
        <dsp:cNvPr id="0" name=""/>
        <dsp:cNvSpPr/>
      </dsp:nvSpPr>
      <dsp:spPr>
        <a:xfrm>
          <a:off x="359611" y="1075988"/>
          <a:ext cx="2865871" cy="443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</a:t>
          </a:r>
        </a:p>
      </dsp:txBody>
      <dsp:txXfrm>
        <a:off x="372613" y="1088990"/>
        <a:ext cx="2839867" cy="417927"/>
      </dsp:txXfrm>
    </dsp:sp>
    <dsp:sp modelId="{1BB8F054-526E-4CDC-9C7A-A2A0356F3180}">
      <dsp:nvSpPr>
        <dsp:cNvPr id="0" name=""/>
        <dsp:cNvSpPr/>
      </dsp:nvSpPr>
      <dsp:spPr>
        <a:xfrm>
          <a:off x="3852392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2392" y="0"/>
        <a:ext cx="3582339" cy="480060"/>
      </dsp:txXfrm>
    </dsp:sp>
    <dsp:sp modelId="{30285DA6-3961-49BE-97CC-32FF46879DD9}">
      <dsp:nvSpPr>
        <dsp:cNvPr id="0" name=""/>
        <dsp:cNvSpPr/>
      </dsp:nvSpPr>
      <dsp:spPr>
        <a:xfrm>
          <a:off x="4210626" y="480106"/>
          <a:ext cx="2865871" cy="4396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11 142,5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3503" y="492983"/>
        <a:ext cx="2840117" cy="413899"/>
      </dsp:txXfrm>
    </dsp:sp>
    <dsp:sp modelId="{0EA479FF-3F05-4ABB-A658-DEA9078693E8}">
      <dsp:nvSpPr>
        <dsp:cNvPr id="0" name=""/>
        <dsp:cNvSpPr/>
      </dsp:nvSpPr>
      <dsp:spPr>
        <a:xfrm>
          <a:off x="4210626" y="1074311"/>
          <a:ext cx="2865871" cy="4458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0,6% от общего объема расходов </a:t>
          </a:r>
        </a:p>
      </dsp:txBody>
      <dsp:txXfrm>
        <a:off x="4223684" y="1087369"/>
        <a:ext cx="2839755" cy="419716"/>
      </dsp:txXfrm>
    </dsp:sp>
    <dsp:sp modelId="{9F5A46A9-FD03-4A30-9610-344DD42282D0}">
      <dsp:nvSpPr>
        <dsp:cNvPr id="0" name=""/>
        <dsp:cNvSpPr/>
      </dsp:nvSpPr>
      <dsp:spPr>
        <a:xfrm>
          <a:off x="7703407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03407" y="0"/>
        <a:ext cx="3582339" cy="480060"/>
      </dsp:txXfrm>
    </dsp:sp>
    <dsp:sp modelId="{BFE598FC-8C04-4A1B-8D0D-456A60D737FA}">
      <dsp:nvSpPr>
        <dsp:cNvPr id="0" name=""/>
        <dsp:cNvSpPr/>
      </dsp:nvSpPr>
      <dsp:spPr>
        <a:xfrm>
          <a:off x="8061640" y="480206"/>
          <a:ext cx="2865871" cy="447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14 343,5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759" y="493325"/>
        <a:ext cx="2839633" cy="421686"/>
      </dsp:txXfrm>
    </dsp:sp>
    <dsp:sp modelId="{0B61C833-D69E-4BB9-8AEA-39D3F73FBE83}">
      <dsp:nvSpPr>
        <dsp:cNvPr id="0" name=""/>
        <dsp:cNvSpPr/>
      </dsp:nvSpPr>
      <dsp:spPr>
        <a:xfrm>
          <a:off x="8061640" y="1082213"/>
          <a:ext cx="2865871" cy="4378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sp:txBody>
      <dsp:txXfrm>
        <a:off x="8074464" y="1095037"/>
        <a:ext cx="2840223" cy="412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4130D-5EBC-4D25-9FBE-73E6E264B72D}">
      <dsp:nvSpPr>
        <dsp:cNvPr id="0" name=""/>
        <dsp:cNvSpPr/>
      </dsp:nvSpPr>
      <dsp:spPr>
        <a:xfrm>
          <a:off x="1787" y="267858"/>
          <a:ext cx="2058018" cy="1091531"/>
        </a:xfrm>
        <a:prstGeom prst="chevron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Факт 2023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2 047 612,0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553" y="267858"/>
        <a:ext cx="966487" cy="1091531"/>
      </dsp:txXfrm>
    </dsp:sp>
    <dsp:sp modelId="{DBD74E3A-DEE3-4238-8F19-3032FB964D7B}">
      <dsp:nvSpPr>
        <dsp:cNvPr id="0" name=""/>
        <dsp:cNvSpPr/>
      </dsp:nvSpPr>
      <dsp:spPr>
        <a:xfrm>
          <a:off x="1923248" y="267858"/>
          <a:ext cx="2092321" cy="1091531"/>
        </a:xfrm>
        <a:prstGeom prst="chevron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Оценка 2024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2 733 698,0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69014" y="267858"/>
        <a:ext cx="1000790" cy="1091531"/>
      </dsp:txXfrm>
    </dsp:sp>
    <dsp:sp modelId="{8D317E0F-2BAC-4EDA-9295-D75778D99BE4}">
      <dsp:nvSpPr>
        <dsp:cNvPr id="0" name=""/>
        <dsp:cNvSpPr/>
      </dsp:nvSpPr>
      <dsp:spPr>
        <a:xfrm>
          <a:off x="3879011" y="267858"/>
          <a:ext cx="2131076" cy="1091531"/>
        </a:xfrm>
        <a:prstGeom prst="chevron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2025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2 148 454,0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4777" y="267858"/>
        <a:ext cx="1039545" cy="1091531"/>
      </dsp:txXfrm>
    </dsp:sp>
    <dsp:sp modelId="{F175062F-B481-4724-84B0-36712754953E}">
      <dsp:nvSpPr>
        <dsp:cNvPr id="0" name=""/>
        <dsp:cNvSpPr/>
      </dsp:nvSpPr>
      <dsp:spPr>
        <a:xfrm>
          <a:off x="5873530" y="267858"/>
          <a:ext cx="3079441" cy="1091531"/>
        </a:xfrm>
        <a:prstGeom prst="chevron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2026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1 823 523,9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14 786,4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9296" y="267858"/>
        <a:ext cx="1987910" cy="1091531"/>
      </dsp:txXfrm>
    </dsp:sp>
    <dsp:sp modelId="{2678ADD7-E7E5-424D-969F-3352B9662863}">
      <dsp:nvSpPr>
        <dsp:cNvPr id="0" name=""/>
        <dsp:cNvSpPr/>
      </dsp:nvSpPr>
      <dsp:spPr>
        <a:xfrm>
          <a:off x="8816414" y="267858"/>
          <a:ext cx="2957372" cy="1091531"/>
        </a:xfrm>
        <a:prstGeom prst="chevron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2027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1 792 746,7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28 644,1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62180" y="267858"/>
        <a:ext cx="1865841" cy="10915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567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sp:txBody>
      <dsp:txXfrm>
        <a:off x="567" y="0"/>
        <a:ext cx="1474236" cy="1187625"/>
      </dsp:txXfrm>
    </dsp:sp>
    <dsp:sp modelId="{87D6E651-F4EE-4978-A3A8-2A04518A3B66}">
      <dsp:nvSpPr>
        <dsp:cNvPr id="0" name=""/>
        <dsp:cNvSpPr/>
      </dsp:nvSpPr>
      <dsp:spPr>
        <a:xfrm>
          <a:off x="125222" y="1309754"/>
          <a:ext cx="1224925" cy="11581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1 268 123,2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144" y="1343676"/>
        <a:ext cx="1157081" cy="1090322"/>
      </dsp:txXfrm>
    </dsp:sp>
    <dsp:sp modelId="{D8B7AACA-AE54-4E21-A77B-E0432B294F97}">
      <dsp:nvSpPr>
        <dsp:cNvPr id="0" name=""/>
        <dsp:cNvSpPr/>
      </dsp:nvSpPr>
      <dsp:spPr>
        <a:xfrm>
          <a:off x="147990" y="2863796"/>
          <a:ext cx="1179389" cy="7748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59% от общего объема расходов</a:t>
          </a:r>
        </a:p>
      </dsp:txBody>
      <dsp:txXfrm>
        <a:off x="170686" y="2886492"/>
        <a:ext cx="1133997" cy="729498"/>
      </dsp:txXfrm>
    </dsp:sp>
    <dsp:sp modelId="{1BB8F054-526E-4CDC-9C7A-A2A0356F3180}">
      <dsp:nvSpPr>
        <dsp:cNvPr id="0" name=""/>
        <dsp:cNvSpPr/>
      </dsp:nvSpPr>
      <dsp:spPr>
        <a:xfrm>
          <a:off x="1585371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585371" y="0"/>
        <a:ext cx="1474236" cy="1187625"/>
      </dsp:txXfrm>
    </dsp:sp>
    <dsp:sp modelId="{30285DA6-3961-49BE-97CC-32FF46879DD9}">
      <dsp:nvSpPr>
        <dsp:cNvPr id="0" name=""/>
        <dsp:cNvSpPr/>
      </dsp:nvSpPr>
      <dsp:spPr>
        <a:xfrm>
          <a:off x="1732794" y="1335383"/>
          <a:ext cx="1179389" cy="11261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1 172 013,3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5778" y="1368367"/>
        <a:ext cx="1113421" cy="1060188"/>
      </dsp:txXfrm>
    </dsp:sp>
    <dsp:sp modelId="{0EA479FF-3F05-4ABB-A658-DEA9078693E8}">
      <dsp:nvSpPr>
        <dsp:cNvPr id="0" name=""/>
        <dsp:cNvSpPr/>
      </dsp:nvSpPr>
      <dsp:spPr>
        <a:xfrm>
          <a:off x="1732794" y="2857415"/>
          <a:ext cx="1179389" cy="7556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64,8% от общего объема расходов </a:t>
          </a:r>
        </a:p>
      </dsp:txBody>
      <dsp:txXfrm>
        <a:off x="1754926" y="2879547"/>
        <a:ext cx="1135125" cy="711378"/>
      </dsp:txXfrm>
    </dsp:sp>
    <dsp:sp modelId="{9F5A46A9-FD03-4A30-9610-344DD42282D0}">
      <dsp:nvSpPr>
        <dsp:cNvPr id="0" name=""/>
        <dsp:cNvSpPr/>
      </dsp:nvSpPr>
      <dsp:spPr>
        <a:xfrm>
          <a:off x="3170175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170175" y="0"/>
        <a:ext cx="1474236" cy="1187625"/>
      </dsp:txXfrm>
    </dsp:sp>
    <dsp:sp modelId="{BFE598FC-8C04-4A1B-8D0D-456A60D737FA}">
      <dsp:nvSpPr>
        <dsp:cNvPr id="0" name=""/>
        <dsp:cNvSpPr/>
      </dsp:nvSpPr>
      <dsp:spPr>
        <a:xfrm>
          <a:off x="3317599" y="1326840"/>
          <a:ext cx="1179389" cy="1150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1 178 205,1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1306" y="1360547"/>
        <a:ext cx="1111975" cy="1083419"/>
      </dsp:txXfrm>
    </dsp:sp>
    <dsp:sp modelId="{0B61C833-D69E-4BB9-8AEA-39D3F73FBE83}">
      <dsp:nvSpPr>
        <dsp:cNvPr id="0" name=""/>
        <dsp:cNvSpPr/>
      </dsp:nvSpPr>
      <dsp:spPr>
        <a:xfrm>
          <a:off x="3317599" y="2873548"/>
          <a:ext cx="1179389" cy="748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66,8% от общего объема расходов</a:t>
          </a:r>
        </a:p>
      </dsp:txBody>
      <dsp:txXfrm>
        <a:off x="3339509" y="2895458"/>
        <a:ext cx="1135569" cy="7042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31" y="0"/>
          <a:ext cx="1641721" cy="359259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sp:txBody>
      <dsp:txXfrm>
        <a:off x="631" y="0"/>
        <a:ext cx="1641721" cy="1077777"/>
      </dsp:txXfrm>
    </dsp:sp>
    <dsp:sp modelId="{87D6E651-F4EE-4978-A3A8-2A04518A3B66}">
      <dsp:nvSpPr>
        <dsp:cNvPr id="0" name=""/>
        <dsp:cNvSpPr/>
      </dsp:nvSpPr>
      <dsp:spPr>
        <a:xfrm>
          <a:off x="139448" y="1188609"/>
          <a:ext cx="1364086" cy="10510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18 042,3 </a:t>
          </a:r>
          <a:r>
            <a:rPr lang="ru-RU" sz="1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232" y="1219393"/>
        <a:ext cx="1302518" cy="989474"/>
      </dsp:txXfrm>
    </dsp:sp>
    <dsp:sp modelId="{D8B7AACA-AE54-4E21-A77B-E0432B294F97}">
      <dsp:nvSpPr>
        <dsp:cNvPr id="0" name=""/>
        <dsp:cNvSpPr/>
      </dsp:nvSpPr>
      <dsp:spPr>
        <a:xfrm>
          <a:off x="164803" y="2598911"/>
          <a:ext cx="1313377" cy="7032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sp:txBody>
      <dsp:txXfrm>
        <a:off x="185400" y="2619508"/>
        <a:ext cx="1272183" cy="662023"/>
      </dsp:txXfrm>
    </dsp:sp>
    <dsp:sp modelId="{1BB8F054-526E-4CDC-9C7A-A2A0356F3180}">
      <dsp:nvSpPr>
        <dsp:cNvPr id="0" name=""/>
        <dsp:cNvSpPr/>
      </dsp:nvSpPr>
      <dsp:spPr>
        <a:xfrm>
          <a:off x="1765481" y="0"/>
          <a:ext cx="1641721" cy="359259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765481" y="0"/>
        <a:ext cx="1641721" cy="1077777"/>
      </dsp:txXfrm>
    </dsp:sp>
    <dsp:sp modelId="{30285DA6-3961-49BE-97CC-32FF46879DD9}">
      <dsp:nvSpPr>
        <dsp:cNvPr id="0" name=""/>
        <dsp:cNvSpPr/>
      </dsp:nvSpPr>
      <dsp:spPr>
        <a:xfrm>
          <a:off x="1929653" y="1211867"/>
          <a:ext cx="1313377" cy="10219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17 905,7 </a:t>
          </a:r>
          <a:r>
            <a:rPr lang="ru-RU" sz="1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9586" y="1241800"/>
        <a:ext cx="1253511" cy="962127"/>
      </dsp:txXfrm>
    </dsp:sp>
    <dsp:sp modelId="{0EA479FF-3F05-4ABB-A658-DEA9078693E8}">
      <dsp:nvSpPr>
        <dsp:cNvPr id="0" name=""/>
        <dsp:cNvSpPr/>
      </dsp:nvSpPr>
      <dsp:spPr>
        <a:xfrm>
          <a:off x="1929653" y="2593119"/>
          <a:ext cx="1313377" cy="6857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sp:txBody>
      <dsp:txXfrm>
        <a:off x="1949738" y="2613204"/>
        <a:ext cx="1273207" cy="645579"/>
      </dsp:txXfrm>
    </dsp:sp>
    <dsp:sp modelId="{9F5A46A9-FD03-4A30-9610-344DD42282D0}">
      <dsp:nvSpPr>
        <dsp:cNvPr id="0" name=""/>
        <dsp:cNvSpPr/>
      </dsp:nvSpPr>
      <dsp:spPr>
        <a:xfrm>
          <a:off x="3530332" y="0"/>
          <a:ext cx="1641721" cy="359259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530332" y="0"/>
        <a:ext cx="1641721" cy="1077777"/>
      </dsp:txXfrm>
    </dsp:sp>
    <dsp:sp modelId="{BFE598FC-8C04-4A1B-8D0D-456A60D737FA}">
      <dsp:nvSpPr>
        <dsp:cNvPr id="0" name=""/>
        <dsp:cNvSpPr/>
      </dsp:nvSpPr>
      <dsp:spPr>
        <a:xfrm>
          <a:off x="3694504" y="1204114"/>
          <a:ext cx="1313377" cy="10443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12 066,1 </a:t>
          </a:r>
          <a:r>
            <a:rPr lang="ru-RU" sz="16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5093" y="1234703"/>
        <a:ext cx="1252199" cy="983209"/>
      </dsp:txXfrm>
    </dsp:sp>
    <dsp:sp modelId="{0B61C833-D69E-4BB9-8AEA-39D3F73FBE83}">
      <dsp:nvSpPr>
        <dsp:cNvPr id="0" name=""/>
        <dsp:cNvSpPr/>
      </dsp:nvSpPr>
      <dsp:spPr>
        <a:xfrm>
          <a:off x="3694504" y="2607761"/>
          <a:ext cx="1313377" cy="6788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sp:txBody>
      <dsp:txXfrm>
        <a:off x="3714387" y="2627644"/>
        <a:ext cx="1273611" cy="6390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267765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</a:p>
      </dsp:txBody>
      <dsp:txXfrm>
        <a:off x="657" y="0"/>
        <a:ext cx="1709305" cy="803296"/>
      </dsp:txXfrm>
    </dsp:sp>
    <dsp:sp modelId="{87D6E651-F4EE-4978-A3A8-2A04518A3B66}">
      <dsp:nvSpPr>
        <dsp:cNvPr id="0" name=""/>
        <dsp:cNvSpPr/>
      </dsp:nvSpPr>
      <dsp:spPr>
        <a:xfrm>
          <a:off x="145189" y="803747"/>
          <a:ext cx="1420241" cy="742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50 949,1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946" y="825504"/>
        <a:ext cx="1376727" cy="699311"/>
      </dsp:txXfrm>
    </dsp:sp>
    <dsp:sp modelId="{D8B7AACA-AE54-4E21-A77B-E0432B294F97}">
      <dsp:nvSpPr>
        <dsp:cNvPr id="0" name=""/>
        <dsp:cNvSpPr/>
      </dsp:nvSpPr>
      <dsp:spPr>
        <a:xfrm>
          <a:off x="171588" y="1800480"/>
          <a:ext cx="1367444" cy="7428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2,4% от общего объема расходов</a:t>
          </a:r>
        </a:p>
      </dsp:txBody>
      <dsp:txXfrm>
        <a:off x="193345" y="1822237"/>
        <a:ext cx="1323930" cy="699327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267765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838161" y="0"/>
        <a:ext cx="1709305" cy="803296"/>
      </dsp:txXfrm>
    </dsp:sp>
    <dsp:sp modelId="{30285DA6-3961-49BE-97CC-32FF46879DD9}">
      <dsp:nvSpPr>
        <dsp:cNvPr id="0" name=""/>
        <dsp:cNvSpPr/>
      </dsp:nvSpPr>
      <dsp:spPr>
        <a:xfrm>
          <a:off x="2009091" y="803375"/>
          <a:ext cx="1367444" cy="735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50 286,8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0638" y="824922"/>
        <a:ext cx="1324350" cy="692590"/>
      </dsp:txXfrm>
    </dsp:sp>
    <dsp:sp modelId="{0EA479FF-3F05-4ABB-A658-DEA9078693E8}">
      <dsp:nvSpPr>
        <dsp:cNvPr id="0" name=""/>
        <dsp:cNvSpPr/>
      </dsp:nvSpPr>
      <dsp:spPr>
        <a:xfrm>
          <a:off x="2009091" y="1797672"/>
          <a:ext cx="1367444" cy="7460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 </a:t>
          </a:r>
        </a:p>
      </dsp:txBody>
      <dsp:txXfrm>
        <a:off x="2030941" y="1819522"/>
        <a:ext cx="1323744" cy="702322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267765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675664" y="0"/>
        <a:ext cx="1709305" cy="803296"/>
      </dsp:txXfrm>
    </dsp:sp>
    <dsp:sp modelId="{BFE598FC-8C04-4A1B-8D0D-456A60D737FA}">
      <dsp:nvSpPr>
        <dsp:cNvPr id="0" name=""/>
        <dsp:cNvSpPr/>
      </dsp:nvSpPr>
      <dsp:spPr>
        <a:xfrm>
          <a:off x="3846595" y="803542"/>
          <a:ext cx="1367444" cy="7495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48 317,6 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8548" y="825495"/>
        <a:ext cx="1323538" cy="705618"/>
      </dsp:txXfrm>
    </dsp:sp>
    <dsp:sp modelId="{0B61C833-D69E-4BB9-8AEA-39D3F73FBE83}">
      <dsp:nvSpPr>
        <dsp:cNvPr id="0" name=""/>
        <dsp:cNvSpPr/>
      </dsp:nvSpPr>
      <dsp:spPr>
        <a:xfrm>
          <a:off x="3846595" y="1810895"/>
          <a:ext cx="1367444" cy="7326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2,7% от общего объема расходов</a:t>
          </a:r>
        </a:p>
      </dsp:txBody>
      <dsp:txXfrm>
        <a:off x="3868053" y="1832353"/>
        <a:ext cx="1324528" cy="6897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551413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" y="0"/>
        <a:ext cx="1709305" cy="1654241"/>
      </dsp:txXfrm>
    </dsp:sp>
    <dsp:sp modelId="{87D6E651-F4EE-4978-A3A8-2A04518A3B66}">
      <dsp:nvSpPr>
        <dsp:cNvPr id="0" name=""/>
        <dsp:cNvSpPr/>
      </dsp:nvSpPr>
      <dsp:spPr>
        <a:xfrm>
          <a:off x="145189" y="1655170"/>
          <a:ext cx="1420241" cy="15297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23 489,3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786" y="1696767"/>
        <a:ext cx="1337047" cy="1446517"/>
      </dsp:txXfrm>
    </dsp:sp>
    <dsp:sp modelId="{D8B7AACA-AE54-4E21-A77B-E0432B294F97}">
      <dsp:nvSpPr>
        <dsp:cNvPr id="0" name=""/>
        <dsp:cNvSpPr/>
      </dsp:nvSpPr>
      <dsp:spPr>
        <a:xfrm>
          <a:off x="171588" y="3707755"/>
          <a:ext cx="1367444" cy="15297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1,1% от общего объема расходов</a:t>
          </a:r>
        </a:p>
      </dsp:txBody>
      <dsp:txXfrm>
        <a:off x="211639" y="3747806"/>
        <a:ext cx="1287342" cy="1449643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551413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8161" y="0"/>
        <a:ext cx="1709305" cy="1654241"/>
      </dsp:txXfrm>
    </dsp:sp>
    <dsp:sp modelId="{30285DA6-3961-49BE-97CC-32FF46879DD9}">
      <dsp:nvSpPr>
        <dsp:cNvPr id="0" name=""/>
        <dsp:cNvSpPr/>
      </dsp:nvSpPr>
      <dsp:spPr>
        <a:xfrm>
          <a:off x="2009091" y="1654402"/>
          <a:ext cx="1367444" cy="151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25 492,9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9142" y="1694453"/>
        <a:ext cx="1287342" cy="1434903"/>
      </dsp:txXfrm>
    </dsp:sp>
    <dsp:sp modelId="{0EA479FF-3F05-4ABB-A658-DEA9078693E8}">
      <dsp:nvSpPr>
        <dsp:cNvPr id="0" name=""/>
        <dsp:cNvSpPr/>
      </dsp:nvSpPr>
      <dsp:spPr>
        <a:xfrm>
          <a:off x="2009091" y="3701974"/>
          <a:ext cx="1367444" cy="1536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 </a:t>
          </a:r>
        </a:p>
      </dsp:txBody>
      <dsp:txXfrm>
        <a:off x="2049142" y="3742025"/>
        <a:ext cx="1287342" cy="1456192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551413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5664" y="0"/>
        <a:ext cx="1709305" cy="1654241"/>
      </dsp:txXfrm>
    </dsp:sp>
    <dsp:sp modelId="{BFE598FC-8C04-4A1B-8D0D-456A60D737FA}">
      <dsp:nvSpPr>
        <dsp:cNvPr id="0" name=""/>
        <dsp:cNvSpPr/>
      </dsp:nvSpPr>
      <dsp:spPr>
        <a:xfrm>
          <a:off x="3846595" y="1654747"/>
          <a:ext cx="1367444" cy="15435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26 842,9 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6646" y="1694798"/>
        <a:ext cx="1287342" cy="1463404"/>
      </dsp:txXfrm>
    </dsp:sp>
    <dsp:sp modelId="{0B61C833-D69E-4BB9-8AEA-39D3F73FBE83}">
      <dsp:nvSpPr>
        <dsp:cNvPr id="0" name=""/>
        <dsp:cNvSpPr/>
      </dsp:nvSpPr>
      <dsp:spPr>
        <a:xfrm>
          <a:off x="3846595" y="3729205"/>
          <a:ext cx="1367444" cy="15087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1,5% от общего объема расходов</a:t>
          </a:r>
        </a:p>
      </dsp:txBody>
      <dsp:txXfrm>
        <a:off x="3886646" y="3769256"/>
        <a:ext cx="1287342" cy="14286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382123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" y="0"/>
        <a:ext cx="1709305" cy="1146371"/>
      </dsp:txXfrm>
    </dsp:sp>
    <dsp:sp modelId="{87D6E651-F4EE-4978-A3A8-2A04518A3B66}">
      <dsp:nvSpPr>
        <dsp:cNvPr id="0" name=""/>
        <dsp:cNvSpPr/>
      </dsp:nvSpPr>
      <dsp:spPr>
        <a:xfrm>
          <a:off x="145189" y="1147015"/>
          <a:ext cx="1420241" cy="1060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237" y="1178063"/>
        <a:ext cx="1358145" cy="997977"/>
      </dsp:txXfrm>
    </dsp:sp>
    <dsp:sp modelId="{D8B7AACA-AE54-4E21-A77B-E0432B294F97}">
      <dsp:nvSpPr>
        <dsp:cNvPr id="0" name=""/>
        <dsp:cNvSpPr/>
      </dsp:nvSpPr>
      <dsp:spPr>
        <a:xfrm>
          <a:off x="171588" y="2569434"/>
          <a:ext cx="1367444" cy="10600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sp:txBody>
      <dsp:txXfrm>
        <a:off x="202637" y="2600483"/>
        <a:ext cx="1305346" cy="997999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382123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8161" y="0"/>
        <a:ext cx="1709305" cy="1146371"/>
      </dsp:txXfrm>
    </dsp:sp>
    <dsp:sp modelId="{30285DA6-3961-49BE-97CC-32FF46879DD9}">
      <dsp:nvSpPr>
        <dsp:cNvPr id="0" name=""/>
        <dsp:cNvSpPr/>
      </dsp:nvSpPr>
      <dsp:spPr>
        <a:xfrm>
          <a:off x="2009091" y="1146483"/>
          <a:ext cx="1367444" cy="10498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9841" y="1177233"/>
        <a:ext cx="1305944" cy="988382"/>
      </dsp:txXfrm>
    </dsp:sp>
    <dsp:sp modelId="{0EA479FF-3F05-4ABB-A658-DEA9078693E8}">
      <dsp:nvSpPr>
        <dsp:cNvPr id="0" name=""/>
        <dsp:cNvSpPr/>
      </dsp:nvSpPr>
      <dsp:spPr>
        <a:xfrm>
          <a:off x="2009091" y="2565428"/>
          <a:ext cx="1367444" cy="10646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 </a:t>
          </a:r>
        </a:p>
      </dsp:txBody>
      <dsp:txXfrm>
        <a:off x="2040273" y="2596610"/>
        <a:ext cx="1305080" cy="1002271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382123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5664" y="0"/>
        <a:ext cx="1709305" cy="1146371"/>
      </dsp:txXfrm>
    </dsp:sp>
    <dsp:sp modelId="{BFE598FC-8C04-4A1B-8D0D-456A60D737FA}">
      <dsp:nvSpPr>
        <dsp:cNvPr id="0" name=""/>
        <dsp:cNvSpPr/>
      </dsp:nvSpPr>
      <dsp:spPr>
        <a:xfrm>
          <a:off x="3846595" y="1146722"/>
          <a:ext cx="1367444" cy="10696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7923" y="1178050"/>
        <a:ext cx="1304788" cy="1006977"/>
      </dsp:txXfrm>
    </dsp:sp>
    <dsp:sp modelId="{0B61C833-D69E-4BB9-8AEA-39D3F73FBE83}">
      <dsp:nvSpPr>
        <dsp:cNvPr id="0" name=""/>
        <dsp:cNvSpPr/>
      </dsp:nvSpPr>
      <dsp:spPr>
        <a:xfrm>
          <a:off x="3846595" y="2584299"/>
          <a:ext cx="1367444" cy="1045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sp:txBody>
      <dsp:txXfrm>
        <a:off x="3877217" y="2614921"/>
        <a:ext cx="1306200" cy="9842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703" y="0"/>
          <a:ext cx="1830380" cy="4672875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3" y="0"/>
        <a:ext cx="1830380" cy="1401862"/>
      </dsp:txXfrm>
    </dsp:sp>
    <dsp:sp modelId="{87D6E651-F4EE-4978-A3A8-2A04518A3B66}">
      <dsp:nvSpPr>
        <dsp:cNvPr id="0" name=""/>
        <dsp:cNvSpPr/>
      </dsp:nvSpPr>
      <dsp:spPr>
        <a:xfrm>
          <a:off x="155473" y="1402649"/>
          <a:ext cx="1520841" cy="12963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9 412,9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441" y="1440617"/>
        <a:ext cx="1444905" cy="1220395"/>
      </dsp:txXfrm>
    </dsp:sp>
    <dsp:sp modelId="{D8B7AACA-AE54-4E21-A77B-E0432B294F97}">
      <dsp:nvSpPr>
        <dsp:cNvPr id="0" name=""/>
        <dsp:cNvSpPr/>
      </dsp:nvSpPr>
      <dsp:spPr>
        <a:xfrm>
          <a:off x="183742" y="3142083"/>
          <a:ext cx="1464304" cy="1296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0,4% от общего объема расходов</a:t>
          </a:r>
        </a:p>
      </dsp:txBody>
      <dsp:txXfrm>
        <a:off x="221711" y="3180052"/>
        <a:ext cx="1388366" cy="1220422"/>
      </dsp:txXfrm>
    </dsp:sp>
    <dsp:sp modelId="{1BB8F054-526E-4CDC-9C7A-A2A0356F3180}">
      <dsp:nvSpPr>
        <dsp:cNvPr id="0" name=""/>
        <dsp:cNvSpPr/>
      </dsp:nvSpPr>
      <dsp:spPr>
        <a:xfrm>
          <a:off x="1968362" y="0"/>
          <a:ext cx="1830380" cy="4672875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8362" y="0"/>
        <a:ext cx="1830380" cy="1401862"/>
      </dsp:txXfrm>
    </dsp:sp>
    <dsp:sp modelId="{30285DA6-3961-49BE-97CC-32FF46879DD9}">
      <dsp:nvSpPr>
        <dsp:cNvPr id="0" name=""/>
        <dsp:cNvSpPr/>
      </dsp:nvSpPr>
      <dsp:spPr>
        <a:xfrm>
          <a:off x="2151400" y="1401999"/>
          <a:ext cx="1464304" cy="12838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4 885,0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9003" y="1439602"/>
        <a:ext cx="1389098" cy="1208663"/>
      </dsp:txXfrm>
    </dsp:sp>
    <dsp:sp modelId="{0EA479FF-3F05-4ABB-A658-DEA9078693E8}">
      <dsp:nvSpPr>
        <dsp:cNvPr id="0" name=""/>
        <dsp:cNvSpPr/>
      </dsp:nvSpPr>
      <dsp:spPr>
        <a:xfrm>
          <a:off x="2151400" y="3137184"/>
          <a:ext cx="1464304" cy="13019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0,3% от общего объема расходов </a:t>
          </a:r>
        </a:p>
      </dsp:txBody>
      <dsp:txXfrm>
        <a:off x="2189532" y="3175316"/>
        <a:ext cx="1388040" cy="1225646"/>
      </dsp:txXfrm>
    </dsp:sp>
    <dsp:sp modelId="{9F5A46A9-FD03-4A30-9610-344DD42282D0}">
      <dsp:nvSpPr>
        <dsp:cNvPr id="0" name=""/>
        <dsp:cNvSpPr/>
      </dsp:nvSpPr>
      <dsp:spPr>
        <a:xfrm>
          <a:off x="3936021" y="0"/>
          <a:ext cx="1830380" cy="4672875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6021" y="0"/>
        <a:ext cx="1830380" cy="1401862"/>
      </dsp:txXfrm>
    </dsp:sp>
    <dsp:sp modelId="{BFE598FC-8C04-4A1B-8D0D-456A60D737FA}">
      <dsp:nvSpPr>
        <dsp:cNvPr id="0" name=""/>
        <dsp:cNvSpPr/>
      </dsp:nvSpPr>
      <dsp:spPr>
        <a:xfrm>
          <a:off x="4119059" y="1402291"/>
          <a:ext cx="1464304" cy="13080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4 985,0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7370" y="1440602"/>
        <a:ext cx="1387682" cy="1231400"/>
      </dsp:txXfrm>
    </dsp:sp>
    <dsp:sp modelId="{0B61C833-D69E-4BB9-8AEA-39D3F73FBE83}">
      <dsp:nvSpPr>
        <dsp:cNvPr id="0" name=""/>
        <dsp:cNvSpPr/>
      </dsp:nvSpPr>
      <dsp:spPr>
        <a:xfrm>
          <a:off x="4119059" y="3160260"/>
          <a:ext cx="1464304" cy="12785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0,3% от общего объема расходов</a:t>
          </a:r>
        </a:p>
      </dsp:txBody>
      <dsp:txXfrm>
        <a:off x="4156506" y="3197707"/>
        <a:ext cx="1389410" cy="12036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586" y="0"/>
          <a:ext cx="1525050" cy="569386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6" y="0"/>
        <a:ext cx="1525050" cy="1708159"/>
      </dsp:txXfrm>
    </dsp:sp>
    <dsp:sp modelId="{87D6E651-F4EE-4978-A3A8-2A04518A3B66}">
      <dsp:nvSpPr>
        <dsp:cNvPr id="0" name=""/>
        <dsp:cNvSpPr/>
      </dsp:nvSpPr>
      <dsp:spPr>
        <a:xfrm>
          <a:off x="129538" y="1709119"/>
          <a:ext cx="1267145" cy="15795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247 643,1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651" y="1746232"/>
        <a:ext cx="1192919" cy="1505345"/>
      </dsp:txXfrm>
    </dsp:sp>
    <dsp:sp modelId="{D8B7AACA-AE54-4E21-A77B-E0432B294F97}">
      <dsp:nvSpPr>
        <dsp:cNvPr id="0" name=""/>
        <dsp:cNvSpPr/>
      </dsp:nvSpPr>
      <dsp:spPr>
        <a:xfrm>
          <a:off x="153091" y="3828606"/>
          <a:ext cx="1220040" cy="1579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11,5% от общего объема расходов</a:t>
          </a:r>
        </a:p>
      </dsp:txBody>
      <dsp:txXfrm>
        <a:off x="188825" y="3864340"/>
        <a:ext cx="1148572" cy="1508138"/>
      </dsp:txXfrm>
    </dsp:sp>
    <dsp:sp modelId="{1BB8F054-526E-4CDC-9C7A-A2A0356F3180}">
      <dsp:nvSpPr>
        <dsp:cNvPr id="0" name=""/>
        <dsp:cNvSpPr/>
      </dsp:nvSpPr>
      <dsp:spPr>
        <a:xfrm>
          <a:off x="1640015" y="0"/>
          <a:ext cx="1525050" cy="569386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0015" y="0"/>
        <a:ext cx="1525050" cy="1708159"/>
      </dsp:txXfrm>
    </dsp:sp>
    <dsp:sp modelId="{30285DA6-3961-49BE-97CC-32FF46879DD9}">
      <dsp:nvSpPr>
        <dsp:cNvPr id="0" name=""/>
        <dsp:cNvSpPr/>
      </dsp:nvSpPr>
      <dsp:spPr>
        <a:xfrm>
          <a:off x="1792520" y="1708326"/>
          <a:ext cx="1220040" cy="15643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53 993,2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8254" y="1744060"/>
        <a:ext cx="1148572" cy="1492917"/>
      </dsp:txXfrm>
    </dsp:sp>
    <dsp:sp modelId="{0EA479FF-3F05-4ABB-A658-DEA9078693E8}">
      <dsp:nvSpPr>
        <dsp:cNvPr id="0" name=""/>
        <dsp:cNvSpPr/>
      </dsp:nvSpPr>
      <dsp:spPr>
        <a:xfrm>
          <a:off x="1792520" y="3822637"/>
          <a:ext cx="1220040" cy="15863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3% от общего объема расходов </a:t>
          </a:r>
        </a:p>
      </dsp:txBody>
      <dsp:txXfrm>
        <a:off x="1828254" y="3858371"/>
        <a:ext cx="1148572" cy="1514901"/>
      </dsp:txXfrm>
    </dsp:sp>
    <dsp:sp modelId="{9F5A46A9-FD03-4A30-9610-344DD42282D0}">
      <dsp:nvSpPr>
        <dsp:cNvPr id="0" name=""/>
        <dsp:cNvSpPr/>
      </dsp:nvSpPr>
      <dsp:spPr>
        <a:xfrm>
          <a:off x="3279444" y="0"/>
          <a:ext cx="1525050" cy="569386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9444" y="0"/>
        <a:ext cx="1525050" cy="1708159"/>
      </dsp:txXfrm>
    </dsp:sp>
    <dsp:sp modelId="{BFE598FC-8C04-4A1B-8D0D-456A60D737FA}">
      <dsp:nvSpPr>
        <dsp:cNvPr id="0" name=""/>
        <dsp:cNvSpPr/>
      </dsp:nvSpPr>
      <dsp:spPr>
        <a:xfrm>
          <a:off x="3431949" y="1708682"/>
          <a:ext cx="1220040" cy="15938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54 501,5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7683" y="1744416"/>
        <a:ext cx="1148572" cy="1522348"/>
      </dsp:txXfrm>
    </dsp:sp>
    <dsp:sp modelId="{0B61C833-D69E-4BB9-8AEA-39D3F73FBE83}">
      <dsp:nvSpPr>
        <dsp:cNvPr id="0" name=""/>
        <dsp:cNvSpPr/>
      </dsp:nvSpPr>
      <dsp:spPr>
        <a:xfrm>
          <a:off x="3431949" y="3850755"/>
          <a:ext cx="1220040" cy="15578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3% от общего объема расходов</a:t>
          </a:r>
        </a:p>
      </dsp:txBody>
      <dsp:txXfrm>
        <a:off x="3467683" y="3886489"/>
        <a:ext cx="1148572" cy="1486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25934-83DB-4B6A-9C4F-BD9650A42BC1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66EA-D638-418C-8A26-2144FCB60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95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78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2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12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05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71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8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2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777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4361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371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805111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729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1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1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1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1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5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5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8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5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9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6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2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8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microsoft.com/office/2007/relationships/diagramDrawing" Target="../diagrams/drawing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22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21.jpeg"/><Relationship Id="rId9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6.jpeg"/><Relationship Id="rId7" Type="http://schemas.openxmlformats.org/officeDocument/2006/relationships/diagramData" Target="../diagrams/data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diagramDrawing" Target="../diagrams/drawing4.xml"/><Relationship Id="rId5" Type="http://schemas.openxmlformats.org/officeDocument/2006/relationships/image" Target="../media/image28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7.png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image" Target="../media/image36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openxmlformats.org/officeDocument/2006/relationships/image" Target="../media/image42.jpeg"/><Relationship Id="rId5" Type="http://schemas.openxmlformats.org/officeDocument/2006/relationships/diagramColors" Target="../diagrams/colors8.xml"/><Relationship Id="rId10" Type="http://schemas.openxmlformats.org/officeDocument/2006/relationships/image" Target="../media/image41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41135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hyperlink" Target="http://www.sludyanka.ru/" TargetMode="Externa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chart" Target="../charts/chart7.xml"/><Relationship Id="rId5" Type="http://schemas.openxmlformats.org/officeDocument/2006/relationships/chart" Target="../charts/chart1.xml"/><Relationship Id="rId10" Type="http://schemas.openxmlformats.org/officeDocument/2006/relationships/chart" Target="../charts/chart6.xml"/><Relationship Id="rId4" Type="http://schemas.openxmlformats.org/officeDocument/2006/relationships/image" Target="../media/image7.png"/><Relationship Id="rId9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56.jpe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55.jpeg"/><Relationship Id="rId4" Type="http://schemas.openxmlformats.org/officeDocument/2006/relationships/diagramLayout" Target="../diagrams/layout14.xml"/><Relationship Id="rId9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61.jpe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60.jpeg"/><Relationship Id="rId4" Type="http://schemas.openxmlformats.org/officeDocument/2006/relationships/diagramLayout" Target="../diagrams/layout15.xml"/><Relationship Id="rId9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49E2D8-867F-4852-9CC0-55D0D189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9" y="134849"/>
            <a:ext cx="10525124" cy="65782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505FD-6B74-4F9C-A180-EC12D6532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675" y="-486253"/>
            <a:ext cx="4193820" cy="2665183"/>
          </a:xfrm>
          <a:ln w="28575">
            <a:solidFill>
              <a:srgbClr val="FFFF00"/>
            </a:solidFill>
          </a:ln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БЮДЖЕТ 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ДЛЯ ГРАЖДАН</a:t>
            </a:r>
            <a:r>
              <a:rPr lang="ru-RU" sz="7200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DEBFE2-D87F-4208-B840-B9383C5E4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962" y="5595364"/>
            <a:ext cx="10402599" cy="111768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 материалам проекта решения Думы Слюдянского муниципального района «О бюджете Слюдянского муниципального района на 2025 год и плановый период 2026 и 2027 годов»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E91A2A-2B5A-4AEF-9575-60E31EC678ED}"/>
              </a:ext>
            </a:extLst>
          </p:cNvPr>
          <p:cNvSpPr/>
          <p:nvPr/>
        </p:nvSpPr>
        <p:spPr>
          <a:xfrm>
            <a:off x="1244744" y="1210365"/>
            <a:ext cx="5786722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2025</a:t>
            </a:r>
            <a:endParaRPr lang="ru-RU" sz="138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818095-80ED-42C5-9A08-6C15510E80B1}"/>
              </a:ext>
            </a:extLst>
          </p:cNvPr>
          <p:cNvSpPr/>
          <p:nvPr/>
        </p:nvSpPr>
        <p:spPr>
          <a:xfrm>
            <a:off x="6401276" y="2757952"/>
            <a:ext cx="29713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033FF1D-FF3A-4A12-9DD6-3CCD1C146672}"/>
              </a:ext>
            </a:extLst>
          </p:cNvPr>
          <p:cNvSpPr/>
          <p:nvPr/>
        </p:nvSpPr>
        <p:spPr>
          <a:xfrm>
            <a:off x="7442771" y="3565671"/>
            <a:ext cx="2712136" cy="1200329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2027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194B643-825C-4865-B4BC-82C9A9809E8C}"/>
              </a:ext>
            </a:extLst>
          </p:cNvPr>
          <p:cNvSpPr/>
          <p:nvPr/>
        </p:nvSpPr>
        <p:spPr>
          <a:xfrm>
            <a:off x="8292769" y="27796"/>
            <a:ext cx="3724275" cy="266518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A282B9-5FF3-4F78-8E47-EB607BF8F2F1}"/>
              </a:ext>
            </a:extLst>
          </p:cNvPr>
          <p:cNvSpPr txBox="1"/>
          <p:nvPr/>
        </p:nvSpPr>
        <p:spPr>
          <a:xfrm>
            <a:off x="628650" y="200025"/>
            <a:ext cx="2314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МКУ «Комитет финансов Слюдянского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муниципального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района»</a:t>
            </a:r>
          </a:p>
        </p:txBody>
      </p:sp>
    </p:spTree>
    <p:extLst>
      <p:ext uri="{BB962C8B-B14F-4D97-AF65-F5344CB8AC3E}">
        <p14:creationId xmlns:p14="http://schemas.microsoft.com/office/powerpoint/2010/main" val="769955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9CFC0C8-DBE9-44F5-BDF1-67489A22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24" y="122065"/>
            <a:ext cx="3945000" cy="617378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СТРУКТУРА ДОХОДОВ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6B348-C70D-40A2-BA47-27E9EFF5C466}"/>
              </a:ext>
            </a:extLst>
          </p:cNvPr>
          <p:cNvSpPr txBox="1"/>
          <p:nvPr/>
        </p:nvSpPr>
        <p:spPr>
          <a:xfrm rot="16200000">
            <a:off x="-2702094" y="2921169"/>
            <a:ext cx="6419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ДОХОДЫ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F152A5D-03B2-4F43-A993-EDBD6979DAFF}"/>
              </a:ext>
            </a:extLst>
          </p:cNvPr>
          <p:cNvCxnSpPr>
            <a:cxnSpLocks/>
          </p:cNvCxnSpPr>
          <p:nvPr/>
        </p:nvCxnSpPr>
        <p:spPr>
          <a:xfrm>
            <a:off x="883142" y="491308"/>
            <a:ext cx="359657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85FB18-4CF8-4A88-83CB-8DEE1E3BE9F6}"/>
              </a:ext>
            </a:extLst>
          </p:cNvPr>
          <p:cNvSpPr txBox="1"/>
          <p:nvPr/>
        </p:nvSpPr>
        <p:spPr>
          <a:xfrm>
            <a:off x="5729681" y="168142"/>
            <a:ext cx="62581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денежные средства, поступающие в безвозмездном и безвозвратном порядке согласно законодательству РФ в распоряжение органов государственной власти Российской Федерации, субъектов РФ и муниципальных образований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9702F1-EE99-46E6-86DD-6651F5166DDE}"/>
              </a:ext>
            </a:extLst>
          </p:cNvPr>
          <p:cNvCxnSpPr/>
          <p:nvPr/>
        </p:nvCxnSpPr>
        <p:spPr>
          <a:xfrm>
            <a:off x="1325461" y="1719743"/>
            <a:ext cx="9815119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Блок-схема: извлечение 10">
            <a:extLst>
              <a:ext uri="{FF2B5EF4-FFF2-40B4-BE49-F238E27FC236}">
                <a16:creationId xmlns:a16="http://schemas.microsoft.com/office/drawing/2014/main" id="{63A4D32E-B026-429D-927B-2B9F40B1A36F}"/>
              </a:ext>
            </a:extLst>
          </p:cNvPr>
          <p:cNvSpPr/>
          <p:nvPr/>
        </p:nvSpPr>
        <p:spPr>
          <a:xfrm>
            <a:off x="1968934" y="1441741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извлечение 12">
            <a:extLst>
              <a:ext uri="{FF2B5EF4-FFF2-40B4-BE49-F238E27FC236}">
                <a16:creationId xmlns:a16="http://schemas.microsoft.com/office/drawing/2014/main" id="{B570E3CD-82C0-4350-978B-979692B783BC}"/>
              </a:ext>
            </a:extLst>
          </p:cNvPr>
          <p:cNvSpPr/>
          <p:nvPr/>
        </p:nvSpPr>
        <p:spPr>
          <a:xfrm>
            <a:off x="3794792" y="1451299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извлечение 13">
            <a:extLst>
              <a:ext uri="{FF2B5EF4-FFF2-40B4-BE49-F238E27FC236}">
                <a16:creationId xmlns:a16="http://schemas.microsoft.com/office/drawing/2014/main" id="{1FC9FE6D-C116-4C08-BE9B-649008632F10}"/>
              </a:ext>
            </a:extLst>
          </p:cNvPr>
          <p:cNvSpPr/>
          <p:nvPr/>
        </p:nvSpPr>
        <p:spPr>
          <a:xfrm>
            <a:off x="5805076" y="1451299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извлечение 14">
            <a:extLst>
              <a:ext uri="{FF2B5EF4-FFF2-40B4-BE49-F238E27FC236}">
                <a16:creationId xmlns:a16="http://schemas.microsoft.com/office/drawing/2014/main" id="{5B0382BF-F323-463C-A492-1410772DC389}"/>
              </a:ext>
            </a:extLst>
          </p:cNvPr>
          <p:cNvSpPr/>
          <p:nvPr/>
        </p:nvSpPr>
        <p:spPr>
          <a:xfrm>
            <a:off x="7787146" y="1441741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извлечение 15">
            <a:extLst>
              <a:ext uri="{FF2B5EF4-FFF2-40B4-BE49-F238E27FC236}">
                <a16:creationId xmlns:a16="http://schemas.microsoft.com/office/drawing/2014/main" id="{208D3947-2942-4F13-92B6-D26D794C3E2D}"/>
              </a:ext>
            </a:extLst>
          </p:cNvPr>
          <p:cNvSpPr/>
          <p:nvPr/>
        </p:nvSpPr>
        <p:spPr>
          <a:xfrm>
            <a:off x="9585502" y="1451299"/>
            <a:ext cx="637564" cy="536888"/>
          </a:xfrm>
          <a:prstGeom prst="flowChartExtra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E70CC-3F7B-4625-97C6-9DC5577EB7F6}"/>
              </a:ext>
            </a:extLst>
          </p:cNvPr>
          <p:cNvSpPr txBox="1"/>
          <p:nvPr/>
        </p:nvSpPr>
        <p:spPr>
          <a:xfrm>
            <a:off x="1842859" y="918521"/>
            <a:ext cx="88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9B507C-6F1E-4DB1-AE9A-CBFD0BC9FC84}"/>
              </a:ext>
            </a:extLst>
          </p:cNvPr>
          <p:cNvSpPr txBox="1"/>
          <p:nvPr/>
        </p:nvSpPr>
        <p:spPr>
          <a:xfrm>
            <a:off x="3660436" y="967983"/>
            <a:ext cx="88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(оценка)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FB1653-F669-4A5C-93C7-8585B0994B9D}"/>
              </a:ext>
            </a:extLst>
          </p:cNvPr>
          <p:cNvSpPr txBox="1"/>
          <p:nvPr/>
        </p:nvSpPr>
        <p:spPr>
          <a:xfrm>
            <a:off x="5667273" y="967983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CEA1D-3E20-4598-A212-40C9B0337A7E}"/>
              </a:ext>
            </a:extLst>
          </p:cNvPr>
          <p:cNvSpPr txBox="1"/>
          <p:nvPr/>
        </p:nvSpPr>
        <p:spPr>
          <a:xfrm>
            <a:off x="7607439" y="967110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1FC397-3DCF-4413-833D-F9C2AF9A3BA9}"/>
              </a:ext>
            </a:extLst>
          </p:cNvPr>
          <p:cNvSpPr txBox="1"/>
          <p:nvPr/>
        </p:nvSpPr>
        <p:spPr>
          <a:xfrm>
            <a:off x="9441835" y="967110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6D6FB2-9863-4FE2-98E5-326D9A732662}"/>
              </a:ext>
            </a:extLst>
          </p:cNvPr>
          <p:cNvSpPr txBox="1"/>
          <p:nvPr/>
        </p:nvSpPr>
        <p:spPr>
          <a:xfrm>
            <a:off x="1625126" y="1948284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2 063 485,0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4E1766-2E5C-4EE4-B41B-CBABD962B2CB}"/>
              </a:ext>
            </a:extLst>
          </p:cNvPr>
          <p:cNvSpPr txBox="1"/>
          <p:nvPr/>
        </p:nvSpPr>
        <p:spPr>
          <a:xfrm>
            <a:off x="3498602" y="1948284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2 653 349,5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33A1F5-36E6-4739-A8FB-7F273D49B47B}"/>
              </a:ext>
            </a:extLst>
          </p:cNvPr>
          <p:cNvSpPr txBox="1"/>
          <p:nvPr/>
        </p:nvSpPr>
        <p:spPr>
          <a:xfrm>
            <a:off x="5620650" y="194945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2 119 507,1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B3D09F-697A-4270-BBE7-4EF034356FEC}"/>
              </a:ext>
            </a:extLst>
          </p:cNvPr>
          <p:cNvSpPr txBox="1"/>
          <p:nvPr/>
        </p:nvSpPr>
        <p:spPr>
          <a:xfrm>
            <a:off x="7492485" y="194945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1 793 065,7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7F0B33-1ABD-49D6-AFBA-D0BB332ED33D}"/>
              </a:ext>
            </a:extLst>
          </p:cNvPr>
          <p:cNvSpPr txBox="1"/>
          <p:nvPr/>
        </p:nvSpPr>
        <p:spPr>
          <a:xfrm>
            <a:off x="9382321" y="194817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1 761 594,6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CDCB02-D3F0-4BC5-B201-B17CD5DA04CD}"/>
              </a:ext>
            </a:extLst>
          </p:cNvPr>
          <p:cNvSpPr txBox="1"/>
          <p:nvPr/>
        </p:nvSpPr>
        <p:spPr>
          <a:xfrm>
            <a:off x="1211683" y="1435026"/>
            <a:ext cx="1325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29" name="Схема 28">
            <a:extLst>
              <a:ext uri="{FF2B5EF4-FFF2-40B4-BE49-F238E27FC236}">
                <a16:creationId xmlns:a16="http://schemas.microsoft.com/office/drawing/2014/main" id="{41C378FD-C680-40B5-8B18-E248A4AF82D1}"/>
              </a:ext>
            </a:extLst>
          </p:cNvPr>
          <p:cNvGraphicFramePr/>
          <p:nvPr>
            <p:extLst/>
          </p:nvPr>
        </p:nvGraphicFramePr>
        <p:xfrm>
          <a:off x="2425206" y="3069374"/>
          <a:ext cx="2739172" cy="2025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6B61ECB-9ABF-4EE3-84C0-850048F5AA6D}"/>
              </a:ext>
            </a:extLst>
          </p:cNvPr>
          <p:cNvSpPr txBox="1"/>
          <p:nvPr/>
        </p:nvSpPr>
        <p:spPr>
          <a:xfrm>
            <a:off x="2606498" y="5339314"/>
            <a:ext cx="265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БЕЗВОЗМЕЗДНЫЕ ПОСТУПЛЕНИЯ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МБТ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E63B0B-7B17-4008-9AF2-211DD0DEB117}"/>
              </a:ext>
            </a:extLst>
          </p:cNvPr>
          <p:cNvSpPr txBox="1"/>
          <p:nvPr/>
        </p:nvSpPr>
        <p:spPr>
          <a:xfrm>
            <a:off x="1141393" y="3163090"/>
            <a:ext cx="2653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НАЛОГОВЫЕ ДОХОДЫ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НДФЛ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ЕСХН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Госпошлина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FDE00B-A99D-4AC8-872D-306D77659903}"/>
              </a:ext>
            </a:extLst>
          </p:cNvPr>
          <p:cNvSpPr txBox="1"/>
          <p:nvPr/>
        </p:nvSpPr>
        <p:spPr>
          <a:xfrm>
            <a:off x="4797158" y="2644170"/>
            <a:ext cx="265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НЕНАЛОГОВЫЕ ДОХОДЫ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земли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имущества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имущества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D9D0C43A-8809-44C7-9CD0-8F4727F50A86}"/>
              </a:ext>
            </a:extLst>
          </p:cNvPr>
          <p:cNvCxnSpPr/>
          <p:nvPr/>
        </p:nvCxnSpPr>
        <p:spPr>
          <a:xfrm>
            <a:off x="2164360" y="3429000"/>
            <a:ext cx="998290" cy="57254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5837FB52-CFE4-47E5-B38C-D03E0B6CCA17}"/>
              </a:ext>
            </a:extLst>
          </p:cNvPr>
          <p:cNvCxnSpPr>
            <a:cxnSpLocks/>
          </p:cNvCxnSpPr>
          <p:nvPr/>
        </p:nvCxnSpPr>
        <p:spPr>
          <a:xfrm flipH="1">
            <a:off x="4055638" y="2927758"/>
            <a:ext cx="851922" cy="58722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6542CED6-0141-4B69-A5E7-C9870F4AD778}"/>
              </a:ext>
            </a:extLst>
          </p:cNvPr>
          <p:cNvCxnSpPr>
            <a:cxnSpLocks/>
          </p:cNvCxnSpPr>
          <p:nvPr/>
        </p:nvCxnSpPr>
        <p:spPr>
          <a:xfrm flipH="1">
            <a:off x="2732573" y="5095096"/>
            <a:ext cx="873575" cy="311605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9B05C557-87A3-440B-8E90-E27CEB9368D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84442" y="2266189"/>
          <a:ext cx="4837650" cy="4591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87251" y="2355522"/>
            <a:ext cx="1832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92604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1AA5F9-9431-4BD9-8D5A-F27F1CA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18" y="378986"/>
            <a:ext cx="8525388" cy="5117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НАЛОГОВЫЕ СТАВКИ И НОРМАТИВЫ ЗАЧИСЛЕНИЯ НАЛОГОВ с 1 января 2025 года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D258652-7DF3-4844-8DFD-70EE7E3902C1}"/>
              </a:ext>
            </a:extLst>
          </p:cNvPr>
          <p:cNvCxnSpPr>
            <a:cxnSpLocks/>
          </p:cNvCxnSpPr>
          <p:nvPr/>
        </p:nvCxnSpPr>
        <p:spPr>
          <a:xfrm>
            <a:off x="302004" y="717811"/>
            <a:ext cx="845610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5B63D08D-73F7-4136-B5CF-253886A24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184729"/>
              </p:ext>
            </p:extLst>
          </p:nvPr>
        </p:nvGraphicFramePr>
        <p:xfrm>
          <a:off x="251670" y="1229539"/>
          <a:ext cx="11754374" cy="4917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484690">
                  <a:extLst>
                    <a:ext uri="{9D8B030D-6E8A-4147-A177-3AD203B41FA5}">
                      <a16:colId xmlns:a16="http://schemas.microsoft.com/office/drawing/2014/main" val="4011886272"/>
                    </a:ext>
                  </a:extLst>
                </a:gridCol>
                <a:gridCol w="1895912">
                  <a:extLst>
                    <a:ext uri="{9D8B030D-6E8A-4147-A177-3AD203B41FA5}">
                      <a16:colId xmlns:a16="http://schemas.microsoft.com/office/drawing/2014/main" val="927208674"/>
                    </a:ext>
                  </a:extLst>
                </a:gridCol>
                <a:gridCol w="1887522">
                  <a:extLst>
                    <a:ext uri="{9D8B030D-6E8A-4147-A177-3AD203B41FA5}">
                      <a16:colId xmlns:a16="http://schemas.microsoft.com/office/drawing/2014/main" val="743110736"/>
                    </a:ext>
                  </a:extLst>
                </a:gridCol>
                <a:gridCol w="1486250">
                  <a:extLst>
                    <a:ext uri="{9D8B030D-6E8A-4147-A177-3AD203B41FA5}">
                      <a16:colId xmlns:a16="http://schemas.microsoft.com/office/drawing/2014/main" val="307807525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800" dirty="0"/>
                        <a:t>Ставки налогов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Нормативы зачисления налогов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8783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Бюджет района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Бюджет ГП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Бюджет СП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Налог на доходы физических лиц</a:t>
                      </a:r>
                    </a:p>
                    <a:p>
                      <a:r>
                        <a:rPr lang="ru-RU" sz="1400" dirty="0"/>
                        <a:t>Основная ставка налога – 13% (за исключением случаев, предусмотренных ст.224 НК РФ)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 ГП 31,25%</a:t>
                      </a:r>
                    </a:p>
                    <a:p>
                      <a:pPr algn="ctr"/>
                      <a:r>
                        <a:rPr lang="ru-RU" sz="1400" dirty="0"/>
                        <a:t>с СП 39,25%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535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Акцизы </a:t>
                      </a:r>
                      <a:r>
                        <a:rPr lang="ru-RU" sz="1400" dirty="0"/>
                        <a:t>(на дизельное топливо, моторные масла, автомобильный бензин, прямогонный бензин)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0,707%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Слюдянское МО – 0,902%, Байкальское МО – 0,790%, Култукское МО – 0,0217%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32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Упрощенная система налогообложения</a:t>
                      </a:r>
                    </a:p>
                    <a:p>
                      <a:r>
                        <a:rPr lang="ru-RU" sz="1400" dirty="0"/>
                        <a:t>Основная налоговая ставка: с доходов – 6%, с доходов минус расходы -15%.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6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Единый сельскохозяйственный налог</a:t>
                      </a:r>
                    </a:p>
                    <a:p>
                      <a:r>
                        <a:rPr lang="ru-RU" sz="1400" dirty="0"/>
                        <a:t>Основная налоговая ставка – 6%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 ГП 50%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СП 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19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Налог взимаемый в связи с применением патентной системы налогообложения</a:t>
                      </a:r>
                    </a:p>
                    <a:p>
                      <a:r>
                        <a:rPr lang="ru-RU" sz="1400" dirty="0"/>
                        <a:t>Основная налоговая ставка – 6%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100%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54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/>
                        <a:t>Государственная пошлина </a:t>
                      </a:r>
                      <a:r>
                        <a:rPr lang="ru-RU" sz="1400" dirty="0"/>
                        <a:t>(по делам рассматриваемым в судах общей юрисдикции)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19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718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09DDC5-F7D4-4938-80F6-3F41F222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05" y="1719744"/>
            <a:ext cx="11845590" cy="440180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3D190CF-23D7-4696-A76D-BCA22C8D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31" y="189177"/>
            <a:ext cx="8382776" cy="369244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СТРУКТУРА НАЛОГОВЫХ ДОХОДОВ (тыс. руб.)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0A2CE59-76EC-42B5-88E0-9FDDF752F349}"/>
              </a:ext>
            </a:extLst>
          </p:cNvPr>
          <p:cNvCxnSpPr>
            <a:cxnSpLocks/>
          </p:cNvCxnSpPr>
          <p:nvPr/>
        </p:nvCxnSpPr>
        <p:spPr>
          <a:xfrm>
            <a:off x="450831" y="558420"/>
            <a:ext cx="57150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5783619-FD34-48E8-9B1E-9DFB9FED7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459943"/>
              </p:ext>
            </p:extLst>
          </p:nvPr>
        </p:nvGraphicFramePr>
        <p:xfrm>
          <a:off x="173204" y="1630397"/>
          <a:ext cx="6799092" cy="37552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039227">
                  <a:extLst>
                    <a:ext uri="{9D8B030D-6E8A-4147-A177-3AD203B41FA5}">
                      <a16:colId xmlns:a16="http://schemas.microsoft.com/office/drawing/2014/main" val="2923481598"/>
                    </a:ext>
                  </a:extLst>
                </a:gridCol>
                <a:gridCol w="751973">
                  <a:extLst>
                    <a:ext uri="{9D8B030D-6E8A-4147-A177-3AD203B41FA5}">
                      <a16:colId xmlns:a16="http://schemas.microsoft.com/office/drawing/2014/main" val="3746196689"/>
                    </a:ext>
                  </a:extLst>
                </a:gridCol>
                <a:gridCol w="751973">
                  <a:extLst>
                    <a:ext uri="{9D8B030D-6E8A-4147-A177-3AD203B41FA5}">
                      <a16:colId xmlns:a16="http://schemas.microsoft.com/office/drawing/2014/main" val="502730151"/>
                    </a:ext>
                  </a:extLst>
                </a:gridCol>
                <a:gridCol w="751973">
                  <a:extLst>
                    <a:ext uri="{9D8B030D-6E8A-4147-A177-3AD203B41FA5}">
                      <a16:colId xmlns:a16="http://schemas.microsoft.com/office/drawing/2014/main" val="1554080425"/>
                    </a:ext>
                  </a:extLst>
                </a:gridCol>
                <a:gridCol w="751973">
                  <a:extLst>
                    <a:ext uri="{9D8B030D-6E8A-4147-A177-3AD203B41FA5}">
                      <a16:colId xmlns:a16="http://schemas.microsoft.com/office/drawing/2014/main" val="1773304721"/>
                    </a:ext>
                  </a:extLst>
                </a:gridCol>
                <a:gridCol w="751973">
                  <a:extLst>
                    <a:ext uri="{9D8B030D-6E8A-4147-A177-3AD203B41FA5}">
                      <a16:colId xmlns:a16="http://schemas.microsoft.com/office/drawing/2014/main" val="908246396"/>
                    </a:ext>
                  </a:extLst>
                </a:gridCol>
              </a:tblGrid>
              <a:tr h="3763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доходных источников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Факт 2023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Оценка 2024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3877708"/>
                  </a:ext>
                </a:extLst>
              </a:tr>
              <a:tr h="376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Налоговые доходы всего: в т.ч.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336 319,7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371 108,9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387 037,0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397 957,4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408 245,0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117095"/>
                  </a:ext>
                </a:extLst>
              </a:tr>
              <a:tr h="376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281 522,9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310 929,5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320 052,3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329 013,7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337 239,1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2995946"/>
                  </a:ext>
                </a:extLst>
              </a:tr>
              <a:tr h="589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7 364,4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7 717,7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8 114,1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6622017"/>
                  </a:ext>
                </a:extLst>
              </a:tr>
              <a:tr h="5597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44 879,0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37 632,7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37 565,3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39 067,9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40 630,6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0445923"/>
                  </a:ext>
                </a:extLst>
              </a:tr>
              <a:tr h="393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-47,5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0555245"/>
                  </a:ext>
                </a:extLst>
              </a:tr>
              <a:tr h="262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78,1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6778040"/>
                  </a:ext>
                </a:extLst>
              </a:tr>
              <a:tr h="5597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2 050,5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11 797,0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11 550,0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11 550,0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1422573"/>
                  </a:ext>
                </a:extLst>
              </a:tr>
              <a:tr h="262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7 608,6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10 400,0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10 430,0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10 530,0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10 630,0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5469080"/>
                  </a:ext>
                </a:extLst>
              </a:tr>
            </a:tbl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0551F72-AAE6-449C-B406-81016CCAF6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897632"/>
              </p:ext>
            </p:extLst>
          </p:nvPr>
        </p:nvGraphicFramePr>
        <p:xfrm>
          <a:off x="6972300" y="1698087"/>
          <a:ext cx="5046496" cy="3205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5191F9-A998-46B8-8E00-07D236050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668" y="5383631"/>
            <a:ext cx="758127" cy="7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09DDC5-F7D4-4938-80F6-3F41F222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05" y="1719744"/>
            <a:ext cx="11845590" cy="440180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3D190CF-23D7-4696-A76D-BCA22C8D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31" y="185621"/>
            <a:ext cx="8382776" cy="369244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СТРУКТУРА НЕНАЛОГОВЫХ ДОХОДОВ (тыс. руб.)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0A2CE59-76EC-42B5-88E0-9FDDF752F349}"/>
              </a:ext>
            </a:extLst>
          </p:cNvPr>
          <p:cNvCxnSpPr>
            <a:cxnSpLocks/>
          </p:cNvCxnSpPr>
          <p:nvPr/>
        </p:nvCxnSpPr>
        <p:spPr>
          <a:xfrm>
            <a:off x="450831" y="558420"/>
            <a:ext cx="57150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B6D25DD-83F6-4F24-83C9-E1148ECFE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634248"/>
              </p:ext>
            </p:extLst>
          </p:nvPr>
        </p:nvGraphicFramePr>
        <p:xfrm>
          <a:off x="173205" y="1719744"/>
          <a:ext cx="6462376" cy="374334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613816">
                  <a:extLst>
                    <a:ext uri="{9D8B030D-6E8A-4147-A177-3AD203B41FA5}">
                      <a16:colId xmlns:a16="http://schemas.microsoft.com/office/drawing/2014/main" val="1893082086"/>
                    </a:ext>
                  </a:extLst>
                </a:gridCol>
                <a:gridCol w="769712">
                  <a:extLst>
                    <a:ext uri="{9D8B030D-6E8A-4147-A177-3AD203B41FA5}">
                      <a16:colId xmlns:a16="http://schemas.microsoft.com/office/drawing/2014/main" val="3756131667"/>
                    </a:ext>
                  </a:extLst>
                </a:gridCol>
                <a:gridCol w="769712">
                  <a:extLst>
                    <a:ext uri="{9D8B030D-6E8A-4147-A177-3AD203B41FA5}">
                      <a16:colId xmlns:a16="http://schemas.microsoft.com/office/drawing/2014/main" val="3800429255"/>
                    </a:ext>
                  </a:extLst>
                </a:gridCol>
                <a:gridCol w="769712">
                  <a:extLst>
                    <a:ext uri="{9D8B030D-6E8A-4147-A177-3AD203B41FA5}">
                      <a16:colId xmlns:a16="http://schemas.microsoft.com/office/drawing/2014/main" val="1330762054"/>
                    </a:ext>
                  </a:extLst>
                </a:gridCol>
                <a:gridCol w="769712">
                  <a:extLst>
                    <a:ext uri="{9D8B030D-6E8A-4147-A177-3AD203B41FA5}">
                      <a16:colId xmlns:a16="http://schemas.microsoft.com/office/drawing/2014/main" val="2825778502"/>
                    </a:ext>
                  </a:extLst>
                </a:gridCol>
                <a:gridCol w="769712">
                  <a:extLst>
                    <a:ext uri="{9D8B030D-6E8A-4147-A177-3AD203B41FA5}">
                      <a16:colId xmlns:a16="http://schemas.microsoft.com/office/drawing/2014/main" val="782896791"/>
                    </a:ext>
                  </a:extLst>
                </a:gridCol>
              </a:tblGrid>
              <a:tr h="393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доходных источников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Факт 2023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Оценка 2024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Прогноз 2027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2156596"/>
                  </a:ext>
                </a:extLst>
              </a:tr>
              <a:tr h="3938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Неналоговые доходы всего: в т.ч.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58 004,9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73 889,3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15 788,2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15 900,1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16 015,3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5074758"/>
                  </a:ext>
                </a:extLst>
              </a:tr>
              <a:tr h="7776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10 797,9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10 763,3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10 566,6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10 566,6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10 566,6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48772502"/>
                  </a:ext>
                </a:extLst>
              </a:tr>
              <a:tr h="3938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Платежи при пользовании природными ресурсами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4 715,1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11 215,7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2 680,0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2 794,0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2 906,0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8759011"/>
                  </a:ext>
                </a:extLst>
              </a:tr>
              <a:tr h="585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38 043,7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1 222,2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8337096"/>
                  </a:ext>
                </a:extLst>
              </a:tr>
              <a:tr h="585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1 075,3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28 440,6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2380874"/>
                  </a:ext>
                </a:extLst>
              </a:tr>
              <a:tr h="3938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2 937,2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18 540,3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1 616,6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1 614,5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1 617,7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5569567"/>
                  </a:ext>
                </a:extLst>
              </a:tr>
              <a:tr h="218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435,7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3 707,0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254902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BFB3A74-798A-4C65-9862-AC54F8A16F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517920"/>
              </p:ext>
            </p:extLst>
          </p:nvPr>
        </p:nvGraphicFramePr>
        <p:xfrm>
          <a:off x="6635581" y="1563763"/>
          <a:ext cx="5383214" cy="4055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5191F9-A998-46B8-8E00-07D236050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05" y="6043751"/>
            <a:ext cx="758127" cy="7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84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16BEC8-873C-4983-96DA-2988AF2E2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97" y="214344"/>
            <a:ext cx="8022050" cy="3440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cs typeface="Times New Roman" panose="02020603050405020304" pitchFamily="18" charset="0"/>
              </a:rPr>
              <a:t>ОБЪЕМ БЕЗВОЗМЕЗДНЫХ ПОСТУПЛЕНИЙ (тыс. руб.)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65EE59A-1E5E-4DA3-91B2-A0B2E7ADEAF9}"/>
              </a:ext>
            </a:extLst>
          </p:cNvPr>
          <p:cNvCxnSpPr>
            <a:cxnSpLocks/>
          </p:cNvCxnSpPr>
          <p:nvPr/>
        </p:nvCxnSpPr>
        <p:spPr>
          <a:xfrm>
            <a:off x="450831" y="558420"/>
            <a:ext cx="44315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49E5571-EFAD-4A4D-9EF4-131D62C62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730448"/>
              </p:ext>
            </p:extLst>
          </p:nvPr>
        </p:nvGraphicFramePr>
        <p:xfrm>
          <a:off x="283051" y="703501"/>
          <a:ext cx="8315662" cy="285218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334314">
                  <a:extLst>
                    <a:ext uri="{9D8B030D-6E8A-4147-A177-3AD203B41FA5}">
                      <a16:colId xmlns:a16="http://schemas.microsoft.com/office/drawing/2014/main" val="3094483380"/>
                    </a:ext>
                  </a:extLst>
                </a:gridCol>
                <a:gridCol w="850324">
                  <a:extLst>
                    <a:ext uri="{9D8B030D-6E8A-4147-A177-3AD203B41FA5}">
                      <a16:colId xmlns:a16="http://schemas.microsoft.com/office/drawing/2014/main" val="4153551552"/>
                    </a:ext>
                  </a:extLst>
                </a:gridCol>
                <a:gridCol w="917808">
                  <a:extLst>
                    <a:ext uri="{9D8B030D-6E8A-4147-A177-3AD203B41FA5}">
                      <a16:colId xmlns:a16="http://schemas.microsoft.com/office/drawing/2014/main" val="1500175675"/>
                    </a:ext>
                  </a:extLst>
                </a:gridCol>
                <a:gridCol w="949457">
                  <a:extLst>
                    <a:ext uri="{9D8B030D-6E8A-4147-A177-3AD203B41FA5}">
                      <a16:colId xmlns:a16="http://schemas.microsoft.com/office/drawing/2014/main" val="1864065891"/>
                    </a:ext>
                  </a:extLst>
                </a:gridCol>
                <a:gridCol w="890116">
                  <a:extLst>
                    <a:ext uri="{9D8B030D-6E8A-4147-A177-3AD203B41FA5}">
                      <a16:colId xmlns:a16="http://schemas.microsoft.com/office/drawing/2014/main" val="574134118"/>
                    </a:ext>
                  </a:extLst>
                </a:gridCol>
                <a:gridCol w="759566">
                  <a:extLst>
                    <a:ext uri="{9D8B030D-6E8A-4147-A177-3AD203B41FA5}">
                      <a16:colId xmlns:a16="http://schemas.microsoft.com/office/drawing/2014/main" val="4160223683"/>
                    </a:ext>
                  </a:extLst>
                </a:gridCol>
                <a:gridCol w="854511">
                  <a:extLst>
                    <a:ext uri="{9D8B030D-6E8A-4147-A177-3AD203B41FA5}">
                      <a16:colId xmlns:a16="http://schemas.microsoft.com/office/drawing/2014/main" val="2762013634"/>
                    </a:ext>
                  </a:extLst>
                </a:gridCol>
                <a:gridCol w="759566">
                  <a:extLst>
                    <a:ext uri="{9D8B030D-6E8A-4147-A177-3AD203B41FA5}">
                      <a16:colId xmlns:a16="http://schemas.microsoft.com/office/drawing/2014/main" val="2095755227"/>
                    </a:ext>
                  </a:extLst>
                </a:gridCol>
              </a:tblGrid>
              <a:tr h="389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05535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в т.ч.: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317 170,8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219 753,3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69,3%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146 558,4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116 802,0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04044"/>
                  </a:ext>
                </a:extLst>
              </a:tr>
              <a:tr h="2605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на выравнивание  бюджетной обеспеченности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86 586,6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219 753,3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253,8%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146 558,4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116 802,0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9011862"/>
                  </a:ext>
                </a:extLst>
              </a:tr>
              <a:tr h="322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на поддержку мер по обеспечению сбалансированности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230 584,2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89775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539 229,0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199 238,1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36,9%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58 832,6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58 768,6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35185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1 269 682,7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1 283 073,5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1 161 293,4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1 161 763,7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69379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МБТ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82 161,7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12 523,8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85,68%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7057745"/>
                  </a:ext>
                </a:extLst>
              </a:tr>
              <a:tr h="2279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23037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МБТ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3652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2 208 351,4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1 716 681,9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1 379 208,2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1 337 334,3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8101269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17678F-021D-4EC2-8BA9-4F1F52A64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7641"/>
            <a:ext cx="2175545" cy="1631659"/>
          </a:xfrm>
          <a:prstGeom prst="rect">
            <a:avLst/>
          </a:prstGeom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BF51CD2-B321-42D9-9084-52C673459F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154103"/>
              </p:ext>
            </p:extLst>
          </p:nvPr>
        </p:nvGraphicFramePr>
        <p:xfrm>
          <a:off x="1514475" y="3488180"/>
          <a:ext cx="8467725" cy="340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6246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762CD4-130F-401A-9468-566B59FCC3C9}"/>
              </a:ext>
            </a:extLst>
          </p:cNvPr>
          <p:cNvSpPr txBox="1"/>
          <p:nvPr/>
        </p:nvSpPr>
        <p:spPr>
          <a:xfrm>
            <a:off x="741253" y="1706195"/>
            <a:ext cx="1111775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бюджетным законодательством в общем объеме расходов  бюджета на плановый период планируется утвердить условно утверждаемые расходы на 2026 год в сумме - 14 786,4 тыс. рублей, на 2027 год – 28 644,1 тыс. рублей. Учитывая положения пункта 5 статьи 184.1 Бюджетного кодекса Российской Федерации, данные расходы не учтены при распределении бюджетных ассигнований по кодам бюджетной классификации расходов бюджетов.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EC18E-0E9E-4CA2-9368-8F16931E7C8B}"/>
              </a:ext>
            </a:extLst>
          </p:cNvPr>
          <p:cNvSpPr txBox="1"/>
          <p:nvPr/>
        </p:nvSpPr>
        <p:spPr>
          <a:xfrm rot="16200000">
            <a:off x="-1328692" y="2679321"/>
            <a:ext cx="3426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110D5-C1A3-4A34-B8EC-AF5D99B18D33}"/>
              </a:ext>
            </a:extLst>
          </p:cNvPr>
          <p:cNvSpPr txBox="1"/>
          <p:nvPr/>
        </p:nvSpPr>
        <p:spPr>
          <a:xfrm>
            <a:off x="1375795" y="0"/>
            <a:ext cx="3566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FF9E48-6A27-4015-BEE1-5113B32A1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828400"/>
              </p:ext>
            </p:extLst>
          </p:nvPr>
        </p:nvGraphicFramePr>
        <p:xfrm>
          <a:off x="294460" y="236908"/>
          <a:ext cx="11775575" cy="162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CA550E-2144-4028-B943-0F191D1E0669}"/>
              </a:ext>
            </a:extLst>
          </p:cNvPr>
          <p:cNvSpPr txBox="1"/>
          <p:nvPr/>
        </p:nvSpPr>
        <p:spPr>
          <a:xfrm>
            <a:off x="800202" y="2717784"/>
            <a:ext cx="11058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РАЗДЕЛАМ КЛАССИФИКАЦИИ РАСХОДОВ БЮДЖЕТА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14C7038-6DAA-40B2-962B-FDDD23A7B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597241"/>
              </p:ext>
            </p:extLst>
          </p:nvPr>
        </p:nvGraphicFramePr>
        <p:xfrm>
          <a:off x="743493" y="3064041"/>
          <a:ext cx="10705014" cy="383244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7409363">
                  <a:extLst>
                    <a:ext uri="{9D8B030D-6E8A-4147-A177-3AD203B41FA5}">
                      <a16:colId xmlns:a16="http://schemas.microsoft.com/office/drawing/2014/main" val="902510274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1216992082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605129503"/>
                    </a:ext>
                  </a:extLst>
                </a:gridCol>
                <a:gridCol w="1028701">
                  <a:extLst>
                    <a:ext uri="{9D8B030D-6E8A-4147-A177-3AD203B41FA5}">
                      <a16:colId xmlns:a16="http://schemas.microsoft.com/office/drawing/2014/main" val="1173159116"/>
                    </a:ext>
                  </a:extLst>
                </a:gridCol>
              </a:tblGrid>
              <a:tr h="275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РзПр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703849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152 470,2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142 100,8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124 777,4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57076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107295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18 566,8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18 430,2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12 590,6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383758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100 311,0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54 003,6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0625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34309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2 706,5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2 815,5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2 927,5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08424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1 518 536,5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1 284 583,8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1 265 800,7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825361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55 405,1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54 617,3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51 554,9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11160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859768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24 997,1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27 000,7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28 350,7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897757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083697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3 679,5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7 561,3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7 131,2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69470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428455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267 897,4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213 670,7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212 781,2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404412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2 148 454,0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1 808 737,6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1 764 102,6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4798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06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B7EA86-87EA-446B-B222-73A39B71E692}"/>
              </a:ext>
            </a:extLst>
          </p:cNvPr>
          <p:cNvSpPr/>
          <p:nvPr/>
        </p:nvSpPr>
        <p:spPr>
          <a:xfrm>
            <a:off x="0" y="36003"/>
            <a:ext cx="1212209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Достижение целей и задач социально-экономического развития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реализуется с использованием программно-целевого принципа распределения бюджетных ассигнований, т.е. составления и исполнения муниципальных программ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условиях ограниченности доходных источников планирование расходов и формирование их структуры на планируемый период осуществляется при реализации бюджетной политики, направленной на приоритезацию мероприятий внутри каждой отрасли (образование, культура, спорт, социальная политика, экономика и т.д.) с учетом достижения стратегических задач социально-экономического развития района и национальных целей развития. Для реализации указанных целей  изменена структура и состав  муниципальных программ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проведена систематизация расходов,  взаимоувязаны цели и задачи следующего этапа стратегического развития  района с муниципальными программами и их структурными элементами.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Наряду с расходами по муниципальным программам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 бюджете предусмотрены средства на содержание органов местного самоуправления, обеспечивающих законотворческие, контрольные и экспертно-аналитические функции (непрограммные расходы) и иные расходы.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A0399C-C3B3-4FE9-AADD-7FC94D423B74}"/>
              </a:ext>
            </a:extLst>
          </p:cNvPr>
          <p:cNvSpPr/>
          <p:nvPr/>
        </p:nvSpPr>
        <p:spPr>
          <a:xfrm>
            <a:off x="134223" y="2808862"/>
            <a:ext cx="237967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ПРОГРАММ ПЛАНИРУЕТСЯ РЕАЛИЗОВАТЬ В 2025 ГОДУ.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7E992-6C6A-4921-B986-75F8DDBF683C}"/>
              </a:ext>
            </a:extLst>
          </p:cNvPr>
          <p:cNvSpPr txBox="1"/>
          <p:nvPr/>
        </p:nvSpPr>
        <p:spPr>
          <a:xfrm>
            <a:off x="411060" y="5173022"/>
            <a:ext cx="2603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бюджета: 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- 99,4%;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99,4%;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99,2%.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6E8C9AC-9B59-4979-9B85-C74998224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381262"/>
              </p:ext>
            </p:extLst>
          </p:nvPr>
        </p:nvGraphicFramePr>
        <p:xfrm>
          <a:off x="2773978" y="2547241"/>
          <a:ext cx="9283799" cy="431075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283799">
                  <a:extLst>
                    <a:ext uri="{9D8B030D-6E8A-4147-A177-3AD203B41FA5}">
                      <a16:colId xmlns:a16="http://schemas.microsoft.com/office/drawing/2014/main" val="158908130"/>
                    </a:ext>
                  </a:extLst>
                </a:gridCol>
              </a:tblGrid>
              <a:tr h="207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программ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243443464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1:  Обеспечение достойных условий жизни (социальное развитие)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727781600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образования в </a:t>
                      </a:r>
                      <a:r>
                        <a:rPr lang="ru-RU" sz="1400" b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 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502724130"/>
                  </a:ext>
                </a:extLst>
              </a:tr>
              <a:tr h="405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системы гражданской обороны, защиты населения и территории от чрезвычайных ситуаций и обеспечения пожарной безопасности на территории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975442886"/>
                  </a:ext>
                </a:extLst>
              </a:tr>
              <a:tr h="405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культуры, физической культуры, спорта и молодежной политики, досуга и отдыха детей в Слюдянском муниципальном районе" 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153246175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населения </a:t>
                      </a:r>
                      <a:r>
                        <a:rPr lang="ru-RU" sz="1400" b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района" 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11082693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kern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2: Создание возможностей для работы и бизнеса (экономика и инфраструктура)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846357699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"Содействие развитию предпринимательства и туризма в Слюдянском муниципальном районе" 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1710683116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сельского хозяйства в Слюдянском муниципальном районе"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500365972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"Комфортная и безопасная среда для жизни и экологическое благополучие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90611479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3: Поддержание высокого уровня управления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962974933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"Организация муниципального управления в </a:t>
                      </a:r>
                      <a:r>
                        <a:rPr lang="ru-RU" sz="1400" b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208788568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муниципальными финансами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614970428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имущественным комплексом  и земельными ресурсами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41600103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учреждениями социальной сферы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85476626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"Реализация государственной национальной политики в </a:t>
                      </a:r>
                      <a:r>
                        <a:rPr lang="ru-RU" sz="1400" b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районе"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134811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620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6028CD6B-1D21-4CFA-AB62-53876AE5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0" y="2739271"/>
            <a:ext cx="6073585" cy="23083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5FFF1B-B71B-4EEC-85F2-85104D54EE77}"/>
              </a:ext>
            </a:extLst>
          </p:cNvPr>
          <p:cNvSpPr txBox="1"/>
          <p:nvPr/>
        </p:nvSpPr>
        <p:spPr>
          <a:xfrm rot="16200000">
            <a:off x="-2379561" y="2382286"/>
            <a:ext cx="54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Инициативные проекты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583384-D0A8-48AA-BE31-0C2E3259D45D}"/>
              </a:ext>
            </a:extLst>
          </p:cNvPr>
          <p:cNvSpPr/>
          <p:nvPr/>
        </p:nvSpPr>
        <p:spPr>
          <a:xfrm>
            <a:off x="662730" y="134225"/>
            <a:ext cx="8892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Инициативные проекты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решение вопросов местного значения совместными усилиями жителей, бизнеса, власти.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 желающий принять участие в инициативных проектах, должен обратиться в орган местного самоуправления по </a:t>
            </a:r>
            <a:r>
              <a:rPr 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месту жительства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D68FE-B84F-417F-9EE2-FFDEE71B245B}"/>
              </a:ext>
            </a:extLst>
          </p:cNvPr>
          <p:cNvSpPr txBox="1"/>
          <p:nvPr/>
        </p:nvSpPr>
        <p:spPr>
          <a:xfrm flipH="1">
            <a:off x="756791" y="1374083"/>
            <a:ext cx="3360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к реализации в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проекта</a:t>
            </a:r>
            <a:endParaRPr lang="ru-RU" sz="1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EDEE533-5734-4194-BD34-3D4D8848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886495"/>
              </p:ext>
            </p:extLst>
          </p:nvPr>
        </p:nvGraphicFramePr>
        <p:xfrm>
          <a:off x="4419495" y="1437403"/>
          <a:ext cx="7290249" cy="113538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22999">
                  <a:extLst>
                    <a:ext uri="{9D8B030D-6E8A-4147-A177-3AD203B41FA5}">
                      <a16:colId xmlns:a16="http://schemas.microsoft.com/office/drawing/2014/main" val="4020155623"/>
                    </a:ext>
                  </a:extLst>
                </a:gridCol>
                <a:gridCol w="6567250">
                  <a:extLst>
                    <a:ext uri="{9D8B030D-6E8A-4147-A177-3AD203B41FA5}">
                      <a16:colId xmlns:a16="http://schemas.microsoft.com/office/drawing/2014/main" val="339885266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инициативного проекта</a:t>
                      </a:r>
                      <a:endParaRPr lang="ru-RU" sz="1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324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"Моя малая Родина" 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60488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"Обновление центрального крыльца "Дома культуры "Перевал" 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963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"Казаком быть-России служить" </a:t>
                      </a:r>
                      <a:endParaRPr lang="ru-RU" sz="18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5376219"/>
                  </a:ext>
                </a:extLst>
              </a:tr>
            </a:tbl>
          </a:graphicData>
        </a:graphic>
      </p:graphicFrame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8FFC0D0-0031-416E-9331-D6806CD4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99" y="3756305"/>
            <a:ext cx="3632433" cy="31016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BC03DF6F-E263-43F4-B07D-407EF9B8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03" y="2579258"/>
            <a:ext cx="3254929" cy="17566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C40E57-7BFF-4A8D-A41F-2D6C4B84B6FB}"/>
              </a:ext>
            </a:extLst>
          </p:cNvPr>
          <p:cNvSpPr/>
          <p:nvPr/>
        </p:nvSpPr>
        <p:spPr>
          <a:xfrm>
            <a:off x="9963472" y="3504885"/>
            <a:ext cx="217339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 культуры сибирского казачества.</a:t>
            </a:r>
            <a:endParaRPr lang="ru-RU" sz="1600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71B9AC-8A62-42C3-A436-4791479BCE1E}"/>
              </a:ext>
            </a:extLst>
          </p:cNvPr>
          <p:cNvSpPr/>
          <p:nvPr/>
        </p:nvSpPr>
        <p:spPr>
          <a:xfrm>
            <a:off x="9085732" y="5425907"/>
            <a:ext cx="2969894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посещение учреждения более комфортным, безопасным и доступным для всех категорий граждан.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2E2BC8-4D51-4842-8EA3-78EFB0E15168}"/>
              </a:ext>
            </a:extLst>
          </p:cNvPr>
          <p:cNvSpPr/>
          <p:nvPr/>
        </p:nvSpPr>
        <p:spPr>
          <a:xfrm>
            <a:off x="568713" y="4518350"/>
            <a:ext cx="6073585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Предстоящий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– юбилейный для нашего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ему исполняется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лет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Инициативной группой граждан предложен большой проект в рамках празднования большой даты – «Моя малая родина», который планируется реализовать благодаря конкурсу «Есть решение». Это будет яркий праздник для каждого жителя Слюдянского района – серии выездных концертов, спартакиада, в которой примет участие каждое поселение, и выпуск красочной книги об истории нашего края «Любимому району посвящается!».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AF831-1AE6-4DAE-BDAF-427CCEA5EE7B}"/>
              </a:ext>
            </a:extLst>
          </p:cNvPr>
          <p:cNvSpPr txBox="1"/>
          <p:nvPr/>
        </p:nvSpPr>
        <p:spPr>
          <a:xfrm>
            <a:off x="662730" y="2820633"/>
            <a:ext cx="36420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B0D31-4DC5-40EA-B03C-8979C786BEAA}"/>
              </a:ext>
            </a:extLst>
          </p:cNvPr>
          <p:cNvSpPr txBox="1"/>
          <p:nvPr/>
        </p:nvSpPr>
        <p:spPr>
          <a:xfrm>
            <a:off x="6777442" y="4086426"/>
            <a:ext cx="36420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0CA6D-E4EE-4A3D-A67E-FC203DB701E2}"/>
              </a:ext>
            </a:extLst>
          </p:cNvPr>
          <p:cNvSpPr txBox="1"/>
          <p:nvPr/>
        </p:nvSpPr>
        <p:spPr>
          <a:xfrm>
            <a:off x="8721530" y="2666280"/>
            <a:ext cx="36420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7590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6EFEA6-6DBE-4224-83BB-F84782FD733F}"/>
              </a:ext>
            </a:extLst>
          </p:cNvPr>
          <p:cNvSpPr/>
          <p:nvPr/>
        </p:nvSpPr>
        <p:spPr>
          <a:xfrm>
            <a:off x="234892" y="131964"/>
            <a:ext cx="899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9555148-C39C-497C-9C98-877AC925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3" y="897621"/>
            <a:ext cx="3622924" cy="24160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EF1C5B0B-5EBA-40A6-BF4F-364ECEDB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3" y="3066335"/>
            <a:ext cx="3622924" cy="20259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4B1A2DDF-CC9F-4A9A-917D-5950ECB7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" y="5143500"/>
            <a:ext cx="2641309" cy="16337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4E5EFE1F-0028-4AFE-A42D-48889CDE1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b="-26250"/>
          <a:stretch/>
        </p:blipFill>
        <p:spPr bwMode="auto">
          <a:xfrm>
            <a:off x="8665434" y="131964"/>
            <a:ext cx="3394221" cy="23031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id="{BEACF2EE-E53B-4CB0-8ACF-8924199C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40" y="1767018"/>
            <a:ext cx="3500615" cy="25986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>
            <a:extLst>
              <a:ext uri="{FF2B5EF4-FFF2-40B4-BE49-F238E27FC236}">
                <a16:creationId xmlns:a16="http://schemas.microsoft.com/office/drawing/2014/main" id="{EEA83BB1-C3BE-4AE5-8A9F-F2358059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4" y="4365652"/>
            <a:ext cx="3394221" cy="21244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E493AE-DEDE-4052-999C-7F4265FB3E01}"/>
              </a:ext>
            </a:extLst>
          </p:cNvPr>
          <p:cNvSpPr/>
          <p:nvPr/>
        </p:nvSpPr>
        <p:spPr>
          <a:xfrm>
            <a:off x="4130467" y="1234739"/>
            <a:ext cx="3931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Повышение доступности и востребованности качественного образования в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муниципальном районе к 2030 году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BE01820-AE0E-477B-8417-261C73623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096638"/>
              </p:ext>
            </p:extLst>
          </p:nvPr>
        </p:nvGraphicFramePr>
        <p:xfrm>
          <a:off x="3914060" y="2531374"/>
          <a:ext cx="4644979" cy="395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8429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6B2C342-714A-4035-9FDB-C6BAD82FE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19668"/>
              </p:ext>
            </p:extLst>
          </p:nvPr>
        </p:nvGraphicFramePr>
        <p:xfrm>
          <a:off x="176573" y="1055240"/>
          <a:ext cx="11838854" cy="310579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13046">
                  <a:extLst>
                    <a:ext uri="{9D8B030D-6E8A-4147-A177-3AD203B41FA5}">
                      <a16:colId xmlns:a16="http://schemas.microsoft.com/office/drawing/2014/main" val="536194232"/>
                    </a:ext>
                  </a:extLst>
                </a:gridCol>
                <a:gridCol w="4367446">
                  <a:extLst>
                    <a:ext uri="{9D8B030D-6E8A-4147-A177-3AD203B41FA5}">
                      <a16:colId xmlns:a16="http://schemas.microsoft.com/office/drawing/2014/main" val="739113300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1139782040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108135332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225025972"/>
                    </a:ext>
                  </a:extLst>
                </a:gridCol>
                <a:gridCol w="948872">
                  <a:extLst>
                    <a:ext uri="{9D8B030D-6E8A-4147-A177-3AD203B41FA5}">
                      <a16:colId xmlns:a16="http://schemas.microsoft.com/office/drawing/2014/main" val="891478805"/>
                    </a:ext>
                  </a:extLst>
                </a:gridCol>
                <a:gridCol w="953348">
                  <a:extLst>
                    <a:ext uri="{9D8B030D-6E8A-4147-A177-3AD203B41FA5}">
                      <a16:colId xmlns:a16="http://schemas.microsoft.com/office/drawing/2014/main" val="3582790217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350936105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883730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3185749709"/>
                    </a:ext>
                  </a:extLst>
                </a:gridCol>
              </a:tblGrid>
              <a:tr h="3359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2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780023"/>
                  </a:ext>
                </a:extLst>
              </a:tr>
              <a:tr h="400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2027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1728030"/>
                  </a:ext>
                </a:extLst>
              </a:tr>
              <a:tr h="40005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муниципальной программы «Развитие образования в </a:t>
                      </a:r>
                      <a:r>
                        <a:rPr lang="ru-RU" sz="12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районе»: Повышение доступности и востребованности качественного образования в </a:t>
                      </a:r>
                      <a:r>
                        <a:rPr lang="ru-RU" sz="12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 к 2030 году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4848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 муниципальных общеобразовательных организаций, не получивших аттестат о среднем общем образовании от общего количества выпускников 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01680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3 до 7 лет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101569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численности населения в возрасте от 5 до 18 лет, охваченного дополнительным образованием, в общей численности населения в возрасте от 5 до 18 лет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5869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удовлетворенных качеством общего образования от общего количества населения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1216444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D92A2A-169D-46A2-A2E7-3DAFAA4F9F03}"/>
              </a:ext>
            </a:extLst>
          </p:cNvPr>
          <p:cNvSpPr/>
          <p:nvPr/>
        </p:nvSpPr>
        <p:spPr>
          <a:xfrm>
            <a:off x="234892" y="131964"/>
            <a:ext cx="899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D9E6EBD-059C-4AA6-90AE-D1A80BD6F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480641"/>
              </p:ext>
            </p:extLst>
          </p:nvPr>
        </p:nvGraphicFramePr>
        <p:xfrm>
          <a:off x="268853" y="4783130"/>
          <a:ext cx="11694254" cy="186118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210361">
                  <a:extLst>
                    <a:ext uri="{9D8B030D-6E8A-4147-A177-3AD203B41FA5}">
                      <a16:colId xmlns:a16="http://schemas.microsoft.com/office/drawing/2014/main" val="856220995"/>
                    </a:ext>
                  </a:extLst>
                </a:gridCol>
                <a:gridCol w="1494631">
                  <a:extLst>
                    <a:ext uri="{9D8B030D-6E8A-4147-A177-3AD203B41FA5}">
                      <a16:colId xmlns:a16="http://schemas.microsoft.com/office/drawing/2014/main" val="3870649467"/>
                    </a:ext>
                  </a:extLst>
                </a:gridCol>
                <a:gridCol w="1494631">
                  <a:extLst>
                    <a:ext uri="{9D8B030D-6E8A-4147-A177-3AD203B41FA5}">
                      <a16:colId xmlns:a16="http://schemas.microsoft.com/office/drawing/2014/main" val="4156858894"/>
                    </a:ext>
                  </a:extLst>
                </a:gridCol>
                <a:gridCol w="1494631">
                  <a:extLst>
                    <a:ext uri="{9D8B030D-6E8A-4147-A177-3AD203B41FA5}">
                      <a16:colId xmlns:a16="http://schemas.microsoft.com/office/drawing/2014/main" val="3034639107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043063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"Предоставление дошкольного, общего и дополнительного образования"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1 262 093,0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1 166 034,5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1 172 531,8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440303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"Муниципальная методическая служба и оказание помощи детям с ОВЗ"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5 930,2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5 882,9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5 517,0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178004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"Безопасность дорожного движения"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22685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1 268 123,2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1 172 013,3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1 178 205,1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580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83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96940C-B356-4322-A31A-8D5DA30B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352" y="284164"/>
            <a:ext cx="3399759" cy="190337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82CE03E-FBC5-49A9-929D-71BBFD0BB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825" y="284164"/>
            <a:ext cx="6293054" cy="44472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«БЮДЖЕТ ДЛЯ ГРАЖДАН»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упрощенная версия бюджетного документа, доступная для широкого круга заинтересованных пользователей. Брошюра разработана для ознакомления граждан с задачами и приоритетными направлениями бюджетной политики, основными условиями формирования и исполнения бюджета Слюдянского муниципального района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 – СМР), источниками доходов бюджета СМР,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 Информация в таком формате публикуется на регулярной основе с 2013 года.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прозрачности (открытости) информации о бюджете, публикация ее в понятной, доступной форме в средствах массовой информации;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взаимодействие власти и граждан, общественный контроль;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финансовой грамотности населения.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брошюрами по бюджету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можете на сайте администрации Слюдянского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96BCB9-0A52-483C-A63A-20AB98004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089" y="5633245"/>
            <a:ext cx="951363" cy="9513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6558EC-66C2-49A0-9152-3265922B2C8C}"/>
              </a:ext>
            </a:extLst>
          </p:cNvPr>
          <p:cNvSpPr txBox="1"/>
          <p:nvPr/>
        </p:nvSpPr>
        <p:spPr>
          <a:xfrm rot="16200000">
            <a:off x="-2337138" y="2318089"/>
            <a:ext cx="641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 ДЛЯ </a:t>
            </a:r>
            <a:r>
              <a:rPr lang="ru-RU" sz="66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ГРАЖДАН</a:t>
            </a:r>
            <a:endParaRPr lang="ru-RU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Bookman Old Style" panose="020506040505050202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2E650-3F2A-47A7-9790-5F1D3F35F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360" y="1965018"/>
            <a:ext cx="3262238" cy="2312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40B209-2158-4D1F-A22D-4634CF4DE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762" y="3904681"/>
            <a:ext cx="3262238" cy="18152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2785F0-0FEA-4A4E-90AC-4EB4E041C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673" y="4875669"/>
            <a:ext cx="3210411" cy="16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8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078601-DE1C-49AB-B759-CB84F5C45A1C}"/>
              </a:ext>
            </a:extLst>
          </p:cNvPr>
          <p:cNvSpPr/>
          <p:nvPr/>
        </p:nvSpPr>
        <p:spPr>
          <a:xfrm>
            <a:off x="7818539" y="5108821"/>
            <a:ext cx="4121035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акций и мероприятий с целью информирования по вопросам безопасности дорожного движения.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B080D2-299C-4D3A-A84C-8184AD3C0CCA}"/>
              </a:ext>
            </a:extLst>
          </p:cNvPr>
          <p:cNvSpPr/>
          <p:nvPr/>
        </p:nvSpPr>
        <p:spPr>
          <a:xfrm>
            <a:off x="193703" y="169688"/>
            <a:ext cx="912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137C57-F78E-4717-9F70-CCB6BABD4985}"/>
              </a:ext>
            </a:extLst>
          </p:cNvPr>
          <p:cNvSpPr/>
          <p:nvPr/>
        </p:nvSpPr>
        <p:spPr>
          <a:xfrm>
            <a:off x="193703" y="11028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3C60A3-BD1D-4BEF-8674-B73F75A90216}"/>
              </a:ext>
            </a:extLst>
          </p:cNvPr>
          <p:cNvSpPr/>
          <p:nvPr/>
        </p:nvSpPr>
        <p:spPr>
          <a:xfrm>
            <a:off x="193703" y="1851344"/>
            <a:ext cx="439507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увеличить число образовательных организаций, осуществляющих образовательную деятельность, приведенных в нормативное техническое состояние, что обеспечит возможность получать качественное образование в условиях, отвечающих современным требованиям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015660-51CB-4DFF-9A45-CC15FA66D5CB}"/>
              </a:ext>
            </a:extLst>
          </p:cNvPr>
          <p:cNvSpPr/>
          <p:nvPr/>
        </p:nvSpPr>
        <p:spPr>
          <a:xfrm>
            <a:off x="5927463" y="4095635"/>
            <a:ext cx="6096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приведение в нормативное техническое состояние зданий (обособленных помещений) общеобразовательных организаций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9F4939-531C-48C0-89C4-DBB49D808AEA}"/>
              </a:ext>
            </a:extLst>
          </p:cNvPr>
          <p:cNvSpPr/>
          <p:nvPr/>
        </p:nvSpPr>
        <p:spPr>
          <a:xfrm>
            <a:off x="5002633" y="1863017"/>
            <a:ext cx="711106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повышения гражданской ответственности за судьбу страны, повышения уровня консолидации общества для решения задач обеспечения национальной безопасности и устойчивого развития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укрепления чувства сопричастности граждан к великой истории и культуре России, обеспечения преемственности поколений россиян, воспитания гражданина, любящего свою Родину и семью, имеющего активную жизненную позицию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5CAE74-64D3-4760-89D2-F8D478D8FAD4}"/>
              </a:ext>
            </a:extLst>
          </p:cNvPr>
          <p:cNvSpPr/>
          <p:nvPr/>
        </p:nvSpPr>
        <p:spPr>
          <a:xfrm>
            <a:off x="193702" y="5108821"/>
            <a:ext cx="742350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образовательных организациях создание условий для реализации образовательных программ дошкольного образования, начального общего, основного общего и среднего общего образования, разработанных в соответствии с обновленными федеральными государственными образовательными стандартами, обеспечения дополнительного образования детей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9328E1-D7E6-4E6F-823D-74FD3B248743}"/>
              </a:ext>
            </a:extLst>
          </p:cNvPr>
          <p:cNvSpPr/>
          <p:nvPr/>
        </p:nvSpPr>
        <p:spPr>
          <a:xfrm>
            <a:off x="193703" y="3972525"/>
            <a:ext cx="55275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условий, благоприятно влияющих на целостное развитие личности детей, содействующих развитию способностей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268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F68567-53B3-43F4-A0C3-FE0BC7EFF386}"/>
              </a:ext>
            </a:extLst>
          </p:cNvPr>
          <p:cNvSpPr/>
          <p:nvPr/>
        </p:nvSpPr>
        <p:spPr>
          <a:xfrm>
            <a:off x="120242" y="89749"/>
            <a:ext cx="9208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pic>
        <p:nvPicPr>
          <p:cNvPr id="6146" name="Picture 2" descr="https://vki4.okcdn.ru/i?r=BYCB6ChSgrN_ue8jwWXbvkrgFbFZWDF1LPd_sZzbp9OU8Lvl-hK4HFjJ8UjbVUPQDhUd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id="{AB826035-476D-4670-A0FB-808931F7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2" y="1659409"/>
            <a:ext cx="3404882" cy="34048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vki4.okcdn.ru/i?r=BYCB6ChSgrN_ue8jwWXbvkrgFaA9ZlwYAhL9xuJs-YNlFm-K7LdaC1PZFzwmclqiMfo6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id="{06DEACCA-9ECE-4E81-B536-AB7058A4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346" y="1442907"/>
            <a:ext cx="2870363" cy="19126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vki4.okcdn.ru/i?r=BYCB6ChSgrN_ue8jwWXbvkrgFXBAQMIQcGL-4TNDLFzIGJcvzcOJ8kzR-7vAx_k20fJe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id="{6C9AD743-6B50-4AC9-9612-673D343FB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2" y="5187619"/>
            <a:ext cx="1534296" cy="159286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vki4.okcdn.ru/i?r=BYCB6ChSgrN_ue8jwWXbvkrgFbjtmo6Slhh-cMUEOoSUIU8oEyWetREH3me-wCm_ix0y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id="{D114F9DC-B2DE-4A1B-8C2C-31CFDFF8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345" y="3498733"/>
            <a:ext cx="2870363" cy="326951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vki4.okcdn.ru/i?r=BYCB6ChSgrN_ue8jwWXbvkrgFWtaXf3-PUh2MbtvnMYHbUOTOVJZzo7oyYdw7XStzlTZUeo8SMwCF5roVH6LzkPVw8gj44mqCFWagkABuWLEoYOFhw2c9T97i2C5OwJY9_VVFxJJ-wi1xS18CwDksPMT_lyB0AZTSXCrqWUQ9ZPhfcI">
            <a:extLst>
              <a:ext uri="{FF2B5EF4-FFF2-40B4-BE49-F238E27FC236}">
                <a16:creationId xmlns:a16="http://schemas.microsoft.com/office/drawing/2014/main" id="{AFB4F4B0-E2E1-435A-A2D1-7814A56F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06" y="5064291"/>
            <a:ext cx="1714589" cy="16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A2879D-78A6-4FFD-9DB2-DF8AE903EA35}"/>
              </a:ext>
            </a:extLst>
          </p:cNvPr>
          <p:cNvSpPr/>
          <p:nvPr/>
        </p:nvSpPr>
        <p:spPr>
          <a:xfrm>
            <a:off x="3541583" y="1634335"/>
            <a:ext cx="5443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Повышение уровня защищенности населения, материальных и культурных ценностей от опасностей, возникающих при военных конфликтах или вследствие этих конфликтов, а также при угрозе или возникновении чрезвычайных ситуаций на территории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BFFA224-531B-4D47-8B8C-EF31B5E3D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084746"/>
              </p:ext>
            </p:extLst>
          </p:nvPr>
        </p:nvGraphicFramePr>
        <p:xfrm>
          <a:off x="3666092" y="3095539"/>
          <a:ext cx="5172685" cy="3592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9979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0A0345-7AAD-4B86-AF69-34A2F7DB47E2}"/>
              </a:ext>
            </a:extLst>
          </p:cNvPr>
          <p:cNvSpPr/>
          <p:nvPr/>
        </p:nvSpPr>
        <p:spPr>
          <a:xfrm>
            <a:off x="120242" y="89749"/>
            <a:ext cx="9208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CCCC2F6-5676-4098-8252-28D1527E6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394807"/>
              </p:ext>
            </p:extLst>
          </p:nvPr>
        </p:nvGraphicFramePr>
        <p:xfrm>
          <a:off x="201910" y="1810411"/>
          <a:ext cx="11788180" cy="262724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826033">
                  <a:extLst>
                    <a:ext uri="{9D8B030D-6E8A-4147-A177-3AD203B41FA5}">
                      <a16:colId xmlns:a16="http://schemas.microsoft.com/office/drawing/2014/main" val="1115104594"/>
                    </a:ext>
                  </a:extLst>
                </a:gridCol>
                <a:gridCol w="3527850">
                  <a:extLst>
                    <a:ext uri="{9D8B030D-6E8A-4147-A177-3AD203B41FA5}">
                      <a16:colId xmlns:a16="http://schemas.microsoft.com/office/drawing/2014/main" val="672100095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2293283226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410597582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207303014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549571462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807018381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38549142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346553107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408586751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3686612023"/>
                    </a:ext>
                  </a:extLst>
                </a:gridCol>
              </a:tblGrid>
              <a:tr h="2677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Единица измерения (по ОКЕИ)</a:t>
                      </a:r>
                      <a:endParaRPr lang="ru-RU" sz="1200" b="1" i="0" u="sng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999121"/>
                  </a:ext>
                </a:extLst>
              </a:tr>
              <a:tr h="3195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556037"/>
                  </a:ext>
                </a:extLst>
              </a:tr>
              <a:tr h="679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зарегистрированных пожаров в границах муниципального района за границами городских и сельских населенных пунктов по отношению к предыдущему году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4350"/>
                  </a:ext>
                </a:extLst>
              </a:tr>
              <a:tr h="512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населения муниципального района автоматизированной системой централизованного оповещения населения 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187224"/>
                  </a:ext>
                </a:extLst>
              </a:tr>
              <a:tr h="679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исполнения мероприятий в области гражданской обороны, защите населения и территорий от чрезвычайных ситуаций, от общего количества мероприятий Плана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492435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C5DE022-8EE9-4C2C-A562-4BDF9A2BC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5123"/>
              </p:ext>
            </p:extLst>
          </p:nvPr>
        </p:nvGraphicFramePr>
        <p:xfrm>
          <a:off x="191303" y="4916591"/>
          <a:ext cx="11788181" cy="185166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8506490">
                  <a:extLst>
                    <a:ext uri="{9D8B030D-6E8A-4147-A177-3AD203B41FA5}">
                      <a16:colId xmlns:a16="http://schemas.microsoft.com/office/drawing/2014/main" val="966827053"/>
                    </a:ext>
                  </a:extLst>
                </a:gridCol>
                <a:gridCol w="1093897">
                  <a:extLst>
                    <a:ext uri="{9D8B030D-6E8A-4147-A177-3AD203B41FA5}">
                      <a16:colId xmlns:a16="http://schemas.microsoft.com/office/drawing/2014/main" val="1291851430"/>
                    </a:ext>
                  </a:extLst>
                </a:gridCol>
                <a:gridCol w="1093897">
                  <a:extLst>
                    <a:ext uri="{9D8B030D-6E8A-4147-A177-3AD203B41FA5}">
                      <a16:colId xmlns:a16="http://schemas.microsoft.com/office/drawing/2014/main" val="2818175914"/>
                    </a:ext>
                  </a:extLst>
                </a:gridCol>
                <a:gridCol w="1093897">
                  <a:extLst>
                    <a:ext uri="{9D8B030D-6E8A-4147-A177-3AD203B41FA5}">
                      <a16:colId xmlns:a16="http://schemas.microsoft.com/office/drawing/2014/main" val="1886398029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97870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"Защита населения и территории от чрезвычайных ситуаций природного и техногенного характера, обеспечение пожарной безопасности и совершенствование системы гражданской обороны»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854,90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934,90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881,90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330444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"Управление развитием в области по делам гражданской обороны и чрезвычайным ситуациям"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17 187,40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16 970,80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11 184,20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907046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18 042,30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17 905,70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12 066,10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0509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34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B59AE2-0CD0-4C83-854A-A7CB89652F37}"/>
              </a:ext>
            </a:extLst>
          </p:cNvPr>
          <p:cNvSpPr/>
          <p:nvPr/>
        </p:nvSpPr>
        <p:spPr>
          <a:xfrm>
            <a:off x="120242" y="89749"/>
            <a:ext cx="9208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327977-5C83-41CA-B621-31804C7CBED1}"/>
              </a:ext>
            </a:extLst>
          </p:cNvPr>
          <p:cNvSpPr/>
          <p:nvPr/>
        </p:nvSpPr>
        <p:spPr>
          <a:xfrm>
            <a:off x="120242" y="16594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C597F2-195D-45FB-AD80-69D0506BA7DD}"/>
              </a:ext>
            </a:extLst>
          </p:cNvPr>
          <p:cNvSpPr/>
          <p:nvPr/>
        </p:nvSpPr>
        <p:spPr>
          <a:xfrm>
            <a:off x="120242" y="2575866"/>
            <a:ext cx="4709621" cy="206210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мер по снижению возможных потерь и ущерба, уменьшению масштабов чрезвычайных ситуаций.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Созданы условия для обеспечения безопасной жизнедеятельности населения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Обеспечено своевременное информирование и оповещение населения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1D683D-D177-4BD8-816A-2D337B0DE598}"/>
              </a:ext>
            </a:extLst>
          </p:cNvPr>
          <p:cNvSpPr/>
          <p:nvPr/>
        </p:nvSpPr>
        <p:spPr>
          <a:xfrm>
            <a:off x="163718" y="5031206"/>
            <a:ext cx="11864564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Устойчивое повседневное функционирование МКУ «Управление по делам гражданской обороны, чрезвычайных ситуаций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района», выполнение комплекса мероприятий, предусмотренного Уставом МКУ  «Управление по делам гражданской обороны, чрезвычайных ситуаций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района», направленных на реализацию полномочий по защите населения и территорий от чрезвычайных ситуаций, гражданской обороне и пожарной безопасности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64BE6D-A4DC-4CCC-9E80-172DD3CF1C65}"/>
              </a:ext>
            </a:extLst>
          </p:cNvPr>
          <p:cNvSpPr/>
          <p:nvPr/>
        </p:nvSpPr>
        <p:spPr>
          <a:xfrm>
            <a:off x="4980179" y="2452756"/>
            <a:ext cx="4059045" cy="230832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Сформирована, отвечающая современным требованиям нормативно-правовая база в области гражданской обороны.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Оптимизирована, с учетом современных угроз, обстановки, система мероприятий по защите населения, материальных и культурных ценностей от опасностей, возникающих при военных конфликтах и чрезвычайных ситуациях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FBA30A-8221-4F3D-B439-B6685F08C7FB}"/>
              </a:ext>
            </a:extLst>
          </p:cNvPr>
          <p:cNvSpPr/>
          <p:nvPr/>
        </p:nvSpPr>
        <p:spPr>
          <a:xfrm>
            <a:off x="9189540" y="2305740"/>
            <a:ext cx="2769672" cy="255454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Приняты меры к снижению  риска возникновения пожаров. Обеспечено выполнение мер по противопожарной профилактике территории; 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 среди населения высокий уровень культуры противопожарной безопасности;</a:t>
            </a:r>
          </a:p>
        </p:txBody>
      </p:sp>
    </p:spTree>
    <p:extLst>
      <p:ext uri="{BB962C8B-B14F-4D97-AF65-F5344CB8AC3E}">
        <p14:creationId xmlns:p14="http://schemas.microsoft.com/office/powerpoint/2010/main" val="4140195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88A7F0-1234-4417-9ED7-61D1AD990303}"/>
              </a:ext>
            </a:extLst>
          </p:cNvPr>
          <p:cNvSpPr/>
          <p:nvPr/>
        </p:nvSpPr>
        <p:spPr>
          <a:xfrm>
            <a:off x="111852" y="85636"/>
            <a:ext cx="9216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культуры, физической культуры, спорта и молодежной политики, досуга и отдыха детей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BBE921-88FE-443D-B752-0FDB63F50557}"/>
              </a:ext>
            </a:extLst>
          </p:cNvPr>
          <p:cNvSpPr/>
          <p:nvPr/>
        </p:nvSpPr>
        <p:spPr>
          <a:xfrm>
            <a:off x="111852" y="1285965"/>
            <a:ext cx="11968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Цели: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-развитие культурного потенциала каждого жителя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характеризующееся сохранением уровня удовлетворенности населения качеством предоставляемых услуг в сфере культуры – 100 %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-развитие гармонично развитой личности, развитие читательской активности посредством повышения охвата библиотечным обслуживанием  не менее 40 % населения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-реализация потенциала каждого жителя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развитие его талантов, воспитание социально-ответственной личности посредством повышения доли молодых людей, привлеченных к участию в молодёжных проектах, программах, мероприятиях до 75%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-укрепление здоровья жителей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характеризующееся повышением доли людей, систематически занимающихся физической культурой и спортом свыше 70% к 2030 году;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укрепление здоровья и формирование здорового образа жизни детей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посредством увеличения охвата детей, вовлеченных в организованные формы отдыха в летний период до 80% к 2030 году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A12BA04-B9D1-471A-8DD7-8429187436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555338"/>
              </p:ext>
            </p:extLst>
          </p:nvPr>
        </p:nvGraphicFramePr>
        <p:xfrm>
          <a:off x="3238255" y="4098725"/>
          <a:ext cx="5385628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442D6-10EC-4D95-97D5-AF898BF03F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40" t="332" r="16267" b="334"/>
          <a:stretch/>
        </p:blipFill>
        <p:spPr>
          <a:xfrm>
            <a:off x="201337" y="3963621"/>
            <a:ext cx="2902590" cy="2808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194" name="Picture 2" descr="https://sun9-14.userapi.com/impg/c857220/v857220472/fe844/1WScBsiProM.jpg?size=1600x1432&amp;quality=96&amp;sign=3e2e9fcbdf613affa5599689f0b75cb3&amp;type=album">
            <a:extLst>
              <a:ext uri="{FF2B5EF4-FFF2-40B4-BE49-F238E27FC236}">
                <a16:creationId xmlns:a16="http://schemas.microsoft.com/office/drawing/2014/main" id="{C5726257-206B-4E14-8E29-29B5529A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976" y="3770130"/>
            <a:ext cx="1649506" cy="12003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FE37F8AD-A7A5-4A53-9B67-3098DCD6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803" y="5070190"/>
            <a:ext cx="3114978" cy="17021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70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D7E783-6B00-43E8-BD37-C02D8E591096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культуры, физической культуры, спорта и молодежной политики, досуга и отдыха детей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85165A1-B60E-4191-9055-1BD4DB7FA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753589"/>
              </p:ext>
            </p:extLst>
          </p:nvPr>
        </p:nvGraphicFramePr>
        <p:xfrm>
          <a:off x="143435" y="919027"/>
          <a:ext cx="11936712" cy="253689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37590">
                  <a:extLst>
                    <a:ext uri="{9D8B030D-6E8A-4147-A177-3AD203B41FA5}">
                      <a16:colId xmlns:a16="http://schemas.microsoft.com/office/drawing/2014/main" val="2727130390"/>
                    </a:ext>
                  </a:extLst>
                </a:gridCol>
                <a:gridCol w="5916908">
                  <a:extLst>
                    <a:ext uri="{9D8B030D-6E8A-4147-A177-3AD203B41FA5}">
                      <a16:colId xmlns:a16="http://schemas.microsoft.com/office/drawing/2014/main" val="3403362206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4238846722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1683036123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4214190361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511611624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249576959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216220599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659084590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04278644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270051321"/>
                    </a:ext>
                  </a:extLst>
                </a:gridCol>
              </a:tblGrid>
              <a:tr h="125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</a:t>
                      </a:r>
                      <a:r>
                        <a:rPr lang="ru-RU" sz="12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ru-RU" sz="1200" b="1" u="sng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изм</a:t>
                      </a:r>
                      <a:r>
                        <a:rPr lang="ru-RU" sz="12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                (по ОКЕИ)</a:t>
                      </a:r>
                      <a:endParaRPr lang="ru-RU" sz="12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331626"/>
                  </a:ext>
                </a:extLst>
              </a:tr>
              <a:tr h="483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3975117337"/>
                  </a:ext>
                </a:extLst>
              </a:tr>
              <a:tr h="190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населения качеством предоставляемых услуг в сфере культуры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385141797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охваченного библиотечным обслуживанием, от общего количества жителей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702522096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людей, привлеченных к участию в молодёжных проектах, программах, мероприятиях от общего количество молодёжи Слюдянского муниципального района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2840653009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людей, систематически занимающихся физической культурой и спортом, в т.ч. лиц с ОВЗ, от общего количества жителей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687986139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детей, вовлеченных в организованные формы отдыха в летний период, от общего количества несовершеннолетних, проживающих в Слюдянском муниципальном районе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417184953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338FF49-B5A7-428B-8A88-C6996EFA1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948323"/>
              </p:ext>
            </p:extLst>
          </p:nvPr>
        </p:nvGraphicFramePr>
        <p:xfrm>
          <a:off x="143435" y="3752170"/>
          <a:ext cx="4371195" cy="301405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08075">
                  <a:extLst>
                    <a:ext uri="{9D8B030D-6E8A-4147-A177-3AD203B41FA5}">
                      <a16:colId xmlns:a16="http://schemas.microsoft.com/office/drawing/2014/main" val="3368092702"/>
                    </a:ext>
                  </a:extLst>
                </a:gridCol>
                <a:gridCol w="654373">
                  <a:extLst>
                    <a:ext uri="{9D8B030D-6E8A-4147-A177-3AD203B41FA5}">
                      <a16:colId xmlns:a16="http://schemas.microsoft.com/office/drawing/2014/main" val="2230388753"/>
                    </a:ext>
                  </a:extLst>
                </a:gridCol>
                <a:gridCol w="644889">
                  <a:extLst>
                    <a:ext uri="{9D8B030D-6E8A-4147-A177-3AD203B41FA5}">
                      <a16:colId xmlns:a16="http://schemas.microsoft.com/office/drawing/2014/main" val="990949348"/>
                    </a:ext>
                  </a:extLst>
                </a:gridCol>
                <a:gridCol w="663858">
                  <a:extLst>
                    <a:ext uri="{9D8B030D-6E8A-4147-A177-3AD203B41FA5}">
                      <a16:colId xmlns:a16="http://schemas.microsoft.com/office/drawing/2014/main" val="2555512179"/>
                    </a:ext>
                  </a:extLst>
                </a:gridCol>
              </a:tblGrid>
              <a:tr h="317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0797159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"Развитие культуры"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12 593,7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12 418,0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11 919,2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9484289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"Обеспечение функционирования библиотек"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26 817,2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26 401,9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25 209,8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1884436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"Молодежная политика"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6442861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"Физическая культура"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7465426"/>
                  </a:ext>
                </a:extLst>
              </a:tr>
              <a:tr h="4720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"Досуг и отдых детей"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8 438,2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8 366,9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8 088,6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180073"/>
                  </a:ext>
                </a:extLst>
              </a:tr>
              <a:tr h="1627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50 949,1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50 286,8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48 317,6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020542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3A6E98-DDED-4CA3-89C0-71D579F75D2D}"/>
              </a:ext>
            </a:extLst>
          </p:cNvPr>
          <p:cNvSpPr/>
          <p:nvPr/>
        </p:nvSpPr>
        <p:spPr>
          <a:xfrm>
            <a:off x="4780990" y="358603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BCCE63-CBA3-4F0C-BFB5-7548719ABCAB}"/>
              </a:ext>
            </a:extLst>
          </p:cNvPr>
          <p:cNvSpPr/>
          <p:nvPr/>
        </p:nvSpPr>
        <p:spPr>
          <a:xfrm>
            <a:off x="4628589" y="4170805"/>
            <a:ext cx="508691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удовлетворенности качеством предоставления муниципальных услуг в сфере культуры посредством предоставления муниципального задания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300ECD-B66E-4DB8-9FC2-CFC3FF7BD6E3}"/>
              </a:ext>
            </a:extLst>
          </p:cNvPr>
          <p:cNvSpPr/>
          <p:nvPr/>
        </p:nvSpPr>
        <p:spPr>
          <a:xfrm>
            <a:off x="4629372" y="4958256"/>
            <a:ext cx="5086128" cy="52322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охвата библиотечным обслуживанием посредством предоставления муниципального задания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680EE7-5042-4873-AFFF-48FBE619C4D7}"/>
              </a:ext>
            </a:extLst>
          </p:cNvPr>
          <p:cNvSpPr/>
          <p:nvPr/>
        </p:nvSpPr>
        <p:spPr>
          <a:xfrm>
            <a:off x="4628589" y="5536142"/>
            <a:ext cx="5086128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охвата детей, вовлеченных в организованные формы отдыха в летний период 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96B11A-E1A5-4DFD-BE77-A6FA4F839C37}"/>
              </a:ext>
            </a:extLst>
          </p:cNvPr>
          <p:cNvSpPr/>
          <p:nvPr/>
        </p:nvSpPr>
        <p:spPr>
          <a:xfrm>
            <a:off x="4628589" y="6117159"/>
            <a:ext cx="5086128" cy="523220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доли людей, систематически занимающихся физической культурой и спортом, в т.ч. лиц с ОВЗ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4427B2-C26D-489B-A564-9D00ABC97EC6}"/>
              </a:ext>
            </a:extLst>
          </p:cNvPr>
          <p:cNvSpPr/>
          <p:nvPr/>
        </p:nvSpPr>
        <p:spPr>
          <a:xfrm>
            <a:off x="9828676" y="3962723"/>
            <a:ext cx="2190413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количества организованных и проведенных мероприятий, в т.ч. направленных на развитие патриотизма и ЗОЖ  в молодёжной среде; повышение количества добровольческих организаций, объединений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8724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41D14B-812B-4E1D-9FDC-5D433E6C6A4E}"/>
              </a:ext>
            </a:extLst>
          </p:cNvPr>
          <p:cNvSpPr/>
          <p:nvPr/>
        </p:nvSpPr>
        <p:spPr>
          <a:xfrm>
            <a:off x="134471" y="0"/>
            <a:ext cx="9197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C53C604-FBD5-470C-8ED1-9E4BF49FD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504234"/>
              </p:ext>
            </p:extLst>
          </p:nvPr>
        </p:nvGraphicFramePr>
        <p:xfrm>
          <a:off x="134471" y="830997"/>
          <a:ext cx="6302188" cy="5932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02188">
                  <a:extLst>
                    <a:ext uri="{9D8B030D-6E8A-4147-A177-3AD203B41FA5}">
                      <a16:colId xmlns:a16="http://schemas.microsoft.com/office/drawing/2014/main" val="3045842885"/>
                    </a:ext>
                  </a:extLst>
                </a:gridCol>
              </a:tblGrid>
              <a:tr h="5821686">
                <a:tc>
                  <a:txBody>
                    <a:bodyPr/>
                    <a:lstStyle/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Цели: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Повышение доступности жилья, обеспечение безопасных и комфортных условий для молодых граждан, проживающих в сельской местности к 2030 году, характеризующейся ежегодным обеспечением жильем не менее 1 семьи.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Обеспечение реализации публичных обязательств к 2030 году до 50% от потребности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Обеспечение к 2030 году социальной поддержки граждан, основанной на принципах адресности и нуждаемости, направленной на решение задач, связанных с повышением благосостояния населения в количестве не менее 300 человек к 2030 году»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Обеспечение питанием отдельных категорий детей к 2030 году до 800 чел.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Создание условий для поддержки СОНКО посредством ежегодной поддержки 2-х СОНКО до 2030 года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Профилактика социально значимых заболеваний и повышение мотивации граждан к ведению здорового образа жизни характеризующейся долей граждан, ведущих ЗОЖ не менее 65% от людей в группе риска и 100% участие в проведении мероприятий к 2030 году.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Предупреждение криминогенности среди детей и подростков и их социальная реабилитация в современном обществе, снижение уровня подростковой преступности на территории </a:t>
                      </a:r>
                      <a:r>
                        <a:rPr lang="ru-RU" sz="1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к 2030 году.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Увеличение доли доступности объектов для инвалидов и маломобильных групп населения в сфере образования к 2030 году до 80%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58" marR="19358" marT="31847" marB="318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47"/>
                  </a:ext>
                </a:extLst>
              </a:tr>
            </a:tbl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25AEA81-8F65-4964-A4EC-8A26D58F59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554968"/>
              </p:ext>
            </p:extLst>
          </p:nvPr>
        </p:nvGraphicFramePr>
        <p:xfrm>
          <a:off x="6639445" y="1040333"/>
          <a:ext cx="5385628" cy="551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965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91DFF6-F56E-4CC5-A107-4191E3ECF164}"/>
              </a:ext>
            </a:extLst>
          </p:cNvPr>
          <p:cNvSpPr/>
          <p:nvPr/>
        </p:nvSpPr>
        <p:spPr>
          <a:xfrm>
            <a:off x="134471" y="0"/>
            <a:ext cx="9197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6AE3A24-3B5A-490D-95D1-A281E3638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67772"/>
              </p:ext>
            </p:extLst>
          </p:nvPr>
        </p:nvGraphicFramePr>
        <p:xfrm>
          <a:off x="134471" y="925691"/>
          <a:ext cx="11923059" cy="583486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6517">
                  <a:extLst>
                    <a:ext uri="{9D8B030D-6E8A-4147-A177-3AD203B41FA5}">
                      <a16:colId xmlns:a16="http://schemas.microsoft.com/office/drawing/2014/main" val="3263989997"/>
                    </a:ext>
                  </a:extLst>
                </a:gridCol>
                <a:gridCol w="7485530">
                  <a:extLst>
                    <a:ext uri="{9D8B030D-6E8A-4147-A177-3AD203B41FA5}">
                      <a16:colId xmlns:a16="http://schemas.microsoft.com/office/drawing/2014/main" val="2870593545"/>
                    </a:ext>
                  </a:extLst>
                </a:gridCol>
                <a:gridCol w="502023">
                  <a:extLst>
                    <a:ext uri="{9D8B030D-6E8A-4147-A177-3AD203B41FA5}">
                      <a16:colId xmlns:a16="http://schemas.microsoft.com/office/drawing/2014/main" val="2420981313"/>
                    </a:ext>
                  </a:extLst>
                </a:gridCol>
                <a:gridCol w="403412">
                  <a:extLst>
                    <a:ext uri="{9D8B030D-6E8A-4147-A177-3AD203B41FA5}">
                      <a16:colId xmlns:a16="http://schemas.microsoft.com/office/drawing/2014/main" val="1572061600"/>
                    </a:ext>
                  </a:extLst>
                </a:gridCol>
                <a:gridCol w="421341">
                  <a:extLst>
                    <a:ext uri="{9D8B030D-6E8A-4147-A177-3AD203B41FA5}">
                      <a16:colId xmlns:a16="http://schemas.microsoft.com/office/drawing/2014/main" val="1222429252"/>
                    </a:ext>
                  </a:extLst>
                </a:gridCol>
                <a:gridCol w="412377">
                  <a:extLst>
                    <a:ext uri="{9D8B030D-6E8A-4147-A177-3AD203B41FA5}">
                      <a16:colId xmlns:a16="http://schemas.microsoft.com/office/drawing/2014/main" val="254923447"/>
                    </a:ext>
                  </a:extLst>
                </a:gridCol>
                <a:gridCol w="502023">
                  <a:extLst>
                    <a:ext uri="{9D8B030D-6E8A-4147-A177-3AD203B41FA5}">
                      <a16:colId xmlns:a16="http://schemas.microsoft.com/office/drawing/2014/main" val="52425636"/>
                    </a:ext>
                  </a:extLst>
                </a:gridCol>
                <a:gridCol w="430306">
                  <a:extLst>
                    <a:ext uri="{9D8B030D-6E8A-4147-A177-3AD203B41FA5}">
                      <a16:colId xmlns:a16="http://schemas.microsoft.com/office/drawing/2014/main" val="1624795213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val="27279766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32960253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val="542381434"/>
                    </a:ext>
                  </a:extLst>
                </a:gridCol>
              </a:tblGrid>
              <a:tr h="2288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sng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</a:t>
                      </a:r>
                      <a:r>
                        <a:rPr lang="en-US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 </a:t>
                      </a:r>
                      <a:r>
                        <a:rPr lang="ru-RU" sz="1300" u="sng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изм</a:t>
                      </a:r>
                      <a:r>
                        <a:rPr lang="en-US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                  (по ОКЕИ)</a:t>
                      </a:r>
                      <a:endParaRPr lang="ru-RU" sz="1300" b="0" i="0" u="sng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438216"/>
                  </a:ext>
                </a:extLst>
              </a:tr>
              <a:tr h="449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значе-ние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325427213"/>
                  </a:ext>
                </a:extLst>
              </a:tr>
              <a:tr h="34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семей, получивших свидетельства о праве на получение социальной выплаты на приобретение (строительство) жилого помещения, от общего количества молодых семей – участников областной программы «Молодым семьям – доступное жилье»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478100047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Почетных граждан Слюдянского муниципального района, получивших меру социальной поддержки от общего количества Почетных граждан Слюдянского района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537260553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привлеченных медицинских работников от потребности в медицинских организациях подведомственных министерству здравоохранения, расположенных на территории Слюдянского муниципального района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978010735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специалистов из числа педагогических работников в возрасте до 30 лет, обратившихся за получением выплаты от потребности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206073357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граждан, получивших адресную поддержку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143008686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(многодетных и малоимущих семей) в образовательных организациях, обеспеченных питанием от общего количества обратившихся за его получением 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650642915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(пребывающих на полном государственном обеспечении в организациях социального обслуживания) в образовательных организациях, обеспеченных питанием от общего количества обратившихся за его получением 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1747223173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поддержанных СОНКО в общей численности  СОНКО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1380884243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принявшая участие в мероприятии по профилактике социально значимых заболеваний от общего количества населения, находящегося в группе риска заболеваний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3486511164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 граждан, ведущих здоровый образ жизни от общего количества граждан в группе риска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4174620979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зарегистрированных преступлений, совершенных несовершеннолетними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060764960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человек, принявших участие в мероприятиях по профилактике социального сиротства.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885193966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 объектов в сфере образования, на которых обеспечен доступ инвалидов и маломобильных групп населения от общего количества общеобразовательных учреждений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347809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444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5DC4D26-B574-4075-A6F4-8BEEB3241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67181"/>
              </p:ext>
            </p:extLst>
          </p:nvPr>
        </p:nvGraphicFramePr>
        <p:xfrm>
          <a:off x="134471" y="703820"/>
          <a:ext cx="11923058" cy="204618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884544">
                  <a:extLst>
                    <a:ext uri="{9D8B030D-6E8A-4147-A177-3AD203B41FA5}">
                      <a16:colId xmlns:a16="http://schemas.microsoft.com/office/drawing/2014/main" val="3644821924"/>
                    </a:ext>
                  </a:extLst>
                </a:gridCol>
                <a:gridCol w="1012838">
                  <a:extLst>
                    <a:ext uri="{9D8B030D-6E8A-4147-A177-3AD203B41FA5}">
                      <a16:colId xmlns:a16="http://schemas.microsoft.com/office/drawing/2014/main" val="3493483568"/>
                    </a:ext>
                  </a:extLst>
                </a:gridCol>
                <a:gridCol w="1012838">
                  <a:extLst>
                    <a:ext uri="{9D8B030D-6E8A-4147-A177-3AD203B41FA5}">
                      <a16:colId xmlns:a16="http://schemas.microsoft.com/office/drawing/2014/main" val="972682453"/>
                    </a:ext>
                  </a:extLst>
                </a:gridCol>
                <a:gridCol w="1012838">
                  <a:extLst>
                    <a:ext uri="{9D8B030D-6E8A-4147-A177-3AD203B41FA5}">
                      <a16:colId xmlns:a16="http://schemas.microsoft.com/office/drawing/2014/main" val="2454029273"/>
                    </a:ext>
                  </a:extLst>
                </a:gridCol>
              </a:tblGrid>
              <a:tr h="263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3778568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"Молодым семьям-доступное жилье"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1 755,6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1 755,6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931912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«Реализация публичных нормативных обязательств и социальных выплат»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2 553,8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1 956,7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2 553,8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2611136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«Адресная поддержка отдельных категорий граждан»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9 197,5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10 792,6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10 795,5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8854960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«Обеспечение питанием отдельных категорий детей»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8 933,5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8 933,5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8 933,5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127309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«Создание условий для развития деятельности СОНКО»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2184653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«Профилактика социально-значимых заболеваний и поддержка ЗОЖ»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8941636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6. «Профилактика безнадзорности  и правонарушений несовершеннолетних»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6413126"/>
                  </a:ext>
                </a:extLst>
              </a:tr>
              <a:tr h="93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23 489,3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25 492,9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26 842,9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7240396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1C55C2-033A-4913-BFD0-5361BC58F80C}"/>
              </a:ext>
            </a:extLst>
          </p:cNvPr>
          <p:cNvSpPr/>
          <p:nvPr/>
        </p:nvSpPr>
        <p:spPr>
          <a:xfrm>
            <a:off x="134471" y="0"/>
            <a:ext cx="9197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730DD7-1298-462F-A24E-1E651D17D38A}"/>
              </a:ext>
            </a:extLst>
          </p:cNvPr>
          <p:cNvSpPr/>
          <p:nvPr/>
        </p:nvSpPr>
        <p:spPr>
          <a:xfrm>
            <a:off x="67347" y="26489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7530CA-7669-4D38-A84E-215995BC4FDD}"/>
              </a:ext>
            </a:extLst>
          </p:cNvPr>
          <p:cNvSpPr/>
          <p:nvPr/>
        </p:nvSpPr>
        <p:spPr>
          <a:xfrm>
            <a:off x="9533106" y="3309880"/>
            <a:ext cx="2524423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акций, конкурсов для детей, находящихся в трудной жизненной ситуации, в социально опасном положении,  состоящих на различных видах профилактического учета, для снижения риска совершения правонарушений, преступлений, социализации несовершеннолетних в современном обществе, организации их досуговой занятости, профилактики социального сиротства, вывода семей из кризисной ситуации и недопущения изъятия детей из семьи. </a:t>
            </a:r>
            <a:endParaRPr lang="ru-RU" sz="13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C3848E-1D56-4924-92E2-D77783F2B2A1}"/>
              </a:ext>
            </a:extLst>
          </p:cNvPr>
          <p:cNvSpPr/>
          <p:nvPr/>
        </p:nvSpPr>
        <p:spPr>
          <a:xfrm>
            <a:off x="3988340" y="3325588"/>
            <a:ext cx="3955284" cy="523220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социальные выплаты гражданам в целях обеспечения жильем молодых семей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062957-9AE7-45F7-90F7-1274A4FF74B7}"/>
              </a:ext>
            </a:extLst>
          </p:cNvPr>
          <p:cNvSpPr/>
          <p:nvPr/>
        </p:nvSpPr>
        <p:spPr>
          <a:xfrm>
            <a:off x="33056" y="3210155"/>
            <a:ext cx="3921456" cy="369331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3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Поддержка Почетных граждан  путем 50% компенсации расходов на оплату ЖКУ; единовременная денежная выплата медицинским работникам, работающих в медицинских организациях, расположенных на территории Слюдянского района; дополнительная мера социальной поддержки в виде ежемесячной компенсации расходов на оплату найма (поднайма) жилого помещения для отдельных категорий медицинских работников, работающих в медицинских организациях, расположенных на территории Слюдянского района; единовременное денежное пособие молодым специалистам из числа педагогических работников в возрасте до 30 лет включительно; социальная поддержка в виде денежной компенсации по найму (аренде) жилого помещения молодым специалистам из числа педагогических работников в возрасте до 35 лет.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65C2F3-3192-40FD-B913-8225F3DCC65E}"/>
              </a:ext>
            </a:extLst>
          </p:cNvPr>
          <p:cNvSpPr/>
          <p:nvPr/>
        </p:nvSpPr>
        <p:spPr>
          <a:xfrm>
            <a:off x="4179737" y="4005843"/>
            <a:ext cx="355226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бесплатным питанием отдельных категорий обучающихся 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791E70-35AC-41EC-A40F-A18AF2B6E025}"/>
              </a:ext>
            </a:extLst>
          </p:cNvPr>
          <p:cNvSpPr/>
          <p:nvPr/>
        </p:nvSpPr>
        <p:spPr>
          <a:xfrm>
            <a:off x="6163347" y="2772481"/>
            <a:ext cx="5894182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людей с ОВЗ повышение уровня комфортности жизни посредством обеспечения беспрепятственного доступа в учреждения образования.</a:t>
            </a:r>
            <a:endParaRPr lang="ru-RU" sz="13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FBAFE1-DB3B-43D1-80C5-50FF0FD48CDC}"/>
              </a:ext>
            </a:extLst>
          </p:cNvPr>
          <p:cNvSpPr/>
          <p:nvPr/>
        </p:nvSpPr>
        <p:spPr>
          <a:xfrm>
            <a:off x="7957226" y="3309880"/>
            <a:ext cx="1481019" cy="34932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тест – полосок на определение наркотических веществ;</a:t>
            </a:r>
          </a:p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Приобретены материалы для профилактической обработки мест против распространения инфекционных заболеваний;</a:t>
            </a:r>
          </a:p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акций об отказе от вредных привычек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34AA93-A442-4ACA-8BA1-664018C9F88A}"/>
              </a:ext>
            </a:extLst>
          </p:cNvPr>
          <p:cNvSpPr/>
          <p:nvPr/>
        </p:nvSpPr>
        <p:spPr>
          <a:xfrm>
            <a:off x="3954512" y="4686098"/>
            <a:ext cx="3955284" cy="2092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Выплата адресной материальной помощи граждан, находящихся в </a:t>
            </a:r>
            <a:r>
              <a:rPr lang="ru-RU" sz="13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тжс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компенсация 30% оплаты за ЖКУ, в части электроэнергии, семьям, имеющим 4-х и более детей до 18 лет; трудовая занятость граждан в возрасте от 14 до 18 лет; оплата за бланк паспорта гражданам, попавшим в трудную жизненную ситуацию; ежемесячная выплата стипендии; ежемесячная выплата пенсии за выслугу лет в связи с прохождением муниципальной службы, замещением должности муниципальной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4432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9A0263-70F2-4829-8412-024EF386F095}"/>
              </a:ext>
            </a:extLst>
          </p:cNvPr>
          <p:cNvSpPr/>
          <p:nvPr/>
        </p:nvSpPr>
        <p:spPr>
          <a:xfrm>
            <a:off x="80681" y="107594"/>
            <a:ext cx="9565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предпринимательства и туризма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E92EC-89F8-451E-8AD1-4F5CA7D23AF1}"/>
              </a:ext>
            </a:extLst>
          </p:cNvPr>
          <p:cNvSpPr txBox="1"/>
          <p:nvPr/>
        </p:nvSpPr>
        <p:spPr>
          <a:xfrm>
            <a:off x="3119719" y="1039905"/>
            <a:ext cx="5385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 предпринимательской активности, характеризующееся ростом числа СМСП в расчете на 10 тыс. человек населения к 2030 году не менее 272,75 ед.;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туристической привлекательности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характеризующееся ростом турпотока к 2030 году до 382,2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путем создания условий для развития туризма.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A0F6AC9-81DA-4724-9E72-04B13F88C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423250"/>
              </p:ext>
            </p:extLst>
          </p:nvPr>
        </p:nvGraphicFramePr>
        <p:xfrm>
          <a:off x="3119719" y="2855787"/>
          <a:ext cx="5385628" cy="382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2B9203D-C3A6-44F5-9EBA-95BF9839F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8" y="1307923"/>
            <a:ext cx="2725504" cy="18158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25C62855-41EB-44BC-82D9-03B7EF5F6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8" y="3123805"/>
            <a:ext cx="2674315" cy="17496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ynamic-media-cdn.tripadvisor.com/media/photo-o/11/33/25/40/photo0jpg.jpg?w=900&amp;h=500&amp;s=1">
            <a:extLst>
              <a:ext uri="{FF2B5EF4-FFF2-40B4-BE49-F238E27FC236}">
                <a16:creationId xmlns:a16="http://schemas.microsoft.com/office/drawing/2014/main" id="{48FB4371-DC3E-4951-94E1-FEF71564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4939688"/>
            <a:ext cx="2657475" cy="17496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9D7EBCDC-5281-4E2D-9A79-220C7041F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114" y="4352926"/>
            <a:ext cx="3444161" cy="2324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58328229-7952-4F00-8C87-3EBBD53E2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03" y="2581275"/>
            <a:ext cx="3316772" cy="1695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sludyanka.ru/pub/img/rubrics/sludyanka_rubrics-5421/bfond.jpg">
            <a:extLst>
              <a:ext uri="{FF2B5EF4-FFF2-40B4-BE49-F238E27FC236}">
                <a16:creationId xmlns:a16="http://schemas.microsoft.com/office/drawing/2014/main" id="{C350D97C-CE46-42F6-AB58-04B2AA793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4" y="689193"/>
            <a:ext cx="2610527" cy="18158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7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855C43-9D85-4D52-9AE8-7B4508CD6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664" y="200023"/>
            <a:ext cx="5335398" cy="677227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ОБРАЗОВАНИЯ (местный бюджет)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Утверждается органами представительной власти на очередной финансовый год и плановый период.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регламентируемая законодательством РФ деятельность ОМСУ Слюдянского муниципального района (далее СМР) и иных участников бюджетного процесса в СМР по составлению и рассмотрению проекта бюджета СМР, утверждению и исполнению бюджета района, контролю за его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расходные обязательства, подлежащие исполнению в соответствующем финансовом году.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КРЕДИТ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предоставляемые бюджетом другому бюджету бюджетной системы РФ,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превышение расходов бюджета над его доходами.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межбюджетные трансферты, предоставляемые на безвозмездной и безвозвратной основе без установления направлений их использования.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средства, которые формируются на основании налоговых, неналоговых доходных источников и безвозмездных поступлений.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None/>
            </a:pPr>
            <a:r>
              <a:rPr lang="ru-RU" sz="1200" b="1" u="sng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r>
              <a:rPr lang="ru-RU" sz="1200" dirty="0">
                <a:solidFill>
                  <a:srgbClr val="54A0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поступление денежных средств в бюджет, направляемые на покрытие разницы, возникающей в результате превышения расходов бюджета на его доходами, и  погашение ранее привлеченных долговых обязательств.</a:t>
            </a:r>
          </a:p>
          <a:p>
            <a:pPr marL="0" indent="0">
              <a:buNone/>
            </a:pPr>
            <a:endParaRPr lang="ru-RU" sz="14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96F51-2AB5-449A-AAD8-F8B84256B00E}"/>
              </a:ext>
            </a:extLst>
          </p:cNvPr>
          <p:cNvSpPr txBox="1"/>
          <p:nvPr/>
        </p:nvSpPr>
        <p:spPr>
          <a:xfrm rot="16200000">
            <a:off x="-2702094" y="2921169"/>
            <a:ext cx="6419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A93D0A3-FAC2-4A23-8726-89EE99DD83B6}"/>
              </a:ext>
            </a:extLst>
          </p:cNvPr>
          <p:cNvSpPr txBox="1">
            <a:spLocks/>
          </p:cNvSpPr>
          <p:nvPr/>
        </p:nvSpPr>
        <p:spPr>
          <a:xfrm>
            <a:off x="6538432" y="209549"/>
            <a:ext cx="5335398" cy="66484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РФ другому бюджету бюджетной системы РФ.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ПОГРАММА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муниципального планирования, предоставляющий собой комплекс взаимоувязанных по задачам, срокам и ресурсам мероприятий и инструментов, реализуемых органами местного самоуправления в целях достижения целей и задач социально-экономического развития муниципального образования  определенной сфере деятельности.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НЕПРОГРАМНЫЕ РАСХОДЫ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расходные обязательства, не включенные в муниципальные программы.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 его расходами.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обусловленные законом, иным нормативным правовым актом, договором или соглашением обязанности публично-правового образования (РФ, субъекта РФ,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поступающие в бюджет денежные средства, выделяемые на определённый срок и на конкретные цели. Подлежат возврату в случае нецелевого использования или использования в не установленные сроки.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поступающие в бюджет денежные средства на условиях долевого софинансирования. Предоставляются на строго определённые цели безвозмездно.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РАСХОДЫ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ассигнования.</a:t>
            </a:r>
          </a:p>
        </p:txBody>
      </p:sp>
    </p:spTree>
    <p:extLst>
      <p:ext uri="{BB962C8B-B14F-4D97-AF65-F5344CB8AC3E}">
        <p14:creationId xmlns:p14="http://schemas.microsoft.com/office/powerpoint/2010/main" val="3269363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15A288-DE90-48F8-8218-BC0AC29A8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63475"/>
              </p:ext>
            </p:extLst>
          </p:nvPr>
        </p:nvGraphicFramePr>
        <p:xfrm>
          <a:off x="163511" y="1500366"/>
          <a:ext cx="11685591" cy="132406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8245">
                  <a:extLst>
                    <a:ext uri="{9D8B030D-6E8A-4147-A177-3AD203B41FA5}">
                      <a16:colId xmlns:a16="http://schemas.microsoft.com/office/drawing/2014/main" val="1987128707"/>
                    </a:ext>
                  </a:extLst>
                </a:gridCol>
                <a:gridCol w="4578149">
                  <a:extLst>
                    <a:ext uri="{9D8B030D-6E8A-4147-A177-3AD203B41FA5}">
                      <a16:colId xmlns:a16="http://schemas.microsoft.com/office/drawing/2014/main" val="1681920659"/>
                    </a:ext>
                  </a:extLst>
                </a:gridCol>
                <a:gridCol w="1003237">
                  <a:extLst>
                    <a:ext uri="{9D8B030D-6E8A-4147-A177-3AD203B41FA5}">
                      <a16:colId xmlns:a16="http://schemas.microsoft.com/office/drawing/2014/main" val="3421382448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2669210484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331939481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3132209861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3671905545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519034489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920582396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224413366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4281309814"/>
                    </a:ext>
                  </a:extLst>
                </a:gridCol>
              </a:tblGrid>
              <a:tr h="1637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4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13581"/>
                  </a:ext>
                </a:extLst>
              </a:tr>
              <a:tr h="327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2864955297"/>
                  </a:ext>
                </a:extLst>
              </a:tr>
              <a:tr h="218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СМСП  в расчете на 10 тыс. человек населения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260,75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264,01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264,33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267,11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269,91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272,75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1017602111"/>
                  </a:ext>
                </a:extLst>
              </a:tr>
              <a:tr h="233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Туристско-экскурсионный поток в </a:t>
                      </a:r>
                      <a:r>
                        <a:rPr lang="ru-RU" sz="14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360,3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365,7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371,1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376,6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382,2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3143511858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BA984E-3EDD-44E6-8921-07AB4DF9CB6A}"/>
              </a:ext>
            </a:extLst>
          </p:cNvPr>
          <p:cNvSpPr/>
          <p:nvPr/>
        </p:nvSpPr>
        <p:spPr>
          <a:xfrm>
            <a:off x="80681" y="107594"/>
            <a:ext cx="9565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предпринимательства и туризма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541BBE1-6391-4364-8767-6ED94907F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837538"/>
              </p:ext>
            </p:extLst>
          </p:nvPr>
        </p:nvGraphicFramePr>
        <p:xfrm>
          <a:off x="163512" y="3250690"/>
          <a:ext cx="11685590" cy="119554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618393">
                  <a:extLst>
                    <a:ext uri="{9D8B030D-6E8A-4147-A177-3AD203B41FA5}">
                      <a16:colId xmlns:a16="http://schemas.microsoft.com/office/drawing/2014/main" val="500002104"/>
                    </a:ext>
                  </a:extLst>
                </a:gridCol>
                <a:gridCol w="1036799">
                  <a:extLst>
                    <a:ext uri="{9D8B030D-6E8A-4147-A177-3AD203B41FA5}">
                      <a16:colId xmlns:a16="http://schemas.microsoft.com/office/drawing/2014/main" val="3740856269"/>
                    </a:ext>
                  </a:extLst>
                </a:gridCol>
                <a:gridCol w="1036799">
                  <a:extLst>
                    <a:ext uri="{9D8B030D-6E8A-4147-A177-3AD203B41FA5}">
                      <a16:colId xmlns:a16="http://schemas.microsoft.com/office/drawing/2014/main" val="1798305825"/>
                    </a:ext>
                  </a:extLst>
                </a:gridCol>
                <a:gridCol w="993599">
                  <a:extLst>
                    <a:ext uri="{9D8B030D-6E8A-4147-A177-3AD203B41FA5}">
                      <a16:colId xmlns:a16="http://schemas.microsoft.com/office/drawing/2014/main" val="3431094511"/>
                    </a:ext>
                  </a:extLst>
                </a:gridCol>
              </a:tblGrid>
              <a:tr h="3040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878597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«Бизнес инкубатор»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752868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«Популяризация бизнеса»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362005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«Популяризация туризма на Южном Прибайкалье»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857167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455,0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176406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BD68F9-C032-447D-B5F8-4BA4DB6A73C2}"/>
              </a:ext>
            </a:extLst>
          </p:cNvPr>
          <p:cNvSpPr/>
          <p:nvPr/>
        </p:nvSpPr>
        <p:spPr>
          <a:xfrm>
            <a:off x="276226" y="5351662"/>
            <a:ext cx="3875090" cy="107721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оказываемых туристических услуг и инфраструктуры, увеличение туристско-экскурсионного потока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981BA3-0B4B-4447-B8B4-5665110981B5}"/>
              </a:ext>
            </a:extLst>
          </p:cNvPr>
          <p:cNvSpPr/>
          <p:nvPr/>
        </p:nvSpPr>
        <p:spPr>
          <a:xfrm>
            <a:off x="382585" y="45002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E49139-69DA-4824-832E-CE8F8433E2EF}"/>
              </a:ext>
            </a:extLst>
          </p:cNvPr>
          <p:cNvSpPr/>
          <p:nvPr/>
        </p:nvSpPr>
        <p:spPr>
          <a:xfrm>
            <a:off x="4276725" y="5146560"/>
            <a:ext cx="77343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предпринимательской среды, рост количества СМСП, что соответственно приведет к росту выручки и налоговых отчислений в бюджеты всех уровней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16D0A7-5DEA-42B6-93D2-40AFCF7789F6}"/>
              </a:ext>
            </a:extLst>
          </p:cNvPr>
          <p:cNvSpPr/>
          <p:nvPr/>
        </p:nvSpPr>
        <p:spPr>
          <a:xfrm>
            <a:off x="4276725" y="5890271"/>
            <a:ext cx="7238999" cy="83099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финансовой грамотности школьников, создание благоприятных условий для развития навыков ведения начального этапа бизнеса, открытие собственного бизнеса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32447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6A513D-BEFD-45AA-BA26-452E98AF5B71}"/>
              </a:ext>
            </a:extLst>
          </p:cNvPr>
          <p:cNvSpPr/>
          <p:nvPr/>
        </p:nvSpPr>
        <p:spPr>
          <a:xfrm>
            <a:off x="161924" y="95935"/>
            <a:ext cx="9286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сельского хозяйства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06A3EA-346C-4839-9833-AAF6C4453409}"/>
              </a:ext>
            </a:extLst>
          </p:cNvPr>
          <p:cNvSpPr/>
          <p:nvPr/>
        </p:nvSpPr>
        <p:spPr>
          <a:xfrm>
            <a:off x="112247" y="926932"/>
            <a:ext cx="9012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</a:p>
          <a:p>
            <a:pPr lvl="0"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обеспечить устойчивое развитие сельских территорий, характеризующееся увеличением производства объема сельскохозяйственной продукцией на 25 % по отношению к уровню 2021 года;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создать 3 субъекта инновационной деятельности в сфере агробизнес образования.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7A14D39-4F53-4A4A-8337-C981ACEEA8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558974"/>
              </p:ext>
            </p:extLst>
          </p:nvPr>
        </p:nvGraphicFramePr>
        <p:xfrm>
          <a:off x="3119719" y="2004150"/>
          <a:ext cx="5767106" cy="467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s://sun9-39.userapi.com/impg/SpgTqnbhEweabicJH7Eadi69eX1Y-1GK9gVqFQ/RFDZuVdoBqA.jpg?size=1280x720&amp;quality=96&amp;sign=5ba97f569b39260ee3d615067a144977&amp;type=album">
            <a:extLst>
              <a:ext uri="{FF2B5EF4-FFF2-40B4-BE49-F238E27FC236}">
                <a16:creationId xmlns:a16="http://schemas.microsoft.com/office/drawing/2014/main" id="{565391E5-9F83-4C1A-8C3D-1B3B4808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4800600"/>
            <a:ext cx="2914650" cy="17335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7.userapi.com/impg/gELhezoxlK6sb7lAvSOAjGSPcjSnN4W5lsfXCw/XEM_mJ3_gw4.jpg?size=1280x720&amp;quality=96&amp;sign=50f595c6360d030eaa3ed5ccb15bf7de&amp;type=album">
            <a:extLst>
              <a:ext uri="{FF2B5EF4-FFF2-40B4-BE49-F238E27FC236}">
                <a16:creationId xmlns:a16="http://schemas.microsoft.com/office/drawing/2014/main" id="{19E2165B-A4C6-4F28-8AAE-4599E97F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2904931"/>
            <a:ext cx="2914651" cy="17335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get-entity_search/10767883/994377627/S600xU_2x">
            <a:extLst>
              <a:ext uri="{FF2B5EF4-FFF2-40B4-BE49-F238E27FC236}">
                <a16:creationId xmlns:a16="http://schemas.microsoft.com/office/drawing/2014/main" id="{499DB39C-CA55-4B6B-AE72-F9634735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482472"/>
            <a:ext cx="2819401" cy="23812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res.cloudinary.com/djpdvfkdg/image/fetch/c_limit/http:/www.ogirk.ru/wp-content/uploads/post/2022/05/nasha-produkcija-scaled.jpg">
            <a:extLst>
              <a:ext uri="{FF2B5EF4-FFF2-40B4-BE49-F238E27FC236}">
                <a16:creationId xmlns:a16="http://schemas.microsoft.com/office/drawing/2014/main" id="{4F62C54B-AA64-44EC-81E4-939C2437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26358"/>
            <a:ext cx="2743200" cy="2057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es.cloudinary.com/djpdvfkdg/image/fetch/c_limit/http:/www.ogirk.ru/wp-content/uploads/post/2022/05/plemennoj-skot-scaled.jpg">
            <a:extLst>
              <a:ext uri="{FF2B5EF4-FFF2-40B4-BE49-F238E27FC236}">
                <a16:creationId xmlns:a16="http://schemas.microsoft.com/office/drawing/2014/main" id="{4AEE4E99-B79A-4BC5-B150-7C53E23F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0" y="2287326"/>
            <a:ext cx="2783354" cy="18558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3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47B8BD-ABBB-47D3-93DA-EBC14C063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368835"/>
              </p:ext>
            </p:extLst>
          </p:nvPr>
        </p:nvGraphicFramePr>
        <p:xfrm>
          <a:off x="161924" y="832536"/>
          <a:ext cx="11820530" cy="127809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69087">
                  <a:extLst>
                    <a:ext uri="{9D8B030D-6E8A-4147-A177-3AD203B41FA5}">
                      <a16:colId xmlns:a16="http://schemas.microsoft.com/office/drawing/2014/main" val="852031966"/>
                    </a:ext>
                  </a:extLst>
                </a:gridCol>
                <a:gridCol w="5129660">
                  <a:extLst>
                    <a:ext uri="{9D8B030D-6E8A-4147-A177-3AD203B41FA5}">
                      <a16:colId xmlns:a16="http://schemas.microsoft.com/office/drawing/2014/main" val="1154827042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109404248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125466279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4001874600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76821938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70924878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526661453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420979247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4043764110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581748314"/>
                    </a:ext>
                  </a:extLst>
                </a:gridCol>
              </a:tblGrid>
              <a:tr h="2614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(по ОКЕИ)</a:t>
                      </a:r>
                      <a:endParaRPr lang="ru-RU" sz="13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983758"/>
                  </a:ext>
                </a:extLst>
              </a:tr>
              <a:tr h="39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3417728966"/>
                  </a:ext>
                </a:extLst>
              </a:tr>
              <a:tr h="261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Индекс производства продукции сельского хозяйства по отношению к 2021 года 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102,9 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103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2423714617"/>
                  </a:ext>
                </a:extLst>
              </a:tr>
              <a:tr h="133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инновационной деятельности 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 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31262685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E6D73C-997A-4F8F-A4FD-6AA2827BBC4D}"/>
              </a:ext>
            </a:extLst>
          </p:cNvPr>
          <p:cNvSpPr/>
          <p:nvPr/>
        </p:nvSpPr>
        <p:spPr>
          <a:xfrm>
            <a:off x="85726" y="-24187"/>
            <a:ext cx="9505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сельского хозяйства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836339F-5BC4-427D-8394-76C9AB5B8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97079"/>
              </p:ext>
            </p:extLst>
          </p:nvPr>
        </p:nvGraphicFramePr>
        <p:xfrm>
          <a:off x="161924" y="2504085"/>
          <a:ext cx="11725274" cy="139952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065762">
                  <a:extLst>
                    <a:ext uri="{9D8B030D-6E8A-4147-A177-3AD203B41FA5}">
                      <a16:colId xmlns:a16="http://schemas.microsoft.com/office/drawing/2014/main" val="3923863686"/>
                    </a:ext>
                  </a:extLst>
                </a:gridCol>
                <a:gridCol w="886504">
                  <a:extLst>
                    <a:ext uri="{9D8B030D-6E8A-4147-A177-3AD203B41FA5}">
                      <a16:colId xmlns:a16="http://schemas.microsoft.com/office/drawing/2014/main" val="3018810700"/>
                    </a:ext>
                  </a:extLst>
                </a:gridCol>
                <a:gridCol w="886504">
                  <a:extLst>
                    <a:ext uri="{9D8B030D-6E8A-4147-A177-3AD203B41FA5}">
                      <a16:colId xmlns:a16="http://schemas.microsoft.com/office/drawing/2014/main" val="3359800556"/>
                    </a:ext>
                  </a:extLst>
                </a:gridCol>
                <a:gridCol w="886504">
                  <a:extLst>
                    <a:ext uri="{9D8B030D-6E8A-4147-A177-3AD203B41FA5}">
                      <a16:colId xmlns:a16="http://schemas.microsoft.com/office/drawing/2014/main" val="2384210707"/>
                    </a:ext>
                  </a:extLst>
                </a:gridCol>
              </a:tblGrid>
              <a:tr h="362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ctr"/>
                </a:tc>
                <a:extLst>
                  <a:ext uri="{0D108BD9-81ED-4DB2-BD59-A6C34878D82A}">
                    <a16:rowId xmlns:a16="http://schemas.microsoft.com/office/drawing/2014/main" val="3305322769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"Инфраструктурное развитие садоводческих и огороднических некоммерческих товариществ"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val="1314460738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"Реализация программ развития школ агробизнес образования"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val="1485936704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"Развитие отрасли растениеводства и переработки плодово-ягодного сырья"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3 927,9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val="4013336442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программных мероприятий и исполнение государственных полномочий"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val="2866182732"/>
                  </a:ext>
                </a:extLst>
              </a:tr>
              <a:tr h="156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9 412,9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4 885,0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4 985,0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97" marR="9197" marT="9197" marB="0" anchor="b"/>
                </a:tc>
                <a:extLst>
                  <a:ext uri="{0D108BD9-81ED-4DB2-BD59-A6C34878D82A}">
                    <a16:rowId xmlns:a16="http://schemas.microsoft.com/office/drawing/2014/main" val="77680540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0C118F-9755-4172-B385-3CB620CB493B}"/>
              </a:ext>
            </a:extLst>
          </p:cNvPr>
          <p:cNvSpPr/>
          <p:nvPr/>
        </p:nvSpPr>
        <p:spPr>
          <a:xfrm>
            <a:off x="161924" y="41047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71BD6D-24D0-43FF-B6E2-5E793B78BED9}"/>
              </a:ext>
            </a:extLst>
          </p:cNvPr>
          <p:cNvSpPr/>
          <p:nvPr/>
        </p:nvSpPr>
        <p:spPr>
          <a:xfrm>
            <a:off x="85726" y="4909098"/>
            <a:ext cx="3238500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увеличить количество раз использования 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бионапитка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цикличном 10-дневном меню образовательных учреждений, а так же расширить ассортимент напитков за счет использования овощного сырья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AC6076-E8C1-4873-878D-706177C40F82}"/>
              </a:ext>
            </a:extLst>
          </p:cNvPr>
          <p:cNvSpPr/>
          <p:nvPr/>
        </p:nvSpPr>
        <p:spPr>
          <a:xfrm>
            <a:off x="3362327" y="4840313"/>
            <a:ext cx="4057649" cy="107721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Улучшено материально-техническое оснащение региональных пилотных площадок в сфере агробизнес образования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4AECAB-DBE4-48A4-89C0-CFCBCB759E9D}"/>
              </a:ext>
            </a:extLst>
          </p:cNvPr>
          <p:cNvSpPr/>
          <p:nvPr/>
        </p:nvSpPr>
        <p:spPr>
          <a:xfrm>
            <a:off x="3362327" y="5931068"/>
            <a:ext cx="4057649" cy="83099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Улучшена инженерная инфраструктура садоводческих некоммерческих товариществ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FE00CF-3DAC-4B4D-A5C6-46E073609442}"/>
              </a:ext>
            </a:extLst>
          </p:cNvPr>
          <p:cNvSpPr/>
          <p:nvPr/>
        </p:nvSpPr>
        <p:spPr>
          <a:xfrm>
            <a:off x="7510462" y="4361408"/>
            <a:ext cx="4595812" cy="1077218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и внедрение инновационных технологий в сфере агробизнес-образования в образовательную среду по приоритетным направлениям согласно Программ развития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2D8BC5-4BF9-470F-BE07-B59123A54E96}"/>
              </a:ext>
            </a:extLst>
          </p:cNvPr>
          <p:cNvSpPr/>
          <p:nvPr/>
        </p:nvSpPr>
        <p:spPr>
          <a:xfrm>
            <a:off x="7510462" y="5478485"/>
            <a:ext cx="4595812" cy="1246495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Популяризирована  инновационная деятельность в сфере агробизнес-образования и получены компетенции в инновационной деятельности сфере агропромышленного комплекса учащимися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агробизнесобразования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4091807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817D78-6D96-48B4-9DC4-85EE3D3CC812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DA7263-2A04-46D8-BE97-900266782081}"/>
              </a:ext>
            </a:extLst>
          </p:cNvPr>
          <p:cNvSpPr/>
          <p:nvPr/>
        </p:nvSpPr>
        <p:spPr>
          <a:xfrm>
            <a:off x="66674" y="1013639"/>
            <a:ext cx="4095750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доступности качества общего образования детей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районе, обеспечение доступности занятий физической культурой и спортом, устойчивое развитие территории за счет обеспечения актуализации к 2030 году 100% документов территориального планирования и градостроительного зонирования,  предполагающих совершенствование системы расселения, застройки, благоустройства населенных пунктов, их инженерной, транспортной и социальной инфраструктур, рационального природопользования, охраны и использования объектов культурного наследия, сохранения и улучшения окружающей природной среды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 сельских поселений, ежегодное обеспечение бесперебойного и безопасного функционирования дорожного движения на автомобильных дорогах общего пользования местного значения, сохранение и восстановление природной среды, обеспечение качества окружающей среды, необходимое для благоприятной жизни человека и устойчивого развития экономики, повышение энергетической эффективности систем инженерно-технического обеспечения, обеспечение доступности и качества транспортных услуг.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E415F8E-C45E-4877-ADB8-9A0CC0001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540018"/>
              </p:ext>
            </p:extLst>
          </p:nvPr>
        </p:nvGraphicFramePr>
        <p:xfrm>
          <a:off x="4243669" y="1013639"/>
          <a:ext cx="4805081" cy="5693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https://avatars.mds.yandex.net/get-altay/492546/2a0000015eb41640fbdd5334ce017d4cdaf9/L">
            <a:extLst>
              <a:ext uri="{FF2B5EF4-FFF2-40B4-BE49-F238E27FC236}">
                <a16:creationId xmlns:a16="http://schemas.microsoft.com/office/drawing/2014/main" id="{CB942B55-A9C0-4F2A-A843-D3F9DFD6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995" y="1013639"/>
            <a:ext cx="2966754" cy="126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xn----7sbgmb5alfjdwc.xn--p1ai/sites/default/files/images/25_06_2020/3D_maket_school_site.jpg">
            <a:extLst>
              <a:ext uri="{FF2B5EF4-FFF2-40B4-BE49-F238E27FC236}">
                <a16:creationId xmlns:a16="http://schemas.microsoft.com/office/drawing/2014/main" id="{B3BB357F-63CE-4CF8-8ABD-06CFFF72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995" y="2317403"/>
            <a:ext cx="2966754" cy="22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432E7394-24E0-4AE1-9EBC-BC0D485B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71" y="4581525"/>
            <a:ext cx="2931177" cy="21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40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47E19C-3ADE-40F7-AC58-88C0B2F394CA}"/>
              </a:ext>
            </a:extLst>
          </p:cNvPr>
          <p:cNvSpPr/>
          <p:nvPr/>
        </p:nvSpPr>
        <p:spPr>
          <a:xfrm>
            <a:off x="0" y="-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E7DE1EF-AA31-42CC-A864-EB5B37944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922540"/>
              </p:ext>
            </p:extLst>
          </p:nvPr>
        </p:nvGraphicFramePr>
        <p:xfrm>
          <a:off x="57150" y="680971"/>
          <a:ext cx="12077699" cy="617702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2427">
                  <a:extLst>
                    <a:ext uri="{9D8B030D-6E8A-4147-A177-3AD203B41FA5}">
                      <a16:colId xmlns:a16="http://schemas.microsoft.com/office/drawing/2014/main" val="2110874256"/>
                    </a:ext>
                  </a:extLst>
                </a:gridCol>
                <a:gridCol w="6762750">
                  <a:extLst>
                    <a:ext uri="{9D8B030D-6E8A-4147-A177-3AD203B41FA5}">
                      <a16:colId xmlns:a16="http://schemas.microsoft.com/office/drawing/2014/main" val="1976454931"/>
                    </a:ext>
                  </a:extLst>
                </a:gridCol>
                <a:gridCol w="735329">
                  <a:extLst>
                    <a:ext uri="{9D8B030D-6E8A-4147-A177-3AD203B41FA5}">
                      <a16:colId xmlns:a16="http://schemas.microsoft.com/office/drawing/2014/main" val="4293825273"/>
                    </a:ext>
                  </a:extLst>
                </a:gridCol>
                <a:gridCol w="613470">
                  <a:extLst>
                    <a:ext uri="{9D8B030D-6E8A-4147-A177-3AD203B41FA5}">
                      <a16:colId xmlns:a16="http://schemas.microsoft.com/office/drawing/2014/main" val="3453162063"/>
                    </a:ext>
                  </a:extLst>
                </a:gridCol>
                <a:gridCol w="680026">
                  <a:extLst>
                    <a:ext uri="{9D8B030D-6E8A-4147-A177-3AD203B41FA5}">
                      <a16:colId xmlns:a16="http://schemas.microsoft.com/office/drawing/2014/main" val="3786701808"/>
                    </a:ext>
                  </a:extLst>
                </a:gridCol>
                <a:gridCol w="470231">
                  <a:extLst>
                    <a:ext uri="{9D8B030D-6E8A-4147-A177-3AD203B41FA5}">
                      <a16:colId xmlns:a16="http://schemas.microsoft.com/office/drawing/2014/main" val="3510035984"/>
                    </a:ext>
                  </a:extLst>
                </a:gridCol>
                <a:gridCol w="508030">
                  <a:extLst>
                    <a:ext uri="{9D8B030D-6E8A-4147-A177-3AD203B41FA5}">
                      <a16:colId xmlns:a16="http://schemas.microsoft.com/office/drawing/2014/main" val="4089583743"/>
                    </a:ext>
                  </a:extLst>
                </a:gridCol>
                <a:gridCol w="517616">
                  <a:extLst>
                    <a:ext uri="{9D8B030D-6E8A-4147-A177-3AD203B41FA5}">
                      <a16:colId xmlns:a16="http://schemas.microsoft.com/office/drawing/2014/main" val="2727906656"/>
                    </a:ext>
                  </a:extLst>
                </a:gridCol>
                <a:gridCol w="498444">
                  <a:extLst>
                    <a:ext uri="{9D8B030D-6E8A-4147-A177-3AD203B41FA5}">
                      <a16:colId xmlns:a16="http://schemas.microsoft.com/office/drawing/2014/main" val="4007133318"/>
                    </a:ext>
                  </a:extLst>
                </a:gridCol>
                <a:gridCol w="488859">
                  <a:extLst>
                    <a:ext uri="{9D8B030D-6E8A-4147-A177-3AD203B41FA5}">
                      <a16:colId xmlns:a16="http://schemas.microsoft.com/office/drawing/2014/main" val="2620976279"/>
                    </a:ext>
                  </a:extLst>
                </a:gridCol>
                <a:gridCol w="450517">
                  <a:extLst>
                    <a:ext uri="{9D8B030D-6E8A-4147-A177-3AD203B41FA5}">
                      <a16:colId xmlns:a16="http://schemas.microsoft.com/office/drawing/2014/main" val="2941316759"/>
                    </a:ext>
                  </a:extLst>
                </a:gridCol>
              </a:tblGrid>
              <a:tr h="2643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(по ОКЕИ)</a:t>
                      </a:r>
                      <a:endParaRPr lang="ru-RU" sz="1200" b="0" i="0" u="sng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984906"/>
                  </a:ext>
                </a:extLst>
              </a:tr>
              <a:tr h="98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4063792431"/>
                  </a:ext>
                </a:extLst>
              </a:tr>
              <a:tr h="456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введенных новых мест в муниципальных образовательных организациях в </a:t>
                      </a:r>
                      <a:r>
                        <a:rPr lang="ru-RU" sz="12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2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 к прогнозируемой потребности в новых местах в образовательных организациях в </a:t>
                      </a:r>
                      <a:r>
                        <a:rPr lang="ru-RU" sz="12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2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районе</a:t>
                      </a:r>
                      <a:endParaRPr lang="ru-RU" sz="120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3109783706"/>
                  </a:ext>
                </a:extLst>
              </a:tr>
              <a:tr h="155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242255037"/>
                  </a:ext>
                </a:extLst>
              </a:tr>
              <a:tr h="757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поселений, имеющих актуализированные документы градостроительной деятельности, подготовленной документации по планировке территории,  поставленных границ населенных пунктов и территориальных зон на государственный кадастровый учет, кадастровых кварталов, в отношении которых выполнены комплексные кадастровые работы к общей численности сельских поселений на территории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1004834910"/>
                  </a:ext>
                </a:extLst>
              </a:tr>
              <a:tr h="607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 на территориях сельских поселений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района, приведенных в нормативное состояние от общей протяженности автомобильных дорог местного значения на территориях сельских поселений, подлежащих приведению в нормативное состояние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515968143"/>
                  </a:ext>
                </a:extLst>
              </a:tr>
              <a:tr h="607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мероприятий по выявлению и оценке объектов накопленного вреда окружающей среде и (или) организации работ по ликвидации накопленного вреда окружающей среде и иных мероприятий по предотвращению и (или) снижению негативного воздействия хозяйственной и иной деятельности на окружающую среду от общего количества плановых мероприятий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3539477982"/>
                  </a:ext>
                </a:extLst>
              </a:tr>
              <a:tr h="456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построенных гидротехнических сооружений в целях защищенности населения и объектов экономики от негативного воздействия вод от общего количества планируемых к строительству гидротехнических сооружений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161277588"/>
                  </a:ext>
                </a:extLst>
              </a:tr>
              <a:tr h="456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потребляемых муниципальными учреждениями тепловой энергии, электрической энергии и воды, приобретаемых по приборам учета, в общем объеме потребляемых тепловой энергии, электрической энергии и воды муниципальными учреждениями на территории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2798853008"/>
                  </a:ext>
                </a:extLst>
              </a:tr>
              <a:tr h="155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Темпы замены инженерно-технической инфраструктуры по отношению к  2024 году 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2152222074"/>
                  </a:ext>
                </a:extLst>
              </a:tr>
              <a:tr h="305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Слюдянского района, имеющая транспортную автомобильную доступность до районного центра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98,3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2899127291"/>
                  </a:ext>
                </a:extLst>
              </a:tr>
              <a:tr h="305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маршрутов регулярных перевозок по регулируемым тарифам в общем количестве маршрутов регулярных перевозок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897950483"/>
                  </a:ext>
                </a:extLst>
              </a:tr>
              <a:tr h="305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парка подвижного состава автомобильного транспорта общего пользования, оборудованного для перевозки маломобильных граждан 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/>
                </a:tc>
                <a:extLst>
                  <a:ext uri="{0D108BD9-81ED-4DB2-BD59-A6C34878D82A}">
                    <a16:rowId xmlns:a16="http://schemas.microsoft.com/office/drawing/2014/main" val="947407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58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EE9D49-CC8B-469B-8923-87792CE272B5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17756FC-7366-465C-9D6F-501CE96EE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29056"/>
              </p:ext>
            </p:extLst>
          </p:nvPr>
        </p:nvGraphicFramePr>
        <p:xfrm>
          <a:off x="134937" y="954822"/>
          <a:ext cx="11961811" cy="195474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9267054">
                  <a:extLst>
                    <a:ext uri="{9D8B030D-6E8A-4147-A177-3AD203B41FA5}">
                      <a16:colId xmlns:a16="http://schemas.microsoft.com/office/drawing/2014/main" val="3323808897"/>
                    </a:ext>
                  </a:extLst>
                </a:gridCol>
                <a:gridCol w="949289">
                  <a:extLst>
                    <a:ext uri="{9D8B030D-6E8A-4147-A177-3AD203B41FA5}">
                      <a16:colId xmlns:a16="http://schemas.microsoft.com/office/drawing/2014/main" val="2612243996"/>
                    </a:ext>
                  </a:extLst>
                </a:gridCol>
                <a:gridCol w="872734">
                  <a:extLst>
                    <a:ext uri="{9D8B030D-6E8A-4147-A177-3AD203B41FA5}">
                      <a16:colId xmlns:a16="http://schemas.microsoft.com/office/drawing/2014/main" val="140438658"/>
                    </a:ext>
                  </a:extLst>
                </a:gridCol>
                <a:gridCol w="872734">
                  <a:extLst>
                    <a:ext uri="{9D8B030D-6E8A-4147-A177-3AD203B41FA5}">
                      <a16:colId xmlns:a16="http://schemas.microsoft.com/office/drawing/2014/main" val="308682612"/>
                    </a:ext>
                  </a:extLst>
                </a:gridCol>
              </a:tblGrid>
              <a:tr h="3120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534008436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"Школа на 725 мест в микрорайоне "Рудоуправление" г.Слюдянка"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149 879,5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val="296688956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"Спортивно-оздоровительный комплекс в г.Слюдянка (I, II этапы строительства)"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val="2878300301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"Дорожная деятельность"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86 275,2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44 795,8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45 192,1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val="2984072754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"Охрана окружающей среды"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2 706,5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2 815,5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2 927,5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val="208364891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"Жилищно-коммунальное хозяйство, энергосбережение и повышение энергетической эффективности"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val="364893552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"Повышение транспортной доступности"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5 481,9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5 181,9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5 181,9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val="1193783624"/>
                  </a:ext>
                </a:extLst>
              </a:tr>
              <a:tr h="140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247 643,1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53 993,2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54 501,5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b"/>
                </a:tc>
                <a:extLst>
                  <a:ext uri="{0D108BD9-81ED-4DB2-BD59-A6C34878D82A}">
                    <a16:rowId xmlns:a16="http://schemas.microsoft.com/office/drawing/2014/main" val="253871161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B3D037-6987-4D8E-B881-F3486F639865}"/>
              </a:ext>
            </a:extLst>
          </p:cNvPr>
          <p:cNvSpPr/>
          <p:nvPr/>
        </p:nvSpPr>
        <p:spPr>
          <a:xfrm>
            <a:off x="66674" y="28109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4F49D3-3362-445D-A19F-32D7BAE5FC61}"/>
              </a:ext>
            </a:extLst>
          </p:cNvPr>
          <p:cNvSpPr/>
          <p:nvPr/>
        </p:nvSpPr>
        <p:spPr>
          <a:xfrm>
            <a:off x="134936" y="3457264"/>
            <a:ext cx="5313363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дополнительных мест обеспечит возможность детям получать качественное образование в условиях, отвечающих современным требованиям, независимо от места проживания ребенка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2B3866-9B96-4346-9024-ABEA3CB44732}"/>
              </a:ext>
            </a:extLst>
          </p:cNvPr>
          <p:cNvSpPr/>
          <p:nvPr/>
        </p:nvSpPr>
        <p:spPr>
          <a:xfrm>
            <a:off x="114298" y="4602599"/>
            <a:ext cx="5313364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Повысить уровень обеспеченности граждан спортивными сооружениями исходя из единовременной пропускной способности объектов спорта до 60%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DC2D7A-0B56-47AB-9084-8DEF0A3FF1C9}"/>
              </a:ext>
            </a:extLst>
          </p:cNvPr>
          <p:cNvSpPr/>
          <p:nvPr/>
        </p:nvSpPr>
        <p:spPr>
          <a:xfrm>
            <a:off x="66674" y="5994142"/>
            <a:ext cx="5381625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marL="95250" marR="95250">
              <a:spcAft>
                <a:spcPts val="0"/>
              </a:spcAft>
            </a:pP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Выполнены работы по повышению качества дорожной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сети,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уличной сети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3A308F-65CE-420C-8B2F-E6EFA355C12B}"/>
              </a:ext>
            </a:extLst>
          </p:cNvPr>
          <p:cNvSpPr/>
          <p:nvPr/>
        </p:nvSpPr>
        <p:spPr>
          <a:xfrm>
            <a:off x="5751513" y="3481537"/>
            <a:ext cx="6096000" cy="954107"/>
          </a:xfrm>
          <a:prstGeom prst="rect">
            <a:avLst/>
          </a:prstGeom>
          <a:solidFill>
            <a:srgbClr val="99CCFF"/>
          </a:solidFill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мероприятий по ликвидации и предупреждению несанкционированного складирования отходов на территориях муниципальных образований, озеленению территорий муниципальных образований, охране лесов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F431C2-C34B-4BF8-9814-C091ECA19C1B}"/>
              </a:ext>
            </a:extLst>
          </p:cNvPr>
          <p:cNvSpPr/>
          <p:nvPr/>
        </p:nvSpPr>
        <p:spPr>
          <a:xfrm>
            <a:off x="5751514" y="4648765"/>
            <a:ext cx="6096000" cy="138499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 мест (площадок) накопления твердых коммунальных отходов, транспортирование твердых коммунальных отходов от мест их накопления и сбора до объектов, используемых для сортировки и захоронения твердых коммунальных отходов, оценка экономической эффективности и разработка ПСД на строительство защитных сооружений от негативного воздействия вод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A08512-1F32-484D-A7B9-E6C7F0F85C78}"/>
              </a:ext>
            </a:extLst>
          </p:cNvPr>
          <p:cNvSpPr/>
          <p:nvPr/>
        </p:nvSpPr>
        <p:spPr>
          <a:xfrm>
            <a:off x="5751512" y="6171412"/>
            <a:ext cx="609599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энергетической эффективности объектов социальной сферы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D858F2-BD41-4AA5-9BBA-25F64A09C591}"/>
              </a:ext>
            </a:extLst>
          </p:cNvPr>
          <p:cNvSpPr/>
          <p:nvPr/>
        </p:nvSpPr>
        <p:spPr>
          <a:xfrm>
            <a:off x="134937" y="5532492"/>
            <a:ext cx="529272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доступность и качество транспортных услуг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10525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E0592C-1FC8-417E-997E-55B3C1C0F3DA}"/>
              </a:ext>
            </a:extLst>
          </p:cNvPr>
          <p:cNvSpPr/>
          <p:nvPr/>
        </p:nvSpPr>
        <p:spPr>
          <a:xfrm>
            <a:off x="247650" y="119360"/>
            <a:ext cx="901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"Организация муниципального управления в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1E65E4-07A0-485C-955C-EA7917349BC5}"/>
              </a:ext>
            </a:extLst>
          </p:cNvPr>
          <p:cNvSpPr/>
          <p:nvPr/>
        </p:nvSpPr>
        <p:spPr>
          <a:xfrm>
            <a:off x="104775" y="929283"/>
            <a:ext cx="1208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 к 2030 году формирование эффективной системы муниципального управления, характеризующейся стопроцентным взаимодействием с гражданами;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количества экземпляров печатного издания средств массовой информации, распространяющихся на бесплатной основе и ежегодное увеличение подписчиков не менее, чем на 5 процентов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1598257-747F-4C04-994D-46AEECFBCA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175984"/>
              </p:ext>
            </p:extLst>
          </p:nvPr>
        </p:nvGraphicFramePr>
        <p:xfrm>
          <a:off x="5657850" y="2224863"/>
          <a:ext cx="6096000" cy="442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0E9F8ECD-5A3B-4753-A6BF-0159281D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8" y="2342643"/>
            <a:ext cx="5514612" cy="35860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08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B6F44C-C4FD-4D95-A810-53DE0142921D}"/>
              </a:ext>
            </a:extLst>
          </p:cNvPr>
          <p:cNvSpPr/>
          <p:nvPr/>
        </p:nvSpPr>
        <p:spPr>
          <a:xfrm>
            <a:off x="247650" y="119360"/>
            <a:ext cx="901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"Организация муниципального управления в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C1EAF67-0630-44D0-9226-9BCE30B61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01675"/>
              </p:ext>
            </p:extLst>
          </p:nvPr>
        </p:nvGraphicFramePr>
        <p:xfrm>
          <a:off x="134937" y="1029680"/>
          <a:ext cx="11961817" cy="162767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33739">
                  <a:extLst>
                    <a:ext uri="{9D8B030D-6E8A-4147-A177-3AD203B41FA5}">
                      <a16:colId xmlns:a16="http://schemas.microsoft.com/office/drawing/2014/main" val="1715488135"/>
                    </a:ext>
                  </a:extLst>
                </a:gridCol>
                <a:gridCol w="5624427">
                  <a:extLst>
                    <a:ext uri="{9D8B030D-6E8A-4147-A177-3AD203B41FA5}">
                      <a16:colId xmlns:a16="http://schemas.microsoft.com/office/drawing/2014/main" val="3361422846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3804996541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364473669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243703067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167200854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349057002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119529241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1392176652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696404210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47287505"/>
                    </a:ext>
                  </a:extLst>
                </a:gridCol>
              </a:tblGrid>
              <a:tr h="364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(по ОКЕИ)</a:t>
                      </a:r>
                      <a:endParaRPr lang="ru-RU" sz="13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05177"/>
                  </a:ext>
                </a:extLst>
              </a:tr>
              <a:tr h="339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842441485"/>
                  </a:ext>
                </a:extLst>
              </a:tr>
              <a:tr h="364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отработанных обращений граждан от поступивших в администрацию Слюдянского муниципального района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529504605"/>
                  </a:ext>
                </a:extLst>
              </a:tr>
              <a:tr h="212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бесплатных печатных экземпляров средств массовой информации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Экз.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160812780"/>
                  </a:ext>
                </a:extLst>
              </a:tr>
              <a:tr h="185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подписчиков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3275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3439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3611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3791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3981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4389</a:t>
                      </a:r>
                      <a:endParaRPr lang="ru-RU" sz="13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175998034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AF0D914-B16D-4007-B8C6-781C8C975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401605"/>
              </p:ext>
            </p:extLst>
          </p:nvPr>
        </p:nvGraphicFramePr>
        <p:xfrm>
          <a:off x="134936" y="3119788"/>
          <a:ext cx="11961817" cy="115015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9022924">
                  <a:extLst>
                    <a:ext uri="{9D8B030D-6E8A-4147-A177-3AD203B41FA5}">
                      <a16:colId xmlns:a16="http://schemas.microsoft.com/office/drawing/2014/main" val="138593360"/>
                    </a:ext>
                  </a:extLst>
                </a:gridCol>
                <a:gridCol w="979631">
                  <a:extLst>
                    <a:ext uri="{9D8B030D-6E8A-4147-A177-3AD203B41FA5}">
                      <a16:colId xmlns:a16="http://schemas.microsoft.com/office/drawing/2014/main" val="4066241714"/>
                    </a:ext>
                  </a:extLst>
                </a:gridCol>
                <a:gridCol w="979631">
                  <a:extLst>
                    <a:ext uri="{9D8B030D-6E8A-4147-A177-3AD203B41FA5}">
                      <a16:colId xmlns:a16="http://schemas.microsoft.com/office/drawing/2014/main" val="2235745871"/>
                    </a:ext>
                  </a:extLst>
                </a:gridCol>
                <a:gridCol w="979631">
                  <a:extLst>
                    <a:ext uri="{9D8B030D-6E8A-4147-A177-3AD203B41FA5}">
                      <a16:colId xmlns:a16="http://schemas.microsoft.com/office/drawing/2014/main" val="3217173622"/>
                    </a:ext>
                  </a:extLst>
                </a:gridCol>
              </a:tblGrid>
              <a:tr h="5280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extLst>
                  <a:ext uri="{0D108BD9-81ED-4DB2-BD59-A6C34878D82A}">
                    <a16:rowId xmlns:a16="http://schemas.microsoft.com/office/drawing/2014/main" val="1964747425"/>
                  </a:ext>
                </a:extLst>
              </a:tr>
              <a:tr h="157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деятельности администрации Слюдянского муниципального района"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84 686,2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76 901,9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69 630,2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3776105576"/>
                  </a:ext>
                </a:extLst>
              </a:tr>
              <a:tr h="157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"Информационное освещение деятельности органов местного самоуправления"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7 561,3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7 131,2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947913431"/>
                  </a:ext>
                </a:extLst>
              </a:tr>
              <a:tr h="157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87 686,2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84 463,2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76 761,4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245357144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3B4AEB-54E3-403F-A6B6-866C1D07E6AD}"/>
              </a:ext>
            </a:extLst>
          </p:cNvPr>
          <p:cNvSpPr/>
          <p:nvPr/>
        </p:nvSpPr>
        <p:spPr>
          <a:xfrm>
            <a:off x="134936" y="5103674"/>
            <a:ext cx="3808414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эффективной системы муниципального управления, в том числе посредством качественной, своевременной и полной отработки обращений граждан, поступивших в администрацию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согласно установленным полномочиям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2D4955-0205-4794-A92D-CB90C0E6194D}"/>
              </a:ext>
            </a:extLst>
          </p:cNvPr>
          <p:cNvSpPr/>
          <p:nvPr/>
        </p:nvSpPr>
        <p:spPr>
          <a:xfrm>
            <a:off x="4124325" y="5102603"/>
            <a:ext cx="3943350" cy="138499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информационного пространства и создание условий для обеспечения информатизации и автоматизации процессов в администрации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 рамках единых отраслевых цифровых платформ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D309FF-F257-4381-B689-9BFE6391AD6E}"/>
              </a:ext>
            </a:extLst>
          </p:cNvPr>
          <p:cNvSpPr/>
          <p:nvPr/>
        </p:nvSpPr>
        <p:spPr>
          <a:xfrm>
            <a:off x="8248650" y="5102604"/>
            <a:ext cx="3676650" cy="1384995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Обнародование в СМИ информации о деятельности ОМС, в том числе посредством  распространения бесплатных экземпляров СМИ и увеличение охвата населения путем увеличения подписчиков и постов в социальных сетях 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DEC774-5C60-4870-A22C-2081A83B2A46}"/>
              </a:ext>
            </a:extLst>
          </p:cNvPr>
          <p:cNvSpPr/>
          <p:nvPr/>
        </p:nvSpPr>
        <p:spPr>
          <a:xfrm>
            <a:off x="134936" y="4559174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</p:spTree>
    <p:extLst>
      <p:ext uri="{BB962C8B-B14F-4D97-AF65-F5344CB8AC3E}">
        <p14:creationId xmlns:p14="http://schemas.microsoft.com/office/powerpoint/2010/main" val="2330254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6442BB-761E-43E6-B9AA-58F7B4C12925}"/>
              </a:ext>
            </a:extLst>
          </p:cNvPr>
          <p:cNvSpPr/>
          <p:nvPr/>
        </p:nvSpPr>
        <p:spPr>
          <a:xfrm>
            <a:off x="238124" y="90785"/>
            <a:ext cx="11610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муниципальными финансами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E984E5-A13B-4F92-BA5B-8F6612A2590F}"/>
              </a:ext>
            </a:extLst>
          </p:cNvPr>
          <p:cNvSpPr/>
          <p:nvPr/>
        </p:nvSpPr>
        <p:spPr>
          <a:xfrm>
            <a:off x="8001001" y="765572"/>
            <a:ext cx="3952875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сбалансированности и долгосрочной устойчивости бюджетов бюджетной системы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эффективное управление муниципальными финансами;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ежегодного темпа роста поступлений налоговых и неналоговых доходов консолидированного бюджета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(в сопоставимых условиях) до 2030 года не ниже 104%;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соотношения объема муниципального долга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(без учета особенностей, установленных бюджетным законодательством, нормативными правовыми актами Российской Федерации на соответствующий финансовый год) к общему годовому объему доходов бюджета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(без учета безвозмездных поступлений) до 2030 года на уровне, не превышающем 20%.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DF7A701-9C07-4125-A607-6CD067D18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2233589"/>
              </p:ext>
            </p:extLst>
          </p:nvPr>
        </p:nvGraphicFramePr>
        <p:xfrm>
          <a:off x="2895600" y="1116865"/>
          <a:ext cx="5019675" cy="5455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8896712B-C8A7-4D5C-AD17-1D16393A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087011"/>
            <a:ext cx="25844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id="{C93BF01D-C186-4EC9-B77A-5EEE9440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055869"/>
            <a:ext cx="2476500" cy="16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ture background">
            <a:extLst>
              <a:ext uri="{FF2B5EF4-FFF2-40B4-BE49-F238E27FC236}">
                <a16:creationId xmlns:a16="http://schemas.microsoft.com/office/drawing/2014/main" id="{149CDC08-096B-438B-AFE0-423CE790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68866"/>
            <a:ext cx="2566989" cy="17275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39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961E0F-DB99-4375-BE8C-B13221AA059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муниципальными финансами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21E222-ED7D-4470-BDD2-5C5779733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735578"/>
              </p:ext>
            </p:extLst>
          </p:nvPr>
        </p:nvGraphicFramePr>
        <p:xfrm>
          <a:off x="153987" y="921782"/>
          <a:ext cx="11914188" cy="228401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17513">
                  <a:extLst>
                    <a:ext uri="{9D8B030D-6E8A-4147-A177-3AD203B41FA5}">
                      <a16:colId xmlns:a16="http://schemas.microsoft.com/office/drawing/2014/main" val="250792747"/>
                    </a:ext>
                  </a:extLst>
                </a:gridCol>
                <a:gridCol w="6543675">
                  <a:extLst>
                    <a:ext uri="{9D8B030D-6E8A-4147-A177-3AD203B41FA5}">
                      <a16:colId xmlns:a16="http://schemas.microsoft.com/office/drawing/2014/main" val="2943037665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62050148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91384032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391381362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3445930054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139410099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1749419052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586933809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4037730450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696243902"/>
                    </a:ext>
                  </a:extLst>
                </a:gridCol>
              </a:tblGrid>
              <a:tr h="2718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 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631516"/>
                  </a:ext>
                </a:extLst>
              </a:tr>
              <a:tr h="27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extLst>
                  <a:ext uri="{0D108BD9-81ED-4DB2-BD59-A6C34878D82A}">
                    <a16:rowId xmlns:a16="http://schemas.microsoft.com/office/drawing/2014/main" val="3420526427"/>
                  </a:ext>
                </a:extLst>
              </a:tr>
              <a:tr h="138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качества управления муниципальными финансами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усл. ед. 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1407101135"/>
                  </a:ext>
                </a:extLst>
              </a:tr>
              <a:tr h="271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налоговых и неналоговых доходов консолидированного бюджета Слюдянского муниципального района (в сопоставимых условиях)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803823303"/>
                  </a:ext>
                </a:extLst>
              </a:tr>
              <a:tr h="671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Слюдянского муниципального района (без учета особенностей, установленных бюджетным законодательством, нормативными правовыми актами Российской Федерации на соответствующий финансовый год) по состоянию на 1 января года, следующего за отчетным, к общему годовому объему доходов бюджета Слюдянского муниципального района (без учета безвозмездных поступлений)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239069086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D3B5BBB-36E6-41E3-9CBD-ABA362D6D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8339"/>
              </p:ext>
            </p:extLst>
          </p:nvPr>
        </p:nvGraphicFramePr>
        <p:xfrm>
          <a:off x="123824" y="3328563"/>
          <a:ext cx="11914189" cy="150569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963404">
                  <a:extLst>
                    <a:ext uri="{9D8B030D-6E8A-4147-A177-3AD203B41FA5}">
                      <a16:colId xmlns:a16="http://schemas.microsoft.com/office/drawing/2014/main" val="3418261330"/>
                    </a:ext>
                  </a:extLst>
                </a:gridCol>
                <a:gridCol w="983595">
                  <a:extLst>
                    <a:ext uri="{9D8B030D-6E8A-4147-A177-3AD203B41FA5}">
                      <a16:colId xmlns:a16="http://schemas.microsoft.com/office/drawing/2014/main" val="606101515"/>
                    </a:ext>
                  </a:extLst>
                </a:gridCol>
                <a:gridCol w="983595">
                  <a:extLst>
                    <a:ext uri="{9D8B030D-6E8A-4147-A177-3AD203B41FA5}">
                      <a16:colId xmlns:a16="http://schemas.microsoft.com/office/drawing/2014/main" val="329404792"/>
                    </a:ext>
                  </a:extLst>
                </a:gridCol>
                <a:gridCol w="983595">
                  <a:extLst>
                    <a:ext uri="{9D8B030D-6E8A-4147-A177-3AD203B41FA5}">
                      <a16:colId xmlns:a16="http://schemas.microsoft.com/office/drawing/2014/main" val="149871970"/>
                    </a:ext>
                  </a:extLst>
                </a:gridCol>
              </a:tblGrid>
              <a:tr h="489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ctr"/>
                </a:tc>
                <a:extLst>
                  <a:ext uri="{0D108BD9-81ED-4DB2-BD59-A6C34878D82A}">
                    <a16:rowId xmlns:a16="http://schemas.microsoft.com/office/drawing/2014/main" val="2527526115"/>
                  </a:ext>
                </a:extLst>
              </a:tr>
              <a:tr h="145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"Организация и управление бюджетным процессом"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44 187,6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43 591,2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30 881,1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extLst>
                  <a:ext uri="{0D108BD9-81ED-4DB2-BD59-A6C34878D82A}">
                    <a16:rowId xmlns:a16="http://schemas.microsoft.com/office/drawing/2014/main" val="2393443895"/>
                  </a:ext>
                </a:extLst>
              </a:tr>
              <a:tr h="38631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 "Поддержка и организация направления муниципальным образованиям Слюдянского района межбюджетных трансфертов с целью выравнивания их бюджетной обеспеченности, обеспечения сбалансированности местных бюджетов и исполнения переданных государственных полномочий"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267 897,4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213 670,7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212 781,2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extLst>
                  <a:ext uri="{0D108BD9-81ED-4DB2-BD59-A6C34878D82A}">
                    <a16:rowId xmlns:a16="http://schemas.microsoft.com/office/drawing/2014/main" val="1170787125"/>
                  </a:ext>
                </a:extLst>
              </a:tr>
              <a:tr h="145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312 085,0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257 261,9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243 662,3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85" marR="8585" marT="8585" marB="0" anchor="b"/>
                </a:tc>
                <a:extLst>
                  <a:ext uri="{0D108BD9-81ED-4DB2-BD59-A6C34878D82A}">
                    <a16:rowId xmlns:a16="http://schemas.microsoft.com/office/drawing/2014/main" val="26419353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83FE19-FD21-4B75-88EF-3AD3D4A0CC46}"/>
              </a:ext>
            </a:extLst>
          </p:cNvPr>
          <p:cNvSpPr/>
          <p:nvPr/>
        </p:nvSpPr>
        <p:spPr>
          <a:xfrm>
            <a:off x="123824" y="4891405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778E2E-EC3C-495F-83AB-1245286948C4}"/>
              </a:ext>
            </a:extLst>
          </p:cNvPr>
          <p:cNvSpPr/>
          <p:nvPr/>
        </p:nvSpPr>
        <p:spPr>
          <a:xfrm>
            <a:off x="9620250" y="5225022"/>
            <a:ext cx="2552699" cy="160043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Выравнивание бюджетной обеспеченности муниципальных образований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района, обеспечение сбалансированности местных бюджетов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4DEBD1-7883-4C92-89A9-45CD9E36EB82}"/>
              </a:ext>
            </a:extLst>
          </p:cNvPr>
          <p:cNvSpPr/>
          <p:nvPr/>
        </p:nvSpPr>
        <p:spPr>
          <a:xfrm>
            <a:off x="7100888" y="5225022"/>
            <a:ext cx="2466975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Сохранение муниципального долга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на экономически безопасном уровне и обеспечение высокого уровня долговой устойчивости района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84B92-6167-4D47-8AA0-4AA3C067F481}"/>
              </a:ext>
            </a:extLst>
          </p:cNvPr>
          <p:cNvSpPr/>
          <p:nvPr/>
        </p:nvSpPr>
        <p:spPr>
          <a:xfrm>
            <a:off x="19050" y="5237485"/>
            <a:ext cx="7034213" cy="160043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условий для своевременного исполнения расходных обязательств с соблюдением целевого характера; повышение финансовой дисциплины; совершенствование механизмов планирования расходов; контроль за исполнением сметы; обеспечение непредвиденных расходов, не предусмотренных в решении Думы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о бюджете на соответствующий финансовый год, согласно Положению о порядке использования бюджетных ассигнований резервного фонда администрации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5734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233138-DD91-4E75-82F8-1165141FC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34" y="179389"/>
            <a:ext cx="5599641" cy="6469061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cs typeface="Times New Roman" panose="02020603050405020304" pitchFamily="18" charset="0"/>
              </a:rPr>
              <a:t>ОСНОВНЫЕ СВЕДЕНИЯ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образования: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июля 1930 года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центр: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СЛЮДЯНКА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округ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район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ВОСТОЧНО-СИБИРСКИЙ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4 348,03 км²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WWW.SLUDYANKA.RU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Часовой пояс: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 +5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устройство: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поселения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38,424 тыс. чел.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B6D43A-97FC-4870-BC5D-8765DF38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121" y="4192279"/>
            <a:ext cx="1219910" cy="8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E2E4D-4DAF-4C71-99C7-364CC8A8D8E1}"/>
              </a:ext>
            </a:extLst>
          </p:cNvPr>
          <p:cNvSpPr txBox="1"/>
          <p:nvPr/>
        </p:nvSpPr>
        <p:spPr>
          <a:xfrm>
            <a:off x="3284900" y="375991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9FC8B86-ACD1-4515-93CF-4602A5CFF9A8}"/>
              </a:ext>
            </a:extLst>
          </p:cNvPr>
          <p:cNvSpPr txBox="1">
            <a:spLocks/>
          </p:cNvSpPr>
          <p:nvPr/>
        </p:nvSpPr>
        <p:spPr>
          <a:xfrm>
            <a:off x="5162390" y="209550"/>
            <a:ext cx="6917615" cy="6469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i="1" dirty="0">
                <a:solidFill>
                  <a:schemeClr val="tx1"/>
                </a:solidFill>
                <a:cs typeface="Times New Roman" panose="02020603050405020304" pitchFamily="18" charset="0"/>
              </a:rPr>
              <a:t>ПОКАЗАТЕЛИ СОЦИАЛЬНО-ЭКОНОМИЧЕСКОГО РАЗВИТИЯ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C30B2465-20C8-4012-8ADF-4DA7DC0105C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88481" y="586999"/>
          <a:ext cx="3400425" cy="204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30C21060-7331-4CD3-AB21-6CE35B99AE0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88907" y="587000"/>
          <a:ext cx="3322094" cy="204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2AA99B31-6BEC-4699-9D54-1F059E50BA4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07691" y="2623803"/>
          <a:ext cx="3381215" cy="204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AEF548E7-E61A-4300-B18E-F56FBBAC17E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88906" y="2629303"/>
          <a:ext cx="3322094" cy="2054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D2C9F762-BF10-411D-815D-6CF0A02748A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09969" y="4670393"/>
          <a:ext cx="3381215" cy="2041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D37DC636-88D3-4A52-A8AC-3E188092A8F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88906" y="4684279"/>
          <a:ext cx="3322094" cy="199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DF9BD1C2-BBF6-4ACA-9EDA-D974F02539F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06771" y="5349464"/>
          <a:ext cx="2800920" cy="1528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37A8663-0412-46AD-98A5-1DAAC08BC83E}"/>
              </a:ext>
            </a:extLst>
          </p:cNvPr>
          <p:cNvCxnSpPr>
            <a:cxnSpLocks/>
          </p:cNvCxnSpPr>
          <p:nvPr/>
        </p:nvCxnSpPr>
        <p:spPr>
          <a:xfrm>
            <a:off x="182034" y="505698"/>
            <a:ext cx="25092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BF5B75B-3233-4CBC-8746-C13189F5F84F}"/>
              </a:ext>
            </a:extLst>
          </p:cNvPr>
          <p:cNvCxnSpPr>
            <a:cxnSpLocks/>
          </p:cNvCxnSpPr>
          <p:nvPr/>
        </p:nvCxnSpPr>
        <p:spPr>
          <a:xfrm>
            <a:off x="5177823" y="555802"/>
            <a:ext cx="638220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427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0D1803-BA77-4D51-88FF-2A637F1439DD}"/>
              </a:ext>
            </a:extLst>
          </p:cNvPr>
          <p:cNvSpPr/>
          <p:nvPr/>
        </p:nvSpPr>
        <p:spPr>
          <a:xfrm>
            <a:off x="66674" y="0"/>
            <a:ext cx="970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имущественным комплексом  и земельными ресурсами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FF34A2-A17F-49CD-BCB0-66C0665814A3}"/>
              </a:ext>
            </a:extLst>
          </p:cNvPr>
          <p:cNvSpPr/>
          <p:nvPr/>
        </p:nvSpPr>
        <p:spPr>
          <a:xfrm>
            <a:off x="66674" y="1284238"/>
            <a:ext cx="98774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Обеспечение эффективного управления муниципальным имуществом и земельными ресурсами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характеризующегося повышением доходов бюджета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администрируемых КУМИ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к 2030 году до 100% от плановых показателей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6B3D996-8B6E-48A3-85C0-286DF6DDF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1366853"/>
              </p:ext>
            </p:extLst>
          </p:nvPr>
        </p:nvGraphicFramePr>
        <p:xfrm>
          <a:off x="657225" y="2461855"/>
          <a:ext cx="5019675" cy="4212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F8372072-13CF-4C20-A57E-9702A10E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39207"/>
            <a:ext cx="6143626" cy="3114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00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ABD24F-1E00-4462-8F2E-8BA91E7851E3}"/>
              </a:ext>
            </a:extLst>
          </p:cNvPr>
          <p:cNvSpPr/>
          <p:nvPr/>
        </p:nvSpPr>
        <p:spPr>
          <a:xfrm>
            <a:off x="66673" y="0"/>
            <a:ext cx="10220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имущественным комплексом  и земельными ресурсами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60FAD74-9633-452A-8A17-0A07A9233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071269"/>
              </p:ext>
            </p:extLst>
          </p:nvPr>
        </p:nvGraphicFramePr>
        <p:xfrm>
          <a:off x="57140" y="890371"/>
          <a:ext cx="12058657" cy="207639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71476">
                  <a:extLst>
                    <a:ext uri="{9D8B030D-6E8A-4147-A177-3AD203B41FA5}">
                      <a16:colId xmlns:a16="http://schemas.microsoft.com/office/drawing/2014/main" val="4174853605"/>
                    </a:ext>
                  </a:extLst>
                </a:gridCol>
                <a:gridCol w="6381750">
                  <a:extLst>
                    <a:ext uri="{9D8B030D-6E8A-4147-A177-3AD203B41FA5}">
                      <a16:colId xmlns:a16="http://schemas.microsoft.com/office/drawing/2014/main" val="4129378614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728255499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730128927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40713396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367443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458722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120631163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823029291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2135565036"/>
                    </a:ext>
                  </a:extLst>
                </a:gridCol>
                <a:gridCol w="552456">
                  <a:extLst>
                    <a:ext uri="{9D8B030D-6E8A-4147-A177-3AD203B41FA5}">
                      <a16:colId xmlns:a16="http://schemas.microsoft.com/office/drawing/2014/main" val="529743558"/>
                    </a:ext>
                  </a:extLst>
                </a:gridCol>
              </a:tblGrid>
              <a:tr h="1029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(по ОКЕИ)</a:t>
                      </a:r>
                      <a:endParaRPr lang="ru-RU" sz="13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3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95608"/>
                  </a:ext>
                </a:extLst>
              </a:tr>
              <a:tr h="467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3798020327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 плана по получению доходов от использования муниципального имущества Слюдянского муниципального района (в части доходов, администрируемых КУМИ Слюдянского муниципального района)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1671219390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предоставления массовых социально значимых муниципальных услуг КУМИ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в электронной форме от общего количества МСЗУ, предоставленных КУМИ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%.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36718549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F1186EC-C3BD-41A0-8F2D-067B29D72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63795"/>
              </p:ext>
            </p:extLst>
          </p:nvPr>
        </p:nvGraphicFramePr>
        <p:xfrm>
          <a:off x="57139" y="3142771"/>
          <a:ext cx="12058657" cy="149692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360547">
                  <a:extLst>
                    <a:ext uri="{9D8B030D-6E8A-4147-A177-3AD203B41FA5}">
                      <a16:colId xmlns:a16="http://schemas.microsoft.com/office/drawing/2014/main" val="191542053"/>
                    </a:ext>
                  </a:extLst>
                </a:gridCol>
                <a:gridCol w="899370">
                  <a:extLst>
                    <a:ext uri="{9D8B030D-6E8A-4147-A177-3AD203B41FA5}">
                      <a16:colId xmlns:a16="http://schemas.microsoft.com/office/drawing/2014/main" val="813281337"/>
                    </a:ext>
                  </a:extLst>
                </a:gridCol>
                <a:gridCol w="899370">
                  <a:extLst>
                    <a:ext uri="{9D8B030D-6E8A-4147-A177-3AD203B41FA5}">
                      <a16:colId xmlns:a16="http://schemas.microsoft.com/office/drawing/2014/main" val="897103160"/>
                    </a:ext>
                  </a:extLst>
                </a:gridCol>
                <a:gridCol w="899370">
                  <a:extLst>
                    <a:ext uri="{9D8B030D-6E8A-4147-A177-3AD203B41FA5}">
                      <a16:colId xmlns:a16="http://schemas.microsoft.com/office/drawing/2014/main" val="187835757"/>
                    </a:ext>
                  </a:extLst>
                </a:gridCol>
              </a:tblGrid>
              <a:tr h="4810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ctr"/>
                </a:tc>
                <a:extLst>
                  <a:ext uri="{0D108BD9-81ED-4DB2-BD59-A6C34878D82A}">
                    <a16:rowId xmlns:a16="http://schemas.microsoft.com/office/drawing/2014/main" val="4242253353"/>
                  </a:ext>
                </a:extLst>
              </a:tr>
              <a:tr h="253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условий деятельности в сфере реализации земельно-имущественных отношений и управление муниципальной собственностью"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12 404,4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12 231,7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11 524,0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extLst>
                  <a:ext uri="{0D108BD9-81ED-4DB2-BD59-A6C34878D82A}">
                    <a16:rowId xmlns:a16="http://schemas.microsoft.com/office/drawing/2014/main" val="3089692038"/>
                  </a:ext>
                </a:extLst>
              </a:tr>
              <a:tr h="253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"Совершенствование системы учета муниципальной собственности и системы землепользования, обеспечение содержания и управление муниципальным имуществом"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1 018,0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1 018,0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1 018,0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extLst>
                  <a:ext uri="{0D108BD9-81ED-4DB2-BD59-A6C34878D82A}">
                    <a16:rowId xmlns:a16="http://schemas.microsoft.com/office/drawing/2014/main" val="1824531106"/>
                  </a:ext>
                </a:extLst>
              </a:tr>
              <a:tr h="14345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13 422,4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13 249,7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12 542,0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39" marR="8439" marT="8439" marB="0" anchor="b"/>
                </a:tc>
                <a:extLst>
                  <a:ext uri="{0D108BD9-81ED-4DB2-BD59-A6C34878D82A}">
                    <a16:rowId xmlns:a16="http://schemas.microsoft.com/office/drawing/2014/main" val="1925451927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CB7DEC-8A09-437F-B959-7B56A0E2452B}"/>
              </a:ext>
            </a:extLst>
          </p:cNvPr>
          <p:cNvSpPr/>
          <p:nvPr/>
        </p:nvSpPr>
        <p:spPr>
          <a:xfrm>
            <a:off x="123824" y="4752804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C0B73E-FE36-43DE-9009-B90E8BE3CA5B}"/>
              </a:ext>
            </a:extLst>
          </p:cNvPr>
          <p:cNvSpPr/>
          <p:nvPr/>
        </p:nvSpPr>
        <p:spPr>
          <a:xfrm>
            <a:off x="269738" y="5181510"/>
            <a:ext cx="2790826" cy="1600438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Текущая деятельность КУМИ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направленная на повышение эффективного и качественного управления земельно-имущественными отношениями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B0B933-BF99-46B6-954C-4677335BA4B6}"/>
              </a:ext>
            </a:extLst>
          </p:cNvPr>
          <p:cNvSpPr/>
          <p:nvPr/>
        </p:nvSpPr>
        <p:spPr>
          <a:xfrm>
            <a:off x="3305987" y="5181510"/>
            <a:ext cx="3505200" cy="160043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муниципального имущества, составляющего казну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в том числе оплата коммунальных расходов и иных хозяйственных расходов, расходов по охране муниципального имущества, текущий ремонт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4C3444-8AAA-481E-9447-687012591B1B}"/>
              </a:ext>
            </a:extLst>
          </p:cNvPr>
          <p:cNvSpPr/>
          <p:nvPr/>
        </p:nvSpPr>
        <p:spPr>
          <a:xfrm>
            <a:off x="7056610" y="5181510"/>
            <a:ext cx="2428875" cy="160043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муниципального имущества в аренду, безвозмездное пользование иное владение или пользование, приватизация муниципального имущества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74713D-5626-4AED-83C8-6A9AA7E85F5A}"/>
              </a:ext>
            </a:extLst>
          </p:cNvPr>
          <p:cNvSpPr/>
          <p:nvPr/>
        </p:nvSpPr>
        <p:spPr>
          <a:xfrm>
            <a:off x="9733944" y="5181510"/>
            <a:ext cx="2251548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 и постановка на государственный кадастровый учет земельных участков, предоставление земельных участков на торгах и без торгов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15485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94DD75-E9FB-4774-A378-900480142179}"/>
              </a:ext>
            </a:extLst>
          </p:cNvPr>
          <p:cNvSpPr/>
          <p:nvPr/>
        </p:nvSpPr>
        <p:spPr>
          <a:xfrm>
            <a:off x="190500" y="0"/>
            <a:ext cx="942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учреждениями социальной сферы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A7AE58-13D4-43D3-BF4F-64DE39357C61}"/>
              </a:ext>
            </a:extLst>
          </p:cNvPr>
          <p:cNvSpPr/>
          <p:nvPr/>
        </p:nvSpPr>
        <p:spPr>
          <a:xfrm>
            <a:off x="476250" y="926247"/>
            <a:ext cx="775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учреждениями образования и культуры, характеризующееся стабильной работой учреждений до 2030 года.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787D9E9-5529-4983-B107-3631AA44C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76805"/>
              </p:ext>
            </p:extLst>
          </p:nvPr>
        </p:nvGraphicFramePr>
        <p:xfrm>
          <a:off x="3352801" y="1800225"/>
          <a:ext cx="5019675" cy="475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6" name="Picture 2" descr="Picture background">
            <a:extLst>
              <a:ext uri="{FF2B5EF4-FFF2-40B4-BE49-F238E27FC236}">
                <a16:creationId xmlns:a16="http://schemas.microsoft.com/office/drawing/2014/main" id="{F166E168-582D-4C75-BEFF-EF226A36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447925"/>
            <a:ext cx="30289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res.cloudinary.com/djpdvfkdg/image/fetch/c_limit/http:/www.ogirk.ru/wp-content/uploads/post/2022/05/nasha-produkcija-scaled.jpg">
            <a:extLst>
              <a:ext uri="{FF2B5EF4-FFF2-40B4-BE49-F238E27FC236}">
                <a16:creationId xmlns:a16="http://schemas.microsoft.com/office/drawing/2014/main" id="{1FDAF274-D9F3-4E67-812A-E3FEFD210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51" y="4124325"/>
            <a:ext cx="3371849" cy="24263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icture background">
            <a:extLst>
              <a:ext uri="{FF2B5EF4-FFF2-40B4-BE49-F238E27FC236}">
                <a16:creationId xmlns:a16="http://schemas.microsoft.com/office/drawing/2014/main" id="{5B23903F-E681-4272-84F8-E13A35550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50" y="1800225"/>
            <a:ext cx="3371850" cy="2286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9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647D03-C238-4510-B33F-315B13CC7F48}"/>
              </a:ext>
            </a:extLst>
          </p:cNvPr>
          <p:cNvSpPr/>
          <p:nvPr/>
        </p:nvSpPr>
        <p:spPr>
          <a:xfrm>
            <a:off x="190500" y="0"/>
            <a:ext cx="942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учреждениями социальной сферы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8421431-29A1-4142-AC99-837B535BD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447156"/>
              </p:ext>
            </p:extLst>
          </p:nvPr>
        </p:nvGraphicFramePr>
        <p:xfrm>
          <a:off x="190500" y="959071"/>
          <a:ext cx="11830054" cy="162352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79035">
                  <a:extLst>
                    <a:ext uri="{9D8B030D-6E8A-4147-A177-3AD203B41FA5}">
                      <a16:colId xmlns:a16="http://schemas.microsoft.com/office/drawing/2014/main" val="1813740878"/>
                    </a:ext>
                  </a:extLst>
                </a:gridCol>
                <a:gridCol w="5039704">
                  <a:extLst>
                    <a:ext uri="{9D8B030D-6E8A-4147-A177-3AD203B41FA5}">
                      <a16:colId xmlns:a16="http://schemas.microsoft.com/office/drawing/2014/main" val="218410100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84118138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402761286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2675218410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930926019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1902886745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731750220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552655381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646761841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144155121"/>
                    </a:ext>
                  </a:extLst>
                </a:gridCol>
              </a:tblGrid>
              <a:tr h="1311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300" b="1" i="0" u="sng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962154"/>
                  </a:ext>
                </a:extLst>
              </a:tr>
              <a:tr h="323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3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val="2783514693"/>
                  </a:ext>
                </a:extLst>
              </a:tr>
              <a:tr h="323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соответствующих требованиям занимаемой должности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val="1462392115"/>
                  </a:ext>
                </a:extLst>
              </a:tr>
              <a:tr h="16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содержащихся в надлежащем состоянии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val="3779191770"/>
                  </a:ext>
                </a:extLst>
              </a:tr>
              <a:tr h="323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здоровым питанием обучающихся в соответствии со стандартами качества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/>
                </a:tc>
                <a:extLst>
                  <a:ext uri="{0D108BD9-81ED-4DB2-BD59-A6C34878D82A}">
                    <a16:rowId xmlns:a16="http://schemas.microsoft.com/office/drawing/2014/main" val="2159675188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9412633-DCEC-4AF5-98AF-CE88C9FAD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242933"/>
              </p:ext>
            </p:extLst>
          </p:nvPr>
        </p:nvGraphicFramePr>
        <p:xfrm>
          <a:off x="190499" y="2758492"/>
          <a:ext cx="11830054" cy="129153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8262806">
                  <a:extLst>
                    <a:ext uri="{9D8B030D-6E8A-4147-A177-3AD203B41FA5}">
                      <a16:colId xmlns:a16="http://schemas.microsoft.com/office/drawing/2014/main" val="4257639709"/>
                    </a:ext>
                  </a:extLst>
                </a:gridCol>
                <a:gridCol w="1221930">
                  <a:extLst>
                    <a:ext uri="{9D8B030D-6E8A-4147-A177-3AD203B41FA5}">
                      <a16:colId xmlns:a16="http://schemas.microsoft.com/office/drawing/2014/main" val="3949535485"/>
                    </a:ext>
                  </a:extLst>
                </a:gridCol>
                <a:gridCol w="1221930">
                  <a:extLst>
                    <a:ext uri="{9D8B030D-6E8A-4147-A177-3AD203B41FA5}">
                      <a16:colId xmlns:a16="http://schemas.microsoft.com/office/drawing/2014/main" val="3547184016"/>
                    </a:ext>
                  </a:extLst>
                </a:gridCol>
                <a:gridCol w="1123388">
                  <a:extLst>
                    <a:ext uri="{9D8B030D-6E8A-4147-A177-3AD203B41FA5}">
                      <a16:colId xmlns:a16="http://schemas.microsoft.com/office/drawing/2014/main" val="502730095"/>
                    </a:ext>
                  </a:extLst>
                </a:gridCol>
              </a:tblGrid>
              <a:tr h="460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126885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"Организация и управление социальной сферой"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18 506,9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18 267,0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16 573,1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747106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"Централизованное бухгалтерское обслуживание"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61 978,0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61 269,7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54 914,6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06107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"Содействие развитию учреждений социальной сферы"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22 892,2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37 851,7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19 832,6</a:t>
                      </a:r>
                      <a:endParaRPr lang="ru-RU" sz="13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01300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103 377,1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117 388,4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91 320,3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9857501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16007F-257E-4B68-B221-BC99B7F59F76}"/>
              </a:ext>
            </a:extLst>
          </p:cNvPr>
          <p:cNvSpPr/>
          <p:nvPr/>
        </p:nvSpPr>
        <p:spPr>
          <a:xfrm>
            <a:off x="190499" y="4131997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707E67-2991-4512-93E6-9AB272C1BA17}"/>
              </a:ext>
            </a:extLst>
          </p:cNvPr>
          <p:cNvSpPr/>
          <p:nvPr/>
        </p:nvSpPr>
        <p:spPr>
          <a:xfrm>
            <a:off x="76200" y="4533936"/>
            <a:ext cx="2466976" cy="230832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управления социальной сферой:  повышение уровня профессионализма работников социальной сферы, привлечение грамотных молодых специалистов, улучшение материально-технической базы бюджетных учреждений, внедрение общественно-государственных форм управления подведомственными учреждениями</a:t>
            </a:r>
            <a:endParaRPr lang="ru-RU" sz="1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E245F1-B7C5-4267-8EEF-57331CCF1FB2}"/>
              </a:ext>
            </a:extLst>
          </p:cNvPr>
          <p:cNvSpPr/>
          <p:nvPr/>
        </p:nvSpPr>
        <p:spPr>
          <a:xfrm>
            <a:off x="2681287" y="4516657"/>
            <a:ext cx="36195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выплаты заработной платы, отсутствие просроченной кредиторской и дебиторской задолженности при учете расчетов с поставщиками и подрядчиками, соблюдение сроков предоставления отчетности, степень полноты, достоверности информации об обслуживаемых учреждениях для размещения информации на официальном сайте о государственных (муниципальных) учреждениях на уровне 100%, своевременная публикация информации на официальном сайте Единой информационной системы в сфере закупок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D870BB-A7FE-463D-8D8F-B7EBB5B3C431}"/>
              </a:ext>
            </a:extLst>
          </p:cNvPr>
          <p:cNvSpPr/>
          <p:nvPr/>
        </p:nvSpPr>
        <p:spPr>
          <a:xfrm>
            <a:off x="9772647" y="4524447"/>
            <a:ext cx="2343153" cy="2308324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Ежегодный охват всех учреждений образования и культуры услугами по содержанию и текущему ремонту.</a:t>
            </a:r>
          </a:p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Отсутствие отрицательных отзывов со стороны руководителей учреждений образования и культуры о проведенных ремонтах и профилактических мероприятиях</a:t>
            </a:r>
            <a:endParaRPr lang="ru-RU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47D55A-B3F1-4EF9-A2E5-F8410FEFA548}"/>
              </a:ext>
            </a:extLst>
          </p:cNvPr>
          <p:cNvSpPr/>
          <p:nvPr/>
        </p:nvSpPr>
        <p:spPr>
          <a:xfrm>
            <a:off x="6415086" y="4520653"/>
            <a:ext cx="3219450" cy="230832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Достижение сбалансированного рациона школьного питания с учетом гигиенических требований и рекомендаций; увеличение ассортимента выпускаемой продукции в соответствии с рационом. Улучшение качества питания обучающихся, воспитанников за счет внедрения продуктов питания повышенной пищевой и биологической ценности. Отсутствие замечаний при проведении производственного контроля на всех этапах организации школьного питания.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80170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B8505D-D841-4E31-B5BC-5EA728D17575}"/>
              </a:ext>
            </a:extLst>
          </p:cNvPr>
          <p:cNvSpPr/>
          <p:nvPr/>
        </p:nvSpPr>
        <p:spPr>
          <a:xfrm>
            <a:off x="152399" y="176510"/>
            <a:ext cx="9305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"Реализация государственной национальной политики в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584F5E-240A-4906-A80F-8C879B9C82B5}"/>
              </a:ext>
            </a:extLst>
          </p:cNvPr>
          <p:cNvSpPr/>
          <p:nvPr/>
        </p:nvSpPr>
        <p:spPr>
          <a:xfrm>
            <a:off x="152399" y="1007507"/>
            <a:ext cx="1180147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воспитания гармонично развитой, патриотичной и социально ответственной личности на основе традиционных российских духовно – нравственных и культурно – исторических ценностей, характеризующиеся увеличением численности учащихся, принявших участие в развитии российского казачества на территории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к 2030 году в общей сложности до 450 чел.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укрепление общероссийского гражданского самосознания и духовной общности многонационального народа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 доведение уровня доли граждан, положительно оценивающих состояние межнациональных (межэтнических) отношений, в общей численности граждан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до 83,4 процента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численности адаптированных иностранных граждан к 2030 году до 300 чел.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1B81B74-6009-4900-87D6-3969B5857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160237"/>
              </p:ext>
            </p:extLst>
          </p:nvPr>
        </p:nvGraphicFramePr>
        <p:xfrm>
          <a:off x="276226" y="3429000"/>
          <a:ext cx="5019675" cy="325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7DD4484-3D3B-4BFD-B034-2D063233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74" y="3429000"/>
            <a:ext cx="3098407" cy="20621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90F76B73-141D-4A1C-8F96-23862EFE7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50" y="3204732"/>
            <a:ext cx="3004988" cy="18379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A76AB9F-FDBC-4490-8D7D-D9285DA0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04" y="4849563"/>
            <a:ext cx="2747042" cy="18319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EC1DABE8-A8B7-47FF-8390-36177A60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915" y="4530850"/>
            <a:ext cx="2689859" cy="19644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321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CEDBAB-D08A-40D4-9DB8-5FBEF2535E0C}"/>
              </a:ext>
            </a:extLst>
          </p:cNvPr>
          <p:cNvSpPr/>
          <p:nvPr/>
        </p:nvSpPr>
        <p:spPr>
          <a:xfrm>
            <a:off x="0" y="0"/>
            <a:ext cx="9305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"Реализация государственной национальной политики в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EBA8E18-DCB3-4255-8C59-E0C221BA0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827749"/>
              </p:ext>
            </p:extLst>
          </p:nvPr>
        </p:nvGraphicFramePr>
        <p:xfrm>
          <a:off x="0" y="621624"/>
          <a:ext cx="12077701" cy="24284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6729">
                  <a:extLst>
                    <a:ext uri="{9D8B030D-6E8A-4147-A177-3AD203B41FA5}">
                      <a16:colId xmlns:a16="http://schemas.microsoft.com/office/drawing/2014/main" val="1113388452"/>
                    </a:ext>
                  </a:extLst>
                </a:gridCol>
                <a:gridCol w="6391275">
                  <a:extLst>
                    <a:ext uri="{9D8B030D-6E8A-4147-A177-3AD203B41FA5}">
                      <a16:colId xmlns:a16="http://schemas.microsoft.com/office/drawing/2014/main" val="1773809863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1751914376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87154265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7163951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559462352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3383119703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4034043434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779295301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3014629214"/>
                    </a:ext>
                  </a:extLst>
                </a:gridCol>
                <a:gridCol w="466722">
                  <a:extLst>
                    <a:ext uri="{9D8B030D-6E8A-4147-A177-3AD203B41FA5}">
                      <a16:colId xmlns:a16="http://schemas.microsoft.com/office/drawing/2014/main" val="1086711098"/>
                    </a:ext>
                  </a:extLst>
                </a:gridCol>
              </a:tblGrid>
              <a:tr h="791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3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426217"/>
                  </a:ext>
                </a:extLst>
              </a:tr>
              <a:tr h="79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3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406238217"/>
                  </a:ext>
                </a:extLst>
              </a:tr>
              <a:tr h="134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35351"/>
                  </a:ext>
                </a:extLst>
              </a:tr>
              <a:tr h="155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учащихся, принявших участие в мероприятиях, направленных на  популяризацию российского казачества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3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3019879658"/>
                  </a:ext>
                </a:extLst>
              </a:tr>
              <a:tr h="155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выполненных мероприятий по профилактике экстремистских проявлений и противодействию идеологии терроризма от общего количества мероприятий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1622113502"/>
                  </a:ext>
                </a:extLst>
              </a:tr>
              <a:tr h="155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</a:t>
                      </a:r>
                      <a:endParaRPr lang="ru-RU" sz="13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3721031380"/>
                  </a:ext>
                </a:extLst>
              </a:tr>
              <a:tr h="92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 принявших участие в мероприятиях по адаптации иностранных граждан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3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3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14274985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0429A54-46F0-4FA0-9A7B-59A59E7B7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753814"/>
              </p:ext>
            </p:extLst>
          </p:nvPr>
        </p:nvGraphicFramePr>
        <p:xfrm>
          <a:off x="-1" y="2664609"/>
          <a:ext cx="12077701" cy="142485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0439404">
                  <a:extLst>
                    <a:ext uri="{9D8B030D-6E8A-4147-A177-3AD203B41FA5}">
                      <a16:colId xmlns:a16="http://schemas.microsoft.com/office/drawing/2014/main" val="34199419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4106422816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1633048392"/>
                    </a:ext>
                  </a:extLst>
                </a:gridCol>
                <a:gridCol w="561972">
                  <a:extLst>
                    <a:ext uri="{9D8B030D-6E8A-4147-A177-3AD203B41FA5}">
                      <a16:colId xmlns:a16="http://schemas.microsoft.com/office/drawing/2014/main" val="147955013"/>
                    </a:ext>
                  </a:extLst>
                </a:gridCol>
              </a:tblGrid>
              <a:tr h="248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2513868193"/>
                  </a:ext>
                </a:extLst>
              </a:tr>
              <a:tr h="1091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"Создание условий для сохранения и развития российского казачества"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4045520113"/>
                  </a:ext>
                </a:extLst>
              </a:tr>
              <a:tr h="213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"Противодействие экстремизму, профилактика терроризма и укрепление межнационального и межконфессионального согласия"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152728665"/>
                  </a:ext>
                </a:extLst>
              </a:tr>
              <a:tr h="1091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"Реализация мер, направленных на содействие адаптации иностранных граждан"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3400108495"/>
                  </a:ext>
                </a:extLst>
              </a:tr>
              <a:tr h="1091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267398081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328B7B-83CC-41AB-A866-DD693863E603}"/>
              </a:ext>
            </a:extLst>
          </p:cNvPr>
          <p:cNvSpPr/>
          <p:nvPr/>
        </p:nvSpPr>
        <p:spPr>
          <a:xfrm>
            <a:off x="0" y="4038032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15496C-F7FD-4FEF-B6B6-34F823C4C40D}"/>
              </a:ext>
            </a:extLst>
          </p:cNvPr>
          <p:cNvSpPr/>
          <p:nvPr/>
        </p:nvSpPr>
        <p:spPr>
          <a:xfrm>
            <a:off x="52386" y="4365010"/>
            <a:ext cx="2771781" cy="249299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направленных на сохранение и развитие российского казачества позволит сформировать у молодежи духовную зрелость, высокую нравственность и готовность служить Отечеству, что положительно скажется на становлении их как личностей, имеющих высокую социальную ответственность с высокими духовно-нравственными ценностями, основанными на традиционно российской культуре.</a:t>
            </a:r>
            <a:endParaRPr lang="ru-RU" sz="1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003D16-BD6D-4924-8597-A5C50117C72D}"/>
              </a:ext>
            </a:extLst>
          </p:cNvPr>
          <p:cNvSpPr/>
          <p:nvPr/>
        </p:nvSpPr>
        <p:spPr>
          <a:xfrm>
            <a:off x="2890847" y="4365010"/>
            <a:ext cx="2095496" cy="246221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 направленных на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профилактику экстремистских и террористических проявлений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позволит препятствовать созданию и деятельности националистических </a:t>
            </a:r>
            <a:r>
              <a:rPr lang="ru-RU" sz="1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экстремитских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молодежных группировок и противодействовать  проникновению в общественное сознание идей экстремизма и нетерпимости</a:t>
            </a:r>
            <a:endParaRPr lang="ru-RU" sz="11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575D7F-057B-49C6-A35B-E14CA1FDDE3D}"/>
              </a:ext>
            </a:extLst>
          </p:cNvPr>
          <p:cNvSpPr/>
          <p:nvPr/>
        </p:nvSpPr>
        <p:spPr>
          <a:xfrm>
            <a:off x="7591430" y="4356546"/>
            <a:ext cx="4524367" cy="235449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 мероприятий направленных на</a:t>
            </a:r>
            <a:r>
              <a:rPr lang="ru-RU" sz="105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укрепление и формирование общероссийской гражданской идентичности, сохранение этнокультурной самобытности народов, проживающих на территории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r>
              <a:rPr lang="ru-RU" sz="105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позволит 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снизить социальную и психологическую напряжённость в межнациональном сообществе. Предотвратить этнический и религиозный изоляционизм и экстремизм. Сформировать условия для социализации этнокультурных обществ и их интеграции в структуру гражданского общества. Сблизить народы и способствовать их взаимообогащению. Укрепить единую российскую нацию и создать атмосферу мира и согласия между представителями различных национальностей и вероисповеданий.  Организовать и эффективно осуществлять систему мониторинга этноконфессиональных отношений. Это позволит оперативно реагировать на возникновение конфликтных ситуаций на почве национальной или религиозной ненависти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78AE03-E3DC-49A2-893C-3AC4B418F9A2}"/>
              </a:ext>
            </a:extLst>
          </p:cNvPr>
          <p:cNvSpPr/>
          <p:nvPr/>
        </p:nvSpPr>
        <p:spPr>
          <a:xfrm>
            <a:off x="5053023" y="4360305"/>
            <a:ext cx="2471727" cy="249299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 мероприятий направленных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содействие адаптации иностранных граждан позволит 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конструктивное приспособление мигрантов к новым условиям жизни и общественным отношениям.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Это стимулирует их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правопослушное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культурно-адекватное поведение в российском обществе, способствует реализации ими своих прав и обязанностей.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5571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AD60872-3066-4E46-9119-C9A1D85C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48" y="4615879"/>
            <a:ext cx="2382253" cy="22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B33CA8-2806-41EB-B78C-C73A24A94ECD}"/>
              </a:ext>
            </a:extLst>
          </p:cNvPr>
          <p:cNvSpPr/>
          <p:nvPr/>
        </p:nvSpPr>
        <p:spPr>
          <a:xfrm>
            <a:off x="159514" y="226115"/>
            <a:ext cx="8241536" cy="30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" marR="210185" indent="617220" algn="ctr">
              <a:lnSpc>
                <a:spcPts val="1510"/>
              </a:lnSpc>
              <a:spcBef>
                <a:spcPts val="18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Непрограммные направления деятельности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264AB9A-4FD5-48D7-8274-440F020EE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386426"/>
              </p:ext>
            </p:extLst>
          </p:nvPr>
        </p:nvGraphicFramePr>
        <p:xfrm>
          <a:off x="495301" y="752475"/>
          <a:ext cx="11287124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7E97BCD-40BA-4ECB-A54D-D9AB492B0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989750"/>
              </p:ext>
            </p:extLst>
          </p:nvPr>
        </p:nvGraphicFramePr>
        <p:xfrm>
          <a:off x="319882" y="2570296"/>
          <a:ext cx="11637962" cy="191972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935649">
                  <a:extLst>
                    <a:ext uri="{9D8B030D-6E8A-4147-A177-3AD203B41FA5}">
                      <a16:colId xmlns:a16="http://schemas.microsoft.com/office/drawing/2014/main" val="1175064031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176167194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3339053862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2032986242"/>
                    </a:ext>
                  </a:extLst>
                </a:gridCol>
              </a:tblGrid>
              <a:tr h="372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3112207827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Думы </a:t>
                      </a:r>
                      <a:r>
                        <a:rPr lang="ru-RU" sz="14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1 829,0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1 814,3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1 699,3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val="507427777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430,7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4 360,0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val="3540442998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контрольно-счетной палаты </a:t>
                      </a:r>
                      <a:r>
                        <a:rPr lang="ru-RU" sz="14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11 054,3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8 863,8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8 106,1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val="3762197736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140,4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val="3226653316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 местной администрации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val="2693303"/>
                  </a:ext>
                </a:extLst>
              </a:tr>
              <a:tr h="150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13 568,2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11 142,5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14 343,5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0" marR="8880" marT="8880" marB="0" anchor="b"/>
                </a:tc>
                <a:extLst>
                  <a:ext uri="{0D108BD9-81ED-4DB2-BD59-A6C34878D82A}">
                    <a16:rowId xmlns:a16="http://schemas.microsoft.com/office/drawing/2014/main" val="656125991"/>
                  </a:ext>
                </a:extLst>
              </a:tr>
            </a:tbl>
          </a:graphicData>
        </a:graphic>
      </p:graphicFrame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13E4D280-6250-4D30-B0B0-C11ADAD1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9" y="4677340"/>
            <a:ext cx="1908938" cy="195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6CEDBC8B-5DA9-405C-A376-31B42D28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81" y="4753991"/>
            <a:ext cx="3065015" cy="19859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8C5D7221-3189-46E5-84CF-E5DF6323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31" y="9916541"/>
            <a:ext cx="205716" cy="1530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id="{A17EE583-8AF1-44C3-99C5-721BDEE7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47" y="4843241"/>
            <a:ext cx="2100978" cy="17886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51294963-63C3-4651-8825-BD369579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747" y="6097030"/>
            <a:ext cx="690977" cy="5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>
            <a:extLst>
              <a:ext uri="{FF2B5EF4-FFF2-40B4-BE49-F238E27FC236}">
                <a16:creationId xmlns:a16="http://schemas.microsoft.com/office/drawing/2014/main" id="{F5C1EA5E-60E4-4452-ADBE-493E3D2C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77" y="4753991"/>
            <a:ext cx="2520774" cy="19047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60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957705-1D82-46F3-B2EC-DA9AC06DD3C0}"/>
              </a:ext>
            </a:extLst>
          </p:cNvPr>
          <p:cNvSpPr/>
          <p:nvPr/>
        </p:nvSpPr>
        <p:spPr>
          <a:xfrm rot="16200000">
            <a:off x="-2957511" y="2951945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3190" algn="ctr">
              <a:spcBef>
                <a:spcPts val="7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ФИНАНСИРОВАНИЯ ДЕФИЦИТА БЮДЖЕТА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306910-FFDA-4E87-8874-E554E42A2A9D}"/>
              </a:ext>
            </a:extLst>
          </p:cNvPr>
          <p:cNvSpPr/>
          <p:nvPr/>
        </p:nvSpPr>
        <p:spPr>
          <a:xfrm>
            <a:off x="1152523" y="170335"/>
            <a:ext cx="10896601" cy="7386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принятия и исполнения бюджета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большое значение приобретает сбалансированность доходов и расходов. Если доходы превышают расходы, то возникает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чаще всего расходы превышают доходы. В таком случае возникает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8017CA-C84F-4816-86AA-AE54CB3472CE}"/>
              </a:ext>
            </a:extLst>
          </p:cNvPr>
          <p:cNvSpPr/>
          <p:nvPr/>
        </p:nvSpPr>
        <p:spPr>
          <a:xfrm>
            <a:off x="1152522" y="952357"/>
            <a:ext cx="10896601" cy="30777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нагрузка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отношение объема муниципального долга к общему объему «собственных» (налоговых и неналоговых) доходов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AF214C-4E50-42DC-A051-3BEDBDCB3214}"/>
              </a:ext>
            </a:extLst>
          </p:cNvPr>
          <p:cNvSpPr/>
          <p:nvPr/>
        </p:nvSpPr>
        <p:spPr>
          <a:xfrm>
            <a:off x="1152522" y="1303492"/>
            <a:ext cx="10896601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объем долга, который не может превышать утвержденный общий годовой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97A77D-A167-4B73-B78A-B86C480256A9}"/>
              </a:ext>
            </a:extLst>
          </p:cNvPr>
          <p:cNvSpPr/>
          <p:nvPr/>
        </p:nvSpPr>
        <p:spPr>
          <a:xfrm>
            <a:off x="1152521" y="2085514"/>
            <a:ext cx="10896601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долга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расчетный показатель, учитывающий объем долга на начало года, привлечение и погашение кредитов в течении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AE7DC-C924-4610-9032-565280793DF2}"/>
              </a:ext>
            </a:extLst>
          </p:cNvPr>
          <p:cNvSpPr txBox="1"/>
          <p:nvPr/>
        </p:nvSpPr>
        <p:spPr>
          <a:xfrm>
            <a:off x="3566969" y="2573402"/>
            <a:ext cx="5762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5EFF0F-8DC7-40F1-AD86-EB3C16E82732}"/>
              </a:ext>
            </a:extLst>
          </p:cNvPr>
          <p:cNvSpPr/>
          <p:nvPr/>
        </p:nvSpPr>
        <p:spPr>
          <a:xfrm>
            <a:off x="4068203" y="3061996"/>
            <a:ext cx="4645400" cy="95410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кредитов от других бюджетов бюджетной системы РФ за счет бюджетных кредитов на пополнение остатков средств на счетах бюджетов </a:t>
            </a:r>
            <a:endParaRPr lang="ru-RU" sz="1400" dirty="0"/>
          </a:p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679740-9303-4BA9-828C-BDBE5F5FE816}"/>
              </a:ext>
            </a:extLst>
          </p:cNvPr>
          <p:cNvSpPr/>
          <p:nvPr/>
        </p:nvSpPr>
        <p:spPr>
          <a:xfrm>
            <a:off x="1679488" y="3059666"/>
            <a:ext cx="1881097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кредитов от кредитных организаций 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83C494-5474-4277-8A6A-37DDF793265D}"/>
              </a:ext>
            </a:extLst>
          </p:cNvPr>
          <p:cNvSpPr/>
          <p:nvPr/>
        </p:nvSpPr>
        <p:spPr>
          <a:xfrm>
            <a:off x="9221221" y="3013605"/>
            <a:ext cx="2560832" cy="95410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Погашение бюджетных кредитов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пополнение остатков средств на счетах бюджетов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CA34CC4C-681C-49B2-993A-8A6343A1F9DA}"/>
              </a:ext>
            </a:extLst>
          </p:cNvPr>
          <p:cNvSpPr/>
          <p:nvPr/>
        </p:nvSpPr>
        <p:spPr>
          <a:xfrm rot="5400000">
            <a:off x="6294779" y="-86333"/>
            <a:ext cx="306404" cy="8643659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F3076B-4B5C-4487-83DD-D6F18FF64237}"/>
              </a:ext>
            </a:extLst>
          </p:cNvPr>
          <p:cNvSpPr/>
          <p:nvPr/>
        </p:nvSpPr>
        <p:spPr>
          <a:xfrm>
            <a:off x="3342903" y="4423625"/>
            <a:ext cx="6096000" cy="30777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долговых обязательств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71F42D49-7040-44B7-AC72-BEAFF5215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796344"/>
              </p:ext>
            </p:extLst>
          </p:nvPr>
        </p:nvGraphicFramePr>
        <p:xfrm>
          <a:off x="831277" y="4893875"/>
          <a:ext cx="3690132" cy="202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03576457-9C34-4C98-9DC9-56849F47D3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885354"/>
              </p:ext>
            </p:extLst>
          </p:nvPr>
        </p:nvGraphicFramePr>
        <p:xfrm>
          <a:off x="3874547" y="4888152"/>
          <a:ext cx="5032712" cy="2054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49E920AA-E5EC-4267-99D4-B352E82D7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257074"/>
              </p:ext>
            </p:extLst>
          </p:nvPr>
        </p:nvGraphicFramePr>
        <p:xfrm>
          <a:off x="8020049" y="4940510"/>
          <a:ext cx="3993943" cy="1831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0777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76B62-A4F4-4EBB-8A4F-10FC307834FC}"/>
              </a:ext>
            </a:extLst>
          </p:cNvPr>
          <p:cNvSpPr txBox="1"/>
          <p:nvPr/>
        </p:nvSpPr>
        <p:spPr>
          <a:xfrm>
            <a:off x="1991890" y="327408"/>
            <a:ext cx="563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B5E691-CF1F-432E-B7D9-B3E41FEF9111}"/>
              </a:ext>
            </a:extLst>
          </p:cNvPr>
          <p:cNvSpPr/>
          <p:nvPr/>
        </p:nvSpPr>
        <p:spPr>
          <a:xfrm>
            <a:off x="1124065" y="1238161"/>
            <a:ext cx="6505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Комитет финансов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Слюдянского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665904  г. Слюдянка, ул. Ленина, 110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тел./факс (39544) 51-6-10 </a:t>
            </a:r>
          </a:p>
          <a:p>
            <a:pPr algn="ctr"/>
            <a:r>
              <a:rPr lang="ru-RU" sz="24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fin30@govirk.ru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94AAE4-E4DF-4E28-89E2-5C3D219F1089}"/>
              </a:ext>
            </a:extLst>
          </p:cNvPr>
          <p:cNvSpPr/>
          <p:nvPr/>
        </p:nvSpPr>
        <p:spPr>
          <a:xfrm>
            <a:off x="1124065" y="3564686"/>
            <a:ext cx="6382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www.sludyanka.ru</a:t>
            </a:r>
          </a:p>
        </p:txBody>
      </p:sp>
    </p:spTree>
    <p:extLst>
      <p:ext uri="{BB962C8B-B14F-4D97-AF65-F5344CB8AC3E}">
        <p14:creationId xmlns:p14="http://schemas.microsoft.com/office/powerpoint/2010/main" val="27125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6558EC-66C2-49A0-9152-3265922B2C8C}"/>
              </a:ext>
            </a:extLst>
          </p:cNvPr>
          <p:cNvSpPr txBox="1"/>
          <p:nvPr/>
        </p:nvSpPr>
        <p:spPr>
          <a:xfrm rot="16200000">
            <a:off x="-2337138" y="2364256"/>
            <a:ext cx="6419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БЮДЖЕТНЫЙ ПРОЦЕСС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86FE3219-D523-4AE8-BDDD-7AAA8C934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350" y="123826"/>
            <a:ext cx="8596668" cy="38807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МЕСТО БЮДЖЕТА СЛЮДЯНСКОГО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МУНИЦИПАЛЬНОГО РАЙОНА (СМР)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В БЮДЖЕТНОЙ СИСТЕМЕ СТРАНЫ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74220A0-65D3-40C1-AB45-C22E8301074D}"/>
              </a:ext>
            </a:extLst>
          </p:cNvPr>
          <p:cNvCxnSpPr/>
          <p:nvPr/>
        </p:nvCxnSpPr>
        <p:spPr>
          <a:xfrm>
            <a:off x="2038350" y="1017427"/>
            <a:ext cx="44862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8717A9-2C4E-40A5-B380-B1AF76813D87}"/>
              </a:ext>
            </a:extLst>
          </p:cNvPr>
          <p:cNvSpPr/>
          <p:nvPr/>
        </p:nvSpPr>
        <p:spPr>
          <a:xfrm>
            <a:off x="2038350" y="1503624"/>
            <a:ext cx="9229725" cy="1286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E602E3-3048-408C-AD02-FCDA1CB5B7F8}"/>
              </a:ext>
            </a:extLst>
          </p:cNvPr>
          <p:cNvSpPr/>
          <p:nvPr/>
        </p:nvSpPr>
        <p:spPr>
          <a:xfrm>
            <a:off x="2152647" y="1555116"/>
            <a:ext cx="6705600" cy="352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Консолидированный федеральный бюджет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20962D8-B815-486C-9D72-F0B07B55B7CC}"/>
              </a:ext>
            </a:extLst>
          </p:cNvPr>
          <p:cNvSpPr/>
          <p:nvPr/>
        </p:nvSpPr>
        <p:spPr>
          <a:xfrm>
            <a:off x="2152652" y="2052301"/>
            <a:ext cx="2804308" cy="6133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бюджет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626F8A-3398-45B7-B7B2-30CDD6ECCF41}"/>
              </a:ext>
            </a:extLst>
          </p:cNvPr>
          <p:cNvSpPr/>
          <p:nvPr/>
        </p:nvSpPr>
        <p:spPr>
          <a:xfrm>
            <a:off x="4970445" y="2052301"/>
            <a:ext cx="3151969" cy="6133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Консолидированные бюджеты субъектов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3F5153-6A89-4382-950B-841EA0100B84}"/>
              </a:ext>
            </a:extLst>
          </p:cNvPr>
          <p:cNvSpPr/>
          <p:nvPr/>
        </p:nvSpPr>
        <p:spPr>
          <a:xfrm>
            <a:off x="8610600" y="1503622"/>
            <a:ext cx="2657475" cy="1286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УРОВЕНЬ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C53122-13B5-4842-A1FE-6F2CE15CF8E2}"/>
              </a:ext>
            </a:extLst>
          </p:cNvPr>
          <p:cNvSpPr/>
          <p:nvPr/>
        </p:nvSpPr>
        <p:spPr>
          <a:xfrm>
            <a:off x="2038350" y="3019265"/>
            <a:ext cx="9292443" cy="1276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4944F0-022F-4F9F-AD56-0C6B8EE46679}"/>
              </a:ext>
            </a:extLst>
          </p:cNvPr>
          <p:cNvSpPr/>
          <p:nvPr/>
        </p:nvSpPr>
        <p:spPr>
          <a:xfrm>
            <a:off x="2152647" y="3059572"/>
            <a:ext cx="6705600" cy="352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Консолидированные бюджеты субъектов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A5A2C6-AB12-47E2-86C3-83BB9C9A52F6}"/>
              </a:ext>
            </a:extLst>
          </p:cNvPr>
          <p:cNvSpPr/>
          <p:nvPr/>
        </p:nvSpPr>
        <p:spPr>
          <a:xfrm>
            <a:off x="8610600" y="3007585"/>
            <a:ext cx="2747958" cy="12862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РЕГИОНАЛЬНЫЙ УРОВЕНЬ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BA6EC8A-E2AA-48C6-8447-280927864E5E}"/>
              </a:ext>
            </a:extLst>
          </p:cNvPr>
          <p:cNvSpPr/>
          <p:nvPr/>
        </p:nvSpPr>
        <p:spPr>
          <a:xfrm>
            <a:off x="2152647" y="3446003"/>
            <a:ext cx="2797137" cy="7385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Бюджет субъекта РФ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11DEE31-F18B-4662-8999-02B41BBBA41F}"/>
              </a:ext>
            </a:extLst>
          </p:cNvPr>
          <p:cNvSpPr/>
          <p:nvPr/>
        </p:nvSpPr>
        <p:spPr>
          <a:xfrm>
            <a:off x="4970446" y="3446003"/>
            <a:ext cx="3138484" cy="7385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Консолидированные бюджеты муниципальных образований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2FF1044-D1D0-420F-BC09-69272C019982}"/>
              </a:ext>
            </a:extLst>
          </p:cNvPr>
          <p:cNvSpPr/>
          <p:nvPr/>
        </p:nvSpPr>
        <p:spPr>
          <a:xfrm>
            <a:off x="2038350" y="4501861"/>
            <a:ext cx="9292443" cy="2156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BC3150-71CC-4095-B441-9B798ED8F68B}"/>
              </a:ext>
            </a:extLst>
          </p:cNvPr>
          <p:cNvSpPr/>
          <p:nvPr/>
        </p:nvSpPr>
        <p:spPr>
          <a:xfrm>
            <a:off x="2152647" y="4592237"/>
            <a:ext cx="6705600" cy="352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Консолидированные бюджеты муниципальных образований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86ECFB4-A2B4-44D6-B308-E99B961CC2B1}"/>
              </a:ext>
            </a:extLst>
          </p:cNvPr>
          <p:cNvSpPr/>
          <p:nvPr/>
        </p:nvSpPr>
        <p:spPr>
          <a:xfrm>
            <a:off x="8610600" y="4499720"/>
            <a:ext cx="2720193" cy="21561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МУНИЦИПАЛЬНЫЙ УРОВЕНЬ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4BD90C3-9F9C-4A32-A519-0A746F607053}"/>
              </a:ext>
            </a:extLst>
          </p:cNvPr>
          <p:cNvSpPr/>
          <p:nvPr/>
        </p:nvSpPr>
        <p:spPr>
          <a:xfrm>
            <a:off x="2152647" y="5015124"/>
            <a:ext cx="2729689" cy="46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Бюджет городских округов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E69C3FB-5B75-4F8A-86E0-A015B3B33023}"/>
              </a:ext>
            </a:extLst>
          </p:cNvPr>
          <p:cNvSpPr/>
          <p:nvPr/>
        </p:nvSpPr>
        <p:spPr>
          <a:xfrm>
            <a:off x="4882336" y="5015123"/>
            <a:ext cx="3417901" cy="4617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Консолидированные бюджеты муниципальных районов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C47D318-D381-4B0B-BE54-A301F85A555C}"/>
              </a:ext>
            </a:extLst>
          </p:cNvPr>
          <p:cNvSpPr/>
          <p:nvPr/>
        </p:nvSpPr>
        <p:spPr>
          <a:xfrm>
            <a:off x="2152647" y="5572125"/>
            <a:ext cx="6457953" cy="352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Консолидированные бюджеты муниципальных районов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B2D3077-AE02-4051-8826-3E385BC7BF52}"/>
              </a:ext>
            </a:extLst>
          </p:cNvPr>
          <p:cNvSpPr/>
          <p:nvPr/>
        </p:nvSpPr>
        <p:spPr>
          <a:xfrm>
            <a:off x="2152647" y="5960799"/>
            <a:ext cx="2729689" cy="46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Бюджет муниципального района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26B3C9D-5B7F-4AE9-BF4B-3E02EA4282F4}"/>
              </a:ext>
            </a:extLst>
          </p:cNvPr>
          <p:cNvSpPr/>
          <p:nvPr/>
        </p:nvSpPr>
        <p:spPr>
          <a:xfrm>
            <a:off x="4882335" y="5959871"/>
            <a:ext cx="3417901" cy="4617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Бюджеты городских и сельских поселений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866D69-EE88-49C2-95AE-C19185FB4B65}"/>
              </a:ext>
            </a:extLst>
          </p:cNvPr>
          <p:cNvSpPr txBox="1"/>
          <p:nvPr/>
        </p:nvSpPr>
        <p:spPr>
          <a:xfrm>
            <a:off x="6858000" y="39843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Иркутской области: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городских округов;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муниципальных районов;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муниципальных округа;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городских и 340 сельских поселений,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1515 населенных пунктов (из них 66 городских и 1455 сельских)</a:t>
            </a:r>
          </a:p>
        </p:txBody>
      </p:sp>
    </p:spTree>
    <p:extLst>
      <p:ext uri="{BB962C8B-B14F-4D97-AF65-F5344CB8AC3E}">
        <p14:creationId xmlns:p14="http://schemas.microsoft.com/office/powerpoint/2010/main" val="396146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B6A8-FF3E-4637-9F18-8B94DAC75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937" y="637779"/>
            <a:ext cx="1778465" cy="133384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2222C80-B658-46BC-A29C-2785AACFF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42" y="585787"/>
            <a:ext cx="4320766" cy="22274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Мэр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Дума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Администрация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Комитет финансов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Контрольно-счетная палата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распорядители (распорядители) бюджетных средств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администраторы (администраторы) доходов бюджета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администраторы (администраторы) источников финансирования дефицита бюджета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Получатели бюджетных средств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Иные участники в соответствии с БК РФ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1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100" dirty="0"/>
          </a:p>
          <a:p>
            <a:pPr>
              <a:buFont typeface="Wingdings" panose="05000000000000000000" pitchFamily="2" charset="2"/>
              <a:buChar char="v"/>
            </a:pPr>
            <a:endParaRPr lang="ru-RU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91685-44DD-450A-BD0D-79A25FB37C62}"/>
              </a:ext>
            </a:extLst>
          </p:cNvPr>
          <p:cNvSpPr txBox="1"/>
          <p:nvPr/>
        </p:nvSpPr>
        <p:spPr>
          <a:xfrm>
            <a:off x="536895" y="268448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УЧАСТНИКИ БЮДЖЕТНОГО ПРОЦЕССА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E7480BF-7ADF-4CFA-AF96-38EB7EBFB2F5}"/>
              </a:ext>
            </a:extLst>
          </p:cNvPr>
          <p:cNvCxnSpPr>
            <a:cxnSpLocks/>
          </p:cNvCxnSpPr>
          <p:nvPr/>
        </p:nvCxnSpPr>
        <p:spPr>
          <a:xfrm flipV="1">
            <a:off x="536895" y="637779"/>
            <a:ext cx="4211274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756ECA-0F05-4116-92B3-CE1712EA6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270" y="2103387"/>
            <a:ext cx="734037" cy="734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CF6AA6-5B4E-4C31-905D-5A7BFC18589E}"/>
              </a:ext>
            </a:extLst>
          </p:cNvPr>
          <p:cNvSpPr txBox="1"/>
          <p:nvPr/>
        </p:nvSpPr>
        <p:spPr>
          <a:xfrm>
            <a:off x="861969" y="2917716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ЭТАПЫ БЮДЖЕТНОГО ПРОЦЕССА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3C50C31-3A39-4E48-B08F-BB1E682CF0B0}"/>
              </a:ext>
            </a:extLst>
          </p:cNvPr>
          <p:cNvCxnSpPr>
            <a:cxnSpLocks/>
          </p:cNvCxnSpPr>
          <p:nvPr/>
        </p:nvCxnSpPr>
        <p:spPr>
          <a:xfrm>
            <a:off x="535977" y="2831506"/>
            <a:ext cx="35242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5" name="Таблица 15">
            <a:extLst>
              <a:ext uri="{FF2B5EF4-FFF2-40B4-BE49-F238E27FC236}">
                <a16:creationId xmlns:a16="http://schemas.microsoft.com/office/drawing/2014/main" id="{FC3A350F-7805-463B-A237-56DCD0437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172886"/>
              </p:ext>
            </p:extLst>
          </p:nvPr>
        </p:nvGraphicFramePr>
        <p:xfrm>
          <a:off x="111179" y="3339582"/>
          <a:ext cx="5345652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861">
                  <a:extLst>
                    <a:ext uri="{9D8B030D-6E8A-4147-A177-3AD203B41FA5}">
                      <a16:colId xmlns:a16="http://schemas.microsoft.com/office/drawing/2014/main" val="1978931928"/>
                    </a:ext>
                  </a:extLst>
                </a:gridCol>
                <a:gridCol w="545285">
                  <a:extLst>
                    <a:ext uri="{9D8B030D-6E8A-4147-A177-3AD203B41FA5}">
                      <a16:colId xmlns:a16="http://schemas.microsoft.com/office/drawing/2014/main" val="2405384777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val="919286195"/>
                    </a:ext>
                  </a:extLst>
                </a:gridCol>
                <a:gridCol w="612396">
                  <a:extLst>
                    <a:ext uri="{9D8B030D-6E8A-4147-A177-3AD203B41FA5}">
                      <a16:colId xmlns:a16="http://schemas.microsoft.com/office/drawing/2014/main" val="836317556"/>
                    </a:ext>
                  </a:extLst>
                </a:gridCol>
                <a:gridCol w="595619">
                  <a:extLst>
                    <a:ext uri="{9D8B030D-6E8A-4147-A177-3AD203B41FA5}">
                      <a16:colId xmlns:a16="http://schemas.microsoft.com/office/drawing/2014/main" val="530461209"/>
                    </a:ext>
                  </a:extLst>
                </a:gridCol>
                <a:gridCol w="572317">
                  <a:extLst>
                    <a:ext uri="{9D8B030D-6E8A-4147-A177-3AD203B41FA5}">
                      <a16:colId xmlns:a16="http://schemas.microsoft.com/office/drawing/2014/main" val="2258178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бюджетного процесса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Фев.-Май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– Окт.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3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проекта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910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Рассмотрение и утверждение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832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117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утверждение годового отчета об исполнении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26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Финансовый контроль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14903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C9BF470-0D1B-4862-8E3F-571EB8A6C10A}"/>
              </a:ext>
            </a:extLst>
          </p:cNvPr>
          <p:cNvSpPr txBox="1"/>
          <p:nvPr/>
        </p:nvSpPr>
        <p:spPr>
          <a:xfrm>
            <a:off x="5530211" y="210998"/>
            <a:ext cx="15687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июнь-ноябрь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F25D3D-446E-4B82-B507-7B2DCCB1873C}"/>
              </a:ext>
            </a:extLst>
          </p:cNvPr>
          <p:cNvSpPr txBox="1"/>
          <p:nvPr/>
        </p:nvSpPr>
        <p:spPr>
          <a:xfrm>
            <a:off x="5530211" y="1177181"/>
            <a:ext cx="156874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ноябрь-декабрь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0E569-A5E3-42CD-A1BA-00311E79E8E7}"/>
              </a:ext>
            </a:extLst>
          </p:cNvPr>
          <p:cNvSpPr txBox="1"/>
          <p:nvPr/>
        </p:nvSpPr>
        <p:spPr>
          <a:xfrm>
            <a:off x="5530211" y="2680116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4A05F-C57D-448F-9E65-CF5119630203}"/>
              </a:ext>
            </a:extLst>
          </p:cNvPr>
          <p:cNvSpPr txBox="1"/>
          <p:nvPr/>
        </p:nvSpPr>
        <p:spPr>
          <a:xfrm>
            <a:off x="5530211" y="3718076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февраль-май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F6B647-D728-4ED1-8E44-8756391536CA}"/>
              </a:ext>
            </a:extLst>
          </p:cNvPr>
          <p:cNvSpPr txBox="1"/>
          <p:nvPr/>
        </p:nvSpPr>
        <p:spPr>
          <a:xfrm>
            <a:off x="5553282" y="4828103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A444ED-C456-4CF7-BD8C-8D08B4376792}"/>
              </a:ext>
            </a:extLst>
          </p:cNvPr>
          <p:cNvSpPr txBox="1"/>
          <p:nvPr/>
        </p:nvSpPr>
        <p:spPr>
          <a:xfrm>
            <a:off x="7125988" y="108684"/>
            <a:ext cx="495789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I. </a:t>
            </a:r>
            <a:r>
              <a:rPr lang="ru-RU" sz="1100" u="sng" dirty="0"/>
              <a:t>СОСТАВЛЕНИЕ ПРОЕКТА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составляется прогноз социально-экономического развития, определяются основные характеристики бюджета, налоговая и бюджетная политика, источники покрытия дефицита бюджета и осуществляется распределение предельных объемов бюджетных ассигнований на предстоящий плановый период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E16759-A356-4941-A38E-73DC5BEE72FB}"/>
              </a:ext>
            </a:extLst>
          </p:cNvPr>
          <p:cNvSpPr txBox="1"/>
          <p:nvPr/>
        </p:nvSpPr>
        <p:spPr>
          <a:xfrm>
            <a:off x="7122022" y="1257667"/>
            <a:ext cx="493901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II</a:t>
            </a:r>
            <a:r>
              <a:rPr lang="ru-RU" sz="1100" u="sng" dirty="0"/>
              <a:t>. РАССМОТРЕНИЕ И УТВЕРЖДЕНИЕ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СМР вносит на рассмотрение Думы СМР проект решения о бюджете не позднее 15 ноября текущего года.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 обсуждается населением на публичных слушаниях.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КСП СМР проводит экспертизу, подготавливает заключение и предложения о принятии или отклонении проекта решения о бюджете.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проект рассматривается планово-бюджетной комиссией.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утверждения Думой СМР направляется на подпись мэру СМР.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498E221-681F-449A-AA70-B4413F405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416" y="5832015"/>
            <a:ext cx="1025985" cy="10259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196256-D417-4AF2-8EB4-AC65D574EA3C}"/>
              </a:ext>
            </a:extLst>
          </p:cNvPr>
          <p:cNvSpPr txBox="1"/>
          <p:nvPr/>
        </p:nvSpPr>
        <p:spPr>
          <a:xfrm>
            <a:off x="3166844" y="5938130"/>
            <a:ext cx="2835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процессе Слюдянского муниципального района, утвержденное решением Думы СМР от 26.03.2020 №17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рд.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B242A0-3240-42B7-A806-7A430444A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934" y="6119071"/>
            <a:ext cx="470481" cy="4704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9DA04E-0927-4B01-9070-5DC818DA17CB}"/>
              </a:ext>
            </a:extLst>
          </p:cNvPr>
          <p:cNvSpPr txBox="1"/>
          <p:nvPr/>
        </p:nvSpPr>
        <p:spPr>
          <a:xfrm>
            <a:off x="7122022" y="2750371"/>
            <a:ext cx="4939017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III</a:t>
            </a:r>
            <a:r>
              <a:rPr lang="ru-RU" sz="1100" u="sng" dirty="0"/>
              <a:t>.</a:t>
            </a:r>
            <a:r>
              <a:rPr lang="en-US" sz="1100" u="sng" dirty="0"/>
              <a:t> </a:t>
            </a:r>
            <a:r>
              <a:rPr lang="ru-RU" sz="1100" u="sng" dirty="0"/>
              <a:t>ИСПОЛНЕНИЕ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на основе сводной бюджетной росписи и кассового плана. Бюджет исполняется на основе единства кассы и подведомственности расходов.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C75BE9-090D-4935-AD98-D3490B520B6B}"/>
              </a:ext>
            </a:extLst>
          </p:cNvPr>
          <p:cNvSpPr txBox="1"/>
          <p:nvPr/>
        </p:nvSpPr>
        <p:spPr>
          <a:xfrm>
            <a:off x="7141804" y="3769713"/>
            <a:ext cx="4939017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IV</a:t>
            </a:r>
            <a:r>
              <a:rPr lang="ru-RU" sz="1100" u="sng" dirty="0"/>
              <a:t>.</a:t>
            </a:r>
            <a:r>
              <a:rPr lang="en-US" sz="1100" u="sng" dirty="0"/>
              <a:t> </a:t>
            </a:r>
            <a:r>
              <a:rPr lang="ru-RU" sz="1100" u="sng" dirty="0"/>
              <a:t>ПОДГОТОВКА И УТВЕРЖДЕНИЕ ГОТОВОГО ОТЧЕТА ОБ ИСПОЛНЕНИИ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отчетного финансового года составляется бюджетная отчетность об исполнении бюджета, направляемая в КСП Слюдянского муниципального района для проведения внешней проверки, далее – на рассмотрение и утверждение в Думу СМР.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04496-DEE4-4047-B021-B53FA8B10961}"/>
              </a:ext>
            </a:extLst>
          </p:cNvPr>
          <p:cNvSpPr txBox="1"/>
          <p:nvPr/>
        </p:nvSpPr>
        <p:spPr>
          <a:xfrm>
            <a:off x="7098951" y="4931150"/>
            <a:ext cx="4962088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u="sng" dirty="0"/>
              <a:t>ФИНАНСОВЫЙ КОНТРОЛЬ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Охватывает все этапы бюджетного процесса: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муниципальный контроль – КСП СМР.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муниципальный контроль – отдел внутреннего муниципального финансового контроля администрации СМР.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контроль осуществляется в целях предупреждения и пресечения бюджетных нарушений в процессе исполнения бюджета района.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Последующий контроль осуществляется по результатам исполнения бюджета района в целях установления законности его исполнения, достоверности учета и отчетности.</a:t>
            </a:r>
          </a:p>
        </p:txBody>
      </p:sp>
    </p:spTree>
    <p:extLst>
      <p:ext uri="{BB962C8B-B14F-4D97-AF65-F5344CB8AC3E}">
        <p14:creationId xmlns:p14="http://schemas.microsoft.com/office/powerpoint/2010/main" val="263076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451418-3033-480C-8960-A3903E73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20" y="302004"/>
            <a:ext cx="5168009" cy="546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НАЛОГОВАЯ ПОЛИТИКА</a:t>
            </a:r>
          </a:p>
          <a:p>
            <a:pPr marL="0" indent="0">
              <a:buNone/>
            </a:pPr>
            <a:r>
              <a:rPr lang="ru-RU" sz="13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just">
              <a:buNone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эффективное и стабильное функционирование налоговой системы, обеспечивающей бюджетную устойчивость в среднесрочной и долгосрочной перспективе.</a:t>
            </a:r>
          </a:p>
          <a:p>
            <a:pPr marL="0" indent="0">
              <a:buNone/>
            </a:pPr>
            <a:endParaRPr lang="ru-RU" sz="1300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3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налогового потенциала Слюдянского муниципального района;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приоритетных отраслей экономики и организации малого и среднего бизнеса;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совершенствование налогового администрирования, повышения уровня ответственности главных администраторов доходов за качественное прогнозирование доходов бюджета Слюдянского муниципального района и выполнение в полном объеме утвержденных годовых назначение по доходам бюджета района, активизация претензионно-исковой деятельности;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повышению эффективности управления муниципальной собственностью, в том числе выявление земельных участков, используемых не по целевому назначению.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46CA2AD-828F-447D-AD10-65841C3D0BC1}"/>
              </a:ext>
            </a:extLst>
          </p:cNvPr>
          <p:cNvCxnSpPr>
            <a:cxnSpLocks/>
          </p:cNvCxnSpPr>
          <p:nvPr/>
        </p:nvCxnSpPr>
        <p:spPr>
          <a:xfrm>
            <a:off x="686344" y="629944"/>
            <a:ext cx="2787319" cy="21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Объект 2">
            <a:extLst>
              <a:ext uri="{FF2B5EF4-FFF2-40B4-BE49-F238E27FC236}">
                <a16:creationId xmlns:a16="http://schemas.microsoft.com/office/drawing/2014/main" id="{67D59CC1-8485-4D6C-936F-06736954A747}"/>
              </a:ext>
            </a:extLst>
          </p:cNvPr>
          <p:cNvSpPr txBox="1">
            <a:spLocks/>
          </p:cNvSpPr>
          <p:nvPr/>
        </p:nvSpPr>
        <p:spPr>
          <a:xfrm>
            <a:off x="6020499" y="302004"/>
            <a:ext cx="6012616" cy="64972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7200" i="1" dirty="0">
                <a:solidFill>
                  <a:schemeClr val="tx1"/>
                </a:solidFill>
              </a:rPr>
              <a:t>БЮДЖЕТНАЯ ПОЛИТИКА</a:t>
            </a:r>
          </a:p>
          <a:p>
            <a:pPr marL="0" indent="0">
              <a:buFont typeface="Wingdings 3" charset="2"/>
              <a:buNone/>
            </a:pPr>
            <a:r>
              <a:rPr lang="ru-RU" sz="3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52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just">
              <a:buFont typeface="Wingdings 3" charset="2"/>
              <a:buNone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создание условий и стимулов для повышения эффективности бюджетных расходов, обеспечение долгосрочной сбалансированности и устойчивости бюджетной системы СМР.</a:t>
            </a:r>
            <a:endParaRPr lang="ru-RU" sz="5200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ru-RU" sz="5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52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тесной взаимосвязи стратегического и бюджетного планирования, определение плановых результатов от использования бюджетных расходов и обеспечение мониторинга их достижения;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муниципального управления;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оптимизация объемов и порядка предоставления муниципальных услуг;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установление приоритетных направлений расходов бюджета; 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механизмов стимулирования участников бюджетного процесса для повышения эффективности бюджетных расходов и проведение структурных реформ;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усовершенствование механизмов контроля за соблюдением требований законодательства в сфере закупок и исполнением условий контрактов, соотнесением фактических расходов и нормативных затрат, осуществление нормоконтроля; 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выполнения целевых показателей муниципальных программ, преемственность показателей достижения определенных целей, обозначенных в муниципальных программах, целям и задачам, обозначенным в государственных программах, для обеспечения их увязки.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минимизация кредиторской задолженности;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открытости бюджета и инициативного бюджетирования, а именно расширение вовлечения граждан в бюджетный процесс, в т.ч. за счет непрерывного обучения основам финансовой и бюджетной грамотности, развитие практик школьного инициативного бюджетирования;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внедрение новых муниципальных программ и их структурных элементов на период 2025-2030 годы, во исполнение второго этапа Стратегии социально-экономического развития Слюдянского муниципального района до 2030 года, утвержденной решением районной Думы №2-VIIрд от 31.01.2019г.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7D5DC80-83D1-4A0A-8CF8-EB30090F1B1A}"/>
              </a:ext>
            </a:extLst>
          </p:cNvPr>
          <p:cNvCxnSpPr>
            <a:cxnSpLocks/>
          </p:cNvCxnSpPr>
          <p:nvPr/>
        </p:nvCxnSpPr>
        <p:spPr>
          <a:xfrm flipV="1">
            <a:off x="6156743" y="629943"/>
            <a:ext cx="287820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5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7B47D22-9360-4F24-B977-B900D07A6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691" y="293616"/>
            <a:ext cx="9034943" cy="3422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НОРМАТИВНАЯ БАЗА ФОРМИРОВАНИЯ БЮДЖЕТА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Формирование бюджета СМР на 2025 год и плановый период 2024 и 2025 годов произведено из прогноза социально-экономического развития, муниципальных программ СМР, положений основных направлений  бюджетной и налоговой политики на 2025 и на плановый период 2026 и 2027 годов, в соответствии с требованиями нормативно-правовых актов бюджетного и налогового законодательств:</a:t>
            </a:r>
          </a:p>
          <a:p>
            <a:pPr marL="0" indent="0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E2FFB-70F0-4A75-BCE6-2A3448A68CDF}"/>
              </a:ext>
            </a:extLst>
          </p:cNvPr>
          <p:cNvSpPr txBox="1"/>
          <p:nvPr/>
        </p:nvSpPr>
        <p:spPr>
          <a:xfrm rot="16200000">
            <a:off x="-2345527" y="2459504"/>
            <a:ext cx="6419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 НА 2025-2027ГГ.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05656EE-5E4D-41EE-BA76-0FEDEC7E8D31}"/>
              </a:ext>
            </a:extLst>
          </p:cNvPr>
          <p:cNvCxnSpPr>
            <a:cxnSpLocks/>
          </p:cNvCxnSpPr>
          <p:nvPr/>
        </p:nvCxnSpPr>
        <p:spPr>
          <a:xfrm>
            <a:off x="2253344" y="642310"/>
            <a:ext cx="53722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269853-F870-4ED6-9825-2FB88F0C0091}"/>
              </a:ext>
            </a:extLst>
          </p:cNvPr>
          <p:cNvSpPr txBox="1"/>
          <p:nvPr/>
        </p:nvSpPr>
        <p:spPr>
          <a:xfrm>
            <a:off x="2667000" y="1635853"/>
            <a:ext cx="4035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кодекс Российской Федерации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 кодекс Российской Федерации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06.10.2003г. №131-ФЗ «Об общих принципах организации местного самоуправления в Российской Федерации»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 федеральном бюджете на 2025 год и на плановый период 2026 и 2027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от 22.10.2013г. №74-ОЗ «О межбюджетных трансфертах и нормативах отчислений в местные бюджеты»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(проект) «Об областном бюджете на 2025 год и плановый период 2026 и 2027 годов»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72D9D7-63EC-40A3-A1AB-FC85CC40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48" y="1527570"/>
            <a:ext cx="501794" cy="5017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C0CAAC-5296-45CC-8C9D-F8D134E5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2233017"/>
            <a:ext cx="501794" cy="501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5A9E97-21A5-4840-B958-1398CCA91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4" y="2974670"/>
            <a:ext cx="501794" cy="5017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7A9272-B690-43B8-BCEC-EBAEF56EB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3732936"/>
            <a:ext cx="501794" cy="5017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C6D2F2-DAFB-44C0-8524-E574D0B7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8" y="4601583"/>
            <a:ext cx="501794" cy="5017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598784-EA49-4969-944A-561DC031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5484193"/>
            <a:ext cx="501794" cy="5017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08517E-3E57-4B72-9965-31F7D9D0F393}"/>
              </a:ext>
            </a:extLst>
          </p:cNvPr>
          <p:cNvSpPr txBox="1"/>
          <p:nvPr/>
        </p:nvSpPr>
        <p:spPr>
          <a:xfrm>
            <a:off x="7318050" y="1535959"/>
            <a:ext cx="403580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 Слюдянского муниципального района от 20.06.2005г. №28 IV-рд (в ред. от 30.05.2024г. №28 VII-рд)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процессе в Слюдянского муниципального района от 26.03.2020 №17 VII рд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Думы Слюдянского муниципального района «О бюджете Слюдянского муниципального района  на 2024 год и плановый период 2025 и 2026 годов» (в ред. от 31.10.2024 №25 VIII-рд)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муниципального района от 9.10.2024 №654 «Об утверждении основных направлений бюджетной и налоговой политики Слюдянского муниципального района на 2025 год и плановый период 2026 и 2027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района от 08.11.2024г. №727 «О прогнозе социально-экономического развития Слюдянского муниципального района на 2025 год и плановый период 2026 и 2027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AAB56C-C0EF-40C6-AE6F-19A912BF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701" y="1533310"/>
            <a:ext cx="501794" cy="5017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9728C6-347A-4B87-81A7-D59317F2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479" y="2233017"/>
            <a:ext cx="501794" cy="5017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9AB8CBE-624D-4C5B-A164-47E673BA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006" y="3434740"/>
            <a:ext cx="501794" cy="5017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2DD54D-5A96-42F4-AA4D-1805A83C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131" y="4576636"/>
            <a:ext cx="501794" cy="5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D64BAA1-6873-4FAE-8E3E-CDF47F4D9C89}"/>
              </a:ext>
            </a:extLst>
          </p:cNvPr>
          <p:cNvSpPr/>
          <p:nvPr/>
        </p:nvSpPr>
        <p:spPr>
          <a:xfrm>
            <a:off x="0" y="3713873"/>
            <a:ext cx="4367843" cy="73063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A20148B-7BB9-44B0-9B99-499D356D92BB}"/>
              </a:ext>
            </a:extLst>
          </p:cNvPr>
          <p:cNvSpPr/>
          <p:nvPr/>
        </p:nvSpPr>
        <p:spPr>
          <a:xfrm>
            <a:off x="1903" y="2151300"/>
            <a:ext cx="4367843" cy="73063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5B745-C189-4202-B3CA-D2164186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3" y="7402"/>
            <a:ext cx="5673131" cy="619809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chemeClr val="tx1"/>
                </a:solidFill>
              </a:rPr>
              <a:t>ПРОГНОЗ ОСНОВНЫХ ПОКАЗАТЕЛЕЙ БЮДЖЕТА СЛЮДЯНСКОГО МУНИЦИПАЛЬНОГО РАЙОНА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9DE82-BD23-40A2-8599-29E745BDE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3" y="692516"/>
            <a:ext cx="6033858" cy="4846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Слюдянского муниципального района утверждается на трехлетний период: очередной финансовый год и два года планового периода.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C76C26B-54C9-439F-A8B0-012E1228C676}"/>
              </a:ext>
            </a:extLst>
          </p:cNvPr>
          <p:cNvCxnSpPr>
            <a:cxnSpLocks/>
          </p:cNvCxnSpPr>
          <p:nvPr/>
        </p:nvCxnSpPr>
        <p:spPr>
          <a:xfrm>
            <a:off x="190773" y="625531"/>
            <a:ext cx="55148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CE24437-494E-4C51-BE1D-ACDF74B61E7C}"/>
              </a:ext>
            </a:extLst>
          </p:cNvPr>
          <p:cNvSpPr/>
          <p:nvPr/>
        </p:nvSpPr>
        <p:spPr>
          <a:xfrm>
            <a:off x="299830" y="1451295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2 063 485,0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51C02C1-11B0-418A-9385-915B2F53FDA5}"/>
              </a:ext>
            </a:extLst>
          </p:cNvPr>
          <p:cNvSpPr/>
          <p:nvPr/>
        </p:nvSpPr>
        <p:spPr>
          <a:xfrm>
            <a:off x="299830" y="1786726"/>
            <a:ext cx="3097711" cy="268448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15 872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8AC816-2B50-457B-ADD0-531454F4829C}"/>
              </a:ext>
            </a:extLst>
          </p:cNvPr>
          <p:cNvSpPr/>
          <p:nvPr/>
        </p:nvSpPr>
        <p:spPr>
          <a:xfrm>
            <a:off x="299831" y="1786726"/>
            <a:ext cx="2594371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2 047 612,0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4E6CF05-F43D-40AE-918E-37D64F51E4F5}"/>
              </a:ext>
            </a:extLst>
          </p:cNvPr>
          <p:cNvSpPr/>
          <p:nvPr/>
        </p:nvSpPr>
        <p:spPr>
          <a:xfrm>
            <a:off x="299830" y="2210075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2 653 349,5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7B6A505-E458-4439-9160-E888A0B36912}"/>
              </a:ext>
            </a:extLst>
          </p:cNvPr>
          <p:cNvSpPr/>
          <p:nvPr/>
        </p:nvSpPr>
        <p:spPr>
          <a:xfrm>
            <a:off x="299829" y="2545506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-51 701,1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17F237C-2508-4265-AB69-8CFD1060E95C}"/>
              </a:ext>
            </a:extLst>
          </p:cNvPr>
          <p:cNvSpPr/>
          <p:nvPr/>
        </p:nvSpPr>
        <p:spPr>
          <a:xfrm>
            <a:off x="299829" y="2545506"/>
            <a:ext cx="2166534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2 705 050,6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578828E-F93B-41A8-8C07-309ABEDF292B}"/>
              </a:ext>
            </a:extLst>
          </p:cNvPr>
          <p:cNvSpPr/>
          <p:nvPr/>
        </p:nvSpPr>
        <p:spPr>
          <a:xfrm>
            <a:off x="299828" y="2968855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2 119 507,1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F6B16CF-0246-40DA-865C-52584235A039}"/>
              </a:ext>
            </a:extLst>
          </p:cNvPr>
          <p:cNvSpPr/>
          <p:nvPr/>
        </p:nvSpPr>
        <p:spPr>
          <a:xfrm>
            <a:off x="299827" y="3324218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-28 946,9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0A09539-F8DA-49E0-A7CC-10C082A08631}"/>
              </a:ext>
            </a:extLst>
          </p:cNvPr>
          <p:cNvSpPr/>
          <p:nvPr/>
        </p:nvSpPr>
        <p:spPr>
          <a:xfrm>
            <a:off x="299827" y="3324217"/>
            <a:ext cx="2485318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2 148 454,0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F8E1FA-11EA-4B2A-BF56-480C8154FCB5}"/>
              </a:ext>
            </a:extLst>
          </p:cNvPr>
          <p:cNvSpPr/>
          <p:nvPr/>
        </p:nvSpPr>
        <p:spPr>
          <a:xfrm>
            <a:off x="299826" y="3754071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1 793 065,7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0C2E3F3-E619-4A0F-8DA8-98CCFB527528}"/>
              </a:ext>
            </a:extLst>
          </p:cNvPr>
          <p:cNvSpPr/>
          <p:nvPr/>
        </p:nvSpPr>
        <p:spPr>
          <a:xfrm>
            <a:off x="299825" y="4089502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-30 458,3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46F3ADB-9C33-4D8E-BAFE-7F925A647FCD}"/>
              </a:ext>
            </a:extLst>
          </p:cNvPr>
          <p:cNvSpPr/>
          <p:nvPr/>
        </p:nvSpPr>
        <p:spPr>
          <a:xfrm>
            <a:off x="299825" y="4089502"/>
            <a:ext cx="2393041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1 823 524,0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710CB01-F3A7-4829-8F83-90C09672859C}"/>
              </a:ext>
            </a:extLst>
          </p:cNvPr>
          <p:cNvSpPr/>
          <p:nvPr/>
        </p:nvSpPr>
        <p:spPr>
          <a:xfrm>
            <a:off x="299824" y="4512851"/>
            <a:ext cx="3097711" cy="2684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1 761 594,6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3AB6DF0-59AA-4125-A62B-6D029D1081D3}"/>
              </a:ext>
            </a:extLst>
          </p:cNvPr>
          <p:cNvSpPr/>
          <p:nvPr/>
        </p:nvSpPr>
        <p:spPr>
          <a:xfrm>
            <a:off x="299823" y="4861500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-31 152,1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74FFB2F-5AA3-4E21-BBAA-060FAD8A508F}"/>
              </a:ext>
            </a:extLst>
          </p:cNvPr>
          <p:cNvSpPr/>
          <p:nvPr/>
        </p:nvSpPr>
        <p:spPr>
          <a:xfrm>
            <a:off x="299823" y="4874718"/>
            <a:ext cx="2265803" cy="26844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1 792 746,7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161CCD-198A-4D87-96E4-3459E64C3E2B}"/>
              </a:ext>
            </a:extLst>
          </p:cNvPr>
          <p:cNvSpPr txBox="1"/>
          <p:nvPr/>
        </p:nvSpPr>
        <p:spPr>
          <a:xfrm rot="16200000">
            <a:off x="3331557" y="1494188"/>
            <a:ext cx="87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(факт)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B90666-0802-4893-88CF-26DCB71026A9}"/>
              </a:ext>
            </a:extLst>
          </p:cNvPr>
          <p:cNvSpPr txBox="1"/>
          <p:nvPr/>
        </p:nvSpPr>
        <p:spPr>
          <a:xfrm rot="16200000">
            <a:off x="3327990" y="2216913"/>
            <a:ext cx="87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(оценка)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A2EEFD-655B-4DBA-B596-AAB1751C3A8B}"/>
              </a:ext>
            </a:extLst>
          </p:cNvPr>
          <p:cNvSpPr txBox="1"/>
          <p:nvPr/>
        </p:nvSpPr>
        <p:spPr>
          <a:xfrm rot="16200000">
            <a:off x="3295775" y="2975693"/>
            <a:ext cx="95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(прогноз)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15A6BE-DFAA-428F-B08E-C09C1BFB2FA9}"/>
              </a:ext>
            </a:extLst>
          </p:cNvPr>
          <p:cNvSpPr txBox="1"/>
          <p:nvPr/>
        </p:nvSpPr>
        <p:spPr>
          <a:xfrm rot="16200000">
            <a:off x="3299877" y="3756078"/>
            <a:ext cx="93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(прогноз)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EA25A7-AFA3-4070-9B0A-E2FA08EADF06}"/>
              </a:ext>
            </a:extLst>
          </p:cNvPr>
          <p:cNvSpPr txBox="1"/>
          <p:nvPr/>
        </p:nvSpPr>
        <p:spPr>
          <a:xfrm rot="16200000">
            <a:off x="3305626" y="4546314"/>
            <a:ext cx="93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(прогноз)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5238BE-B5CF-4FAD-888C-9BEBD778B74A}"/>
              </a:ext>
            </a:extLst>
          </p:cNvPr>
          <p:cNvSpPr/>
          <p:nvPr/>
        </p:nvSpPr>
        <p:spPr>
          <a:xfrm>
            <a:off x="4379053" y="2007468"/>
            <a:ext cx="256026" cy="2743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221B8B-AAD4-4BAC-9E36-29A5B5E509E6}"/>
              </a:ext>
            </a:extLst>
          </p:cNvPr>
          <p:cNvSpPr/>
          <p:nvPr/>
        </p:nvSpPr>
        <p:spPr>
          <a:xfrm>
            <a:off x="4379053" y="2671213"/>
            <a:ext cx="256026" cy="274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0EA3CEB-1942-4180-94CB-7B4F9A4D381F}"/>
              </a:ext>
            </a:extLst>
          </p:cNvPr>
          <p:cNvSpPr/>
          <p:nvPr/>
        </p:nvSpPr>
        <p:spPr>
          <a:xfrm>
            <a:off x="4379053" y="3412197"/>
            <a:ext cx="256026" cy="2743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AD861AF-FFC1-40E8-A4DF-D82E7A8B805E}"/>
              </a:ext>
            </a:extLst>
          </p:cNvPr>
          <p:cNvSpPr/>
          <p:nvPr/>
        </p:nvSpPr>
        <p:spPr>
          <a:xfrm>
            <a:off x="4382621" y="4223726"/>
            <a:ext cx="256026" cy="2743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2E9933-CDCD-4624-9440-C9CBD907FF6C}"/>
              </a:ext>
            </a:extLst>
          </p:cNvPr>
          <p:cNvSpPr txBox="1"/>
          <p:nvPr/>
        </p:nvSpPr>
        <p:spPr>
          <a:xfrm>
            <a:off x="4610743" y="1994758"/>
            <a:ext cx="1451615" cy="27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тыс.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178B85-2F82-405A-AA6C-CCA08163DA47}"/>
              </a:ext>
            </a:extLst>
          </p:cNvPr>
          <p:cNvSpPr txBox="1"/>
          <p:nvPr/>
        </p:nvSpPr>
        <p:spPr>
          <a:xfrm>
            <a:off x="4611178" y="2640835"/>
            <a:ext cx="1451615" cy="27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тыс.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5CEEE-5960-4EB6-8378-BF4D9EE5A4B8}"/>
              </a:ext>
            </a:extLst>
          </p:cNvPr>
          <p:cNvSpPr txBox="1"/>
          <p:nvPr/>
        </p:nvSpPr>
        <p:spPr>
          <a:xfrm>
            <a:off x="4613582" y="3377920"/>
            <a:ext cx="153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Дефицит, тыс. руб.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1009E-C440-4F60-92D0-960F33B71425}"/>
              </a:ext>
            </a:extLst>
          </p:cNvPr>
          <p:cNvSpPr txBox="1"/>
          <p:nvPr/>
        </p:nvSpPr>
        <p:spPr>
          <a:xfrm>
            <a:off x="4586234" y="4201102"/>
            <a:ext cx="1590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Профицит, тыс. руб.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43E2313-3AA2-44E3-B5ED-AE5D487C9EF8}"/>
              </a:ext>
            </a:extLst>
          </p:cNvPr>
          <p:cNvSpPr/>
          <p:nvPr/>
        </p:nvSpPr>
        <p:spPr>
          <a:xfrm>
            <a:off x="349534" y="538344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СМР на 2025 год и на плановый период 2026 и 2027 годов разработан исходя из прогноза социально-экономического развития СМР, основных направлений бюджетной и налоговой политики, муниципальных программ СМР. </a:t>
            </a:r>
          </a:p>
        </p:txBody>
      </p:sp>
      <p:graphicFrame>
        <p:nvGraphicFramePr>
          <p:cNvPr id="38" name="Таблица 38">
            <a:extLst>
              <a:ext uri="{FF2B5EF4-FFF2-40B4-BE49-F238E27FC236}">
                <a16:creationId xmlns:a16="http://schemas.microsoft.com/office/drawing/2014/main" id="{829EA42C-8D14-42C3-B35B-D6549EE77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228007"/>
              </p:ext>
            </p:extLst>
          </p:nvPr>
        </p:nvGraphicFramePr>
        <p:xfrm>
          <a:off x="6062358" y="1213198"/>
          <a:ext cx="6127072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9072">
                  <a:extLst>
                    <a:ext uri="{9D8B030D-6E8A-4147-A177-3AD203B41FA5}">
                      <a16:colId xmlns:a16="http://schemas.microsoft.com/office/drawing/2014/main" val="2641279645"/>
                    </a:ext>
                  </a:extLst>
                </a:gridCol>
                <a:gridCol w="944356">
                  <a:extLst>
                    <a:ext uri="{9D8B030D-6E8A-4147-A177-3AD203B41FA5}">
                      <a16:colId xmlns:a16="http://schemas.microsoft.com/office/drawing/2014/main" val="3224995394"/>
                    </a:ext>
                  </a:extLst>
                </a:gridCol>
                <a:gridCol w="919061">
                  <a:extLst>
                    <a:ext uri="{9D8B030D-6E8A-4147-A177-3AD203B41FA5}">
                      <a16:colId xmlns:a16="http://schemas.microsoft.com/office/drawing/2014/main" val="1525363611"/>
                    </a:ext>
                  </a:extLst>
                </a:gridCol>
                <a:gridCol w="944583">
                  <a:extLst>
                    <a:ext uri="{9D8B030D-6E8A-4147-A177-3AD203B41FA5}">
                      <a16:colId xmlns:a16="http://schemas.microsoft.com/office/drawing/2014/main" val="418091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454130"/>
                  </a:ext>
                </a:extLst>
              </a:tr>
              <a:tr h="280346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2 119 507,1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1 793 065,7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1 761 594,6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187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402 825,2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413 857,5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424 260,3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459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1 716 681,9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1 379 208,2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1 337 334,3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781945"/>
                  </a:ext>
                </a:extLst>
              </a:tr>
              <a:tr h="221623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2 148 454,0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1 823 524,0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1 792 746,7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580003"/>
                  </a:ext>
                </a:extLst>
              </a:tr>
              <a:tr h="301924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источником финансового обеспечения которых являются целевые межбюджетные трансферты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1 496 893,8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1 247 407,2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1 249 145,1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447173"/>
                  </a:ext>
                </a:extLst>
              </a:tr>
              <a:tr h="158472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за исключением ассигнований источником финансового обеспечения которых являются целевые межбюджетные трансферты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651 560,2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576 116,8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543 601,6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92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28 644,1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472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-28 946,9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-30 458,3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-31 152,1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848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дефицита (к доходам без учета безвозмездных поступлений)</a:t>
                      </a:r>
                      <a:endParaRPr lang="ru-RU" sz="1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85583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38F6399-5297-4DE0-A30E-93470D0EF119}"/>
              </a:ext>
            </a:extLst>
          </p:cNvPr>
          <p:cNvSpPr txBox="1"/>
          <p:nvPr/>
        </p:nvSpPr>
        <p:spPr>
          <a:xfrm>
            <a:off x="11224470" y="888643"/>
            <a:ext cx="880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8456191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1695</TotalTime>
  <Words>10258</Words>
  <Application>Microsoft Office PowerPoint</Application>
  <PresentationFormat>Широкоэкранный</PresentationFormat>
  <Paragraphs>1980</Paragraphs>
  <Slides>48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Arial</vt:lpstr>
      <vt:lpstr>Bookman Old Style</vt:lpstr>
      <vt:lpstr>Calibri</vt:lpstr>
      <vt:lpstr>Times New Roman</vt:lpstr>
      <vt:lpstr>Trebuchet MS</vt:lpstr>
      <vt:lpstr>Wingdings</vt:lpstr>
      <vt:lpstr>Wingdings 3</vt:lpstr>
      <vt:lpstr>Аспект</vt:lpstr>
      <vt:lpstr>БЮДЖЕТ   ДЛЯ ГРАЖДАН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ОСНОВНЫХ ПОКАЗАТЕЛЕЙ БЮДЖЕТА СЛЮДЯНСКОГО МУНИЦИПАЛЬНОГО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  ДЛЯ ГРАЖДАН</dc:title>
  <dc:creator>econ11</dc:creator>
  <cp:lastModifiedBy>Администратор@GFU100.LOCAL</cp:lastModifiedBy>
  <cp:revision>159</cp:revision>
  <cp:lastPrinted>2024-12-04T08:12:56Z</cp:lastPrinted>
  <dcterms:created xsi:type="dcterms:W3CDTF">2024-11-20T02:20:16Z</dcterms:created>
  <dcterms:modified xsi:type="dcterms:W3CDTF">2025-01-20T05:22:30Z</dcterms:modified>
</cp:coreProperties>
</file>