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50"/>
  </p:notesMasterIdLst>
  <p:sldIdLst>
    <p:sldId id="294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258" r:id="rId15"/>
    <p:sldId id="262" r:id="rId16"/>
    <p:sldId id="259" r:id="rId17"/>
    <p:sldId id="260" r:id="rId18"/>
    <p:sldId id="261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CCECFF"/>
    <a:srgbClr val="FFCC99"/>
    <a:srgbClr val="CCFFCC"/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953" autoAdjust="0"/>
  </p:normalViewPr>
  <p:slideViewPr>
    <p:cSldViewPr snapToGrid="0">
      <p:cViewPr varScale="1">
        <p:scale>
          <a:sx n="102" d="100"/>
          <a:sy n="102" d="100"/>
        </p:scale>
        <p:origin x="8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n36\Doc.fin\&#1054;&#1058;&#1044;&#1045;&#1051;%20&#1059;&#1055;&#1056;&#1040;&#1042;&#1051;&#1045;&#1053;&#1048;&#1071;%20&#1044;&#1054;&#1061;&#1054;&#1044;&#1040;&#1052;&#1048;\2025%20&#1075;&#1086;&#1076;\&#1055;&#1077;&#1088;&#1074;&#1086;&#1085;&#1072;&#1095;&#1072;&#1083;&#1100;&#1085;&#1086;&#1077;%20&#1056;&#1044;%20&#1085;&#1072;%202025-2027&#1075;&#1075;\&#1044;&#1048;&#1040;&#1043;&#1056;&#1040;&#1052;&#1052;&#1067;%20&#1050;%20&#1041;&#1070;&#1044;&#1046;&#1045;&#1058;&#1059;%20&#1044;&#1051;&#1071;%20&#1043;&#1056;&#1040;&#1046;&#1044;&#1040;&#1053;%202025-2027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1" i="0" u="none" strike="noStrike" kern="1200" baseline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Выручка</a:t>
            </a:r>
            <a:r>
              <a:rPr lang="ru-RU" sz="1200" b="1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реализации продукции, работ, услуг по полному кругу организаций, млн. руб.</a:t>
            </a:r>
            <a:endPara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450245189939491"/>
          <c:y val="2.59630883498522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1" i="0" u="none" strike="noStrike" kern="1200" baseline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1083099906629318E-2"/>
          <c:y val="0.2327089937239416"/>
          <c:w val="0.91783380018674132"/>
          <c:h val="0.56175278895100167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Лист1!$A$7:$A$11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Лист1!$B$7:$B$11</c:f>
              <c:numCache>
                <c:formatCode>#,##0.0</c:formatCode>
                <c:ptCount val="5"/>
                <c:pt idx="0">
                  <c:v>12143.48</c:v>
                </c:pt>
                <c:pt idx="1">
                  <c:v>13186.13</c:v>
                </c:pt>
                <c:pt idx="2">
                  <c:v>13818.25</c:v>
                </c:pt>
                <c:pt idx="3">
                  <c:v>14329.47</c:v>
                </c:pt>
                <c:pt idx="4">
                  <c:v>15128.39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440-465E-9A6D-4ADCC9AD252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41714816"/>
        <c:axId val="741715208"/>
      </c:barChart>
      <c:catAx>
        <c:axId val="74171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715208"/>
        <c:crosses val="autoZero"/>
        <c:auto val="1"/>
        <c:lblAlgn val="ctr"/>
        <c:lblOffset val="100"/>
        <c:noMultiLvlLbl val="0"/>
      </c:catAx>
      <c:valAx>
        <c:axId val="74171520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74171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налоговых доходов 2025</a:t>
            </a:r>
          </a:p>
        </c:rich>
      </c:tx>
      <c:layout>
        <c:manualLayout>
          <c:xMode val="edge"/>
          <c:yMode val="edge"/>
          <c:x val="0.20135411198600175"/>
          <c:y val="2.260206400407921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8306558857382419"/>
          <c:y val="0.14702522815213567"/>
          <c:w val="0.49646369408054147"/>
          <c:h val="0.77539711712139003"/>
        </c:manualLayout>
      </c:layout>
      <c:pieChart>
        <c:varyColors val="1"/>
        <c:ser>
          <c:idx val="0"/>
          <c:order val="0"/>
          <c:tx>
            <c:strRef>
              <c:f>Лист6!$B$8</c:f>
              <c:strCache>
                <c:ptCount val="1"/>
                <c:pt idx="0">
                  <c:v>Прогноз 2025</c:v>
                </c:pt>
              </c:strCache>
            </c:strRef>
          </c:tx>
          <c:explosion val="25"/>
          <c:dPt>
            <c:idx val="0"/>
            <c:bubble3D val="0"/>
            <c:explosion val="19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16D-4A29-8968-9D70FF386DD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16D-4A29-8968-9D70FF386DD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16D-4A29-8968-9D70FF386DD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16D-4A29-8968-9D70FF386DD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16D-4A29-8968-9D70FF386DD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16D-4A29-8968-9D70FF386DDD}"/>
              </c:ext>
            </c:extLst>
          </c:dPt>
          <c:dLbls>
            <c:dLbl>
              <c:idx val="0"/>
              <c:layout>
                <c:manualLayout>
                  <c:x val="-8.7560739728812217E-2"/>
                  <c:y val="-0.2463097783627325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16D-4A29-8968-9D70FF386DD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069803713827675E-2"/>
                  <c:y val="2.148325566872586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16D-4A29-8968-9D70FF386DD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16D-4A29-8968-9D70FF386DD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3846287838304631E-2"/>
                  <c:y val="1.76787438754309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16D-4A29-8968-9D70FF386DD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0028418664542088E-2"/>
                  <c:y val="3.83771193083831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16D-4A29-8968-9D70FF386DDD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Лист6!$A$9:$A$14</c:f>
              <c:strCache>
                <c:ptCount val="6"/>
                <c:pt idx="0">
                  <c:v>НДФЛ</c:v>
                </c:pt>
                <c:pt idx="1">
                  <c:v>Акзизы</c:v>
                </c:pt>
                <c:pt idx="2">
                  <c:v>УСН</c:v>
                </c:pt>
                <c:pt idx="3">
                  <c:v>ЕСХН</c:v>
                </c:pt>
                <c:pt idx="4">
                  <c:v>Патентная система</c:v>
                </c:pt>
                <c:pt idx="5">
                  <c:v>Государственная пошлина</c:v>
                </c:pt>
              </c:strCache>
            </c:strRef>
          </c:cat>
          <c:val>
            <c:numRef>
              <c:f>Лист6!$B$9:$B$14</c:f>
              <c:numCache>
                <c:formatCode>#,##0.0</c:formatCode>
                <c:ptCount val="6"/>
                <c:pt idx="0">
                  <c:v>320052.25599999999</c:v>
                </c:pt>
                <c:pt idx="1">
                  <c:v>7364.4</c:v>
                </c:pt>
                <c:pt idx="2">
                  <c:v>37565.25</c:v>
                </c:pt>
                <c:pt idx="3">
                  <c:v>75.11</c:v>
                </c:pt>
                <c:pt idx="4">
                  <c:v>11550</c:v>
                </c:pt>
                <c:pt idx="5">
                  <c:v>10430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16D-4A29-8968-9D70FF386D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640407308885746E-3"/>
          <c:y val="0.12646288106050724"/>
          <c:w val="0.25202755905511809"/>
          <c:h val="0.78873780702785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179664489101074E-3"/>
          <c:y val="6.3352426113289048E-2"/>
          <c:w val="0.96780094762479552"/>
          <c:h val="0.791575506467287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Лист10!$B$6</c:f>
              <c:strCache>
                <c:ptCount val="1"/>
                <c:pt idx="0">
                  <c:v>Прогноз 2025 года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3.7096903935498636E-3"/>
                  <c:y val="-3.83811826568712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004-4668-8A24-A5E8826DC27D}"/>
                </c:ex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Лист10!$A$7:$A$10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Лист10!$B$7:$B$10</c:f>
              <c:numCache>
                <c:formatCode>#,##0.0</c:formatCode>
                <c:ptCount val="4"/>
                <c:pt idx="0" formatCode="General">
                  <c:v>219753.3</c:v>
                </c:pt>
                <c:pt idx="1">
                  <c:v>199238.1</c:v>
                </c:pt>
                <c:pt idx="2">
                  <c:v>1283073.5</c:v>
                </c:pt>
                <c:pt idx="3">
                  <c:v>14616.956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04-4668-8A24-A5E8826DC27D}"/>
            </c:ext>
          </c:extLst>
        </c:ser>
        <c:ser>
          <c:idx val="1"/>
          <c:order val="1"/>
          <c:tx>
            <c:strRef>
              <c:f>Лист10!$C$6</c:f>
              <c:strCache>
                <c:ptCount val="1"/>
                <c:pt idx="0">
                  <c:v>Прогноз 2026 года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8415788424623222E-3"/>
                  <c:y val="3.78235777292391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004-4668-8A24-A5E8826DC27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3907798693459572E-3"/>
                  <c:y val="-7.45322660156341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004-4668-8A24-A5E8826DC27D}"/>
                </c:ex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Лист10!$A$7:$A$10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Лист10!$C$7:$C$10</c:f>
              <c:numCache>
                <c:formatCode>#,##0.0</c:formatCode>
                <c:ptCount val="4"/>
                <c:pt idx="0" formatCode="General">
                  <c:v>146558.39999999999</c:v>
                </c:pt>
                <c:pt idx="1">
                  <c:v>58832.6</c:v>
                </c:pt>
                <c:pt idx="2">
                  <c:v>1161293.3999999999</c:v>
                </c:pt>
                <c:pt idx="3">
                  <c:v>12523.843000000001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004-4668-8A24-A5E8826DC27D}"/>
            </c:ext>
          </c:extLst>
        </c:ser>
        <c:ser>
          <c:idx val="2"/>
          <c:order val="2"/>
          <c:tx>
            <c:strRef>
              <c:f>Лист10!$D$6</c:f>
              <c:strCache>
                <c:ptCount val="1"/>
                <c:pt idx="0">
                  <c:v>Прогноз 2027 года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683214336668406E-2"/>
                  <c:y val="4.06112819549754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004-4668-8A24-A5E8826DC27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9862323121293625E-3"/>
                  <c:y val="1.51294631329372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004-4668-8A24-A5E8826DC27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786472571915911E-2"/>
                  <c:y val="1.8856076433719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004-4668-8A24-A5E8826DC27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004-4668-8A24-A5E8826DC27D}"/>
                </c:ex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Лист10!$A$7:$A$10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Лист10!$D$7:$D$10</c:f>
              <c:numCache>
                <c:formatCode>#,##0.0</c:formatCode>
                <c:ptCount val="4"/>
                <c:pt idx="0" formatCode="General">
                  <c:v>116802</c:v>
                </c:pt>
                <c:pt idx="1">
                  <c:v>58768.6</c:v>
                </c:pt>
                <c:pt idx="2">
                  <c:v>1161763.7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004-4668-8A24-A5E8826DC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1728144"/>
        <c:axId val="741728536"/>
      </c:barChart>
      <c:catAx>
        <c:axId val="74172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1728536"/>
        <c:crosses val="autoZero"/>
        <c:auto val="1"/>
        <c:lblAlgn val="ctr"/>
        <c:lblOffset val="100"/>
        <c:noMultiLvlLbl val="0"/>
      </c:catAx>
      <c:valAx>
        <c:axId val="7417285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172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8722945064937749E-2"/>
          <c:y val="1.4886793117209326E-2"/>
          <c:w val="0.20164672329344663"/>
          <c:h val="0.332955879245991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0000"/>
                  </a:schemeClr>
                </a:gs>
                <a:gs pos="78000">
                  <a:schemeClr val="accent1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0.21399830683563623"/>
                  <c:y val="-3.1383213724108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237-4975-90B7-8FBE54E50E01}"/>
                </c:ext>
                <c:ext xmlns:c15="http://schemas.microsoft.com/office/drawing/2012/chart" uri="{CE6537A1-D6FC-4f65-9D91-7224C49458BB}">
                  <c15:layout>
                    <c:manualLayout>
                      <c:w val="0.21414084916203541"/>
                      <c:h val="0.1123430592221331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Дефицит, тыс.рублей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28946.9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37-4975-90B7-8FBE54E50E0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0000"/>
                  </a:schemeClr>
                </a:gs>
                <a:gs pos="78000">
                  <a:schemeClr val="accent2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0.2002570639749472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237-4975-90B7-8FBE54E50E0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Дефицит, тыс.рублей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30458.3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237-4975-90B7-8FBE54E50E0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0000"/>
                  </a:schemeClr>
                </a:gs>
                <a:gs pos="78000">
                  <a:schemeClr val="accent3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0.18649061876377321"/>
                  <c:y val="1.8828445679687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237-4975-90B7-8FBE54E50E0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Дефицит, тыс.рублей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31152.1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237-4975-90B7-8FBE54E50E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47574480"/>
        <c:axId val="747574088"/>
        <c:axId val="0"/>
      </c:bar3DChart>
      <c:catAx>
        <c:axId val="747574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7574088"/>
        <c:crosses val="autoZero"/>
        <c:auto val="1"/>
        <c:lblAlgn val="ctr"/>
        <c:lblOffset val="100"/>
        <c:noMultiLvlLbl val="0"/>
      </c:catAx>
      <c:valAx>
        <c:axId val="747574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47574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433136592483534"/>
          <c:y val="1.2365290143744065E-2"/>
          <c:w val="0.59317672936959676"/>
          <c:h val="0.9196256140656635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01.01.2026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3281785248192227"/>
                  <c:y val="-2.4730580287488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9DA-453A-91BB-786779A66A2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Верхний предел муниципального долга, тыс.рублей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24946.9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DA-453A-91BB-786779A66A2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01.01.2027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4231670717497846"/>
                  <c:y val="-6.18264507187203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9DA-453A-91BB-786779A66A2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Верхний предел муниципального долга, тыс.рублей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55405.1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DA-453A-91BB-786779A66A2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01.01.2028</c:v>
                </c:pt>
              </c:strCache>
            </c:strRef>
          </c:tx>
          <c:spPr>
            <a:solidFill>
              <a:srgbClr val="CCEC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4513765142928911"/>
                  <c:y val="-6.18264507187208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9DA-453A-91BB-786779A66A2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Верхний предел муниципального долга, тыс.рублей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86557.2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DA-453A-91BB-786779A66A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46683272"/>
        <c:axId val="746682488"/>
        <c:axId val="0"/>
      </c:bar3DChart>
      <c:catAx>
        <c:axId val="746683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6682488"/>
        <c:crosses val="autoZero"/>
        <c:auto val="1"/>
        <c:lblAlgn val="ctr"/>
        <c:lblOffset val="100"/>
        <c:noMultiLvlLbl val="0"/>
      </c:catAx>
      <c:valAx>
        <c:axId val="746682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46683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494827336900078"/>
          <c:y val="0.49984592069564987"/>
          <c:w val="0.20933484769245686"/>
          <c:h val="0.395996956386063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6914192732662633"/>
          <c:w val="0.79239766081871343"/>
          <c:h val="0.560490901793666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1798150349166224E-3"/>
                  <c:y val="0.16639689043081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859-4248-B889-F24881FC467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Процентные платежи по муниципальному долгу Слюдянского муниципального района, тыс.рублей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59-4248-B889-F24881FC467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EC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9.5394451047498673E-3"/>
                  <c:y val="0.138664075359011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859-4248-B889-F24881FC467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Процентные платежи по муниципальному долгу Слюдянского муниципального района, тыс.рублей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859-4248-B889-F24881FC467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078890209499735E-2"/>
                  <c:y val="6.93320376795051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859-4248-B889-F24881FC467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Процентные платежи по муниципальному долгу Слюдянского муниципального района, тыс.рублей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859-4248-B889-F24881FC46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746682880"/>
        <c:axId val="746681704"/>
        <c:axId val="0"/>
      </c:bar3DChart>
      <c:catAx>
        <c:axId val="746682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6681704"/>
        <c:crosses val="autoZero"/>
        <c:auto val="1"/>
        <c:lblAlgn val="ctr"/>
        <c:lblOffset val="100"/>
        <c:noMultiLvlLbl val="0"/>
      </c:catAx>
      <c:valAx>
        <c:axId val="7466817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6682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</a:t>
            </a:r>
            <a:r>
              <a:rPr lang="ru-RU" sz="1200" b="1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потребительских цен, %</a:t>
            </a:r>
            <a:endPara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2024832855778411E-2"/>
          <c:y val="0.21533730544305282"/>
          <c:w val="0.91595033428844319"/>
          <c:h val="0.53273742512382338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Лист1!$A$22:$A$26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Лист1!$B$22:$B$26</c:f>
              <c:numCache>
                <c:formatCode>#,##0.0</c:formatCode>
                <c:ptCount val="5"/>
                <c:pt idx="0">
                  <c:v>107.4</c:v>
                </c:pt>
                <c:pt idx="1">
                  <c:v>105.1</c:v>
                </c:pt>
                <c:pt idx="2">
                  <c:v>104</c:v>
                </c:pt>
                <c:pt idx="3">
                  <c:v>104</c:v>
                </c:pt>
                <c:pt idx="4">
                  <c:v>104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59-4A29-A06F-DBA6D82A7C0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41715992"/>
        <c:axId val="741716384"/>
      </c:barChart>
      <c:catAx>
        <c:axId val="741715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1716384"/>
        <c:crosses val="autoZero"/>
        <c:auto val="1"/>
        <c:lblAlgn val="ctr"/>
        <c:lblOffset val="100"/>
        <c:noMultiLvlLbl val="0"/>
      </c:catAx>
      <c:valAx>
        <c:axId val="74171638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741715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Среднегодовая численность населения, тыс. чел.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3863340611835284E-2"/>
          <c:y val="0.13728197321922442"/>
          <c:w val="0.92721257237386268"/>
          <c:h val="0.65507521988657591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Лист1!$A$37:$A$41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Лист1!$B$37:$B$41</c:f>
              <c:numCache>
                <c:formatCode>#,##0.0</c:formatCode>
                <c:ptCount val="5"/>
                <c:pt idx="0">
                  <c:v>38.6</c:v>
                </c:pt>
                <c:pt idx="1">
                  <c:v>38.4</c:v>
                </c:pt>
                <c:pt idx="2">
                  <c:v>38.200000000000003</c:v>
                </c:pt>
                <c:pt idx="3">
                  <c:v>38.200000000000003</c:v>
                </c:pt>
                <c:pt idx="4">
                  <c:v>38.200000000000003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0E5-483F-BFBA-CCAEDE8177A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41717168"/>
        <c:axId val="741717560"/>
      </c:barChart>
      <c:catAx>
        <c:axId val="74171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1717560"/>
        <c:crosses val="autoZero"/>
        <c:auto val="1"/>
        <c:lblAlgn val="ctr"/>
        <c:lblOffset val="100"/>
        <c:noMultiLvlLbl val="0"/>
      </c:catAx>
      <c:valAx>
        <c:axId val="74171756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74171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Прожиточный минимум, руб. в месяц</a:t>
            </a:r>
          </a:p>
        </c:rich>
      </c:tx>
      <c:layout>
        <c:manualLayout>
          <c:xMode val="edge"/>
          <c:yMode val="edge"/>
          <c:x val="0.16422593701442523"/>
          <c:y val="4.19674001058893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Лист1!$A$49:$A$53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Лист1!$B$49:$B$53</c:f>
              <c:numCache>
                <c:formatCode>#,##0.0</c:formatCode>
                <c:ptCount val="5"/>
                <c:pt idx="0">
                  <c:v>14248</c:v>
                </c:pt>
                <c:pt idx="1">
                  <c:v>15315</c:v>
                </c:pt>
                <c:pt idx="2">
                  <c:v>17575</c:v>
                </c:pt>
                <c:pt idx="3">
                  <c:v>20158.53</c:v>
                </c:pt>
                <c:pt idx="4">
                  <c:v>21932.48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8B-48CD-BE1A-F03BC01ADE2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41718344"/>
        <c:axId val="741718736"/>
      </c:barChart>
      <c:catAx>
        <c:axId val="74171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1718736"/>
        <c:crosses val="autoZero"/>
        <c:auto val="1"/>
        <c:lblAlgn val="ctr"/>
        <c:lblOffset val="100"/>
        <c:noMultiLvlLbl val="0"/>
      </c:catAx>
      <c:valAx>
        <c:axId val="74171873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741718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в действие жилых домов, м²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Лист1!$A$61:$A$65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Лист1!$B$61:$B$65</c:f>
              <c:numCache>
                <c:formatCode>#,##0</c:formatCode>
                <c:ptCount val="5"/>
                <c:pt idx="0">
                  <c:v>11763</c:v>
                </c:pt>
                <c:pt idx="1">
                  <c:v>24764</c:v>
                </c:pt>
                <c:pt idx="2">
                  <c:v>24764</c:v>
                </c:pt>
                <c:pt idx="3">
                  <c:v>24764</c:v>
                </c:pt>
                <c:pt idx="4">
                  <c:v>24764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26-4518-A80B-61E4A74B169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41719520"/>
        <c:axId val="741719912"/>
      </c:barChart>
      <c:catAx>
        <c:axId val="74171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1719912"/>
        <c:crosses val="autoZero"/>
        <c:auto val="1"/>
        <c:lblAlgn val="ctr"/>
        <c:lblOffset val="100"/>
        <c:noMultiLvlLbl val="0"/>
      </c:catAx>
      <c:valAx>
        <c:axId val="74171991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41719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плата, руб.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Лист1!$A$78:$A$82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Лист1!$B$78:$B$82</c:f>
              <c:numCache>
                <c:formatCode>#,##0</c:formatCode>
                <c:ptCount val="5"/>
                <c:pt idx="0">
                  <c:v>42656.7</c:v>
                </c:pt>
                <c:pt idx="1">
                  <c:v>43303.7</c:v>
                </c:pt>
                <c:pt idx="2">
                  <c:v>44859</c:v>
                </c:pt>
                <c:pt idx="3">
                  <c:v>46064.4</c:v>
                </c:pt>
                <c:pt idx="4">
                  <c:v>47231.9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45-4720-A451-5EA87AE2A6A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41720696"/>
        <c:axId val="741721088"/>
      </c:barChart>
      <c:catAx>
        <c:axId val="741720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1721088"/>
        <c:crosses val="autoZero"/>
        <c:auto val="1"/>
        <c:lblAlgn val="ctr"/>
        <c:lblOffset val="100"/>
        <c:noMultiLvlLbl val="0"/>
      </c:catAx>
      <c:valAx>
        <c:axId val="7417210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41720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безработицы, %</a:t>
            </a:r>
          </a:p>
        </c:rich>
      </c:tx>
      <c:layout>
        <c:manualLayout>
          <c:xMode val="edge"/>
          <c:yMode val="edge"/>
          <c:x val="0.18782971309426907"/>
          <c:y val="0.132917834276578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Лист1!$A$90:$A$94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Лист1!$B$90:$B$94</c:f>
              <c:numCache>
                <c:formatCode>#,##0.0</c:formatCode>
                <c:ptCount val="5"/>
                <c:pt idx="0" formatCode="#,##0.00">
                  <c:v>0.25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E0-4811-9F84-A7344EBE62B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41721872"/>
        <c:axId val="741722264"/>
      </c:barChart>
      <c:catAx>
        <c:axId val="74172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1722264"/>
        <c:crosses val="autoZero"/>
        <c:auto val="1"/>
        <c:lblAlgn val="ctr"/>
        <c:lblOffset val="100"/>
        <c:noMultiLvlLbl val="0"/>
      </c:catAx>
      <c:valAx>
        <c:axId val="74172226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74172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02980786125495"/>
          <c:y val="3.0423732689288101E-2"/>
          <c:w val="0.80009446735501744"/>
          <c:h val="0.820737356293052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Лист1!$A$104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Лист1!$B$103:$F$103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Лист1!$B$104:$F$104</c:f>
              <c:numCache>
                <c:formatCode>#,##0</c:formatCode>
                <c:ptCount val="5"/>
                <c:pt idx="0">
                  <c:v>1669160.4</c:v>
                </c:pt>
                <c:pt idx="1">
                  <c:v>2208351.4</c:v>
                </c:pt>
                <c:pt idx="2">
                  <c:v>1716681.9</c:v>
                </c:pt>
                <c:pt idx="3">
                  <c:v>1379208.2</c:v>
                </c:pt>
                <c:pt idx="4">
                  <c:v>1337334.3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31-4667-A99F-D2CE2E49A659}"/>
            </c:ext>
          </c:extLst>
        </c:ser>
        <c:ser>
          <c:idx val="1"/>
          <c:order val="1"/>
          <c:tx>
            <c:strRef>
              <c:f>Лист1!$A$105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Лист1!$B$103:$F$103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Лист1!$B$105:$F$105</c:f>
              <c:numCache>
                <c:formatCode>#,##0</c:formatCode>
                <c:ptCount val="5"/>
                <c:pt idx="0">
                  <c:v>336319.7</c:v>
                </c:pt>
                <c:pt idx="1">
                  <c:v>371108.9</c:v>
                </c:pt>
                <c:pt idx="2">
                  <c:v>387037</c:v>
                </c:pt>
                <c:pt idx="3">
                  <c:v>397957.4</c:v>
                </c:pt>
                <c:pt idx="4">
                  <c:v>408245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A31-4667-A99F-D2CE2E49A659}"/>
            </c:ext>
          </c:extLst>
        </c:ser>
        <c:ser>
          <c:idx val="2"/>
          <c:order val="2"/>
          <c:tx>
            <c:strRef>
              <c:f>Лист1!$A$106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Лист1!$B$103:$F$103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Лист1!$B$106:$F$106</c:f>
              <c:numCache>
                <c:formatCode>#,##0</c:formatCode>
                <c:ptCount val="5"/>
                <c:pt idx="0">
                  <c:v>58004.9</c:v>
                </c:pt>
                <c:pt idx="1">
                  <c:v>73889.3</c:v>
                </c:pt>
                <c:pt idx="2">
                  <c:v>15788.2</c:v>
                </c:pt>
                <c:pt idx="3">
                  <c:v>15900.1</c:v>
                </c:pt>
                <c:pt idx="4">
                  <c:v>16015.3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A31-4667-A99F-D2CE2E49A65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569320264"/>
        <c:axId val="569320656"/>
      </c:barChart>
      <c:catAx>
        <c:axId val="569320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9320656"/>
        <c:crosses val="autoZero"/>
        <c:auto val="1"/>
        <c:lblAlgn val="ctr"/>
        <c:lblOffset val="100"/>
        <c:noMultiLvlLbl val="0"/>
      </c:catAx>
      <c:valAx>
        <c:axId val="56932065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569320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ru-RU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неналоговых доходов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c:rich>
      </c:tx>
      <c:layout>
        <c:manualLayout>
          <c:xMode val="edge"/>
          <c:yMode val="edge"/>
          <c:x val="0.16055743823026283"/>
          <c:y val="1.19402985074626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549762164415712"/>
          <c:y val="0.15510416421827869"/>
          <c:w val="0.54984413766779061"/>
          <c:h val="0.68529133858267721"/>
        </c:manualLayout>
      </c:layout>
      <c:pieChart>
        <c:varyColors val="1"/>
        <c:ser>
          <c:idx val="0"/>
          <c:order val="0"/>
          <c:tx>
            <c:strRef>
              <c:f>Лист9!$B$8</c:f>
              <c:strCache>
                <c:ptCount val="1"/>
                <c:pt idx="0">
                  <c:v>Прогноз 2025</c:v>
                </c:pt>
              </c:strCache>
            </c:strRef>
          </c:tx>
          <c:explosion val="21"/>
          <c:dPt>
            <c:idx val="0"/>
            <c:bubble3D val="0"/>
            <c:explosion val="12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D69-4DF0-9695-57AE7BF19A6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D69-4DF0-9695-57AE7BF19A6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D69-4DF0-9695-57AE7BF19A6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D69-4DF0-9695-57AE7BF19A6B}"/>
              </c:ext>
            </c:extLst>
          </c:dPt>
          <c:dLbls>
            <c:dLbl>
              <c:idx val="0"/>
              <c:layout>
                <c:manualLayout>
                  <c:x val="-0.14213709297200061"/>
                  <c:y val="-0.1118066361107846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D69-4DF0-9695-57AE7BF19A6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5388738031842331E-2"/>
                  <c:y val="5.32725349629804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D69-4DF0-9695-57AE7BF19A6B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Лист9!$A$9:$A$12</c:f>
              <c:strCache>
                <c:ptCount val="4"/>
                <c:pt idx="0">
                  <c:v>Доходы от имущества</c:v>
                </c:pt>
                <c:pt idx="1">
                  <c:v>Плата за НВОС</c:v>
                </c:pt>
                <c:pt idx="2">
                  <c:v>Доходы от платных услуг </c:v>
                </c:pt>
                <c:pt idx="3">
                  <c:v>Штрафы</c:v>
                </c:pt>
              </c:strCache>
            </c:strRef>
          </c:cat>
          <c:val>
            <c:numRef>
              <c:f>Лист9!$B$9:$B$12</c:f>
              <c:numCache>
                <c:formatCode>#,##0.0</c:formatCode>
                <c:ptCount val="4"/>
                <c:pt idx="0">
                  <c:v>10566.6</c:v>
                </c:pt>
                <c:pt idx="1">
                  <c:v>2680</c:v>
                </c:pt>
                <c:pt idx="2">
                  <c:v>925</c:v>
                </c:pt>
                <c:pt idx="3">
                  <c:v>1616.6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D69-4DF0-9695-57AE7BF19A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276037382820371"/>
          <c:y val="0.12759854271947349"/>
          <c:w val="0.24493658011112657"/>
          <c:h val="0.760958671210874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FFB500-8A3D-4993-887E-2F3E22BE9333}" type="doc">
      <dgm:prSet loTypeId="urn:microsoft.com/office/officeart/2005/8/layout/pyramid1" loCatId="pyramid" qsTypeId="urn:microsoft.com/office/officeart/2005/8/quickstyle/3d2" qsCatId="3D" csTypeId="urn:microsoft.com/office/officeart/2005/8/colors/accent1_2" csCatId="accent1" phldr="1"/>
      <dgm:spPr/>
    </dgm:pt>
    <dgm:pt modelId="{AFD787FB-5462-4511-AE2D-AC0416EABA2E}">
      <dgm:prSet phldrT="[Текст]" custT="1"/>
      <dgm:spPr/>
      <dgm:t>
        <a:bodyPr/>
        <a:lstStyle/>
        <a:p>
          <a:pPr algn="ctr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0,7%</a:t>
          </a:r>
        </a:p>
      </dgm:t>
    </dgm:pt>
    <dgm:pt modelId="{B79B55FA-8AB1-40C6-A99C-691744FD289C}" type="parTrans" cxnId="{91399EFC-BEC6-4522-AA0E-CF333EF39C44}">
      <dgm:prSet/>
      <dgm:spPr/>
      <dgm:t>
        <a:bodyPr/>
        <a:lstStyle/>
        <a:p>
          <a:endParaRPr lang="ru-RU"/>
        </a:p>
      </dgm:t>
    </dgm:pt>
    <dgm:pt modelId="{DA260B2D-961D-48B5-B80B-5FA8EDDF2F47}" type="sibTrans" cxnId="{91399EFC-BEC6-4522-AA0E-CF333EF39C44}">
      <dgm:prSet/>
      <dgm:spPr/>
      <dgm:t>
        <a:bodyPr/>
        <a:lstStyle/>
        <a:p>
          <a:endParaRPr lang="ru-RU"/>
        </a:p>
      </dgm:t>
    </dgm:pt>
    <dgm:pt modelId="{01DFBEF5-24A8-4D1E-82FA-68DAC5D30D84}">
      <dgm:prSet phldrT="[Текст]" custT="1"/>
      <dgm:spPr/>
      <dgm:t>
        <a:bodyPr/>
        <a:lstStyle/>
        <a:p>
          <a:r>
            <a:rPr lang="ru-RU" sz="2400" dirty="0"/>
            <a:t>18,3%</a:t>
          </a:r>
        </a:p>
      </dgm:t>
    </dgm:pt>
    <dgm:pt modelId="{371ADB1A-B428-42CF-B486-F259F9C6215B}" type="parTrans" cxnId="{24F6ED84-885B-4D80-BFFD-69C7027C019D}">
      <dgm:prSet/>
      <dgm:spPr/>
      <dgm:t>
        <a:bodyPr/>
        <a:lstStyle/>
        <a:p>
          <a:endParaRPr lang="ru-RU"/>
        </a:p>
      </dgm:t>
    </dgm:pt>
    <dgm:pt modelId="{077482F5-1154-4F5C-8BBB-2AE87468D33F}" type="sibTrans" cxnId="{24F6ED84-885B-4D80-BFFD-69C7027C019D}">
      <dgm:prSet/>
      <dgm:spPr/>
      <dgm:t>
        <a:bodyPr/>
        <a:lstStyle/>
        <a:p>
          <a:endParaRPr lang="ru-RU"/>
        </a:p>
      </dgm:t>
    </dgm:pt>
    <dgm:pt modelId="{CB743D2C-31B0-498D-9B17-59AE5903C3DD}">
      <dgm:prSet phldrT="[Текст]" custT="1"/>
      <dgm:spPr/>
      <dgm:t>
        <a:bodyPr/>
        <a:lstStyle/>
        <a:p>
          <a:r>
            <a:rPr lang="ru-RU" sz="3600" dirty="0"/>
            <a:t>81%</a:t>
          </a:r>
        </a:p>
      </dgm:t>
    </dgm:pt>
    <dgm:pt modelId="{C80F91FE-0CFE-4387-8578-257C02192E63}" type="parTrans" cxnId="{387D710A-7D45-4A9A-948F-9DF26A9C6A00}">
      <dgm:prSet/>
      <dgm:spPr/>
      <dgm:t>
        <a:bodyPr/>
        <a:lstStyle/>
        <a:p>
          <a:endParaRPr lang="ru-RU"/>
        </a:p>
      </dgm:t>
    </dgm:pt>
    <dgm:pt modelId="{48E7FEF3-0D46-4A35-8722-5E3E642BC3B6}" type="sibTrans" cxnId="{387D710A-7D45-4A9A-948F-9DF26A9C6A00}">
      <dgm:prSet/>
      <dgm:spPr/>
      <dgm:t>
        <a:bodyPr/>
        <a:lstStyle/>
        <a:p>
          <a:endParaRPr lang="ru-RU"/>
        </a:p>
      </dgm:t>
    </dgm:pt>
    <dgm:pt modelId="{92774537-EE72-45E2-96BB-E3F905CB7F13}" type="pres">
      <dgm:prSet presAssocID="{DAFFB500-8A3D-4993-887E-2F3E22BE9333}" presName="Name0" presStyleCnt="0">
        <dgm:presLayoutVars>
          <dgm:dir/>
          <dgm:animLvl val="lvl"/>
          <dgm:resizeHandles val="exact"/>
        </dgm:presLayoutVars>
      </dgm:prSet>
      <dgm:spPr/>
    </dgm:pt>
    <dgm:pt modelId="{EFDF0502-A481-48A8-8EFA-2FB196C6EEF5}" type="pres">
      <dgm:prSet presAssocID="{AFD787FB-5462-4511-AE2D-AC0416EABA2E}" presName="Name8" presStyleCnt="0"/>
      <dgm:spPr/>
    </dgm:pt>
    <dgm:pt modelId="{22F3ECD7-7939-42F7-9FCB-125E7FA6AD13}" type="pres">
      <dgm:prSet presAssocID="{AFD787FB-5462-4511-AE2D-AC0416EABA2E}" presName="level" presStyleLbl="node1" presStyleIdx="0" presStyleCnt="3" custLinFactNeighborX="0" custLinFactNeighborY="35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327BEF-A702-40E2-BD9E-1170BF317C81}" type="pres">
      <dgm:prSet presAssocID="{AFD787FB-5462-4511-AE2D-AC0416EABA2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FC497B-7A0F-477F-9534-22431E273A54}" type="pres">
      <dgm:prSet presAssocID="{01DFBEF5-24A8-4D1E-82FA-68DAC5D30D84}" presName="Name8" presStyleCnt="0"/>
      <dgm:spPr/>
    </dgm:pt>
    <dgm:pt modelId="{01B67A18-483D-49E7-9295-3902ADF01AE7}" type="pres">
      <dgm:prSet presAssocID="{01DFBEF5-24A8-4D1E-82FA-68DAC5D30D84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E0925B-6F22-4B62-894A-A5C84E08F493}" type="pres">
      <dgm:prSet presAssocID="{01DFBEF5-24A8-4D1E-82FA-68DAC5D30D8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FBAD6D-2F10-4C40-8303-FBE6441E4D33}" type="pres">
      <dgm:prSet presAssocID="{CB743D2C-31B0-498D-9B17-59AE5903C3DD}" presName="Name8" presStyleCnt="0"/>
      <dgm:spPr/>
    </dgm:pt>
    <dgm:pt modelId="{6B6833DC-3519-4FA4-A238-1D4D6F75F573}" type="pres">
      <dgm:prSet presAssocID="{CB743D2C-31B0-498D-9B17-59AE5903C3DD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72CEC3-4142-48B4-B4A2-049A1586074D}" type="pres">
      <dgm:prSet presAssocID="{CB743D2C-31B0-498D-9B17-59AE5903C3D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B38B9E-DE39-4959-9ADE-623304283865}" type="presOf" srcId="{AFD787FB-5462-4511-AE2D-AC0416EABA2E}" destId="{0F327BEF-A702-40E2-BD9E-1170BF317C81}" srcOrd="1" destOrd="0" presId="urn:microsoft.com/office/officeart/2005/8/layout/pyramid1"/>
    <dgm:cxn modelId="{387D710A-7D45-4A9A-948F-9DF26A9C6A00}" srcId="{DAFFB500-8A3D-4993-887E-2F3E22BE9333}" destId="{CB743D2C-31B0-498D-9B17-59AE5903C3DD}" srcOrd="2" destOrd="0" parTransId="{C80F91FE-0CFE-4387-8578-257C02192E63}" sibTransId="{48E7FEF3-0D46-4A35-8722-5E3E642BC3B6}"/>
    <dgm:cxn modelId="{30F4CFA0-412C-4161-9755-3EE91279D63A}" type="presOf" srcId="{AFD787FB-5462-4511-AE2D-AC0416EABA2E}" destId="{22F3ECD7-7939-42F7-9FCB-125E7FA6AD13}" srcOrd="0" destOrd="0" presId="urn:microsoft.com/office/officeart/2005/8/layout/pyramid1"/>
    <dgm:cxn modelId="{59A29F14-0F59-475C-90AC-5B5955097715}" type="presOf" srcId="{01DFBEF5-24A8-4D1E-82FA-68DAC5D30D84}" destId="{A3E0925B-6F22-4B62-894A-A5C84E08F493}" srcOrd="1" destOrd="0" presId="urn:microsoft.com/office/officeart/2005/8/layout/pyramid1"/>
    <dgm:cxn modelId="{A93FCC89-EE90-4F7B-A0ED-CE8918CD655B}" type="presOf" srcId="{01DFBEF5-24A8-4D1E-82FA-68DAC5D30D84}" destId="{01B67A18-483D-49E7-9295-3902ADF01AE7}" srcOrd="0" destOrd="0" presId="urn:microsoft.com/office/officeart/2005/8/layout/pyramid1"/>
    <dgm:cxn modelId="{F9EA1AA0-C5A0-431A-9B37-FC715C526198}" type="presOf" srcId="{CB743D2C-31B0-498D-9B17-59AE5903C3DD}" destId="{6B6833DC-3519-4FA4-A238-1D4D6F75F573}" srcOrd="0" destOrd="0" presId="urn:microsoft.com/office/officeart/2005/8/layout/pyramid1"/>
    <dgm:cxn modelId="{B331BFE2-E893-46DF-B0BC-B7743B5AFDE8}" type="presOf" srcId="{DAFFB500-8A3D-4993-887E-2F3E22BE9333}" destId="{92774537-EE72-45E2-96BB-E3F905CB7F13}" srcOrd="0" destOrd="0" presId="urn:microsoft.com/office/officeart/2005/8/layout/pyramid1"/>
    <dgm:cxn modelId="{91399EFC-BEC6-4522-AA0E-CF333EF39C44}" srcId="{DAFFB500-8A3D-4993-887E-2F3E22BE9333}" destId="{AFD787FB-5462-4511-AE2D-AC0416EABA2E}" srcOrd="0" destOrd="0" parTransId="{B79B55FA-8AB1-40C6-A99C-691744FD289C}" sibTransId="{DA260B2D-961D-48B5-B80B-5FA8EDDF2F47}"/>
    <dgm:cxn modelId="{EBA4369E-0F60-4E07-8116-2EFFDA9C84C6}" type="presOf" srcId="{CB743D2C-31B0-498D-9B17-59AE5903C3DD}" destId="{4C72CEC3-4142-48B4-B4A2-049A1586074D}" srcOrd="1" destOrd="0" presId="urn:microsoft.com/office/officeart/2005/8/layout/pyramid1"/>
    <dgm:cxn modelId="{24F6ED84-885B-4D80-BFFD-69C7027C019D}" srcId="{DAFFB500-8A3D-4993-887E-2F3E22BE9333}" destId="{01DFBEF5-24A8-4D1E-82FA-68DAC5D30D84}" srcOrd="1" destOrd="0" parTransId="{371ADB1A-B428-42CF-B486-F259F9C6215B}" sibTransId="{077482F5-1154-4F5C-8BBB-2AE87468D33F}"/>
    <dgm:cxn modelId="{D1BBB359-B1F2-4074-B047-2508EA93EAFE}" type="presParOf" srcId="{92774537-EE72-45E2-96BB-E3F905CB7F13}" destId="{EFDF0502-A481-48A8-8EFA-2FB196C6EEF5}" srcOrd="0" destOrd="0" presId="urn:microsoft.com/office/officeart/2005/8/layout/pyramid1"/>
    <dgm:cxn modelId="{684C1D04-CAA8-4815-9402-BCF6627EDE03}" type="presParOf" srcId="{EFDF0502-A481-48A8-8EFA-2FB196C6EEF5}" destId="{22F3ECD7-7939-42F7-9FCB-125E7FA6AD13}" srcOrd="0" destOrd="0" presId="urn:microsoft.com/office/officeart/2005/8/layout/pyramid1"/>
    <dgm:cxn modelId="{CEDDE963-DB2E-430E-8019-A4BCB3171E7F}" type="presParOf" srcId="{EFDF0502-A481-48A8-8EFA-2FB196C6EEF5}" destId="{0F327BEF-A702-40E2-BD9E-1170BF317C81}" srcOrd="1" destOrd="0" presId="urn:microsoft.com/office/officeart/2005/8/layout/pyramid1"/>
    <dgm:cxn modelId="{79BC5B4C-B6F7-4490-BB42-5F0FD78BC97F}" type="presParOf" srcId="{92774537-EE72-45E2-96BB-E3F905CB7F13}" destId="{9BFC497B-7A0F-477F-9534-22431E273A54}" srcOrd="1" destOrd="0" presId="urn:microsoft.com/office/officeart/2005/8/layout/pyramid1"/>
    <dgm:cxn modelId="{19E9B43F-FB8C-424F-B238-DF3E4423DFB3}" type="presParOf" srcId="{9BFC497B-7A0F-477F-9534-22431E273A54}" destId="{01B67A18-483D-49E7-9295-3902ADF01AE7}" srcOrd="0" destOrd="0" presId="urn:microsoft.com/office/officeart/2005/8/layout/pyramid1"/>
    <dgm:cxn modelId="{398BCB8A-5D52-440E-83EC-041854C5F45B}" type="presParOf" srcId="{9BFC497B-7A0F-477F-9534-22431E273A54}" destId="{A3E0925B-6F22-4B62-894A-A5C84E08F493}" srcOrd="1" destOrd="0" presId="urn:microsoft.com/office/officeart/2005/8/layout/pyramid1"/>
    <dgm:cxn modelId="{430FB79E-BE1B-460E-AE72-B6882B72EEE1}" type="presParOf" srcId="{92774537-EE72-45E2-96BB-E3F905CB7F13}" destId="{47FBAD6D-2F10-4C40-8303-FBE6441E4D33}" srcOrd="2" destOrd="0" presId="urn:microsoft.com/office/officeart/2005/8/layout/pyramid1"/>
    <dgm:cxn modelId="{AAE4B9B3-B615-4421-B31E-6FF3565D23CB}" type="presParOf" srcId="{47FBAD6D-2F10-4C40-8303-FBE6441E4D33}" destId="{6B6833DC-3519-4FA4-A238-1D4D6F75F573}" srcOrd="0" destOrd="0" presId="urn:microsoft.com/office/officeart/2005/8/layout/pyramid1"/>
    <dgm:cxn modelId="{2C3B61C6-21F4-4DC4-A8C3-B68CD01E4994}" type="presParOf" srcId="{47FBAD6D-2F10-4C40-8303-FBE6441E4D33}" destId="{4C72CEC3-4142-48B4-B4A2-049A1586074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247 643,1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11,5%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53 993,2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3%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54 501,5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3%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  <dgm:t>
        <a:bodyPr/>
        <a:lstStyle/>
        <a:p>
          <a:endParaRPr lang="ru-RU"/>
        </a:p>
      </dgm:t>
    </dgm:pt>
    <dgm:pt modelId="{67CBB0F0-2B1E-4B39-A539-A6D629C70723}" type="pres">
      <dgm:prSet presAssocID="{5466CDE4-6AD4-48FF-A532-6126AB95CDBC}" presName="textNode" presStyleLbl="bgShp" presStyleIdx="0" presStyleCnt="3"/>
      <dgm:spPr/>
      <dgm:t>
        <a:bodyPr/>
        <a:lstStyle/>
        <a:p>
          <a:endParaRPr lang="ru-RU"/>
        </a:p>
      </dgm:t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  <dgm:t>
        <a:bodyPr/>
        <a:lstStyle/>
        <a:p>
          <a:endParaRPr lang="ru-RU"/>
        </a:p>
      </dgm:t>
    </dgm:pt>
    <dgm:pt modelId="{EDD6C78B-2C53-4908-8AEC-0CF5E94D5167}" type="pres">
      <dgm:prSet presAssocID="{E7EEB24A-D887-418D-A461-7774F60BFD3A}" presName="textNode" presStyleLbl="bgShp" presStyleIdx="1" presStyleCnt="3"/>
      <dgm:spPr/>
      <dgm:t>
        <a:bodyPr/>
        <a:lstStyle/>
        <a:p>
          <a:endParaRPr lang="ru-RU"/>
        </a:p>
      </dgm:t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  <dgm:t>
        <a:bodyPr/>
        <a:lstStyle/>
        <a:p>
          <a:endParaRPr lang="ru-RU"/>
        </a:p>
      </dgm:t>
    </dgm:pt>
    <dgm:pt modelId="{B0778BB5-FEF2-42B8-9601-A141FB164290}" type="pres">
      <dgm:prSet presAssocID="{F2640E25-89D1-4050-9B13-BE62DC07CE0A}" presName="textNode" presStyleLbl="bgShp" presStyleIdx="2" presStyleCnt="3"/>
      <dgm:spPr/>
      <dgm:t>
        <a:bodyPr/>
        <a:lstStyle/>
        <a:p>
          <a:endParaRPr lang="ru-RU"/>
        </a:p>
      </dgm:t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87 686,2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4,1%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84 463,2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4,7%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76 761,4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4,3%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  <dgm:t>
        <a:bodyPr/>
        <a:lstStyle/>
        <a:p>
          <a:endParaRPr lang="ru-RU"/>
        </a:p>
      </dgm:t>
    </dgm:pt>
    <dgm:pt modelId="{67CBB0F0-2B1E-4B39-A539-A6D629C70723}" type="pres">
      <dgm:prSet presAssocID="{5466CDE4-6AD4-48FF-A532-6126AB95CDBC}" presName="textNode" presStyleLbl="bgShp" presStyleIdx="0" presStyleCnt="3"/>
      <dgm:spPr/>
      <dgm:t>
        <a:bodyPr/>
        <a:lstStyle/>
        <a:p>
          <a:endParaRPr lang="ru-RU"/>
        </a:p>
      </dgm:t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  <dgm:t>
        <a:bodyPr/>
        <a:lstStyle/>
        <a:p>
          <a:endParaRPr lang="ru-RU"/>
        </a:p>
      </dgm:t>
    </dgm:pt>
    <dgm:pt modelId="{EDD6C78B-2C53-4908-8AEC-0CF5E94D5167}" type="pres">
      <dgm:prSet presAssocID="{E7EEB24A-D887-418D-A461-7774F60BFD3A}" presName="textNode" presStyleLbl="bgShp" presStyleIdx="1" presStyleCnt="3"/>
      <dgm:spPr/>
      <dgm:t>
        <a:bodyPr/>
        <a:lstStyle/>
        <a:p>
          <a:endParaRPr lang="ru-RU"/>
        </a:p>
      </dgm:t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  <dgm:t>
        <a:bodyPr/>
        <a:lstStyle/>
        <a:p>
          <a:endParaRPr lang="ru-RU"/>
        </a:p>
      </dgm:t>
    </dgm:pt>
    <dgm:pt modelId="{B0778BB5-FEF2-42B8-9601-A141FB164290}" type="pres">
      <dgm:prSet presAssocID="{F2640E25-89D1-4050-9B13-BE62DC07CE0A}" presName="textNode" presStyleLbl="bgShp" presStyleIdx="2" presStyleCnt="3"/>
      <dgm:spPr/>
      <dgm:t>
        <a:bodyPr/>
        <a:lstStyle/>
        <a:p>
          <a:endParaRPr lang="ru-RU"/>
        </a:p>
      </dgm:t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312 085,0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14,5%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257 261,9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14,2%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243 662,3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13,8%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  <dgm:t>
        <a:bodyPr/>
        <a:lstStyle/>
        <a:p>
          <a:endParaRPr lang="ru-RU"/>
        </a:p>
      </dgm:t>
    </dgm:pt>
    <dgm:pt modelId="{67CBB0F0-2B1E-4B39-A539-A6D629C70723}" type="pres">
      <dgm:prSet presAssocID="{5466CDE4-6AD4-48FF-A532-6126AB95CDBC}" presName="textNode" presStyleLbl="bgShp" presStyleIdx="0" presStyleCnt="3"/>
      <dgm:spPr/>
      <dgm:t>
        <a:bodyPr/>
        <a:lstStyle/>
        <a:p>
          <a:endParaRPr lang="ru-RU"/>
        </a:p>
      </dgm:t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  <dgm:t>
        <a:bodyPr/>
        <a:lstStyle/>
        <a:p>
          <a:endParaRPr lang="ru-RU"/>
        </a:p>
      </dgm:t>
    </dgm:pt>
    <dgm:pt modelId="{EDD6C78B-2C53-4908-8AEC-0CF5E94D5167}" type="pres">
      <dgm:prSet presAssocID="{E7EEB24A-D887-418D-A461-7774F60BFD3A}" presName="textNode" presStyleLbl="bgShp" presStyleIdx="1" presStyleCnt="3"/>
      <dgm:spPr/>
      <dgm:t>
        <a:bodyPr/>
        <a:lstStyle/>
        <a:p>
          <a:endParaRPr lang="ru-RU"/>
        </a:p>
      </dgm:t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  <dgm:t>
        <a:bodyPr/>
        <a:lstStyle/>
        <a:p>
          <a:endParaRPr lang="ru-RU"/>
        </a:p>
      </dgm:t>
    </dgm:pt>
    <dgm:pt modelId="{B0778BB5-FEF2-42B8-9601-A141FB164290}" type="pres">
      <dgm:prSet presAssocID="{F2640E25-89D1-4050-9B13-BE62DC07CE0A}" presName="textNode" presStyleLbl="bgShp" presStyleIdx="2" presStyleCnt="3"/>
      <dgm:spPr/>
      <dgm:t>
        <a:bodyPr/>
        <a:lstStyle/>
        <a:p>
          <a:endParaRPr lang="ru-RU"/>
        </a:p>
      </dgm:t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13 422,4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0,6%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13 249,8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12 542,0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  <dgm:t>
        <a:bodyPr/>
        <a:lstStyle/>
        <a:p>
          <a:endParaRPr lang="ru-RU"/>
        </a:p>
      </dgm:t>
    </dgm:pt>
    <dgm:pt modelId="{67CBB0F0-2B1E-4B39-A539-A6D629C70723}" type="pres">
      <dgm:prSet presAssocID="{5466CDE4-6AD4-48FF-A532-6126AB95CDBC}" presName="textNode" presStyleLbl="bgShp" presStyleIdx="0" presStyleCnt="3"/>
      <dgm:spPr/>
      <dgm:t>
        <a:bodyPr/>
        <a:lstStyle/>
        <a:p>
          <a:endParaRPr lang="ru-RU"/>
        </a:p>
      </dgm:t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  <dgm:t>
        <a:bodyPr/>
        <a:lstStyle/>
        <a:p>
          <a:endParaRPr lang="ru-RU"/>
        </a:p>
      </dgm:t>
    </dgm:pt>
    <dgm:pt modelId="{EDD6C78B-2C53-4908-8AEC-0CF5E94D5167}" type="pres">
      <dgm:prSet presAssocID="{E7EEB24A-D887-418D-A461-7774F60BFD3A}" presName="textNode" presStyleLbl="bgShp" presStyleIdx="1" presStyleCnt="3"/>
      <dgm:spPr/>
      <dgm:t>
        <a:bodyPr/>
        <a:lstStyle/>
        <a:p>
          <a:endParaRPr lang="ru-RU"/>
        </a:p>
      </dgm:t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  <dgm:t>
        <a:bodyPr/>
        <a:lstStyle/>
        <a:p>
          <a:endParaRPr lang="ru-RU"/>
        </a:p>
      </dgm:t>
    </dgm:pt>
    <dgm:pt modelId="{B0778BB5-FEF2-42B8-9601-A141FB164290}" type="pres">
      <dgm:prSet presAssocID="{F2640E25-89D1-4050-9B13-BE62DC07CE0A}" presName="textNode" presStyleLbl="bgShp" presStyleIdx="2" presStyleCnt="3"/>
      <dgm:spPr/>
      <dgm:t>
        <a:bodyPr/>
        <a:lstStyle/>
        <a:p>
          <a:endParaRPr lang="ru-RU"/>
        </a:p>
      </dgm:t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103 377,1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4,8%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117 388,4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6,5%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91 320,3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5,2%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  <dgm:t>
        <a:bodyPr/>
        <a:lstStyle/>
        <a:p>
          <a:endParaRPr lang="ru-RU"/>
        </a:p>
      </dgm:t>
    </dgm:pt>
    <dgm:pt modelId="{67CBB0F0-2B1E-4B39-A539-A6D629C70723}" type="pres">
      <dgm:prSet presAssocID="{5466CDE4-6AD4-48FF-A532-6126AB95CDBC}" presName="textNode" presStyleLbl="bgShp" presStyleIdx="0" presStyleCnt="3"/>
      <dgm:spPr/>
      <dgm:t>
        <a:bodyPr/>
        <a:lstStyle/>
        <a:p>
          <a:endParaRPr lang="ru-RU"/>
        </a:p>
      </dgm:t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  <dgm:t>
        <a:bodyPr/>
        <a:lstStyle/>
        <a:p>
          <a:endParaRPr lang="ru-RU"/>
        </a:p>
      </dgm:t>
    </dgm:pt>
    <dgm:pt modelId="{EDD6C78B-2C53-4908-8AEC-0CF5E94D5167}" type="pres">
      <dgm:prSet presAssocID="{E7EEB24A-D887-418D-A461-7774F60BFD3A}" presName="textNode" presStyleLbl="bgShp" presStyleIdx="1" presStyleCnt="3"/>
      <dgm:spPr/>
      <dgm:t>
        <a:bodyPr/>
        <a:lstStyle/>
        <a:p>
          <a:endParaRPr lang="ru-RU"/>
        </a:p>
      </dgm:t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  <dgm:t>
        <a:bodyPr/>
        <a:lstStyle/>
        <a:p>
          <a:endParaRPr lang="ru-RU"/>
        </a:p>
      </dgm:t>
    </dgm:pt>
    <dgm:pt modelId="{B0778BB5-FEF2-42B8-9601-A141FB164290}" type="pres">
      <dgm:prSet presAssocID="{F2640E25-89D1-4050-9B13-BE62DC07CE0A}" presName="textNode" presStyleLbl="bgShp" presStyleIdx="2" presStyleCnt="3"/>
      <dgm:spPr/>
      <dgm:t>
        <a:bodyPr/>
        <a:lstStyle/>
        <a:p>
          <a:endParaRPr lang="ru-RU"/>
        </a:p>
      </dgm:t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0,005%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0,005%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0,006%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  <dgm:t>
        <a:bodyPr/>
        <a:lstStyle/>
        <a:p>
          <a:endParaRPr lang="ru-RU"/>
        </a:p>
      </dgm:t>
    </dgm:pt>
    <dgm:pt modelId="{67CBB0F0-2B1E-4B39-A539-A6D629C70723}" type="pres">
      <dgm:prSet presAssocID="{5466CDE4-6AD4-48FF-A532-6126AB95CDBC}" presName="textNode" presStyleLbl="bgShp" presStyleIdx="0" presStyleCnt="3"/>
      <dgm:spPr/>
      <dgm:t>
        <a:bodyPr/>
        <a:lstStyle/>
        <a:p>
          <a:endParaRPr lang="ru-RU"/>
        </a:p>
      </dgm:t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  <dgm:t>
        <a:bodyPr/>
        <a:lstStyle/>
        <a:p>
          <a:endParaRPr lang="ru-RU"/>
        </a:p>
      </dgm:t>
    </dgm:pt>
    <dgm:pt modelId="{EDD6C78B-2C53-4908-8AEC-0CF5E94D5167}" type="pres">
      <dgm:prSet presAssocID="{E7EEB24A-D887-418D-A461-7774F60BFD3A}" presName="textNode" presStyleLbl="bgShp" presStyleIdx="1" presStyleCnt="3"/>
      <dgm:spPr/>
      <dgm:t>
        <a:bodyPr/>
        <a:lstStyle/>
        <a:p>
          <a:endParaRPr lang="ru-RU"/>
        </a:p>
      </dgm:t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  <dgm:t>
        <a:bodyPr/>
        <a:lstStyle/>
        <a:p>
          <a:endParaRPr lang="ru-RU"/>
        </a:p>
      </dgm:t>
    </dgm:pt>
    <dgm:pt modelId="{B0778BB5-FEF2-42B8-9601-A141FB164290}" type="pres">
      <dgm:prSet presAssocID="{F2640E25-89D1-4050-9B13-BE62DC07CE0A}" presName="textNode" presStyleLbl="bgShp" presStyleIdx="2" presStyleCnt="3"/>
      <dgm:spPr/>
      <dgm:t>
        <a:bodyPr/>
        <a:lstStyle/>
        <a:p>
          <a:endParaRPr lang="ru-RU"/>
        </a:p>
      </dgm:t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13 568,2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0,6%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11 142,5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0,6%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14 343,5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0,8%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  <dgm:t>
        <a:bodyPr/>
        <a:lstStyle/>
        <a:p>
          <a:endParaRPr lang="ru-RU"/>
        </a:p>
      </dgm:t>
    </dgm:pt>
    <dgm:pt modelId="{67CBB0F0-2B1E-4B39-A539-A6D629C70723}" type="pres">
      <dgm:prSet presAssocID="{5466CDE4-6AD4-48FF-A532-6126AB95CDBC}" presName="textNode" presStyleLbl="bgShp" presStyleIdx="0" presStyleCnt="3"/>
      <dgm:spPr/>
      <dgm:t>
        <a:bodyPr/>
        <a:lstStyle/>
        <a:p>
          <a:endParaRPr lang="ru-RU"/>
        </a:p>
      </dgm:t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  <dgm:t>
        <a:bodyPr/>
        <a:lstStyle/>
        <a:p>
          <a:endParaRPr lang="ru-RU"/>
        </a:p>
      </dgm:t>
    </dgm:pt>
    <dgm:pt modelId="{EDD6C78B-2C53-4908-8AEC-0CF5E94D5167}" type="pres">
      <dgm:prSet presAssocID="{E7EEB24A-D887-418D-A461-7774F60BFD3A}" presName="textNode" presStyleLbl="bgShp" presStyleIdx="1" presStyleCnt="3"/>
      <dgm:spPr/>
      <dgm:t>
        <a:bodyPr/>
        <a:lstStyle/>
        <a:p>
          <a:endParaRPr lang="ru-RU"/>
        </a:p>
      </dgm:t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  <dgm:t>
        <a:bodyPr/>
        <a:lstStyle/>
        <a:p>
          <a:endParaRPr lang="ru-RU"/>
        </a:p>
      </dgm:t>
    </dgm:pt>
    <dgm:pt modelId="{B0778BB5-FEF2-42B8-9601-A141FB164290}" type="pres">
      <dgm:prSet presAssocID="{F2640E25-89D1-4050-9B13-BE62DC07CE0A}" presName="textNode" presStyleLbl="bgShp" presStyleIdx="2" presStyleCnt="3"/>
      <dgm:spPr/>
      <dgm:t>
        <a:bodyPr/>
        <a:lstStyle/>
        <a:p>
          <a:endParaRPr lang="ru-RU"/>
        </a:p>
      </dgm:t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706AF4-4976-4B83-A796-8CC0B05C731B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F8AFB0F-42AE-42E1-B015-74978960AF7E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</a:p>
      </dgm:t>
    </dgm:pt>
    <dgm:pt modelId="{8F2C9666-73AA-4CA2-A8D5-1B4A3E4B9C00}" type="parTrans" cxnId="{6F7F4AA1-A4C2-4633-923E-5A5B74D8C9F0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4DF66B-39D9-4C77-9632-AD957A1449E3}" type="sibTrans" cxnId="{6F7F4AA1-A4C2-4633-923E-5A5B74D8C9F0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49DB4D-C144-4F5A-B780-D7B56767A23D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16 143,0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CD6FF2-910D-49F9-9969-4D6B4145F347}" type="parTrans" cxnId="{EC6F47BC-C714-4052-BCE3-99C5D28388B7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FAF209-7EBA-41B5-899F-7324BAA169EA}" type="sibTrans" cxnId="{EC6F47BC-C714-4052-BCE3-99C5D28388B7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2EC9E1-C4D3-4B2E-9191-7DD431CFE5FD}">
      <dgm:prSet phldrT="[Текст]" custT="1"/>
      <dgm:spPr/>
      <dgm:t>
        <a:bodyPr/>
        <a:lstStyle/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14 851,6 </a:t>
          </a:r>
          <a:r>
            <a:rPr lang="ru-RU" sz="14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1 291,4 </a:t>
          </a:r>
          <a:r>
            <a:rPr lang="ru-RU" sz="14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C121A5-A4AF-4492-897B-41C433EDFA66}" type="parTrans" cxnId="{11C9906E-8C20-4CDF-9E5C-CFB97FFB2F2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0F96A1-F68E-41D9-9F2C-1BC5AE80EEB1}" type="sibTrans" cxnId="{11C9906E-8C20-4CDF-9E5C-CFB97FFB2F2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94DEFB-F601-4605-B215-2CC3D16FC4E0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FA287E94-145B-4D94-9E5B-788884961B42}" type="parTrans" cxnId="{EB4D609B-C104-4384-92DE-D8308829B68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73CAAF-BADA-4CDE-B165-1EA10E5611C6}" type="sibTrans" cxnId="{EB4D609B-C104-4384-92DE-D8308829B68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08FF85-35E2-41FE-BFB9-76B2E95D102C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16 143,0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DEDC96-96A1-4AF6-A4AD-3D828B18C8F2}" type="parTrans" cxnId="{A04C1C68-1D37-4C7D-9541-C1116B9C1A56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EE97E-2544-4D13-A59C-4AB7389981CC}" type="sibTrans" cxnId="{A04C1C68-1D37-4C7D-9541-C1116B9C1A56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4A37F9-FA48-4DBA-89A0-0C849626A5BF}">
      <dgm:prSet phldrT="[Текст]" custT="1"/>
      <dgm:spPr/>
      <dgm:t>
        <a:bodyPr/>
        <a:lstStyle/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14 851,6 </a:t>
          </a:r>
          <a:r>
            <a:rPr lang="ru-RU" sz="14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1 291,4 </a:t>
          </a:r>
          <a:r>
            <a:rPr lang="ru-RU" sz="14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A250F6-7D12-43B0-B429-228699F8D24C}" type="parTrans" cxnId="{DC60B51F-0DF7-4CE3-98E4-AAEF7C48F338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078A34-6671-40DC-AD6D-CF3C243E435D}" type="sibTrans" cxnId="{DC60B51F-0DF7-4CE3-98E4-AAEF7C48F338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65EDF-EBD7-4099-8065-8A437642EB6C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8947D2A4-B61F-436C-BF2C-8205C69C4648}" type="parTrans" cxnId="{C9C4278E-0A7D-4DC0-BCD4-D7C0DA5007FC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B205DE-4C9D-4F4F-A8F0-DB0195F88FCB}" type="sibTrans" cxnId="{C9C4278E-0A7D-4DC0-BCD4-D7C0DA5007FC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629257-B995-4740-9789-1DAA9D6938B7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16 143,0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768967-0EBB-4B7C-9CEB-61EEA232C4BE}" type="parTrans" cxnId="{BF14399C-9814-4FA0-BBB7-4EEB4E7CB8A3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2B388F-D4E7-44B6-84B9-4E5F89251730}" type="sibTrans" cxnId="{BF14399C-9814-4FA0-BBB7-4EEB4E7CB8A3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98783D-BDAB-4C90-98F8-1441D6C3A1D6}">
      <dgm:prSet phldrT="[Текст]" custT="1"/>
      <dgm:spPr/>
      <dgm:t>
        <a:bodyPr/>
        <a:lstStyle/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14 851,6 </a:t>
          </a:r>
          <a:r>
            <a:rPr lang="ru-RU" sz="14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1 291,4 </a:t>
          </a:r>
          <a:r>
            <a:rPr lang="ru-RU" sz="14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3C7837-5851-4393-B2E3-49DDB20A99F6}" type="parTrans" cxnId="{A9242C9F-817F-436A-B633-7FE5610031FD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B51822-4C96-401E-B99A-6C58B8034EBF}" type="sibTrans" cxnId="{A9242C9F-817F-436A-B633-7FE5610031FD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CD5EDD-7D6A-4457-AF56-67CC480888B2}" type="pres">
      <dgm:prSet presAssocID="{A5706AF4-4976-4B83-A796-8CC0B05C731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6F840A-5990-4E56-BED1-F7504812593A}" type="pres">
      <dgm:prSet presAssocID="{3F8AFB0F-42AE-42E1-B015-74978960AF7E}" presName="compNode" presStyleCnt="0"/>
      <dgm:spPr/>
    </dgm:pt>
    <dgm:pt modelId="{2998917D-EB23-40E1-BBFA-8242A09CA473}" type="pres">
      <dgm:prSet presAssocID="{3F8AFB0F-42AE-42E1-B015-74978960AF7E}" presName="aNode" presStyleLbl="bgShp" presStyleIdx="0" presStyleCnt="3" custLinFactNeighborX="-38"/>
      <dgm:spPr/>
      <dgm:t>
        <a:bodyPr/>
        <a:lstStyle/>
        <a:p>
          <a:endParaRPr lang="ru-RU"/>
        </a:p>
      </dgm:t>
    </dgm:pt>
    <dgm:pt modelId="{F73BAA62-83CA-4592-8135-0D88DDAA8BCF}" type="pres">
      <dgm:prSet presAssocID="{3F8AFB0F-42AE-42E1-B015-74978960AF7E}" presName="textNode" presStyleLbl="bgShp" presStyleIdx="0" presStyleCnt="3"/>
      <dgm:spPr/>
      <dgm:t>
        <a:bodyPr/>
        <a:lstStyle/>
        <a:p>
          <a:endParaRPr lang="ru-RU"/>
        </a:p>
      </dgm:t>
    </dgm:pt>
    <dgm:pt modelId="{1962D968-DDB8-4B21-8698-B4BEAA0092D3}" type="pres">
      <dgm:prSet presAssocID="{3F8AFB0F-42AE-42E1-B015-74978960AF7E}" presName="compChildNode" presStyleCnt="0"/>
      <dgm:spPr/>
    </dgm:pt>
    <dgm:pt modelId="{15F1314C-A0A8-4F85-94D3-8B13B7A4E8A3}" type="pres">
      <dgm:prSet presAssocID="{3F8AFB0F-42AE-42E1-B015-74978960AF7E}" presName="theInnerList" presStyleCnt="0"/>
      <dgm:spPr/>
    </dgm:pt>
    <dgm:pt modelId="{ED0741FF-AD47-484D-8528-280A26F831E3}" type="pres">
      <dgm:prSet presAssocID="{B049DB4D-C144-4F5A-B780-D7B56767A23D}" presName="childNode" presStyleLbl="node1" presStyleIdx="0" presStyleCnt="6" custScaleY="65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AC264F-3C5C-48EA-BE5B-21DFF343E9AB}" type="pres">
      <dgm:prSet presAssocID="{B049DB4D-C144-4F5A-B780-D7B56767A23D}" presName="aSpace2" presStyleCnt="0"/>
      <dgm:spPr/>
    </dgm:pt>
    <dgm:pt modelId="{4359B678-972A-4300-8796-CC7B65C2B30C}" type="pres">
      <dgm:prSet presAssocID="{4E2EC9E1-C4D3-4B2E-9191-7DD431CFE5FD}" presName="childNode" presStyleLbl="node1" presStyleIdx="1" presStyleCnt="6" custScaleX="117830" custScaleY="166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3CF0A-673E-4625-92DB-876851C56D87}" type="pres">
      <dgm:prSet presAssocID="{3F8AFB0F-42AE-42E1-B015-74978960AF7E}" presName="aSpace" presStyleCnt="0"/>
      <dgm:spPr/>
    </dgm:pt>
    <dgm:pt modelId="{3CA0EEAE-6591-4A5F-B5C2-6CE58EF547D1}" type="pres">
      <dgm:prSet presAssocID="{AA94DEFB-F601-4605-B215-2CC3D16FC4E0}" presName="compNode" presStyleCnt="0"/>
      <dgm:spPr/>
    </dgm:pt>
    <dgm:pt modelId="{E656F543-1B4E-4095-BDE5-4CBEB365F89C}" type="pres">
      <dgm:prSet presAssocID="{AA94DEFB-F601-4605-B215-2CC3D16FC4E0}" presName="aNode" presStyleLbl="bgShp" presStyleIdx="1" presStyleCnt="3"/>
      <dgm:spPr/>
      <dgm:t>
        <a:bodyPr/>
        <a:lstStyle/>
        <a:p>
          <a:endParaRPr lang="ru-RU"/>
        </a:p>
      </dgm:t>
    </dgm:pt>
    <dgm:pt modelId="{46D8DEEE-262D-414E-8348-4BB979791176}" type="pres">
      <dgm:prSet presAssocID="{AA94DEFB-F601-4605-B215-2CC3D16FC4E0}" presName="textNode" presStyleLbl="bgShp" presStyleIdx="1" presStyleCnt="3"/>
      <dgm:spPr/>
      <dgm:t>
        <a:bodyPr/>
        <a:lstStyle/>
        <a:p>
          <a:endParaRPr lang="ru-RU"/>
        </a:p>
      </dgm:t>
    </dgm:pt>
    <dgm:pt modelId="{E43A9B6A-0A59-4BFB-8424-70311D0C169B}" type="pres">
      <dgm:prSet presAssocID="{AA94DEFB-F601-4605-B215-2CC3D16FC4E0}" presName="compChildNode" presStyleCnt="0"/>
      <dgm:spPr/>
    </dgm:pt>
    <dgm:pt modelId="{75A1F043-CBB8-4A54-A598-EA9E03E0DDC6}" type="pres">
      <dgm:prSet presAssocID="{AA94DEFB-F601-4605-B215-2CC3D16FC4E0}" presName="theInnerList" presStyleCnt="0"/>
      <dgm:spPr/>
    </dgm:pt>
    <dgm:pt modelId="{24E83C89-CCA0-499A-9A1F-73CAAB6320C2}" type="pres">
      <dgm:prSet presAssocID="{1908FF85-35E2-41FE-BFB9-76B2E95D102C}" presName="childNode" presStyleLbl="node1" presStyleIdx="2" presStyleCnt="6" custScaleY="737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67C2AA-9A54-4859-9545-49471D8C9FE5}" type="pres">
      <dgm:prSet presAssocID="{1908FF85-35E2-41FE-BFB9-76B2E95D102C}" presName="aSpace2" presStyleCnt="0"/>
      <dgm:spPr/>
    </dgm:pt>
    <dgm:pt modelId="{F419B9B9-86CC-42F1-B09B-4BE0A43F6F64}" type="pres">
      <dgm:prSet presAssocID="{FC4A37F9-FA48-4DBA-89A0-0C849626A5BF}" presName="childNode" presStyleLbl="node1" presStyleIdx="3" presStyleCnt="6" custScaleX="119105" custScaleY="159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761060-D5F1-4A04-A9E4-8415AC2AE920}" type="pres">
      <dgm:prSet presAssocID="{AA94DEFB-F601-4605-B215-2CC3D16FC4E0}" presName="aSpace" presStyleCnt="0"/>
      <dgm:spPr/>
    </dgm:pt>
    <dgm:pt modelId="{918C54EA-FD4E-4896-B19F-8434A3D4AA3E}" type="pres">
      <dgm:prSet presAssocID="{D4865EDF-EBD7-4099-8065-8A437642EB6C}" presName="compNode" presStyleCnt="0"/>
      <dgm:spPr/>
    </dgm:pt>
    <dgm:pt modelId="{980B56C3-420A-41D4-B260-D335A827221C}" type="pres">
      <dgm:prSet presAssocID="{D4865EDF-EBD7-4099-8065-8A437642EB6C}" presName="aNode" presStyleLbl="bgShp" presStyleIdx="2" presStyleCnt="3"/>
      <dgm:spPr/>
      <dgm:t>
        <a:bodyPr/>
        <a:lstStyle/>
        <a:p>
          <a:endParaRPr lang="ru-RU"/>
        </a:p>
      </dgm:t>
    </dgm:pt>
    <dgm:pt modelId="{B14E09E8-06EA-4CA9-9065-A536C443A956}" type="pres">
      <dgm:prSet presAssocID="{D4865EDF-EBD7-4099-8065-8A437642EB6C}" presName="textNode" presStyleLbl="bgShp" presStyleIdx="2" presStyleCnt="3"/>
      <dgm:spPr/>
      <dgm:t>
        <a:bodyPr/>
        <a:lstStyle/>
        <a:p>
          <a:endParaRPr lang="ru-RU"/>
        </a:p>
      </dgm:t>
    </dgm:pt>
    <dgm:pt modelId="{C30DB883-7241-44B2-A2FE-2E9D04FB888A}" type="pres">
      <dgm:prSet presAssocID="{D4865EDF-EBD7-4099-8065-8A437642EB6C}" presName="compChildNode" presStyleCnt="0"/>
      <dgm:spPr/>
    </dgm:pt>
    <dgm:pt modelId="{49D08F63-6EAF-4CE7-A4FE-F86C6FFEBA78}" type="pres">
      <dgm:prSet presAssocID="{D4865EDF-EBD7-4099-8065-8A437642EB6C}" presName="theInnerList" presStyleCnt="0"/>
      <dgm:spPr/>
    </dgm:pt>
    <dgm:pt modelId="{3E27061C-5FFA-4C52-AD74-EE484F6FCE99}" type="pres">
      <dgm:prSet presAssocID="{8E629257-B995-4740-9789-1DAA9D6938B7}" presName="childNode" presStyleLbl="node1" presStyleIdx="4" presStyleCnt="6" custScaleY="64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73AB1C-A26B-4F10-8D6E-79CE867202F5}" type="pres">
      <dgm:prSet presAssocID="{8E629257-B995-4740-9789-1DAA9D6938B7}" presName="aSpace2" presStyleCnt="0"/>
      <dgm:spPr/>
    </dgm:pt>
    <dgm:pt modelId="{F0051F51-1D6B-433C-8DE2-D2F3F4B96F4B}" type="pres">
      <dgm:prSet presAssocID="{9398783D-BDAB-4C90-98F8-1441D6C3A1D6}" presName="childNode" presStyleLbl="node1" presStyleIdx="5" presStyleCnt="6" custScaleX="118021" custScaleY="1625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C544B3-4F54-4710-8B94-A6B41C4021A7}" type="presOf" srcId="{D4865EDF-EBD7-4099-8065-8A437642EB6C}" destId="{B14E09E8-06EA-4CA9-9065-A536C443A956}" srcOrd="1" destOrd="0" presId="urn:microsoft.com/office/officeart/2005/8/layout/lProcess2"/>
    <dgm:cxn modelId="{4389F97D-FC1B-4B97-8F45-0EF5FE54CB88}" type="presOf" srcId="{FC4A37F9-FA48-4DBA-89A0-0C849626A5BF}" destId="{F419B9B9-86CC-42F1-B09B-4BE0A43F6F64}" srcOrd="0" destOrd="0" presId="urn:microsoft.com/office/officeart/2005/8/layout/lProcess2"/>
    <dgm:cxn modelId="{C9C4278E-0A7D-4DC0-BCD4-D7C0DA5007FC}" srcId="{A5706AF4-4976-4B83-A796-8CC0B05C731B}" destId="{D4865EDF-EBD7-4099-8065-8A437642EB6C}" srcOrd="2" destOrd="0" parTransId="{8947D2A4-B61F-436C-BF2C-8205C69C4648}" sibTransId="{45B205DE-4C9D-4F4F-A8F0-DB0195F88FCB}"/>
    <dgm:cxn modelId="{6F7F4AA1-A4C2-4633-923E-5A5B74D8C9F0}" srcId="{A5706AF4-4976-4B83-A796-8CC0B05C731B}" destId="{3F8AFB0F-42AE-42E1-B015-74978960AF7E}" srcOrd="0" destOrd="0" parTransId="{8F2C9666-73AA-4CA2-A8D5-1B4A3E4B9C00}" sibTransId="{D54DF66B-39D9-4C77-9632-AD957A1449E3}"/>
    <dgm:cxn modelId="{EC6F47BC-C714-4052-BCE3-99C5D28388B7}" srcId="{3F8AFB0F-42AE-42E1-B015-74978960AF7E}" destId="{B049DB4D-C144-4F5A-B780-D7B56767A23D}" srcOrd="0" destOrd="0" parTransId="{0DCD6FF2-910D-49F9-9969-4D6B4145F347}" sibTransId="{38FAF209-7EBA-41B5-899F-7324BAA169EA}"/>
    <dgm:cxn modelId="{7A1C05E8-0818-45B0-AD9E-70E48E424CD5}" type="presOf" srcId="{3F8AFB0F-42AE-42E1-B015-74978960AF7E}" destId="{2998917D-EB23-40E1-BBFA-8242A09CA473}" srcOrd="0" destOrd="0" presId="urn:microsoft.com/office/officeart/2005/8/layout/lProcess2"/>
    <dgm:cxn modelId="{11C9906E-8C20-4CDF-9E5C-CFB97FFB2F2F}" srcId="{3F8AFB0F-42AE-42E1-B015-74978960AF7E}" destId="{4E2EC9E1-C4D3-4B2E-9191-7DD431CFE5FD}" srcOrd="1" destOrd="0" parTransId="{91C121A5-A4AF-4492-897B-41C433EDFA66}" sibTransId="{AB0F96A1-F68E-41D9-9F2C-1BC5AE80EEB1}"/>
    <dgm:cxn modelId="{8BD616A4-F5AE-4EBF-A953-0D2673E86F1E}" type="presOf" srcId="{1908FF85-35E2-41FE-BFB9-76B2E95D102C}" destId="{24E83C89-CCA0-499A-9A1F-73CAAB6320C2}" srcOrd="0" destOrd="0" presId="urn:microsoft.com/office/officeart/2005/8/layout/lProcess2"/>
    <dgm:cxn modelId="{057CBDFA-40B7-4C2A-92FF-3A0973CF9560}" type="presOf" srcId="{AA94DEFB-F601-4605-B215-2CC3D16FC4E0}" destId="{46D8DEEE-262D-414E-8348-4BB979791176}" srcOrd="1" destOrd="0" presId="urn:microsoft.com/office/officeart/2005/8/layout/lProcess2"/>
    <dgm:cxn modelId="{5589A6B6-1A52-472D-81FF-B0E1E455082C}" type="presOf" srcId="{B049DB4D-C144-4F5A-B780-D7B56767A23D}" destId="{ED0741FF-AD47-484D-8528-280A26F831E3}" srcOrd="0" destOrd="0" presId="urn:microsoft.com/office/officeart/2005/8/layout/lProcess2"/>
    <dgm:cxn modelId="{A04C1C68-1D37-4C7D-9541-C1116B9C1A56}" srcId="{AA94DEFB-F601-4605-B215-2CC3D16FC4E0}" destId="{1908FF85-35E2-41FE-BFB9-76B2E95D102C}" srcOrd="0" destOrd="0" parTransId="{A6DEDC96-96A1-4AF6-A4AD-3D828B18C8F2}" sibTransId="{19BEE97E-2544-4D13-A59C-4AB7389981CC}"/>
    <dgm:cxn modelId="{AEED7565-1BA6-4856-B96B-BB41653F47D8}" type="presOf" srcId="{D4865EDF-EBD7-4099-8065-8A437642EB6C}" destId="{980B56C3-420A-41D4-B260-D335A827221C}" srcOrd="0" destOrd="0" presId="urn:microsoft.com/office/officeart/2005/8/layout/lProcess2"/>
    <dgm:cxn modelId="{A9242C9F-817F-436A-B633-7FE5610031FD}" srcId="{D4865EDF-EBD7-4099-8065-8A437642EB6C}" destId="{9398783D-BDAB-4C90-98F8-1441D6C3A1D6}" srcOrd="1" destOrd="0" parTransId="{153C7837-5851-4393-B2E3-49DDB20A99F6}" sibTransId="{71B51822-4C96-401E-B99A-6C58B8034EBF}"/>
    <dgm:cxn modelId="{2005DB22-C248-42AF-A92C-7C6C022548B0}" type="presOf" srcId="{8E629257-B995-4740-9789-1DAA9D6938B7}" destId="{3E27061C-5FFA-4C52-AD74-EE484F6FCE99}" srcOrd="0" destOrd="0" presId="urn:microsoft.com/office/officeart/2005/8/layout/lProcess2"/>
    <dgm:cxn modelId="{EA8158BA-E10B-4F5C-9423-6ACCCF17B013}" type="presOf" srcId="{9398783D-BDAB-4C90-98F8-1441D6C3A1D6}" destId="{F0051F51-1D6B-433C-8DE2-D2F3F4B96F4B}" srcOrd="0" destOrd="0" presId="urn:microsoft.com/office/officeart/2005/8/layout/lProcess2"/>
    <dgm:cxn modelId="{9C40145B-42F3-44BE-B663-30EE30E64CC3}" type="presOf" srcId="{4E2EC9E1-C4D3-4B2E-9191-7DD431CFE5FD}" destId="{4359B678-972A-4300-8796-CC7B65C2B30C}" srcOrd="0" destOrd="0" presId="urn:microsoft.com/office/officeart/2005/8/layout/lProcess2"/>
    <dgm:cxn modelId="{EB4D609B-C104-4384-92DE-D8308829B68F}" srcId="{A5706AF4-4976-4B83-A796-8CC0B05C731B}" destId="{AA94DEFB-F601-4605-B215-2CC3D16FC4E0}" srcOrd="1" destOrd="0" parTransId="{FA287E94-145B-4D94-9E5B-788884961B42}" sibTransId="{C073CAAF-BADA-4CDE-B165-1EA10E5611C6}"/>
    <dgm:cxn modelId="{BF14399C-9814-4FA0-BBB7-4EEB4E7CB8A3}" srcId="{D4865EDF-EBD7-4099-8065-8A437642EB6C}" destId="{8E629257-B995-4740-9789-1DAA9D6938B7}" srcOrd="0" destOrd="0" parTransId="{66768967-0EBB-4B7C-9CEB-61EEA232C4BE}" sibTransId="{212B388F-D4E7-44B6-84B9-4E5F89251730}"/>
    <dgm:cxn modelId="{D6F6909C-2905-4E81-B2AB-5944B88D6624}" type="presOf" srcId="{A5706AF4-4976-4B83-A796-8CC0B05C731B}" destId="{74CD5EDD-7D6A-4457-AF56-67CC480888B2}" srcOrd="0" destOrd="0" presId="urn:microsoft.com/office/officeart/2005/8/layout/lProcess2"/>
    <dgm:cxn modelId="{0678279B-2FDC-4B4E-B55C-0935ED3425AE}" type="presOf" srcId="{AA94DEFB-F601-4605-B215-2CC3D16FC4E0}" destId="{E656F543-1B4E-4095-BDE5-4CBEB365F89C}" srcOrd="0" destOrd="0" presId="urn:microsoft.com/office/officeart/2005/8/layout/lProcess2"/>
    <dgm:cxn modelId="{DC60B51F-0DF7-4CE3-98E4-AAEF7C48F338}" srcId="{AA94DEFB-F601-4605-B215-2CC3D16FC4E0}" destId="{FC4A37F9-FA48-4DBA-89A0-0C849626A5BF}" srcOrd="1" destOrd="0" parTransId="{48A250F6-7D12-43B0-B429-228699F8D24C}" sibTransId="{7B078A34-6671-40DC-AD6D-CF3C243E435D}"/>
    <dgm:cxn modelId="{6B14DA2D-5A8F-48E8-A086-12D823558FD6}" type="presOf" srcId="{3F8AFB0F-42AE-42E1-B015-74978960AF7E}" destId="{F73BAA62-83CA-4592-8135-0D88DDAA8BCF}" srcOrd="1" destOrd="0" presId="urn:microsoft.com/office/officeart/2005/8/layout/lProcess2"/>
    <dgm:cxn modelId="{5D671C52-1BA3-4425-A06F-BDB506EDBD00}" type="presParOf" srcId="{74CD5EDD-7D6A-4457-AF56-67CC480888B2}" destId="{4A6F840A-5990-4E56-BED1-F7504812593A}" srcOrd="0" destOrd="0" presId="urn:microsoft.com/office/officeart/2005/8/layout/lProcess2"/>
    <dgm:cxn modelId="{6698C208-92E0-4780-B1BC-EAF99B3453C3}" type="presParOf" srcId="{4A6F840A-5990-4E56-BED1-F7504812593A}" destId="{2998917D-EB23-40E1-BBFA-8242A09CA473}" srcOrd="0" destOrd="0" presId="urn:microsoft.com/office/officeart/2005/8/layout/lProcess2"/>
    <dgm:cxn modelId="{A9C380B8-F678-49E3-AE71-20909C93C862}" type="presParOf" srcId="{4A6F840A-5990-4E56-BED1-F7504812593A}" destId="{F73BAA62-83CA-4592-8135-0D88DDAA8BCF}" srcOrd="1" destOrd="0" presId="urn:microsoft.com/office/officeart/2005/8/layout/lProcess2"/>
    <dgm:cxn modelId="{A4AAE69F-C866-4941-BB15-70D80344BC4D}" type="presParOf" srcId="{4A6F840A-5990-4E56-BED1-F7504812593A}" destId="{1962D968-DDB8-4B21-8698-B4BEAA0092D3}" srcOrd="2" destOrd="0" presId="urn:microsoft.com/office/officeart/2005/8/layout/lProcess2"/>
    <dgm:cxn modelId="{ACE32694-9E83-4BD7-A2C1-9B8638D40DF5}" type="presParOf" srcId="{1962D968-DDB8-4B21-8698-B4BEAA0092D3}" destId="{15F1314C-A0A8-4F85-94D3-8B13B7A4E8A3}" srcOrd="0" destOrd="0" presId="urn:microsoft.com/office/officeart/2005/8/layout/lProcess2"/>
    <dgm:cxn modelId="{99C3319A-EE9F-4234-A44E-31FC5B0E883A}" type="presParOf" srcId="{15F1314C-A0A8-4F85-94D3-8B13B7A4E8A3}" destId="{ED0741FF-AD47-484D-8528-280A26F831E3}" srcOrd="0" destOrd="0" presId="urn:microsoft.com/office/officeart/2005/8/layout/lProcess2"/>
    <dgm:cxn modelId="{68091CF1-F3CD-48D0-9989-C4995A26124D}" type="presParOf" srcId="{15F1314C-A0A8-4F85-94D3-8B13B7A4E8A3}" destId="{73AC264F-3C5C-48EA-BE5B-21DFF343E9AB}" srcOrd="1" destOrd="0" presId="urn:microsoft.com/office/officeart/2005/8/layout/lProcess2"/>
    <dgm:cxn modelId="{B8568D50-90A6-4F14-A46F-460D0C24EC6F}" type="presParOf" srcId="{15F1314C-A0A8-4F85-94D3-8B13B7A4E8A3}" destId="{4359B678-972A-4300-8796-CC7B65C2B30C}" srcOrd="2" destOrd="0" presId="urn:microsoft.com/office/officeart/2005/8/layout/lProcess2"/>
    <dgm:cxn modelId="{6724B685-48A8-473B-B5A4-C0AB162ED77C}" type="presParOf" srcId="{74CD5EDD-7D6A-4457-AF56-67CC480888B2}" destId="{25F3CF0A-673E-4625-92DB-876851C56D87}" srcOrd="1" destOrd="0" presId="urn:microsoft.com/office/officeart/2005/8/layout/lProcess2"/>
    <dgm:cxn modelId="{17887EC9-F1D2-42B6-B281-9A04988283D7}" type="presParOf" srcId="{74CD5EDD-7D6A-4457-AF56-67CC480888B2}" destId="{3CA0EEAE-6591-4A5F-B5C2-6CE58EF547D1}" srcOrd="2" destOrd="0" presId="urn:microsoft.com/office/officeart/2005/8/layout/lProcess2"/>
    <dgm:cxn modelId="{F6FC37EF-9231-4857-A475-7D29E1203A4B}" type="presParOf" srcId="{3CA0EEAE-6591-4A5F-B5C2-6CE58EF547D1}" destId="{E656F543-1B4E-4095-BDE5-4CBEB365F89C}" srcOrd="0" destOrd="0" presId="urn:microsoft.com/office/officeart/2005/8/layout/lProcess2"/>
    <dgm:cxn modelId="{CEADC2F5-04ED-48D6-9FDF-3ED074D91170}" type="presParOf" srcId="{3CA0EEAE-6591-4A5F-B5C2-6CE58EF547D1}" destId="{46D8DEEE-262D-414E-8348-4BB979791176}" srcOrd="1" destOrd="0" presId="urn:microsoft.com/office/officeart/2005/8/layout/lProcess2"/>
    <dgm:cxn modelId="{6921CB4D-8C0D-457E-B8EA-3F4F6D2CC402}" type="presParOf" srcId="{3CA0EEAE-6591-4A5F-B5C2-6CE58EF547D1}" destId="{E43A9B6A-0A59-4BFB-8424-70311D0C169B}" srcOrd="2" destOrd="0" presId="urn:microsoft.com/office/officeart/2005/8/layout/lProcess2"/>
    <dgm:cxn modelId="{D477114B-9675-49D9-942E-2BE2AD6956E5}" type="presParOf" srcId="{E43A9B6A-0A59-4BFB-8424-70311D0C169B}" destId="{75A1F043-CBB8-4A54-A598-EA9E03E0DDC6}" srcOrd="0" destOrd="0" presId="urn:microsoft.com/office/officeart/2005/8/layout/lProcess2"/>
    <dgm:cxn modelId="{E748533B-2664-4A53-B3C5-F7274D87FD74}" type="presParOf" srcId="{75A1F043-CBB8-4A54-A598-EA9E03E0DDC6}" destId="{24E83C89-CCA0-499A-9A1F-73CAAB6320C2}" srcOrd="0" destOrd="0" presId="urn:microsoft.com/office/officeart/2005/8/layout/lProcess2"/>
    <dgm:cxn modelId="{841C4FFC-6694-4681-88B7-E5980E2BB78E}" type="presParOf" srcId="{75A1F043-CBB8-4A54-A598-EA9E03E0DDC6}" destId="{E267C2AA-9A54-4859-9545-49471D8C9FE5}" srcOrd="1" destOrd="0" presId="urn:microsoft.com/office/officeart/2005/8/layout/lProcess2"/>
    <dgm:cxn modelId="{275C84D8-EF9A-4B2A-B394-F8F087B2FD53}" type="presParOf" srcId="{75A1F043-CBB8-4A54-A598-EA9E03E0DDC6}" destId="{F419B9B9-86CC-42F1-B09B-4BE0A43F6F64}" srcOrd="2" destOrd="0" presId="urn:microsoft.com/office/officeart/2005/8/layout/lProcess2"/>
    <dgm:cxn modelId="{DE63C9FA-FF42-44D2-A2BD-7486A8313863}" type="presParOf" srcId="{74CD5EDD-7D6A-4457-AF56-67CC480888B2}" destId="{71761060-D5F1-4A04-A9E4-8415AC2AE920}" srcOrd="3" destOrd="0" presId="urn:microsoft.com/office/officeart/2005/8/layout/lProcess2"/>
    <dgm:cxn modelId="{E4073B61-844D-48CB-BBA1-3C68DCEBCD09}" type="presParOf" srcId="{74CD5EDD-7D6A-4457-AF56-67CC480888B2}" destId="{918C54EA-FD4E-4896-B19F-8434A3D4AA3E}" srcOrd="4" destOrd="0" presId="urn:microsoft.com/office/officeart/2005/8/layout/lProcess2"/>
    <dgm:cxn modelId="{A296676F-0162-47FD-8471-937E671D964E}" type="presParOf" srcId="{918C54EA-FD4E-4896-B19F-8434A3D4AA3E}" destId="{980B56C3-420A-41D4-B260-D335A827221C}" srcOrd="0" destOrd="0" presId="urn:microsoft.com/office/officeart/2005/8/layout/lProcess2"/>
    <dgm:cxn modelId="{73B958AB-99E8-4EDB-A852-429695258E77}" type="presParOf" srcId="{918C54EA-FD4E-4896-B19F-8434A3D4AA3E}" destId="{B14E09E8-06EA-4CA9-9065-A536C443A956}" srcOrd="1" destOrd="0" presId="urn:microsoft.com/office/officeart/2005/8/layout/lProcess2"/>
    <dgm:cxn modelId="{64060CF0-1A99-4115-820E-6EBED6B1C5C4}" type="presParOf" srcId="{918C54EA-FD4E-4896-B19F-8434A3D4AA3E}" destId="{C30DB883-7241-44B2-A2FE-2E9D04FB888A}" srcOrd="2" destOrd="0" presId="urn:microsoft.com/office/officeart/2005/8/layout/lProcess2"/>
    <dgm:cxn modelId="{0CF7D722-F841-4D28-979F-53A275E64D1A}" type="presParOf" srcId="{C30DB883-7241-44B2-A2FE-2E9D04FB888A}" destId="{49D08F63-6EAF-4CE7-A4FE-F86C6FFEBA78}" srcOrd="0" destOrd="0" presId="urn:microsoft.com/office/officeart/2005/8/layout/lProcess2"/>
    <dgm:cxn modelId="{D7E3E3FA-FDB4-44C1-AC31-2C43B2714F98}" type="presParOf" srcId="{49D08F63-6EAF-4CE7-A4FE-F86C6FFEBA78}" destId="{3E27061C-5FFA-4C52-AD74-EE484F6FCE99}" srcOrd="0" destOrd="0" presId="urn:microsoft.com/office/officeart/2005/8/layout/lProcess2"/>
    <dgm:cxn modelId="{B1DA63B4-E6AE-46BD-AC50-C40B8F084ED9}" type="presParOf" srcId="{49D08F63-6EAF-4CE7-A4FE-F86C6FFEBA78}" destId="{5E73AB1C-A26B-4F10-8D6E-79CE867202F5}" srcOrd="1" destOrd="0" presId="urn:microsoft.com/office/officeart/2005/8/layout/lProcess2"/>
    <dgm:cxn modelId="{FDB2C6D8-BC1D-4CC6-8FF2-3C4627A37EEB}" type="presParOf" srcId="{49D08F63-6EAF-4CE7-A4FE-F86C6FFEBA78}" destId="{F0051F51-1D6B-433C-8DE2-D2F3F4B96F4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1AC5C7-3AB1-4A96-BF11-665FFC9B198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176B84B-1209-4846-9B66-03BDE463832E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Факт 2023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2 047 612,0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200046-19D1-43FC-AA9D-8A664A3A6995}" type="parTrans" cxnId="{337757C3-BC83-435C-A4D0-5A00633F523A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965790-A37F-4AA1-AFFB-AF51BD05C58C}" type="sibTrans" cxnId="{337757C3-BC83-435C-A4D0-5A00633F523A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88CECA-8734-4A5D-8BC3-545ABAEE7B04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Оценка 2024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2 733 698,0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82ADF-4FA4-4593-9574-598A201F99E9}" type="parTrans" cxnId="{57DBA4AD-A3A5-4317-89EA-F289947DAAD8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818069-F37D-4811-A0C7-F842ECED5683}" type="sibTrans" cxnId="{57DBA4AD-A3A5-4317-89EA-F289947DAAD8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C97C6C-AF64-4169-9282-19C2CA034580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2025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2 148 454,0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BB6DCC-5851-47D8-905F-33C8C6B6133E}" type="parTrans" cxnId="{DBB00DCF-46D7-437C-BE29-D81D0D0E31A4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CD9380-E1B5-4EC2-A557-328D13D5F5AA}" type="sibTrans" cxnId="{DBB00DCF-46D7-437C-BE29-D81D0D0E31A4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F41C71-6687-4D5E-B2C2-2619A8BC670D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2026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1 823 523,9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900" dirty="0">
              <a:latin typeface="Times New Roman" panose="02020603050405020304" pitchFamily="18" charset="0"/>
              <a:cs typeface="Times New Roman" panose="02020603050405020304" pitchFamily="18" charset="0"/>
            </a:rPr>
            <a:t>в том числе условно утвержденные расходы 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14 786,4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17374A-CEFE-44BC-8A77-C3DD0F0CC223}" type="parTrans" cxnId="{59CBDDFC-64BF-4A12-A495-A3111E9AA8C8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BFD686-18A2-47D8-B98F-A53014C92F78}" type="sibTrans" cxnId="{59CBDDFC-64BF-4A12-A495-A3111E9AA8C8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99C59-A676-44E4-8AE1-8152C3DFCF50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2027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1 792 746,7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ru-RU" sz="900" dirty="0">
              <a:latin typeface="Times New Roman" panose="02020603050405020304" pitchFamily="18" charset="0"/>
              <a:cs typeface="Times New Roman" panose="02020603050405020304" pitchFamily="18" charset="0"/>
            </a:rPr>
            <a:t>в том числе условно утвержденные расходы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28 644,1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83BA58-8FFF-4F3D-B97D-DCCC65FC5B34}" type="parTrans" cxnId="{D1F7DA0A-20EC-46BD-A8A8-9AE1A55735FC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D8AC4E-09E4-46FC-ACF4-A449842E1111}" type="sibTrans" cxnId="{D1F7DA0A-20EC-46BD-A8A8-9AE1A55735FC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AAB5F6-C074-4D54-8E54-D1422571DBB4}" type="pres">
      <dgm:prSet presAssocID="{361AC5C7-3AB1-4A96-BF11-665FFC9B198F}" presName="Name0" presStyleCnt="0">
        <dgm:presLayoutVars>
          <dgm:dir/>
          <dgm:animLvl val="lvl"/>
          <dgm:resizeHandles val="exact"/>
        </dgm:presLayoutVars>
      </dgm:prSet>
      <dgm:spPr/>
    </dgm:pt>
    <dgm:pt modelId="{B2B4130D-5EBC-4D25-9FBE-73E6E264B72D}" type="pres">
      <dgm:prSet presAssocID="{7176B84B-1209-4846-9B66-03BDE463832E}" presName="parTxOnly" presStyleLbl="node1" presStyleIdx="0" presStyleCnt="5" custScaleX="150707" custScaleY="1998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AA4D93-88DF-43D8-AE8A-99D5BDFD1618}" type="pres">
      <dgm:prSet presAssocID="{FA965790-A37F-4AA1-AFFB-AF51BD05C58C}" presName="parTxOnlySpace" presStyleCnt="0"/>
      <dgm:spPr/>
    </dgm:pt>
    <dgm:pt modelId="{DBD74E3A-DEE3-4238-8F19-3032FB964D7B}" type="pres">
      <dgm:prSet presAssocID="{A788CECA-8734-4A5D-8BC3-545ABAEE7B04}" presName="parTxOnly" presStyleLbl="node1" presStyleIdx="1" presStyleCnt="5" custScaleX="153219" custScaleY="1998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1CF454-53EE-40D6-B540-E93993111BF9}" type="pres">
      <dgm:prSet presAssocID="{88818069-F37D-4811-A0C7-F842ECED5683}" presName="parTxOnlySpace" presStyleCnt="0"/>
      <dgm:spPr/>
    </dgm:pt>
    <dgm:pt modelId="{8D317E0F-2BAC-4EDA-9295-D75778D99BE4}" type="pres">
      <dgm:prSet presAssocID="{3CC97C6C-AF64-4169-9282-19C2CA034580}" presName="parTxOnly" presStyleLbl="node1" presStyleIdx="2" presStyleCnt="5" custScaleX="156057" custScaleY="1998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2288E9-B9ED-46DB-BB0D-4A0F9014EEDA}" type="pres">
      <dgm:prSet presAssocID="{07CD9380-E1B5-4EC2-A557-328D13D5F5AA}" presName="parTxOnlySpace" presStyleCnt="0"/>
      <dgm:spPr/>
    </dgm:pt>
    <dgm:pt modelId="{F175062F-B481-4724-84B0-36712754953E}" type="pres">
      <dgm:prSet presAssocID="{3AF41C71-6687-4D5E-B2C2-2619A8BC670D}" presName="parTxOnly" presStyleLbl="node1" presStyleIdx="3" presStyleCnt="5" custScaleX="225505" custScaleY="1998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FE6FCA-F2E1-4991-86D9-F98943AAF540}" type="pres">
      <dgm:prSet presAssocID="{8ABFD686-18A2-47D8-B98F-A53014C92F78}" presName="parTxOnlySpace" presStyleCnt="0"/>
      <dgm:spPr/>
    </dgm:pt>
    <dgm:pt modelId="{2678ADD7-E7E5-424D-969F-3352B9662863}" type="pres">
      <dgm:prSet presAssocID="{2C699C59-A676-44E4-8AE1-8152C3DFCF50}" presName="parTxOnly" presStyleLbl="node1" presStyleIdx="4" presStyleCnt="5" custScaleX="216566" custScaleY="1998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7757C3-BC83-435C-A4D0-5A00633F523A}" srcId="{361AC5C7-3AB1-4A96-BF11-665FFC9B198F}" destId="{7176B84B-1209-4846-9B66-03BDE463832E}" srcOrd="0" destOrd="0" parTransId="{BA200046-19D1-43FC-AA9D-8A664A3A6995}" sibTransId="{FA965790-A37F-4AA1-AFFB-AF51BD05C58C}"/>
    <dgm:cxn modelId="{43116B29-DB00-47A9-BDE9-34A4E87C11AB}" type="presOf" srcId="{3AF41C71-6687-4D5E-B2C2-2619A8BC670D}" destId="{F175062F-B481-4724-84B0-36712754953E}" srcOrd="0" destOrd="0" presId="urn:microsoft.com/office/officeart/2005/8/layout/chevron1"/>
    <dgm:cxn modelId="{D1F7DA0A-20EC-46BD-A8A8-9AE1A55735FC}" srcId="{361AC5C7-3AB1-4A96-BF11-665FFC9B198F}" destId="{2C699C59-A676-44E4-8AE1-8152C3DFCF50}" srcOrd="4" destOrd="0" parTransId="{0883BA58-8FFF-4F3D-B97D-DCCC65FC5B34}" sibTransId="{B7D8AC4E-09E4-46FC-ACF4-A449842E1111}"/>
    <dgm:cxn modelId="{1017EB5F-78FE-4212-84E7-57962E9A8C13}" type="presOf" srcId="{361AC5C7-3AB1-4A96-BF11-665FFC9B198F}" destId="{12AAB5F6-C074-4D54-8E54-D1422571DBB4}" srcOrd="0" destOrd="0" presId="urn:microsoft.com/office/officeart/2005/8/layout/chevron1"/>
    <dgm:cxn modelId="{ABA3703C-435E-4697-9797-84E8E5F249AB}" type="presOf" srcId="{3CC97C6C-AF64-4169-9282-19C2CA034580}" destId="{8D317E0F-2BAC-4EDA-9295-D75778D99BE4}" srcOrd="0" destOrd="0" presId="urn:microsoft.com/office/officeart/2005/8/layout/chevron1"/>
    <dgm:cxn modelId="{57DBA4AD-A3A5-4317-89EA-F289947DAAD8}" srcId="{361AC5C7-3AB1-4A96-BF11-665FFC9B198F}" destId="{A788CECA-8734-4A5D-8BC3-545ABAEE7B04}" srcOrd="1" destOrd="0" parTransId="{30182ADF-4FA4-4593-9574-598A201F99E9}" sibTransId="{88818069-F37D-4811-A0C7-F842ECED5683}"/>
    <dgm:cxn modelId="{43FD6A6D-32CA-40B3-BAF5-4F5BBFD6171B}" type="presOf" srcId="{A788CECA-8734-4A5D-8BC3-545ABAEE7B04}" destId="{DBD74E3A-DEE3-4238-8F19-3032FB964D7B}" srcOrd="0" destOrd="0" presId="urn:microsoft.com/office/officeart/2005/8/layout/chevron1"/>
    <dgm:cxn modelId="{DBB00DCF-46D7-437C-BE29-D81D0D0E31A4}" srcId="{361AC5C7-3AB1-4A96-BF11-665FFC9B198F}" destId="{3CC97C6C-AF64-4169-9282-19C2CA034580}" srcOrd="2" destOrd="0" parTransId="{E1BB6DCC-5851-47D8-905F-33C8C6B6133E}" sibTransId="{07CD9380-E1B5-4EC2-A557-328D13D5F5AA}"/>
    <dgm:cxn modelId="{A20440F1-D99B-4C93-888B-42F2E99267C4}" type="presOf" srcId="{7176B84B-1209-4846-9B66-03BDE463832E}" destId="{B2B4130D-5EBC-4D25-9FBE-73E6E264B72D}" srcOrd="0" destOrd="0" presId="urn:microsoft.com/office/officeart/2005/8/layout/chevron1"/>
    <dgm:cxn modelId="{59CBDDFC-64BF-4A12-A495-A3111E9AA8C8}" srcId="{361AC5C7-3AB1-4A96-BF11-665FFC9B198F}" destId="{3AF41C71-6687-4D5E-B2C2-2619A8BC670D}" srcOrd="3" destOrd="0" parTransId="{7E17374A-CEFE-44BC-8A77-C3DD0F0CC223}" sibTransId="{8ABFD686-18A2-47D8-B98F-A53014C92F78}"/>
    <dgm:cxn modelId="{FAEFE82D-1184-44C5-AF5A-58F83E265E9E}" type="presOf" srcId="{2C699C59-A676-44E4-8AE1-8152C3DFCF50}" destId="{2678ADD7-E7E5-424D-969F-3352B9662863}" srcOrd="0" destOrd="0" presId="urn:microsoft.com/office/officeart/2005/8/layout/chevron1"/>
    <dgm:cxn modelId="{C01F6EB2-D3C1-4A2B-AC24-7AC223AA9848}" type="presParOf" srcId="{12AAB5F6-C074-4D54-8E54-D1422571DBB4}" destId="{B2B4130D-5EBC-4D25-9FBE-73E6E264B72D}" srcOrd="0" destOrd="0" presId="urn:microsoft.com/office/officeart/2005/8/layout/chevron1"/>
    <dgm:cxn modelId="{799C35E8-C6D3-4717-AF6D-B401C885C60A}" type="presParOf" srcId="{12AAB5F6-C074-4D54-8E54-D1422571DBB4}" destId="{15AA4D93-88DF-43D8-AE8A-99D5BDFD1618}" srcOrd="1" destOrd="0" presId="urn:microsoft.com/office/officeart/2005/8/layout/chevron1"/>
    <dgm:cxn modelId="{D527FB0E-211C-4042-AE91-194D235EE19B}" type="presParOf" srcId="{12AAB5F6-C074-4D54-8E54-D1422571DBB4}" destId="{DBD74E3A-DEE3-4238-8F19-3032FB964D7B}" srcOrd="2" destOrd="0" presId="urn:microsoft.com/office/officeart/2005/8/layout/chevron1"/>
    <dgm:cxn modelId="{00E93E47-C75F-4913-B0A7-9D5AC6425515}" type="presParOf" srcId="{12AAB5F6-C074-4D54-8E54-D1422571DBB4}" destId="{FE1CF454-53EE-40D6-B540-E93993111BF9}" srcOrd="3" destOrd="0" presId="urn:microsoft.com/office/officeart/2005/8/layout/chevron1"/>
    <dgm:cxn modelId="{E4FD37DB-58F4-4D2B-89DA-829983C6ADD5}" type="presParOf" srcId="{12AAB5F6-C074-4D54-8E54-D1422571DBB4}" destId="{8D317E0F-2BAC-4EDA-9295-D75778D99BE4}" srcOrd="4" destOrd="0" presId="urn:microsoft.com/office/officeart/2005/8/layout/chevron1"/>
    <dgm:cxn modelId="{AC51C0E1-3456-4695-AFF0-7F3C664CB6F1}" type="presParOf" srcId="{12AAB5F6-C074-4D54-8E54-D1422571DBB4}" destId="{2C2288E9-B9ED-46DB-BB0D-4A0F9014EEDA}" srcOrd="5" destOrd="0" presId="urn:microsoft.com/office/officeart/2005/8/layout/chevron1"/>
    <dgm:cxn modelId="{D946CBAE-392C-4F22-8B50-D05947961B3B}" type="presParOf" srcId="{12AAB5F6-C074-4D54-8E54-D1422571DBB4}" destId="{F175062F-B481-4724-84B0-36712754953E}" srcOrd="6" destOrd="0" presId="urn:microsoft.com/office/officeart/2005/8/layout/chevron1"/>
    <dgm:cxn modelId="{B2E8C996-7623-4881-8C07-4437C700D2E6}" type="presParOf" srcId="{12AAB5F6-C074-4D54-8E54-D1422571DBB4}" destId="{52FE6FCA-F2E1-4991-86D9-F98943AAF540}" srcOrd="7" destOrd="0" presId="urn:microsoft.com/office/officeart/2005/8/layout/chevron1"/>
    <dgm:cxn modelId="{227885E4-9713-425C-926C-4E2FB50887E9}" type="presParOf" srcId="{12AAB5F6-C074-4D54-8E54-D1422571DBB4}" destId="{2678ADD7-E7E5-424D-969F-3352B96628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/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1 268 123,2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59%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/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1 172 013,3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64,8%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/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1 178 205,1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66,8%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  <dgm:t>
        <a:bodyPr/>
        <a:lstStyle/>
        <a:p>
          <a:endParaRPr lang="ru-RU"/>
        </a:p>
      </dgm:t>
    </dgm:pt>
    <dgm:pt modelId="{67CBB0F0-2B1E-4B39-A539-A6D629C70723}" type="pres">
      <dgm:prSet presAssocID="{5466CDE4-6AD4-48FF-A532-6126AB95CDBC}" presName="textNode" presStyleLbl="bgShp" presStyleIdx="0" presStyleCnt="3"/>
      <dgm:spPr/>
      <dgm:t>
        <a:bodyPr/>
        <a:lstStyle/>
        <a:p>
          <a:endParaRPr lang="ru-RU"/>
        </a:p>
      </dgm:t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30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  <dgm:t>
        <a:bodyPr/>
        <a:lstStyle/>
        <a:p>
          <a:endParaRPr lang="ru-RU"/>
        </a:p>
      </dgm:t>
    </dgm:pt>
    <dgm:pt modelId="{EDD6C78B-2C53-4908-8AEC-0CF5E94D5167}" type="pres">
      <dgm:prSet presAssocID="{E7EEB24A-D887-418D-A461-7774F60BFD3A}" presName="textNode" presStyleLbl="bgShp" presStyleIdx="1" presStyleCnt="3"/>
      <dgm:spPr/>
      <dgm:t>
        <a:bodyPr/>
        <a:lstStyle/>
        <a:p>
          <a:endParaRPr lang="ru-RU"/>
        </a:p>
      </dgm:t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29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  <dgm:t>
        <a:bodyPr/>
        <a:lstStyle/>
        <a:p>
          <a:endParaRPr lang="ru-RU"/>
        </a:p>
      </dgm:t>
    </dgm:pt>
    <dgm:pt modelId="{B0778BB5-FEF2-42B8-9601-A141FB164290}" type="pres">
      <dgm:prSet presAssocID="{F2640E25-89D1-4050-9B13-BE62DC07CE0A}" presName="textNode" presStyleLbl="bgShp" presStyleIdx="2" presStyleCnt="3"/>
      <dgm:spPr/>
      <dgm:t>
        <a:bodyPr/>
        <a:lstStyle/>
        <a:p>
          <a:endParaRPr lang="ru-RU"/>
        </a:p>
      </dgm:t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29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18 042,3 </a:t>
          </a:r>
          <a:r>
            <a:rPr lang="ru-RU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0,8%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17 905,7 </a:t>
          </a:r>
          <a:r>
            <a:rPr lang="ru-RU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12 066,1 </a:t>
          </a:r>
          <a:r>
            <a:rPr lang="ru-RU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  <dgm:t>
        <a:bodyPr/>
        <a:lstStyle/>
        <a:p>
          <a:endParaRPr lang="ru-RU"/>
        </a:p>
      </dgm:t>
    </dgm:pt>
    <dgm:pt modelId="{67CBB0F0-2B1E-4B39-A539-A6D629C70723}" type="pres">
      <dgm:prSet presAssocID="{5466CDE4-6AD4-48FF-A532-6126AB95CDBC}" presName="textNode" presStyleLbl="bgShp" presStyleIdx="0" presStyleCnt="3"/>
      <dgm:spPr/>
      <dgm:t>
        <a:bodyPr/>
        <a:lstStyle/>
        <a:p>
          <a:endParaRPr lang="ru-RU"/>
        </a:p>
      </dgm:t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30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  <dgm:t>
        <a:bodyPr/>
        <a:lstStyle/>
        <a:p>
          <a:endParaRPr lang="ru-RU"/>
        </a:p>
      </dgm:t>
    </dgm:pt>
    <dgm:pt modelId="{EDD6C78B-2C53-4908-8AEC-0CF5E94D5167}" type="pres">
      <dgm:prSet presAssocID="{E7EEB24A-D887-418D-A461-7774F60BFD3A}" presName="textNode" presStyleLbl="bgShp" presStyleIdx="1" presStyleCnt="3"/>
      <dgm:spPr/>
      <dgm:t>
        <a:bodyPr/>
        <a:lstStyle/>
        <a:p>
          <a:endParaRPr lang="ru-RU"/>
        </a:p>
      </dgm:t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29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  <dgm:t>
        <a:bodyPr/>
        <a:lstStyle/>
        <a:p>
          <a:endParaRPr lang="ru-RU"/>
        </a:p>
      </dgm:t>
    </dgm:pt>
    <dgm:pt modelId="{B0778BB5-FEF2-42B8-9601-A141FB164290}" type="pres">
      <dgm:prSet presAssocID="{F2640E25-89D1-4050-9B13-BE62DC07CE0A}" presName="textNode" presStyleLbl="bgShp" presStyleIdx="2" presStyleCnt="3"/>
      <dgm:spPr/>
      <dgm:t>
        <a:bodyPr/>
        <a:lstStyle/>
        <a:p>
          <a:endParaRPr lang="ru-RU"/>
        </a:p>
      </dgm:t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29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50 949,1 </a:t>
          </a:r>
          <a:r>
            <a:rPr lang="ru-RU" sz="1600" b="1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2,4%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50 286,8 </a:t>
          </a:r>
          <a:r>
            <a:rPr lang="ru-RU" sz="1600" b="1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2,8%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48 317,6  </a:t>
          </a:r>
          <a:r>
            <a:rPr lang="ru-RU" sz="1600" b="1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2,7%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  <dgm:t>
        <a:bodyPr/>
        <a:lstStyle/>
        <a:p>
          <a:endParaRPr lang="ru-RU"/>
        </a:p>
      </dgm:t>
    </dgm:pt>
    <dgm:pt modelId="{67CBB0F0-2B1E-4B39-A539-A6D629C70723}" type="pres">
      <dgm:prSet presAssocID="{5466CDE4-6AD4-48FF-A532-6126AB95CDBC}" presName="textNode" presStyleLbl="bgShp" presStyleIdx="0" presStyleCnt="3"/>
      <dgm:spPr/>
      <dgm:t>
        <a:bodyPr/>
        <a:lstStyle/>
        <a:p>
          <a:endParaRPr lang="ru-RU"/>
        </a:p>
      </dgm:t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  <dgm:t>
        <a:bodyPr/>
        <a:lstStyle/>
        <a:p>
          <a:endParaRPr lang="ru-RU"/>
        </a:p>
      </dgm:t>
    </dgm:pt>
    <dgm:pt modelId="{EDD6C78B-2C53-4908-8AEC-0CF5E94D5167}" type="pres">
      <dgm:prSet presAssocID="{E7EEB24A-D887-418D-A461-7774F60BFD3A}" presName="textNode" presStyleLbl="bgShp" presStyleIdx="1" presStyleCnt="3"/>
      <dgm:spPr/>
      <dgm:t>
        <a:bodyPr/>
        <a:lstStyle/>
        <a:p>
          <a:endParaRPr lang="ru-RU"/>
        </a:p>
      </dgm:t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  <dgm:t>
        <a:bodyPr/>
        <a:lstStyle/>
        <a:p>
          <a:endParaRPr lang="ru-RU"/>
        </a:p>
      </dgm:t>
    </dgm:pt>
    <dgm:pt modelId="{B0778BB5-FEF2-42B8-9601-A141FB164290}" type="pres">
      <dgm:prSet presAssocID="{F2640E25-89D1-4050-9B13-BE62DC07CE0A}" presName="textNode" presStyleLbl="bgShp" presStyleIdx="2" presStyleCnt="3"/>
      <dgm:spPr/>
      <dgm:t>
        <a:bodyPr/>
        <a:lstStyle/>
        <a:p>
          <a:endParaRPr lang="ru-RU"/>
        </a:p>
      </dgm:t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/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23 489,3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1,1%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/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25 492,9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1,4%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/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26 842,9 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1,5%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  <dgm:t>
        <a:bodyPr/>
        <a:lstStyle/>
        <a:p>
          <a:endParaRPr lang="ru-RU"/>
        </a:p>
      </dgm:t>
    </dgm:pt>
    <dgm:pt modelId="{67CBB0F0-2B1E-4B39-A539-A6D629C70723}" type="pres">
      <dgm:prSet presAssocID="{5466CDE4-6AD4-48FF-A532-6126AB95CDBC}" presName="textNode" presStyleLbl="bgShp" presStyleIdx="0" presStyleCnt="3"/>
      <dgm:spPr/>
      <dgm:t>
        <a:bodyPr/>
        <a:lstStyle/>
        <a:p>
          <a:endParaRPr lang="ru-RU"/>
        </a:p>
      </dgm:t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  <dgm:t>
        <a:bodyPr/>
        <a:lstStyle/>
        <a:p>
          <a:endParaRPr lang="ru-RU"/>
        </a:p>
      </dgm:t>
    </dgm:pt>
    <dgm:pt modelId="{EDD6C78B-2C53-4908-8AEC-0CF5E94D5167}" type="pres">
      <dgm:prSet presAssocID="{E7EEB24A-D887-418D-A461-7774F60BFD3A}" presName="textNode" presStyleLbl="bgShp" presStyleIdx="1" presStyleCnt="3"/>
      <dgm:spPr/>
      <dgm:t>
        <a:bodyPr/>
        <a:lstStyle/>
        <a:p>
          <a:endParaRPr lang="ru-RU"/>
        </a:p>
      </dgm:t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  <dgm:t>
        <a:bodyPr/>
        <a:lstStyle/>
        <a:p>
          <a:endParaRPr lang="ru-RU"/>
        </a:p>
      </dgm:t>
    </dgm:pt>
    <dgm:pt modelId="{B0778BB5-FEF2-42B8-9601-A141FB164290}" type="pres">
      <dgm:prSet presAssocID="{F2640E25-89D1-4050-9B13-BE62DC07CE0A}" presName="textNode" presStyleLbl="bgShp" presStyleIdx="2" presStyleCnt="3"/>
      <dgm:spPr/>
      <dgm:t>
        <a:bodyPr/>
        <a:lstStyle/>
        <a:p>
          <a:endParaRPr lang="ru-RU"/>
        </a:p>
      </dgm:t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/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555,0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/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555,0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/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455,0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  <dgm:t>
        <a:bodyPr/>
        <a:lstStyle/>
        <a:p>
          <a:endParaRPr lang="ru-RU"/>
        </a:p>
      </dgm:t>
    </dgm:pt>
    <dgm:pt modelId="{67CBB0F0-2B1E-4B39-A539-A6D629C70723}" type="pres">
      <dgm:prSet presAssocID="{5466CDE4-6AD4-48FF-A532-6126AB95CDBC}" presName="textNode" presStyleLbl="bgShp" presStyleIdx="0" presStyleCnt="3"/>
      <dgm:spPr/>
      <dgm:t>
        <a:bodyPr/>
        <a:lstStyle/>
        <a:p>
          <a:endParaRPr lang="ru-RU"/>
        </a:p>
      </dgm:t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  <dgm:t>
        <a:bodyPr/>
        <a:lstStyle/>
        <a:p>
          <a:endParaRPr lang="ru-RU"/>
        </a:p>
      </dgm:t>
    </dgm:pt>
    <dgm:pt modelId="{EDD6C78B-2C53-4908-8AEC-0CF5E94D5167}" type="pres">
      <dgm:prSet presAssocID="{E7EEB24A-D887-418D-A461-7774F60BFD3A}" presName="textNode" presStyleLbl="bgShp" presStyleIdx="1" presStyleCnt="3"/>
      <dgm:spPr/>
      <dgm:t>
        <a:bodyPr/>
        <a:lstStyle/>
        <a:p>
          <a:endParaRPr lang="ru-RU"/>
        </a:p>
      </dgm:t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  <dgm:t>
        <a:bodyPr/>
        <a:lstStyle/>
        <a:p>
          <a:endParaRPr lang="ru-RU"/>
        </a:p>
      </dgm:t>
    </dgm:pt>
    <dgm:pt modelId="{B0778BB5-FEF2-42B8-9601-A141FB164290}" type="pres">
      <dgm:prSet presAssocID="{F2640E25-89D1-4050-9B13-BE62DC07CE0A}" presName="textNode" presStyleLbl="bgShp" presStyleIdx="2" presStyleCnt="3"/>
      <dgm:spPr/>
      <dgm:t>
        <a:bodyPr/>
        <a:lstStyle/>
        <a:p>
          <a:endParaRPr lang="ru-RU"/>
        </a:p>
      </dgm:t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9 412,9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0,4%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4 885,0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0,3%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4 985,0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0,3%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  <dgm:t>
        <a:bodyPr/>
        <a:lstStyle/>
        <a:p>
          <a:endParaRPr lang="ru-RU"/>
        </a:p>
      </dgm:t>
    </dgm:pt>
    <dgm:pt modelId="{67CBB0F0-2B1E-4B39-A539-A6D629C70723}" type="pres">
      <dgm:prSet presAssocID="{5466CDE4-6AD4-48FF-A532-6126AB95CDBC}" presName="textNode" presStyleLbl="bgShp" presStyleIdx="0" presStyleCnt="3"/>
      <dgm:spPr/>
      <dgm:t>
        <a:bodyPr/>
        <a:lstStyle/>
        <a:p>
          <a:endParaRPr lang="ru-RU"/>
        </a:p>
      </dgm:t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  <dgm:t>
        <a:bodyPr/>
        <a:lstStyle/>
        <a:p>
          <a:endParaRPr lang="ru-RU"/>
        </a:p>
      </dgm:t>
    </dgm:pt>
    <dgm:pt modelId="{EDD6C78B-2C53-4908-8AEC-0CF5E94D5167}" type="pres">
      <dgm:prSet presAssocID="{E7EEB24A-D887-418D-A461-7774F60BFD3A}" presName="textNode" presStyleLbl="bgShp" presStyleIdx="1" presStyleCnt="3"/>
      <dgm:spPr/>
      <dgm:t>
        <a:bodyPr/>
        <a:lstStyle/>
        <a:p>
          <a:endParaRPr lang="ru-RU"/>
        </a:p>
      </dgm:t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  <dgm:t>
        <a:bodyPr/>
        <a:lstStyle/>
        <a:p>
          <a:endParaRPr lang="ru-RU"/>
        </a:p>
      </dgm:t>
    </dgm:pt>
    <dgm:pt modelId="{B0778BB5-FEF2-42B8-9601-A141FB164290}" type="pres">
      <dgm:prSet presAssocID="{F2640E25-89D1-4050-9B13-BE62DC07CE0A}" presName="textNode" presStyleLbl="bgShp" presStyleIdx="2" presStyleCnt="3"/>
      <dgm:spPr/>
      <dgm:t>
        <a:bodyPr/>
        <a:lstStyle/>
        <a:p>
          <a:endParaRPr lang="ru-RU"/>
        </a:p>
      </dgm:t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F3ECD7-7939-42F7-9FCB-125E7FA6AD13}">
      <dsp:nvSpPr>
        <dsp:cNvPr id="0" name=""/>
        <dsp:cNvSpPr/>
      </dsp:nvSpPr>
      <dsp:spPr>
        <a:xfrm>
          <a:off x="913057" y="2403"/>
          <a:ext cx="913057" cy="675240"/>
        </a:xfrm>
        <a:prstGeom prst="trapezoid">
          <a:avLst>
            <a:gd name="adj" fmla="val 67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0,7%</a:t>
          </a:r>
        </a:p>
      </dsp:txBody>
      <dsp:txXfrm>
        <a:off x="913057" y="2403"/>
        <a:ext cx="913057" cy="675240"/>
      </dsp:txXfrm>
    </dsp:sp>
    <dsp:sp modelId="{01B67A18-483D-49E7-9295-3902ADF01AE7}">
      <dsp:nvSpPr>
        <dsp:cNvPr id="0" name=""/>
        <dsp:cNvSpPr/>
      </dsp:nvSpPr>
      <dsp:spPr>
        <a:xfrm>
          <a:off x="456528" y="675240"/>
          <a:ext cx="1826114" cy="675240"/>
        </a:xfrm>
        <a:prstGeom prst="trapezoid">
          <a:avLst>
            <a:gd name="adj" fmla="val 67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18,3%</a:t>
          </a:r>
        </a:p>
      </dsp:txBody>
      <dsp:txXfrm>
        <a:off x="776098" y="675240"/>
        <a:ext cx="1186974" cy="675240"/>
      </dsp:txXfrm>
    </dsp:sp>
    <dsp:sp modelId="{6B6833DC-3519-4FA4-A238-1D4D6F75F573}">
      <dsp:nvSpPr>
        <dsp:cNvPr id="0" name=""/>
        <dsp:cNvSpPr/>
      </dsp:nvSpPr>
      <dsp:spPr>
        <a:xfrm>
          <a:off x="0" y="1350481"/>
          <a:ext cx="2739172" cy="675240"/>
        </a:xfrm>
        <a:prstGeom prst="trapezoid">
          <a:avLst>
            <a:gd name="adj" fmla="val 67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81%</a:t>
          </a:r>
        </a:p>
      </dsp:txBody>
      <dsp:txXfrm>
        <a:off x="479355" y="1350481"/>
        <a:ext cx="1780461" cy="6752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25934-83DB-4B6A-9C4F-BD9650A42BC1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E66EA-D638-418C-8A26-2144FCB60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95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32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127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057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571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181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926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07775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543619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73717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805111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77291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11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FEF9-69D0-4F8C-A336-59491FBEDC47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13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14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31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56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5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58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65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96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662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32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hart" Target="../charts/chart8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microsoft.com/office/2007/relationships/diagramDrawing" Target="../diagrams/drawing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diagramColors" Target="../diagrams/colors4.xml"/><Relationship Id="rId5" Type="http://schemas.openxmlformats.org/officeDocument/2006/relationships/image" Target="../media/image25.jpe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24.jpeg"/><Relationship Id="rId9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29.jpeg"/><Relationship Id="rId7" Type="http://schemas.openxmlformats.org/officeDocument/2006/relationships/diagramData" Target="../diagrams/data5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microsoft.com/office/2007/relationships/diagramDrawing" Target="../diagrams/drawing5.xml"/><Relationship Id="rId5" Type="http://schemas.openxmlformats.org/officeDocument/2006/relationships/image" Target="../media/image31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30.png"/><Relationship Id="rId9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3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openxmlformats.org/officeDocument/2006/relationships/image" Target="../media/image39.jpeg"/><Relationship Id="rId5" Type="http://schemas.openxmlformats.org/officeDocument/2006/relationships/diagramColors" Target="../diagrams/colors8.xml"/><Relationship Id="rId10" Type="http://schemas.openxmlformats.org/officeDocument/2006/relationships/image" Target="../media/image38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41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openxmlformats.org/officeDocument/2006/relationships/image" Target="../media/image45.jpeg"/><Relationship Id="rId5" Type="http://schemas.openxmlformats.org/officeDocument/2006/relationships/diagramColors" Target="../diagrams/colors9.xml"/><Relationship Id="rId10" Type="http://schemas.openxmlformats.org/officeDocument/2006/relationships/image" Target="../media/image44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48.jpeg"/><Relationship Id="rId4" Type="http://schemas.openxmlformats.org/officeDocument/2006/relationships/diagramLayout" Target="../diagrams/layout10.xml"/><Relationship Id="rId9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441135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9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1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hyperlink" Target="http://www.sludyanka.ru/" TargetMode="Externa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11" Type="http://schemas.openxmlformats.org/officeDocument/2006/relationships/chart" Target="../charts/chart7.xml"/><Relationship Id="rId5" Type="http://schemas.openxmlformats.org/officeDocument/2006/relationships/chart" Target="../charts/chart1.xml"/><Relationship Id="rId10" Type="http://schemas.openxmlformats.org/officeDocument/2006/relationships/chart" Target="../charts/chart6.xml"/><Relationship Id="rId4" Type="http://schemas.openxmlformats.org/officeDocument/2006/relationships/image" Target="../media/image7.png"/><Relationship Id="rId9" Type="http://schemas.openxmlformats.org/officeDocument/2006/relationships/chart" Target="../charts/char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54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55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11" Type="http://schemas.openxmlformats.org/officeDocument/2006/relationships/image" Target="../media/image60.jpeg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59.jpeg"/><Relationship Id="rId4" Type="http://schemas.openxmlformats.org/officeDocument/2006/relationships/diagramLayout" Target="../diagrams/layout15.xml"/><Relationship Id="rId9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11" Type="http://schemas.openxmlformats.org/officeDocument/2006/relationships/image" Target="../media/image65.jpeg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64.jpeg"/><Relationship Id="rId4" Type="http://schemas.openxmlformats.org/officeDocument/2006/relationships/diagramLayout" Target="../diagrams/layout16.xml"/><Relationship Id="rId9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mailto:Slradm@irk.ru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149E2D8-867F-4852-9CC0-55D0D1899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9" y="134849"/>
            <a:ext cx="10525124" cy="65782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E505FD-6B74-4F9C-A180-EC12D6532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3350" y="200025"/>
            <a:ext cx="4193820" cy="2665183"/>
          </a:xfrm>
          <a:ln w="28575">
            <a:solidFill>
              <a:srgbClr val="FFFF00"/>
            </a:solidFill>
          </a:ln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ПРОЕКТ БЮДЖЕТА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ДЛЯ ГРАЖДАН</a:t>
            </a:r>
            <a:r>
              <a:rPr lang="ru-RU" sz="7200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CDEBFE2-D87F-4208-B840-B9383C5E4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962" y="5595364"/>
            <a:ext cx="10402599" cy="1117687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По материалам проекта решения Думы Слюдянского муниципального района «О бюджете Слюдянского муниципального района на 2025 год и плановый период 2026 и 2027 годов»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FE91A2A-2B5A-4AEF-9575-60E31EC678ED}"/>
              </a:ext>
            </a:extLst>
          </p:cNvPr>
          <p:cNvSpPr/>
          <p:nvPr/>
        </p:nvSpPr>
        <p:spPr>
          <a:xfrm>
            <a:off x="1244744" y="1210365"/>
            <a:ext cx="5786722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2025</a:t>
            </a:r>
            <a:endParaRPr lang="ru-RU" sz="138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A818095-80ED-42C5-9A08-6C15510E80B1}"/>
              </a:ext>
            </a:extLst>
          </p:cNvPr>
          <p:cNvSpPr/>
          <p:nvPr/>
        </p:nvSpPr>
        <p:spPr>
          <a:xfrm>
            <a:off x="6401276" y="2757952"/>
            <a:ext cx="29713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2026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033FF1D-FF3A-4A12-9DD6-3CCD1C146672}"/>
              </a:ext>
            </a:extLst>
          </p:cNvPr>
          <p:cNvSpPr/>
          <p:nvPr/>
        </p:nvSpPr>
        <p:spPr>
          <a:xfrm>
            <a:off x="7442771" y="3565671"/>
            <a:ext cx="2712136" cy="1200329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2027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194B643-825C-4865-B4BC-82C9A9809E8C}"/>
              </a:ext>
            </a:extLst>
          </p:cNvPr>
          <p:cNvSpPr/>
          <p:nvPr/>
        </p:nvSpPr>
        <p:spPr>
          <a:xfrm>
            <a:off x="8292769" y="27796"/>
            <a:ext cx="3724275" cy="266518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A282B9-5FF3-4F78-8E47-EB607BF8F2F1}"/>
              </a:ext>
            </a:extLst>
          </p:cNvPr>
          <p:cNvSpPr txBox="1"/>
          <p:nvPr/>
        </p:nvSpPr>
        <p:spPr>
          <a:xfrm>
            <a:off x="628650" y="200025"/>
            <a:ext cx="23145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МКУ «Комитет финансов Слюдянского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муниципального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района»</a:t>
            </a:r>
          </a:p>
        </p:txBody>
      </p:sp>
    </p:spTree>
    <p:extLst>
      <p:ext uri="{BB962C8B-B14F-4D97-AF65-F5344CB8AC3E}">
        <p14:creationId xmlns:p14="http://schemas.microsoft.com/office/powerpoint/2010/main" val="769955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9CFC0C8-DBE9-44F5-BDF1-67489A22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224" y="122065"/>
            <a:ext cx="3945000" cy="617378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СТРУКТУРА ДОХОДОВ БЮДЖЕТА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D6B348-C70D-40A2-BA47-27E9EFF5C466}"/>
              </a:ext>
            </a:extLst>
          </p:cNvPr>
          <p:cNvSpPr txBox="1"/>
          <p:nvPr/>
        </p:nvSpPr>
        <p:spPr>
          <a:xfrm rot="16200000">
            <a:off x="-2702094" y="2921169"/>
            <a:ext cx="6419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ДОХОДЫ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BF152A5D-03B2-4F43-A993-EDBD6979DAFF}"/>
              </a:ext>
            </a:extLst>
          </p:cNvPr>
          <p:cNvCxnSpPr>
            <a:cxnSpLocks/>
          </p:cNvCxnSpPr>
          <p:nvPr/>
        </p:nvCxnSpPr>
        <p:spPr>
          <a:xfrm>
            <a:off x="883142" y="491308"/>
            <a:ext cx="359657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85FB18-4CF8-4A88-83CB-8DEE1E3BE9F6}"/>
              </a:ext>
            </a:extLst>
          </p:cNvPr>
          <p:cNvSpPr txBox="1"/>
          <p:nvPr/>
        </p:nvSpPr>
        <p:spPr>
          <a:xfrm>
            <a:off x="5729681" y="168142"/>
            <a:ext cx="62581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денежные средства, поступающие в безвозмездном и безвозвратном порядке согласно законодательству РФ в распоряжение органов государственной власти Российской Федерации, субъектов РФ и муниципальных образований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69702F1-EE99-46E6-86DD-6651F5166DDE}"/>
              </a:ext>
            </a:extLst>
          </p:cNvPr>
          <p:cNvCxnSpPr/>
          <p:nvPr/>
        </p:nvCxnSpPr>
        <p:spPr>
          <a:xfrm>
            <a:off x="1325461" y="1719743"/>
            <a:ext cx="9815119" cy="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Блок-схема: извлечение 10">
            <a:extLst>
              <a:ext uri="{FF2B5EF4-FFF2-40B4-BE49-F238E27FC236}">
                <a16:creationId xmlns:a16="http://schemas.microsoft.com/office/drawing/2014/main" xmlns="" id="{63A4D32E-B026-429D-927B-2B9F40B1A36F}"/>
              </a:ext>
            </a:extLst>
          </p:cNvPr>
          <p:cNvSpPr/>
          <p:nvPr/>
        </p:nvSpPr>
        <p:spPr>
          <a:xfrm>
            <a:off x="1968934" y="1441741"/>
            <a:ext cx="637564" cy="536888"/>
          </a:xfrm>
          <a:prstGeom prst="flowChartExtra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извлечение 12">
            <a:extLst>
              <a:ext uri="{FF2B5EF4-FFF2-40B4-BE49-F238E27FC236}">
                <a16:creationId xmlns:a16="http://schemas.microsoft.com/office/drawing/2014/main" xmlns="" id="{B570E3CD-82C0-4350-978B-979692B783BC}"/>
              </a:ext>
            </a:extLst>
          </p:cNvPr>
          <p:cNvSpPr/>
          <p:nvPr/>
        </p:nvSpPr>
        <p:spPr>
          <a:xfrm>
            <a:off x="3794792" y="1451299"/>
            <a:ext cx="637564" cy="536888"/>
          </a:xfrm>
          <a:prstGeom prst="flowChartExtra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извлечение 13">
            <a:extLst>
              <a:ext uri="{FF2B5EF4-FFF2-40B4-BE49-F238E27FC236}">
                <a16:creationId xmlns:a16="http://schemas.microsoft.com/office/drawing/2014/main" xmlns="" id="{1FC9FE6D-C116-4C08-BE9B-649008632F10}"/>
              </a:ext>
            </a:extLst>
          </p:cNvPr>
          <p:cNvSpPr/>
          <p:nvPr/>
        </p:nvSpPr>
        <p:spPr>
          <a:xfrm>
            <a:off x="5805076" y="1451299"/>
            <a:ext cx="637564" cy="536888"/>
          </a:xfrm>
          <a:prstGeom prst="flowChartExtra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извлечение 14">
            <a:extLst>
              <a:ext uri="{FF2B5EF4-FFF2-40B4-BE49-F238E27FC236}">
                <a16:creationId xmlns:a16="http://schemas.microsoft.com/office/drawing/2014/main" xmlns="" id="{5B0382BF-F323-463C-A492-1410772DC389}"/>
              </a:ext>
            </a:extLst>
          </p:cNvPr>
          <p:cNvSpPr/>
          <p:nvPr/>
        </p:nvSpPr>
        <p:spPr>
          <a:xfrm>
            <a:off x="7787146" y="1441741"/>
            <a:ext cx="637564" cy="536888"/>
          </a:xfrm>
          <a:prstGeom prst="flowChartExtra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извлечение 15">
            <a:extLst>
              <a:ext uri="{FF2B5EF4-FFF2-40B4-BE49-F238E27FC236}">
                <a16:creationId xmlns:a16="http://schemas.microsoft.com/office/drawing/2014/main" xmlns="" id="{208D3947-2942-4F13-92B6-D26D794C3E2D}"/>
              </a:ext>
            </a:extLst>
          </p:cNvPr>
          <p:cNvSpPr/>
          <p:nvPr/>
        </p:nvSpPr>
        <p:spPr>
          <a:xfrm>
            <a:off x="9585502" y="1451299"/>
            <a:ext cx="637564" cy="536888"/>
          </a:xfrm>
          <a:prstGeom prst="flowChartExtra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1AE70CC-3F7B-4625-97C6-9DC5577EB7F6}"/>
              </a:ext>
            </a:extLst>
          </p:cNvPr>
          <p:cNvSpPr txBox="1"/>
          <p:nvPr/>
        </p:nvSpPr>
        <p:spPr>
          <a:xfrm>
            <a:off x="1842859" y="918521"/>
            <a:ext cx="88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(факт)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39B507C-6F1E-4DB1-AE9A-CBFD0BC9FC84}"/>
              </a:ext>
            </a:extLst>
          </p:cNvPr>
          <p:cNvSpPr txBox="1"/>
          <p:nvPr/>
        </p:nvSpPr>
        <p:spPr>
          <a:xfrm>
            <a:off x="3660436" y="967983"/>
            <a:ext cx="88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(оценка)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AFB1653-F669-4A5C-93C7-8585B0994B9D}"/>
              </a:ext>
            </a:extLst>
          </p:cNvPr>
          <p:cNvSpPr txBox="1"/>
          <p:nvPr/>
        </p:nvSpPr>
        <p:spPr>
          <a:xfrm>
            <a:off x="5667273" y="967983"/>
            <a:ext cx="96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59CEA1D-3E20-4598-A212-40C9B0337A7E}"/>
              </a:ext>
            </a:extLst>
          </p:cNvPr>
          <p:cNvSpPr txBox="1"/>
          <p:nvPr/>
        </p:nvSpPr>
        <p:spPr>
          <a:xfrm>
            <a:off x="7607439" y="967110"/>
            <a:ext cx="96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F1FC397-3DCF-4413-833D-F9C2AF9A3BA9}"/>
              </a:ext>
            </a:extLst>
          </p:cNvPr>
          <p:cNvSpPr txBox="1"/>
          <p:nvPr/>
        </p:nvSpPr>
        <p:spPr>
          <a:xfrm>
            <a:off x="9441835" y="967110"/>
            <a:ext cx="96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36D6FB2-9863-4FE2-98E5-326D9A732662}"/>
              </a:ext>
            </a:extLst>
          </p:cNvPr>
          <p:cNvSpPr txBox="1"/>
          <p:nvPr/>
        </p:nvSpPr>
        <p:spPr>
          <a:xfrm>
            <a:off x="1625126" y="1948284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2 063 485,0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64E1766-2E5C-4EE4-B41B-CBABD962B2CB}"/>
              </a:ext>
            </a:extLst>
          </p:cNvPr>
          <p:cNvSpPr txBox="1"/>
          <p:nvPr/>
        </p:nvSpPr>
        <p:spPr>
          <a:xfrm>
            <a:off x="3498602" y="1948284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2 653 349,5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33A1F5-36E6-4739-A8FB-7F273D49B47B}"/>
              </a:ext>
            </a:extLst>
          </p:cNvPr>
          <p:cNvSpPr txBox="1"/>
          <p:nvPr/>
        </p:nvSpPr>
        <p:spPr>
          <a:xfrm>
            <a:off x="5620650" y="1949450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2 119 507,1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0B3D09F-697A-4270-BBE7-4EF034356FEC}"/>
              </a:ext>
            </a:extLst>
          </p:cNvPr>
          <p:cNvSpPr txBox="1"/>
          <p:nvPr/>
        </p:nvSpPr>
        <p:spPr>
          <a:xfrm>
            <a:off x="7492485" y="1949450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1 793 065,7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87F0B33-1ABD-49D6-AFBA-D0BB332ED33D}"/>
              </a:ext>
            </a:extLst>
          </p:cNvPr>
          <p:cNvSpPr txBox="1"/>
          <p:nvPr/>
        </p:nvSpPr>
        <p:spPr>
          <a:xfrm>
            <a:off x="9382321" y="1948170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1 761 594,6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4CDCB02-D3F0-4BC5-B201-B17CD5DA04CD}"/>
              </a:ext>
            </a:extLst>
          </p:cNvPr>
          <p:cNvSpPr txBox="1"/>
          <p:nvPr/>
        </p:nvSpPr>
        <p:spPr>
          <a:xfrm>
            <a:off x="1211683" y="1435026"/>
            <a:ext cx="13259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graphicFrame>
        <p:nvGraphicFramePr>
          <p:cNvPr id="29" name="Схема 28">
            <a:extLst>
              <a:ext uri="{FF2B5EF4-FFF2-40B4-BE49-F238E27FC236}">
                <a16:creationId xmlns:a16="http://schemas.microsoft.com/office/drawing/2014/main" xmlns="" id="{41C378FD-C680-40B5-8B18-E248A4AF82D1}"/>
              </a:ext>
            </a:extLst>
          </p:cNvPr>
          <p:cNvGraphicFramePr/>
          <p:nvPr>
            <p:extLst/>
          </p:nvPr>
        </p:nvGraphicFramePr>
        <p:xfrm>
          <a:off x="2425206" y="3069374"/>
          <a:ext cx="2739172" cy="2025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6B61ECB-9ABF-4EE3-84C0-850048F5AA6D}"/>
              </a:ext>
            </a:extLst>
          </p:cNvPr>
          <p:cNvSpPr txBox="1"/>
          <p:nvPr/>
        </p:nvSpPr>
        <p:spPr>
          <a:xfrm>
            <a:off x="2606498" y="5339314"/>
            <a:ext cx="265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u="sng" dirty="0"/>
              <a:t>БЕЗВОЗМЕЗДНЫЕ ПОСТУПЛЕНИЯ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МБТ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Пожертвования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FE63B0B-7B17-4008-9AF2-211DD0DEB117}"/>
              </a:ext>
            </a:extLst>
          </p:cNvPr>
          <p:cNvSpPr txBox="1"/>
          <p:nvPr/>
        </p:nvSpPr>
        <p:spPr>
          <a:xfrm>
            <a:off x="1141393" y="3163090"/>
            <a:ext cx="2653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u="sng" dirty="0"/>
              <a:t>НАЛОГОВЫЕ ДОХОДЫ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НДФЛ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ЕСХН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Патент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Госпошлина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5FDE00B-A99D-4AC8-872D-306D77659903}"/>
              </a:ext>
            </a:extLst>
          </p:cNvPr>
          <p:cNvSpPr txBox="1"/>
          <p:nvPr/>
        </p:nvSpPr>
        <p:spPr>
          <a:xfrm>
            <a:off x="4797158" y="2644170"/>
            <a:ext cx="2653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u="sng" dirty="0"/>
              <a:t>НЕНАЛОГОВЫЕ ДОХОДЫ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земли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имущества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имущества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земельных участков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 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xmlns="" id="{D9D0C43A-8809-44C7-9CD0-8F4727F50A86}"/>
              </a:ext>
            </a:extLst>
          </p:cNvPr>
          <p:cNvCxnSpPr/>
          <p:nvPr/>
        </p:nvCxnSpPr>
        <p:spPr>
          <a:xfrm>
            <a:off x="2164360" y="3429000"/>
            <a:ext cx="998290" cy="572549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xmlns="" id="{5837FB52-CFE4-47E5-B38C-D03E0B6CCA17}"/>
              </a:ext>
            </a:extLst>
          </p:cNvPr>
          <p:cNvCxnSpPr>
            <a:cxnSpLocks/>
          </p:cNvCxnSpPr>
          <p:nvPr/>
        </p:nvCxnSpPr>
        <p:spPr>
          <a:xfrm flipH="1">
            <a:off x="4055638" y="2927758"/>
            <a:ext cx="851922" cy="587229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xmlns="" id="{6542CED6-0141-4B69-A5E7-C9870F4AD778}"/>
              </a:ext>
            </a:extLst>
          </p:cNvPr>
          <p:cNvCxnSpPr>
            <a:cxnSpLocks/>
          </p:cNvCxnSpPr>
          <p:nvPr/>
        </p:nvCxnSpPr>
        <p:spPr>
          <a:xfrm flipH="1">
            <a:off x="2732573" y="5095096"/>
            <a:ext cx="873575" cy="311605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xmlns="" id="{9B05C557-87A3-440B-8E90-E27CEB9368D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284442" y="2266189"/>
          <a:ext cx="4837650" cy="4591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887251" y="2355522"/>
            <a:ext cx="1832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926044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F1AA5F9-9431-4BD9-8D5A-F27F1CA48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18" y="378986"/>
            <a:ext cx="8525388" cy="5117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НАЛОГОВЫЕ СТАВКИ И НОРМАТИВЫ ЗАЧИСЛЕНИЯ НАЛОГОВ с 1 января 2025 года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AD258652-7DF3-4844-8DFD-70EE7E3902C1}"/>
              </a:ext>
            </a:extLst>
          </p:cNvPr>
          <p:cNvCxnSpPr>
            <a:cxnSpLocks/>
          </p:cNvCxnSpPr>
          <p:nvPr/>
        </p:nvCxnSpPr>
        <p:spPr>
          <a:xfrm>
            <a:off x="302004" y="717811"/>
            <a:ext cx="845610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xmlns="" id="{5B63D08D-73F7-4136-B5CF-253886A24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184729"/>
              </p:ext>
            </p:extLst>
          </p:nvPr>
        </p:nvGraphicFramePr>
        <p:xfrm>
          <a:off x="251670" y="1229539"/>
          <a:ext cx="11754374" cy="49174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484690">
                  <a:extLst>
                    <a:ext uri="{9D8B030D-6E8A-4147-A177-3AD203B41FA5}">
                      <a16:colId xmlns:a16="http://schemas.microsoft.com/office/drawing/2014/main" xmlns="" val="4011886272"/>
                    </a:ext>
                  </a:extLst>
                </a:gridCol>
                <a:gridCol w="1895912">
                  <a:extLst>
                    <a:ext uri="{9D8B030D-6E8A-4147-A177-3AD203B41FA5}">
                      <a16:colId xmlns:a16="http://schemas.microsoft.com/office/drawing/2014/main" xmlns="" val="927208674"/>
                    </a:ext>
                  </a:extLst>
                </a:gridCol>
                <a:gridCol w="1887522">
                  <a:extLst>
                    <a:ext uri="{9D8B030D-6E8A-4147-A177-3AD203B41FA5}">
                      <a16:colId xmlns:a16="http://schemas.microsoft.com/office/drawing/2014/main" xmlns="" val="743110736"/>
                    </a:ext>
                  </a:extLst>
                </a:gridCol>
                <a:gridCol w="1486250">
                  <a:extLst>
                    <a:ext uri="{9D8B030D-6E8A-4147-A177-3AD203B41FA5}">
                      <a16:colId xmlns:a16="http://schemas.microsoft.com/office/drawing/2014/main" xmlns="" val="307807525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800" dirty="0"/>
                        <a:t>Ставки налогов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Нормативы зачисления налогов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68783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Бюджет района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Бюджет ГП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Бюджет СП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09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Налог на доходы физических лиц</a:t>
                      </a:r>
                    </a:p>
                    <a:p>
                      <a:r>
                        <a:rPr lang="ru-RU" sz="1400" dirty="0"/>
                        <a:t>Основная ставка налога – 13% (за исключением случаев, предусмотренных ст.224 НК РФ)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 ГП 31,25%</a:t>
                      </a:r>
                    </a:p>
                    <a:p>
                      <a:pPr algn="ctr"/>
                      <a:r>
                        <a:rPr lang="ru-RU" sz="1400" dirty="0"/>
                        <a:t>с СП 39,25%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1535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Акцизы </a:t>
                      </a:r>
                      <a:r>
                        <a:rPr lang="ru-RU" sz="1400" dirty="0"/>
                        <a:t>(на дизельное топливо, моторные масла, автомобильный бензин, прямогонный бензин)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0,707%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Слюдянское МО – 0,902%, Байкальское МО – 0,790%, Култукское МО – 0,0217%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400" dirty="0"/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832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Упрощенная система налогообложения</a:t>
                      </a:r>
                    </a:p>
                    <a:p>
                      <a:r>
                        <a:rPr lang="ru-RU" sz="1400" dirty="0"/>
                        <a:t>Основная налоговая ставка: с доходов – 6%, с доходов минус расходы -15%.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30%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5566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Единый сельскохозяйственный налог</a:t>
                      </a:r>
                    </a:p>
                    <a:p>
                      <a:r>
                        <a:rPr lang="ru-RU" sz="1400" dirty="0"/>
                        <a:t>Основная налоговая ставка – 6%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 ГП 50%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СП 70%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50%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30%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119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Налог взимаемый в связи с применением патентной системы налогообложения</a:t>
                      </a:r>
                    </a:p>
                    <a:p>
                      <a:r>
                        <a:rPr lang="ru-RU" sz="1400" dirty="0"/>
                        <a:t>Основная налоговая ставка – 6%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100%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1548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Государственная пошлина </a:t>
                      </a:r>
                      <a:r>
                        <a:rPr lang="ru-RU" sz="1400" dirty="0"/>
                        <a:t>(по делам рассматриваемым в судах общей юрисдикции)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5419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718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609DDC5-F7D4-4938-80F6-3F41F2224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05" y="1719744"/>
            <a:ext cx="11845590" cy="440180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3D190CF-23D7-4696-A76D-BCA22C8DA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31" y="189177"/>
            <a:ext cx="8382776" cy="369244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СТРУКТУРА НАЛОГОВЫХ И НЕНАЛОГОВЫХ ДОХОДОВ (тыс. руб.)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20A2CE59-76EC-42B5-88E0-9FDDF752F349}"/>
              </a:ext>
            </a:extLst>
          </p:cNvPr>
          <p:cNvCxnSpPr>
            <a:cxnSpLocks/>
          </p:cNvCxnSpPr>
          <p:nvPr/>
        </p:nvCxnSpPr>
        <p:spPr>
          <a:xfrm>
            <a:off x="450831" y="558420"/>
            <a:ext cx="571507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15783619-FD34-48E8-9B1E-9DFB9FED770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3205" y="759578"/>
          <a:ext cx="5511800" cy="231457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463800">
                  <a:extLst>
                    <a:ext uri="{9D8B030D-6E8A-4147-A177-3AD203B41FA5}">
                      <a16:colId xmlns:a16="http://schemas.microsoft.com/office/drawing/2014/main" xmlns="" val="292348159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74619668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50273015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55408042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77330472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908246396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Наименование доходных источников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Факт 2023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Оценка 2024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Прогноз 2025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Прогноз 2026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Прогноз 2027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3938777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Налоговые доходы всего: в т.ч.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336 319,7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371 108,9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387 037,0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397 957,4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408 245,0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4491170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281 522,9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310 929,5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320 052,3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329 013,7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337 239,1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64299594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224,1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238,0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7 364,4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7 717,7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8 114,1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0662201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44 879,0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37 632,7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37 565,3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39 067,9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40 630,6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1044592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-47,5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39,5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905552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72,2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75,1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78,1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81,2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91677804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2 050,5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11 797,0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11 550,0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11 550,0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11 550,0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314225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7 608,6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10 400,0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10 430,0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10 530,0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10 630,0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55469080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4B6D25DD-83F6-4F24-83C9-E1148ECFEA3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1056" y="749406"/>
          <a:ext cx="5897739" cy="232677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385439">
                  <a:extLst>
                    <a:ext uri="{9D8B030D-6E8A-4147-A177-3AD203B41FA5}">
                      <a16:colId xmlns:a16="http://schemas.microsoft.com/office/drawing/2014/main" xmlns="" val="1893082086"/>
                    </a:ext>
                  </a:extLst>
                </a:gridCol>
                <a:gridCol w="702460">
                  <a:extLst>
                    <a:ext uri="{9D8B030D-6E8A-4147-A177-3AD203B41FA5}">
                      <a16:colId xmlns:a16="http://schemas.microsoft.com/office/drawing/2014/main" xmlns="" val="3756131667"/>
                    </a:ext>
                  </a:extLst>
                </a:gridCol>
                <a:gridCol w="702460">
                  <a:extLst>
                    <a:ext uri="{9D8B030D-6E8A-4147-A177-3AD203B41FA5}">
                      <a16:colId xmlns:a16="http://schemas.microsoft.com/office/drawing/2014/main" xmlns="" val="3800429255"/>
                    </a:ext>
                  </a:extLst>
                </a:gridCol>
                <a:gridCol w="702460">
                  <a:extLst>
                    <a:ext uri="{9D8B030D-6E8A-4147-A177-3AD203B41FA5}">
                      <a16:colId xmlns:a16="http://schemas.microsoft.com/office/drawing/2014/main" xmlns="" val="1330762054"/>
                    </a:ext>
                  </a:extLst>
                </a:gridCol>
                <a:gridCol w="702460">
                  <a:extLst>
                    <a:ext uri="{9D8B030D-6E8A-4147-A177-3AD203B41FA5}">
                      <a16:colId xmlns:a16="http://schemas.microsoft.com/office/drawing/2014/main" xmlns="" val="2825778502"/>
                    </a:ext>
                  </a:extLst>
                </a:gridCol>
                <a:gridCol w="702460">
                  <a:extLst>
                    <a:ext uri="{9D8B030D-6E8A-4147-A177-3AD203B41FA5}">
                      <a16:colId xmlns:a16="http://schemas.microsoft.com/office/drawing/2014/main" xmlns="" val="782896791"/>
                    </a:ext>
                  </a:extLst>
                </a:gridCol>
              </a:tblGrid>
              <a:tr h="2921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Наименование доходных источников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Факт 2023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Оценка 2024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Прогноз 2025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Прогноз 2026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Прогноз 2027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92156596"/>
                  </a:ext>
                </a:extLst>
              </a:tr>
              <a:tr h="208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Неналоговые доходы всего: в т.ч.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58 004,9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73 889,3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15 788,2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15 900,1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16 015,3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565074758"/>
                  </a:ext>
                </a:extLst>
              </a:tr>
              <a:tr h="4695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10 797,9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10 763,3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10 566,6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10 566,6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10 566,6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48772502"/>
                  </a:ext>
                </a:extLst>
              </a:tr>
              <a:tr h="313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Платежи при пользовании природными ресурсами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4 715,1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11 215,7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2 680,0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2 794,0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2 906,0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68759011"/>
                  </a:ext>
                </a:extLst>
              </a:tr>
              <a:tr h="313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38 043,7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1 222,2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925,0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925,0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925,0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988337096"/>
                  </a:ext>
                </a:extLst>
              </a:tr>
              <a:tr h="313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1 075,3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28 440,6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72380874"/>
                  </a:ext>
                </a:extLst>
              </a:tr>
              <a:tr h="208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2 937,2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18 540,3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1 616,6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1 614,5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1 617,7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085569567"/>
                  </a:ext>
                </a:extLst>
              </a:tr>
              <a:tr h="208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435,7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3 707,0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222549025"/>
                  </a:ext>
                </a:extLst>
              </a:tr>
            </a:tbl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0BFB3A74-798A-4C65-9862-AC54F8A16F3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540617" y="3274257"/>
          <a:ext cx="3976907" cy="319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A0551F72-AAE6-449C-B406-81016CCAF6E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85055" y="3288938"/>
          <a:ext cx="4741954" cy="3036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75191F9-A998-46B8-8E00-07D236050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0668" y="5383631"/>
            <a:ext cx="758127" cy="7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52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16BEC8-873C-4983-96DA-2988AF2E2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497" y="214344"/>
            <a:ext cx="8022050" cy="3440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  <a:cs typeface="Times New Roman" panose="02020603050405020304" pitchFamily="18" charset="0"/>
              </a:rPr>
              <a:t>ОБЪЕМ БЕЗВОЗМЕЗДНЫХ ПОСТУПЛЕНИЙ (тыс. руб.)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265EE59A-1E5E-4DA3-91B2-A0B2E7ADEAF9}"/>
              </a:ext>
            </a:extLst>
          </p:cNvPr>
          <p:cNvCxnSpPr>
            <a:cxnSpLocks/>
          </p:cNvCxnSpPr>
          <p:nvPr/>
        </p:nvCxnSpPr>
        <p:spPr>
          <a:xfrm>
            <a:off x="450831" y="558420"/>
            <a:ext cx="443156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D49E5571-EFAD-4A4D-9EF4-131D62C62A3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3051" y="703501"/>
          <a:ext cx="8315662" cy="253019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334314">
                  <a:extLst>
                    <a:ext uri="{9D8B030D-6E8A-4147-A177-3AD203B41FA5}">
                      <a16:colId xmlns:a16="http://schemas.microsoft.com/office/drawing/2014/main" xmlns="" val="3094483380"/>
                    </a:ext>
                  </a:extLst>
                </a:gridCol>
                <a:gridCol w="850324">
                  <a:extLst>
                    <a:ext uri="{9D8B030D-6E8A-4147-A177-3AD203B41FA5}">
                      <a16:colId xmlns:a16="http://schemas.microsoft.com/office/drawing/2014/main" xmlns="" val="4153551552"/>
                    </a:ext>
                  </a:extLst>
                </a:gridCol>
                <a:gridCol w="917808">
                  <a:extLst>
                    <a:ext uri="{9D8B030D-6E8A-4147-A177-3AD203B41FA5}">
                      <a16:colId xmlns:a16="http://schemas.microsoft.com/office/drawing/2014/main" xmlns="" val="1500175675"/>
                    </a:ext>
                  </a:extLst>
                </a:gridCol>
                <a:gridCol w="949457">
                  <a:extLst>
                    <a:ext uri="{9D8B030D-6E8A-4147-A177-3AD203B41FA5}">
                      <a16:colId xmlns:a16="http://schemas.microsoft.com/office/drawing/2014/main" xmlns="" val="1864065891"/>
                    </a:ext>
                  </a:extLst>
                </a:gridCol>
                <a:gridCol w="890116">
                  <a:extLst>
                    <a:ext uri="{9D8B030D-6E8A-4147-A177-3AD203B41FA5}">
                      <a16:colId xmlns:a16="http://schemas.microsoft.com/office/drawing/2014/main" xmlns="" val="574134118"/>
                    </a:ext>
                  </a:extLst>
                </a:gridCol>
                <a:gridCol w="759566">
                  <a:extLst>
                    <a:ext uri="{9D8B030D-6E8A-4147-A177-3AD203B41FA5}">
                      <a16:colId xmlns:a16="http://schemas.microsoft.com/office/drawing/2014/main" xmlns="" val="4160223683"/>
                    </a:ext>
                  </a:extLst>
                </a:gridCol>
                <a:gridCol w="854511">
                  <a:extLst>
                    <a:ext uri="{9D8B030D-6E8A-4147-A177-3AD203B41FA5}">
                      <a16:colId xmlns:a16="http://schemas.microsoft.com/office/drawing/2014/main" xmlns="" val="2762013634"/>
                    </a:ext>
                  </a:extLst>
                </a:gridCol>
                <a:gridCol w="759566">
                  <a:extLst>
                    <a:ext uri="{9D8B030D-6E8A-4147-A177-3AD203B41FA5}">
                      <a16:colId xmlns:a16="http://schemas.microsoft.com/office/drawing/2014/main" xmlns="" val="2095755227"/>
                    </a:ext>
                  </a:extLst>
                </a:gridCol>
              </a:tblGrid>
              <a:tr h="389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2024 года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2025 года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7505535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в т.ч.: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317 170,8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219 753,3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69,3%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146 558,4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66,7%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116 802,0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79,7%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66004044"/>
                  </a:ext>
                </a:extLst>
              </a:tr>
              <a:tr h="2605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на выравнивание  бюджетной обеспеченности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86 586,6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219 753,3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253,8%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146 558,4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116 802,0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629011862"/>
                  </a:ext>
                </a:extLst>
              </a:tr>
              <a:tr h="322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на поддержку мер по обеспечению сбалансированности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230 584,2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089775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539 229,0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199 238,1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36,9%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58 832,6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29,5%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58 768,6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9535185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1 269 682,7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1 283 073,5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1 161 293,4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90,5%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1 161 763,7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9569379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МБТ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82 161,7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14 617,0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17,8%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12 523,8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85,68%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967057745"/>
                  </a:ext>
                </a:extLst>
              </a:tr>
              <a:tr h="2279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безвозмездные поступления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623037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МБТ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0,00083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23652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всего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2 208 351,4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1 716 681,9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77,7%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1 379 208,2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80,3%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1 337 334,3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538101269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D17678F-021D-4EC2-8BA9-4F1F52A64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7641"/>
            <a:ext cx="2175545" cy="1631659"/>
          </a:xfrm>
          <a:prstGeom prst="rect">
            <a:avLst/>
          </a:prstGeom>
        </p:spPr>
      </p:pic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BBF51CD2-B321-42D9-9084-52C673459F3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38325" y="3378774"/>
          <a:ext cx="8467725" cy="340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6246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xmlns="" id="{6028CD6B-1D21-4CFA-AB62-53876AE52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50" y="2739271"/>
            <a:ext cx="6073585" cy="23083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5FFF1B-B71B-4EEC-85F2-85104D54EE77}"/>
              </a:ext>
            </a:extLst>
          </p:cNvPr>
          <p:cNvSpPr txBox="1"/>
          <p:nvPr/>
        </p:nvSpPr>
        <p:spPr>
          <a:xfrm rot="16200000">
            <a:off x="-2379561" y="2382286"/>
            <a:ext cx="54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Инициативные проекты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F583384-D0A8-48AA-BE31-0C2E3259D45D}"/>
              </a:ext>
            </a:extLst>
          </p:cNvPr>
          <p:cNvSpPr/>
          <p:nvPr/>
        </p:nvSpPr>
        <p:spPr>
          <a:xfrm>
            <a:off x="662730" y="134225"/>
            <a:ext cx="8892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Инициативные проекты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решение вопросов местного значения совместными усилиями жителей, бизнеса, власти.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Гражданин, желающий принять участие в инициативных проектах, должен обратиться в орган местного самоуправления по месту жительств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AD68FE-B84F-417F-9EE2-FFDEE71B245B}"/>
              </a:ext>
            </a:extLst>
          </p:cNvPr>
          <p:cNvSpPr txBox="1"/>
          <p:nvPr/>
        </p:nvSpPr>
        <p:spPr>
          <a:xfrm flipH="1">
            <a:off x="756791" y="1374083"/>
            <a:ext cx="3360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к реализации в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инициативных проекта</a:t>
            </a:r>
            <a:endParaRPr lang="ru-RU" sz="1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EEDEE533-5734-4194-BD34-3D4D88483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886495"/>
              </p:ext>
            </p:extLst>
          </p:nvPr>
        </p:nvGraphicFramePr>
        <p:xfrm>
          <a:off x="4419495" y="1437403"/>
          <a:ext cx="7290249" cy="113538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722999">
                  <a:extLst>
                    <a:ext uri="{9D8B030D-6E8A-4147-A177-3AD203B41FA5}">
                      <a16:colId xmlns:a16="http://schemas.microsoft.com/office/drawing/2014/main" xmlns="" val="4020155623"/>
                    </a:ext>
                  </a:extLst>
                </a:gridCol>
                <a:gridCol w="6567250">
                  <a:extLst>
                    <a:ext uri="{9D8B030D-6E8A-4147-A177-3AD203B41FA5}">
                      <a16:colId xmlns:a16="http://schemas.microsoft.com/office/drawing/2014/main" xmlns="" val="339885266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инициативного проекта</a:t>
                      </a:r>
                      <a:endParaRPr lang="ru-RU" sz="1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133249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8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"Моя малая Родина" </a:t>
                      </a:r>
                      <a:endParaRPr lang="ru-RU" sz="18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9460488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</a:t>
                      </a:r>
                      <a:endParaRPr lang="ru-RU" sz="18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"Обновление центрального крыльца "Дома культуры "Перевал" </a:t>
                      </a:r>
                      <a:endParaRPr lang="ru-RU" sz="18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59963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18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"Казаком быть-России служить" </a:t>
                      </a:r>
                      <a:endParaRPr lang="ru-RU" sz="18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135376219"/>
                  </a:ext>
                </a:extLst>
              </a:tr>
            </a:tbl>
          </a:graphicData>
        </a:graphic>
      </p:graphicFrame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xmlns="" id="{F8FFC0D0-0031-416E-9331-D6806CD47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299" y="3756305"/>
            <a:ext cx="3632433" cy="31016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xmlns="" id="{BC03DF6F-E263-43F4-B07D-407EF9B83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03" y="2579258"/>
            <a:ext cx="3254929" cy="17566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DC40E57-7BFF-4A8D-A41F-2D6C4B84B6FB}"/>
              </a:ext>
            </a:extLst>
          </p:cNvPr>
          <p:cNvSpPr/>
          <p:nvPr/>
        </p:nvSpPr>
        <p:spPr>
          <a:xfrm>
            <a:off x="9963472" y="3504885"/>
            <a:ext cx="217339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Возрождение культуры сибирского казачества.</a:t>
            </a:r>
            <a:endParaRPr lang="ru-RU" sz="1600" b="0" i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371B9AC-8A62-42C3-A436-4791479BCE1E}"/>
              </a:ext>
            </a:extLst>
          </p:cNvPr>
          <p:cNvSpPr/>
          <p:nvPr/>
        </p:nvSpPr>
        <p:spPr>
          <a:xfrm>
            <a:off x="9085732" y="5425907"/>
            <a:ext cx="2969894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посещение учреждения более комфортным, безопасным и доступным для всех категорий граждан.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A2E2BC8-4D51-4842-8EA3-78EFB0E15168}"/>
              </a:ext>
            </a:extLst>
          </p:cNvPr>
          <p:cNvSpPr/>
          <p:nvPr/>
        </p:nvSpPr>
        <p:spPr>
          <a:xfrm>
            <a:off x="568713" y="4518350"/>
            <a:ext cx="6073585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Предстоящий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– юбилейный для нашего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ему исполняется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лет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Инициативной группой граждан предложен большой проект в рамках празднования большой даты – «Моя малая родина», который планируется реализовать благодаря конкурсу «Есть решение». Это будет яркий праздник для каждого жителя Слюдянского района – серии выездных концертов, спартакиада, в которой примет участие каждое поселение, и выпуск красочной книги об истории нашего края «Любимому району посвящается!».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CAF831-1AE6-4DAE-BDAF-427CCEA5EE7B}"/>
              </a:ext>
            </a:extLst>
          </p:cNvPr>
          <p:cNvSpPr txBox="1"/>
          <p:nvPr/>
        </p:nvSpPr>
        <p:spPr>
          <a:xfrm>
            <a:off x="662730" y="2820633"/>
            <a:ext cx="36420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9BB0D31-4DC5-40EA-B03C-8979C786BEAA}"/>
              </a:ext>
            </a:extLst>
          </p:cNvPr>
          <p:cNvSpPr txBox="1"/>
          <p:nvPr/>
        </p:nvSpPr>
        <p:spPr>
          <a:xfrm>
            <a:off x="6777442" y="4086426"/>
            <a:ext cx="36420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F0CA6D-E4EE-4A3D-A67E-FC203DB701E2}"/>
              </a:ext>
            </a:extLst>
          </p:cNvPr>
          <p:cNvSpPr txBox="1"/>
          <p:nvPr/>
        </p:nvSpPr>
        <p:spPr>
          <a:xfrm>
            <a:off x="8721530" y="2666280"/>
            <a:ext cx="36420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17590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етский сад № 9 Светлячок (Байкальск, микрорайон Гагарина, 209), детский сад, ясли в Байкальске">
            <a:extLst>
              <a:ext uri="{FF2B5EF4-FFF2-40B4-BE49-F238E27FC236}">
                <a16:creationId xmlns:a16="http://schemas.microsoft.com/office/drawing/2014/main" xmlns="" id="{D98C9938-979A-4828-AB5C-2D474DCFF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44" b="-4344"/>
          <a:stretch/>
        </p:blipFill>
        <p:spPr bwMode="auto">
          <a:xfrm>
            <a:off x="830200" y="3327648"/>
            <a:ext cx="3562524" cy="29345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453486-D289-421A-B4D3-BE60A433289C}"/>
              </a:ext>
            </a:extLst>
          </p:cNvPr>
          <p:cNvSpPr txBox="1"/>
          <p:nvPr/>
        </p:nvSpPr>
        <p:spPr>
          <a:xfrm rot="16200000">
            <a:off x="-2210199" y="2207143"/>
            <a:ext cx="50606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инициативы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A4E233F-1A5E-4D94-A88E-ACF81E1E4D50}"/>
              </a:ext>
            </a:extLst>
          </p:cNvPr>
          <p:cNvSpPr/>
          <p:nvPr/>
        </p:nvSpPr>
        <p:spPr>
          <a:xfrm>
            <a:off x="681154" y="148944"/>
            <a:ext cx="11391819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инициативы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программа, реализуемая в муниципальных образованиях Иркутской области и субсидируемая из регионального бюджета. Она предполагает финансовую поддержку идей и решения проблем, обозначенных населением. Это может быть строительство детской площадки, ремонт дороги, благоустройство двора, установка уличных тренажеров и другие мероприятия. Для представления и защиты проекта в своем муниципальном образовании гражданам необходимо обратиться в администрацию муниципального образования.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xmlns="" id="{93883207-1082-4986-A953-0BA144741C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0104721"/>
              </p:ext>
            </p:extLst>
          </p:nvPr>
        </p:nvGraphicFramePr>
        <p:xfrm>
          <a:off x="830201" y="1860367"/>
          <a:ext cx="11208000" cy="159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22AADEC-EFAB-4A4E-92A5-F86512F1098F}"/>
              </a:ext>
            </a:extLst>
          </p:cNvPr>
          <p:cNvSpPr/>
          <p:nvPr/>
        </p:nvSpPr>
        <p:spPr>
          <a:xfrm>
            <a:off x="705105" y="5582408"/>
            <a:ext cx="3688358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Капитальный ремонт наружных тепловых сетей с сопутствующим восстановлением дорог и тротуаров МБ ДОУ «Детский сад общеразвивающего вида №9 «Светлячок»     г. Байкальска</a:t>
            </a:r>
            <a:endParaRPr lang="ru-RU" sz="1400" dirty="0"/>
          </a:p>
        </p:txBody>
      </p:sp>
      <p:pic>
        <p:nvPicPr>
          <p:cNvPr id="1026" name="Picture 2" descr="https://avatars.mds.yandex.net/get-altay/998620/2a000001623130b72eedf0484dea8835824d/XXXL">
            <a:extLst>
              <a:ext uri="{FF2B5EF4-FFF2-40B4-BE49-F238E27FC236}">
                <a16:creationId xmlns:a16="http://schemas.microsoft.com/office/drawing/2014/main" xmlns="" id="{0F2E5D8F-CB45-46C9-A61B-19482C77A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76" y="3429000"/>
            <a:ext cx="3562525" cy="29483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842D646-E20E-4E3A-9D01-128A47FD5084}"/>
              </a:ext>
            </a:extLst>
          </p:cNvPr>
          <p:cNvSpPr/>
          <p:nvPr/>
        </p:nvSpPr>
        <p:spPr>
          <a:xfrm>
            <a:off x="8475676" y="5797852"/>
            <a:ext cx="3562526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Капитальный ремонт оконных и дверных проемов, кровли, тепловых сетей здания МБУ ДО «Детская школа искусств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г.Слюдянки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/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xmlns="" id="{58A9CDC6-4E8C-4F3F-AC6B-DAB135DDC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38" y="4794930"/>
            <a:ext cx="3562525" cy="20473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55B555C-E2FB-4417-8B24-AD4B6FB426D9}"/>
              </a:ext>
            </a:extLst>
          </p:cNvPr>
          <p:cNvSpPr/>
          <p:nvPr/>
        </p:nvSpPr>
        <p:spPr>
          <a:xfrm>
            <a:off x="4690817" y="3559957"/>
            <a:ext cx="3562525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Капитальный ремонт нежилого здания для организации единой системы гарантированного питания обучающихся и воспитанников в муниципальных образовательных учреждениях (Комбинат детского питания)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30728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762CD4-130F-401A-9468-566B59FCC3C9}"/>
              </a:ext>
            </a:extLst>
          </p:cNvPr>
          <p:cNvSpPr txBox="1"/>
          <p:nvPr/>
        </p:nvSpPr>
        <p:spPr>
          <a:xfrm>
            <a:off x="741253" y="1706195"/>
            <a:ext cx="11117758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бюджетным законодательством в общем объеме расходов  бюджета на плановый период планируется утвердить условно утверждаемые расходы на 2026 год в сумме - 14 786,4 тыс. рублей, на 2027 год – 28 644,1 тыс. рублей. Учитывая положения пункта 5 статьи 184.1 Бюджетного кодекса Российской Федерации, данные расходы не учтены при распределении бюджетных ассигнований по кодам бюджетной классификации расходов бюджетов.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89EC18E-0E9E-4CA2-9368-8F16931E7C8B}"/>
              </a:ext>
            </a:extLst>
          </p:cNvPr>
          <p:cNvSpPr txBox="1"/>
          <p:nvPr/>
        </p:nvSpPr>
        <p:spPr>
          <a:xfrm rot="16200000">
            <a:off x="-1328692" y="2679321"/>
            <a:ext cx="3426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7110D5-C1A3-4A34-B8EC-AF5D99B18D33}"/>
              </a:ext>
            </a:extLst>
          </p:cNvPr>
          <p:cNvSpPr txBox="1"/>
          <p:nvPr/>
        </p:nvSpPr>
        <p:spPr>
          <a:xfrm>
            <a:off x="1375795" y="0"/>
            <a:ext cx="3566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35FF9E48-6A27-4015-BEE1-5113B32A1D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398156"/>
              </p:ext>
            </p:extLst>
          </p:nvPr>
        </p:nvGraphicFramePr>
        <p:xfrm>
          <a:off x="294460" y="236908"/>
          <a:ext cx="11775575" cy="1627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CA550E-2144-4028-B943-0F191D1E0669}"/>
              </a:ext>
            </a:extLst>
          </p:cNvPr>
          <p:cNvSpPr txBox="1"/>
          <p:nvPr/>
        </p:nvSpPr>
        <p:spPr>
          <a:xfrm>
            <a:off x="800202" y="2717784"/>
            <a:ext cx="110588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АССИГНОВАНИЙ ПО РАЗДЕЛАМ КЛАССИФИКАЦИИ РАСХОДОВ БЮДЖЕТА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B14C7038-6DAA-40B2-962B-FDDD23A7B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209833"/>
              </p:ext>
            </p:extLst>
          </p:nvPr>
        </p:nvGraphicFramePr>
        <p:xfrm>
          <a:off x="800202" y="3105567"/>
          <a:ext cx="11221223" cy="361188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8137526">
                  <a:extLst>
                    <a:ext uri="{9D8B030D-6E8A-4147-A177-3AD203B41FA5}">
                      <a16:colId xmlns:a16="http://schemas.microsoft.com/office/drawing/2014/main" xmlns="" val="902510274"/>
                    </a:ext>
                  </a:extLst>
                </a:gridCol>
                <a:gridCol w="1027899">
                  <a:extLst>
                    <a:ext uri="{9D8B030D-6E8A-4147-A177-3AD203B41FA5}">
                      <a16:colId xmlns:a16="http://schemas.microsoft.com/office/drawing/2014/main" xmlns="" val="1216992082"/>
                    </a:ext>
                  </a:extLst>
                </a:gridCol>
                <a:gridCol w="1027899">
                  <a:extLst>
                    <a:ext uri="{9D8B030D-6E8A-4147-A177-3AD203B41FA5}">
                      <a16:colId xmlns:a16="http://schemas.microsoft.com/office/drawing/2014/main" xmlns="" val="2605129503"/>
                    </a:ext>
                  </a:extLst>
                </a:gridCol>
                <a:gridCol w="1027899">
                  <a:extLst>
                    <a:ext uri="{9D8B030D-6E8A-4147-A177-3AD203B41FA5}">
                      <a16:colId xmlns:a16="http://schemas.microsoft.com/office/drawing/2014/main" xmlns="" val="1173159116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РзПр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01703849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146 470,2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142 100,8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124 777,4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55570767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88107295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18 566,8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18 430,2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12 590,6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8383758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100 311,0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54 003,6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54 400,0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1706250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45434309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2 706,5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2 815,5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2 927,5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60084244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1 518 536,5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1 284 583,8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1 265 800,7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5825361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55 405,1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54 617,3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51 554,9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8111606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87859768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24 997,1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27 000,7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28 350,7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64897757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69083697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9 679,5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7 561,3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7 131,2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21694707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424284559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267 897,4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213 670,7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212 781,2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3404412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2 148 454,0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1 808 737,6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1 764 102,6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244798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069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2B7EA86-87EA-446B-B222-73A39B71E692}"/>
              </a:ext>
            </a:extLst>
          </p:cNvPr>
          <p:cNvSpPr/>
          <p:nvPr/>
        </p:nvSpPr>
        <p:spPr>
          <a:xfrm>
            <a:off x="0" y="36003"/>
            <a:ext cx="12122092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Достижение целей и задач социально-экономического развития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реализуется с использованием программно-целевого принципа распределения бюджетных ассигнований, т.е. составления и исполнения муниципальных программ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условиях ограниченности доходных источников планирование расходов и формирование их структуры на планируемый период осуществляется при реализации бюджетной политики, направленной на приоритезацию мероприятий внутри каждой отрасли (образование, культура, спорт, социальная политика, экономика и т.д.) с учетом достижения стратегических задач социально-экономического развития района и национальных целей развития. Для реализации указанных целей  изменена структура и состав  муниципальных программ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проведена систематизация расходов,  взаимоувязаны цели и задачи следующего этапа стратегического развития  района с муниципальными программами и их структурными элементами.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Наряду с расходами по муниципальным программам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в бюджете предусмотрены средства на содержание органов местного самоуправления, обеспечивающих законотворческие, контрольные и экспертно-аналитические функции (непрограммные расходы) и иные расходы.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4A0399C-C3B3-4FE9-AADD-7FC94D423B74}"/>
              </a:ext>
            </a:extLst>
          </p:cNvPr>
          <p:cNvSpPr/>
          <p:nvPr/>
        </p:nvSpPr>
        <p:spPr>
          <a:xfrm>
            <a:off x="134223" y="2808862"/>
            <a:ext cx="237967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МУНИЦИПАЛЬНЫХ ПРОГРАММ ПЛАНИРУЕТСЯ РЕАЛИЗОВАТЬ В 2025 ГОДУ.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D7E992-6C6A-4921-B986-75F8DDBF683C}"/>
              </a:ext>
            </a:extLst>
          </p:cNvPr>
          <p:cNvSpPr txBox="1"/>
          <p:nvPr/>
        </p:nvSpPr>
        <p:spPr>
          <a:xfrm>
            <a:off x="411060" y="5173022"/>
            <a:ext cx="2603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 бюджета: 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- 99,4%;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99,4%;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99,2%.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B6E8C9AC-9B59-4979-9B85-C749982240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98606"/>
              </p:ext>
            </p:extLst>
          </p:nvPr>
        </p:nvGraphicFramePr>
        <p:xfrm>
          <a:off x="2838292" y="2566815"/>
          <a:ext cx="9283799" cy="4196459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9283799">
                  <a:extLst>
                    <a:ext uri="{9D8B030D-6E8A-4147-A177-3AD203B41FA5}">
                      <a16:colId xmlns:a16="http://schemas.microsoft.com/office/drawing/2014/main" xmlns="" val="158908130"/>
                    </a:ext>
                  </a:extLst>
                </a:gridCol>
              </a:tblGrid>
              <a:tr h="207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программ</a:t>
                      </a:r>
                      <a:endParaRPr lang="ru-RU" sz="135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xmlns="" val="4243443464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Стратегическая задача 1:  Обеспечение достойных условий жизни (социальное развитие)</a:t>
                      </a:r>
                      <a:endParaRPr lang="ru-RU" sz="135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xmlns="" val="2727781600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образования в </a:t>
                      </a:r>
                      <a:r>
                        <a:rPr lang="ru-RU" sz="1350" b="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35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 </a:t>
                      </a:r>
                      <a:endParaRPr lang="ru-RU" sz="135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xmlns="" val="3502724130"/>
                  </a:ext>
                </a:extLst>
              </a:tr>
              <a:tr h="4056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системы гражданской обороны, защиты населения и территории от чрезвычайных ситуаций и обеспечения пожарной безопасности на территории Слюдянского муниципального района"</a:t>
                      </a:r>
                      <a:endParaRPr lang="ru-RU" sz="135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xmlns="" val="975442886"/>
                  </a:ext>
                </a:extLst>
              </a:tr>
              <a:tr h="4056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культуры, физической культуры, спорта и молодежной политики, досуга и отдыха детей в Слюдянском муниципальном районе" </a:t>
                      </a:r>
                      <a:endParaRPr lang="ru-RU" sz="135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xmlns="" val="1532461752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поддержка населения </a:t>
                      </a:r>
                      <a:r>
                        <a:rPr lang="ru-RU" sz="1350" b="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35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района" </a:t>
                      </a:r>
                      <a:endParaRPr lang="ru-RU" sz="135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xmlns="" val="411082693"/>
                  </a:ext>
                </a:extLst>
              </a:tr>
              <a:tr h="331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u="none" strike="noStrike" kern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Стратегическая задача 2: Создание возможностей для работы и бизнеса (экономика и инфраструктура)</a:t>
                      </a:r>
                      <a:endParaRPr lang="ru-RU" sz="135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xmlns="" val="2846357699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"Содействие развитию предпринимательства и туризма в Слюдянском муниципальном районе" </a:t>
                      </a:r>
                      <a:endParaRPr lang="ru-RU" sz="135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xmlns="" val="1710683116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сельского хозяйства в Слюдянском муниципальном районе"</a:t>
                      </a:r>
                      <a:endParaRPr lang="ru-RU" sz="135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xmlns="" val="3500365972"/>
                  </a:ext>
                </a:extLst>
              </a:tr>
              <a:tr h="331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"Комфортная и безопасная среда для жизни и экологическое благополучие Слюдянского муниципального района"</a:t>
                      </a:r>
                      <a:endParaRPr lang="ru-RU" sz="135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xmlns="" val="2906114792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Стратегическая задача 3: Поддержание высокого уровня управления</a:t>
                      </a:r>
                      <a:endParaRPr lang="ru-RU" sz="135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xmlns="" val="962974933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"Организация муниципального управления в </a:t>
                      </a:r>
                      <a:r>
                        <a:rPr lang="ru-RU" sz="1350" b="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35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</a:t>
                      </a:r>
                      <a:endParaRPr lang="ru-RU" sz="135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xmlns="" val="2208788568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"Управление муниципальными финансами Слюдянского муниципального района"</a:t>
                      </a:r>
                      <a:endParaRPr lang="ru-RU" sz="135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xmlns="" val="614970428"/>
                  </a:ext>
                </a:extLst>
              </a:tr>
              <a:tr h="331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"Управление имущественным комплексом  и земельными ресурсами Слюдянского муниципального района"</a:t>
                      </a:r>
                      <a:endParaRPr lang="ru-RU" sz="135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xmlns="" val="3416001032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"Управление учреждениями социальной сферы Слюдянского муниципального района"</a:t>
                      </a:r>
                      <a:endParaRPr lang="ru-RU" sz="135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xmlns="" val="854766262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"Реализация государственной национальной политики в </a:t>
                      </a:r>
                      <a:r>
                        <a:rPr lang="ru-RU" sz="1350" b="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35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</a:t>
                      </a:r>
                      <a:endParaRPr lang="ru-RU" sz="135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xmlns="" val="4134811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3620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96EFEA6-6DBE-4224-83BB-F84782FD733F}"/>
              </a:ext>
            </a:extLst>
          </p:cNvPr>
          <p:cNvSpPr/>
          <p:nvPr/>
        </p:nvSpPr>
        <p:spPr>
          <a:xfrm>
            <a:off x="234892" y="131964"/>
            <a:ext cx="8992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955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«Развитие образования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муниципальном районе»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xmlns="" id="{39555148-C39C-497C-9C98-877AC9252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3" y="897621"/>
            <a:ext cx="3622924" cy="241602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xmlns="" id="{EF1C5B0B-5EBA-40A6-BF4F-364ECEDB8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3" y="3066335"/>
            <a:ext cx="3622924" cy="202594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xmlns="" id="{4B1A2DDF-CC9F-4A9A-917D-5950ECB71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0" y="5143500"/>
            <a:ext cx="2641309" cy="163375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>
            <a:extLst>
              <a:ext uri="{FF2B5EF4-FFF2-40B4-BE49-F238E27FC236}">
                <a16:creationId xmlns:a16="http://schemas.microsoft.com/office/drawing/2014/main" xmlns="" id="{4E5EFE1F-0028-4AFE-A42D-48889CDE1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0" b="-26250"/>
          <a:stretch/>
        </p:blipFill>
        <p:spPr bwMode="auto">
          <a:xfrm>
            <a:off x="8665434" y="131964"/>
            <a:ext cx="3394221" cy="23031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icture background">
            <a:extLst>
              <a:ext uri="{FF2B5EF4-FFF2-40B4-BE49-F238E27FC236}">
                <a16:creationId xmlns:a16="http://schemas.microsoft.com/office/drawing/2014/main" xmlns="" id="{BEACF2EE-E53B-4CB0-8ACF-8924199CC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040" y="1767018"/>
            <a:ext cx="3500615" cy="259863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icture background">
            <a:extLst>
              <a:ext uri="{FF2B5EF4-FFF2-40B4-BE49-F238E27FC236}">
                <a16:creationId xmlns:a16="http://schemas.microsoft.com/office/drawing/2014/main" xmlns="" id="{EEA83BB1-C3BE-4AE5-8A9F-F23580594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434" y="4365652"/>
            <a:ext cx="3394221" cy="21244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E493AE-DEDE-4052-999C-7F4265FB3E01}"/>
              </a:ext>
            </a:extLst>
          </p:cNvPr>
          <p:cNvSpPr/>
          <p:nvPr/>
        </p:nvSpPr>
        <p:spPr>
          <a:xfrm>
            <a:off x="4130467" y="1234739"/>
            <a:ext cx="39310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Повышение доступности и востребованности качественного образования в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Слюдянском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муниципальном районе к 2030 году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0BE01820-AE0E-477B-8417-261C736236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096638"/>
              </p:ext>
            </p:extLst>
          </p:nvPr>
        </p:nvGraphicFramePr>
        <p:xfrm>
          <a:off x="3914060" y="2531374"/>
          <a:ext cx="4644979" cy="3958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84297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26B2C342-714A-4035-9FDB-C6BAD82FE5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560298"/>
              </p:ext>
            </p:extLst>
          </p:nvPr>
        </p:nvGraphicFramePr>
        <p:xfrm>
          <a:off x="176573" y="1055240"/>
          <a:ext cx="11838854" cy="330581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13046">
                  <a:extLst>
                    <a:ext uri="{9D8B030D-6E8A-4147-A177-3AD203B41FA5}">
                      <a16:colId xmlns:a16="http://schemas.microsoft.com/office/drawing/2014/main" xmlns="" val="536194232"/>
                    </a:ext>
                  </a:extLst>
                </a:gridCol>
                <a:gridCol w="4367446">
                  <a:extLst>
                    <a:ext uri="{9D8B030D-6E8A-4147-A177-3AD203B41FA5}">
                      <a16:colId xmlns:a16="http://schemas.microsoft.com/office/drawing/2014/main" xmlns="" val="739113300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xmlns="" val="1139782040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xmlns="" val="1081353324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xmlns="" val="225025972"/>
                    </a:ext>
                  </a:extLst>
                </a:gridCol>
                <a:gridCol w="948872">
                  <a:extLst>
                    <a:ext uri="{9D8B030D-6E8A-4147-A177-3AD203B41FA5}">
                      <a16:colId xmlns:a16="http://schemas.microsoft.com/office/drawing/2014/main" xmlns="" val="891478805"/>
                    </a:ext>
                  </a:extLst>
                </a:gridCol>
                <a:gridCol w="953348">
                  <a:extLst>
                    <a:ext uri="{9D8B030D-6E8A-4147-A177-3AD203B41FA5}">
                      <a16:colId xmlns:a16="http://schemas.microsoft.com/office/drawing/2014/main" xmlns="" val="3582790217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xmlns="" val="3509361054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xmlns="" val="8837304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xmlns="" val="3185749709"/>
                    </a:ext>
                  </a:extLst>
                </a:gridCol>
              </a:tblGrid>
              <a:tr h="3359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sng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Ед. изм.                   (по ОКЕИ)</a:t>
                      </a:r>
                      <a:endParaRPr lang="ru-RU" sz="1200" b="1" i="0" u="sng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22780023"/>
                  </a:ext>
                </a:extLst>
              </a:tr>
              <a:tr h="4000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2027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017280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60845346"/>
                  </a:ext>
                </a:extLst>
              </a:tr>
              <a:tr h="400050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муниципальной программы «Развитие образования в </a:t>
                      </a:r>
                      <a:r>
                        <a:rPr lang="ru-RU" sz="1200" b="1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районе»: Повышение доступности и востребованности качественного образования в </a:t>
                      </a:r>
                      <a:r>
                        <a:rPr lang="ru-RU" sz="1200" b="1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 к 2030 году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234848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  муниципальных общеобразовательных организаций, не получивших аттестат о среднем общем образовании от общего количества выпускников 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19016801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от 3 до 7 лет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25101569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численности населения в возрасте от 5 до 18 лет, охваченного дополнительным образованием, в общей численности населения в возрасте от 5 до 18 лет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45158692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удовлетворенных качеством общего образования от общего количества населения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71216444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7D92A2A-169D-46A2-A2E7-3DAFAA4F9F03}"/>
              </a:ext>
            </a:extLst>
          </p:cNvPr>
          <p:cNvSpPr/>
          <p:nvPr/>
        </p:nvSpPr>
        <p:spPr>
          <a:xfrm>
            <a:off x="234892" y="131964"/>
            <a:ext cx="8992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955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«Развитие образования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муниципальном районе»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7D9E6EBD-059C-4AA6-90AE-D1A80BD6F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480641"/>
              </p:ext>
            </p:extLst>
          </p:nvPr>
        </p:nvGraphicFramePr>
        <p:xfrm>
          <a:off x="268853" y="4783130"/>
          <a:ext cx="11694254" cy="186118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7210361">
                  <a:extLst>
                    <a:ext uri="{9D8B030D-6E8A-4147-A177-3AD203B41FA5}">
                      <a16:colId xmlns:a16="http://schemas.microsoft.com/office/drawing/2014/main" xmlns="" val="856220995"/>
                    </a:ext>
                  </a:extLst>
                </a:gridCol>
                <a:gridCol w="1494631">
                  <a:extLst>
                    <a:ext uri="{9D8B030D-6E8A-4147-A177-3AD203B41FA5}">
                      <a16:colId xmlns:a16="http://schemas.microsoft.com/office/drawing/2014/main" xmlns="" val="3870649467"/>
                    </a:ext>
                  </a:extLst>
                </a:gridCol>
                <a:gridCol w="1494631">
                  <a:extLst>
                    <a:ext uri="{9D8B030D-6E8A-4147-A177-3AD203B41FA5}">
                      <a16:colId xmlns:a16="http://schemas.microsoft.com/office/drawing/2014/main" xmlns="" val="4156858894"/>
                    </a:ext>
                  </a:extLst>
                </a:gridCol>
                <a:gridCol w="1494631">
                  <a:extLst>
                    <a:ext uri="{9D8B030D-6E8A-4147-A177-3AD203B41FA5}">
                      <a16:colId xmlns:a16="http://schemas.microsoft.com/office/drawing/2014/main" xmlns="" val="3034639107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структурных элементов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67043063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"Предоставление дошкольного, общего и дополнительного образования"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1 262 093,0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1 166 034,5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1 172 531,8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66440303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"Муниципальная методическая служба и оказание помощи детям с ОВЗ"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5 930,2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5 882,9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5 517,0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8178004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"Безопасность дорожного движения"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5226858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1 268 123,2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1 172 013,3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1 178 205,1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55580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838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96940C-B356-4322-A31A-8D5DA30BF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352" y="284164"/>
            <a:ext cx="3399759" cy="190337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2CE03E-FBC5-49A9-929D-71BBFD0BB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8825" y="284164"/>
            <a:ext cx="6293054" cy="44472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 «БЮДЖЕТ ДЛЯ ГРАЖДАН»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упрощенная версия бюджетного документа, доступная для широкого круга заинтересованных пользователей. Брошюра разработана для ознакомления граждан с задачами и приоритетными направлениями бюджетной политики, основными условиями формирования и исполнения бюджета Слюдянского муниципального района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 – СМР), источниками доходов бюджета СМР,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 Информация в таком формате публикуется на регулярной основе с 2013 года.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обеспечение прозрачности (открытости) информации о бюджете, публикация ее в понятной, доступной форме в средствах массовой информации;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взаимодействие власти и граждан, общественный контроль;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повышение финансовой грамотности населения.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с брошюрами по бюджету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можете на сайте администрации Слюдянского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B96BCB9-0A52-483C-A63A-20AB98004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089" y="5633245"/>
            <a:ext cx="951363" cy="9513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6558EC-66C2-49A0-9152-3265922B2C8C}"/>
              </a:ext>
            </a:extLst>
          </p:cNvPr>
          <p:cNvSpPr txBox="1"/>
          <p:nvPr/>
        </p:nvSpPr>
        <p:spPr>
          <a:xfrm rot="16200000">
            <a:off x="-2337138" y="2318089"/>
            <a:ext cx="64198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БЮДЖЕТ ДЛЯ </a:t>
            </a:r>
            <a:r>
              <a:rPr lang="ru-RU" sz="66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ГРАЖДАН</a:t>
            </a:r>
            <a:endParaRPr lang="ru-RU" sz="6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Bookman Old Style" panose="020506040505050202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32E650-3F2A-47A7-9790-5F1D3F35F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360" y="1965018"/>
            <a:ext cx="3262238" cy="2312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40B209-2158-4D1F-A22D-4634CF4DE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762" y="3904681"/>
            <a:ext cx="3262238" cy="18152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62785F0-0FEA-4A4E-90AC-4EB4E041C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673" y="4875669"/>
            <a:ext cx="3210411" cy="169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88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D078601-DE1C-49AB-B759-CB84F5C45A1C}"/>
              </a:ext>
            </a:extLst>
          </p:cNvPr>
          <p:cNvSpPr/>
          <p:nvPr/>
        </p:nvSpPr>
        <p:spPr>
          <a:xfrm>
            <a:off x="7818539" y="5108821"/>
            <a:ext cx="4121035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акций и мероприятий с целью информирования по вопросам безопасности дорожного движения.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8B080D2-299C-4D3A-A84C-8184AD3C0CCA}"/>
              </a:ext>
            </a:extLst>
          </p:cNvPr>
          <p:cNvSpPr/>
          <p:nvPr/>
        </p:nvSpPr>
        <p:spPr>
          <a:xfrm>
            <a:off x="193703" y="169688"/>
            <a:ext cx="912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955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«Развитие образования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муниципальном районе»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1137C57-F78E-4717-9F70-CCB6BABD4985}"/>
              </a:ext>
            </a:extLst>
          </p:cNvPr>
          <p:cNvSpPr/>
          <p:nvPr/>
        </p:nvSpPr>
        <p:spPr>
          <a:xfrm>
            <a:off x="193703" y="11028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C3C60A3-BD1D-4BEF-8674-B73F75A90216}"/>
              </a:ext>
            </a:extLst>
          </p:cNvPr>
          <p:cNvSpPr/>
          <p:nvPr/>
        </p:nvSpPr>
        <p:spPr>
          <a:xfrm>
            <a:off x="193703" y="1851344"/>
            <a:ext cx="439507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увеличить число образовательных организаций, осуществляющих образовательную деятельность, приведенных в нормативное техническое состояние, что обеспечит возможность получать качественное образование в условиях, отвечающих современным требованиям</a:t>
            </a:r>
            <a:endParaRPr lang="ru-RU" sz="16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C015660-51CB-4DFF-9A45-CC15FA66D5CB}"/>
              </a:ext>
            </a:extLst>
          </p:cNvPr>
          <p:cNvSpPr/>
          <p:nvPr/>
        </p:nvSpPr>
        <p:spPr>
          <a:xfrm>
            <a:off x="5927463" y="4095635"/>
            <a:ext cx="6096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приведение в нормативное техническое состояние зданий (обособленных помещений) общеобразовательных организаций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A9F4939-531C-48C0-89C4-DBB49D808AEA}"/>
              </a:ext>
            </a:extLst>
          </p:cNvPr>
          <p:cNvSpPr/>
          <p:nvPr/>
        </p:nvSpPr>
        <p:spPr>
          <a:xfrm>
            <a:off x="5002633" y="1863017"/>
            <a:ext cx="7111069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 для повышения гражданской ответственности за судьбу страны, повышения уровня консолидации общества для решения задач обеспечения национальной безопасности и устойчивого развития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района, укрепления чувства сопричастности граждан к великой истории и культуре России, обеспечения преемственности поколений россиян, воспитания гражданина, любящего свою Родину и семью, имеющего активную жизненную позицию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E5CAE74-64D3-4760-89D2-F8D478D8FAD4}"/>
              </a:ext>
            </a:extLst>
          </p:cNvPr>
          <p:cNvSpPr/>
          <p:nvPr/>
        </p:nvSpPr>
        <p:spPr>
          <a:xfrm>
            <a:off x="193702" y="5108821"/>
            <a:ext cx="7423501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образовательных организациях создание условий для реализации образовательных программ дошкольного образования, начального общего, основного общего и среднего общего образования, разработанных в соответствии с обновленными федеральными государственными образовательными стандартами, обеспечения дополнительного образования детей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59328E1-D7E6-4E6F-823D-74FD3B248743}"/>
              </a:ext>
            </a:extLst>
          </p:cNvPr>
          <p:cNvSpPr/>
          <p:nvPr/>
        </p:nvSpPr>
        <p:spPr>
          <a:xfrm>
            <a:off x="193703" y="3972525"/>
            <a:ext cx="552758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условий, благоприятно влияющих на целостное развитие личности детей, содействующих развитию способностей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2680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AF68567-53B3-43F4-A0C3-FE0BC7EFF386}"/>
              </a:ext>
            </a:extLst>
          </p:cNvPr>
          <p:cNvSpPr/>
          <p:nvPr/>
        </p:nvSpPr>
        <p:spPr>
          <a:xfrm>
            <a:off x="120242" y="89749"/>
            <a:ext cx="9208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системы гражданской обороны, защиты населения и территории от чрезвычайных ситуаций и обеспечения пожарной безопасности на территории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pic>
        <p:nvPicPr>
          <p:cNvPr id="6146" name="Picture 2" descr="https://vki4.okcdn.ru/i?r=BYCB6ChSgrN_ue8jwWXbvkrgFbFZWDF1LPd_sZzbp9OU8Lvl-hK4HFjJ8UjbVUPQDhUdUeo8SMwCF5roVH6LzkPVw8gj44mqCFWagkABuWLEoYOFhw2c9T97i2C5OwJY9_VVFxJJ-wi1xS18CwDksPMT_lyB0AZTSXCrqWUQ9ZPhfcI">
            <a:extLst>
              <a:ext uri="{FF2B5EF4-FFF2-40B4-BE49-F238E27FC236}">
                <a16:creationId xmlns:a16="http://schemas.microsoft.com/office/drawing/2014/main" xmlns="" id="{AB826035-476D-4670-A0FB-808931F74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2" y="1659409"/>
            <a:ext cx="3404882" cy="34048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vki4.okcdn.ru/i?r=BYCB6ChSgrN_ue8jwWXbvkrgFaA9ZlwYAhL9xuJs-YNlFm-K7LdaC1PZFzwmclqiMfo6Ueo8SMwCF5roVH6LzkPVw8gj44mqCFWagkABuWLEoYOFhw2c9T97i2C5OwJY9_VVFxJJ-wi1xS18CwDksPMT_lyB0AZTSXCrqWUQ9ZPhfcI">
            <a:extLst>
              <a:ext uri="{FF2B5EF4-FFF2-40B4-BE49-F238E27FC236}">
                <a16:creationId xmlns:a16="http://schemas.microsoft.com/office/drawing/2014/main" xmlns="" id="{06DEACCA-9ECE-4E81-B536-AB7058A42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346" y="1442907"/>
            <a:ext cx="2870363" cy="19126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vki4.okcdn.ru/i?r=BYCB6ChSgrN_ue8jwWXbvkrgFXBAQMIQcGL-4TNDLFzIGJcvzcOJ8kzR-7vAx_k20fJeUeo8SMwCF5roVH6LzkPVw8gj44mqCFWagkABuWLEoYOFhw2c9T97i2C5OwJY9_VVFxJJ-wi1xS18CwDksPMT_lyB0AZTSXCrqWUQ9ZPhfcI">
            <a:extLst>
              <a:ext uri="{FF2B5EF4-FFF2-40B4-BE49-F238E27FC236}">
                <a16:creationId xmlns:a16="http://schemas.microsoft.com/office/drawing/2014/main" xmlns="" id="{6C9AD743-6B50-4AC9-9612-673D343FB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2" y="5187619"/>
            <a:ext cx="1534296" cy="159286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vki4.okcdn.ru/i?r=BYCB6ChSgrN_ue8jwWXbvkrgFbjtmo6Slhh-cMUEOoSUIU8oEyWetREH3me-wCm_ix0yUeo8SMwCF5roVH6LzkPVw8gj44mqCFWagkABuWLEoYOFhw2c9T97i2C5OwJY9_VVFxJJ-wi1xS18CwDksPMT_lyB0AZTSXCrqWUQ9ZPhfcI">
            <a:extLst>
              <a:ext uri="{FF2B5EF4-FFF2-40B4-BE49-F238E27FC236}">
                <a16:creationId xmlns:a16="http://schemas.microsoft.com/office/drawing/2014/main" xmlns="" id="{D114F9DC-B2DE-4A1B-8C2C-31CFDFF8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345" y="3498733"/>
            <a:ext cx="2870363" cy="326951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vki4.okcdn.ru/i?r=BYCB6ChSgrN_ue8jwWXbvkrgFWtaXf3-PUh2MbtvnMYHbUOTOVJZzo7oyYdw7XStzlTZUeo8SMwCF5roVH6LzkPVw8gj44mqCFWagkABuWLEoYOFhw2c9T97i2C5OwJY9_VVFxJJ-wi1xS18CwDksPMT_lyB0AZTSXCrqWUQ9ZPhfcI">
            <a:extLst>
              <a:ext uri="{FF2B5EF4-FFF2-40B4-BE49-F238E27FC236}">
                <a16:creationId xmlns:a16="http://schemas.microsoft.com/office/drawing/2014/main" xmlns="" id="{AFB4F4B0-E2E1-435A-A2D1-7814A56F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06" y="5064291"/>
            <a:ext cx="1714589" cy="16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EA2879D-78A6-4FFD-9DB2-DF8AE903EA35}"/>
              </a:ext>
            </a:extLst>
          </p:cNvPr>
          <p:cNvSpPr/>
          <p:nvPr/>
        </p:nvSpPr>
        <p:spPr>
          <a:xfrm>
            <a:off x="3541583" y="1634335"/>
            <a:ext cx="54430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Повышение уровня защищенности населения, материальных и культурных ценностей от опасностей, возникающих при военных конфликтах или вследствие этих конфликтов, а также при угрозе или возникновении чрезвычайных ситуаций на территории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xmlns="" id="{1BFFA224-531B-4D47-8B8C-EF31B5E3DD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9084746"/>
              </p:ext>
            </p:extLst>
          </p:nvPr>
        </p:nvGraphicFramePr>
        <p:xfrm>
          <a:off x="3666092" y="3095539"/>
          <a:ext cx="5172685" cy="3592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99791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20A0345-7AAD-4B86-AF69-34A2F7DB47E2}"/>
              </a:ext>
            </a:extLst>
          </p:cNvPr>
          <p:cNvSpPr/>
          <p:nvPr/>
        </p:nvSpPr>
        <p:spPr>
          <a:xfrm>
            <a:off x="120242" y="89749"/>
            <a:ext cx="9208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системы гражданской обороны, защиты населения и территории от чрезвычайных ситуаций и обеспечения пожарной безопасности на территории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ECCCC2F6-5676-4098-8252-28D1527E6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365579"/>
              </p:ext>
            </p:extLst>
          </p:nvPr>
        </p:nvGraphicFramePr>
        <p:xfrm>
          <a:off x="201910" y="1810411"/>
          <a:ext cx="11788180" cy="281953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826033">
                  <a:extLst>
                    <a:ext uri="{9D8B030D-6E8A-4147-A177-3AD203B41FA5}">
                      <a16:colId xmlns:a16="http://schemas.microsoft.com/office/drawing/2014/main" xmlns="" val="1115104594"/>
                    </a:ext>
                  </a:extLst>
                </a:gridCol>
                <a:gridCol w="3527850">
                  <a:extLst>
                    <a:ext uri="{9D8B030D-6E8A-4147-A177-3AD203B41FA5}">
                      <a16:colId xmlns:a16="http://schemas.microsoft.com/office/drawing/2014/main" xmlns="" val="672100095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xmlns="" val="2293283226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xmlns="" val="4105975824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xmlns="" val="2073030144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xmlns="" val="1549571462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xmlns="" val="1807018381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xmlns="" val="138549142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xmlns="" val="3465531074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xmlns="" val="4085867514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xmlns="" val="3686612023"/>
                    </a:ext>
                  </a:extLst>
                </a:gridCol>
              </a:tblGrid>
              <a:tr h="2677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sng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Единица измерения (по ОКЕИ)</a:t>
                      </a:r>
                      <a:endParaRPr lang="ru-RU" sz="1200" b="1" i="0" u="sng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2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22999121"/>
                  </a:ext>
                </a:extLst>
              </a:tr>
              <a:tr h="3195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5556037"/>
                  </a:ext>
                </a:extLst>
              </a:tr>
              <a:tr h="1764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70942251"/>
                  </a:ext>
                </a:extLst>
              </a:tr>
              <a:tr h="679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зарегистрированных пожаров в границах муниципального района за границами городских и сельских населенных пунктов по отношению к предыдущему году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64350"/>
                  </a:ext>
                </a:extLst>
              </a:tr>
              <a:tr h="512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населения муниципального района автоматизированной системой централизованного оповещения населения 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4187224"/>
                  </a:ext>
                </a:extLst>
              </a:tr>
              <a:tr h="679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исполнения мероприятий в области гражданской обороны, защите населения и территорий от чрезвычайных ситуаций, от общего количества мероприятий Плана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9492435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DC5DE022-8EE9-4C2C-A562-4BDF9A2BC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35123"/>
              </p:ext>
            </p:extLst>
          </p:nvPr>
        </p:nvGraphicFramePr>
        <p:xfrm>
          <a:off x="191303" y="4916591"/>
          <a:ext cx="11788181" cy="185166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8506490">
                  <a:extLst>
                    <a:ext uri="{9D8B030D-6E8A-4147-A177-3AD203B41FA5}">
                      <a16:colId xmlns:a16="http://schemas.microsoft.com/office/drawing/2014/main" xmlns="" val="966827053"/>
                    </a:ext>
                  </a:extLst>
                </a:gridCol>
                <a:gridCol w="1093897">
                  <a:extLst>
                    <a:ext uri="{9D8B030D-6E8A-4147-A177-3AD203B41FA5}">
                      <a16:colId xmlns:a16="http://schemas.microsoft.com/office/drawing/2014/main" xmlns="" val="1291851430"/>
                    </a:ext>
                  </a:extLst>
                </a:gridCol>
                <a:gridCol w="1093897">
                  <a:extLst>
                    <a:ext uri="{9D8B030D-6E8A-4147-A177-3AD203B41FA5}">
                      <a16:colId xmlns:a16="http://schemas.microsoft.com/office/drawing/2014/main" xmlns="" val="2818175914"/>
                    </a:ext>
                  </a:extLst>
                </a:gridCol>
                <a:gridCol w="1093897">
                  <a:extLst>
                    <a:ext uri="{9D8B030D-6E8A-4147-A177-3AD203B41FA5}">
                      <a16:colId xmlns:a16="http://schemas.microsoft.com/office/drawing/2014/main" xmlns="" val="1886398029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097870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"Защита населения и территории от чрезвычайных ситуаций природного и техногенного характера, обеспечение пожарной безопасности и совершенствование системы гражданской обороны»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854,90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934,90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881,90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41330444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"Управление развитием в области по делам гражданской обороны и чрезвычайным ситуациям"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17 187,40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16 970,80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11 184,20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83907046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18 042,30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17 905,70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12 066,10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750509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345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0B59AE2-0CD0-4C83-854A-A7CB89652F37}"/>
              </a:ext>
            </a:extLst>
          </p:cNvPr>
          <p:cNvSpPr/>
          <p:nvPr/>
        </p:nvSpPr>
        <p:spPr>
          <a:xfrm>
            <a:off x="120242" y="89749"/>
            <a:ext cx="9208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системы гражданской обороны, защиты населения и территории от чрезвычайных ситуаций и обеспечения пожарной безопасности на территории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4327977-5C83-41CA-B621-31804C7CBED1}"/>
              </a:ext>
            </a:extLst>
          </p:cNvPr>
          <p:cNvSpPr/>
          <p:nvPr/>
        </p:nvSpPr>
        <p:spPr>
          <a:xfrm>
            <a:off x="120242" y="16594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EC597F2-195D-45FB-AD80-69D0506BA7DD}"/>
              </a:ext>
            </a:extLst>
          </p:cNvPr>
          <p:cNvSpPr/>
          <p:nvPr/>
        </p:nvSpPr>
        <p:spPr>
          <a:xfrm>
            <a:off x="120242" y="2575866"/>
            <a:ext cx="4709621" cy="2062103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Выполнение мер по снижению возможных потерь и ущерба, уменьшению масштабов чрезвычайных ситуаций.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Созданы условия для обеспечения безопасной жизнедеятельности населения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Обеспечено своевременное информирование и оповещение населения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A1D683D-D177-4BD8-816A-2D337B0DE598}"/>
              </a:ext>
            </a:extLst>
          </p:cNvPr>
          <p:cNvSpPr/>
          <p:nvPr/>
        </p:nvSpPr>
        <p:spPr>
          <a:xfrm>
            <a:off x="163718" y="5031206"/>
            <a:ext cx="11864564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Устойчивое повседневное функционирование МКУ «Управление по делам гражданской обороны, чрезвычайных ситуаций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района», выполнение комплекса мероприятий, предусмотренного Уставом МКУ  «Управление по делам гражданской обороны, чрезвычайных ситуаций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района», направленных на реализацию полномочий по защите населения и территорий от чрезвычайных ситуаций, гражданской обороне и пожарной безопасности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364BE6D-A4DC-4CCC-9E80-172DD3CF1C65}"/>
              </a:ext>
            </a:extLst>
          </p:cNvPr>
          <p:cNvSpPr/>
          <p:nvPr/>
        </p:nvSpPr>
        <p:spPr>
          <a:xfrm>
            <a:off x="4980179" y="2452756"/>
            <a:ext cx="4059045" cy="230832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Сформирована, отвечающая современным требованиям нормативно-правовая база в области гражданской обороны.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Оптимизирована, с учетом современных угроз, обстановки, система мероприятий по защите населения, материальных и культурных ценностей от опасностей, возникающих при военных конфликтах и чрезвычайных ситуациях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4FBA30A-8221-4F3D-B439-B6685F08C7FB}"/>
              </a:ext>
            </a:extLst>
          </p:cNvPr>
          <p:cNvSpPr/>
          <p:nvPr/>
        </p:nvSpPr>
        <p:spPr>
          <a:xfrm>
            <a:off x="9189540" y="2305740"/>
            <a:ext cx="2769672" cy="255454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Приняты меры к снижению  риска возникновения пожаров. Обеспечено выполнение мер по противопожарной профилактике территории; 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Сформирован среди населения высокий уровень культуры противопожарной безопасности;</a:t>
            </a:r>
          </a:p>
        </p:txBody>
      </p:sp>
    </p:spTree>
    <p:extLst>
      <p:ext uri="{BB962C8B-B14F-4D97-AF65-F5344CB8AC3E}">
        <p14:creationId xmlns:p14="http://schemas.microsoft.com/office/powerpoint/2010/main" val="4140195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D88A7F0-1234-4417-9ED7-61D1AD990303}"/>
              </a:ext>
            </a:extLst>
          </p:cNvPr>
          <p:cNvSpPr/>
          <p:nvPr/>
        </p:nvSpPr>
        <p:spPr>
          <a:xfrm>
            <a:off x="111852" y="85636"/>
            <a:ext cx="92167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культуры, физической культуры, спорта и молодежной политики, досуга и отдыха детей в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3BBE921-88FE-443D-B752-0FDB63F50557}"/>
              </a:ext>
            </a:extLst>
          </p:cNvPr>
          <p:cNvSpPr/>
          <p:nvPr/>
        </p:nvSpPr>
        <p:spPr>
          <a:xfrm>
            <a:off x="111852" y="1285965"/>
            <a:ext cx="119682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Цели: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-развитие культурного потенциала каждого жителя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характеризующееся сохранением уровня удовлетворенности населения качеством предоставляемых услуг в сфере культуры – 100 % к 2030 году;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-развитие гармонично развитой личности, развитие читательской активности посредством повышения охвата библиотечным обслуживанием  не менее 40 % населения к 2030 году;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-реализация потенциала каждого жителя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развитие его талантов, воспитание социально-ответственной личности посредством повышения доли молодых людей, привлеченных к участию в молодёжных проектах, программах, мероприятиях до 75% к 2030 году;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-укрепление здоровья жителей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характеризующееся повышением доли людей, систематически занимающихся физической культурой и спортом свыше 70% к 2030 году;</a:t>
            </a: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укрепление здоровья и формирование здорового образа жизни детей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 посредством увеличения охвата детей, вовлеченных в организованные формы отдыха в летний период до 80% к 2030 году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EA12BA04-B9D1-471A-8DD7-8429187436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1555338"/>
              </p:ext>
            </p:extLst>
          </p:nvPr>
        </p:nvGraphicFramePr>
        <p:xfrm>
          <a:off x="3238255" y="4098725"/>
          <a:ext cx="5385628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6442D6-10EC-4D95-97D5-AF898BF03F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740" t="332" r="16267" b="334"/>
          <a:stretch/>
        </p:blipFill>
        <p:spPr>
          <a:xfrm>
            <a:off x="201337" y="3963621"/>
            <a:ext cx="2902590" cy="2808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194" name="Picture 2" descr="https://sun9-14.userapi.com/impg/c857220/v857220472/fe844/1WScBsiProM.jpg?size=1600x1432&amp;quality=96&amp;sign=3e2e9fcbdf613affa5599689f0b75cb3&amp;type=album">
            <a:extLst>
              <a:ext uri="{FF2B5EF4-FFF2-40B4-BE49-F238E27FC236}">
                <a16:creationId xmlns:a16="http://schemas.microsoft.com/office/drawing/2014/main" xmlns="" id="{C5726257-206B-4E14-8E29-29B5529AD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976" y="3770130"/>
            <a:ext cx="1649506" cy="120032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icture background">
            <a:extLst>
              <a:ext uri="{FF2B5EF4-FFF2-40B4-BE49-F238E27FC236}">
                <a16:creationId xmlns:a16="http://schemas.microsoft.com/office/drawing/2014/main" xmlns="" id="{FE37F8AD-A7A5-4A53-9B67-3098DCD64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803" y="5070190"/>
            <a:ext cx="3114978" cy="170217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670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AD7E783-6B00-43E8-BD37-C02D8E591096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культуры, физической культуры, спорта и молодежной политики, досуга и отдыха детей в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285165A1-B60E-4191-9055-1BD4DB7FA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086351"/>
              </p:ext>
            </p:extLst>
          </p:nvPr>
        </p:nvGraphicFramePr>
        <p:xfrm>
          <a:off x="143435" y="919027"/>
          <a:ext cx="11936712" cy="257876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88144">
                  <a:extLst>
                    <a:ext uri="{9D8B030D-6E8A-4147-A177-3AD203B41FA5}">
                      <a16:colId xmlns:a16="http://schemas.microsoft.com/office/drawing/2014/main" xmlns="" val="2727130390"/>
                    </a:ext>
                  </a:extLst>
                </a:gridCol>
                <a:gridCol w="5766354">
                  <a:extLst>
                    <a:ext uri="{9D8B030D-6E8A-4147-A177-3AD203B41FA5}">
                      <a16:colId xmlns:a16="http://schemas.microsoft.com/office/drawing/2014/main" xmlns="" val="3403362206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xmlns="" val="4238846722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xmlns="" val="1683036123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xmlns="" val="4214190361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xmlns="" val="2511611624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xmlns="" val="3249576959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xmlns="" val="2216220599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xmlns="" val="2659084590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xmlns="" val="304278644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xmlns="" val="3270051321"/>
                    </a:ext>
                  </a:extLst>
                </a:gridCol>
              </a:tblGrid>
              <a:tr h="125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sng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Единица измерения                   (по ОКЕИ)</a:t>
                      </a:r>
                      <a:endParaRPr lang="ru-RU" sz="1100" b="1" i="0" u="sng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9331626"/>
                  </a:ext>
                </a:extLst>
              </a:tr>
              <a:tr h="4834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1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3975117337"/>
                  </a:ext>
                </a:extLst>
              </a:tr>
              <a:tr h="125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2833137564"/>
                  </a:ext>
                </a:extLst>
              </a:tr>
              <a:tr h="190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населения качеством предоставляемых услуг в сфере культуры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1385141797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охваченного библиотечным обслуживанием, от общего количества жителей Слюдянского муниципального района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1702522096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молодых людей, привлеченных к участию в молодёжных проектах, программах, мероприятиях от общего количество молодёжи Слюдянского муниципального района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2840653009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людей, систематически занимающихся физической культурой и спортом, в т.ч. лиц с ОВЗ, от общего количества жителей Слюдянского муниципального района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1687986139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детей, вовлеченных в организованные формы отдыха в летний период, от общего количества несовершеннолетних, проживающих в Слюдянском муниципальном районе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417184953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C338FF49-B5A7-428B-8A88-C6996EFA1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948323"/>
              </p:ext>
            </p:extLst>
          </p:nvPr>
        </p:nvGraphicFramePr>
        <p:xfrm>
          <a:off x="143435" y="3752170"/>
          <a:ext cx="4371195" cy="301405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408075">
                  <a:extLst>
                    <a:ext uri="{9D8B030D-6E8A-4147-A177-3AD203B41FA5}">
                      <a16:colId xmlns:a16="http://schemas.microsoft.com/office/drawing/2014/main" xmlns="" val="3368092702"/>
                    </a:ext>
                  </a:extLst>
                </a:gridCol>
                <a:gridCol w="654373">
                  <a:extLst>
                    <a:ext uri="{9D8B030D-6E8A-4147-A177-3AD203B41FA5}">
                      <a16:colId xmlns:a16="http://schemas.microsoft.com/office/drawing/2014/main" xmlns="" val="2230388753"/>
                    </a:ext>
                  </a:extLst>
                </a:gridCol>
                <a:gridCol w="644889">
                  <a:extLst>
                    <a:ext uri="{9D8B030D-6E8A-4147-A177-3AD203B41FA5}">
                      <a16:colId xmlns:a16="http://schemas.microsoft.com/office/drawing/2014/main" xmlns="" val="990949348"/>
                    </a:ext>
                  </a:extLst>
                </a:gridCol>
                <a:gridCol w="663858">
                  <a:extLst>
                    <a:ext uri="{9D8B030D-6E8A-4147-A177-3AD203B41FA5}">
                      <a16:colId xmlns:a16="http://schemas.microsoft.com/office/drawing/2014/main" xmlns="" val="2555512179"/>
                    </a:ext>
                  </a:extLst>
                </a:gridCol>
              </a:tblGrid>
              <a:tr h="317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80797159"/>
                  </a:ext>
                </a:extLst>
              </a:tr>
              <a:tr h="4720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"Развитие культуры"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12 593,7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12 418,0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11 919,2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69484289"/>
                  </a:ext>
                </a:extLst>
              </a:tr>
              <a:tr h="4720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"Обеспечение функционирования библиотек"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26 817,2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26 401,9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25 209,8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701884436"/>
                  </a:ext>
                </a:extLst>
              </a:tr>
              <a:tr h="4720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"Молодежная политика"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976442861"/>
                  </a:ext>
                </a:extLst>
              </a:tr>
              <a:tr h="4720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"Физическая культура"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417465426"/>
                  </a:ext>
                </a:extLst>
              </a:tr>
              <a:tr h="4720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5. "Досуг и отдых детей"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8 438,2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8 366,9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8 088,6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07180073"/>
                  </a:ext>
                </a:extLst>
              </a:tr>
              <a:tr h="16272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50 949,1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50 286,8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48 317,6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750205426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63A6E98-DDED-4CA3-89C0-71D579F75D2D}"/>
              </a:ext>
            </a:extLst>
          </p:cNvPr>
          <p:cNvSpPr/>
          <p:nvPr/>
        </p:nvSpPr>
        <p:spPr>
          <a:xfrm>
            <a:off x="4780990" y="358603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4BCCE63-CBA3-4F0C-BFB5-7548719ABCAB}"/>
              </a:ext>
            </a:extLst>
          </p:cNvPr>
          <p:cNvSpPr/>
          <p:nvPr/>
        </p:nvSpPr>
        <p:spPr>
          <a:xfrm>
            <a:off x="4628589" y="4170805"/>
            <a:ext cx="5086911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уровня удовлетворенности качеством предоставления муниципальных услуг в сфере культуры посредством предоставления муниципального задания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D300ECD-B66E-4DB8-9FC2-CFC3FF7BD6E3}"/>
              </a:ext>
            </a:extLst>
          </p:cNvPr>
          <p:cNvSpPr/>
          <p:nvPr/>
        </p:nvSpPr>
        <p:spPr>
          <a:xfrm>
            <a:off x="4629372" y="4958256"/>
            <a:ext cx="5086128" cy="523220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охвата библиотечным обслуживанием посредством предоставления муниципального задания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A680EE7-5042-4873-AFFF-48FBE619C4D7}"/>
              </a:ext>
            </a:extLst>
          </p:cNvPr>
          <p:cNvSpPr/>
          <p:nvPr/>
        </p:nvSpPr>
        <p:spPr>
          <a:xfrm>
            <a:off x="4628589" y="5536142"/>
            <a:ext cx="5086128" cy="52322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охвата детей, вовлеченных в организованные формы отдыха в летний период 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B96B11A-E1A5-4DFD-BE77-A6FA4F839C37}"/>
              </a:ext>
            </a:extLst>
          </p:cNvPr>
          <p:cNvSpPr/>
          <p:nvPr/>
        </p:nvSpPr>
        <p:spPr>
          <a:xfrm>
            <a:off x="4628589" y="6117159"/>
            <a:ext cx="5086128" cy="523220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доли людей, систематически занимающихся физической культурой и спортом, в т.ч. лиц с ОВЗ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F4427B2-C26D-489B-A564-9D00ABC97EC6}"/>
              </a:ext>
            </a:extLst>
          </p:cNvPr>
          <p:cNvSpPr/>
          <p:nvPr/>
        </p:nvSpPr>
        <p:spPr>
          <a:xfrm>
            <a:off x="9828676" y="3962723"/>
            <a:ext cx="2190413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количества организованных и проведенных мероприятий, в т.ч. направленных на развитие патриотизма и ЗОЖ  в молодёжной среде; повышение количества добровольческих организаций, объединений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87241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641D14B-812B-4E1D-9FDC-5D433E6C6A4E}"/>
              </a:ext>
            </a:extLst>
          </p:cNvPr>
          <p:cNvSpPr/>
          <p:nvPr/>
        </p:nvSpPr>
        <p:spPr>
          <a:xfrm>
            <a:off x="134471" y="0"/>
            <a:ext cx="9197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"Социальная поддержка населения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5C53C604-FBD5-470C-8ED1-9E4BF49FD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504234"/>
              </p:ext>
            </p:extLst>
          </p:nvPr>
        </p:nvGraphicFramePr>
        <p:xfrm>
          <a:off x="134471" y="830997"/>
          <a:ext cx="6302188" cy="59328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02188">
                  <a:extLst>
                    <a:ext uri="{9D8B030D-6E8A-4147-A177-3AD203B41FA5}">
                      <a16:colId xmlns:a16="http://schemas.microsoft.com/office/drawing/2014/main" xmlns="" val="3045842885"/>
                    </a:ext>
                  </a:extLst>
                </a:gridCol>
              </a:tblGrid>
              <a:tr h="5821686">
                <a:tc>
                  <a:txBody>
                    <a:bodyPr/>
                    <a:lstStyle/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Цели: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Повышение доступности жилья, обеспечение безопасных и комфортных условий для молодых граждан, проживающих в сельской местности к 2030 году, характеризующейся ежегодным обеспечением жильем не менее 1 семьи.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Обеспечение реализации публичных обязательств к 2030 году до 50% от потребности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Обеспечение к 2030 году социальной поддержки граждан, основанной на принципах адресности и нуждаемости, направленной на решение задач, связанных с повышением благосостояния населения в количестве не менее 300 человек к 2030 году»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Обеспечение питанием отдельных категорий детей к 2030 году до 800 чел.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Создание условий для поддержки СОНКО посредством ежегодной поддержки 2-х СОНКО до 2030 года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Профилактика социально значимых заболеваний и повышение мотивации граждан к ведению здорового образа жизни характеризующейся долей граждан, ведущих ЗОЖ не менее 65% от людей в группе риска и 100% участие в проведении мероприятий к 2030 году.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Предупреждение криминогенности среди детей и подростков и их социальная реабилитация в современном обществе, снижение уровня подростковой преступности на территории </a:t>
                      </a:r>
                      <a:r>
                        <a:rPr lang="ru-RU" sz="1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 к 2030 году.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Увеличение доли доступности объектов для инвалидов и маломобильных групп населения в сфере образования к 2030 году до 80%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58" marR="19358" marT="31847" marB="318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1947"/>
                  </a:ext>
                </a:extLst>
              </a:tr>
            </a:tbl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C25AEA81-8F65-4964-A4EC-8A26D58F59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4554968"/>
              </p:ext>
            </p:extLst>
          </p:nvPr>
        </p:nvGraphicFramePr>
        <p:xfrm>
          <a:off x="6639445" y="1040333"/>
          <a:ext cx="5385628" cy="5514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0965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991DFF6-F56E-4CC5-A107-4191E3ECF164}"/>
              </a:ext>
            </a:extLst>
          </p:cNvPr>
          <p:cNvSpPr/>
          <p:nvPr/>
        </p:nvSpPr>
        <p:spPr>
          <a:xfrm>
            <a:off x="134471" y="0"/>
            <a:ext cx="9197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"Социальная поддержка населения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F6AE3A24-3B5A-490D-95D1-A281E3638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945103"/>
              </p:ext>
            </p:extLst>
          </p:nvPr>
        </p:nvGraphicFramePr>
        <p:xfrm>
          <a:off x="134471" y="992366"/>
          <a:ext cx="11923059" cy="557578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76517">
                  <a:extLst>
                    <a:ext uri="{9D8B030D-6E8A-4147-A177-3AD203B41FA5}">
                      <a16:colId xmlns:a16="http://schemas.microsoft.com/office/drawing/2014/main" xmlns="" val="3263989997"/>
                    </a:ext>
                  </a:extLst>
                </a:gridCol>
                <a:gridCol w="7485530">
                  <a:extLst>
                    <a:ext uri="{9D8B030D-6E8A-4147-A177-3AD203B41FA5}">
                      <a16:colId xmlns:a16="http://schemas.microsoft.com/office/drawing/2014/main" xmlns="" val="2870593545"/>
                    </a:ext>
                  </a:extLst>
                </a:gridCol>
                <a:gridCol w="502023">
                  <a:extLst>
                    <a:ext uri="{9D8B030D-6E8A-4147-A177-3AD203B41FA5}">
                      <a16:colId xmlns:a16="http://schemas.microsoft.com/office/drawing/2014/main" xmlns="" val="2420981313"/>
                    </a:ext>
                  </a:extLst>
                </a:gridCol>
                <a:gridCol w="403412">
                  <a:extLst>
                    <a:ext uri="{9D8B030D-6E8A-4147-A177-3AD203B41FA5}">
                      <a16:colId xmlns:a16="http://schemas.microsoft.com/office/drawing/2014/main" xmlns="" val="1572061600"/>
                    </a:ext>
                  </a:extLst>
                </a:gridCol>
                <a:gridCol w="421341">
                  <a:extLst>
                    <a:ext uri="{9D8B030D-6E8A-4147-A177-3AD203B41FA5}">
                      <a16:colId xmlns:a16="http://schemas.microsoft.com/office/drawing/2014/main" xmlns="" val="1222429252"/>
                    </a:ext>
                  </a:extLst>
                </a:gridCol>
                <a:gridCol w="412377">
                  <a:extLst>
                    <a:ext uri="{9D8B030D-6E8A-4147-A177-3AD203B41FA5}">
                      <a16:colId xmlns:a16="http://schemas.microsoft.com/office/drawing/2014/main" xmlns="" val="254923447"/>
                    </a:ext>
                  </a:extLst>
                </a:gridCol>
                <a:gridCol w="502023">
                  <a:extLst>
                    <a:ext uri="{9D8B030D-6E8A-4147-A177-3AD203B41FA5}">
                      <a16:colId xmlns:a16="http://schemas.microsoft.com/office/drawing/2014/main" xmlns="" val="52425636"/>
                    </a:ext>
                  </a:extLst>
                </a:gridCol>
                <a:gridCol w="430306">
                  <a:extLst>
                    <a:ext uri="{9D8B030D-6E8A-4147-A177-3AD203B41FA5}">
                      <a16:colId xmlns:a16="http://schemas.microsoft.com/office/drawing/2014/main" xmlns="" val="1624795213"/>
                    </a:ext>
                  </a:extLst>
                </a:gridCol>
                <a:gridCol w="466165">
                  <a:extLst>
                    <a:ext uri="{9D8B030D-6E8A-4147-A177-3AD203B41FA5}">
                      <a16:colId xmlns:a16="http://schemas.microsoft.com/office/drawing/2014/main" xmlns="" val="272797664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1632960253"/>
                    </a:ext>
                  </a:extLst>
                </a:gridCol>
                <a:gridCol w="466165">
                  <a:extLst>
                    <a:ext uri="{9D8B030D-6E8A-4147-A177-3AD203B41FA5}">
                      <a16:colId xmlns:a16="http://schemas.microsoft.com/office/drawing/2014/main" xmlns="" val="542381434"/>
                    </a:ext>
                  </a:extLst>
                </a:gridCol>
              </a:tblGrid>
              <a:tr h="2288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2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sng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Единица измерения                   (по ОКЕИ)</a:t>
                      </a:r>
                      <a:endParaRPr lang="ru-RU" sz="1200" b="0" i="0" u="sng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83438216"/>
                  </a:ext>
                </a:extLst>
              </a:tr>
              <a:tr h="4496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значе-ние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год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 год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xmlns="" val="2325427213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xmlns="" val="4093117909"/>
                  </a:ext>
                </a:extLst>
              </a:tr>
              <a:tr h="341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молодых семей, получивших свидетельства о праве на получение социальной выплаты на приобретение (строительство) жилого помещения, от общего количества молодых семей – участников областной программы «Молодым семьям – доступное жилье»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xmlns="" val="2478100047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Почетных граждан Слюдянского муниципального района, получивших меру социальной поддержки от общего количества Почетных граждан Слюдянского района</a:t>
                      </a:r>
                      <a:endParaRPr lang="ru-RU" sz="12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xmlns="" val="537260553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привлеченных медицинских работников от потребности в медицинских организациях подведомственных министерству здравоохранения, расположенных на территории Слюдянского муниципального района</a:t>
                      </a:r>
                      <a:endParaRPr lang="ru-RU" sz="12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xmlns="" val="2978010735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молодых специалистов из числа педагогических работников в возрасте до 30 лет, обратившихся за получением выплаты от потребности </a:t>
                      </a:r>
                      <a:endParaRPr lang="ru-RU" sz="12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xmlns="" val="2206073357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граждан, получивших адресную поддержку</a:t>
                      </a:r>
                      <a:endParaRPr lang="ru-RU" sz="12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xmlns="" val="2143008686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(многодетных и малоимущих семей) в образовательных организациях, обеспеченных питанием от общего количества обратившихся за его получением  </a:t>
                      </a:r>
                      <a:endParaRPr lang="ru-RU" sz="12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xmlns="" val="2650642915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(пребывающих на полном государственном обеспечении в организациях социального обслуживания) в образовательных организациях, обеспеченных питанием от общего количества обратившихся за его получением  </a:t>
                      </a:r>
                      <a:endParaRPr lang="ru-RU" sz="12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xmlns="" val="1747223173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поддержанных СОНКО в общей численности  СОНКО</a:t>
                      </a:r>
                      <a:endParaRPr lang="ru-RU" sz="12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xmlns="" val="1380884243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 принявшая участие в мероприятии по профилактике социально значимых заболеваний от общего количества населения, находящегося в группе риска заболеваний</a:t>
                      </a:r>
                      <a:endParaRPr lang="ru-RU" sz="12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xmlns="" val="3486511164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 граждан, ведущих здоровый образ жизни от общего количества граждан в группе риска</a:t>
                      </a:r>
                      <a:endParaRPr lang="ru-RU" sz="12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xmlns="" val="4174620979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зарегистрированных преступлений, совершенных несовершеннолетними</a:t>
                      </a:r>
                      <a:endParaRPr lang="ru-RU" sz="12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11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xmlns="" val="2060764960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человек, принявших участие в мероприятиях по профилактике социального сиротства.</a:t>
                      </a:r>
                      <a:endParaRPr lang="ru-RU" sz="12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xmlns="" val="885193966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 объектов в сфере образования, на которых обеспечен доступ инвалидов и маломобильных групп населения от общего количества общеобразовательных учреждений</a:t>
                      </a:r>
                      <a:endParaRPr lang="ru-RU" sz="12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xmlns="" val="2347809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444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A5DC4D26-B574-4075-A6F4-8BEEB3241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981560"/>
              </p:ext>
            </p:extLst>
          </p:nvPr>
        </p:nvGraphicFramePr>
        <p:xfrm>
          <a:off x="134471" y="845817"/>
          <a:ext cx="11923058" cy="18023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884544">
                  <a:extLst>
                    <a:ext uri="{9D8B030D-6E8A-4147-A177-3AD203B41FA5}">
                      <a16:colId xmlns:a16="http://schemas.microsoft.com/office/drawing/2014/main" xmlns="" val="3644821924"/>
                    </a:ext>
                  </a:extLst>
                </a:gridCol>
                <a:gridCol w="1012838">
                  <a:extLst>
                    <a:ext uri="{9D8B030D-6E8A-4147-A177-3AD203B41FA5}">
                      <a16:colId xmlns:a16="http://schemas.microsoft.com/office/drawing/2014/main" xmlns="" val="3493483568"/>
                    </a:ext>
                  </a:extLst>
                </a:gridCol>
                <a:gridCol w="1012838">
                  <a:extLst>
                    <a:ext uri="{9D8B030D-6E8A-4147-A177-3AD203B41FA5}">
                      <a16:colId xmlns:a16="http://schemas.microsoft.com/office/drawing/2014/main" xmlns="" val="972682453"/>
                    </a:ext>
                  </a:extLst>
                </a:gridCol>
                <a:gridCol w="1012838">
                  <a:extLst>
                    <a:ext uri="{9D8B030D-6E8A-4147-A177-3AD203B41FA5}">
                      <a16:colId xmlns:a16="http://schemas.microsoft.com/office/drawing/2014/main" xmlns="" val="2454029273"/>
                    </a:ext>
                  </a:extLst>
                </a:gridCol>
              </a:tblGrid>
              <a:tr h="263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033778568"/>
                  </a:ext>
                </a:extLst>
              </a:tr>
              <a:tr h="93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"Молодым семьям-доступное жилье"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1 755,6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1 755,6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90931912"/>
                  </a:ext>
                </a:extLst>
              </a:tr>
              <a:tr h="93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«Реализация публичных нормативных обязательств и социальных выплат»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2 553,8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1 956,7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2 553,8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322611136"/>
                  </a:ext>
                </a:extLst>
              </a:tr>
              <a:tr h="93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«Адресная поддержка отдельных категорий граждан»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9 197,5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10 792,6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10 795,5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088854960"/>
                  </a:ext>
                </a:extLst>
              </a:tr>
              <a:tr h="93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«Обеспечение питанием отдельных категорий детей»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8 933,5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8 933,5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8 933,5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07127309"/>
                  </a:ext>
                </a:extLst>
              </a:tr>
              <a:tr h="93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«Создание условий для развития деятельности СОНКО»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542184653"/>
                  </a:ext>
                </a:extLst>
              </a:tr>
              <a:tr h="93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5. «Профилактика социально-значимых заболеваний и поддержка ЗОЖ»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638941636"/>
                  </a:ext>
                </a:extLst>
              </a:tr>
              <a:tr h="93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6. «Профилактика безнадзорности  и правонарушений несовершеннолетних»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524,5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06413126"/>
                  </a:ext>
                </a:extLst>
              </a:tr>
              <a:tr h="93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23 489,3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25 492,9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26 842,9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737240396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61C55C2-033A-4913-BFD0-5361BC58F80C}"/>
              </a:ext>
            </a:extLst>
          </p:cNvPr>
          <p:cNvSpPr/>
          <p:nvPr/>
        </p:nvSpPr>
        <p:spPr>
          <a:xfrm>
            <a:off x="134471" y="0"/>
            <a:ext cx="9197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"Социальная поддержка населения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9730DD7-1298-462F-A24E-1E651D17D38A}"/>
              </a:ext>
            </a:extLst>
          </p:cNvPr>
          <p:cNvSpPr/>
          <p:nvPr/>
        </p:nvSpPr>
        <p:spPr>
          <a:xfrm>
            <a:off x="67347" y="26013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D7530CA-7669-4D38-A84E-215995BC4FDD}"/>
              </a:ext>
            </a:extLst>
          </p:cNvPr>
          <p:cNvSpPr/>
          <p:nvPr/>
        </p:nvSpPr>
        <p:spPr>
          <a:xfrm>
            <a:off x="9533106" y="3309880"/>
            <a:ext cx="2524423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акций, конкурсов для детей, находящихся в трудной жизненной ситуации, в социально опасном положении,  состоящих на различных видах профилактического учета, для снижения риска совершения правонарушений, преступлений, социализации несовершеннолетних в современном обществе, организации их досуговой занятости, профилактики социального сиротства, вывода семей из кризисной ситуации и недопущения изъятия детей из семьи. </a:t>
            </a:r>
            <a:endParaRPr lang="ru-RU" sz="13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9C3848E-1D56-4924-92E2-D77783F2B2A1}"/>
              </a:ext>
            </a:extLst>
          </p:cNvPr>
          <p:cNvSpPr/>
          <p:nvPr/>
        </p:nvSpPr>
        <p:spPr>
          <a:xfrm>
            <a:off x="3988340" y="3325588"/>
            <a:ext cx="3874025" cy="523220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Осуществлены социальные выплаты гражданам в целях обеспечения жильем молодых семей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F062957-9AE7-45F7-90F7-1274A4FF74B7}"/>
              </a:ext>
            </a:extLst>
          </p:cNvPr>
          <p:cNvSpPr/>
          <p:nvPr/>
        </p:nvSpPr>
        <p:spPr>
          <a:xfrm>
            <a:off x="67347" y="3217547"/>
            <a:ext cx="3755847" cy="36009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2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Поддержка Почетных граждан  путем 50% компенсации расходов на оплату ЖКУ; единовременная денежная выплата медицинским работникам, работающих в медицинских организациях, расположенных на территории </a:t>
            </a:r>
            <a:r>
              <a:rPr lang="ru-RU" sz="1200" kern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2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района; дополнительной мерой социальной поддержки в виде ежемесячной компенсации расходов на оплату найма (поднайма) жилого помещения для отдельных категорий медицинских работников работающих в медицинских организациях, расположенных на территории </a:t>
            </a:r>
            <a:r>
              <a:rPr lang="ru-RU" sz="1200" kern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2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района; единовременное денежное пособие молодым специалистам из числа педагогических работников в возрасте до 30 лет включительно; социальная поддержка в виде денежной компенсации по найму (аренде) жилого помещения молодым специалистам из числа педагогических работников в возрасте до 35 лет.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E65C2F3-3192-40FD-B913-8225F3DCC65E}"/>
              </a:ext>
            </a:extLst>
          </p:cNvPr>
          <p:cNvSpPr/>
          <p:nvPr/>
        </p:nvSpPr>
        <p:spPr>
          <a:xfrm>
            <a:off x="4108591" y="4001131"/>
            <a:ext cx="355226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Обеспечение бесплатным питанием отдельных категорий обучающихся </a:t>
            </a:r>
            <a:endParaRPr lang="ru-RU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3791E70-35AC-41EC-A40F-A18AF2B6E025}"/>
              </a:ext>
            </a:extLst>
          </p:cNvPr>
          <p:cNvSpPr/>
          <p:nvPr/>
        </p:nvSpPr>
        <p:spPr>
          <a:xfrm>
            <a:off x="6163347" y="2772481"/>
            <a:ext cx="5894182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людей с ОВЗ повышение уровня комфортности жизни посредством обеспечения беспрепятственного доступа в учреждения образования.</a:t>
            </a:r>
            <a:endParaRPr lang="ru-RU" sz="13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5FBAFE1-DB3B-43D1-80C5-50FF0FD48CDC}"/>
              </a:ext>
            </a:extLst>
          </p:cNvPr>
          <p:cNvSpPr/>
          <p:nvPr/>
        </p:nvSpPr>
        <p:spPr>
          <a:xfrm>
            <a:off x="7957226" y="3309880"/>
            <a:ext cx="1481019" cy="34932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Приобретение тест – полосок на определение наркотических веществ;</a:t>
            </a:r>
          </a:p>
          <a:p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Приобретены материалы для профилактической обработки мест против распространения инфекционных заболеваний;</a:t>
            </a:r>
          </a:p>
          <a:p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акций об отказе от вредных привычек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C34AA93-A442-4ACA-8BA1-664018C9F88A}"/>
              </a:ext>
            </a:extLst>
          </p:cNvPr>
          <p:cNvSpPr/>
          <p:nvPr/>
        </p:nvSpPr>
        <p:spPr>
          <a:xfrm>
            <a:off x="3907081" y="4669022"/>
            <a:ext cx="3955284" cy="20928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Выплата адресной материальной помощи граждан, находящихся в </a:t>
            </a:r>
            <a:r>
              <a:rPr lang="ru-RU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тжс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компенсация 30% оплаты за ЖКУ, в части электроэнергии, семьям, имеющим 4-х и более детей до 18 лет; трудовая занятость граждан в возрасте от 14 до 18 лет; оплата за бланк паспорта гражданам, попавшим в трудную жизненную ситуацию; ежемесячная выплата стипендии; ежемесячная выплата пенсии за выслугу лет в связи с прохождением муниципальной службы, замещением должности муниципальной службы</a:t>
            </a:r>
          </a:p>
        </p:txBody>
      </p:sp>
    </p:spTree>
    <p:extLst>
      <p:ext uri="{BB962C8B-B14F-4D97-AF65-F5344CB8AC3E}">
        <p14:creationId xmlns:p14="http://schemas.microsoft.com/office/powerpoint/2010/main" val="44323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B9A0263-70F2-4829-8412-024EF386F095}"/>
              </a:ext>
            </a:extLst>
          </p:cNvPr>
          <p:cNvSpPr/>
          <p:nvPr/>
        </p:nvSpPr>
        <p:spPr>
          <a:xfrm>
            <a:off x="80681" y="107594"/>
            <a:ext cx="95653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"Содействие развитию предпринимательства и туризма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6E92EC-89F8-451E-8AD1-4F5CA7D23AF1}"/>
              </a:ext>
            </a:extLst>
          </p:cNvPr>
          <p:cNvSpPr txBox="1"/>
          <p:nvPr/>
        </p:nvSpPr>
        <p:spPr>
          <a:xfrm>
            <a:off x="3119719" y="1039905"/>
            <a:ext cx="53856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Повышение  предпринимательской активности, характеризующееся ростом числа СМСП в расчете на 10 тыс. человек населения к 2030 году не менее 272,75 ед.;</a:t>
            </a: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 туристической привлекательности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характеризующееся ростом турпотока к 2030 году до 382,2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тыс.чел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путем создания условий для развития туризма.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4A0F6AC9-81DA-4724-9E72-04B13F88C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6423250"/>
              </p:ext>
            </p:extLst>
          </p:nvPr>
        </p:nvGraphicFramePr>
        <p:xfrm>
          <a:off x="3119719" y="2855787"/>
          <a:ext cx="5385628" cy="382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22B9203D-C3A6-44F5-9EBA-95BF9839F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8" y="1307923"/>
            <a:ext cx="2725504" cy="18158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xmlns="" id="{25C62855-41EB-44BC-82D9-03B7EF5F6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8" y="3123805"/>
            <a:ext cx="2674315" cy="17496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ynamic-media-cdn.tripadvisor.com/media/photo-o/11/33/25/40/photo0jpg.jpg?w=900&amp;h=500&amp;s=1">
            <a:extLst>
              <a:ext uri="{FF2B5EF4-FFF2-40B4-BE49-F238E27FC236}">
                <a16:creationId xmlns:a16="http://schemas.microsoft.com/office/drawing/2014/main" xmlns="" id="{48FB4371-DC3E-4951-94E1-FEF715645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4939688"/>
            <a:ext cx="2657475" cy="17496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xmlns="" id="{9D7EBCDC-5281-4E2D-9A79-220C7041F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114" y="4352926"/>
            <a:ext cx="3444161" cy="23241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>
            <a:extLst>
              <a:ext uri="{FF2B5EF4-FFF2-40B4-BE49-F238E27FC236}">
                <a16:creationId xmlns:a16="http://schemas.microsoft.com/office/drawing/2014/main" xmlns="" id="{58328229-7952-4F00-8C87-3EBBD53E2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303" y="2581275"/>
            <a:ext cx="3316772" cy="16954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sludyanka.ru/pub/img/rubrics/sludyanka_rubrics-5421/bfond.jpg">
            <a:extLst>
              <a:ext uri="{FF2B5EF4-FFF2-40B4-BE49-F238E27FC236}">
                <a16:creationId xmlns:a16="http://schemas.microsoft.com/office/drawing/2014/main" xmlns="" id="{C350D97C-CE46-42F6-AB58-04B2AA793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4" y="689193"/>
            <a:ext cx="2610527" cy="18158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177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F855C43-9D85-4D52-9AE8-7B4508CD6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664" y="200023"/>
            <a:ext cx="5335398" cy="6772276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ОБРАЗОВАНИЯ (местный бюджет)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Утверждается органами представительной власти на очередной финансовый год и плановый период.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регламентируемая законодательством РФ деятельность ОМСУ Слюдянского муниципального района (далее СМР) и иных участников бюджетного процесса в СМР по составлению и рассмотрению проекта бюджета СМР, утверждению и исполнению бюджета района, контролю за его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предельные объемы денежных средств, предусмотренных в соответствующем финансовом году для исполнения бюджетных обязательств.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расходные обязательства, подлежащие исполнению в соответствующем финансовом году.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КРЕДИТ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денежные средства, предоставляемые бюджетом другому бюджету бюджетной системы РФ,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превышение расходов бюджета над его доходами.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межбюджетные трансферты, предоставляемые на безвозмездной и безвозвратной основе без установления направлений их использования.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поступающие в бюджет денежные средства, которые формируются на основании налоговых, неналоговых доходных источников и безвозмездных поступлений.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None/>
            </a:pPr>
            <a:r>
              <a:rPr lang="ru-RU" sz="1200" b="1" u="sng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  <a:r>
              <a:rPr lang="ru-RU" sz="1200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поступление денежных средств в бюджет, направляемые на покрытие разницы, возникающей в результате превышения расходов бюджета на его доходами, и  погашение ранее привлеченных долговых обязательств.</a:t>
            </a:r>
          </a:p>
          <a:p>
            <a:pPr marL="0" indent="0">
              <a:buNone/>
            </a:pPr>
            <a:endParaRPr lang="ru-RU" sz="14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596F51-2AB5-449A-AAD8-F8B84256B00E}"/>
              </a:ext>
            </a:extLst>
          </p:cNvPr>
          <p:cNvSpPr txBox="1"/>
          <p:nvPr/>
        </p:nvSpPr>
        <p:spPr>
          <a:xfrm rot="16200000">
            <a:off x="-2702094" y="2921169"/>
            <a:ext cx="6419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9A93D0A3-FAC2-4A23-8726-89EE99DD83B6}"/>
              </a:ext>
            </a:extLst>
          </p:cNvPr>
          <p:cNvSpPr txBox="1">
            <a:spLocks/>
          </p:cNvSpPr>
          <p:nvPr/>
        </p:nvSpPr>
        <p:spPr>
          <a:xfrm>
            <a:off x="6538432" y="209548"/>
            <a:ext cx="5335398" cy="67722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ОТНОШЕНИЯ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средства, предоставляемые одним бюджетом бюджетной системы РФ другому бюджету бюджетной системы РФ.</a:t>
            </a:r>
          </a:p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ПОГРАММА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документ муниципального планирования, предоставляющий собой комплекс взаимоувязанных по задачам, срокам и ресурсам мероприятий и инструментов, реализуемых органами местного самоуправления в целях достижения целей и задач социально-экономического развития муниципального образования  определенной сфере деятельности.</a:t>
            </a:r>
          </a:p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НЕПРОГРАМНЫЕ РАСХОДЫ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расходные обязательства, не включенные в муниципальные программы.</a:t>
            </a:r>
          </a:p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доходов бюджета на его расходами.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бюджета денежные средства, за исключением средств, являющихся в соответствии с Бюджетным Кодексом РФ источниками финансирования дефицита бюджета.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обусловленные законом, иным нормативным правовым актом, договором или соглашением обязанности публично-правового образования (РФ, субъекта РФ, муниципального образования) или действующего от его имени казенного учреждения предоставить физическому или юридическому лицу, иному публично-правовому образованию, субъекту международного права средства из соответствующего бюджета.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поступающие в бюджет денежные средства, выделяемые на определённый срок и на конкретные цели. Подлежат возврату в случае нецелевого использования или использования в не установленные сроки.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поступающие в бюджет денежные средства на условиях долевого софинансирования. Предоставляются на строго определённые цели безвозмездно.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УСЛОВНО-УТВЕРЖДЕННЫЕ РАСХОДЫ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 распределенные в плановом периоде в соответствии с классификацией расходов бюджетов бюджетные ассигнования.</a:t>
            </a:r>
          </a:p>
          <a:p>
            <a:pPr marL="0" indent="0" algn="just">
              <a:buNone/>
            </a:pP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Wingdings 3" charset="2"/>
              <a:buNone/>
            </a:pPr>
            <a:endParaRPr lang="ru-RU" sz="1400" b="1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363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2C15A288-DE90-48F8-8218-BC0AC29A8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96695"/>
              </p:ext>
            </p:extLst>
          </p:nvPr>
        </p:nvGraphicFramePr>
        <p:xfrm>
          <a:off x="163511" y="1500366"/>
          <a:ext cx="11685591" cy="154522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78245">
                  <a:extLst>
                    <a:ext uri="{9D8B030D-6E8A-4147-A177-3AD203B41FA5}">
                      <a16:colId xmlns:a16="http://schemas.microsoft.com/office/drawing/2014/main" xmlns="" val="1987128707"/>
                    </a:ext>
                  </a:extLst>
                </a:gridCol>
                <a:gridCol w="4578149">
                  <a:extLst>
                    <a:ext uri="{9D8B030D-6E8A-4147-A177-3AD203B41FA5}">
                      <a16:colId xmlns:a16="http://schemas.microsoft.com/office/drawing/2014/main" xmlns="" val="1681920659"/>
                    </a:ext>
                  </a:extLst>
                </a:gridCol>
                <a:gridCol w="1003237">
                  <a:extLst>
                    <a:ext uri="{9D8B030D-6E8A-4147-A177-3AD203B41FA5}">
                      <a16:colId xmlns:a16="http://schemas.microsoft.com/office/drawing/2014/main" xmlns="" val="3421382448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xmlns="" val="2669210484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xmlns="" val="1331939481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xmlns="" val="3132209861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xmlns="" val="3671905545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xmlns="" val="1519034489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xmlns="" val="1920582396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xmlns="" val="224413366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xmlns="" val="4281309814"/>
                    </a:ext>
                  </a:extLst>
                </a:gridCol>
              </a:tblGrid>
              <a:tr h="1637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sng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Единица измерения                   (по ОКЕИ)</a:t>
                      </a:r>
                      <a:endParaRPr lang="ru-RU" sz="1400" b="1" i="0" u="sng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4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4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99613581"/>
                  </a:ext>
                </a:extLst>
              </a:tr>
              <a:tr h="327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extLst>
                  <a:ext uri="{0D108BD9-81ED-4DB2-BD59-A6C34878D82A}">
                    <a16:rowId xmlns:a16="http://schemas.microsoft.com/office/drawing/2014/main" xmlns="" val="2864955297"/>
                  </a:ext>
                </a:extLst>
              </a:tr>
              <a:tr h="1637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7796" marR="7796" marT="7796" marB="0" anchor="ctr"/>
                </a:tc>
                <a:extLst>
                  <a:ext uri="{0D108BD9-81ED-4DB2-BD59-A6C34878D82A}">
                    <a16:rowId xmlns:a16="http://schemas.microsoft.com/office/drawing/2014/main" xmlns="" val="4039587793"/>
                  </a:ext>
                </a:extLst>
              </a:tr>
              <a:tr h="218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СМСП  в расчете на 10 тыс. человек населения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260,75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264,01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264,1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264,33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267,11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269,91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272,75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extLst>
                  <a:ext uri="{0D108BD9-81ED-4DB2-BD59-A6C34878D82A}">
                    <a16:rowId xmlns:a16="http://schemas.microsoft.com/office/drawing/2014/main" xmlns="" val="1017602111"/>
                  </a:ext>
                </a:extLst>
              </a:tr>
              <a:tr h="233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Туристско-экскурсионный поток в </a:t>
                      </a:r>
                      <a:r>
                        <a:rPr lang="ru-RU" sz="140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355,2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360,3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365,7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371,1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376,6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382,2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extLst>
                  <a:ext uri="{0D108BD9-81ED-4DB2-BD59-A6C34878D82A}">
                    <a16:rowId xmlns:a16="http://schemas.microsoft.com/office/drawing/2014/main" xmlns="" val="3143511858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BBA984E-3EDD-44E6-8921-07AB4DF9CB6A}"/>
              </a:ext>
            </a:extLst>
          </p:cNvPr>
          <p:cNvSpPr/>
          <p:nvPr/>
        </p:nvSpPr>
        <p:spPr>
          <a:xfrm>
            <a:off x="80681" y="107594"/>
            <a:ext cx="9565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"Содействие развитию предпринимательства и туризма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4541BBE1-6391-4364-8767-6ED94907F2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837538"/>
              </p:ext>
            </p:extLst>
          </p:nvPr>
        </p:nvGraphicFramePr>
        <p:xfrm>
          <a:off x="163512" y="3250690"/>
          <a:ext cx="11685590" cy="119554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8618393">
                  <a:extLst>
                    <a:ext uri="{9D8B030D-6E8A-4147-A177-3AD203B41FA5}">
                      <a16:colId xmlns:a16="http://schemas.microsoft.com/office/drawing/2014/main" xmlns="" val="500002104"/>
                    </a:ext>
                  </a:extLst>
                </a:gridCol>
                <a:gridCol w="1036799">
                  <a:extLst>
                    <a:ext uri="{9D8B030D-6E8A-4147-A177-3AD203B41FA5}">
                      <a16:colId xmlns:a16="http://schemas.microsoft.com/office/drawing/2014/main" xmlns="" val="3740856269"/>
                    </a:ext>
                  </a:extLst>
                </a:gridCol>
                <a:gridCol w="1036799">
                  <a:extLst>
                    <a:ext uri="{9D8B030D-6E8A-4147-A177-3AD203B41FA5}">
                      <a16:colId xmlns:a16="http://schemas.microsoft.com/office/drawing/2014/main" xmlns="" val="1798305825"/>
                    </a:ext>
                  </a:extLst>
                </a:gridCol>
                <a:gridCol w="993599">
                  <a:extLst>
                    <a:ext uri="{9D8B030D-6E8A-4147-A177-3AD203B41FA5}">
                      <a16:colId xmlns:a16="http://schemas.microsoft.com/office/drawing/2014/main" xmlns="" val="3431094511"/>
                    </a:ext>
                  </a:extLst>
                </a:gridCol>
              </a:tblGrid>
              <a:tr h="3040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43878597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«Бизнес инкубатор»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57752868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«Популяризация бизнеса»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36362005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«Популяризация туризма на Южном Прибайкалье»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5857167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555,0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555,0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455,0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841764064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EBD68F9-C032-447D-B5F8-4BA4DB6A73C2}"/>
              </a:ext>
            </a:extLst>
          </p:cNvPr>
          <p:cNvSpPr/>
          <p:nvPr/>
        </p:nvSpPr>
        <p:spPr>
          <a:xfrm>
            <a:off x="276226" y="5351662"/>
            <a:ext cx="3875090" cy="107721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качества оказываемых туристических услуг и инфраструктуры, увеличение туристско-экскурсионного потока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3981BA3-0B4B-4447-B8B4-5665110981B5}"/>
              </a:ext>
            </a:extLst>
          </p:cNvPr>
          <p:cNvSpPr/>
          <p:nvPr/>
        </p:nvSpPr>
        <p:spPr>
          <a:xfrm>
            <a:off x="382585" y="450022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DE49139-69DA-4824-832E-CE8F8433E2EF}"/>
              </a:ext>
            </a:extLst>
          </p:cNvPr>
          <p:cNvSpPr/>
          <p:nvPr/>
        </p:nvSpPr>
        <p:spPr>
          <a:xfrm>
            <a:off x="4276725" y="5146560"/>
            <a:ext cx="7734300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Улучшение предпринимательской среды, рост количества СМСП, что соответственно приведет к росту выручки и налоговых отчислений в бюджеты всех уровней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F16D0A7-5DEA-42B6-93D2-40AFCF7789F6}"/>
              </a:ext>
            </a:extLst>
          </p:cNvPr>
          <p:cNvSpPr/>
          <p:nvPr/>
        </p:nvSpPr>
        <p:spPr>
          <a:xfrm>
            <a:off x="4276725" y="5890271"/>
            <a:ext cx="7238999" cy="830997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финансовой грамотности школьников, создание благоприятных условий для развития навыков ведения начального этапа бизнеса, открытие собственного бизнеса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32447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56A513D-BEFD-45AA-BA26-452E98AF5B71}"/>
              </a:ext>
            </a:extLst>
          </p:cNvPr>
          <p:cNvSpPr/>
          <p:nvPr/>
        </p:nvSpPr>
        <p:spPr>
          <a:xfrm>
            <a:off x="161924" y="95935"/>
            <a:ext cx="9286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сельского хозяйства в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906A3EA-346C-4839-9833-AAF6C4453409}"/>
              </a:ext>
            </a:extLst>
          </p:cNvPr>
          <p:cNvSpPr/>
          <p:nvPr/>
        </p:nvSpPr>
        <p:spPr>
          <a:xfrm>
            <a:off x="112247" y="926932"/>
            <a:ext cx="9012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</a:p>
          <a:p>
            <a:pPr lvl="0"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2030 году обеспечить устойчивое развитие сельских территорий, характеризующееся увеличением производства объема сельскохозяйственной продукцией на 25 % по отношению к уровню 2021 года;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2030 году создать 3 субъекта инновационной деятельности в сфере агробизнес образования.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E7A14D39-4F53-4A4A-8337-C981ACEEA8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6558974"/>
              </p:ext>
            </p:extLst>
          </p:nvPr>
        </p:nvGraphicFramePr>
        <p:xfrm>
          <a:off x="3119719" y="2004150"/>
          <a:ext cx="5767106" cy="467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s://sun9-39.userapi.com/impg/SpgTqnbhEweabicJH7Eadi69eX1Y-1GK9gVqFQ/RFDZuVdoBqA.jpg?size=1280x720&amp;quality=96&amp;sign=5ba97f569b39260ee3d615067a144977&amp;type=album">
            <a:extLst>
              <a:ext uri="{FF2B5EF4-FFF2-40B4-BE49-F238E27FC236}">
                <a16:creationId xmlns:a16="http://schemas.microsoft.com/office/drawing/2014/main" xmlns="" id="{565391E5-9F83-4C1A-8C3D-1B3B48083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4800600"/>
            <a:ext cx="2914650" cy="17335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7.userapi.com/impg/gELhezoxlK6sb7lAvSOAjGSPcjSnN4W5lsfXCw/XEM_mJ3_gw4.jpg?size=1280x720&amp;quality=96&amp;sign=50f595c6360d030eaa3ed5ccb15bf7de&amp;type=album">
            <a:extLst>
              <a:ext uri="{FF2B5EF4-FFF2-40B4-BE49-F238E27FC236}">
                <a16:creationId xmlns:a16="http://schemas.microsoft.com/office/drawing/2014/main" xmlns="" id="{19E2165B-A4C6-4F28-8AAE-4599E97FE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2904931"/>
            <a:ext cx="2914651" cy="17335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vatars.mds.yandex.net/get-entity_search/10767883/994377627/S600xU_2x">
            <a:extLst>
              <a:ext uri="{FF2B5EF4-FFF2-40B4-BE49-F238E27FC236}">
                <a16:creationId xmlns:a16="http://schemas.microsoft.com/office/drawing/2014/main" xmlns="" id="{499DB39C-CA55-4B6B-AE72-F9634735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482472"/>
            <a:ext cx="2819401" cy="23812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res.cloudinary.com/djpdvfkdg/image/fetch/c_limit/http:/www.ogirk.ru/wp-content/uploads/post/2022/05/nasha-produkcija-scaled.jpg">
            <a:extLst>
              <a:ext uri="{FF2B5EF4-FFF2-40B4-BE49-F238E27FC236}">
                <a16:creationId xmlns:a16="http://schemas.microsoft.com/office/drawing/2014/main" xmlns="" id="{4F62C54B-AA64-44EC-81E4-939C24372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26358"/>
            <a:ext cx="2743200" cy="20574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res.cloudinary.com/djpdvfkdg/image/fetch/c_limit/http:/www.ogirk.ru/wp-content/uploads/post/2022/05/plemennoj-skot-scaled.jpg">
            <a:extLst>
              <a:ext uri="{FF2B5EF4-FFF2-40B4-BE49-F238E27FC236}">
                <a16:creationId xmlns:a16="http://schemas.microsoft.com/office/drawing/2014/main" xmlns="" id="{4AEE4E99-B79A-4BC5-B150-7C53E23F7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0" y="2287326"/>
            <a:ext cx="2783354" cy="18558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830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D547B8BD-ABBB-47D3-93DA-EBC14C063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087077"/>
              </p:ext>
            </p:extLst>
          </p:nvPr>
        </p:nvGraphicFramePr>
        <p:xfrm>
          <a:off x="161924" y="832536"/>
          <a:ext cx="11725275" cy="168067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663695">
                  <a:extLst>
                    <a:ext uri="{9D8B030D-6E8A-4147-A177-3AD203B41FA5}">
                      <a16:colId xmlns:a16="http://schemas.microsoft.com/office/drawing/2014/main" xmlns="" val="852031966"/>
                    </a:ext>
                  </a:extLst>
                </a:gridCol>
                <a:gridCol w="5088325">
                  <a:extLst>
                    <a:ext uri="{9D8B030D-6E8A-4147-A177-3AD203B41FA5}">
                      <a16:colId xmlns:a16="http://schemas.microsoft.com/office/drawing/2014/main" xmlns="" val="1154827042"/>
                    </a:ext>
                  </a:extLst>
                </a:gridCol>
                <a:gridCol w="663695">
                  <a:extLst>
                    <a:ext uri="{9D8B030D-6E8A-4147-A177-3AD203B41FA5}">
                      <a16:colId xmlns:a16="http://schemas.microsoft.com/office/drawing/2014/main" xmlns="" val="109404248"/>
                    </a:ext>
                  </a:extLst>
                </a:gridCol>
                <a:gridCol w="663695">
                  <a:extLst>
                    <a:ext uri="{9D8B030D-6E8A-4147-A177-3AD203B41FA5}">
                      <a16:colId xmlns:a16="http://schemas.microsoft.com/office/drawing/2014/main" xmlns="" val="1254662795"/>
                    </a:ext>
                  </a:extLst>
                </a:gridCol>
                <a:gridCol w="663695">
                  <a:extLst>
                    <a:ext uri="{9D8B030D-6E8A-4147-A177-3AD203B41FA5}">
                      <a16:colId xmlns:a16="http://schemas.microsoft.com/office/drawing/2014/main" xmlns="" val="4001874600"/>
                    </a:ext>
                  </a:extLst>
                </a:gridCol>
                <a:gridCol w="663695">
                  <a:extLst>
                    <a:ext uri="{9D8B030D-6E8A-4147-A177-3AD203B41FA5}">
                      <a16:colId xmlns:a16="http://schemas.microsoft.com/office/drawing/2014/main" xmlns="" val="3768219385"/>
                    </a:ext>
                  </a:extLst>
                </a:gridCol>
                <a:gridCol w="663695">
                  <a:extLst>
                    <a:ext uri="{9D8B030D-6E8A-4147-A177-3AD203B41FA5}">
                      <a16:colId xmlns:a16="http://schemas.microsoft.com/office/drawing/2014/main" xmlns="" val="3709248785"/>
                    </a:ext>
                  </a:extLst>
                </a:gridCol>
                <a:gridCol w="663695">
                  <a:extLst>
                    <a:ext uri="{9D8B030D-6E8A-4147-A177-3AD203B41FA5}">
                      <a16:colId xmlns:a16="http://schemas.microsoft.com/office/drawing/2014/main" xmlns="" val="3526661453"/>
                    </a:ext>
                  </a:extLst>
                </a:gridCol>
                <a:gridCol w="663695">
                  <a:extLst>
                    <a:ext uri="{9D8B030D-6E8A-4147-A177-3AD203B41FA5}">
                      <a16:colId xmlns:a16="http://schemas.microsoft.com/office/drawing/2014/main" xmlns="" val="3420979247"/>
                    </a:ext>
                  </a:extLst>
                </a:gridCol>
                <a:gridCol w="663695">
                  <a:extLst>
                    <a:ext uri="{9D8B030D-6E8A-4147-A177-3AD203B41FA5}">
                      <a16:colId xmlns:a16="http://schemas.microsoft.com/office/drawing/2014/main" xmlns="" val="4043764110"/>
                    </a:ext>
                  </a:extLst>
                </a:gridCol>
                <a:gridCol w="663695">
                  <a:extLst>
                    <a:ext uri="{9D8B030D-6E8A-4147-A177-3AD203B41FA5}">
                      <a16:colId xmlns:a16="http://schemas.microsoft.com/office/drawing/2014/main" xmlns="" val="3581748314"/>
                    </a:ext>
                  </a:extLst>
                </a:gridCol>
              </a:tblGrid>
              <a:tr h="2614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sng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Единица измерения                   (по ОКЕИ)</a:t>
                      </a:r>
                      <a:endParaRPr lang="ru-RU" sz="1200" b="1" i="0" u="sng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&lt;2&gt;</a:t>
                      </a:r>
                      <a:endParaRPr lang="ru-RU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7983758"/>
                  </a:ext>
                </a:extLst>
              </a:tr>
              <a:tr h="512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год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extLst>
                  <a:ext uri="{0D108BD9-81ED-4DB2-BD59-A6C34878D82A}">
                    <a16:rowId xmlns:a16="http://schemas.microsoft.com/office/drawing/2014/main" xmlns="" val="3417728966"/>
                  </a:ext>
                </a:extLst>
              </a:tr>
              <a:tr h="1333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extLst>
                  <a:ext uri="{0D108BD9-81ED-4DB2-BD59-A6C34878D82A}">
                    <a16:rowId xmlns:a16="http://schemas.microsoft.com/office/drawing/2014/main" xmlns="" val="1016428278"/>
                  </a:ext>
                </a:extLst>
              </a:tr>
              <a:tr h="261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Индекс производства продукции сельского хозяйства по отношению к 2021 года 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102,9 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extLst>
                  <a:ext uri="{0D108BD9-81ED-4DB2-BD59-A6C34878D82A}">
                    <a16:rowId xmlns:a16="http://schemas.microsoft.com/office/drawing/2014/main" xmlns="" val="2423714617"/>
                  </a:ext>
                </a:extLst>
              </a:tr>
              <a:tr h="1333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 инновационной деятельности 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 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extLst>
                  <a:ext uri="{0D108BD9-81ED-4DB2-BD59-A6C34878D82A}">
                    <a16:rowId xmlns:a16="http://schemas.microsoft.com/office/drawing/2014/main" xmlns="" val="31262685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0E6D73C-997A-4F8F-A4FD-6AA2827BBC4D}"/>
              </a:ext>
            </a:extLst>
          </p:cNvPr>
          <p:cNvSpPr/>
          <p:nvPr/>
        </p:nvSpPr>
        <p:spPr>
          <a:xfrm>
            <a:off x="85726" y="-26289"/>
            <a:ext cx="95059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сельского хозяйства в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1836339F-5BC4-427D-8394-76C9AB5B8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653752"/>
              </p:ext>
            </p:extLst>
          </p:nvPr>
        </p:nvGraphicFramePr>
        <p:xfrm>
          <a:off x="161925" y="2606607"/>
          <a:ext cx="11725274" cy="148462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9065762">
                  <a:extLst>
                    <a:ext uri="{9D8B030D-6E8A-4147-A177-3AD203B41FA5}">
                      <a16:colId xmlns:a16="http://schemas.microsoft.com/office/drawing/2014/main" xmlns="" val="3923863686"/>
                    </a:ext>
                  </a:extLst>
                </a:gridCol>
                <a:gridCol w="886504">
                  <a:extLst>
                    <a:ext uri="{9D8B030D-6E8A-4147-A177-3AD203B41FA5}">
                      <a16:colId xmlns:a16="http://schemas.microsoft.com/office/drawing/2014/main" xmlns="" val="3018810700"/>
                    </a:ext>
                  </a:extLst>
                </a:gridCol>
                <a:gridCol w="886504">
                  <a:extLst>
                    <a:ext uri="{9D8B030D-6E8A-4147-A177-3AD203B41FA5}">
                      <a16:colId xmlns:a16="http://schemas.microsoft.com/office/drawing/2014/main" xmlns="" val="3359800556"/>
                    </a:ext>
                  </a:extLst>
                </a:gridCol>
                <a:gridCol w="886504">
                  <a:extLst>
                    <a:ext uri="{9D8B030D-6E8A-4147-A177-3AD203B41FA5}">
                      <a16:colId xmlns:a16="http://schemas.microsoft.com/office/drawing/2014/main" xmlns="" val="2384210707"/>
                    </a:ext>
                  </a:extLst>
                </a:gridCol>
              </a:tblGrid>
              <a:tr h="5242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ctr"/>
                </a:tc>
                <a:extLst>
                  <a:ext uri="{0D108BD9-81ED-4DB2-BD59-A6C34878D82A}">
                    <a16:rowId xmlns:a16="http://schemas.microsoft.com/office/drawing/2014/main" xmlns="" val="3305322769"/>
                  </a:ext>
                </a:extLst>
              </a:tr>
              <a:tr h="15635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"Инфраструктурное развитие садоводческих и огороднических некоммерческих товариществ"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extLst>
                  <a:ext uri="{0D108BD9-81ED-4DB2-BD59-A6C34878D82A}">
                    <a16:rowId xmlns:a16="http://schemas.microsoft.com/office/drawing/2014/main" xmlns="" val="1314460738"/>
                  </a:ext>
                </a:extLst>
              </a:tr>
              <a:tr h="15635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"Реализация программ развития школ агробизнес образования"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extLst>
                  <a:ext uri="{0D108BD9-81ED-4DB2-BD59-A6C34878D82A}">
                    <a16:rowId xmlns:a16="http://schemas.microsoft.com/office/drawing/2014/main" xmlns="" val="1485936704"/>
                  </a:ext>
                </a:extLst>
              </a:tr>
              <a:tr h="15635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"Развитие отрасли растениеводства и переработки плодово-ягодного сырья"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3 927,9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extLst>
                  <a:ext uri="{0D108BD9-81ED-4DB2-BD59-A6C34878D82A}">
                    <a16:rowId xmlns:a16="http://schemas.microsoft.com/office/drawing/2014/main" xmlns="" val="4013336442"/>
                  </a:ext>
                </a:extLst>
              </a:tr>
              <a:tr h="15635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"Обеспечение программных мероприятий и исполнение государственных полномочий"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extLst>
                  <a:ext uri="{0D108BD9-81ED-4DB2-BD59-A6C34878D82A}">
                    <a16:rowId xmlns:a16="http://schemas.microsoft.com/office/drawing/2014/main" xmlns="" val="2866182732"/>
                  </a:ext>
                </a:extLst>
              </a:tr>
              <a:tr h="15635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9 412,9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4 885,0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4 985,0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extLst>
                  <a:ext uri="{0D108BD9-81ED-4DB2-BD59-A6C34878D82A}">
                    <a16:rowId xmlns:a16="http://schemas.microsoft.com/office/drawing/2014/main" xmlns="" val="776805404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0C118F-9755-4172-B385-3CB620CB493B}"/>
              </a:ext>
            </a:extLst>
          </p:cNvPr>
          <p:cNvSpPr/>
          <p:nvPr/>
        </p:nvSpPr>
        <p:spPr>
          <a:xfrm>
            <a:off x="161924" y="41047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171BD6D-24D0-43FF-B6E2-5E793B78BED9}"/>
              </a:ext>
            </a:extLst>
          </p:cNvPr>
          <p:cNvSpPr/>
          <p:nvPr/>
        </p:nvSpPr>
        <p:spPr>
          <a:xfrm>
            <a:off x="85726" y="4909098"/>
            <a:ext cx="3238500" cy="181588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2030 году увеличить количество раз использования 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бионапитка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цикличном 10-дневном меню образовательных учреждений, а так же расширить ассортимент напитков за счет использования овощного сырья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FAC6076-E8C1-4873-878D-706177C40F82}"/>
              </a:ext>
            </a:extLst>
          </p:cNvPr>
          <p:cNvSpPr/>
          <p:nvPr/>
        </p:nvSpPr>
        <p:spPr>
          <a:xfrm>
            <a:off x="3362327" y="4840313"/>
            <a:ext cx="4057649" cy="1077218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Улучшено материально-техническое оснащение региональных пилотных площадок в сфере агробизнес образования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34AECAB-DBE4-48A4-89C0-CFCBCB759E9D}"/>
              </a:ext>
            </a:extLst>
          </p:cNvPr>
          <p:cNvSpPr/>
          <p:nvPr/>
        </p:nvSpPr>
        <p:spPr>
          <a:xfrm>
            <a:off x="3362327" y="5931068"/>
            <a:ext cx="4057649" cy="83099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Улучшена инженерная инфраструктура садоводческих некоммерческих товариществ 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8FE00CF-3DAC-4B4D-A5C6-46E073609442}"/>
              </a:ext>
            </a:extLst>
          </p:cNvPr>
          <p:cNvSpPr/>
          <p:nvPr/>
        </p:nvSpPr>
        <p:spPr>
          <a:xfrm>
            <a:off x="7510462" y="4361408"/>
            <a:ext cx="4595812" cy="1077218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и внедрение инновационных технологий в сфере агробизнес-образования в образовательную среду по приоритетным направлениям согласно Программ развития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52D8BC5-4BF9-470F-BE07-B59123A54E96}"/>
              </a:ext>
            </a:extLst>
          </p:cNvPr>
          <p:cNvSpPr/>
          <p:nvPr/>
        </p:nvSpPr>
        <p:spPr>
          <a:xfrm>
            <a:off x="7510462" y="5478485"/>
            <a:ext cx="4595812" cy="1246495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Популяризирована  инновационная деятельность в сфере агробизнес-образования и получены компетенции в инновационной деятельности сфере агропромышленного комплекса учащимися </a:t>
            </a: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агробизнесобразования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4091807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2817D78-6D96-48B4-9DC4-85EE3D3CC812}"/>
              </a:ext>
            </a:extLst>
          </p:cNvPr>
          <p:cNvSpPr/>
          <p:nvPr/>
        </p:nvSpPr>
        <p:spPr>
          <a:xfrm>
            <a:off x="66674" y="76200"/>
            <a:ext cx="12030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"Комфортная и безопасная среда для жизни и экологическое благополучие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4DA7263-2A04-46D8-BE97-900266782081}"/>
              </a:ext>
            </a:extLst>
          </p:cNvPr>
          <p:cNvSpPr/>
          <p:nvPr/>
        </p:nvSpPr>
        <p:spPr>
          <a:xfrm>
            <a:off x="66674" y="1013639"/>
            <a:ext cx="409575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Повышение доступности качества общего образования детей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районе, обеспечение доступности занятий физической культурой и спортом, устойчивое развитие территории за счет обеспечения актуализации к 2030 году 100% документов территориального планирования и градостроительного зонирования,  предполагающих совершенствование системы расселения, застройки, благоустройства населенных пунктов, их инженерной, транспортной и социальной инфраструктур, рационального природопользования, охраны и использования объектов культурного наследия, сохранения и улучшения окружающей природной среды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и сельских поселений, ежегодное обеспечение бесперебойного и безопасного функционирования дорожного движения на автомобильных дорогах общего пользования местного значения, сохранение и восстановление природной среды, обеспечение качества окружающей среды, необходимое для благоприятной жизни человека и устойчивого развития экономики, повышение энергетической эффективности систем инженерно-технического обеспечения, обеспечение доступности и качества транспортных услуг.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BE415F8E-C45E-4877-ADB8-9A0CC0001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4540018"/>
              </p:ext>
            </p:extLst>
          </p:nvPr>
        </p:nvGraphicFramePr>
        <p:xfrm>
          <a:off x="4243669" y="1013639"/>
          <a:ext cx="4805081" cy="5693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 descr="https://avatars.mds.yandex.net/get-altay/492546/2a0000015eb41640fbdd5334ce017d4cdaf9/L">
            <a:extLst>
              <a:ext uri="{FF2B5EF4-FFF2-40B4-BE49-F238E27FC236}">
                <a16:creationId xmlns:a16="http://schemas.microsoft.com/office/drawing/2014/main" xmlns="" id="{CB942B55-A9C0-4F2A-A843-D3F9DFD64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995" y="1013639"/>
            <a:ext cx="2966754" cy="126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xn----7sbgmb5alfjdwc.xn--p1ai/sites/default/files/images/25_06_2020/3D_maket_school_site.jpg">
            <a:extLst>
              <a:ext uri="{FF2B5EF4-FFF2-40B4-BE49-F238E27FC236}">
                <a16:creationId xmlns:a16="http://schemas.microsoft.com/office/drawing/2014/main" xmlns="" id="{B3BB357F-63CE-4CF8-8ABD-06CFFF725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995" y="2317403"/>
            <a:ext cx="2966754" cy="222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ture background">
            <a:extLst>
              <a:ext uri="{FF2B5EF4-FFF2-40B4-BE49-F238E27FC236}">
                <a16:creationId xmlns:a16="http://schemas.microsoft.com/office/drawing/2014/main" xmlns="" id="{432E7394-24E0-4AE1-9EBC-BC0D485B5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571" y="4581525"/>
            <a:ext cx="2931177" cy="212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640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947E19C-3ADE-40F7-AC58-88C0B2F394CA}"/>
              </a:ext>
            </a:extLst>
          </p:cNvPr>
          <p:cNvSpPr/>
          <p:nvPr/>
        </p:nvSpPr>
        <p:spPr>
          <a:xfrm>
            <a:off x="66674" y="76200"/>
            <a:ext cx="12030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"Комфортная и безопасная среда для жизни и экологическое благополучие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AE7DE1EF-AA31-42CC-A864-EB5B37944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529417"/>
              </p:ext>
            </p:extLst>
          </p:nvPr>
        </p:nvGraphicFramePr>
        <p:xfrm>
          <a:off x="66673" y="907198"/>
          <a:ext cx="12077699" cy="586446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714377">
                  <a:extLst>
                    <a:ext uri="{9D8B030D-6E8A-4147-A177-3AD203B41FA5}">
                      <a16:colId xmlns:a16="http://schemas.microsoft.com/office/drawing/2014/main" xmlns="" val="2110874256"/>
                    </a:ext>
                  </a:extLst>
                </a:gridCol>
                <a:gridCol w="6438900">
                  <a:extLst>
                    <a:ext uri="{9D8B030D-6E8A-4147-A177-3AD203B41FA5}">
                      <a16:colId xmlns:a16="http://schemas.microsoft.com/office/drawing/2014/main" xmlns="" val="1976454931"/>
                    </a:ext>
                  </a:extLst>
                </a:gridCol>
                <a:gridCol w="697229">
                  <a:extLst>
                    <a:ext uri="{9D8B030D-6E8A-4147-A177-3AD203B41FA5}">
                      <a16:colId xmlns:a16="http://schemas.microsoft.com/office/drawing/2014/main" xmlns="" val="4293825273"/>
                    </a:ext>
                  </a:extLst>
                </a:gridCol>
                <a:gridCol w="613470">
                  <a:extLst>
                    <a:ext uri="{9D8B030D-6E8A-4147-A177-3AD203B41FA5}">
                      <a16:colId xmlns:a16="http://schemas.microsoft.com/office/drawing/2014/main" xmlns="" val="3453162063"/>
                    </a:ext>
                  </a:extLst>
                </a:gridCol>
                <a:gridCol w="594299">
                  <a:extLst>
                    <a:ext uri="{9D8B030D-6E8A-4147-A177-3AD203B41FA5}">
                      <a16:colId xmlns:a16="http://schemas.microsoft.com/office/drawing/2014/main" xmlns="" val="3786701808"/>
                    </a:ext>
                  </a:extLst>
                </a:gridCol>
                <a:gridCol w="555958">
                  <a:extLst>
                    <a:ext uri="{9D8B030D-6E8A-4147-A177-3AD203B41FA5}">
                      <a16:colId xmlns:a16="http://schemas.microsoft.com/office/drawing/2014/main" xmlns="" val="3510035984"/>
                    </a:ext>
                  </a:extLst>
                </a:gridCol>
                <a:gridCol w="508030">
                  <a:extLst>
                    <a:ext uri="{9D8B030D-6E8A-4147-A177-3AD203B41FA5}">
                      <a16:colId xmlns:a16="http://schemas.microsoft.com/office/drawing/2014/main" xmlns="" val="4089583743"/>
                    </a:ext>
                  </a:extLst>
                </a:gridCol>
                <a:gridCol w="517616">
                  <a:extLst>
                    <a:ext uri="{9D8B030D-6E8A-4147-A177-3AD203B41FA5}">
                      <a16:colId xmlns:a16="http://schemas.microsoft.com/office/drawing/2014/main" xmlns="" val="2727906656"/>
                    </a:ext>
                  </a:extLst>
                </a:gridCol>
                <a:gridCol w="498444">
                  <a:extLst>
                    <a:ext uri="{9D8B030D-6E8A-4147-A177-3AD203B41FA5}">
                      <a16:colId xmlns:a16="http://schemas.microsoft.com/office/drawing/2014/main" xmlns="" val="4007133318"/>
                    </a:ext>
                  </a:extLst>
                </a:gridCol>
                <a:gridCol w="488859">
                  <a:extLst>
                    <a:ext uri="{9D8B030D-6E8A-4147-A177-3AD203B41FA5}">
                      <a16:colId xmlns:a16="http://schemas.microsoft.com/office/drawing/2014/main" xmlns="" val="2620976279"/>
                    </a:ext>
                  </a:extLst>
                </a:gridCol>
                <a:gridCol w="450517">
                  <a:extLst>
                    <a:ext uri="{9D8B030D-6E8A-4147-A177-3AD203B41FA5}">
                      <a16:colId xmlns:a16="http://schemas.microsoft.com/office/drawing/2014/main" xmlns="" val="2941316759"/>
                    </a:ext>
                  </a:extLst>
                </a:gridCol>
              </a:tblGrid>
              <a:tr h="3750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1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sng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Единица измерения (по ОКЕИ)</a:t>
                      </a:r>
                      <a:endParaRPr lang="ru-RU" sz="1100" b="0" i="0" u="sng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1984906"/>
                  </a:ext>
                </a:extLst>
              </a:tr>
              <a:tr h="232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xmlns="" val="4063792431"/>
                  </a:ext>
                </a:extLst>
              </a:tr>
              <a:tr h="155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xmlns="" val="3050671305"/>
                  </a:ext>
                </a:extLst>
              </a:tr>
              <a:tr h="4564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1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введенных новых мест в муниципальных образовательных организациях в </a:t>
                      </a:r>
                      <a:r>
                        <a:rPr lang="ru-RU" sz="110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1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 к прогнозируемой потребности в новых местах в образовательных организациях в </a:t>
                      </a:r>
                      <a:r>
                        <a:rPr lang="ru-RU" sz="110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1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</a:t>
                      </a:r>
                      <a:endParaRPr lang="ru-RU" sz="110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xmlns="" val="3109783706"/>
                  </a:ext>
                </a:extLst>
              </a:tr>
              <a:tr h="155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систематически занимающихся физической культурой и спортом</a:t>
                      </a:r>
                      <a:endParaRPr lang="ru-RU" sz="11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xmlns="" val="242255037"/>
                  </a:ext>
                </a:extLst>
              </a:tr>
              <a:tr h="757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сельских поселений, имеющих актуализированные документы градостроительной деятельности, подготовленной документации по планировке территории,  поставленных границ населенных пунктов и территориальных зон на государственный кадастровый учет, кадастровых кварталов, в отношении которых выполнены комплексные кадастровые работы к общей численности сельских поселений на территории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</a:t>
                      </a:r>
                      <a:endParaRPr lang="ru-RU" sz="11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2024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xmlns="" val="1004834910"/>
                  </a:ext>
                </a:extLst>
              </a:tr>
              <a:tr h="607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 на территориях сельских поселений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района, приведенных в нормативное состояние от общей протяженности автомобильных дорог местного значения на территориях сельских поселений, подлежащих приведению в нормативное состояние</a:t>
                      </a:r>
                      <a:endParaRPr lang="ru-RU" sz="11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7,91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11,76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15,17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18,24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xmlns="" val="515968143"/>
                  </a:ext>
                </a:extLst>
              </a:tr>
              <a:tr h="607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проведенных мероприятий по выявлению и оценке объектов накопленного вреда окружающей среде и (или) организации работ по ликвидации накопленного вреда окружающей среде и иных мероприятий по предотвращению и (или) снижению негативного воздействия хозяйственной и иной деятельности на окружающую среду от общего количества плановых мероприятий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2024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xmlns="" val="3539477982"/>
                  </a:ext>
                </a:extLst>
              </a:tr>
              <a:tr h="4564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построенных гидротехнических сооружений в целях защищенности населения и объектов экономики от негативного воздействия вод от общего количества планируемых к строительству гидротехнических сооружений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2024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xmlns="" val="161277588"/>
                  </a:ext>
                </a:extLst>
              </a:tr>
              <a:tr h="4564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потребляемых муниципальными учреждениями тепловой энергии, электрической энергии и воды, приобретаемых по приборам учета, в общем объеме потребляемых тепловой энергии, электрической энергии и воды муниципальными учреждениями на территории Слюдянского муниципального района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xmlns="" val="2798853008"/>
                  </a:ext>
                </a:extLst>
              </a:tr>
              <a:tr h="155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Темпы замены инженерно-технической инфраструктуры по отношению к  2024 году 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%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xmlns="" val="2152222074"/>
                  </a:ext>
                </a:extLst>
              </a:tr>
              <a:tr h="305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 Слюдянского района, имеющая транспортную автомобильную доступность до районного центра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%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98,3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xmlns="" val="2899127291"/>
                  </a:ext>
                </a:extLst>
              </a:tr>
              <a:tr h="305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маршрутов регулярных перевозок по регулируемым тарифам в общем количестве маршрутов регулярных перевозок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2024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xmlns="" val="897950483"/>
                  </a:ext>
                </a:extLst>
              </a:tr>
              <a:tr h="305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парка подвижного состава автомобильного транспорта общего пользования, оборудованного для перевозки маломобильных граждан 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xmlns="" val="947407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758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1EE9D49-CC8B-469B-8923-87792CE272B5}"/>
              </a:ext>
            </a:extLst>
          </p:cNvPr>
          <p:cNvSpPr/>
          <p:nvPr/>
        </p:nvSpPr>
        <p:spPr>
          <a:xfrm>
            <a:off x="66674" y="76200"/>
            <a:ext cx="12030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"Комфортная и безопасная среда для жизни и экологическое благополучие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417756FC-7366-465C-9D6F-501CE96EE3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432514"/>
              </p:ext>
            </p:extLst>
          </p:nvPr>
        </p:nvGraphicFramePr>
        <p:xfrm>
          <a:off x="134937" y="954822"/>
          <a:ext cx="11961811" cy="180848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9267054">
                  <a:extLst>
                    <a:ext uri="{9D8B030D-6E8A-4147-A177-3AD203B41FA5}">
                      <a16:colId xmlns:a16="http://schemas.microsoft.com/office/drawing/2014/main" xmlns="" val="3323808897"/>
                    </a:ext>
                  </a:extLst>
                </a:gridCol>
                <a:gridCol w="949289">
                  <a:extLst>
                    <a:ext uri="{9D8B030D-6E8A-4147-A177-3AD203B41FA5}">
                      <a16:colId xmlns:a16="http://schemas.microsoft.com/office/drawing/2014/main" xmlns="" val="2612243996"/>
                    </a:ext>
                  </a:extLst>
                </a:gridCol>
                <a:gridCol w="872734">
                  <a:extLst>
                    <a:ext uri="{9D8B030D-6E8A-4147-A177-3AD203B41FA5}">
                      <a16:colId xmlns:a16="http://schemas.microsoft.com/office/drawing/2014/main" xmlns="" val="140438658"/>
                    </a:ext>
                  </a:extLst>
                </a:gridCol>
                <a:gridCol w="872734">
                  <a:extLst>
                    <a:ext uri="{9D8B030D-6E8A-4147-A177-3AD203B41FA5}">
                      <a16:colId xmlns:a16="http://schemas.microsoft.com/office/drawing/2014/main" xmlns="" val="308682612"/>
                    </a:ext>
                  </a:extLst>
                </a:gridCol>
              </a:tblGrid>
              <a:tr h="470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xmlns="" val="1534008436"/>
                  </a:ext>
                </a:extLst>
              </a:tr>
              <a:tr h="140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"Школа на 725 мест в микрорайоне "Рудоуправление" г.Слюдянка"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149 879,5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extLst>
                  <a:ext uri="{0D108BD9-81ED-4DB2-BD59-A6C34878D82A}">
                    <a16:rowId xmlns:a16="http://schemas.microsoft.com/office/drawing/2014/main" xmlns="" val="296688956"/>
                  </a:ext>
                </a:extLst>
              </a:tr>
              <a:tr h="140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"Спортивно-оздоровительный комплекс в г.Слюдянка (I, II этапы строительства)"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extLst>
                  <a:ext uri="{0D108BD9-81ED-4DB2-BD59-A6C34878D82A}">
                    <a16:rowId xmlns:a16="http://schemas.microsoft.com/office/drawing/2014/main" xmlns="" val="2878300301"/>
                  </a:ext>
                </a:extLst>
              </a:tr>
              <a:tr h="140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"Дорожная деятельность"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86 275,2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44 795,8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45 192,1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extLst>
                  <a:ext uri="{0D108BD9-81ED-4DB2-BD59-A6C34878D82A}">
                    <a16:rowId xmlns:a16="http://schemas.microsoft.com/office/drawing/2014/main" xmlns="" val="2984072754"/>
                  </a:ext>
                </a:extLst>
              </a:tr>
              <a:tr h="140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"Охрана окружающей среды"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2 706,5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2 815,5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2 927,5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extLst>
                  <a:ext uri="{0D108BD9-81ED-4DB2-BD59-A6C34878D82A}">
                    <a16:rowId xmlns:a16="http://schemas.microsoft.com/office/drawing/2014/main" xmlns="" val="208364891"/>
                  </a:ext>
                </a:extLst>
              </a:tr>
              <a:tr h="140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"Жилищно-коммунальное хозяйство, энергосбережение и повышение энергетической эффективности"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extLst>
                  <a:ext uri="{0D108BD9-81ED-4DB2-BD59-A6C34878D82A}">
                    <a16:rowId xmlns:a16="http://schemas.microsoft.com/office/drawing/2014/main" xmlns="" val="364893552"/>
                  </a:ext>
                </a:extLst>
              </a:tr>
              <a:tr h="140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5. "Повышение транспортной доступности"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5 481,9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5 181,9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5 181,9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extLst>
                  <a:ext uri="{0D108BD9-81ED-4DB2-BD59-A6C34878D82A}">
                    <a16:rowId xmlns:a16="http://schemas.microsoft.com/office/drawing/2014/main" xmlns="" val="1193783624"/>
                  </a:ext>
                </a:extLst>
              </a:tr>
              <a:tr h="140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247 643,1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53 993,2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54 501,5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extLst>
                  <a:ext uri="{0D108BD9-81ED-4DB2-BD59-A6C34878D82A}">
                    <a16:rowId xmlns:a16="http://schemas.microsoft.com/office/drawing/2014/main" xmlns="" val="2538711619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BB3D037-6987-4D8E-B881-F3486F639865}"/>
              </a:ext>
            </a:extLst>
          </p:cNvPr>
          <p:cNvSpPr/>
          <p:nvPr/>
        </p:nvSpPr>
        <p:spPr>
          <a:xfrm>
            <a:off x="66674" y="28109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A4F49D3-3362-445D-A19F-32D7BAE5FC61}"/>
              </a:ext>
            </a:extLst>
          </p:cNvPr>
          <p:cNvSpPr/>
          <p:nvPr/>
        </p:nvSpPr>
        <p:spPr>
          <a:xfrm>
            <a:off x="134936" y="3457264"/>
            <a:ext cx="5313363" cy="95410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дополнительных мест обеспечит возможность детям получать качественное образование в условиях, отвечающих современным требованиям, независимо от места проживания ребенка</a:t>
            </a:r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A2B3866-9B96-4346-9024-ABEA3CB44732}"/>
              </a:ext>
            </a:extLst>
          </p:cNvPr>
          <p:cNvSpPr/>
          <p:nvPr/>
        </p:nvSpPr>
        <p:spPr>
          <a:xfrm>
            <a:off x="114298" y="4602599"/>
            <a:ext cx="5313364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Повысить уровень обеспеченности граждан спортивными сооружениями исходя из единовременной пропускной способности объектов спорта до 60%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6DC2D7A-0B56-47AB-9084-8DEF0A3FF1C9}"/>
              </a:ext>
            </a:extLst>
          </p:cNvPr>
          <p:cNvSpPr/>
          <p:nvPr/>
        </p:nvSpPr>
        <p:spPr>
          <a:xfrm>
            <a:off x="66674" y="5994142"/>
            <a:ext cx="5381625" cy="52322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marL="95250" marR="95250">
              <a:spcAft>
                <a:spcPts val="0"/>
              </a:spcAft>
            </a:pPr>
            <a:r>
              <a:rPr lang="x-none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Выполнены работы по повышению качества дорожной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x-none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сети,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x-none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уличной сети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C3A308F-65CE-420C-8B2F-E6EFA355C12B}"/>
              </a:ext>
            </a:extLst>
          </p:cNvPr>
          <p:cNvSpPr/>
          <p:nvPr/>
        </p:nvSpPr>
        <p:spPr>
          <a:xfrm>
            <a:off x="5751513" y="3481537"/>
            <a:ext cx="6096000" cy="954107"/>
          </a:xfrm>
          <a:prstGeom prst="rect">
            <a:avLst/>
          </a:prstGeom>
          <a:solidFill>
            <a:srgbClr val="99CCFF"/>
          </a:solidFill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Осуществление мероприятий по ликвидации и предупреждению несанкционированного складирования отходов на территориях муниципальных образований, озеленению территорий муниципальных образований, охране лесов</a:t>
            </a:r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2F431C2-C34B-4BF8-9814-C091ECA19C1B}"/>
              </a:ext>
            </a:extLst>
          </p:cNvPr>
          <p:cNvSpPr/>
          <p:nvPr/>
        </p:nvSpPr>
        <p:spPr>
          <a:xfrm>
            <a:off x="5751514" y="4648765"/>
            <a:ext cx="6096000" cy="138499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 мест (площадок) накопления твердых коммунальных отходов, транспортирование твердых коммунальных отходов от мест их накопления и сбора до объектов, используемых для сортировки и захоронения твердых коммунальных отходов, оценка экономической эффективности и разработка ПСД на строительство защитных сооружений от негативного воздействия вод</a:t>
            </a:r>
            <a:endParaRPr lang="ru-RU" sz="1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1A08512-1F32-484D-A7B9-E6C7F0F85C78}"/>
              </a:ext>
            </a:extLst>
          </p:cNvPr>
          <p:cNvSpPr/>
          <p:nvPr/>
        </p:nvSpPr>
        <p:spPr>
          <a:xfrm>
            <a:off x="5751512" y="6171412"/>
            <a:ext cx="609599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энергетической эффективности объектов социальной сферы</a:t>
            </a:r>
            <a:endParaRPr lang="ru-RU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AD858F2-BD41-4AA5-9BBA-25F64A09C591}"/>
              </a:ext>
            </a:extLst>
          </p:cNvPr>
          <p:cNvSpPr/>
          <p:nvPr/>
        </p:nvSpPr>
        <p:spPr>
          <a:xfrm>
            <a:off x="134937" y="5532492"/>
            <a:ext cx="529272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доступность и качество транспортных услуг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10525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E0592C-1FC8-417E-997E-55B3C1C0F3DA}"/>
              </a:ext>
            </a:extLst>
          </p:cNvPr>
          <p:cNvSpPr/>
          <p:nvPr/>
        </p:nvSpPr>
        <p:spPr>
          <a:xfrm>
            <a:off x="247650" y="119360"/>
            <a:ext cx="9010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"Организация муниципального управления в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01E65E4-07A0-485C-955C-EA7917349BC5}"/>
              </a:ext>
            </a:extLst>
          </p:cNvPr>
          <p:cNvSpPr/>
          <p:nvPr/>
        </p:nvSpPr>
        <p:spPr>
          <a:xfrm>
            <a:off x="104775" y="929283"/>
            <a:ext cx="12087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Цели: к 2030 году формирование эффективной системы муниципального управления, характеризующейся стопроцентным взаимодействием с гражданами;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количества экземпляров печатного издания средств массовой информации, распространяющихся на бесплатной основе и ежегодное увеличение подписчиков не менее, чем на 5 процентов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F1598257-747F-4C04-994D-46AEECFBCA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5175984"/>
              </p:ext>
            </p:extLst>
          </p:nvPr>
        </p:nvGraphicFramePr>
        <p:xfrm>
          <a:off x="5657850" y="2224863"/>
          <a:ext cx="6096000" cy="4421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xmlns="" id="{0E9F8ECD-5A3B-4753-A6BF-0159281D3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21" y="2129612"/>
            <a:ext cx="5326804" cy="346394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cture background">
            <a:extLst>
              <a:ext uri="{FF2B5EF4-FFF2-40B4-BE49-F238E27FC236}">
                <a16:creationId xmlns:a16="http://schemas.microsoft.com/office/drawing/2014/main" xmlns="" id="{E48E3ADA-2963-4FEC-A6E8-F9BDB2ED0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362575"/>
            <a:ext cx="5017346" cy="12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508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5B6F44C-C4FD-4D95-A810-53DE0142921D}"/>
              </a:ext>
            </a:extLst>
          </p:cNvPr>
          <p:cNvSpPr/>
          <p:nvPr/>
        </p:nvSpPr>
        <p:spPr>
          <a:xfrm>
            <a:off x="247650" y="119360"/>
            <a:ext cx="9010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"Организация муниципального управления в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1C1EAF67-0630-44D0-9226-9BCE30B61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376717"/>
              </p:ext>
            </p:extLst>
          </p:nvPr>
        </p:nvGraphicFramePr>
        <p:xfrm>
          <a:off x="134937" y="1029680"/>
          <a:ext cx="11961817" cy="2046391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633739">
                  <a:extLst>
                    <a:ext uri="{9D8B030D-6E8A-4147-A177-3AD203B41FA5}">
                      <a16:colId xmlns:a16="http://schemas.microsoft.com/office/drawing/2014/main" xmlns="" val="1715488135"/>
                    </a:ext>
                  </a:extLst>
                </a:gridCol>
                <a:gridCol w="5624427">
                  <a:extLst>
                    <a:ext uri="{9D8B030D-6E8A-4147-A177-3AD203B41FA5}">
                      <a16:colId xmlns:a16="http://schemas.microsoft.com/office/drawing/2014/main" xmlns="" val="3361422846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xmlns="" val="3804996541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xmlns="" val="2364473669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xmlns="" val="2243703067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xmlns="" val="2167200854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xmlns="" val="2349057002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xmlns="" val="119529241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xmlns="" val="1392176652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xmlns="" val="2696404210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xmlns="" val="247287505"/>
                    </a:ext>
                  </a:extLst>
                </a:gridCol>
              </a:tblGrid>
              <a:tr h="3643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sng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Единица измерения                   (по ОКЕИ)</a:t>
                      </a:r>
                      <a:endParaRPr lang="ru-RU" sz="1200" b="1" i="0" u="sng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2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2305177"/>
                  </a:ext>
                </a:extLst>
              </a:tr>
              <a:tr h="716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2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год</a:t>
                      </a:r>
                      <a:endParaRPr lang="ru-RU" sz="12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xmlns="" val="1842441485"/>
                  </a:ext>
                </a:extLst>
              </a:tr>
              <a:tr h="185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xmlns="" val="4117271615"/>
                  </a:ext>
                </a:extLst>
              </a:tr>
              <a:tr h="3643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отработанных обращений граждан от поступивших в администрацию Слюдянского муниципального района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xmlns="" val="529504605"/>
                  </a:ext>
                </a:extLst>
              </a:tr>
              <a:tr h="212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бесплатных печатных экземпляров средств массовой информации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Экз.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xmlns="" val="1160812780"/>
                  </a:ext>
                </a:extLst>
              </a:tr>
              <a:tr h="185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подписчиков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3275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3439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3611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3791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3981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4389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xmlns="" val="1175998034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DAF0D914-B16D-4007-B8C6-781C8C975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665137"/>
              </p:ext>
            </p:extLst>
          </p:nvPr>
        </p:nvGraphicFramePr>
        <p:xfrm>
          <a:off x="134936" y="3281713"/>
          <a:ext cx="11961817" cy="110443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9022924">
                  <a:extLst>
                    <a:ext uri="{9D8B030D-6E8A-4147-A177-3AD203B41FA5}">
                      <a16:colId xmlns:a16="http://schemas.microsoft.com/office/drawing/2014/main" xmlns="" val="138593360"/>
                    </a:ext>
                  </a:extLst>
                </a:gridCol>
                <a:gridCol w="979631">
                  <a:extLst>
                    <a:ext uri="{9D8B030D-6E8A-4147-A177-3AD203B41FA5}">
                      <a16:colId xmlns:a16="http://schemas.microsoft.com/office/drawing/2014/main" xmlns="" val="4066241714"/>
                    </a:ext>
                  </a:extLst>
                </a:gridCol>
                <a:gridCol w="979631">
                  <a:extLst>
                    <a:ext uri="{9D8B030D-6E8A-4147-A177-3AD203B41FA5}">
                      <a16:colId xmlns:a16="http://schemas.microsoft.com/office/drawing/2014/main" xmlns="" val="2235745871"/>
                    </a:ext>
                  </a:extLst>
                </a:gridCol>
                <a:gridCol w="979631">
                  <a:extLst>
                    <a:ext uri="{9D8B030D-6E8A-4147-A177-3AD203B41FA5}">
                      <a16:colId xmlns:a16="http://schemas.microsoft.com/office/drawing/2014/main" xmlns="" val="3217173622"/>
                    </a:ext>
                  </a:extLst>
                </a:gridCol>
              </a:tblGrid>
              <a:tr h="5280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ctr"/>
                </a:tc>
                <a:extLst>
                  <a:ext uri="{0D108BD9-81ED-4DB2-BD59-A6C34878D82A}">
                    <a16:rowId xmlns:a16="http://schemas.microsoft.com/office/drawing/2014/main" xmlns="" val="1964747425"/>
                  </a:ext>
                </a:extLst>
              </a:tr>
              <a:tr h="1574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"Обеспечение деятельности администрации Слюдянского муниципального района"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78 006,7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76 901,9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69 630,2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extLst>
                  <a:ext uri="{0D108BD9-81ED-4DB2-BD59-A6C34878D82A}">
                    <a16:rowId xmlns:a16="http://schemas.microsoft.com/office/drawing/2014/main" xmlns="" val="3776105576"/>
                  </a:ext>
                </a:extLst>
              </a:tr>
              <a:tr h="1574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"Информационное освещение деятельности органов местного самоуправления"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9 679,5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7 561,3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7 131,2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extLst>
                  <a:ext uri="{0D108BD9-81ED-4DB2-BD59-A6C34878D82A}">
                    <a16:rowId xmlns:a16="http://schemas.microsoft.com/office/drawing/2014/main" xmlns="" val="947913431"/>
                  </a:ext>
                </a:extLst>
              </a:tr>
              <a:tr h="1574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87 686,2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84 463,2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76 761,4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extLst>
                  <a:ext uri="{0D108BD9-81ED-4DB2-BD59-A6C34878D82A}">
                    <a16:rowId xmlns:a16="http://schemas.microsoft.com/office/drawing/2014/main" xmlns="" val="2453571444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63B4AEB-54E3-403F-A6B6-866C1D07E6AD}"/>
              </a:ext>
            </a:extLst>
          </p:cNvPr>
          <p:cNvSpPr/>
          <p:nvPr/>
        </p:nvSpPr>
        <p:spPr>
          <a:xfrm>
            <a:off x="134936" y="5103674"/>
            <a:ext cx="3808414" cy="16004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эффективной системы муниципального управления, в том числе посредством качественной, своевременной и полной отработки обращений граждан, поступивших в администрацию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района, согласно установленным полномочиям</a:t>
            </a:r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D2D4955-0205-4794-A92D-CB90C0E6194D}"/>
              </a:ext>
            </a:extLst>
          </p:cNvPr>
          <p:cNvSpPr/>
          <p:nvPr/>
        </p:nvSpPr>
        <p:spPr>
          <a:xfrm>
            <a:off x="4124325" y="5102603"/>
            <a:ext cx="3943350" cy="138499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информационного пространства и создание условий для обеспечения информатизации и автоматизации процессов в администрации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 в рамках единых отраслевых цифровых платформ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0D309FF-F257-4381-B689-9BFE6391AD6E}"/>
              </a:ext>
            </a:extLst>
          </p:cNvPr>
          <p:cNvSpPr/>
          <p:nvPr/>
        </p:nvSpPr>
        <p:spPr>
          <a:xfrm>
            <a:off x="8248650" y="5102604"/>
            <a:ext cx="3676650" cy="1384995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Обнародование в СМИ информации о деятельности ОМС, в том числе посредством  распространения бесплатных экземпляров СМИ и увеличение охвата населения путем увеличения подписчиков и постов в социальных сетях 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7DEC774-5C60-4870-A22C-2081A83B2A46}"/>
              </a:ext>
            </a:extLst>
          </p:cNvPr>
          <p:cNvSpPr/>
          <p:nvPr/>
        </p:nvSpPr>
        <p:spPr>
          <a:xfrm>
            <a:off x="134936" y="4559174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</p:spTree>
    <p:extLst>
      <p:ext uri="{BB962C8B-B14F-4D97-AF65-F5344CB8AC3E}">
        <p14:creationId xmlns:p14="http://schemas.microsoft.com/office/powerpoint/2010/main" val="2330254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B6442BB-761E-43E6-B9AA-58F7B4C12925}"/>
              </a:ext>
            </a:extLst>
          </p:cNvPr>
          <p:cNvSpPr/>
          <p:nvPr/>
        </p:nvSpPr>
        <p:spPr>
          <a:xfrm>
            <a:off x="238124" y="90785"/>
            <a:ext cx="11610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муниципальными финансами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9E984E5-A13B-4F92-BA5B-8F6612A2590F}"/>
              </a:ext>
            </a:extLst>
          </p:cNvPr>
          <p:cNvSpPr/>
          <p:nvPr/>
        </p:nvSpPr>
        <p:spPr>
          <a:xfrm>
            <a:off x="8001001" y="765572"/>
            <a:ext cx="395287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сбалансированности и долгосрочной устойчивости бюджетов бюджетной системы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эффективное управление муниципальными финансами;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ежегодного темпа роста поступлений налоговых и неналоговых доходов консолидированного бюджета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(в сопоставимых условиях) до 2030 года не ниже 104%;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соотношения объема муниципального долга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(без учета особенностей, установленных бюджетным законодательством, нормативными правовыми актами Российской Федерации на соответствующий финансовый год) к общему годовому объему доходов бюджета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(без учета безвозмездных поступлений) до 2030 года на уровне, не превышающем 20%.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DDF7A701-9C07-4125-A607-6CD067D188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2233589"/>
              </p:ext>
            </p:extLst>
          </p:nvPr>
        </p:nvGraphicFramePr>
        <p:xfrm>
          <a:off x="2895600" y="1116865"/>
          <a:ext cx="5019675" cy="5455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xmlns="" id="{8896712B-C8A7-4D5C-AD17-1D16393AF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087011"/>
            <a:ext cx="25844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icture background">
            <a:extLst>
              <a:ext uri="{FF2B5EF4-FFF2-40B4-BE49-F238E27FC236}">
                <a16:creationId xmlns:a16="http://schemas.microsoft.com/office/drawing/2014/main" xmlns="" id="{C93BF01D-C186-4EC9-B77A-5EEE94406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055869"/>
            <a:ext cx="2476500" cy="161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icture background">
            <a:extLst>
              <a:ext uri="{FF2B5EF4-FFF2-40B4-BE49-F238E27FC236}">
                <a16:creationId xmlns:a16="http://schemas.microsoft.com/office/drawing/2014/main" xmlns="" id="{149CDC08-096B-438B-AFE0-423CE790A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068866"/>
            <a:ext cx="2566989" cy="172759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39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C961E0F-DB99-4375-BE8C-B13221AA059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муниципальными финансами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9C21E222-ED7D-4470-BDD2-5C5779733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141021"/>
              </p:ext>
            </p:extLst>
          </p:nvPr>
        </p:nvGraphicFramePr>
        <p:xfrm>
          <a:off x="153987" y="921782"/>
          <a:ext cx="11914188" cy="242388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17513">
                  <a:extLst>
                    <a:ext uri="{9D8B030D-6E8A-4147-A177-3AD203B41FA5}">
                      <a16:colId xmlns:a16="http://schemas.microsoft.com/office/drawing/2014/main" xmlns="" val="250792747"/>
                    </a:ext>
                  </a:extLst>
                </a:gridCol>
                <a:gridCol w="6657975">
                  <a:extLst>
                    <a:ext uri="{9D8B030D-6E8A-4147-A177-3AD203B41FA5}">
                      <a16:colId xmlns:a16="http://schemas.microsoft.com/office/drawing/2014/main" xmlns="" val="2943037665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xmlns="" val="620501483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xmlns="" val="191384032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xmlns="" val="1391381362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xmlns="" val="3445930054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xmlns="" val="139410099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xmlns="" val="1749419052"/>
                    </a:ext>
                  </a:extLst>
                </a:gridCol>
                <a:gridCol w="476250">
                  <a:extLst>
                    <a:ext uri="{9D8B030D-6E8A-4147-A177-3AD203B41FA5}">
                      <a16:colId xmlns:a16="http://schemas.microsoft.com/office/drawing/2014/main" xmlns="" val="2586933809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xmlns="" val="4037730450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xmlns="" val="2696243902"/>
                    </a:ext>
                  </a:extLst>
                </a:gridCol>
              </a:tblGrid>
              <a:tr h="2718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3631516"/>
                  </a:ext>
                </a:extLst>
              </a:tr>
              <a:tr h="27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extLst>
                  <a:ext uri="{0D108BD9-81ED-4DB2-BD59-A6C34878D82A}">
                    <a16:rowId xmlns:a16="http://schemas.microsoft.com/office/drawing/2014/main" xmlns="" val="3420526427"/>
                  </a:ext>
                </a:extLst>
              </a:tr>
              <a:tr h="138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extLst>
                  <a:ext uri="{0D108BD9-81ED-4DB2-BD59-A6C34878D82A}">
                    <a16:rowId xmlns:a16="http://schemas.microsoft.com/office/drawing/2014/main" xmlns="" val="1883433039"/>
                  </a:ext>
                </a:extLst>
              </a:tr>
              <a:tr h="138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качества управления муниципальными финансами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усл. ед. 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extLst>
                  <a:ext uri="{0D108BD9-81ED-4DB2-BD59-A6C34878D82A}">
                    <a16:rowId xmlns:a16="http://schemas.microsoft.com/office/drawing/2014/main" xmlns="" val="1407101135"/>
                  </a:ext>
                </a:extLst>
              </a:tr>
              <a:tr h="271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налоговых и неналоговых доходов консолидированного бюджета Слюдянского муниципального района (в сопоставимых условиях)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extLst>
                  <a:ext uri="{0D108BD9-81ED-4DB2-BD59-A6C34878D82A}">
                    <a16:rowId xmlns:a16="http://schemas.microsoft.com/office/drawing/2014/main" xmlns="" val="803823303"/>
                  </a:ext>
                </a:extLst>
              </a:tr>
              <a:tr h="671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объема муниципального долга Слюдянского муниципального района (без учета особенностей, установленных бюджетным законодательством, нормативными правовыми актами Российской Федерации на соответствующий финансовый год) по состоянию на 1 января года, следующего за отчетным, к общему годовому объему доходов бюджета Слюдянского муниципального района (без учета безвозмездных поступлений)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extLst>
                  <a:ext uri="{0D108BD9-81ED-4DB2-BD59-A6C34878D82A}">
                    <a16:rowId xmlns:a16="http://schemas.microsoft.com/office/drawing/2014/main" xmlns="" val="239069086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3D3B5BBB-36E6-41E3-9CBD-ABA362D6D6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031042"/>
              </p:ext>
            </p:extLst>
          </p:nvPr>
        </p:nvGraphicFramePr>
        <p:xfrm>
          <a:off x="153987" y="3461913"/>
          <a:ext cx="11914189" cy="142949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8963404">
                  <a:extLst>
                    <a:ext uri="{9D8B030D-6E8A-4147-A177-3AD203B41FA5}">
                      <a16:colId xmlns:a16="http://schemas.microsoft.com/office/drawing/2014/main" xmlns="" val="3418261330"/>
                    </a:ext>
                  </a:extLst>
                </a:gridCol>
                <a:gridCol w="983595">
                  <a:extLst>
                    <a:ext uri="{9D8B030D-6E8A-4147-A177-3AD203B41FA5}">
                      <a16:colId xmlns:a16="http://schemas.microsoft.com/office/drawing/2014/main" xmlns="" val="606101515"/>
                    </a:ext>
                  </a:extLst>
                </a:gridCol>
                <a:gridCol w="983595">
                  <a:extLst>
                    <a:ext uri="{9D8B030D-6E8A-4147-A177-3AD203B41FA5}">
                      <a16:colId xmlns:a16="http://schemas.microsoft.com/office/drawing/2014/main" xmlns="" val="329404792"/>
                    </a:ext>
                  </a:extLst>
                </a:gridCol>
                <a:gridCol w="983595">
                  <a:extLst>
                    <a:ext uri="{9D8B030D-6E8A-4147-A177-3AD203B41FA5}">
                      <a16:colId xmlns:a16="http://schemas.microsoft.com/office/drawing/2014/main" xmlns="" val="149871970"/>
                    </a:ext>
                  </a:extLst>
                </a:gridCol>
              </a:tblGrid>
              <a:tr h="489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ctr"/>
                </a:tc>
                <a:extLst>
                  <a:ext uri="{0D108BD9-81ED-4DB2-BD59-A6C34878D82A}">
                    <a16:rowId xmlns:a16="http://schemas.microsoft.com/office/drawing/2014/main" xmlns="" val="2527526115"/>
                  </a:ext>
                </a:extLst>
              </a:tr>
              <a:tr h="14594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"Организация и управление бюджетным процессом"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44 187,6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43 591,2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30 881,1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extLst>
                  <a:ext uri="{0D108BD9-81ED-4DB2-BD59-A6C34878D82A}">
                    <a16:rowId xmlns:a16="http://schemas.microsoft.com/office/drawing/2014/main" xmlns="" val="2393443895"/>
                  </a:ext>
                </a:extLst>
              </a:tr>
              <a:tr h="38631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 "Поддержка и организация направления муниципальным образованиям Слюдянского района межбюджетных трансфертов с целью выравнивания их бюджетной обеспеченности, обеспечения сбалансированности местных бюджетов и исполнения переданных государственных полномочий"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267 897,4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213 670,7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212 781,2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extLst>
                  <a:ext uri="{0D108BD9-81ED-4DB2-BD59-A6C34878D82A}">
                    <a16:rowId xmlns:a16="http://schemas.microsoft.com/office/drawing/2014/main" xmlns="" val="1170787125"/>
                  </a:ext>
                </a:extLst>
              </a:tr>
              <a:tr h="14594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312 085,0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257 261,9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243 662,3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extLst>
                  <a:ext uri="{0D108BD9-81ED-4DB2-BD59-A6C34878D82A}">
                    <a16:rowId xmlns:a16="http://schemas.microsoft.com/office/drawing/2014/main" xmlns="" val="264193539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883FE19-FD21-4B75-88EF-3AD3D4A0CC46}"/>
              </a:ext>
            </a:extLst>
          </p:cNvPr>
          <p:cNvSpPr/>
          <p:nvPr/>
        </p:nvSpPr>
        <p:spPr>
          <a:xfrm>
            <a:off x="123824" y="4891405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6778E2E-EC3C-495F-83AB-1245286948C4}"/>
              </a:ext>
            </a:extLst>
          </p:cNvPr>
          <p:cNvSpPr/>
          <p:nvPr/>
        </p:nvSpPr>
        <p:spPr>
          <a:xfrm>
            <a:off x="9620250" y="5225022"/>
            <a:ext cx="2552699" cy="1600438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Выравнивание бюджетной обеспеченности муниципальных образований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района, обеспечение сбалансированности местных бюджетов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A4DEBD1-7883-4C92-89A9-45CD9E36EB82}"/>
              </a:ext>
            </a:extLst>
          </p:cNvPr>
          <p:cNvSpPr/>
          <p:nvPr/>
        </p:nvSpPr>
        <p:spPr>
          <a:xfrm>
            <a:off x="7100888" y="5225022"/>
            <a:ext cx="2466975" cy="16004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Сохранение муниципального долга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 на экономически безопасном уровне и обеспечение высокого уровня долговой устойчивости района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8684B92-6167-4D47-8AA0-4AA3C067F481}"/>
              </a:ext>
            </a:extLst>
          </p:cNvPr>
          <p:cNvSpPr/>
          <p:nvPr/>
        </p:nvSpPr>
        <p:spPr>
          <a:xfrm>
            <a:off x="19050" y="5237485"/>
            <a:ext cx="7034213" cy="160043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Обеспечение условий для своевременного исполнения расходных обязательств с соблюдением целевого характера; повышение финансовой дисциплины; совершенствование механизмов планирования расходов; контроль за исполнением сметы; обеспечение непредвиденных расходов, не предусмотренных в решении Думы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 о бюджете на соответствующий финансовый год, согласно Положению о порядке использования бюджетных ассигнований резервного фонда администрации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57340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4233138-DD91-4E75-82F8-1165141FC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034" y="179389"/>
            <a:ext cx="5599641" cy="6469061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  <a:cs typeface="Times New Roman" panose="02020603050405020304" pitchFamily="18" charset="0"/>
              </a:rPr>
              <a:t>ОСНОВНЫЕ СВЕДЕНИЯ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образования: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июля 1930 года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центр:</a:t>
            </a:r>
            <a:r>
              <a:rPr lang="ru-RU" sz="1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СЛЮДЯНКА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округ</a:t>
            </a:r>
            <a:r>
              <a:rPr lang="ru-RU" sz="1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СИБИРСКИЙ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район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ВОСТОЧНО-СИБИРСКИЙ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территории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4 348,03 км²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WWW.SLUDYANKA.RU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Часовой пояс: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MSK +5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устройство: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городских поселения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поселений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38,424 тыс. чел.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8B6D43A-97FC-4870-BC5D-8765DF38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121" y="4192279"/>
            <a:ext cx="1219910" cy="814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9E2E4D-4DAF-4C71-99C7-364CC8A8D8E1}"/>
              </a:ext>
            </a:extLst>
          </p:cNvPr>
          <p:cNvSpPr txBox="1"/>
          <p:nvPr/>
        </p:nvSpPr>
        <p:spPr>
          <a:xfrm>
            <a:off x="3284900" y="3759915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ФЛАГ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39FC8B86-ACD1-4515-93CF-4602A5CFF9A8}"/>
              </a:ext>
            </a:extLst>
          </p:cNvPr>
          <p:cNvSpPr txBox="1">
            <a:spLocks/>
          </p:cNvSpPr>
          <p:nvPr/>
        </p:nvSpPr>
        <p:spPr>
          <a:xfrm>
            <a:off x="5162390" y="209550"/>
            <a:ext cx="6917615" cy="6469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i="1" dirty="0">
                <a:solidFill>
                  <a:schemeClr val="tx1"/>
                </a:solidFill>
                <a:cs typeface="Times New Roman" panose="02020603050405020304" pitchFamily="18" charset="0"/>
              </a:rPr>
              <a:t>ПОКАЗАТЕЛИ СОЦИАЛЬНО-ЭКОНОМИЧЕСКОГО РАЗВИТИЯ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xmlns="" id="{C30B2465-20C8-4012-8ADF-4DA7DC0105C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088481" y="586999"/>
          <a:ext cx="3400425" cy="2041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xmlns="" id="{30C21060-7331-4CD3-AB21-6CE35B99AE0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488907" y="587000"/>
          <a:ext cx="3322094" cy="2041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xmlns="" id="{2AA99B31-6BEC-4699-9D54-1F059E50BA4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107691" y="2623803"/>
          <a:ext cx="3381215" cy="2041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xmlns="" id="{AEF548E7-E61A-4300-B18E-F56FBBAC17E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488906" y="2629303"/>
          <a:ext cx="3322094" cy="2054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xmlns="" id="{D2C9F762-BF10-411D-815D-6CF0A02748A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109969" y="4670393"/>
          <a:ext cx="3381215" cy="2041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xmlns="" id="{D37DC636-88D3-4A52-A8AC-3E188092A8F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488906" y="4684279"/>
          <a:ext cx="3322094" cy="1994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xmlns="" id="{DF9BD1C2-BBF6-4ACA-9EDA-D974F02539F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306771" y="5349464"/>
          <a:ext cx="2800920" cy="1528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437A8663-0412-46AD-98A5-1DAAC08BC83E}"/>
              </a:ext>
            </a:extLst>
          </p:cNvPr>
          <p:cNvCxnSpPr>
            <a:cxnSpLocks/>
          </p:cNvCxnSpPr>
          <p:nvPr/>
        </p:nvCxnSpPr>
        <p:spPr>
          <a:xfrm>
            <a:off x="182034" y="505698"/>
            <a:ext cx="25092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EBF5B75B-3233-4CBC-8746-C13189F5F84F}"/>
              </a:ext>
            </a:extLst>
          </p:cNvPr>
          <p:cNvCxnSpPr>
            <a:cxnSpLocks/>
          </p:cNvCxnSpPr>
          <p:nvPr/>
        </p:nvCxnSpPr>
        <p:spPr>
          <a:xfrm>
            <a:off x="5177823" y="555802"/>
            <a:ext cx="638220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427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30D1803-BA77-4D51-88FF-2A637F1439DD}"/>
              </a:ext>
            </a:extLst>
          </p:cNvPr>
          <p:cNvSpPr/>
          <p:nvPr/>
        </p:nvSpPr>
        <p:spPr>
          <a:xfrm>
            <a:off x="66674" y="0"/>
            <a:ext cx="9705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имущественным комплексом  и земельными ресурсами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CFF34A2-A17F-49CD-BCB0-66C0665814A3}"/>
              </a:ext>
            </a:extLst>
          </p:cNvPr>
          <p:cNvSpPr/>
          <p:nvPr/>
        </p:nvSpPr>
        <p:spPr>
          <a:xfrm>
            <a:off x="66674" y="1284238"/>
            <a:ext cx="98774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 Обеспечение эффективного управления муниципальным имуществом и земельными ресурсами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характеризующегося повышением доходов бюджета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администрируемых КУМИ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к 2030 году до 100% от плановых показателей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E6B3D996-8B6E-48A3-85C0-286DF6DDFE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1366853"/>
              </p:ext>
            </p:extLst>
          </p:nvPr>
        </p:nvGraphicFramePr>
        <p:xfrm>
          <a:off x="657225" y="2461855"/>
          <a:ext cx="5019675" cy="4212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 descr="Picture background">
            <a:extLst>
              <a:ext uri="{FF2B5EF4-FFF2-40B4-BE49-F238E27FC236}">
                <a16:creationId xmlns:a16="http://schemas.microsoft.com/office/drawing/2014/main" xmlns="" id="{F8372072-13CF-4C20-A57E-9702A10EB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39207"/>
            <a:ext cx="6143626" cy="31146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400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6ABD24F-1E00-4462-8F2E-8BA91E7851E3}"/>
              </a:ext>
            </a:extLst>
          </p:cNvPr>
          <p:cNvSpPr/>
          <p:nvPr/>
        </p:nvSpPr>
        <p:spPr>
          <a:xfrm>
            <a:off x="66673" y="0"/>
            <a:ext cx="10220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имущественным комплексом  и земельными ресурсами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460FAD74-9633-452A-8A17-0A07A9233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04348"/>
              </p:ext>
            </p:extLst>
          </p:nvPr>
        </p:nvGraphicFramePr>
        <p:xfrm>
          <a:off x="66674" y="947739"/>
          <a:ext cx="12058657" cy="222691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71476">
                  <a:extLst>
                    <a:ext uri="{9D8B030D-6E8A-4147-A177-3AD203B41FA5}">
                      <a16:colId xmlns:a16="http://schemas.microsoft.com/office/drawing/2014/main" xmlns="" val="4174853605"/>
                    </a:ext>
                  </a:extLst>
                </a:gridCol>
                <a:gridCol w="6381750">
                  <a:extLst>
                    <a:ext uri="{9D8B030D-6E8A-4147-A177-3AD203B41FA5}">
                      <a16:colId xmlns:a16="http://schemas.microsoft.com/office/drawing/2014/main" xmlns="" val="4129378614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xmlns="" val="3728255499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xmlns="" val="730128927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xmlns="" val="40713396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62367443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xmlns="" val="4587223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xmlns="" val="1120631163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xmlns="" val="1823029291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xmlns="" val="2135565036"/>
                    </a:ext>
                  </a:extLst>
                </a:gridCol>
                <a:gridCol w="552456">
                  <a:extLst>
                    <a:ext uri="{9D8B030D-6E8A-4147-A177-3AD203B41FA5}">
                      <a16:colId xmlns:a16="http://schemas.microsoft.com/office/drawing/2014/main" xmlns="" val="529743558"/>
                    </a:ext>
                  </a:extLst>
                </a:gridCol>
              </a:tblGrid>
              <a:tr h="1029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sng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Единица измерения                   (по ОКЕИ)</a:t>
                      </a:r>
                      <a:endParaRPr lang="ru-RU" sz="1200" b="1" i="0" u="sng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9995608"/>
                  </a:ext>
                </a:extLst>
              </a:tr>
              <a:tr h="3942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extLst>
                  <a:ext uri="{0D108BD9-81ED-4DB2-BD59-A6C34878D82A}">
                    <a16:rowId xmlns:a16="http://schemas.microsoft.com/office/drawing/2014/main" xmlns="" val="3798020327"/>
                  </a:ext>
                </a:extLst>
              </a:tr>
              <a:tr h="1029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extLst>
                  <a:ext uri="{0D108BD9-81ED-4DB2-BD59-A6C34878D82A}">
                    <a16:rowId xmlns:a16="http://schemas.microsoft.com/office/drawing/2014/main" xmlns="" val="495230448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 плана по получению доходов от использования муниципального имущества Слюдянского муниципального района (в части доходов, администрируемых КУМИ Слюдянского муниципального района)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extLst>
                  <a:ext uri="{0D108BD9-81ED-4DB2-BD59-A6C34878D82A}">
                    <a16:rowId xmlns:a16="http://schemas.microsoft.com/office/drawing/2014/main" xmlns="" val="1671219390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предоставления массовых социально значимых муниципальных услуг КУМИ </a:t>
                      </a:r>
                      <a:r>
                        <a:rPr lang="ru-RU" sz="12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 в электронной форме от общего количества МСЗУ, предоставленных КУМИ </a:t>
                      </a:r>
                      <a:r>
                        <a:rPr lang="ru-RU" sz="12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%.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extLst>
                  <a:ext uri="{0D108BD9-81ED-4DB2-BD59-A6C34878D82A}">
                    <a16:rowId xmlns:a16="http://schemas.microsoft.com/office/drawing/2014/main" xmlns="" val="36718549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1F1186EC-C3BD-41A0-8F2D-067B29D72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068289"/>
              </p:ext>
            </p:extLst>
          </p:nvPr>
        </p:nvGraphicFramePr>
        <p:xfrm>
          <a:off x="71429" y="3272702"/>
          <a:ext cx="12058657" cy="142072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9360547">
                  <a:extLst>
                    <a:ext uri="{9D8B030D-6E8A-4147-A177-3AD203B41FA5}">
                      <a16:colId xmlns:a16="http://schemas.microsoft.com/office/drawing/2014/main" xmlns="" val="191542053"/>
                    </a:ext>
                  </a:extLst>
                </a:gridCol>
                <a:gridCol w="899370">
                  <a:extLst>
                    <a:ext uri="{9D8B030D-6E8A-4147-A177-3AD203B41FA5}">
                      <a16:colId xmlns:a16="http://schemas.microsoft.com/office/drawing/2014/main" xmlns="" val="813281337"/>
                    </a:ext>
                  </a:extLst>
                </a:gridCol>
                <a:gridCol w="899370">
                  <a:extLst>
                    <a:ext uri="{9D8B030D-6E8A-4147-A177-3AD203B41FA5}">
                      <a16:colId xmlns:a16="http://schemas.microsoft.com/office/drawing/2014/main" xmlns="" val="897103160"/>
                    </a:ext>
                  </a:extLst>
                </a:gridCol>
                <a:gridCol w="899370">
                  <a:extLst>
                    <a:ext uri="{9D8B030D-6E8A-4147-A177-3AD203B41FA5}">
                      <a16:colId xmlns:a16="http://schemas.microsoft.com/office/drawing/2014/main" xmlns="" val="187835757"/>
                    </a:ext>
                  </a:extLst>
                </a:gridCol>
              </a:tblGrid>
              <a:tr h="4810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ctr"/>
                </a:tc>
                <a:extLst>
                  <a:ext uri="{0D108BD9-81ED-4DB2-BD59-A6C34878D82A}">
                    <a16:rowId xmlns:a16="http://schemas.microsoft.com/office/drawing/2014/main" xmlns="" val="4242253353"/>
                  </a:ext>
                </a:extLst>
              </a:tr>
              <a:tr h="253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"Обеспечение условий деятельности в сфере реализации земельно-имущественных отношений и управление муниципальной собственностью"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12 404,4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12 231,7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11 524,0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extLst>
                  <a:ext uri="{0D108BD9-81ED-4DB2-BD59-A6C34878D82A}">
                    <a16:rowId xmlns:a16="http://schemas.microsoft.com/office/drawing/2014/main" xmlns="" val="3089692038"/>
                  </a:ext>
                </a:extLst>
              </a:tr>
              <a:tr h="253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"Совершенствование системы учета муниципальной собственности и системы землепользования, обеспечение содержания и управление муниципальным имуществом"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1 018,0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1 018,0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1 018,0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extLst>
                  <a:ext uri="{0D108BD9-81ED-4DB2-BD59-A6C34878D82A}">
                    <a16:rowId xmlns:a16="http://schemas.microsoft.com/office/drawing/2014/main" xmlns="" val="1824531106"/>
                  </a:ext>
                </a:extLst>
              </a:tr>
              <a:tr h="14345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13 422,4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13 249,7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12 542,0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extLst>
                  <a:ext uri="{0D108BD9-81ED-4DB2-BD59-A6C34878D82A}">
                    <a16:rowId xmlns:a16="http://schemas.microsoft.com/office/drawing/2014/main" xmlns="" val="1925451927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ACB7DEC-8A09-437F-B959-7B56A0E2452B}"/>
              </a:ext>
            </a:extLst>
          </p:cNvPr>
          <p:cNvSpPr/>
          <p:nvPr/>
        </p:nvSpPr>
        <p:spPr>
          <a:xfrm>
            <a:off x="123824" y="4752804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DC0B73E-FE36-43DE-9009-B90E8BE3CA5B}"/>
              </a:ext>
            </a:extLst>
          </p:cNvPr>
          <p:cNvSpPr/>
          <p:nvPr/>
        </p:nvSpPr>
        <p:spPr>
          <a:xfrm>
            <a:off x="269738" y="5181510"/>
            <a:ext cx="2790826" cy="1600438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Текущая деятельность КУМИ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района, направленная на повышение эффективного и качественного управления земельно-имущественными отношениями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9B0B933-BF99-46B6-954C-4677335BA4B6}"/>
              </a:ext>
            </a:extLst>
          </p:cNvPr>
          <p:cNvSpPr/>
          <p:nvPr/>
        </p:nvSpPr>
        <p:spPr>
          <a:xfrm>
            <a:off x="3305987" y="5181510"/>
            <a:ext cx="3505200" cy="160043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 муниципального имущества, составляющего казну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района, в том числе оплата коммунальных расходов и иных хозяйственных расходов, расходов по охране муниципального имущества, текущий ремонт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B4C3444-8AAA-481E-9447-687012591B1B}"/>
              </a:ext>
            </a:extLst>
          </p:cNvPr>
          <p:cNvSpPr/>
          <p:nvPr/>
        </p:nvSpPr>
        <p:spPr>
          <a:xfrm>
            <a:off x="7056610" y="5181510"/>
            <a:ext cx="2428875" cy="160043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Предоставление муниципального имущества в аренду, безвозмездное пользование иное владение или пользование, приватизация муниципального имущества</a:t>
            </a:r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F74713D-5626-4AED-83C8-6A9AA7E85F5A}"/>
              </a:ext>
            </a:extLst>
          </p:cNvPr>
          <p:cNvSpPr/>
          <p:nvPr/>
        </p:nvSpPr>
        <p:spPr>
          <a:xfrm>
            <a:off x="9733944" y="5181510"/>
            <a:ext cx="2251548" cy="16004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Образование и постановка на государственный кадастровый учет земельных участков, предоставление земельных участков на торгах и без торгов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15485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894DD75-E9FB-4774-A378-900480142179}"/>
              </a:ext>
            </a:extLst>
          </p:cNvPr>
          <p:cNvSpPr/>
          <p:nvPr/>
        </p:nvSpPr>
        <p:spPr>
          <a:xfrm>
            <a:off x="190500" y="0"/>
            <a:ext cx="9429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учреждениями социальной сферы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EA7AE58-13D4-43D3-BF4F-64DE39357C61}"/>
              </a:ext>
            </a:extLst>
          </p:cNvPr>
          <p:cNvSpPr/>
          <p:nvPr/>
        </p:nvSpPr>
        <p:spPr>
          <a:xfrm>
            <a:off x="476250" y="926247"/>
            <a:ext cx="7753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учреждениями образования и культуры, характеризующееся стабильной работой учреждений до 2030 года.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B787D9E9-5529-4983-B107-3631AA44CB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776805"/>
              </p:ext>
            </p:extLst>
          </p:nvPr>
        </p:nvGraphicFramePr>
        <p:xfrm>
          <a:off x="3352801" y="1800225"/>
          <a:ext cx="5019675" cy="4750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386" name="Picture 2" descr="Picture background">
            <a:extLst>
              <a:ext uri="{FF2B5EF4-FFF2-40B4-BE49-F238E27FC236}">
                <a16:creationId xmlns:a16="http://schemas.microsoft.com/office/drawing/2014/main" xmlns="" id="{F166E168-582D-4C75-BEFF-EF226A36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447925"/>
            <a:ext cx="30289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res.cloudinary.com/djpdvfkdg/image/fetch/c_limit/http:/www.ogirk.ru/wp-content/uploads/post/2022/05/nasha-produkcija-scaled.jpg">
            <a:extLst>
              <a:ext uri="{FF2B5EF4-FFF2-40B4-BE49-F238E27FC236}">
                <a16:creationId xmlns:a16="http://schemas.microsoft.com/office/drawing/2014/main" xmlns="" id="{1FDAF274-D9F3-4E67-812A-E3FEFD210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51" y="4124325"/>
            <a:ext cx="3371849" cy="242631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Picture background">
            <a:extLst>
              <a:ext uri="{FF2B5EF4-FFF2-40B4-BE49-F238E27FC236}">
                <a16:creationId xmlns:a16="http://schemas.microsoft.com/office/drawing/2014/main" xmlns="" id="{5B23903F-E681-4272-84F8-E13A35550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50" y="1800225"/>
            <a:ext cx="3371850" cy="2286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69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7647D03-C238-4510-B33F-315B13CC7F48}"/>
              </a:ext>
            </a:extLst>
          </p:cNvPr>
          <p:cNvSpPr/>
          <p:nvPr/>
        </p:nvSpPr>
        <p:spPr>
          <a:xfrm>
            <a:off x="190500" y="0"/>
            <a:ext cx="9429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учреждениями социальной сферы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A8421431-29A1-4142-AC99-837B535BD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486922"/>
              </p:ext>
            </p:extLst>
          </p:nvPr>
        </p:nvGraphicFramePr>
        <p:xfrm>
          <a:off x="190500" y="959071"/>
          <a:ext cx="11830054" cy="169219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679035">
                  <a:extLst>
                    <a:ext uri="{9D8B030D-6E8A-4147-A177-3AD203B41FA5}">
                      <a16:colId xmlns:a16="http://schemas.microsoft.com/office/drawing/2014/main" xmlns="" val="1813740878"/>
                    </a:ext>
                  </a:extLst>
                </a:gridCol>
                <a:gridCol w="5039704">
                  <a:extLst>
                    <a:ext uri="{9D8B030D-6E8A-4147-A177-3AD203B41FA5}">
                      <a16:colId xmlns:a16="http://schemas.microsoft.com/office/drawing/2014/main" xmlns="" val="2184101002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xmlns="" val="841181382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xmlns="" val="4027612862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xmlns="" val="2675218410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xmlns="" val="930926019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xmlns="" val="1902886745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xmlns="" val="3731750220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xmlns="" val="552655381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xmlns="" val="3646761841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xmlns="" val="3144155121"/>
                    </a:ext>
                  </a:extLst>
                </a:gridCol>
              </a:tblGrid>
              <a:tr h="1311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sng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Ед. изм.                   (по ОКЕИ)</a:t>
                      </a:r>
                      <a:endParaRPr lang="ru-RU" sz="1200" b="1" i="0" u="sng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03962154"/>
                  </a:ext>
                </a:extLst>
              </a:tr>
              <a:tr h="323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 год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extLst>
                  <a:ext uri="{0D108BD9-81ED-4DB2-BD59-A6C34878D82A}">
                    <a16:rowId xmlns:a16="http://schemas.microsoft.com/office/drawing/2014/main" xmlns="" val="2783514693"/>
                  </a:ext>
                </a:extLst>
              </a:tr>
              <a:tr h="161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extLst>
                  <a:ext uri="{0D108BD9-81ED-4DB2-BD59-A6C34878D82A}">
                    <a16:rowId xmlns:a16="http://schemas.microsoft.com/office/drawing/2014/main" xmlns="" val="2316575176"/>
                  </a:ext>
                </a:extLst>
              </a:tr>
              <a:tr h="323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соответствующих требованиям занимаемой должности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extLst>
                  <a:ext uri="{0D108BD9-81ED-4DB2-BD59-A6C34878D82A}">
                    <a16:rowId xmlns:a16="http://schemas.microsoft.com/office/drawing/2014/main" xmlns="" val="1462392115"/>
                  </a:ext>
                </a:extLst>
              </a:tr>
              <a:tr h="161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содержащихся в надлежащем состоянии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extLst>
                  <a:ext uri="{0D108BD9-81ED-4DB2-BD59-A6C34878D82A}">
                    <a16:rowId xmlns:a16="http://schemas.microsoft.com/office/drawing/2014/main" xmlns="" val="3779191770"/>
                  </a:ext>
                </a:extLst>
              </a:tr>
              <a:tr h="323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здоровым питанием обучающихся в соответствии со стандартами качества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extLst>
                  <a:ext uri="{0D108BD9-81ED-4DB2-BD59-A6C34878D82A}">
                    <a16:rowId xmlns:a16="http://schemas.microsoft.com/office/drawing/2014/main" xmlns="" val="2159675188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E9412633-DCEC-4AF5-98AF-CE88C9FAD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798428"/>
              </p:ext>
            </p:extLst>
          </p:nvPr>
        </p:nvGraphicFramePr>
        <p:xfrm>
          <a:off x="190499" y="2771625"/>
          <a:ext cx="11830054" cy="131254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8262806">
                  <a:extLst>
                    <a:ext uri="{9D8B030D-6E8A-4147-A177-3AD203B41FA5}">
                      <a16:colId xmlns:a16="http://schemas.microsoft.com/office/drawing/2014/main" xmlns="" val="4257639709"/>
                    </a:ext>
                  </a:extLst>
                </a:gridCol>
                <a:gridCol w="1221930">
                  <a:extLst>
                    <a:ext uri="{9D8B030D-6E8A-4147-A177-3AD203B41FA5}">
                      <a16:colId xmlns:a16="http://schemas.microsoft.com/office/drawing/2014/main" xmlns="" val="3949535485"/>
                    </a:ext>
                  </a:extLst>
                </a:gridCol>
                <a:gridCol w="1221930">
                  <a:extLst>
                    <a:ext uri="{9D8B030D-6E8A-4147-A177-3AD203B41FA5}">
                      <a16:colId xmlns:a16="http://schemas.microsoft.com/office/drawing/2014/main" xmlns="" val="3547184016"/>
                    </a:ext>
                  </a:extLst>
                </a:gridCol>
                <a:gridCol w="1123388">
                  <a:extLst>
                    <a:ext uri="{9D8B030D-6E8A-4147-A177-3AD203B41FA5}">
                      <a16:colId xmlns:a16="http://schemas.microsoft.com/office/drawing/2014/main" xmlns="" val="502730095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структурных элементов</a:t>
                      </a:r>
                      <a:endParaRPr lang="ru-RU" sz="12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2126885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"Организация и управление социальной сферой"</a:t>
                      </a:r>
                      <a:endParaRPr lang="ru-RU" sz="12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18 506,9</a:t>
                      </a:r>
                      <a:endParaRPr lang="ru-RU" sz="12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18 267,0</a:t>
                      </a:r>
                      <a:endParaRPr lang="ru-RU" sz="12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16 573,1</a:t>
                      </a:r>
                      <a:endParaRPr lang="ru-RU" sz="12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5747106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"Централизованное бухгалтерское обслуживание"</a:t>
                      </a:r>
                      <a:endParaRPr lang="ru-RU" sz="12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61 978,0</a:t>
                      </a:r>
                      <a:endParaRPr lang="ru-RU" sz="12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61 269,7</a:t>
                      </a:r>
                      <a:endParaRPr lang="ru-RU" sz="12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54 914,6</a:t>
                      </a:r>
                      <a:endParaRPr lang="ru-RU" sz="12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5606107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"Содействие развитию учреждений социальной сферы"</a:t>
                      </a:r>
                      <a:endParaRPr lang="ru-RU" sz="12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22 892,2</a:t>
                      </a:r>
                      <a:endParaRPr lang="ru-RU" sz="12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37 851,7</a:t>
                      </a:r>
                      <a:endParaRPr lang="ru-RU" sz="12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19 832,6</a:t>
                      </a:r>
                      <a:endParaRPr lang="ru-RU" sz="12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05013003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103 377,1</a:t>
                      </a:r>
                      <a:endParaRPr lang="ru-RU" sz="12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117 388,4</a:t>
                      </a:r>
                      <a:endParaRPr lang="ru-RU" sz="12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91 320,3</a:t>
                      </a:r>
                      <a:endParaRPr lang="ru-RU" sz="12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809857501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F16007F-257E-4B68-B221-BC99B7F59F76}"/>
              </a:ext>
            </a:extLst>
          </p:cNvPr>
          <p:cNvSpPr/>
          <p:nvPr/>
        </p:nvSpPr>
        <p:spPr>
          <a:xfrm>
            <a:off x="190499" y="4131997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1707E67-2991-4512-93E6-9AB272C1BA17}"/>
              </a:ext>
            </a:extLst>
          </p:cNvPr>
          <p:cNvSpPr/>
          <p:nvPr/>
        </p:nvSpPr>
        <p:spPr>
          <a:xfrm>
            <a:off x="76200" y="4533936"/>
            <a:ext cx="2466976" cy="2308324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управления социальной сферой:  повышение уровня профессионализма работников социальной сферы, привлечение грамотных молодых специалистов, улучшение материально-технической базы бюджетных учреждений, внедрение общественно-государственных форм управления подведомственными учреждениями</a:t>
            </a:r>
            <a:endParaRPr lang="ru-RU" sz="12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7E245F1-B7C5-4267-8EEF-57331CCF1FB2}"/>
              </a:ext>
            </a:extLst>
          </p:cNvPr>
          <p:cNvSpPr/>
          <p:nvPr/>
        </p:nvSpPr>
        <p:spPr>
          <a:xfrm>
            <a:off x="2681287" y="4516657"/>
            <a:ext cx="3619500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сроков выплаты заработной платы, отсутствие просроченной кредиторской и дебиторской задолженности при учете расчетов с поставщиками и подрядчиками, соблюдение сроков предоставления отчетности, степень полноты, достоверности информации об обслуживаемых учреждениях для размещения информации на официальном сайте о государственных (муниципальных) учреждениях на уровне 100%, своевременная публикация информации на официальном сайте Единой информационной системы в сфере закупок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CD870BB-A7FE-463D-8D8F-B7EBB5B3C431}"/>
              </a:ext>
            </a:extLst>
          </p:cNvPr>
          <p:cNvSpPr/>
          <p:nvPr/>
        </p:nvSpPr>
        <p:spPr>
          <a:xfrm>
            <a:off x="9772647" y="4524447"/>
            <a:ext cx="2343153" cy="2308324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Ежегодный охват всех учреждений образования и культуры услугами по содержанию и текущему ремонту.</a:t>
            </a:r>
          </a:p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Отсутствие отрицательных отзывов со стороны руководителей учреждений образования и культуры о проведенных ремонтах и профилактических мероприятиях</a:t>
            </a:r>
            <a:endParaRPr lang="ru-RU" sz="12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C47D55A-B3F1-4EF9-A2E5-F8410FEFA548}"/>
              </a:ext>
            </a:extLst>
          </p:cNvPr>
          <p:cNvSpPr/>
          <p:nvPr/>
        </p:nvSpPr>
        <p:spPr>
          <a:xfrm>
            <a:off x="6415086" y="4520653"/>
            <a:ext cx="3219450" cy="2308324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Достижение сбалансированного рациона школьного питания с учетом гигиенических требований и рекомендаций; увеличение ассортимента выпускаемой продукции в соответствии с рационом. Улучшение качества питания обучающихся, воспитанников за счет внедрения продуктов питания повышенной пищевой и биологической ценности. Отсутствие замечаний при проведении производственного контроля на всех этапах организации школьного питания.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680170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6B8505D-D841-4E31-B5BC-5EA728D17575}"/>
              </a:ext>
            </a:extLst>
          </p:cNvPr>
          <p:cNvSpPr/>
          <p:nvPr/>
        </p:nvSpPr>
        <p:spPr>
          <a:xfrm>
            <a:off x="152399" y="176510"/>
            <a:ext cx="9305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"Реализация государственной национальной политики в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E584F5E-240A-4906-A80F-8C879B9C82B5}"/>
              </a:ext>
            </a:extLst>
          </p:cNvPr>
          <p:cNvSpPr/>
          <p:nvPr/>
        </p:nvSpPr>
        <p:spPr>
          <a:xfrm>
            <a:off x="152399" y="1007507"/>
            <a:ext cx="118014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воспитания гармонично развитой, патриотичной и социально ответственной личности на основе традиционных российских духовно – нравственных и культурно – исторических ценностей, характеризующиеся увеличением численности учащихся, принявших участие в развитии российского казачества на территории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к 2030 году в общей сложности до 450 чел.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укрепление общероссийского гражданского самосознания и духовной общности многонационального народа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и доведение уровня доли граждан, положительно оценивающих состояние межнациональных (межэтнических) отношений, в общей численности граждан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до 83,4 процента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увеличение численности адаптированных иностранных граждан к 2030 году до 300 чел.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01B81B74-6009-4900-87D6-3969B5857D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9160237"/>
              </p:ext>
            </p:extLst>
          </p:nvPr>
        </p:nvGraphicFramePr>
        <p:xfrm>
          <a:off x="276226" y="3429000"/>
          <a:ext cx="5019675" cy="3252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67DD4484-3D3B-4BFD-B034-2D063233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74" y="3429000"/>
            <a:ext cx="3098407" cy="20621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xmlns="" id="{90F76B73-141D-4A1C-8F96-23862EFE7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150" y="3204732"/>
            <a:ext cx="3004988" cy="18379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xmlns="" id="{1A76AB9F-FDBC-4490-8D7D-D9285DA00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04" y="4849563"/>
            <a:ext cx="2747042" cy="18319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xmlns="" id="{EC1DABE8-A8B7-47FF-8390-36177A60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915" y="4530850"/>
            <a:ext cx="2689859" cy="19644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321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DCEDBAB-D08A-40D4-9DB8-5FBEF2535E0C}"/>
              </a:ext>
            </a:extLst>
          </p:cNvPr>
          <p:cNvSpPr/>
          <p:nvPr/>
        </p:nvSpPr>
        <p:spPr>
          <a:xfrm>
            <a:off x="0" y="0"/>
            <a:ext cx="9305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"Реализация государственной национальной политики в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EEBA8E18-DCB3-4255-8C59-E0C221BA0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974380"/>
              </p:ext>
            </p:extLst>
          </p:nvPr>
        </p:nvGraphicFramePr>
        <p:xfrm>
          <a:off x="38096" y="661385"/>
          <a:ext cx="12077701" cy="19023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655062">
                  <a:extLst>
                    <a:ext uri="{9D8B030D-6E8A-4147-A177-3AD203B41FA5}">
                      <a16:colId xmlns:a16="http://schemas.microsoft.com/office/drawing/2014/main" xmlns="" val="1113388452"/>
                    </a:ext>
                  </a:extLst>
                </a:gridCol>
                <a:gridCol w="6202942">
                  <a:extLst>
                    <a:ext uri="{9D8B030D-6E8A-4147-A177-3AD203B41FA5}">
                      <a16:colId xmlns:a16="http://schemas.microsoft.com/office/drawing/2014/main" xmlns="" val="1773809863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xmlns="" val="1751914376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xmlns="" val="87154265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xmlns="" val="357163951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xmlns="" val="2559462352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xmlns="" val="3383119703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xmlns="" val="4034043434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xmlns="" val="3779295301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xmlns="" val="3014629214"/>
                    </a:ext>
                  </a:extLst>
                </a:gridCol>
                <a:gridCol w="466722">
                  <a:extLst>
                    <a:ext uri="{9D8B030D-6E8A-4147-A177-3AD203B41FA5}">
                      <a16:colId xmlns:a16="http://schemas.microsoft.com/office/drawing/2014/main" xmlns="" val="1086711098"/>
                    </a:ext>
                  </a:extLst>
                </a:gridCol>
              </a:tblGrid>
              <a:tr h="7917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b="1" u="sng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Единица измерения                   (по ОКЕИ)</a:t>
                      </a:r>
                      <a:endParaRPr lang="ru-RU" sz="1100" b="1" i="0" u="sng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2426217"/>
                  </a:ext>
                </a:extLst>
              </a:tr>
              <a:tr h="791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xmlns="" val="406238217"/>
                  </a:ext>
                </a:extLst>
              </a:tr>
              <a:tr h="1346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7635351"/>
                  </a:ext>
                </a:extLst>
              </a:tr>
              <a:tr h="79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xmlns="" val="2796228539"/>
                  </a:ext>
                </a:extLst>
              </a:tr>
              <a:tr h="155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учащихся, принявших участие в мероприятиях, направленных на  популяризацию российского казачества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xmlns="" val="3019879658"/>
                  </a:ext>
                </a:extLst>
              </a:tr>
              <a:tr h="155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выполненных мероприятий по профилактике экстремистских проявлений и противодействию идеологии терроризма от общего количества мероприятий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xmlns="" val="1622113502"/>
                  </a:ext>
                </a:extLst>
              </a:tr>
              <a:tr h="155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участников мероприятий, направленных на укрепление общероссийского гражданского единства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xmlns="" val="3721031380"/>
                  </a:ext>
                </a:extLst>
              </a:tr>
              <a:tr h="92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 принявших участие в мероприятиях по адаптации иностранных граждан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xmlns="" val="14274985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80429A54-46F0-4FA0-9A7B-59A59E7B7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941977"/>
              </p:ext>
            </p:extLst>
          </p:nvPr>
        </p:nvGraphicFramePr>
        <p:xfrm>
          <a:off x="38096" y="2694565"/>
          <a:ext cx="12077701" cy="131817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0439404">
                  <a:extLst>
                    <a:ext uri="{9D8B030D-6E8A-4147-A177-3AD203B41FA5}">
                      <a16:colId xmlns:a16="http://schemas.microsoft.com/office/drawing/2014/main" xmlns="" val="341994190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xmlns="" val="4106422816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xmlns="" val="1633048392"/>
                    </a:ext>
                  </a:extLst>
                </a:gridCol>
                <a:gridCol w="561972">
                  <a:extLst>
                    <a:ext uri="{9D8B030D-6E8A-4147-A177-3AD203B41FA5}">
                      <a16:colId xmlns:a16="http://schemas.microsoft.com/office/drawing/2014/main" xmlns="" val="147955013"/>
                    </a:ext>
                  </a:extLst>
                </a:gridCol>
              </a:tblGrid>
              <a:tr h="2483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ctr"/>
                </a:tc>
                <a:extLst>
                  <a:ext uri="{0D108BD9-81ED-4DB2-BD59-A6C34878D82A}">
                    <a16:rowId xmlns:a16="http://schemas.microsoft.com/office/drawing/2014/main" xmlns="" val="2513868193"/>
                  </a:ext>
                </a:extLst>
              </a:tr>
              <a:tr h="10914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"Создание условий для сохранения и развития российского казачества"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extLst>
                  <a:ext uri="{0D108BD9-81ED-4DB2-BD59-A6C34878D82A}">
                    <a16:rowId xmlns:a16="http://schemas.microsoft.com/office/drawing/2014/main" xmlns="" val="4045520113"/>
                  </a:ext>
                </a:extLst>
              </a:tr>
              <a:tr h="2139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"Противодействие экстремизму, профилактика терроризма и укрепление межнационального и межконфессионального согласия"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extLst>
                  <a:ext uri="{0D108BD9-81ED-4DB2-BD59-A6C34878D82A}">
                    <a16:rowId xmlns:a16="http://schemas.microsoft.com/office/drawing/2014/main" xmlns="" val="152728665"/>
                  </a:ext>
                </a:extLst>
              </a:tr>
              <a:tr h="10914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"Реализация мер, направленных на содействие адаптации иностранных граждан"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extLst>
                  <a:ext uri="{0D108BD9-81ED-4DB2-BD59-A6C34878D82A}">
                    <a16:rowId xmlns:a16="http://schemas.microsoft.com/office/drawing/2014/main" xmlns="" val="3400108495"/>
                  </a:ext>
                </a:extLst>
              </a:tr>
              <a:tr h="10914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extLst>
                  <a:ext uri="{0D108BD9-81ED-4DB2-BD59-A6C34878D82A}">
                    <a16:rowId xmlns:a16="http://schemas.microsoft.com/office/drawing/2014/main" xmlns="" val="2673980810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E328B7B-83CC-41AB-A866-DD693863E603}"/>
              </a:ext>
            </a:extLst>
          </p:cNvPr>
          <p:cNvSpPr/>
          <p:nvPr/>
        </p:nvSpPr>
        <p:spPr>
          <a:xfrm>
            <a:off x="0" y="4038032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415496C-F7FD-4FEF-B6B6-34F823C4C40D}"/>
              </a:ext>
            </a:extLst>
          </p:cNvPr>
          <p:cNvSpPr/>
          <p:nvPr/>
        </p:nvSpPr>
        <p:spPr>
          <a:xfrm>
            <a:off x="52386" y="4365010"/>
            <a:ext cx="2771781" cy="249299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мероприятий направленных на сохранение и развитие российского казачества позволит сформировать у молодежи духовную зрелость, высокую нравственность и готовность служить Отечеству, что положительно скажется на становлении их как личностей, имеющих высокую социальную ответственность с высокими духовно-нравственными ценностями, основанными на традиционно российской культуре.</a:t>
            </a:r>
            <a:endParaRPr lang="ru-RU" sz="12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E003D16-BD6D-4924-8597-A5C50117C72D}"/>
              </a:ext>
            </a:extLst>
          </p:cNvPr>
          <p:cNvSpPr/>
          <p:nvPr/>
        </p:nvSpPr>
        <p:spPr>
          <a:xfrm>
            <a:off x="2890847" y="4365010"/>
            <a:ext cx="2095496" cy="2462213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мероприятий  направленных на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профилактику экстремистских и террористических проявлений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позволит препятствовать созданию и деятельности националистических </a:t>
            </a:r>
            <a:r>
              <a:rPr lang="ru-RU" sz="1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экстремитских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молодежных группировок и противодействовать  проникновению в общественное сознание идей экстремизма и нетерпимости</a:t>
            </a:r>
            <a:endParaRPr lang="ru-RU" sz="11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A575D7F-057B-49C6-A35B-E14CA1FDDE3D}"/>
              </a:ext>
            </a:extLst>
          </p:cNvPr>
          <p:cNvSpPr/>
          <p:nvPr/>
        </p:nvSpPr>
        <p:spPr>
          <a:xfrm>
            <a:off x="7591430" y="4356546"/>
            <a:ext cx="4524367" cy="235449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 мероприятий направленных на</a:t>
            </a:r>
            <a:r>
              <a:rPr lang="ru-RU" sz="105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укрепление и формирование общероссийской гражданской идентичности, сохранение этнокультурной самобытности народов, проживающих на территории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r>
              <a:rPr lang="ru-RU" sz="105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позволит </a:t>
            </a:r>
            <a:r>
              <a:rPr lang="ru-RU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снизить социальную и психологическую напряжённость в межнациональном сообществе. Предотвратить этнический и религиозный изоляционизм и экстремизм. Сформировать условия для социализации этнокультурных обществ и их интеграции в структуру гражданского общества. Сблизить народы и способствовать их взаимообогащению. Укрепить единую российскую нацию и создать атмосферу мира и согласия между представителями различных национальностей и вероисповеданий.  Организовать и эффективно осуществлять систему мониторинга этноконфессиональных отношений. Это позволит оперативно реагировать на возникновение конфликтных ситуаций на почве национальной или религиозной ненависти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878AE03-E3DC-49A2-893C-3AC4B418F9A2}"/>
              </a:ext>
            </a:extLst>
          </p:cNvPr>
          <p:cNvSpPr/>
          <p:nvPr/>
        </p:nvSpPr>
        <p:spPr>
          <a:xfrm>
            <a:off x="5053023" y="4360305"/>
            <a:ext cx="2471727" cy="249299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 мероприятий направленных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содействие адаптации иностранных граждан позволит 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конструктивное приспособление мигрантов к новым условиям жизни и общественным отношениям.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Это стимулирует их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правопослушное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культурно-адекватное поведение в российском обществе, способствует реализации ими своих прав и обязанностей.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5571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xmlns="" id="{7AD60872-3066-4E46-9119-C9A1D85C9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48" y="4615879"/>
            <a:ext cx="2382253" cy="22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AB33CA8-2806-41EB-B78C-C73A24A94ECD}"/>
              </a:ext>
            </a:extLst>
          </p:cNvPr>
          <p:cNvSpPr/>
          <p:nvPr/>
        </p:nvSpPr>
        <p:spPr>
          <a:xfrm>
            <a:off x="159514" y="226115"/>
            <a:ext cx="8241536" cy="308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" marR="210185" indent="617220" algn="ctr">
              <a:lnSpc>
                <a:spcPts val="1510"/>
              </a:lnSpc>
              <a:spcBef>
                <a:spcPts val="18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Непрограммные направления деятельности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9264AB9A-4FD5-48D7-8274-440F020EE3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5386426"/>
              </p:ext>
            </p:extLst>
          </p:nvPr>
        </p:nvGraphicFramePr>
        <p:xfrm>
          <a:off x="495301" y="752475"/>
          <a:ext cx="11287124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A7E97BCD-40BA-4ECB-A54D-D9AB492B0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863190"/>
              </p:ext>
            </p:extLst>
          </p:nvPr>
        </p:nvGraphicFramePr>
        <p:xfrm>
          <a:off x="319882" y="2570296"/>
          <a:ext cx="11637962" cy="205298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8935649">
                  <a:extLst>
                    <a:ext uri="{9D8B030D-6E8A-4147-A177-3AD203B41FA5}">
                      <a16:colId xmlns:a16="http://schemas.microsoft.com/office/drawing/2014/main" xmlns="" val="1175064031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xmlns="" val="176167194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xmlns="" val="3339053862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xmlns="" val="2032986242"/>
                    </a:ext>
                  </a:extLst>
                </a:gridCol>
              </a:tblGrid>
              <a:tr h="506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ctr"/>
                </a:tc>
                <a:extLst>
                  <a:ext uri="{0D108BD9-81ED-4DB2-BD59-A6C34878D82A}">
                    <a16:rowId xmlns:a16="http://schemas.microsoft.com/office/drawing/2014/main" xmlns="" val="3112207827"/>
                  </a:ext>
                </a:extLst>
              </a:tr>
              <a:tr h="150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Думы </a:t>
                      </a:r>
                      <a:r>
                        <a:rPr lang="ru-RU" sz="140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1 829,0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1 814,3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1 699,3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extLst>
                  <a:ext uri="{0D108BD9-81ED-4DB2-BD59-A6C34878D82A}">
                    <a16:rowId xmlns:a16="http://schemas.microsoft.com/office/drawing/2014/main" xmlns="" val="507427777"/>
                  </a:ext>
                </a:extLst>
              </a:tr>
              <a:tr h="150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430,7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4 360,0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extLst>
                  <a:ext uri="{0D108BD9-81ED-4DB2-BD59-A6C34878D82A}">
                    <a16:rowId xmlns:a16="http://schemas.microsoft.com/office/drawing/2014/main" xmlns="" val="3540442998"/>
                  </a:ext>
                </a:extLst>
              </a:tr>
              <a:tr h="150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контрольно-счетной палаты </a:t>
                      </a:r>
                      <a:r>
                        <a:rPr lang="ru-RU" sz="140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11 054,3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8 863,8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8 106,1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extLst>
                  <a:ext uri="{0D108BD9-81ED-4DB2-BD59-A6C34878D82A}">
                    <a16:rowId xmlns:a16="http://schemas.microsoft.com/office/drawing/2014/main" xmlns="" val="3762197736"/>
                  </a:ext>
                </a:extLst>
              </a:tr>
              <a:tr h="150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140,4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extLst>
                  <a:ext uri="{0D108BD9-81ED-4DB2-BD59-A6C34878D82A}">
                    <a16:rowId xmlns:a16="http://schemas.microsoft.com/office/drawing/2014/main" xmlns="" val="3226653316"/>
                  </a:ext>
                </a:extLst>
              </a:tr>
              <a:tr h="150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подготовка экономики местной администрации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243,0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324,0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170,0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extLst>
                  <a:ext uri="{0D108BD9-81ED-4DB2-BD59-A6C34878D82A}">
                    <a16:rowId xmlns:a16="http://schemas.microsoft.com/office/drawing/2014/main" xmlns="" val="2693303"/>
                  </a:ext>
                </a:extLst>
              </a:tr>
              <a:tr h="150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13 568,2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11 142,5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14 343,5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extLst>
                  <a:ext uri="{0D108BD9-81ED-4DB2-BD59-A6C34878D82A}">
                    <a16:rowId xmlns:a16="http://schemas.microsoft.com/office/drawing/2014/main" xmlns="" val="656125991"/>
                  </a:ext>
                </a:extLst>
              </a:tr>
            </a:tbl>
          </a:graphicData>
        </a:graphic>
      </p:graphicFrame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xmlns="" id="{13E4D280-6250-4D30-B0B0-C11ADAD17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9" y="4677340"/>
            <a:ext cx="1908938" cy="195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xmlns="" id="{6CEDBC8B-5DA9-405C-A376-31B42D289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81" y="4753991"/>
            <a:ext cx="3065015" cy="19859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xmlns="" id="{8C5D7221-3189-46E5-84CF-E5DF63239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31" y="9916541"/>
            <a:ext cx="205716" cy="1530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cture background">
            <a:extLst>
              <a:ext uri="{FF2B5EF4-FFF2-40B4-BE49-F238E27FC236}">
                <a16:creationId xmlns:a16="http://schemas.microsoft.com/office/drawing/2014/main" xmlns="" id="{A17EE583-8AF1-44C3-99C5-721BDEE7F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347" y="4843241"/>
            <a:ext cx="2100978" cy="178864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>
            <a:extLst>
              <a:ext uri="{FF2B5EF4-FFF2-40B4-BE49-F238E27FC236}">
                <a16:creationId xmlns:a16="http://schemas.microsoft.com/office/drawing/2014/main" xmlns="" id="{51294963-63C3-4651-8825-BD369579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747" y="6097030"/>
            <a:ext cx="690977" cy="53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icture background">
            <a:extLst>
              <a:ext uri="{FF2B5EF4-FFF2-40B4-BE49-F238E27FC236}">
                <a16:creationId xmlns:a16="http://schemas.microsoft.com/office/drawing/2014/main" xmlns="" id="{F5C1EA5E-60E4-4452-ADBE-493E3D2C6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877" y="4753991"/>
            <a:ext cx="2520774" cy="19047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3607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A957705-1D82-46F3-B2EC-DA9AC06DD3C0}"/>
              </a:ext>
            </a:extLst>
          </p:cNvPr>
          <p:cNvSpPr/>
          <p:nvPr/>
        </p:nvSpPr>
        <p:spPr>
          <a:xfrm rot="16200000">
            <a:off x="-2957511" y="2951945"/>
            <a:ext cx="685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3190" algn="ctr">
              <a:spcBef>
                <a:spcPts val="7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ФИНАНСИРОВАНИЯ ДЕФИЦИТА БЮДЖЕТА</a:t>
            </a:r>
            <a:endParaRPr lang="ru-RU" sz="16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A306910-FFDA-4E87-8874-E554E42A2A9D}"/>
              </a:ext>
            </a:extLst>
          </p:cNvPr>
          <p:cNvSpPr/>
          <p:nvPr/>
        </p:nvSpPr>
        <p:spPr>
          <a:xfrm>
            <a:off x="1152523" y="170335"/>
            <a:ext cx="10896601" cy="73866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принятия и исполнения бюджета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большое значение приобретает сбалансированность доходов и расходов. Если доходы превышают расходы, то возникает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 чаще всего расходы превышают доходы. В таком случае возникает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08017CA-C84F-4816-86AA-AE54CB3472CE}"/>
              </a:ext>
            </a:extLst>
          </p:cNvPr>
          <p:cNvSpPr/>
          <p:nvPr/>
        </p:nvSpPr>
        <p:spPr>
          <a:xfrm>
            <a:off x="1152522" y="952357"/>
            <a:ext cx="10896601" cy="307777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Долговая нагрузка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отношение объема муниципального долга к общему объему «собственных» (налоговых и неналоговых) доходов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5AF214C-4E50-42DC-A051-3BEDBDCB3214}"/>
              </a:ext>
            </a:extLst>
          </p:cNvPr>
          <p:cNvSpPr/>
          <p:nvPr/>
        </p:nvSpPr>
        <p:spPr>
          <a:xfrm>
            <a:off x="1152522" y="1303492"/>
            <a:ext cx="10896601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объем долга, который не может превышать утвержденный общий годовой объем доходов местного бюджета без учета утвержденного объема безвозмездных поступлений и (или) поступлений налоговых доходов по дополнительным нормативам отчислений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D97A77D-A167-4B73-B78A-B86C480256A9}"/>
              </a:ext>
            </a:extLst>
          </p:cNvPr>
          <p:cNvSpPr/>
          <p:nvPr/>
        </p:nvSpPr>
        <p:spPr>
          <a:xfrm>
            <a:off x="1152521" y="2085514"/>
            <a:ext cx="10896601" cy="52322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долга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расчетный показатель, учитывающий объем долга на начало года, привлечение и погашение кредитов в течении год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3AE7DC-C924-4610-9032-565280793DF2}"/>
              </a:ext>
            </a:extLst>
          </p:cNvPr>
          <p:cNvSpPr txBox="1"/>
          <p:nvPr/>
        </p:nvSpPr>
        <p:spPr>
          <a:xfrm>
            <a:off x="3566969" y="2573402"/>
            <a:ext cx="5762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35EFF0F-8DC7-40F1-AD86-EB3C16E82732}"/>
              </a:ext>
            </a:extLst>
          </p:cNvPr>
          <p:cNvSpPr/>
          <p:nvPr/>
        </p:nvSpPr>
        <p:spPr>
          <a:xfrm>
            <a:off x="2831725" y="3003622"/>
            <a:ext cx="3890964" cy="1169551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Получение кредитов от других бюджетов бюджетной системы РФ за счет бюджетных кредитов на пополнение остатков средств на счетах бюджетов </a:t>
            </a:r>
            <a:endParaRPr lang="ru-RU" sz="1400" dirty="0"/>
          </a:p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F679740-9303-4BA9-828C-BDBE5F5FE816}"/>
              </a:ext>
            </a:extLst>
          </p:cNvPr>
          <p:cNvSpPr/>
          <p:nvPr/>
        </p:nvSpPr>
        <p:spPr>
          <a:xfrm>
            <a:off x="1461806" y="3003622"/>
            <a:ext cx="1214537" cy="95410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Получение кредитов от кредитных организаций </a:t>
            </a:r>
            <a:endParaRPr lang="ru-RU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783C494-5474-4277-8A6A-37DDF793265D}"/>
              </a:ext>
            </a:extLst>
          </p:cNvPr>
          <p:cNvSpPr/>
          <p:nvPr/>
        </p:nvSpPr>
        <p:spPr>
          <a:xfrm>
            <a:off x="6878071" y="2997566"/>
            <a:ext cx="1888069" cy="1169551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Погашение бюджетных кредитов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пополнение остатков средств на счетах бюджетов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1742332-4ECE-400D-8039-69EE0C7F9F81}"/>
              </a:ext>
            </a:extLst>
          </p:cNvPr>
          <p:cNvSpPr/>
          <p:nvPr/>
        </p:nvSpPr>
        <p:spPr>
          <a:xfrm>
            <a:off x="8921522" y="2997566"/>
            <a:ext cx="2516188" cy="1169551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финансовых активов в собственности муниципальных районов за счет средств на казначейских счетах </a:t>
            </a:r>
            <a:endParaRPr lang="ru-RU" sz="1400" dirty="0"/>
          </a:p>
        </p:txBody>
      </p:sp>
      <p:sp>
        <p:nvSpPr>
          <p:cNvPr id="14" name="Правая фигурная скобка 13">
            <a:extLst>
              <a:ext uri="{FF2B5EF4-FFF2-40B4-BE49-F238E27FC236}">
                <a16:creationId xmlns:a16="http://schemas.microsoft.com/office/drawing/2014/main" xmlns="" id="{CA34CC4C-681C-49B2-993A-8A6343A1F9DA}"/>
              </a:ext>
            </a:extLst>
          </p:cNvPr>
          <p:cNvSpPr/>
          <p:nvPr/>
        </p:nvSpPr>
        <p:spPr>
          <a:xfrm rot="5400000">
            <a:off x="6237701" y="93030"/>
            <a:ext cx="306404" cy="8643659"/>
          </a:xfrm>
          <a:prstGeom prst="righ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7F3076B-4B5C-4487-83DD-D6F18FF64237}"/>
              </a:ext>
            </a:extLst>
          </p:cNvPr>
          <p:cNvSpPr/>
          <p:nvPr/>
        </p:nvSpPr>
        <p:spPr>
          <a:xfrm>
            <a:off x="3342903" y="4656546"/>
            <a:ext cx="6096000" cy="307777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долговых обязательств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xmlns="" id="{71F42D49-7040-44B7-AC72-BEAFF5215B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0796344"/>
              </p:ext>
            </p:extLst>
          </p:nvPr>
        </p:nvGraphicFramePr>
        <p:xfrm>
          <a:off x="831277" y="4893875"/>
          <a:ext cx="3690132" cy="2023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xmlns="" id="{03576457-9C34-4C98-9DC9-56849F47D3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5934139"/>
              </p:ext>
            </p:extLst>
          </p:nvPr>
        </p:nvGraphicFramePr>
        <p:xfrm>
          <a:off x="3874547" y="4888152"/>
          <a:ext cx="5032712" cy="2054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xmlns="" id="{49E920AA-E5EC-4267-99D4-B352E82D7C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5257074"/>
              </p:ext>
            </p:extLst>
          </p:nvPr>
        </p:nvGraphicFramePr>
        <p:xfrm>
          <a:off x="8020049" y="4940510"/>
          <a:ext cx="3993943" cy="1831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307779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176B62-A4F4-4EBB-8A4F-10FC307834FC}"/>
              </a:ext>
            </a:extLst>
          </p:cNvPr>
          <p:cNvSpPr txBox="1"/>
          <p:nvPr/>
        </p:nvSpPr>
        <p:spPr>
          <a:xfrm>
            <a:off x="1991890" y="327408"/>
            <a:ext cx="5637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2B5E691-CF1F-432E-B7D9-B3E41FEF9111}"/>
              </a:ext>
            </a:extLst>
          </p:cNvPr>
          <p:cNvSpPr/>
          <p:nvPr/>
        </p:nvSpPr>
        <p:spPr>
          <a:xfrm>
            <a:off x="1124065" y="1238161"/>
            <a:ext cx="65054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Комитет финансов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Слюдянского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 665904  г. Слюдянка, ул. Ленина, 110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тел./факс (39544) 51-6-10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fin30@gfu.ru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694AAE4-E4DF-4E28-89E2-5C3D219F1089}"/>
              </a:ext>
            </a:extLst>
          </p:cNvPr>
          <p:cNvSpPr/>
          <p:nvPr/>
        </p:nvSpPr>
        <p:spPr>
          <a:xfrm>
            <a:off x="1124065" y="3564686"/>
            <a:ext cx="6382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www.sludyanka.ru</a:t>
            </a:r>
          </a:p>
        </p:txBody>
      </p:sp>
    </p:spTree>
    <p:extLst>
      <p:ext uri="{BB962C8B-B14F-4D97-AF65-F5344CB8AC3E}">
        <p14:creationId xmlns:p14="http://schemas.microsoft.com/office/powerpoint/2010/main" val="271253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6558EC-66C2-49A0-9152-3265922B2C8C}"/>
              </a:ext>
            </a:extLst>
          </p:cNvPr>
          <p:cNvSpPr txBox="1"/>
          <p:nvPr/>
        </p:nvSpPr>
        <p:spPr>
          <a:xfrm rot="16200000">
            <a:off x="-2337138" y="2364256"/>
            <a:ext cx="6419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БЮДЖЕТНЫЙ ПРОЦЕСС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86FE3219-D523-4AE8-BDDD-7AAA8C934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350" y="123826"/>
            <a:ext cx="8596668" cy="388077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i="1" dirty="0">
                <a:solidFill>
                  <a:schemeClr val="tx1"/>
                </a:solidFill>
              </a:rPr>
              <a:t>МЕСТО БЮДЖЕТА СЛЮДЯНСКОГО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i="1" dirty="0">
                <a:solidFill>
                  <a:schemeClr val="tx1"/>
                </a:solidFill>
              </a:rPr>
              <a:t>МУНИЦИПАЛЬНОГО РАЙОНА (СМР)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i="1" dirty="0">
                <a:solidFill>
                  <a:schemeClr val="tx1"/>
                </a:solidFill>
              </a:rPr>
              <a:t>В БЮДЖЕТНОЙ СИСТЕМЕ СТРАНЫ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74220A0-65D3-40C1-AB45-C22E8301074D}"/>
              </a:ext>
            </a:extLst>
          </p:cNvPr>
          <p:cNvCxnSpPr/>
          <p:nvPr/>
        </p:nvCxnSpPr>
        <p:spPr>
          <a:xfrm>
            <a:off x="2038350" y="1017427"/>
            <a:ext cx="44862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18717A9-2C4E-40A5-B380-B1AF76813D87}"/>
              </a:ext>
            </a:extLst>
          </p:cNvPr>
          <p:cNvSpPr/>
          <p:nvPr/>
        </p:nvSpPr>
        <p:spPr>
          <a:xfrm>
            <a:off x="2038350" y="1503624"/>
            <a:ext cx="9229725" cy="12862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CE602E3-3048-408C-AD02-FCDA1CB5B7F8}"/>
              </a:ext>
            </a:extLst>
          </p:cNvPr>
          <p:cNvSpPr/>
          <p:nvPr/>
        </p:nvSpPr>
        <p:spPr>
          <a:xfrm>
            <a:off x="2152647" y="1555116"/>
            <a:ext cx="6705600" cy="352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Консолидированный федеральный бюджет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20962D8-B815-486C-9D72-F0B07B55B7CC}"/>
              </a:ext>
            </a:extLst>
          </p:cNvPr>
          <p:cNvSpPr/>
          <p:nvPr/>
        </p:nvSpPr>
        <p:spPr>
          <a:xfrm>
            <a:off x="2152652" y="2052301"/>
            <a:ext cx="2804308" cy="6133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Федеральный бюджет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3626F8A-3398-45B7-B7B2-30CDD6ECCF41}"/>
              </a:ext>
            </a:extLst>
          </p:cNvPr>
          <p:cNvSpPr/>
          <p:nvPr/>
        </p:nvSpPr>
        <p:spPr>
          <a:xfrm>
            <a:off x="4970445" y="2052301"/>
            <a:ext cx="3151969" cy="6133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Консолидированные бюджеты субъектов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03F5153-6A89-4382-950B-841EA0100B84}"/>
              </a:ext>
            </a:extLst>
          </p:cNvPr>
          <p:cNvSpPr/>
          <p:nvPr/>
        </p:nvSpPr>
        <p:spPr>
          <a:xfrm>
            <a:off x="8610600" y="1503622"/>
            <a:ext cx="2657475" cy="1286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ФЕДЕРАЛЬНЫЙ УРОВЕНЬ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6C53122-13B5-4842-A1FE-6F2CE15CF8E2}"/>
              </a:ext>
            </a:extLst>
          </p:cNvPr>
          <p:cNvSpPr/>
          <p:nvPr/>
        </p:nvSpPr>
        <p:spPr>
          <a:xfrm>
            <a:off x="2038350" y="3019265"/>
            <a:ext cx="9292443" cy="1276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E4944F0-022F-4F9F-AD56-0C6B8EE46679}"/>
              </a:ext>
            </a:extLst>
          </p:cNvPr>
          <p:cNvSpPr/>
          <p:nvPr/>
        </p:nvSpPr>
        <p:spPr>
          <a:xfrm>
            <a:off x="2152647" y="3059572"/>
            <a:ext cx="6705600" cy="352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Консолидированные бюджеты субъектов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2DA5A2C6-AB12-47E2-86C3-83BB9C9A52F6}"/>
              </a:ext>
            </a:extLst>
          </p:cNvPr>
          <p:cNvSpPr/>
          <p:nvPr/>
        </p:nvSpPr>
        <p:spPr>
          <a:xfrm>
            <a:off x="8610600" y="3007585"/>
            <a:ext cx="2747958" cy="12862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РЕГИОНАЛЬНЫЙ УРОВЕНЬ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BBA6EC8A-E2AA-48C6-8447-280927864E5E}"/>
              </a:ext>
            </a:extLst>
          </p:cNvPr>
          <p:cNvSpPr/>
          <p:nvPr/>
        </p:nvSpPr>
        <p:spPr>
          <a:xfrm>
            <a:off x="2152647" y="3446003"/>
            <a:ext cx="2797137" cy="7385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Бюджет субъекта РФ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D11DEE31-F18B-4662-8999-02B41BBBA41F}"/>
              </a:ext>
            </a:extLst>
          </p:cNvPr>
          <p:cNvSpPr/>
          <p:nvPr/>
        </p:nvSpPr>
        <p:spPr>
          <a:xfrm>
            <a:off x="4970446" y="3446003"/>
            <a:ext cx="3138484" cy="7385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Консолидированные бюджеты муниципальных образований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E2FF1044-D1D0-420F-BC09-69272C019982}"/>
              </a:ext>
            </a:extLst>
          </p:cNvPr>
          <p:cNvSpPr/>
          <p:nvPr/>
        </p:nvSpPr>
        <p:spPr>
          <a:xfrm>
            <a:off x="2038350" y="4501861"/>
            <a:ext cx="9292443" cy="2156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A8BC3150-71CC-4095-B441-9B798ED8F68B}"/>
              </a:ext>
            </a:extLst>
          </p:cNvPr>
          <p:cNvSpPr/>
          <p:nvPr/>
        </p:nvSpPr>
        <p:spPr>
          <a:xfrm>
            <a:off x="2152647" y="4592237"/>
            <a:ext cx="6705600" cy="352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/>
              <a:t>Консолидированные бюджеты муниципальных образований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486ECFB4-A2B4-44D6-B308-E99B961CC2B1}"/>
              </a:ext>
            </a:extLst>
          </p:cNvPr>
          <p:cNvSpPr/>
          <p:nvPr/>
        </p:nvSpPr>
        <p:spPr>
          <a:xfrm>
            <a:off x="8610600" y="4499720"/>
            <a:ext cx="2720193" cy="21561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МУНИЦИПАЛЬНЫЙ УРОВЕНЬ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14BD90C3-9F9C-4A32-A519-0A746F607053}"/>
              </a:ext>
            </a:extLst>
          </p:cNvPr>
          <p:cNvSpPr/>
          <p:nvPr/>
        </p:nvSpPr>
        <p:spPr>
          <a:xfrm>
            <a:off x="2152647" y="5015124"/>
            <a:ext cx="2729689" cy="4617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Бюджет городских округов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EE69C3FB-5B75-4F8A-86E0-A015B3B33023}"/>
              </a:ext>
            </a:extLst>
          </p:cNvPr>
          <p:cNvSpPr/>
          <p:nvPr/>
        </p:nvSpPr>
        <p:spPr>
          <a:xfrm>
            <a:off x="4882336" y="5015123"/>
            <a:ext cx="3417901" cy="4617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Консолидированные бюджеты муниципальных районов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C47D318-D381-4B0B-BE54-A301F85A555C}"/>
              </a:ext>
            </a:extLst>
          </p:cNvPr>
          <p:cNvSpPr/>
          <p:nvPr/>
        </p:nvSpPr>
        <p:spPr>
          <a:xfrm>
            <a:off x="2152647" y="5572125"/>
            <a:ext cx="6457953" cy="352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/>
              <a:t>Консолидированные бюджеты муниципальных районов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AB2D3077-AE02-4051-8826-3E385BC7BF52}"/>
              </a:ext>
            </a:extLst>
          </p:cNvPr>
          <p:cNvSpPr/>
          <p:nvPr/>
        </p:nvSpPr>
        <p:spPr>
          <a:xfrm>
            <a:off x="2152647" y="5960799"/>
            <a:ext cx="2729689" cy="4617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Бюджет муниципального района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A26B3C9D-5B7F-4AE9-BF4B-3E02EA4282F4}"/>
              </a:ext>
            </a:extLst>
          </p:cNvPr>
          <p:cNvSpPr/>
          <p:nvPr/>
        </p:nvSpPr>
        <p:spPr>
          <a:xfrm>
            <a:off x="4882335" y="5959871"/>
            <a:ext cx="3417901" cy="4617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Бюджеты городских и сельских поселений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866D69-EE88-49C2-95AE-C19185FB4B65}"/>
              </a:ext>
            </a:extLst>
          </p:cNvPr>
          <p:cNvSpPr txBox="1"/>
          <p:nvPr/>
        </p:nvSpPr>
        <p:spPr>
          <a:xfrm>
            <a:off x="6858000" y="39843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Иркутской области: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городских округов;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муниципальных районов;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муниципальных округа;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 городских и 340 сельских поселений,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1515 населенных пунктов (из них 66 городских и 1455 сельских)</a:t>
            </a:r>
          </a:p>
        </p:txBody>
      </p:sp>
    </p:spTree>
    <p:extLst>
      <p:ext uri="{BB962C8B-B14F-4D97-AF65-F5344CB8AC3E}">
        <p14:creationId xmlns:p14="http://schemas.microsoft.com/office/powerpoint/2010/main" val="3961466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71B6A8-FF3E-4637-9F18-8B94DAC75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937" y="637779"/>
            <a:ext cx="1778465" cy="133384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222C80-B658-46BC-A29C-2785AACFF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59" y="637779"/>
            <a:ext cx="4320766" cy="222740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050" dirty="0"/>
              <a:t>Мэр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050" dirty="0"/>
              <a:t>Дума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050" dirty="0"/>
              <a:t>Администрация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050" dirty="0"/>
              <a:t>Комитет финансов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050" dirty="0"/>
              <a:t>Контрольно-счетная палата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050" dirty="0"/>
              <a:t>Главные распорядители (распорядители) бюджетных средств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050" dirty="0"/>
              <a:t>Главные администраторы (администраторы) доходов бюджета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050" dirty="0"/>
              <a:t>Главные администраторы (администраторы) источников финансирования дефицита бюджета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050" dirty="0"/>
              <a:t>Получатели бюджетных средств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050" dirty="0"/>
              <a:t>Иные участники в соответствии с БК РФ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9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900" dirty="0"/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B91685-44DD-450A-BD0D-79A25FB37C62}"/>
              </a:ext>
            </a:extLst>
          </p:cNvPr>
          <p:cNvSpPr txBox="1"/>
          <p:nvPr/>
        </p:nvSpPr>
        <p:spPr>
          <a:xfrm>
            <a:off x="536895" y="268448"/>
            <a:ext cx="52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УЧАСТНИКИ БЮДЖЕТНОГО ПРОЦЕССА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9E7480BF-7ADF-4CFA-AF96-38EB7EBFB2F5}"/>
              </a:ext>
            </a:extLst>
          </p:cNvPr>
          <p:cNvCxnSpPr>
            <a:cxnSpLocks/>
          </p:cNvCxnSpPr>
          <p:nvPr/>
        </p:nvCxnSpPr>
        <p:spPr>
          <a:xfrm flipV="1">
            <a:off x="536895" y="637779"/>
            <a:ext cx="4211274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C756ECA-0F05-4116-92B3-CE1712EA6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270" y="2103387"/>
            <a:ext cx="734037" cy="7340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CF6AA6-5B4E-4C31-905D-5A7BFC18589E}"/>
              </a:ext>
            </a:extLst>
          </p:cNvPr>
          <p:cNvSpPr txBox="1"/>
          <p:nvPr/>
        </p:nvSpPr>
        <p:spPr>
          <a:xfrm>
            <a:off x="861969" y="2917716"/>
            <a:ext cx="52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ЭТАПЫ БЮДЖЕТНОГО ПРОЦЕССА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E3C50C31-3A39-4E48-B08F-BB1E682CF0B0}"/>
              </a:ext>
            </a:extLst>
          </p:cNvPr>
          <p:cNvCxnSpPr>
            <a:cxnSpLocks/>
          </p:cNvCxnSpPr>
          <p:nvPr/>
        </p:nvCxnSpPr>
        <p:spPr>
          <a:xfrm>
            <a:off x="535977" y="2831506"/>
            <a:ext cx="352429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5" name="Таблица 15">
            <a:extLst>
              <a:ext uri="{FF2B5EF4-FFF2-40B4-BE49-F238E27FC236}">
                <a16:creationId xmlns:a16="http://schemas.microsoft.com/office/drawing/2014/main" xmlns="" id="{FC3A350F-7805-463B-A237-56DCD0437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172886"/>
              </p:ext>
            </p:extLst>
          </p:nvPr>
        </p:nvGraphicFramePr>
        <p:xfrm>
          <a:off x="111179" y="3339582"/>
          <a:ext cx="5345652" cy="248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0861">
                  <a:extLst>
                    <a:ext uri="{9D8B030D-6E8A-4147-A177-3AD203B41FA5}">
                      <a16:colId xmlns:a16="http://schemas.microsoft.com/office/drawing/2014/main" xmlns="" val="1978931928"/>
                    </a:ext>
                  </a:extLst>
                </a:gridCol>
                <a:gridCol w="545285">
                  <a:extLst>
                    <a:ext uri="{9D8B030D-6E8A-4147-A177-3AD203B41FA5}">
                      <a16:colId xmlns:a16="http://schemas.microsoft.com/office/drawing/2014/main" xmlns="" val="2405384777"/>
                    </a:ext>
                  </a:extLst>
                </a:gridCol>
                <a:gridCol w="629174">
                  <a:extLst>
                    <a:ext uri="{9D8B030D-6E8A-4147-A177-3AD203B41FA5}">
                      <a16:colId xmlns:a16="http://schemas.microsoft.com/office/drawing/2014/main" xmlns="" val="919286195"/>
                    </a:ext>
                  </a:extLst>
                </a:gridCol>
                <a:gridCol w="612396">
                  <a:extLst>
                    <a:ext uri="{9D8B030D-6E8A-4147-A177-3AD203B41FA5}">
                      <a16:colId xmlns:a16="http://schemas.microsoft.com/office/drawing/2014/main" xmlns="" val="836317556"/>
                    </a:ext>
                  </a:extLst>
                </a:gridCol>
                <a:gridCol w="595619">
                  <a:extLst>
                    <a:ext uri="{9D8B030D-6E8A-4147-A177-3AD203B41FA5}">
                      <a16:colId xmlns:a16="http://schemas.microsoft.com/office/drawing/2014/main" xmlns="" val="530461209"/>
                    </a:ext>
                  </a:extLst>
                </a:gridCol>
                <a:gridCol w="572317">
                  <a:extLst>
                    <a:ext uri="{9D8B030D-6E8A-4147-A177-3AD203B41FA5}">
                      <a16:colId xmlns:a16="http://schemas.microsoft.com/office/drawing/2014/main" xmlns="" val="2258178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 бюджетного процесса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Фев.-Май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– Окт.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773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проекта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9910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Рассмотрение и утверждение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5832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0117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и утверждение годового отчета об исполнении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026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Финансовый контроль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614903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C9BF470-0D1B-4862-8E3F-571EB8A6C10A}"/>
              </a:ext>
            </a:extLst>
          </p:cNvPr>
          <p:cNvSpPr txBox="1"/>
          <p:nvPr/>
        </p:nvSpPr>
        <p:spPr>
          <a:xfrm>
            <a:off x="5530211" y="210998"/>
            <a:ext cx="156874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июнь-ноябрь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8F25D3D-446E-4B82-B507-7B2DCCB1873C}"/>
              </a:ext>
            </a:extLst>
          </p:cNvPr>
          <p:cNvSpPr txBox="1"/>
          <p:nvPr/>
        </p:nvSpPr>
        <p:spPr>
          <a:xfrm>
            <a:off x="5530211" y="1177181"/>
            <a:ext cx="156874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ноябрь-декабрь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10E569-A5E3-42CD-A1BA-00311E79E8E7}"/>
              </a:ext>
            </a:extLst>
          </p:cNvPr>
          <p:cNvSpPr txBox="1"/>
          <p:nvPr/>
        </p:nvSpPr>
        <p:spPr>
          <a:xfrm>
            <a:off x="5530211" y="2680116"/>
            <a:ext cx="15687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январь-декабрь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E14A05F-C57D-448F-9E65-CF5119630203}"/>
              </a:ext>
            </a:extLst>
          </p:cNvPr>
          <p:cNvSpPr txBox="1"/>
          <p:nvPr/>
        </p:nvSpPr>
        <p:spPr>
          <a:xfrm>
            <a:off x="5530211" y="3718076"/>
            <a:ext cx="15687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февраль-май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3F6B647-D728-4ED1-8E44-8756391536CA}"/>
              </a:ext>
            </a:extLst>
          </p:cNvPr>
          <p:cNvSpPr txBox="1"/>
          <p:nvPr/>
        </p:nvSpPr>
        <p:spPr>
          <a:xfrm>
            <a:off x="5553282" y="4828103"/>
            <a:ext cx="15687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январь-декабрь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4A444ED-C456-4CF7-BD8C-8D08B4376792}"/>
              </a:ext>
            </a:extLst>
          </p:cNvPr>
          <p:cNvSpPr txBox="1"/>
          <p:nvPr/>
        </p:nvSpPr>
        <p:spPr>
          <a:xfrm>
            <a:off x="7125988" y="108684"/>
            <a:ext cx="4957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I. </a:t>
            </a:r>
            <a:r>
              <a:rPr lang="ru-RU" sz="1200" u="sng" dirty="0"/>
              <a:t>СОСТАВЛЕНИЕ ПРОЕКТА БЮДЖЕТА</a:t>
            </a:r>
          </a:p>
          <a:p>
            <a:pPr algn="just"/>
            <a:r>
              <a:rPr lang="ru-RU" sz="1200" dirty="0"/>
              <a:t>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этапе составляется прогноз социально-экономического развития, определяются основные характеристики бюджета, налоговая и бюджетная политика, источники покрытия дефицита бюджета и осуществляется распределение предельных объемов бюджетных ассигнований на предстоящий плановый период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0E16759-A356-4941-A38E-73DC5BEE72FB}"/>
              </a:ext>
            </a:extLst>
          </p:cNvPr>
          <p:cNvSpPr txBox="1"/>
          <p:nvPr/>
        </p:nvSpPr>
        <p:spPr>
          <a:xfrm>
            <a:off x="7122022" y="1066209"/>
            <a:ext cx="4939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II</a:t>
            </a:r>
            <a:r>
              <a:rPr lang="ru-RU" sz="1200" u="sng" dirty="0"/>
              <a:t>. РАССМОТРЕНИЕ И УТВЕРЖДЕНИЕ БЮДЖЕТА</a:t>
            </a:r>
          </a:p>
          <a:p>
            <a:pPr algn="just"/>
            <a:r>
              <a:rPr lang="ru-RU" sz="1200" dirty="0"/>
              <a:t>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СМР вносит на рассмотрение Думы СМР проект решения о бюджете не позднее 15 ноября текущего года.</a:t>
            </a: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Проект обсуждается населением на публичных слушаниях.</a:t>
            </a: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КСП СМР проводит экспертизу, подготавливает заключение и предложения о принятии или отклонении проекта решения о бюджете.</a:t>
            </a: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После проект рассматривается планово-бюджетной комиссией.</a:t>
            </a: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После утверждения Думой СМР направляется на подпись мэру СМР.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E498E221-681F-449A-AA70-B4413F405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416" y="5832015"/>
            <a:ext cx="1025985" cy="102598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A196256-D417-4AF2-8EB4-AC65D574EA3C}"/>
              </a:ext>
            </a:extLst>
          </p:cNvPr>
          <p:cNvSpPr txBox="1"/>
          <p:nvPr/>
        </p:nvSpPr>
        <p:spPr>
          <a:xfrm>
            <a:off x="3166844" y="5938130"/>
            <a:ext cx="2835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бюджетном процессе Слюдянского муниципального района, утвержденное решением Думы СМР от 26.03.2020 №17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рд.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9B242A0-3240-42B7-A806-7A430444A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934" y="6119071"/>
            <a:ext cx="470481" cy="47048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79DA04E-0927-4B01-9070-5DC818DA17CB}"/>
              </a:ext>
            </a:extLst>
          </p:cNvPr>
          <p:cNvSpPr txBox="1"/>
          <p:nvPr/>
        </p:nvSpPr>
        <p:spPr>
          <a:xfrm>
            <a:off x="7135425" y="2570141"/>
            <a:ext cx="4939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III</a:t>
            </a:r>
            <a:r>
              <a:rPr lang="ru-RU" sz="1200" u="sng" dirty="0"/>
              <a:t>.</a:t>
            </a:r>
            <a:r>
              <a:rPr lang="en-US" sz="1200" u="sng" dirty="0"/>
              <a:t> </a:t>
            </a:r>
            <a:r>
              <a:rPr lang="ru-RU" sz="1200" u="sng" dirty="0"/>
              <a:t>ИСПОЛНЕНИЕ БЮДЖЕТА</a:t>
            </a:r>
          </a:p>
          <a:p>
            <a:pPr algn="just"/>
            <a:r>
              <a:rPr lang="ru-RU" sz="1200" dirty="0"/>
              <a:t>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организуется на основе сводной бюджетной росписи и кассового плана. Бюджет исполняется на основе единства кассы и подведомственности расходов.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2C75BE9-090D-4935-AD98-D3490B520B6B}"/>
              </a:ext>
            </a:extLst>
          </p:cNvPr>
          <p:cNvSpPr txBox="1"/>
          <p:nvPr/>
        </p:nvSpPr>
        <p:spPr>
          <a:xfrm>
            <a:off x="7135424" y="3467220"/>
            <a:ext cx="4939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IV</a:t>
            </a:r>
            <a:r>
              <a:rPr lang="ru-RU" sz="1200" u="sng" dirty="0"/>
              <a:t>.</a:t>
            </a:r>
            <a:r>
              <a:rPr lang="en-US" sz="1200" u="sng" dirty="0"/>
              <a:t> </a:t>
            </a:r>
            <a:r>
              <a:rPr lang="ru-RU" sz="1200" u="sng" dirty="0"/>
              <a:t>ПОДГОТОВКА И УТВЕРЖДЕНИЕ ГОТОВОГО ОТЧЕТА ОБ ИСПОЛНЕНИИ</a:t>
            </a:r>
          </a:p>
          <a:p>
            <a:pPr algn="just"/>
            <a:r>
              <a:rPr lang="ru-RU" sz="1200" dirty="0"/>
              <a:t>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отчетного финансового года составляется бюджетная отчетность об исполнении бюджета, направляемая в КСП Слюдянского муниципального района для проведения внешней проверки, далее – на рассмотрение и утверждение в Думу СМР.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4004496-DEE4-4047-B021-B53FA8B10961}"/>
              </a:ext>
            </a:extLst>
          </p:cNvPr>
          <p:cNvSpPr txBox="1"/>
          <p:nvPr/>
        </p:nvSpPr>
        <p:spPr>
          <a:xfrm>
            <a:off x="7122021" y="4514001"/>
            <a:ext cx="4939017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u="sng" dirty="0"/>
              <a:t>ФИНАНСОВЫЙ КОНТРОЛЬ</a:t>
            </a:r>
          </a:p>
          <a:p>
            <a:pPr algn="just"/>
            <a:r>
              <a:rPr lang="ru-RU" sz="1050" dirty="0"/>
              <a:t>   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Охватывает все этапы бюджетного процесса: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муниципальный контроль – КСП СМР.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муниципальный контроль – отдел внутреннего муниципального финансового контроля администрации СМР.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Предварительный контроль осуществляется в целях предупреждения и пресечения бюджетных нарушений в процессе исполнения бюджета района.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Последующий контроль осуществляется по результатам исполнения бюджета района в целях установления законности его исполнения, достоверности учета и отчетности.</a:t>
            </a:r>
          </a:p>
        </p:txBody>
      </p:sp>
    </p:spTree>
    <p:extLst>
      <p:ext uri="{BB962C8B-B14F-4D97-AF65-F5344CB8AC3E}">
        <p14:creationId xmlns:p14="http://schemas.microsoft.com/office/powerpoint/2010/main" val="2630764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451418-3033-480C-8960-A3903E73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221" y="302004"/>
            <a:ext cx="4985236" cy="54612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НАЛОГОВАЯ ПОЛИТИКА</a:t>
            </a:r>
          </a:p>
          <a:p>
            <a:pPr marL="0" indent="0">
              <a:buNone/>
            </a:pPr>
            <a:r>
              <a:rPr lang="ru-RU" sz="13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30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indent="0" algn="just">
              <a:buNone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эффективное и стабильное функционирование налоговой системы, обеспечивающей бюджетную устойчивость в среднесрочной и долгосрочной перспективе.</a:t>
            </a:r>
          </a:p>
          <a:p>
            <a:pPr marL="0" indent="0">
              <a:buNone/>
            </a:pPr>
            <a:endParaRPr lang="ru-RU" sz="1300" i="1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3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30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налогового потенциала Слюдянского муниципального района;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приоритетных отраслей экономики и организации малого и среднего бизнеса;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совершенствование налогового администрирования, повышения уровня ответственности главных администраторов доходов за качественное прогнозирование доходов бюджета Слюдянского муниципального района и выполнение в полном объеме утвержденных годовых назначение по доходам бюджета района, активизация претензионно-исковой деятельности;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повышению эффективности управления муниципальной собственностью, в том числе выявление земельных участков, используемых не по целевому назначению.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B46CA2AD-828F-447D-AD10-65841C3D0BC1}"/>
              </a:ext>
            </a:extLst>
          </p:cNvPr>
          <p:cNvCxnSpPr>
            <a:cxnSpLocks/>
          </p:cNvCxnSpPr>
          <p:nvPr/>
        </p:nvCxnSpPr>
        <p:spPr>
          <a:xfrm>
            <a:off x="686344" y="629944"/>
            <a:ext cx="2787319" cy="21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67D59CC1-8485-4D6C-936F-06736954A747}"/>
              </a:ext>
            </a:extLst>
          </p:cNvPr>
          <p:cNvSpPr txBox="1">
            <a:spLocks/>
          </p:cNvSpPr>
          <p:nvPr/>
        </p:nvSpPr>
        <p:spPr>
          <a:xfrm>
            <a:off x="6095999" y="360726"/>
            <a:ext cx="5561280" cy="6497273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4300" i="1" dirty="0">
                <a:solidFill>
                  <a:schemeClr val="tx1"/>
                </a:solidFill>
              </a:rPr>
              <a:t>БЮДЖЕТНАЯ ПОЛИТИКА</a:t>
            </a:r>
          </a:p>
          <a:p>
            <a:pPr marL="0" indent="0">
              <a:buFont typeface="Wingdings 3" charset="2"/>
              <a:buNone/>
            </a:pPr>
            <a:r>
              <a:rPr lang="ru-RU" sz="3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330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indent="0" algn="just">
              <a:buFont typeface="Wingdings 3" charset="2"/>
              <a:buNone/>
            </a:pP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создание условий и стимулов для повышения эффективности бюджетных расходов, обеспечение долгосрочной сбалансированности и устойчивости бюджетной системы СМР.</a:t>
            </a:r>
            <a:endParaRPr lang="ru-RU" sz="3000" i="1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r>
              <a:rPr lang="ru-RU" sz="3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00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направления: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тесной взаимосвязи стратегического и бюджетного планирования, определение плановых результатов от использования бюджетных расходов и обеспечение мониторинга их достижения;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качества муниципального управления;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оптимизация объемов и порядка предоставления муниципальных услуг;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установление приоритетных направлений расходов бюджета; 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механизмов стимулирования участников бюджетного процесса для повышения эффективности бюджетных расходов и проведение структурных реформ;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усовершенствование механизмов контроля за соблюдением требований законодательства в сфере закупок и исполнением условий контрактов, соотнесением фактических расходов и нормативных затрат, осуществление нормоконтроля; 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выполнения целевых показателей муниципальных программ, преемственность показателей достижения определенных целей, обозначенных в муниципальных программах, целям и задачам, обозначенным в государственных программах, для обеспечения их увязки.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минимизация кредиторской задолженности;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открытости бюджета и инициативного бюджетирования, а именно расширение вовлечения граждан в бюджетный процесс, в т.ч. за счет непрерывного обучения основам финансовой и бюджетной грамотности, развитие практик школьного инициативного бюджетирования;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внедрение новых муниципальных программ и их структурных элементов на период 2025-2030 годы, во исполнение второго этапа Стратегии социально-экономического развития Слюдянского муниципального района до 2030 года, утвержденной решением районной Думы №2-VIIрд от 31.01.2019г.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77D5DC80-83D1-4A0A-8CF8-EB30090F1B1A}"/>
              </a:ext>
            </a:extLst>
          </p:cNvPr>
          <p:cNvCxnSpPr>
            <a:cxnSpLocks/>
          </p:cNvCxnSpPr>
          <p:nvPr/>
        </p:nvCxnSpPr>
        <p:spPr>
          <a:xfrm flipV="1">
            <a:off x="6156743" y="629943"/>
            <a:ext cx="2878200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759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7B47D22-9360-4F24-B977-B900D07A6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691" y="293616"/>
            <a:ext cx="9034943" cy="3422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НОРМАТИВНАЯ БАЗА ФОРМИРОВАНИЯ БЮДЖЕТА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Формирование бюджета СМР на 2025 год и плановый период 2024 и 2025 годов произведено из прогноза социально-экономического развития, муниципальных программ СМР, положений основных направлений  бюджетной и налоговой политики на 2025 и на плановый период 2026 и 2027 годов, в соответствии с требованиями нормативно-правовых актов бюджетного и налогового законодательств:</a:t>
            </a:r>
          </a:p>
          <a:p>
            <a:pPr marL="0" indent="0" algn="just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2E2FFB-70F0-4A75-BCE6-2A3448A68CDF}"/>
              </a:ext>
            </a:extLst>
          </p:cNvPr>
          <p:cNvSpPr txBox="1"/>
          <p:nvPr/>
        </p:nvSpPr>
        <p:spPr>
          <a:xfrm rot="16200000">
            <a:off x="-2345527" y="2459504"/>
            <a:ext cx="6419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БЮДЖЕТ НА 2025-2027ГГ.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005656EE-5E4D-41EE-BA76-0FEDEC7E8D31}"/>
              </a:ext>
            </a:extLst>
          </p:cNvPr>
          <p:cNvCxnSpPr>
            <a:cxnSpLocks/>
          </p:cNvCxnSpPr>
          <p:nvPr/>
        </p:nvCxnSpPr>
        <p:spPr>
          <a:xfrm>
            <a:off x="2253344" y="642310"/>
            <a:ext cx="537224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269853-F870-4ED6-9825-2FB88F0C0091}"/>
              </a:ext>
            </a:extLst>
          </p:cNvPr>
          <p:cNvSpPr txBox="1"/>
          <p:nvPr/>
        </p:nvSpPr>
        <p:spPr>
          <a:xfrm>
            <a:off x="2667000" y="1635853"/>
            <a:ext cx="40358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кодекс Российской Федерации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Налоговый кодекс Российской Федерации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06.10.2003г. №131-ФЗ «Об общих принципах организации местного самоуправления в Российской Федерации»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«О федеральном бюджете на 2025 год и на плановый период 2026 и 2027 годов»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Иркутской области от 22.10.2013г. №74-ОЗ «О межбюджетных трансфертах и нормативах отчислений в местные бюджеты»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Иркутской области (проект) «Об областном бюджете на 2025 год и плановый период 2026 и 2027 годов»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772D9D7-63EC-40A3-A1AB-FC85CC400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548" y="1527570"/>
            <a:ext cx="501794" cy="5017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4C0CAAC-5296-45CC-8C9D-F8D134E50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56" y="2233017"/>
            <a:ext cx="501794" cy="5017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45A9E97-21A5-4840-B958-1398CCA91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44" y="2974670"/>
            <a:ext cx="501794" cy="5017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57A9272-B690-43B8-BCEC-EBAEF56EB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56" y="3732936"/>
            <a:ext cx="501794" cy="5017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0C6D2F2-DAFB-44C0-8524-E574D0B7A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08" y="4601583"/>
            <a:ext cx="501794" cy="50179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0598784-EA49-4969-944A-561DC031B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56" y="5484193"/>
            <a:ext cx="501794" cy="5017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808517E-3E57-4B72-9965-31F7D9D0F393}"/>
              </a:ext>
            </a:extLst>
          </p:cNvPr>
          <p:cNvSpPr txBox="1"/>
          <p:nvPr/>
        </p:nvSpPr>
        <p:spPr>
          <a:xfrm>
            <a:off x="7318050" y="1535959"/>
            <a:ext cx="40358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Устав Слюдянского муниципального района от 20.06.2005г. №28 IV-рд (в ред. от 30.05.2024г. №28 VII-рд)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бюджетном процессе в Слюдянского муниципального района от 26.03.2020 №17 VII рд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Думы Слюдянского муниципального района «О бюджете Слюдянского муниципального района  на 2024 год и плановый период 2025 и 2026 годов» (в ред. от 31.10.2024 №25 VIII-рд)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Слюдянского муниципального района от 9.10.2024 №654 «Об утверждении основных направлений бюджетной и налоговой политики Слюдянского муниципального района на 2025 год и плановый период 2026 и 2027 годов»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Слюдянского района от 08.11.2024г. №727 «О прогнозе социально-экономического развития Слюдянского муниципального района на 2025 год и плановый период 2026 и 2027 годов»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6AAB56C-C0EF-40C6-AE6F-19A912BFA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701" y="1533310"/>
            <a:ext cx="501794" cy="50179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A9728C6-347A-4B87-81A7-D59317F2C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479" y="2233017"/>
            <a:ext cx="501794" cy="5017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9AB8CBE-624D-4C5B-A164-47E673BA8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006" y="3434740"/>
            <a:ext cx="501794" cy="5017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B2DD54D-5A96-42F4-AA4D-1805A83CA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131" y="4576636"/>
            <a:ext cx="501794" cy="5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97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DD64BAA1-6873-4FAE-8E3E-CDF47F4D9C89}"/>
              </a:ext>
            </a:extLst>
          </p:cNvPr>
          <p:cNvSpPr/>
          <p:nvPr/>
        </p:nvSpPr>
        <p:spPr>
          <a:xfrm>
            <a:off x="0" y="3713873"/>
            <a:ext cx="4367843" cy="730635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3A20148B-7BB9-44B0-9B99-499D356D92BB}"/>
              </a:ext>
            </a:extLst>
          </p:cNvPr>
          <p:cNvSpPr/>
          <p:nvPr/>
        </p:nvSpPr>
        <p:spPr>
          <a:xfrm>
            <a:off x="1903" y="2151300"/>
            <a:ext cx="4367843" cy="730635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B5B745-C189-4202-B3CA-D21641866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3" y="7402"/>
            <a:ext cx="5673131" cy="619809"/>
          </a:xfrm>
        </p:spPr>
        <p:txBody>
          <a:bodyPr>
            <a:noAutofit/>
          </a:bodyPr>
          <a:lstStyle/>
          <a:p>
            <a:r>
              <a:rPr lang="ru-RU" sz="1800" i="1" dirty="0">
                <a:solidFill>
                  <a:schemeClr val="tx1"/>
                </a:solidFill>
              </a:rPr>
              <a:t>ПРОГНОЗ ОСНОВНЫХ ПОКАЗАТЕЛЕЙ БЮДЖЕТА СЛЮДЯНСКОГО МУНИЦИПАЛЬНОГО РАЙОНА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9F9DE82-BD23-40A2-8599-29E745BDE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3" y="692516"/>
            <a:ext cx="6033858" cy="4846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Слюдянского муниципального района утверждается на трехлетний период: очередной финансовый год и два года планового периода.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FC76C26B-54C9-439F-A8B0-012E1228C676}"/>
              </a:ext>
            </a:extLst>
          </p:cNvPr>
          <p:cNvCxnSpPr>
            <a:cxnSpLocks/>
          </p:cNvCxnSpPr>
          <p:nvPr/>
        </p:nvCxnSpPr>
        <p:spPr>
          <a:xfrm>
            <a:off x="190773" y="625531"/>
            <a:ext cx="551486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1CE24437-494E-4C51-BE1D-ACDF74B61E7C}"/>
              </a:ext>
            </a:extLst>
          </p:cNvPr>
          <p:cNvSpPr/>
          <p:nvPr/>
        </p:nvSpPr>
        <p:spPr>
          <a:xfrm>
            <a:off x="299830" y="1451295"/>
            <a:ext cx="3097711" cy="26844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2 063 485,0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E51C02C1-11B0-418A-9385-915B2F53FDA5}"/>
              </a:ext>
            </a:extLst>
          </p:cNvPr>
          <p:cNvSpPr/>
          <p:nvPr/>
        </p:nvSpPr>
        <p:spPr>
          <a:xfrm>
            <a:off x="299830" y="1786726"/>
            <a:ext cx="3097711" cy="268448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15 872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F18AC816-2B50-457B-ADD0-531454F4829C}"/>
              </a:ext>
            </a:extLst>
          </p:cNvPr>
          <p:cNvSpPr/>
          <p:nvPr/>
        </p:nvSpPr>
        <p:spPr>
          <a:xfrm>
            <a:off x="299831" y="1786726"/>
            <a:ext cx="2594371" cy="2684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2 047 612,0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A4E6CF05-F43D-40AE-918E-37D64F51E4F5}"/>
              </a:ext>
            </a:extLst>
          </p:cNvPr>
          <p:cNvSpPr/>
          <p:nvPr/>
        </p:nvSpPr>
        <p:spPr>
          <a:xfrm>
            <a:off x="299830" y="2210075"/>
            <a:ext cx="3097711" cy="26844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2 653 349,5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C7B6A505-E458-4439-9160-E888A0B36912}"/>
              </a:ext>
            </a:extLst>
          </p:cNvPr>
          <p:cNvSpPr/>
          <p:nvPr/>
        </p:nvSpPr>
        <p:spPr>
          <a:xfrm>
            <a:off x="299829" y="2545506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-51 701,1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217F237C-2508-4265-AB69-8CFD1060E95C}"/>
              </a:ext>
            </a:extLst>
          </p:cNvPr>
          <p:cNvSpPr/>
          <p:nvPr/>
        </p:nvSpPr>
        <p:spPr>
          <a:xfrm>
            <a:off x="299829" y="2545506"/>
            <a:ext cx="2166534" cy="2684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2 705 050,6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9578828E-F93B-41A8-8C07-309ABEDF292B}"/>
              </a:ext>
            </a:extLst>
          </p:cNvPr>
          <p:cNvSpPr/>
          <p:nvPr/>
        </p:nvSpPr>
        <p:spPr>
          <a:xfrm>
            <a:off x="299828" y="2968855"/>
            <a:ext cx="3097711" cy="26844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2 119 507,1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7F6B16CF-0246-40DA-865C-52584235A039}"/>
              </a:ext>
            </a:extLst>
          </p:cNvPr>
          <p:cNvSpPr/>
          <p:nvPr/>
        </p:nvSpPr>
        <p:spPr>
          <a:xfrm>
            <a:off x="299827" y="3324218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-28 946,9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40A09539-F8DA-49E0-A7CC-10C082A08631}"/>
              </a:ext>
            </a:extLst>
          </p:cNvPr>
          <p:cNvSpPr/>
          <p:nvPr/>
        </p:nvSpPr>
        <p:spPr>
          <a:xfrm>
            <a:off x="299827" y="3324217"/>
            <a:ext cx="2485318" cy="2684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2 148 454,0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37F8E1FA-11EA-4B2A-BF56-480C8154FCB5}"/>
              </a:ext>
            </a:extLst>
          </p:cNvPr>
          <p:cNvSpPr/>
          <p:nvPr/>
        </p:nvSpPr>
        <p:spPr>
          <a:xfrm>
            <a:off x="299826" y="3754071"/>
            <a:ext cx="3097711" cy="26844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1 793 065,7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70C2E3F3-E619-4A0F-8DA8-98CCFB527528}"/>
              </a:ext>
            </a:extLst>
          </p:cNvPr>
          <p:cNvSpPr/>
          <p:nvPr/>
        </p:nvSpPr>
        <p:spPr>
          <a:xfrm>
            <a:off x="299825" y="4089502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-30 458,3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B46F3ADB-9C33-4D8E-BAFE-7F925A647FCD}"/>
              </a:ext>
            </a:extLst>
          </p:cNvPr>
          <p:cNvSpPr/>
          <p:nvPr/>
        </p:nvSpPr>
        <p:spPr>
          <a:xfrm>
            <a:off x="299825" y="4089502"/>
            <a:ext cx="2393041" cy="2684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1 823 524,0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6710CB01-F3A7-4829-8F83-90C09672859C}"/>
              </a:ext>
            </a:extLst>
          </p:cNvPr>
          <p:cNvSpPr/>
          <p:nvPr/>
        </p:nvSpPr>
        <p:spPr>
          <a:xfrm>
            <a:off x="299824" y="4512851"/>
            <a:ext cx="3097711" cy="26844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1 761 594,6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73AB6DF0-59AA-4125-A62B-6D029D1081D3}"/>
              </a:ext>
            </a:extLst>
          </p:cNvPr>
          <p:cNvSpPr/>
          <p:nvPr/>
        </p:nvSpPr>
        <p:spPr>
          <a:xfrm>
            <a:off x="299823" y="4861500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-31 152,1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274FFB2F-5AA3-4E21-BBAA-060FAD8A508F}"/>
              </a:ext>
            </a:extLst>
          </p:cNvPr>
          <p:cNvSpPr/>
          <p:nvPr/>
        </p:nvSpPr>
        <p:spPr>
          <a:xfrm>
            <a:off x="299823" y="4874718"/>
            <a:ext cx="2265803" cy="2684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1 792 746,7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E161CCD-198A-4D87-96E4-3459E64C3E2B}"/>
              </a:ext>
            </a:extLst>
          </p:cNvPr>
          <p:cNvSpPr txBox="1"/>
          <p:nvPr/>
        </p:nvSpPr>
        <p:spPr>
          <a:xfrm rot="16200000">
            <a:off x="3331557" y="1494188"/>
            <a:ext cx="87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(факт)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BB90666-0802-4893-88CF-26DCB71026A9}"/>
              </a:ext>
            </a:extLst>
          </p:cNvPr>
          <p:cNvSpPr txBox="1"/>
          <p:nvPr/>
        </p:nvSpPr>
        <p:spPr>
          <a:xfrm rot="16200000">
            <a:off x="3327990" y="2216913"/>
            <a:ext cx="87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(оценка)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DA2EEFD-655B-4DBA-B596-AAB1751C3A8B}"/>
              </a:ext>
            </a:extLst>
          </p:cNvPr>
          <p:cNvSpPr txBox="1"/>
          <p:nvPr/>
        </p:nvSpPr>
        <p:spPr>
          <a:xfrm rot="16200000">
            <a:off x="3295775" y="2975693"/>
            <a:ext cx="95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(прогноз)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F15A6BE-DFAA-428F-B08E-C09C1BFB2FA9}"/>
              </a:ext>
            </a:extLst>
          </p:cNvPr>
          <p:cNvSpPr txBox="1"/>
          <p:nvPr/>
        </p:nvSpPr>
        <p:spPr>
          <a:xfrm rot="16200000">
            <a:off x="3299877" y="3756078"/>
            <a:ext cx="936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(прогноз)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CEA25A7-AFA3-4070-9B0A-E2FA08EADF06}"/>
              </a:ext>
            </a:extLst>
          </p:cNvPr>
          <p:cNvSpPr txBox="1"/>
          <p:nvPr/>
        </p:nvSpPr>
        <p:spPr>
          <a:xfrm rot="16200000">
            <a:off x="3305626" y="4546314"/>
            <a:ext cx="936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2027 (прогноз)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A75238BE-B5CF-4FAD-888C-9BEBD778B74A}"/>
              </a:ext>
            </a:extLst>
          </p:cNvPr>
          <p:cNvSpPr/>
          <p:nvPr/>
        </p:nvSpPr>
        <p:spPr>
          <a:xfrm>
            <a:off x="4379053" y="2007468"/>
            <a:ext cx="256026" cy="27433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BA221B8B-AAD4-4BAC-9E36-29A5B5E509E6}"/>
              </a:ext>
            </a:extLst>
          </p:cNvPr>
          <p:cNvSpPr/>
          <p:nvPr/>
        </p:nvSpPr>
        <p:spPr>
          <a:xfrm>
            <a:off x="4379053" y="2671213"/>
            <a:ext cx="256026" cy="2743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10EA3CEB-1942-4180-94CB-7B4F9A4D381F}"/>
              </a:ext>
            </a:extLst>
          </p:cNvPr>
          <p:cNvSpPr/>
          <p:nvPr/>
        </p:nvSpPr>
        <p:spPr>
          <a:xfrm>
            <a:off x="4379053" y="3412197"/>
            <a:ext cx="256026" cy="27433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AD861AF-FFC1-40E8-A4DF-D82E7A8B805E}"/>
              </a:ext>
            </a:extLst>
          </p:cNvPr>
          <p:cNvSpPr/>
          <p:nvPr/>
        </p:nvSpPr>
        <p:spPr>
          <a:xfrm>
            <a:off x="4382621" y="4223726"/>
            <a:ext cx="256026" cy="2743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92E9933-CDCD-4624-9440-C9CBD907FF6C}"/>
              </a:ext>
            </a:extLst>
          </p:cNvPr>
          <p:cNvSpPr txBox="1"/>
          <p:nvPr/>
        </p:nvSpPr>
        <p:spPr>
          <a:xfrm>
            <a:off x="4610743" y="1994758"/>
            <a:ext cx="1451615" cy="27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Доходы, тыс. руб.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A178B85-2F82-405A-AA6C-CCA08163DA47}"/>
              </a:ext>
            </a:extLst>
          </p:cNvPr>
          <p:cNvSpPr txBox="1"/>
          <p:nvPr/>
        </p:nvSpPr>
        <p:spPr>
          <a:xfrm>
            <a:off x="4611178" y="2640835"/>
            <a:ext cx="1451615" cy="27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тыс. руб.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665CEEE-5960-4EB6-8378-BF4D9EE5A4B8}"/>
              </a:ext>
            </a:extLst>
          </p:cNvPr>
          <p:cNvSpPr txBox="1"/>
          <p:nvPr/>
        </p:nvSpPr>
        <p:spPr>
          <a:xfrm>
            <a:off x="4613582" y="3377920"/>
            <a:ext cx="1536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Дефицит, тыс. руб.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531009E-C440-4F60-92D0-960F33B71425}"/>
              </a:ext>
            </a:extLst>
          </p:cNvPr>
          <p:cNvSpPr txBox="1"/>
          <p:nvPr/>
        </p:nvSpPr>
        <p:spPr>
          <a:xfrm>
            <a:off x="4586234" y="4201102"/>
            <a:ext cx="1590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Профицит, тыс. руб.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E43E2313-3AA2-44E3-B5ED-AE5D487C9EF8}"/>
              </a:ext>
            </a:extLst>
          </p:cNvPr>
          <p:cNvSpPr/>
          <p:nvPr/>
        </p:nvSpPr>
        <p:spPr>
          <a:xfrm>
            <a:off x="349534" y="538344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СМР на 2025 год и на плановый период 2026 и 2027 годов разработан исходя из прогноза социально-экономического развития СМР, основных направлений бюджетной и налоговой политики, муниципальных программ СМР. </a:t>
            </a:r>
          </a:p>
        </p:txBody>
      </p:sp>
      <p:graphicFrame>
        <p:nvGraphicFramePr>
          <p:cNvPr id="38" name="Таблица 38">
            <a:extLst>
              <a:ext uri="{FF2B5EF4-FFF2-40B4-BE49-F238E27FC236}">
                <a16:creationId xmlns:a16="http://schemas.microsoft.com/office/drawing/2014/main" xmlns="" id="{829EA42C-8D14-42C3-B35B-D6549EE77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228007"/>
              </p:ext>
            </p:extLst>
          </p:nvPr>
        </p:nvGraphicFramePr>
        <p:xfrm>
          <a:off x="6062358" y="1213198"/>
          <a:ext cx="6127072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9072">
                  <a:extLst>
                    <a:ext uri="{9D8B030D-6E8A-4147-A177-3AD203B41FA5}">
                      <a16:colId xmlns:a16="http://schemas.microsoft.com/office/drawing/2014/main" xmlns="" val="2641279645"/>
                    </a:ext>
                  </a:extLst>
                </a:gridCol>
                <a:gridCol w="944356">
                  <a:extLst>
                    <a:ext uri="{9D8B030D-6E8A-4147-A177-3AD203B41FA5}">
                      <a16:colId xmlns:a16="http://schemas.microsoft.com/office/drawing/2014/main" xmlns="" val="3224995394"/>
                    </a:ext>
                  </a:extLst>
                </a:gridCol>
                <a:gridCol w="919061">
                  <a:extLst>
                    <a:ext uri="{9D8B030D-6E8A-4147-A177-3AD203B41FA5}">
                      <a16:colId xmlns:a16="http://schemas.microsoft.com/office/drawing/2014/main" xmlns="" val="1525363611"/>
                    </a:ext>
                  </a:extLst>
                </a:gridCol>
                <a:gridCol w="944583">
                  <a:extLst>
                    <a:ext uri="{9D8B030D-6E8A-4147-A177-3AD203B41FA5}">
                      <a16:colId xmlns:a16="http://schemas.microsoft.com/office/drawing/2014/main" xmlns="" val="418091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параметры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4454130"/>
                  </a:ext>
                </a:extLst>
              </a:tr>
              <a:tr h="280346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 том числе: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2 119 507,1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1 793 065,7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1 761 594,6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2187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402 825,2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413 857,5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424 260,3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2459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1 716 681,9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1 379 208,2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1 337 334,3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31781945"/>
                  </a:ext>
                </a:extLst>
              </a:tr>
              <a:tr h="221623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в том числе: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2 148 454,0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1 823 524,0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1 792 746,7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5580003"/>
                  </a:ext>
                </a:extLst>
              </a:tr>
              <a:tr h="301924"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источником финансового обеспечения которых являются целевые межбюджетные трансферты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1 496 893,8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1 247 407,2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1 249 145,1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9447173"/>
                  </a:ext>
                </a:extLst>
              </a:tr>
              <a:tr h="158472"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за исключением ассигнований источником финансового обеспечения которых являются целевые межбюджетные трансферты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651 560,2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576 116,8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543 601,6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3923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14 786,4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28 644,1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8472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-28 946,9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-30 458,3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-31 152,1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4848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дефицита (к доходам без учета безвозмездных поступлений)</a:t>
                      </a:r>
                      <a:endParaRPr lang="ru-RU" sz="1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8855836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38F6399-5297-4DE0-A30E-93470D0EF119}"/>
              </a:ext>
            </a:extLst>
          </p:cNvPr>
          <p:cNvSpPr txBox="1"/>
          <p:nvPr/>
        </p:nvSpPr>
        <p:spPr>
          <a:xfrm>
            <a:off x="11224470" y="888643"/>
            <a:ext cx="880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8456191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1536</TotalTime>
  <Words>10435</Words>
  <Application>Microsoft Office PowerPoint</Application>
  <PresentationFormat>Широкоэкранный</PresentationFormat>
  <Paragraphs>2129</Paragraphs>
  <Slides>48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7" baseType="lpstr">
      <vt:lpstr>Batang</vt:lpstr>
      <vt:lpstr>Arial</vt:lpstr>
      <vt:lpstr>Bookman Old Style</vt:lpstr>
      <vt:lpstr>Calibri</vt:lpstr>
      <vt:lpstr>Times New Roman</vt:lpstr>
      <vt:lpstr>Trebuchet MS</vt:lpstr>
      <vt:lpstr>Wingdings</vt:lpstr>
      <vt:lpstr>Wingdings 3</vt:lpstr>
      <vt:lpstr>Аспект</vt:lpstr>
      <vt:lpstr>ПРОЕКТ БЮДЖЕТА  ДЛЯ ГРАЖДАН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ПРОГНОЗ ОСНОВНЫХ ПОКАЗАТЕЛЕЙ БЮДЖЕТА СЛЮДЯНСКОГО МУНИЦИПАЛЬНОГО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  ДЛЯ ГРАЖДАН</dc:title>
  <dc:creator>econ11</dc:creator>
  <cp:lastModifiedBy>Infir</cp:lastModifiedBy>
  <cp:revision>145</cp:revision>
  <dcterms:created xsi:type="dcterms:W3CDTF">2024-11-20T02:20:16Z</dcterms:created>
  <dcterms:modified xsi:type="dcterms:W3CDTF">2024-11-25T08:08:27Z</dcterms:modified>
</cp:coreProperties>
</file>